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0" r:id="rId5"/>
    <p:sldId id="261" r:id="rId6"/>
    <p:sldId id="258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B8B5D47-E829-4862-8E52-DC3D327061CA}" type="datetimeFigureOut">
              <a:rPr lang="cs-CZ" smtClean="0"/>
              <a:t>25.11.2023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A321338-8A90-414D-8113-2EA5BC37C7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68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5D47-E829-4862-8E52-DC3D327061CA}" type="datetimeFigureOut">
              <a:rPr lang="cs-CZ" smtClean="0"/>
              <a:t>25.11.2023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1338-8A90-414D-8113-2EA5BC37C7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87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8B5D47-E829-4862-8E52-DC3D327061CA}" type="datetimeFigureOut">
              <a:rPr lang="cs-CZ" smtClean="0"/>
              <a:t>25.11.2023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321338-8A90-414D-8113-2EA5BC37C7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706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8B5D47-E829-4862-8E52-DC3D327061CA}" type="datetimeFigureOut">
              <a:rPr lang="cs-CZ" smtClean="0"/>
              <a:t>25.11.2023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321338-8A90-414D-8113-2EA5BC37C76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9748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8B5D47-E829-4862-8E52-DC3D327061CA}" type="datetimeFigureOut">
              <a:rPr lang="cs-CZ" smtClean="0"/>
              <a:t>25.11.2023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321338-8A90-414D-8113-2EA5BC37C7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834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5D47-E829-4862-8E52-DC3D327061CA}" type="datetimeFigureOut">
              <a:rPr lang="cs-CZ" smtClean="0"/>
              <a:t>25.11.2023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1338-8A90-414D-8113-2EA5BC37C7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866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5D47-E829-4862-8E52-DC3D327061CA}" type="datetimeFigureOut">
              <a:rPr lang="cs-CZ" smtClean="0"/>
              <a:t>25.11.2023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1338-8A90-414D-8113-2EA5BC37C7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521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5D47-E829-4862-8E52-DC3D327061CA}" type="datetimeFigureOut">
              <a:rPr lang="cs-CZ" smtClean="0"/>
              <a:t>25.11.2023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1338-8A90-414D-8113-2EA5BC37C7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9382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8B5D47-E829-4862-8E52-DC3D327061CA}" type="datetimeFigureOut">
              <a:rPr lang="cs-CZ" smtClean="0"/>
              <a:t>25.11.2023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321338-8A90-414D-8113-2EA5BC37C7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77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5D47-E829-4862-8E52-DC3D327061CA}" type="datetimeFigureOut">
              <a:rPr lang="cs-CZ" smtClean="0"/>
              <a:t>25.11.2023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1338-8A90-414D-8113-2EA5BC37C7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1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8B5D47-E829-4862-8E52-DC3D327061CA}" type="datetimeFigureOut">
              <a:rPr lang="cs-CZ" smtClean="0"/>
              <a:t>25.11.2023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A321338-8A90-414D-8113-2EA5BC37C7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76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5D47-E829-4862-8E52-DC3D327061CA}" type="datetimeFigureOut">
              <a:rPr lang="cs-CZ" smtClean="0"/>
              <a:t>25.11.2023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1338-8A90-414D-8113-2EA5BC37C7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66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5D47-E829-4862-8E52-DC3D327061CA}" type="datetimeFigureOut">
              <a:rPr lang="cs-CZ" smtClean="0"/>
              <a:t>25.11.2023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1338-8A90-414D-8113-2EA5BC37C7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88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5D47-E829-4862-8E52-DC3D327061CA}" type="datetimeFigureOut">
              <a:rPr lang="cs-CZ" smtClean="0"/>
              <a:t>25.11.2023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1338-8A90-414D-8113-2EA5BC37C7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77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5D47-E829-4862-8E52-DC3D327061CA}" type="datetimeFigureOut">
              <a:rPr lang="cs-CZ" smtClean="0"/>
              <a:t>25.11.2023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1338-8A90-414D-8113-2EA5BC37C7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250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5D47-E829-4862-8E52-DC3D327061CA}" type="datetimeFigureOut">
              <a:rPr lang="cs-CZ" smtClean="0"/>
              <a:t>25.11.2023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1338-8A90-414D-8113-2EA5BC37C7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19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5D47-E829-4862-8E52-DC3D327061CA}" type="datetimeFigureOut">
              <a:rPr lang="cs-CZ" smtClean="0"/>
              <a:t>25.11.2023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1338-8A90-414D-8113-2EA5BC37C7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64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B5D47-E829-4862-8E52-DC3D327061CA}" type="datetimeFigureOut">
              <a:rPr lang="cs-CZ" smtClean="0"/>
              <a:t>25.11.2023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21338-8A90-414D-8113-2EA5BC37C7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6808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akrylove-a-olejove-barvy.heureka.cz/astra-akrylova-barva-60ml-kadmiova-zlut-svetla-58255/#recenze/" TargetMode="External"/><Relationship Id="rId3" Type="http://schemas.openxmlformats.org/officeDocument/2006/relationships/hyperlink" Target="https://cg-pigment.com/products/iron-oxides/" TargetMode="External"/><Relationship Id="rId7" Type="http://schemas.openxmlformats.org/officeDocument/2006/relationships/hyperlink" Target="https://agrofert-test.msw-cloud.com/akce-a-aktuality/precheza-vydala-knihu-o-zelezitych-pigmentech-fepren" TargetMode="External"/><Relationship Id="rId2" Type="http://schemas.openxmlformats.org/officeDocument/2006/relationships/hyperlink" Target="https://www.sc-brno.cz/blog/co-to-jsou-pigmen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cbc.cz/ramo-goloso-jogurt-paluani-400g---salina" TargetMode="External"/><Relationship Id="rId11" Type="http://schemas.openxmlformats.org/officeDocument/2006/relationships/hyperlink" Target="https://bydleni.instory.cz/2568-osuntele-plastove-veci-nemuseji-skoncit-v-kosi-lze-je-totiz-snadno-zrenovovat.html" TargetMode="External"/><Relationship Id="rId5" Type="http://schemas.openxmlformats.org/officeDocument/2006/relationships/hyperlink" Target="https://cs.wikipedia.org/wiki/Oxid_titani%C4%8Dit%C3%BD" TargetMode="External"/><Relationship Id="rId10" Type="http://schemas.openxmlformats.org/officeDocument/2006/relationships/hyperlink" Target="https://cs.wikipedia.org/wiki/Oxid_chromit%C3%BD" TargetMode="External"/><Relationship Id="rId4" Type="http://schemas.openxmlformats.org/officeDocument/2006/relationships/hyperlink" Target="https://www.krustashop.cz/Beloba-titanova-d1010.htm" TargetMode="External"/><Relationship Id="rId9" Type="http://schemas.openxmlformats.org/officeDocument/2006/relationships/hyperlink" Target="https://www.mametoskladem.cz/zluty-pevny-pytel-240-l-na-trideny-odpad-plast-10-ks/b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8781" y="1435415"/>
            <a:ext cx="9448800" cy="1825096"/>
          </a:xfrm>
        </p:spPr>
        <p:txBody>
          <a:bodyPr/>
          <a:lstStyle/>
          <a:p>
            <a:r>
              <a:rPr lang="cs-CZ" dirty="0" smtClean="0"/>
              <a:t>Anorganické pigmenty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78781" y="3260511"/>
            <a:ext cx="9448800" cy="685800"/>
          </a:xfrm>
        </p:spPr>
        <p:txBody>
          <a:bodyPr/>
          <a:lstStyle/>
          <a:p>
            <a:r>
              <a:rPr lang="cs-CZ" dirty="0" smtClean="0"/>
              <a:t>Josef Kusák</a:t>
            </a:r>
            <a:endParaRPr lang="cs-CZ" dirty="0"/>
          </a:p>
        </p:txBody>
      </p:sp>
      <p:pic>
        <p:nvPicPr>
          <p:cNvPr id="1026" name="Picture 2" descr="Metalické pigmenty podle barev - Epoxio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50" y="604140"/>
            <a:ext cx="3852669" cy="385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54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Anorganické pigmenty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Nerozpustné částečky barevných substancí</a:t>
            </a:r>
          </a:p>
          <a:p>
            <a:r>
              <a:rPr lang="cs-CZ" sz="2800" dirty="0" smtClean="0"/>
              <a:t>Zakotvení na podkladu</a:t>
            </a:r>
          </a:p>
          <a:p>
            <a:r>
              <a:rPr lang="cs-CZ" sz="2800" dirty="0" smtClean="0"/>
              <a:t>Většinou na bázi oxidů kovů</a:t>
            </a:r>
          </a:p>
          <a:p>
            <a:r>
              <a:rPr lang="cs-CZ" sz="2800" dirty="0" smtClean="0"/>
              <a:t>Dnes omezovány</a:t>
            </a:r>
            <a:endParaRPr lang="cs-CZ" sz="2800" dirty="0"/>
          </a:p>
        </p:txBody>
      </p:sp>
      <p:pic>
        <p:nvPicPr>
          <p:cNvPr id="2050" name="Picture 2" descr="Iron oxides – C&amp;G Pig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560" y="2680385"/>
            <a:ext cx="5181523" cy="264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gmentový prášek bílý | element-shop.c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t="21393" r="11961" b="22967"/>
          <a:stretch/>
        </p:blipFill>
        <p:spPr bwMode="auto">
          <a:xfrm>
            <a:off x="2612858" y="4527395"/>
            <a:ext cx="3936701" cy="217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71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Titanová běloba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025" y="2257938"/>
            <a:ext cx="10820400" cy="4024125"/>
          </a:xfrm>
        </p:spPr>
        <p:txBody>
          <a:bodyPr>
            <a:normAutofit/>
          </a:bodyPr>
          <a:lstStyle/>
          <a:p>
            <a:r>
              <a:rPr lang="cs-CZ" sz="2800" dirty="0" smtClean="0"/>
              <a:t>Oxid titaničitý (TiO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Použití:</a:t>
            </a:r>
          </a:p>
          <a:p>
            <a:pPr lvl="1"/>
            <a:r>
              <a:rPr lang="cs-CZ" sz="2800" dirty="0" smtClean="0"/>
              <a:t>Potravinářské barvivo E171</a:t>
            </a:r>
          </a:p>
          <a:p>
            <a:pPr lvl="1"/>
            <a:r>
              <a:rPr lang="cs-CZ" sz="2800" dirty="0" smtClean="0"/>
              <a:t>Nátěrové hmoty, plasty</a:t>
            </a:r>
          </a:p>
          <a:p>
            <a:pPr lvl="1"/>
            <a:r>
              <a:rPr lang="cs-CZ" sz="2800" dirty="0" smtClean="0"/>
              <a:t>Papírenství, kožedělný průmysl</a:t>
            </a:r>
          </a:p>
          <a:p>
            <a:r>
              <a:rPr lang="cs-CZ" sz="2800" dirty="0" smtClean="0"/>
              <a:t>Výroba:</a:t>
            </a:r>
          </a:p>
          <a:p>
            <a:pPr lvl="1"/>
            <a:r>
              <a:rPr lang="cs-CZ" sz="2800" dirty="0" smtClean="0"/>
              <a:t>PRECHEZA Přerov</a:t>
            </a:r>
            <a:endParaRPr lang="cs-CZ" sz="2800" dirty="0"/>
          </a:p>
        </p:txBody>
      </p:sp>
      <p:pic>
        <p:nvPicPr>
          <p:cNvPr id="3074" name="Picture 2" descr="Běloba titanová 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8" r="16816"/>
          <a:stretch/>
        </p:blipFill>
        <p:spPr bwMode="auto">
          <a:xfrm>
            <a:off x="4467923" y="563836"/>
            <a:ext cx="2062975" cy="201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g malíř 15kg barva bílá s titanovou bělobou// - Stavebniny Daros Dvůr  Králové nad Lab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985" y="1935666"/>
            <a:ext cx="1976991" cy="180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amo Goloso jogurt Paluani 400g - SALI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962" y="2272238"/>
            <a:ext cx="2967424" cy="147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RECHEZA vydala knihu o železitých pigmentech FEPREN | Agrof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496" y="4048725"/>
            <a:ext cx="5698931" cy="262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88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Kadmiová Žluť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Sulfid kademnatý (</a:t>
            </a:r>
            <a:r>
              <a:rPr lang="cs-CZ" sz="2800" dirty="0" err="1" smtClean="0"/>
              <a:t>CdS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Použití:</a:t>
            </a:r>
          </a:p>
          <a:p>
            <a:pPr lvl="1"/>
            <a:r>
              <a:rPr lang="cs-CZ" sz="2600" dirty="0" smtClean="0"/>
              <a:t>Malířství</a:t>
            </a:r>
          </a:p>
          <a:p>
            <a:pPr lvl="1"/>
            <a:r>
              <a:rPr lang="cs-CZ" sz="2600" dirty="0" smtClean="0"/>
              <a:t>Barvení plastů, keramiky</a:t>
            </a:r>
          </a:p>
          <a:p>
            <a:pPr lvl="1"/>
            <a:r>
              <a:rPr lang="cs-CZ" sz="2600" dirty="0" smtClean="0"/>
              <a:t>Fotografické procesy</a:t>
            </a:r>
          </a:p>
        </p:txBody>
      </p:sp>
      <p:pic>
        <p:nvPicPr>
          <p:cNvPr id="4100" name="Picture 4" descr="Kadmiová žlutá č. 4, světlá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918" y="657920"/>
            <a:ext cx="2690719" cy="179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stra Akrylová barva 60ml kadmiová žluť světlá 58255 od 47 Kč - Heureka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376" y="2163854"/>
            <a:ext cx="2581042" cy="258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Žlutý pevný pytel 240 l na tříděný odpad - plast (10 ks/bal) |  Mametoskladem.cz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2" t="903" r="13798"/>
          <a:stretch/>
        </p:blipFill>
        <p:spPr bwMode="auto">
          <a:xfrm>
            <a:off x="8957674" y="3077425"/>
            <a:ext cx="2988271" cy="354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558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Chromová zeleň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Oxid chromitý (Cr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O</a:t>
            </a:r>
            <a:r>
              <a:rPr lang="cs-CZ" sz="2800" baseline="-25000" dirty="0" smtClean="0"/>
              <a:t>3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Použití:</a:t>
            </a:r>
          </a:p>
          <a:p>
            <a:pPr lvl="1"/>
            <a:r>
              <a:rPr lang="cs-CZ" sz="2600" dirty="0" smtClean="0"/>
              <a:t>Barvení plastů, keramiky</a:t>
            </a:r>
          </a:p>
          <a:p>
            <a:pPr lvl="1"/>
            <a:r>
              <a:rPr lang="cs-CZ" sz="2600" dirty="0" smtClean="0"/>
              <a:t>Malířství, modelářské barvy</a:t>
            </a:r>
          </a:p>
          <a:p>
            <a:pPr lvl="1"/>
            <a:r>
              <a:rPr lang="cs-CZ" sz="2600" dirty="0" smtClean="0"/>
              <a:t>Kosmetika, (potravinářství)</a:t>
            </a:r>
            <a:endParaRPr lang="cs-CZ" sz="2600" dirty="0"/>
          </a:p>
        </p:txBody>
      </p:sp>
      <p:pic>
        <p:nvPicPr>
          <p:cNvPr id="5122" name="Picture 2" descr="Oxid chromu zelená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95" y="602167"/>
            <a:ext cx="3126390" cy="208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g.instory.cz/content/images/5e/83/5e834c406aa82-256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52"/>
          <a:stretch/>
        </p:blipFill>
        <p:spPr bwMode="auto">
          <a:xfrm>
            <a:off x="7612567" y="2219607"/>
            <a:ext cx="16732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xid chromitý - zelená - 0,1 kg | Crhák - vše pro Vaši keramickou díln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969" y="3556060"/>
            <a:ext cx="2083424" cy="310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676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www.sc-brno.cz/blog/co-to-jsou-pigmenty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https://cg-pigment.com/products/iron-oxides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www.krustashop.cz/Beloba-titanova-d1010.htm</a:t>
            </a:r>
            <a:endParaRPr lang="cs-CZ" dirty="0" smtClean="0"/>
          </a:p>
          <a:p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cs.wikipedia.org/wiki/Oxid_titani%C4%8Dit%C3%BD</a:t>
            </a:r>
            <a:endParaRPr lang="cs-CZ" dirty="0" smtClean="0"/>
          </a:p>
          <a:p>
            <a:r>
              <a:rPr lang="cs-CZ" dirty="0">
                <a:hlinkClick r:id="rId6"/>
              </a:rPr>
              <a:t>https://www.icbc.cz/ramo-goloso-jogurt-paluani-400g---</a:t>
            </a:r>
            <a:r>
              <a:rPr lang="cs-CZ" dirty="0" smtClean="0">
                <a:hlinkClick r:id="rId6"/>
              </a:rPr>
              <a:t>salina</a:t>
            </a:r>
            <a:endParaRPr lang="cs-CZ" dirty="0" smtClean="0"/>
          </a:p>
          <a:p>
            <a:r>
              <a:rPr lang="cs-CZ" dirty="0">
                <a:hlinkClick r:id="rId7"/>
              </a:rPr>
              <a:t>https://</a:t>
            </a:r>
            <a:r>
              <a:rPr lang="cs-CZ" dirty="0" smtClean="0">
                <a:hlinkClick r:id="rId7"/>
              </a:rPr>
              <a:t>agrofert-test.msw-cloud.com/akce-a-aktuality/precheza-vydala-knihu-o-zelezitych-pigmentech-fepren</a:t>
            </a:r>
            <a:endParaRPr lang="cs-CZ" dirty="0" smtClean="0"/>
          </a:p>
          <a:p>
            <a:r>
              <a:rPr lang="cs-CZ" dirty="0">
                <a:hlinkClick r:id="rId8"/>
              </a:rPr>
              <a:t>https://akrylove-a-olejove-barvy.heureka.cz/astra-akrylova-barva-60ml-kadmiova-zlut-svetla-58255/#recenze</a:t>
            </a:r>
            <a:r>
              <a:rPr lang="cs-CZ" dirty="0" smtClean="0">
                <a:hlinkClick r:id="rId8"/>
              </a:rPr>
              <a:t>/</a:t>
            </a:r>
            <a:endParaRPr lang="cs-CZ" dirty="0" smtClean="0"/>
          </a:p>
          <a:p>
            <a:r>
              <a:rPr lang="cs-CZ" dirty="0">
                <a:hlinkClick r:id="rId9"/>
              </a:rPr>
              <a:t>https://</a:t>
            </a:r>
            <a:r>
              <a:rPr lang="cs-CZ" dirty="0" smtClean="0">
                <a:hlinkClick r:id="rId9"/>
              </a:rPr>
              <a:t>www.mametoskladem.cz/zluty-pevny-pytel-240-l-na-trideny-odpad-plast-10-ks/bal</a:t>
            </a:r>
            <a:endParaRPr lang="cs-CZ" dirty="0" smtClean="0"/>
          </a:p>
          <a:p>
            <a:r>
              <a:rPr lang="cs-CZ" dirty="0">
                <a:hlinkClick r:id="rId10"/>
              </a:rPr>
              <a:t>https://</a:t>
            </a:r>
            <a:r>
              <a:rPr lang="cs-CZ" dirty="0" smtClean="0">
                <a:hlinkClick r:id="rId10"/>
              </a:rPr>
              <a:t>cs.wikipedia.org/wiki/Oxid_chromit%C3%BD</a:t>
            </a:r>
            <a:endParaRPr lang="cs-CZ" dirty="0" smtClean="0"/>
          </a:p>
          <a:p>
            <a:r>
              <a:rPr lang="cs-CZ" dirty="0">
                <a:hlinkClick r:id="rId11"/>
              </a:rPr>
              <a:t>https://</a:t>
            </a:r>
            <a:r>
              <a:rPr lang="cs-CZ" dirty="0" smtClean="0">
                <a:hlinkClick r:id="rId11"/>
              </a:rPr>
              <a:t>bydleni.instory.cz/2568-osuntele-plastove-veci-nemuseji-skoncit-v-kosi-lze-je-totiz-snadno-zrenovovat.html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3583577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Kondenzační stopa</Template>
  <TotalTime>44</TotalTime>
  <Words>119</Words>
  <Application>Microsoft Office PowerPoint</Application>
  <PresentationFormat>Širokoúhlá obrazovka</PresentationFormat>
  <Paragraphs>44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Kondenzační stopa</vt:lpstr>
      <vt:lpstr>Anorganické pigmenty</vt:lpstr>
      <vt:lpstr>Anorganické pigmenty</vt:lpstr>
      <vt:lpstr>Titanová běloba</vt:lpstr>
      <vt:lpstr>Kadmiová Žluť</vt:lpstr>
      <vt:lpstr>Chromová zeleň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Anorganické pigmenty</dc:title>
  <dc:creator>Uživatel systému Windows</dc:creator>
  <cp:lastModifiedBy>Uživatel systému Windows</cp:lastModifiedBy>
  <cp:revision>5</cp:revision>
  <dcterms:created xsi:type="dcterms:W3CDTF">2023-11-25T12:45:50Z</dcterms:created>
  <dcterms:modified xsi:type="dcterms:W3CDTF">2023-11-25T13:29:52Z</dcterms:modified>
</cp:coreProperties>
</file>