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7" r:id="rId2"/>
    <p:sldId id="279" r:id="rId3"/>
    <p:sldId id="280" r:id="rId4"/>
    <p:sldId id="282" r:id="rId5"/>
    <p:sldId id="288" r:id="rId6"/>
    <p:sldId id="260" r:id="rId7"/>
    <p:sldId id="283" r:id="rId8"/>
    <p:sldId id="293" r:id="rId9"/>
    <p:sldId id="289" r:id="rId10"/>
    <p:sldId id="285" r:id="rId11"/>
    <p:sldId id="290" r:id="rId12"/>
    <p:sldId id="287" r:id="rId13"/>
    <p:sldId id="281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85" d="100"/>
          <a:sy n="85" d="100"/>
        </p:scale>
        <p:origin x="37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0EAE-52E0-4E98-8781-3346D8FC2E15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D0D97-CF6D-4327-B9B7-06092403C6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210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275E1A-FDE9-D624-7089-D3CB0B994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07012B-19AF-9E3B-C0FA-99EDF8652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2F87CB-91F9-1464-9CA5-1B15EDD46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6C702-AAA9-42DF-AA7C-9BB6E1B0FED9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3CFF0B-C940-82D9-69BA-1966708B8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548C93-2E6E-62DB-E4D8-48DDFD3B9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D052-2583-495C-9FA6-494999C526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94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0654AC-0962-CEDB-5CCF-90EE54A9A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7EE68D4-3854-AC32-F791-88046B668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31D59C-112B-E65E-C2FC-0EFBEB3FE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6C702-AAA9-42DF-AA7C-9BB6E1B0FED9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2B320D-8FD8-7787-4F20-40A843C57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BCFCDC-7778-C71F-63C0-BF8701981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D052-2583-495C-9FA6-494999C526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349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EAD887B-FE53-E70C-26BC-C70B50522A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006B6C2-2262-A364-E3E8-6EFE1967F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5547D6-947D-6748-1495-6AF58AB97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6C702-AAA9-42DF-AA7C-9BB6E1B0FED9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4F349D-E747-D402-5E95-48B77C8DD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C62DEA-133F-407B-9B88-3A2871F0D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D052-2583-495C-9FA6-494999C526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50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6700B-3BE3-37A7-C7EC-853D89CA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2956B4-9582-4BB7-91BB-19C8CC4C7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781CB4-A56B-F89D-B977-D35DED8A8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6C702-AAA9-42DF-AA7C-9BB6E1B0FED9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2E6930-EEB3-D381-A7DF-71221567B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358158-0EF5-565C-B03F-D608390CA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D052-2583-495C-9FA6-494999C526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01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FBAF47-E4FF-8B36-E6BE-DE5C2B5EF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1AC6E76-EED9-55F4-7109-B2CDFCB70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B6CD15-967B-EB04-C7A2-D392BE915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6C702-AAA9-42DF-AA7C-9BB6E1B0FED9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18AF27-A209-F474-B4DA-86C5E35ED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406138-5C83-66D8-F68B-FC9461BD2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D052-2583-495C-9FA6-494999C526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8214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B924B1-161F-A45A-3187-D3B4F994B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087967-982A-1BA6-BAA2-50F7FD0F1A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606E71D-81BF-63D7-3E4B-198EEC4CC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ECB78FF-409C-CE10-C576-D55214697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6C702-AAA9-42DF-AA7C-9BB6E1B0FED9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590743E-EE67-F185-4F1F-76DEF00F7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F6E8441-FD3C-D24E-F408-E2F53C4E6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D052-2583-495C-9FA6-494999C526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613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2376CC-0D4F-209D-14C8-D5C1D555F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356A262-702D-398F-8941-FD09BC3FA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E67161F-FF89-C3B0-E817-52EEF505B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39AD993-D1B6-7204-9DC4-63A46A2D7F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9FAE7F2-840F-38A6-83EB-3A82ED6B46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7C8A664-4149-E9EF-2A80-9B5FA94F2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6C702-AAA9-42DF-AA7C-9BB6E1B0FED9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315D758-F516-251F-41F0-9725A4907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365E97B-4D51-6A04-0C68-DB05C14E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D052-2583-495C-9FA6-494999C526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6559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1527C3-2121-6EB0-7278-DCAAA9786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22621CA-112D-0CFC-6ACB-0238A6AA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6C702-AAA9-42DF-AA7C-9BB6E1B0FED9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EF62E4D-BA3E-D591-A901-16E7F772F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8920BD8-31EC-D161-CF90-9F1581CA5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D052-2583-495C-9FA6-494999C526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8502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4EB9260-5EA4-F808-F3F2-C90010536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6C702-AAA9-42DF-AA7C-9BB6E1B0FED9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C31A5B0-340A-5544-012C-1D2B0B7E7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C52E199-C3CC-FF3B-1FA5-C5A9BBFC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D052-2583-495C-9FA6-494999C526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304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149316-72B4-6AD8-B7B1-7A3491EAC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1C3A80-0415-DEA6-619D-F9D6680BD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D8D1410-2397-CA8C-7DB2-5D643BBB4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15CCE08-EC7B-865B-3D15-DE3612A2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6C702-AAA9-42DF-AA7C-9BB6E1B0FED9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BD0B76-A694-010E-79EB-C8458EE64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EDAF12-0507-02BA-B6CB-E7661704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D052-2583-495C-9FA6-494999C526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769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B87BA9-EC35-9EF8-62F9-37D8D1A14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3A2B7ED-3393-629F-12CB-56C160B6A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1A8CCD9-3937-6516-58CD-EE85F7B57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0A2DE48-37E1-EE11-BB4E-40403509B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6C702-AAA9-42DF-AA7C-9BB6E1B0FED9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13C5176-D5CE-FBF6-A37D-E10E8E6A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9184B8-6B2B-22A9-BD21-626B19BE9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D052-2583-495C-9FA6-494999C526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277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08326AC-967B-D721-F45B-51E49F638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F131FD-D4C3-36F0-EE80-FA0D109ED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1E5790-9FCA-3856-98A0-D41EE0B75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6C702-AAA9-42DF-AA7C-9BB6E1B0FED9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2383DA-1B03-37CC-5405-943302586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435402-A29B-DCF9-5384-84D7CA741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1D052-2583-495C-9FA6-494999C526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349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dinace.cz/clanek/horcik-a-stres/" TargetMode="External"/><Relationship Id="rId2" Type="http://schemas.openxmlformats.org/officeDocument/2006/relationships/hyperlink" Target="https://www.vimcojim.cz/magazin/clanky/o-zdravi/Horcik-ma-klicovou-roli-v-lidskem-tele__s10012x10289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rvitamin.cz/kategorie/stres-nervozita/" TargetMode="External"/><Relationship Id="rId5" Type="http://schemas.openxmlformats.org/officeDocument/2006/relationships/hyperlink" Target="https://medlineplus.gov/druginfo/natural/326.html" TargetMode="External"/><Relationship Id="rId4" Type="http://schemas.openxmlformats.org/officeDocument/2006/relationships/hyperlink" Target="https://www.mirapa.cz/zkusenosti-s-pripravkem-l-theanin-davka-prinosy-vedlejsi-ucinky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AE9D357-C544-E0CD-0BBC-DC82416481AB}"/>
              </a:ext>
            </a:extLst>
          </p:cNvPr>
          <p:cNvSpPr txBox="1">
            <a:spLocks/>
          </p:cNvSpPr>
          <p:nvPr/>
        </p:nvSpPr>
        <p:spPr>
          <a:xfrm>
            <a:off x="2977962" y="410570"/>
            <a:ext cx="6236075" cy="12278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400" b="1" dirty="0"/>
              <a:t>Doplňky stravy </a:t>
            </a:r>
          </a:p>
          <a:p>
            <a:pPr algn="ctr"/>
            <a:r>
              <a:rPr lang="cs-CZ" sz="5400" b="1" dirty="0"/>
              <a:t>při nadměrném stresu 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CEE70A83-0EE9-7532-3CB1-AD23BC1ECA01}"/>
              </a:ext>
            </a:extLst>
          </p:cNvPr>
          <p:cNvSpPr txBox="1">
            <a:spLocks/>
          </p:cNvSpPr>
          <p:nvPr/>
        </p:nvSpPr>
        <p:spPr>
          <a:xfrm>
            <a:off x="4488047" y="6195811"/>
            <a:ext cx="9144000" cy="503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>
                <a:latin typeface="+mj-lt"/>
              </a:rPr>
              <a:t>Barbora Lichevníková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7BBAC59-48BC-538E-9550-002AA1178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781" y="2227784"/>
            <a:ext cx="6902725" cy="3832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6323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0677AC-5588-219D-9E5B-193DA3FB0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64" y="0"/>
            <a:ext cx="10515600" cy="1325563"/>
          </a:xfrm>
        </p:spPr>
        <p:txBody>
          <a:bodyPr/>
          <a:lstStyle/>
          <a:p>
            <a:r>
              <a:rPr lang="cs-CZ" dirty="0"/>
              <a:t>Léčivé byliny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9882ED-D857-8D23-0169-1485DB5D1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870" y="1523860"/>
            <a:ext cx="10515600" cy="568376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b="1" dirty="0" err="1"/>
              <a:t>Ašvaganda</a:t>
            </a:r>
            <a:r>
              <a:rPr lang="cs-CZ" b="1" dirty="0"/>
              <a:t> (</a:t>
            </a:r>
            <a:r>
              <a:rPr lang="cs-CZ" b="1" dirty="0" err="1"/>
              <a:t>vitánie</a:t>
            </a:r>
            <a:r>
              <a:rPr lang="cs-CZ" b="1" dirty="0"/>
              <a:t> </a:t>
            </a:r>
            <a:r>
              <a:rPr lang="cs-CZ" b="1" dirty="0" err="1"/>
              <a:t>snodárná</a:t>
            </a:r>
            <a:r>
              <a:rPr lang="cs-CZ" b="1" dirty="0"/>
              <a:t>)</a:t>
            </a:r>
          </a:p>
          <a:p>
            <a:pPr>
              <a:lnSpc>
                <a:spcPct val="150000"/>
              </a:lnSpc>
            </a:pPr>
            <a:r>
              <a:rPr lang="pt-BR" dirty="0"/>
              <a:t> </a:t>
            </a:r>
            <a:r>
              <a:rPr lang="cs-CZ" dirty="0"/>
              <a:t>I</a:t>
            </a:r>
            <a:r>
              <a:rPr lang="pt-BR" dirty="0"/>
              <a:t>ndi</a:t>
            </a:r>
            <a:r>
              <a:rPr lang="cs-CZ" dirty="0"/>
              <a:t>e, „indický ženšen“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+ pomáhá při stresu, nespavosti, úzkostech, depresích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+ posiluje imunitní systém, sexuální energii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+ podporuje sportovní výkonnost </a:t>
            </a:r>
          </a:p>
          <a:p>
            <a:pPr>
              <a:lnSpc>
                <a:spcPct val="150000"/>
              </a:lnSpc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max. doba užívání 3 měsíce!</a:t>
            </a:r>
          </a:p>
          <a:p>
            <a:pPr marL="0" indent="0">
              <a:lnSpc>
                <a:spcPct val="150000"/>
              </a:lnSpc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E4519E0-4F41-2CF0-F5C0-E843FB3DA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337" y="416997"/>
            <a:ext cx="3368901" cy="2534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014DBD2-E094-5A64-F7B4-E53BF94E5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840" y="4178113"/>
            <a:ext cx="3670208" cy="2446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041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9882ED-D857-8D23-0169-1485DB5D1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728" y="829237"/>
            <a:ext cx="10515600" cy="5656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err="1"/>
              <a:t>Ašvaganda</a:t>
            </a:r>
            <a:r>
              <a:rPr lang="cs-CZ" b="1" dirty="0"/>
              <a:t> (</a:t>
            </a:r>
            <a:r>
              <a:rPr lang="cs-CZ" b="1" dirty="0" err="1"/>
              <a:t>vitánie</a:t>
            </a:r>
            <a:r>
              <a:rPr lang="cs-CZ" b="1" dirty="0"/>
              <a:t> </a:t>
            </a:r>
            <a:r>
              <a:rPr lang="cs-CZ" b="1" dirty="0" err="1"/>
              <a:t>snodárná</a:t>
            </a:r>
            <a:r>
              <a:rPr lang="cs-CZ" b="1" dirty="0"/>
              <a:t>)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- vysoké dávky pro těhotné – potrat, předčasný porod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- může snižovat hladinu krevního cukru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- zvýšení hladiny hormonu štítné žlázy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- může dráždit trávicí trakt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- nadměrná ospalost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B656D98-48F8-34F6-C48B-C701A6FB8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860" y="439269"/>
            <a:ext cx="3161825" cy="385034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C259D42-A2C2-88CC-F931-B963DE1FF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86" r="21473"/>
          <a:stretch/>
        </p:blipFill>
        <p:spPr>
          <a:xfrm>
            <a:off x="6468790" y="3034552"/>
            <a:ext cx="2061882" cy="365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1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65B7B26-BE82-1355-00A1-48A1ADEC8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482" y="446415"/>
            <a:ext cx="2653553" cy="353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9543ECB-DDCC-05AF-3D00-D057A67B8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201" y="3975845"/>
            <a:ext cx="4410635" cy="2779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BA8833D-C69B-6A6B-D85A-BB41B3638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65" y="446415"/>
            <a:ext cx="3320119" cy="2214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BB77D7C-6ACC-F151-38BE-89E1853BF11B}"/>
              </a:ext>
            </a:extLst>
          </p:cNvPr>
          <p:cNvSpPr txBox="1"/>
          <p:nvPr/>
        </p:nvSpPr>
        <p:spPr>
          <a:xfrm>
            <a:off x="2303928" y="2771550"/>
            <a:ext cx="65621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5400" dirty="0"/>
              <a:t>Děkuji za pozornost </a:t>
            </a:r>
            <a:r>
              <a:rPr lang="cs-CZ" sz="5400" dirty="0">
                <a:sym typeface="Wingdings" panose="05000000000000000000" pitchFamily="2" charset="2"/>
              </a:rPr>
              <a:t> </a:t>
            </a:r>
            <a:r>
              <a:rPr lang="cs-CZ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8787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6FFBB7-3560-A872-6812-18A29B8D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9" y="213191"/>
            <a:ext cx="10515600" cy="1325563"/>
          </a:xfrm>
        </p:spPr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005814-E56E-F07E-E174-6F6D4B3A2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152" y="1538754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dirty="0">
                <a:hlinkClick r:id="rId2"/>
              </a:rPr>
              <a:t>https://nakladatelstvi.portal.cz/casopisy/psychologie-dnes/84534/vyzivou-proti-stresu</a:t>
            </a:r>
          </a:p>
          <a:p>
            <a:r>
              <a:rPr lang="cs-CZ" dirty="0">
                <a:hlinkClick r:id="rId2"/>
              </a:rPr>
              <a:t>https://bebodywise.com/blog/ashwagandha-side-effects/</a:t>
            </a:r>
          </a:p>
          <a:p>
            <a:r>
              <a:rPr lang="cs-CZ" dirty="0">
                <a:hlinkClick r:id="rId2"/>
              </a:rPr>
              <a:t>https://www.healthline.com/nutrition/ashwagandha#blood-sugar</a:t>
            </a:r>
          </a:p>
          <a:p>
            <a:r>
              <a:rPr lang="cs-CZ" dirty="0">
                <a:hlinkClick r:id="rId3"/>
              </a:rPr>
              <a:t>https://www.vimcojim.cz/magazin/clanky/o-zdravi/Horcik-ma-klicovou-roli-v-lidskem-tele__s10012x10289.html</a:t>
            </a:r>
          </a:p>
          <a:p>
            <a:r>
              <a:rPr lang="cs-CZ" dirty="0">
                <a:hlinkClick r:id="rId4"/>
              </a:rPr>
              <a:t>https://www.mirapa.cz/zkusenosti-s-pripravkem-l-theanin-davka-prinosy-vedlejsi-ucinky/</a:t>
            </a:r>
            <a:endParaRPr lang="cs-CZ" dirty="0"/>
          </a:p>
          <a:p>
            <a:r>
              <a:rPr lang="cs-CZ" dirty="0">
                <a:hlinkClick r:id="rId5"/>
              </a:rPr>
              <a:t>https://medlineplus.gov/druginfo/natural/326.html</a:t>
            </a:r>
            <a:endParaRPr lang="cs-CZ" dirty="0"/>
          </a:p>
          <a:p>
            <a:r>
              <a:rPr lang="cs-CZ" dirty="0">
                <a:hlinkClick r:id="rId6"/>
              </a:rPr>
              <a:t>https://www.drvitamin.cz/kategorie/stres-nervozita/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5304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AE9D357-C544-E0CD-0BBC-DC82416481AB}"/>
              </a:ext>
            </a:extLst>
          </p:cNvPr>
          <p:cNvSpPr txBox="1">
            <a:spLocks/>
          </p:cNvSpPr>
          <p:nvPr/>
        </p:nvSpPr>
        <p:spPr>
          <a:xfrm>
            <a:off x="1732429" y="201706"/>
            <a:ext cx="8727142" cy="6932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Doplňky stravy při nadměrném stresu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51146CD-4F1F-6F16-5511-F787C988B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16" t="9193" r="8858" b="9866"/>
          <a:stretch/>
        </p:blipFill>
        <p:spPr>
          <a:xfrm>
            <a:off x="4613781" y="2677121"/>
            <a:ext cx="1882773" cy="1831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CE88551-39E7-8DA6-4CB2-C4DCF27F1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554" y="962243"/>
            <a:ext cx="2373406" cy="1582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39DC8085-4C20-331A-D184-BA4503CC5C48}"/>
              </a:ext>
            </a:extLst>
          </p:cNvPr>
          <p:cNvSpPr/>
          <p:nvPr/>
        </p:nvSpPr>
        <p:spPr>
          <a:xfrm>
            <a:off x="8999195" y="1478812"/>
            <a:ext cx="9512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400" dirty="0">
                <a:ln w="0"/>
              </a:rPr>
              <a:t>h</a:t>
            </a:r>
            <a:r>
              <a:rPr lang="cs-CZ" sz="2400" b="0" cap="none" spc="0" dirty="0">
                <a:ln w="0"/>
                <a:solidFill>
                  <a:schemeClr val="tx1"/>
                </a:solidFill>
              </a:rPr>
              <a:t>ořčík</a:t>
            </a:r>
          </a:p>
        </p:txBody>
      </p:sp>
      <p:pic>
        <p:nvPicPr>
          <p:cNvPr id="13" name="Zástupný obsah 3">
            <a:extLst>
              <a:ext uri="{FF2B5EF4-FFF2-40B4-BE49-F238E27FC236}">
                <a16:creationId xmlns:a16="http://schemas.microsoft.com/office/drawing/2014/main" id="{3F587526-5065-9B44-FB67-168F434E8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16" y="3885963"/>
            <a:ext cx="3046631" cy="118818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5F4BA93-14E2-D2FE-FBB7-C9B3E933A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9647" y="1684184"/>
            <a:ext cx="2402969" cy="1085341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D2DA5D7B-0930-4E35-F10C-61481AB121EF}"/>
              </a:ext>
            </a:extLst>
          </p:cNvPr>
          <p:cNvSpPr/>
          <p:nvPr/>
        </p:nvSpPr>
        <p:spPr>
          <a:xfrm>
            <a:off x="1130410" y="5252044"/>
            <a:ext cx="14382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400" dirty="0">
                <a:ln w="0"/>
              </a:rPr>
              <a:t>L-</a:t>
            </a:r>
            <a:r>
              <a:rPr lang="cs-CZ" sz="2400" dirty="0" err="1">
                <a:ln w="0"/>
              </a:rPr>
              <a:t>theanin</a:t>
            </a:r>
            <a:r>
              <a:rPr lang="cs-CZ" sz="2400" dirty="0">
                <a:ln w="0"/>
              </a:rPr>
              <a:t> </a:t>
            </a:r>
            <a:endParaRPr lang="cs-CZ" sz="24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4" name="Zástupný obsah 3">
            <a:extLst>
              <a:ext uri="{FF2B5EF4-FFF2-40B4-BE49-F238E27FC236}">
                <a16:creationId xmlns:a16="http://schemas.microsoft.com/office/drawing/2014/main" id="{0EABF60C-CDAB-B3A1-3F44-B4FA57636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5299" y="3277857"/>
            <a:ext cx="2145117" cy="1613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Obdélník 27">
            <a:extLst>
              <a:ext uri="{FF2B5EF4-FFF2-40B4-BE49-F238E27FC236}">
                <a16:creationId xmlns:a16="http://schemas.microsoft.com/office/drawing/2014/main" id="{2DBB4D8A-B978-56EA-5C66-5838C97C70C3}"/>
              </a:ext>
            </a:extLst>
          </p:cNvPr>
          <p:cNvSpPr/>
          <p:nvPr/>
        </p:nvSpPr>
        <p:spPr>
          <a:xfrm>
            <a:off x="10104310" y="3470464"/>
            <a:ext cx="14874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400" b="0" cap="none" spc="0" dirty="0">
                <a:ln w="0"/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cs-CZ" sz="2400" b="0" cap="none" spc="0" dirty="0" err="1">
                <a:ln w="0"/>
                <a:solidFill>
                  <a:schemeClr val="tx1"/>
                </a:solidFill>
              </a:rPr>
              <a:t>ašvaganda</a:t>
            </a:r>
            <a:endParaRPr lang="cs-CZ" sz="24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88DBBA58-6E9F-E785-5828-BF1A7453E144}"/>
              </a:ext>
            </a:extLst>
          </p:cNvPr>
          <p:cNvSpPr/>
          <p:nvPr/>
        </p:nvSpPr>
        <p:spPr>
          <a:xfrm>
            <a:off x="479663" y="2307860"/>
            <a:ext cx="15799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400" dirty="0">
                <a:ln w="0"/>
              </a:rPr>
              <a:t>L-tryptofan</a:t>
            </a:r>
            <a:endParaRPr lang="cs-CZ" sz="24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4BE55669-5735-643D-3410-ACE4061D6D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8915" y="5252044"/>
            <a:ext cx="2227919" cy="1507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Obdélník 42">
            <a:extLst>
              <a:ext uri="{FF2B5EF4-FFF2-40B4-BE49-F238E27FC236}">
                <a16:creationId xmlns:a16="http://schemas.microsoft.com/office/drawing/2014/main" id="{2305EE48-7EC7-B00D-4500-29D589DFF76F}"/>
              </a:ext>
            </a:extLst>
          </p:cNvPr>
          <p:cNvSpPr/>
          <p:nvPr/>
        </p:nvSpPr>
        <p:spPr>
          <a:xfrm>
            <a:off x="6905952" y="5762103"/>
            <a:ext cx="15658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400" dirty="0">
                <a:ln w="0"/>
              </a:rPr>
              <a:t>B-komplex </a:t>
            </a:r>
            <a:endParaRPr lang="cs-CZ" sz="24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501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5D4A72-C6C1-37C9-2EBF-87A435A9C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965" y="244373"/>
            <a:ext cx="10515600" cy="1325563"/>
          </a:xfrm>
        </p:spPr>
        <p:txBody>
          <a:bodyPr/>
          <a:lstStyle/>
          <a:p>
            <a:r>
              <a:rPr lang="cs-CZ" dirty="0"/>
              <a:t>Hořčík </a:t>
            </a:r>
            <a:r>
              <a:rPr lang="cs-CZ" i="1" dirty="0"/>
              <a:t>(Magnesium)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22D74C-89A7-432D-E0D8-EBB663213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113" y="1569936"/>
            <a:ext cx="8068236" cy="5317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regulace </a:t>
            </a:r>
            <a:r>
              <a:rPr lang="cs-CZ" b="1" dirty="0"/>
              <a:t>uvolňování kortizolu </a:t>
            </a:r>
            <a:r>
              <a:rPr lang="cs-CZ" dirty="0"/>
              <a:t>(stresový hormon) </a:t>
            </a:r>
          </a:p>
          <a:p>
            <a:pPr>
              <a:lnSpc>
                <a:spcPct val="150000"/>
              </a:lnSpc>
            </a:pPr>
            <a:r>
              <a:rPr lang="cs-CZ" dirty="0"/>
              <a:t>uvolňuje nervové i svalové napětí</a:t>
            </a:r>
          </a:p>
          <a:p>
            <a:pPr>
              <a:lnSpc>
                <a:spcPct val="150000"/>
              </a:lnSpc>
            </a:pPr>
            <a:r>
              <a:rPr lang="cs-CZ" dirty="0"/>
              <a:t>bojuje proti svalovým křečím</a:t>
            </a:r>
          </a:p>
          <a:p>
            <a:pPr>
              <a:lnSpc>
                <a:spcPct val="150000"/>
              </a:lnSpc>
            </a:pPr>
            <a:r>
              <a:rPr lang="cs-CZ" dirty="0"/>
              <a:t>prevence migrén, úzkostí, depresí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0765DAC-C00A-96F9-F443-C56BD5E2B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316" y="4132729"/>
            <a:ext cx="4072683" cy="2715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2FFD365-0F4A-917C-B014-714D84609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059" y="-61875"/>
            <a:ext cx="2720048" cy="1960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D53368E-8973-0E51-9D90-324594B7ED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083" b="19671"/>
          <a:stretch/>
        </p:blipFill>
        <p:spPr>
          <a:xfrm>
            <a:off x="3350558" y="5015710"/>
            <a:ext cx="2745442" cy="165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B68848C-9FEA-D494-340F-B85AFA54F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110" y="2657308"/>
            <a:ext cx="2648980" cy="214037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2588888-629C-D121-398F-83802818D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1087" y="100938"/>
            <a:ext cx="2780174" cy="388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3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C17AC9-1A20-3141-4FA5-5AD05708A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59" y="306973"/>
            <a:ext cx="10515600" cy="1325563"/>
          </a:xfrm>
        </p:spPr>
        <p:txBody>
          <a:bodyPr/>
          <a:lstStyle/>
          <a:p>
            <a:r>
              <a:rPr lang="cs-CZ" dirty="0"/>
              <a:t>B-komplex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1D52A3-44FF-FDA6-708A-367672073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269" y="1899346"/>
            <a:ext cx="10515600" cy="458413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b="1" dirty="0"/>
              <a:t>B</a:t>
            </a:r>
            <a:r>
              <a:rPr lang="cs-CZ" sz="2000" b="1" dirty="0"/>
              <a:t>1</a:t>
            </a:r>
            <a:r>
              <a:rPr lang="cs-CZ" dirty="0"/>
              <a:t> (</a:t>
            </a:r>
            <a:r>
              <a:rPr lang="cs-CZ" dirty="0" err="1"/>
              <a:t>thiamin</a:t>
            </a:r>
            <a:r>
              <a:rPr lang="cs-CZ" dirty="0"/>
              <a:t>) – zlepšuje psychickou výkonnost</a:t>
            </a:r>
          </a:p>
          <a:p>
            <a:pPr>
              <a:lnSpc>
                <a:spcPct val="150000"/>
              </a:lnSpc>
            </a:pPr>
            <a:r>
              <a:rPr lang="cs-CZ" b="1" dirty="0"/>
              <a:t>B</a:t>
            </a:r>
            <a:r>
              <a:rPr lang="cs-CZ" sz="2000" b="1" dirty="0"/>
              <a:t>3</a:t>
            </a:r>
            <a:r>
              <a:rPr lang="cs-CZ" dirty="0"/>
              <a:t> (niacin) – ovlivňuje stavy úzkostí a depresí</a:t>
            </a:r>
          </a:p>
          <a:p>
            <a:pPr>
              <a:lnSpc>
                <a:spcPct val="150000"/>
              </a:lnSpc>
            </a:pPr>
            <a:r>
              <a:rPr lang="cs-CZ" b="1" dirty="0"/>
              <a:t>B</a:t>
            </a:r>
            <a:r>
              <a:rPr lang="cs-CZ" sz="2000" b="1" dirty="0"/>
              <a:t>5</a:t>
            </a:r>
            <a:r>
              <a:rPr lang="cs-CZ" dirty="0"/>
              <a:t> (kyselina pantotenová) – při nedostatku vyšší podrážděnost, vztek </a:t>
            </a:r>
            <a:r>
              <a:rPr lang="cs-CZ" b="1" dirty="0"/>
              <a:t>B</a:t>
            </a:r>
            <a:r>
              <a:rPr lang="cs-CZ" sz="2000" b="1" dirty="0"/>
              <a:t>12</a:t>
            </a:r>
            <a:r>
              <a:rPr lang="cs-CZ" dirty="0"/>
              <a:t> – zlepšuje koncentraci, uklidňující účinek</a:t>
            </a:r>
          </a:p>
          <a:p>
            <a:pPr>
              <a:lnSpc>
                <a:spcPct val="150000"/>
              </a:lnSpc>
            </a:pPr>
            <a:r>
              <a:rPr lang="cs-CZ" b="1" dirty="0"/>
              <a:t>B</a:t>
            </a:r>
            <a:r>
              <a:rPr lang="cs-CZ" sz="2000" b="1" dirty="0"/>
              <a:t>6</a:t>
            </a:r>
            <a:r>
              <a:rPr lang="cs-CZ" dirty="0"/>
              <a:t> (pyridoxin) a </a:t>
            </a:r>
            <a:r>
              <a:rPr lang="cs-CZ" b="1" dirty="0"/>
              <a:t>B</a:t>
            </a:r>
            <a:r>
              <a:rPr lang="cs-CZ" sz="2000" b="1" dirty="0"/>
              <a:t>9</a:t>
            </a:r>
            <a:r>
              <a:rPr lang="cs-CZ" dirty="0"/>
              <a:t> (kyselina listová)</a:t>
            </a:r>
          </a:p>
        </p:txBody>
      </p:sp>
      <p:pic>
        <p:nvPicPr>
          <p:cNvPr id="5" name="Zástupný obsah 3">
            <a:extLst>
              <a:ext uri="{FF2B5EF4-FFF2-40B4-BE49-F238E27FC236}">
                <a16:creationId xmlns:a16="http://schemas.microsoft.com/office/drawing/2014/main" id="{BB2262FA-DA77-18B4-E06D-BBC4E53E1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651" y="418194"/>
            <a:ext cx="4073080" cy="2714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8FEE58C-CC5A-B981-42F4-FF7D4DE8E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10" b="7840"/>
          <a:stretch/>
        </p:blipFill>
        <p:spPr>
          <a:xfrm>
            <a:off x="8444752" y="4365309"/>
            <a:ext cx="2725271" cy="22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94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A79010-9F14-410A-CDCF-24776D36FB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4777" y="264882"/>
            <a:ext cx="10515600" cy="963284"/>
          </a:xfrm>
        </p:spPr>
        <p:txBody>
          <a:bodyPr/>
          <a:lstStyle/>
          <a:p>
            <a:r>
              <a:rPr lang="cs-CZ" dirty="0"/>
              <a:t>Aminokyseliny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9ACFD8F-D64E-B66F-3FD1-B47334E1D8A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34789" y="1668938"/>
            <a:ext cx="8959155" cy="5361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L – </a:t>
            </a:r>
            <a:r>
              <a:rPr lang="cs-CZ" b="1" dirty="0" err="1"/>
              <a:t>theanin</a:t>
            </a:r>
            <a:endParaRPr lang="cs-CZ" b="1" dirty="0"/>
          </a:p>
          <a:p>
            <a:pPr>
              <a:lnSpc>
                <a:spcPct val="150000"/>
              </a:lnSpc>
            </a:pPr>
            <a:r>
              <a:rPr lang="cs-CZ" dirty="0"/>
              <a:t>nebílkovinná aminokyselina</a:t>
            </a:r>
          </a:p>
          <a:p>
            <a:pPr>
              <a:lnSpc>
                <a:spcPct val="150000"/>
              </a:lnSpc>
            </a:pPr>
            <a:r>
              <a:rPr lang="cs-CZ" dirty="0"/>
              <a:t>čajovník (zelený čaj, </a:t>
            </a:r>
            <a:r>
              <a:rPr lang="cs-CZ" dirty="0" err="1"/>
              <a:t>Matcha</a:t>
            </a:r>
            <a:r>
              <a:rPr lang="cs-CZ" dirty="0"/>
              <a:t>) </a:t>
            </a:r>
          </a:p>
          <a:p>
            <a:pPr>
              <a:lnSpc>
                <a:spcPct val="150000"/>
              </a:lnSpc>
            </a:pPr>
            <a:r>
              <a:rPr lang="cs-CZ" dirty="0"/>
              <a:t>schopnost odbourávat stres</a:t>
            </a:r>
          </a:p>
          <a:p>
            <a:pPr>
              <a:lnSpc>
                <a:spcPct val="100000"/>
              </a:lnSpc>
            </a:pPr>
            <a:r>
              <a:rPr lang="cs-CZ" dirty="0"/>
              <a:t> zvyšuje produkci kyseliny </a:t>
            </a:r>
            <a:r>
              <a:rPr lang="el-GR" dirty="0"/>
              <a:t>γ-</a:t>
            </a:r>
            <a:r>
              <a:rPr lang="cs-CZ" dirty="0"/>
              <a:t>aminomáselné </a:t>
            </a:r>
            <a:r>
              <a:rPr lang="cs-CZ" b="1" dirty="0"/>
              <a:t>(GABA)</a:t>
            </a:r>
            <a:br>
              <a:rPr lang="cs-CZ" b="1" dirty="0"/>
            </a:br>
            <a:r>
              <a:rPr lang="cs-CZ" b="1" dirty="0"/>
              <a:t>- </a:t>
            </a:r>
            <a:r>
              <a:rPr lang="cs-CZ" dirty="0"/>
              <a:t>inhibiční neurotransmiter, klidná nálada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BCB2A67-3E1B-B253-F75F-4F3DC2D0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596" y="4006440"/>
            <a:ext cx="3350415" cy="223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F12ACF-9158-21F2-F7D8-1A04F88ABB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11" b="11618"/>
          <a:stretch/>
        </p:blipFill>
        <p:spPr>
          <a:xfrm>
            <a:off x="5325036" y="346856"/>
            <a:ext cx="6618919" cy="3164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26B3186-35D0-8DCD-E939-66146B485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461" y="5468471"/>
            <a:ext cx="3143739" cy="104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3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9ACFD8F-D64E-B66F-3FD1-B47334E1D8A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63388" y="698777"/>
            <a:ext cx="7831138" cy="5360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L – </a:t>
            </a:r>
            <a:r>
              <a:rPr lang="cs-CZ" b="1" dirty="0" err="1"/>
              <a:t>theanin</a:t>
            </a: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+ zlepšuje kvalitu spánku, soustředění, paměť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+ snižuje rizika úzkostí, depresí, demence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+ snižuje účinek kocoviny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- riziko pro těhotné ženy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- snižuje krevní tlak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6577C86-3AE5-1E89-C099-901BF920B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716" y="283963"/>
            <a:ext cx="3452896" cy="3222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541F57E-E105-B273-3D02-F0E03FC6C9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46" t="8884" r="24920" b="8907"/>
          <a:stretch/>
        </p:blipFill>
        <p:spPr>
          <a:xfrm>
            <a:off x="6096000" y="3478730"/>
            <a:ext cx="2008094" cy="3095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819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9ACFD8F-D64E-B66F-3FD1-B47334E1D8A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14911" y="1070159"/>
            <a:ext cx="11767110" cy="5879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L – tryptofan</a:t>
            </a:r>
          </a:p>
          <a:p>
            <a:pPr marL="0" indent="0">
              <a:buNone/>
            </a:pPr>
            <a:endParaRPr lang="cs-CZ" b="1" dirty="0"/>
          </a:p>
          <a:p>
            <a:pPr>
              <a:lnSpc>
                <a:spcPct val="150000"/>
              </a:lnSpc>
            </a:pPr>
            <a:r>
              <a:rPr lang="cs-CZ" dirty="0"/>
              <a:t>esenciální AMK</a:t>
            </a:r>
          </a:p>
          <a:p>
            <a:pPr>
              <a:lnSpc>
                <a:spcPct val="150000"/>
              </a:lnSpc>
            </a:pPr>
            <a:r>
              <a:rPr lang="cs-CZ" dirty="0"/>
              <a:t>prekurzor </a:t>
            </a:r>
            <a:r>
              <a:rPr lang="cs-CZ" b="1" dirty="0"/>
              <a:t>serotoninu</a:t>
            </a:r>
            <a:r>
              <a:rPr lang="cs-CZ" dirty="0"/>
              <a:t> –  přeměna v krvi, za účasti pyridoxinu (vitaminu B</a:t>
            </a:r>
            <a:r>
              <a:rPr lang="cs-CZ" sz="2000" dirty="0"/>
              <a:t>6</a:t>
            </a:r>
            <a:r>
              <a:rPr lang="cs-CZ" dirty="0"/>
              <a:t>) </a:t>
            </a:r>
          </a:p>
          <a:p>
            <a:pPr>
              <a:lnSpc>
                <a:spcPct val="150000"/>
              </a:lnSpc>
            </a:pPr>
            <a:r>
              <a:rPr lang="cs-CZ" dirty="0"/>
              <a:t>vyživuje nervové buňky</a:t>
            </a:r>
          </a:p>
          <a:p>
            <a:pPr>
              <a:lnSpc>
                <a:spcPct val="150000"/>
              </a:lnSpc>
            </a:pPr>
            <a:r>
              <a:rPr lang="cs-CZ" dirty="0"/>
              <a:t>metabolismus </a:t>
            </a:r>
            <a:r>
              <a:rPr lang="cs-CZ" b="1" dirty="0"/>
              <a:t>melatoninu</a:t>
            </a:r>
            <a:r>
              <a:rPr lang="cs-CZ" dirty="0"/>
              <a:t> – vzniká během noci přeměnou ze </a:t>
            </a:r>
            <a:r>
              <a:rPr lang="cs-CZ" b="1" dirty="0"/>
              <a:t>serotoninu</a:t>
            </a:r>
            <a:r>
              <a:rPr lang="cs-CZ" dirty="0"/>
              <a:t>,  </a:t>
            </a:r>
            <a:br>
              <a:rPr lang="cs-CZ" dirty="0"/>
            </a:br>
            <a:r>
              <a:rPr lang="cs-CZ" dirty="0"/>
              <a:t>                                                    ovlivňuje biologické rytmy, cyklus spánku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B82967A-CF97-FAC5-2B2D-A6CC1CDC3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514" y="750386"/>
            <a:ext cx="3234551" cy="146093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78975A7-387D-FA05-319D-314C81E2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572" y="349761"/>
            <a:ext cx="3474942" cy="2262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01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33AEEF6-C256-B1C7-8D85-2595D6228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213" y="121397"/>
            <a:ext cx="2643328" cy="661520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050EB34-4A9D-CEE6-0113-288512859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720"/>
          <a:stretch/>
        </p:blipFill>
        <p:spPr>
          <a:xfrm>
            <a:off x="5492814" y="1813111"/>
            <a:ext cx="5641350" cy="3231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548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9ACFD8F-D64E-B66F-3FD1-B47334E1D8A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30306" y="650225"/>
            <a:ext cx="11761694" cy="5441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/>
              <a:t>L – tryptofan</a:t>
            </a:r>
            <a:endParaRPr lang="cs-CZ" sz="3000" dirty="0"/>
          </a:p>
          <a:p>
            <a:pPr marL="0" indent="0">
              <a:lnSpc>
                <a:spcPct val="200000"/>
              </a:lnSpc>
              <a:buNone/>
            </a:pPr>
            <a:r>
              <a:rPr lang="cs-CZ" dirty="0"/>
              <a:t>+ psychické potíže (strach, úzkost)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cs-CZ" dirty="0"/>
              <a:t>+ odvykání kouření či pití alkoholu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cs-CZ" dirty="0"/>
              <a:t>+ doporučuje se při Parkinsonově a Alzheimerově chorobě, ADHD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cs-CZ" dirty="0"/>
              <a:t>+ na bolesti hlavy, únavový syndrom a </a:t>
            </a:r>
            <a:r>
              <a:rPr lang="cs-CZ" b="1" dirty="0"/>
              <a:t>syndrom vyhoření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cs-CZ" dirty="0"/>
              <a:t>- nevolnost, průjem, bolest břicha</a:t>
            </a:r>
          </a:p>
          <a:p>
            <a:pPr marL="0" indent="0">
              <a:lnSpc>
                <a:spcPct val="200000"/>
              </a:lnSpc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61D13CD-8F62-DC59-93E4-BEA5DEF39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397" y="251011"/>
            <a:ext cx="4340837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A3D2B27-3284-C44C-24C0-4E25EAE29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57" r="21110"/>
          <a:stretch/>
        </p:blipFill>
        <p:spPr>
          <a:xfrm>
            <a:off x="10040469" y="3545825"/>
            <a:ext cx="1622613" cy="325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9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10453</TotalTime>
  <Words>416</Words>
  <Application>Microsoft Office PowerPoint</Application>
  <PresentationFormat>Širokoúhlá obrazovka</PresentationFormat>
  <Paragraphs>74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Hořčík (Magnesium) </vt:lpstr>
      <vt:lpstr>B-komplex</vt:lpstr>
      <vt:lpstr>Aminokyseliny</vt:lpstr>
      <vt:lpstr>Prezentace aplikace PowerPoint</vt:lpstr>
      <vt:lpstr>Prezentace aplikace PowerPoint</vt:lpstr>
      <vt:lpstr>Prezentace aplikace PowerPoint</vt:lpstr>
      <vt:lpstr>Prezentace aplikace PowerPoint</vt:lpstr>
      <vt:lpstr>Léčivé byliny</vt:lpstr>
      <vt:lpstr>Prezentace aplikace PowerPoint</vt:lpstr>
      <vt:lpstr>Prezentace aplikace PowerPoint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Doplňky stravy při nadměrném stresu </dc:title>
  <dc:creator>Barbora Lichevníková</dc:creator>
  <cp:lastModifiedBy>Barbora Lichevníková</cp:lastModifiedBy>
  <cp:revision>76</cp:revision>
  <dcterms:created xsi:type="dcterms:W3CDTF">2023-09-30T07:44:09Z</dcterms:created>
  <dcterms:modified xsi:type="dcterms:W3CDTF">2023-12-05T20:23:54Z</dcterms:modified>
</cp:coreProperties>
</file>