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3B0155-4D60-4418-A2AF-796B07C63282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CB32113-28B6-49AF-AAD8-5DA111B00DA4}">
      <dgm:prSet/>
      <dgm:spPr/>
      <dgm:t>
        <a:bodyPr/>
        <a:lstStyle/>
        <a:p>
          <a:r>
            <a:rPr lang="cs-CZ" dirty="0"/>
            <a:t>Pozitivní i negativní účinky</a:t>
          </a:r>
          <a:endParaRPr lang="en-US" dirty="0"/>
        </a:p>
      </dgm:t>
    </dgm:pt>
    <dgm:pt modelId="{401AD289-A75B-4480-A4BE-D38A25E1DEEC}" type="parTrans" cxnId="{43B309F1-701E-4693-BBA4-1A554D5674E9}">
      <dgm:prSet/>
      <dgm:spPr/>
      <dgm:t>
        <a:bodyPr/>
        <a:lstStyle/>
        <a:p>
          <a:endParaRPr lang="en-US"/>
        </a:p>
      </dgm:t>
    </dgm:pt>
    <dgm:pt modelId="{C57D3EC3-C207-4939-A9B7-0E9C8EA1463D}" type="sibTrans" cxnId="{43B309F1-701E-4693-BBA4-1A554D5674E9}">
      <dgm:prSet/>
      <dgm:spPr/>
      <dgm:t>
        <a:bodyPr/>
        <a:lstStyle/>
        <a:p>
          <a:endParaRPr lang="en-US"/>
        </a:p>
      </dgm:t>
    </dgm:pt>
    <dgm:pt modelId="{C1772199-F5DE-4950-8B93-B3F42D77D179}">
      <dgm:prSet/>
      <dgm:spPr/>
      <dgm:t>
        <a:bodyPr/>
        <a:lstStyle/>
        <a:p>
          <a:r>
            <a:rPr lang="cs-CZ" dirty="0"/>
            <a:t>Vždy se ověřuje testováním </a:t>
          </a:r>
          <a:endParaRPr lang="en-US" dirty="0"/>
        </a:p>
      </dgm:t>
    </dgm:pt>
    <dgm:pt modelId="{820D253A-DCBF-4E48-A545-B3ADA1CCEFF4}" type="parTrans" cxnId="{3E22AE8E-57BC-473F-9FF7-04295B7C313A}">
      <dgm:prSet/>
      <dgm:spPr/>
      <dgm:t>
        <a:bodyPr/>
        <a:lstStyle/>
        <a:p>
          <a:endParaRPr lang="en-US"/>
        </a:p>
      </dgm:t>
    </dgm:pt>
    <dgm:pt modelId="{0841C243-A5FF-46EC-B77F-E9EB0BF74B95}" type="sibTrans" cxnId="{3E22AE8E-57BC-473F-9FF7-04295B7C313A}">
      <dgm:prSet/>
      <dgm:spPr/>
      <dgm:t>
        <a:bodyPr/>
        <a:lstStyle/>
        <a:p>
          <a:endParaRPr lang="en-US"/>
        </a:p>
      </dgm:t>
    </dgm:pt>
    <dgm:pt modelId="{8FD8E1E0-EB87-4264-A5FB-A7E9121322A0}">
      <dgm:prSet/>
      <dgm:spPr/>
      <dgm:t>
        <a:bodyPr/>
        <a:lstStyle/>
        <a:p>
          <a:r>
            <a:rPr lang="cs-CZ"/>
            <a:t>Nejvyšší povolené množství</a:t>
          </a:r>
          <a:endParaRPr lang="en-US"/>
        </a:p>
      </dgm:t>
    </dgm:pt>
    <dgm:pt modelId="{E26B988C-D48A-4F41-B446-67C10F3FF78E}" type="parTrans" cxnId="{C93B3FDD-AE5E-4AF5-A1C4-FD83E72F68C1}">
      <dgm:prSet/>
      <dgm:spPr/>
      <dgm:t>
        <a:bodyPr/>
        <a:lstStyle/>
        <a:p>
          <a:endParaRPr lang="en-US"/>
        </a:p>
      </dgm:t>
    </dgm:pt>
    <dgm:pt modelId="{8FF573E5-1B24-4013-984D-6505CEF8FC5A}" type="sibTrans" cxnId="{C93B3FDD-AE5E-4AF5-A1C4-FD83E72F68C1}">
      <dgm:prSet/>
      <dgm:spPr/>
      <dgm:t>
        <a:bodyPr/>
        <a:lstStyle/>
        <a:p>
          <a:endParaRPr lang="en-US"/>
        </a:p>
      </dgm:t>
    </dgm:pt>
    <dgm:pt modelId="{E6043C46-F4A2-4BC8-8962-55519E31C31F}">
      <dgm:prSet/>
      <dgm:spPr/>
      <dgm:t>
        <a:bodyPr/>
        <a:lstStyle/>
        <a:p>
          <a:r>
            <a:rPr lang="cs-CZ"/>
            <a:t>Negativní účinky při nadměrné konzumaci </a:t>
          </a:r>
          <a:endParaRPr lang="en-US"/>
        </a:p>
      </dgm:t>
    </dgm:pt>
    <dgm:pt modelId="{D1F61D64-E615-4A84-A050-62E8771AA649}" type="parTrans" cxnId="{A35FDCBD-F7D2-4EF9-8073-6F709DDB9A1B}">
      <dgm:prSet/>
      <dgm:spPr/>
      <dgm:t>
        <a:bodyPr/>
        <a:lstStyle/>
        <a:p>
          <a:endParaRPr lang="en-US"/>
        </a:p>
      </dgm:t>
    </dgm:pt>
    <dgm:pt modelId="{40855668-ABBC-4B07-AA37-8E477B80264D}" type="sibTrans" cxnId="{A35FDCBD-F7D2-4EF9-8073-6F709DDB9A1B}">
      <dgm:prSet/>
      <dgm:spPr/>
      <dgm:t>
        <a:bodyPr/>
        <a:lstStyle/>
        <a:p>
          <a:endParaRPr lang="en-US"/>
        </a:p>
      </dgm:t>
    </dgm:pt>
    <dgm:pt modelId="{CE0D832C-38FF-43E1-80EB-5B2E0DBE12BF}">
      <dgm:prSet/>
      <dgm:spPr/>
      <dgm:t>
        <a:bodyPr/>
        <a:lstStyle/>
        <a:p>
          <a:r>
            <a:rPr lang="cs-CZ"/>
            <a:t>Alergeny (syntetická barviva)</a:t>
          </a:r>
          <a:endParaRPr lang="en-US"/>
        </a:p>
      </dgm:t>
    </dgm:pt>
    <dgm:pt modelId="{355DCA30-7295-41CE-96AA-190F1A78E5BD}" type="parTrans" cxnId="{0E76073A-D097-49C2-B737-FF53760218DF}">
      <dgm:prSet/>
      <dgm:spPr/>
      <dgm:t>
        <a:bodyPr/>
        <a:lstStyle/>
        <a:p>
          <a:endParaRPr lang="en-US"/>
        </a:p>
      </dgm:t>
    </dgm:pt>
    <dgm:pt modelId="{E830693D-4378-44CA-9FE9-BFC4C8C4DCE9}" type="sibTrans" cxnId="{0E76073A-D097-49C2-B737-FF53760218DF}">
      <dgm:prSet/>
      <dgm:spPr/>
      <dgm:t>
        <a:bodyPr/>
        <a:lstStyle/>
        <a:p>
          <a:endParaRPr lang="en-US"/>
        </a:p>
      </dgm:t>
    </dgm:pt>
    <dgm:pt modelId="{E8A0B415-73F3-4763-9B90-73BC23F9924F}" type="pres">
      <dgm:prSet presAssocID="{343B0155-4D60-4418-A2AF-796B07C63282}" presName="vert0" presStyleCnt="0">
        <dgm:presLayoutVars>
          <dgm:dir/>
          <dgm:animOne val="branch"/>
          <dgm:animLvl val="lvl"/>
        </dgm:presLayoutVars>
      </dgm:prSet>
      <dgm:spPr/>
    </dgm:pt>
    <dgm:pt modelId="{6C8903C2-47B9-48E4-8D39-6A35FDEE2DA7}" type="pres">
      <dgm:prSet presAssocID="{FCB32113-28B6-49AF-AAD8-5DA111B00DA4}" presName="thickLine" presStyleLbl="alignNode1" presStyleIdx="0" presStyleCnt="5"/>
      <dgm:spPr/>
    </dgm:pt>
    <dgm:pt modelId="{545D6799-30AE-48C0-8DD5-43CF4F40D1FC}" type="pres">
      <dgm:prSet presAssocID="{FCB32113-28B6-49AF-AAD8-5DA111B00DA4}" presName="horz1" presStyleCnt="0"/>
      <dgm:spPr/>
    </dgm:pt>
    <dgm:pt modelId="{6B9FB2CF-A594-4B28-AF5D-8B45F4C77A10}" type="pres">
      <dgm:prSet presAssocID="{FCB32113-28B6-49AF-AAD8-5DA111B00DA4}" presName="tx1" presStyleLbl="revTx" presStyleIdx="0" presStyleCnt="5"/>
      <dgm:spPr/>
    </dgm:pt>
    <dgm:pt modelId="{B3712E67-B942-44D2-BC0F-82D451D8CDD2}" type="pres">
      <dgm:prSet presAssocID="{FCB32113-28B6-49AF-AAD8-5DA111B00DA4}" presName="vert1" presStyleCnt="0"/>
      <dgm:spPr/>
    </dgm:pt>
    <dgm:pt modelId="{6564A119-E2E6-4FF1-BADA-3AB8CB418C4C}" type="pres">
      <dgm:prSet presAssocID="{C1772199-F5DE-4950-8B93-B3F42D77D179}" presName="thickLine" presStyleLbl="alignNode1" presStyleIdx="1" presStyleCnt="5"/>
      <dgm:spPr/>
    </dgm:pt>
    <dgm:pt modelId="{E44D613D-380A-479B-81AF-C1BF50582C0A}" type="pres">
      <dgm:prSet presAssocID="{C1772199-F5DE-4950-8B93-B3F42D77D179}" presName="horz1" presStyleCnt="0"/>
      <dgm:spPr/>
    </dgm:pt>
    <dgm:pt modelId="{5BF2FEDD-EF9C-43D4-83E9-21CCDF605758}" type="pres">
      <dgm:prSet presAssocID="{C1772199-F5DE-4950-8B93-B3F42D77D179}" presName="tx1" presStyleLbl="revTx" presStyleIdx="1" presStyleCnt="5"/>
      <dgm:spPr/>
    </dgm:pt>
    <dgm:pt modelId="{F93E88FA-A87D-40AC-90A2-6794CDBEA594}" type="pres">
      <dgm:prSet presAssocID="{C1772199-F5DE-4950-8B93-B3F42D77D179}" presName="vert1" presStyleCnt="0"/>
      <dgm:spPr/>
    </dgm:pt>
    <dgm:pt modelId="{46C8B3CE-935B-472E-80F9-64F1E98C2506}" type="pres">
      <dgm:prSet presAssocID="{8FD8E1E0-EB87-4264-A5FB-A7E9121322A0}" presName="thickLine" presStyleLbl="alignNode1" presStyleIdx="2" presStyleCnt="5"/>
      <dgm:spPr/>
    </dgm:pt>
    <dgm:pt modelId="{8554D7FF-3522-4284-B4B0-4AF117395D8A}" type="pres">
      <dgm:prSet presAssocID="{8FD8E1E0-EB87-4264-A5FB-A7E9121322A0}" presName="horz1" presStyleCnt="0"/>
      <dgm:spPr/>
    </dgm:pt>
    <dgm:pt modelId="{17EC3DDF-8E1D-4C34-8556-873D5641B823}" type="pres">
      <dgm:prSet presAssocID="{8FD8E1E0-EB87-4264-A5FB-A7E9121322A0}" presName="tx1" presStyleLbl="revTx" presStyleIdx="2" presStyleCnt="5"/>
      <dgm:spPr/>
    </dgm:pt>
    <dgm:pt modelId="{184DB848-B5D8-4AE0-91AC-938347F7C247}" type="pres">
      <dgm:prSet presAssocID="{8FD8E1E0-EB87-4264-A5FB-A7E9121322A0}" presName="vert1" presStyleCnt="0"/>
      <dgm:spPr/>
    </dgm:pt>
    <dgm:pt modelId="{C022F854-B9C0-4ABB-978F-5D0261DF25F7}" type="pres">
      <dgm:prSet presAssocID="{E6043C46-F4A2-4BC8-8962-55519E31C31F}" presName="thickLine" presStyleLbl="alignNode1" presStyleIdx="3" presStyleCnt="5"/>
      <dgm:spPr/>
    </dgm:pt>
    <dgm:pt modelId="{F2B6B2FF-16A5-4100-8639-7EDD62E71A4B}" type="pres">
      <dgm:prSet presAssocID="{E6043C46-F4A2-4BC8-8962-55519E31C31F}" presName="horz1" presStyleCnt="0"/>
      <dgm:spPr/>
    </dgm:pt>
    <dgm:pt modelId="{66784685-E1C5-468C-9FA5-75F56A0E56FD}" type="pres">
      <dgm:prSet presAssocID="{E6043C46-F4A2-4BC8-8962-55519E31C31F}" presName="tx1" presStyleLbl="revTx" presStyleIdx="3" presStyleCnt="5"/>
      <dgm:spPr/>
    </dgm:pt>
    <dgm:pt modelId="{FA8BA270-E0B5-4135-8FB2-6FF1C1E9C3E7}" type="pres">
      <dgm:prSet presAssocID="{E6043C46-F4A2-4BC8-8962-55519E31C31F}" presName="vert1" presStyleCnt="0"/>
      <dgm:spPr/>
    </dgm:pt>
    <dgm:pt modelId="{C3924F8E-AEDD-44DF-B979-5888784724D6}" type="pres">
      <dgm:prSet presAssocID="{CE0D832C-38FF-43E1-80EB-5B2E0DBE12BF}" presName="thickLine" presStyleLbl="alignNode1" presStyleIdx="4" presStyleCnt="5"/>
      <dgm:spPr/>
    </dgm:pt>
    <dgm:pt modelId="{4C9C2481-8A88-419E-BF46-10461AA8F633}" type="pres">
      <dgm:prSet presAssocID="{CE0D832C-38FF-43E1-80EB-5B2E0DBE12BF}" presName="horz1" presStyleCnt="0"/>
      <dgm:spPr/>
    </dgm:pt>
    <dgm:pt modelId="{600ED7F2-9E7D-40D7-8F1C-111723C17099}" type="pres">
      <dgm:prSet presAssocID="{CE0D832C-38FF-43E1-80EB-5B2E0DBE12BF}" presName="tx1" presStyleLbl="revTx" presStyleIdx="4" presStyleCnt="5"/>
      <dgm:spPr/>
    </dgm:pt>
    <dgm:pt modelId="{D5FB9AC5-0A70-44C0-B0FA-89EF7183D37D}" type="pres">
      <dgm:prSet presAssocID="{CE0D832C-38FF-43E1-80EB-5B2E0DBE12BF}" presName="vert1" presStyleCnt="0"/>
      <dgm:spPr/>
    </dgm:pt>
  </dgm:ptLst>
  <dgm:cxnLst>
    <dgm:cxn modelId="{EF23A800-E1EA-4E67-82D0-87A91656B2CF}" type="presOf" srcId="{CE0D832C-38FF-43E1-80EB-5B2E0DBE12BF}" destId="{600ED7F2-9E7D-40D7-8F1C-111723C17099}" srcOrd="0" destOrd="0" presId="urn:microsoft.com/office/officeart/2008/layout/LinedList"/>
    <dgm:cxn modelId="{FCF0EA30-9270-4F31-BF2A-E75D8F819EE2}" type="presOf" srcId="{343B0155-4D60-4418-A2AF-796B07C63282}" destId="{E8A0B415-73F3-4763-9B90-73BC23F9924F}" srcOrd="0" destOrd="0" presId="urn:microsoft.com/office/officeart/2008/layout/LinedList"/>
    <dgm:cxn modelId="{0E76073A-D097-49C2-B737-FF53760218DF}" srcId="{343B0155-4D60-4418-A2AF-796B07C63282}" destId="{CE0D832C-38FF-43E1-80EB-5B2E0DBE12BF}" srcOrd="4" destOrd="0" parTransId="{355DCA30-7295-41CE-96AA-190F1A78E5BD}" sibTransId="{E830693D-4378-44CA-9FE9-BFC4C8C4DCE9}"/>
    <dgm:cxn modelId="{BA43704B-4C8D-4671-8745-39CD6E8FF847}" type="presOf" srcId="{FCB32113-28B6-49AF-AAD8-5DA111B00DA4}" destId="{6B9FB2CF-A594-4B28-AF5D-8B45F4C77A10}" srcOrd="0" destOrd="0" presId="urn:microsoft.com/office/officeart/2008/layout/LinedList"/>
    <dgm:cxn modelId="{D7440E87-AB79-4976-A63F-75EFD4CCA714}" type="presOf" srcId="{8FD8E1E0-EB87-4264-A5FB-A7E9121322A0}" destId="{17EC3DDF-8E1D-4C34-8556-873D5641B823}" srcOrd="0" destOrd="0" presId="urn:microsoft.com/office/officeart/2008/layout/LinedList"/>
    <dgm:cxn modelId="{3E22AE8E-57BC-473F-9FF7-04295B7C313A}" srcId="{343B0155-4D60-4418-A2AF-796B07C63282}" destId="{C1772199-F5DE-4950-8B93-B3F42D77D179}" srcOrd="1" destOrd="0" parTransId="{820D253A-DCBF-4E48-A545-B3ADA1CCEFF4}" sibTransId="{0841C243-A5FF-46EC-B77F-E9EB0BF74B95}"/>
    <dgm:cxn modelId="{A35FDCBD-F7D2-4EF9-8073-6F709DDB9A1B}" srcId="{343B0155-4D60-4418-A2AF-796B07C63282}" destId="{E6043C46-F4A2-4BC8-8962-55519E31C31F}" srcOrd="3" destOrd="0" parTransId="{D1F61D64-E615-4A84-A050-62E8771AA649}" sibTransId="{40855668-ABBC-4B07-AA37-8E477B80264D}"/>
    <dgm:cxn modelId="{4FEBF5C7-EDE7-43E7-BF1E-91D716E9A233}" type="presOf" srcId="{C1772199-F5DE-4950-8B93-B3F42D77D179}" destId="{5BF2FEDD-EF9C-43D4-83E9-21CCDF605758}" srcOrd="0" destOrd="0" presId="urn:microsoft.com/office/officeart/2008/layout/LinedList"/>
    <dgm:cxn modelId="{C93B3FDD-AE5E-4AF5-A1C4-FD83E72F68C1}" srcId="{343B0155-4D60-4418-A2AF-796B07C63282}" destId="{8FD8E1E0-EB87-4264-A5FB-A7E9121322A0}" srcOrd="2" destOrd="0" parTransId="{E26B988C-D48A-4F41-B446-67C10F3FF78E}" sibTransId="{8FF573E5-1B24-4013-984D-6505CEF8FC5A}"/>
    <dgm:cxn modelId="{1AEA23E7-9A23-42A8-A746-CF1AC359C3BC}" type="presOf" srcId="{E6043C46-F4A2-4BC8-8962-55519E31C31F}" destId="{66784685-E1C5-468C-9FA5-75F56A0E56FD}" srcOrd="0" destOrd="0" presId="urn:microsoft.com/office/officeart/2008/layout/LinedList"/>
    <dgm:cxn modelId="{43B309F1-701E-4693-BBA4-1A554D5674E9}" srcId="{343B0155-4D60-4418-A2AF-796B07C63282}" destId="{FCB32113-28B6-49AF-AAD8-5DA111B00DA4}" srcOrd="0" destOrd="0" parTransId="{401AD289-A75B-4480-A4BE-D38A25E1DEEC}" sibTransId="{C57D3EC3-C207-4939-A9B7-0E9C8EA1463D}"/>
    <dgm:cxn modelId="{75CFA482-D8CA-4FA4-867D-DD607EAA8F85}" type="presParOf" srcId="{E8A0B415-73F3-4763-9B90-73BC23F9924F}" destId="{6C8903C2-47B9-48E4-8D39-6A35FDEE2DA7}" srcOrd="0" destOrd="0" presId="urn:microsoft.com/office/officeart/2008/layout/LinedList"/>
    <dgm:cxn modelId="{1E62F29B-CA38-458C-9B22-5E2D6A0CBCAB}" type="presParOf" srcId="{E8A0B415-73F3-4763-9B90-73BC23F9924F}" destId="{545D6799-30AE-48C0-8DD5-43CF4F40D1FC}" srcOrd="1" destOrd="0" presId="urn:microsoft.com/office/officeart/2008/layout/LinedList"/>
    <dgm:cxn modelId="{CBBAB2A5-A73B-4D10-B478-DBCD87F55FE2}" type="presParOf" srcId="{545D6799-30AE-48C0-8DD5-43CF4F40D1FC}" destId="{6B9FB2CF-A594-4B28-AF5D-8B45F4C77A10}" srcOrd="0" destOrd="0" presId="urn:microsoft.com/office/officeart/2008/layout/LinedList"/>
    <dgm:cxn modelId="{87C8D0AF-8EEA-4FC3-883A-4272355698A1}" type="presParOf" srcId="{545D6799-30AE-48C0-8DD5-43CF4F40D1FC}" destId="{B3712E67-B942-44D2-BC0F-82D451D8CDD2}" srcOrd="1" destOrd="0" presId="urn:microsoft.com/office/officeart/2008/layout/LinedList"/>
    <dgm:cxn modelId="{469EE747-9403-4DB1-8A63-BFE50ED920EE}" type="presParOf" srcId="{E8A0B415-73F3-4763-9B90-73BC23F9924F}" destId="{6564A119-E2E6-4FF1-BADA-3AB8CB418C4C}" srcOrd="2" destOrd="0" presId="urn:microsoft.com/office/officeart/2008/layout/LinedList"/>
    <dgm:cxn modelId="{20272B83-501A-4082-AA8C-AB1E39A07A28}" type="presParOf" srcId="{E8A0B415-73F3-4763-9B90-73BC23F9924F}" destId="{E44D613D-380A-479B-81AF-C1BF50582C0A}" srcOrd="3" destOrd="0" presId="urn:microsoft.com/office/officeart/2008/layout/LinedList"/>
    <dgm:cxn modelId="{9E928699-A95B-4EA3-8E45-69227BC6A71C}" type="presParOf" srcId="{E44D613D-380A-479B-81AF-C1BF50582C0A}" destId="{5BF2FEDD-EF9C-43D4-83E9-21CCDF605758}" srcOrd="0" destOrd="0" presId="urn:microsoft.com/office/officeart/2008/layout/LinedList"/>
    <dgm:cxn modelId="{FDA9E7F6-D575-4ABB-957E-2D1CDFA5C7F8}" type="presParOf" srcId="{E44D613D-380A-479B-81AF-C1BF50582C0A}" destId="{F93E88FA-A87D-40AC-90A2-6794CDBEA594}" srcOrd="1" destOrd="0" presId="urn:microsoft.com/office/officeart/2008/layout/LinedList"/>
    <dgm:cxn modelId="{F77C5192-0FEA-4A13-8833-FEA4651B88E9}" type="presParOf" srcId="{E8A0B415-73F3-4763-9B90-73BC23F9924F}" destId="{46C8B3CE-935B-472E-80F9-64F1E98C2506}" srcOrd="4" destOrd="0" presId="urn:microsoft.com/office/officeart/2008/layout/LinedList"/>
    <dgm:cxn modelId="{F1D6C27D-6F21-4EBD-AD59-9EF8A546D90B}" type="presParOf" srcId="{E8A0B415-73F3-4763-9B90-73BC23F9924F}" destId="{8554D7FF-3522-4284-B4B0-4AF117395D8A}" srcOrd="5" destOrd="0" presId="urn:microsoft.com/office/officeart/2008/layout/LinedList"/>
    <dgm:cxn modelId="{34410146-B544-41BC-9324-0DD56B84C77C}" type="presParOf" srcId="{8554D7FF-3522-4284-B4B0-4AF117395D8A}" destId="{17EC3DDF-8E1D-4C34-8556-873D5641B823}" srcOrd="0" destOrd="0" presId="urn:microsoft.com/office/officeart/2008/layout/LinedList"/>
    <dgm:cxn modelId="{447126BF-AB88-4E4A-987A-6D292C35BE04}" type="presParOf" srcId="{8554D7FF-3522-4284-B4B0-4AF117395D8A}" destId="{184DB848-B5D8-4AE0-91AC-938347F7C247}" srcOrd="1" destOrd="0" presId="urn:microsoft.com/office/officeart/2008/layout/LinedList"/>
    <dgm:cxn modelId="{7D736D82-0218-4345-8A75-02118552C0BE}" type="presParOf" srcId="{E8A0B415-73F3-4763-9B90-73BC23F9924F}" destId="{C022F854-B9C0-4ABB-978F-5D0261DF25F7}" srcOrd="6" destOrd="0" presId="urn:microsoft.com/office/officeart/2008/layout/LinedList"/>
    <dgm:cxn modelId="{8C1A7524-D969-45F8-AC25-6AB0FC1E8184}" type="presParOf" srcId="{E8A0B415-73F3-4763-9B90-73BC23F9924F}" destId="{F2B6B2FF-16A5-4100-8639-7EDD62E71A4B}" srcOrd="7" destOrd="0" presId="urn:microsoft.com/office/officeart/2008/layout/LinedList"/>
    <dgm:cxn modelId="{1D8B6E3C-2CDB-47A0-9055-15D3AACA177E}" type="presParOf" srcId="{F2B6B2FF-16A5-4100-8639-7EDD62E71A4B}" destId="{66784685-E1C5-468C-9FA5-75F56A0E56FD}" srcOrd="0" destOrd="0" presId="urn:microsoft.com/office/officeart/2008/layout/LinedList"/>
    <dgm:cxn modelId="{32C39EC4-0BCE-4DDD-AAF4-0EC1ADAB82B7}" type="presParOf" srcId="{F2B6B2FF-16A5-4100-8639-7EDD62E71A4B}" destId="{FA8BA270-E0B5-4135-8FB2-6FF1C1E9C3E7}" srcOrd="1" destOrd="0" presId="urn:microsoft.com/office/officeart/2008/layout/LinedList"/>
    <dgm:cxn modelId="{958E463F-99DA-4809-94F8-44FDC353BCD4}" type="presParOf" srcId="{E8A0B415-73F3-4763-9B90-73BC23F9924F}" destId="{C3924F8E-AEDD-44DF-B979-5888784724D6}" srcOrd="8" destOrd="0" presId="urn:microsoft.com/office/officeart/2008/layout/LinedList"/>
    <dgm:cxn modelId="{134ABFDA-93A4-4E53-A70E-89E84BB8ADA8}" type="presParOf" srcId="{E8A0B415-73F3-4763-9B90-73BC23F9924F}" destId="{4C9C2481-8A88-419E-BF46-10461AA8F633}" srcOrd="9" destOrd="0" presId="urn:microsoft.com/office/officeart/2008/layout/LinedList"/>
    <dgm:cxn modelId="{DC1EC4CC-ECE0-4699-9D4A-6CE5028F8439}" type="presParOf" srcId="{4C9C2481-8A88-419E-BF46-10461AA8F633}" destId="{600ED7F2-9E7D-40D7-8F1C-111723C17099}" srcOrd="0" destOrd="0" presId="urn:microsoft.com/office/officeart/2008/layout/LinedList"/>
    <dgm:cxn modelId="{EF01BB20-6135-4D02-B853-90B8F7F55AB9}" type="presParOf" srcId="{4C9C2481-8A88-419E-BF46-10461AA8F633}" destId="{D5FB9AC5-0A70-44C0-B0FA-89EF7183D37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903C2-47B9-48E4-8D39-6A35FDEE2DA7}">
      <dsp:nvSpPr>
        <dsp:cNvPr id="0" name=""/>
        <dsp:cNvSpPr/>
      </dsp:nvSpPr>
      <dsp:spPr>
        <a:xfrm>
          <a:off x="0" y="562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9FB2CF-A594-4B28-AF5D-8B45F4C77A10}">
      <dsp:nvSpPr>
        <dsp:cNvPr id="0" name=""/>
        <dsp:cNvSpPr/>
      </dsp:nvSpPr>
      <dsp:spPr>
        <a:xfrm>
          <a:off x="0" y="562"/>
          <a:ext cx="6683374" cy="921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Pozitivní i negativní účinky</a:t>
          </a:r>
          <a:endParaRPr lang="en-US" sz="3000" kern="1200" dirty="0"/>
        </a:p>
      </dsp:txBody>
      <dsp:txXfrm>
        <a:off x="0" y="562"/>
        <a:ext cx="6683374" cy="921160"/>
      </dsp:txXfrm>
    </dsp:sp>
    <dsp:sp modelId="{6564A119-E2E6-4FF1-BADA-3AB8CB418C4C}">
      <dsp:nvSpPr>
        <dsp:cNvPr id="0" name=""/>
        <dsp:cNvSpPr/>
      </dsp:nvSpPr>
      <dsp:spPr>
        <a:xfrm>
          <a:off x="0" y="921722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-835890"/>
                <a:satOff val="-3320"/>
                <a:lumOff val="2108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835890"/>
                <a:satOff val="-3320"/>
                <a:lumOff val="2108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835890"/>
                <a:satOff val="-3320"/>
                <a:lumOff val="2108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835890"/>
              <a:satOff val="-3320"/>
              <a:lumOff val="2108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F2FEDD-EF9C-43D4-83E9-21CCDF605758}">
      <dsp:nvSpPr>
        <dsp:cNvPr id="0" name=""/>
        <dsp:cNvSpPr/>
      </dsp:nvSpPr>
      <dsp:spPr>
        <a:xfrm>
          <a:off x="0" y="921722"/>
          <a:ext cx="6683374" cy="921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Vždy se ověřuje testováním </a:t>
          </a:r>
          <a:endParaRPr lang="en-US" sz="3000" kern="1200" dirty="0"/>
        </a:p>
      </dsp:txBody>
      <dsp:txXfrm>
        <a:off x="0" y="921722"/>
        <a:ext cx="6683374" cy="921160"/>
      </dsp:txXfrm>
    </dsp:sp>
    <dsp:sp modelId="{46C8B3CE-935B-472E-80F9-64F1E98C2506}">
      <dsp:nvSpPr>
        <dsp:cNvPr id="0" name=""/>
        <dsp:cNvSpPr/>
      </dsp:nvSpPr>
      <dsp:spPr>
        <a:xfrm>
          <a:off x="0" y="1842882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-1671780"/>
                <a:satOff val="-6640"/>
                <a:lumOff val="4216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1671780"/>
                <a:satOff val="-6640"/>
                <a:lumOff val="4216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1671780"/>
                <a:satOff val="-6640"/>
                <a:lumOff val="4216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1671780"/>
              <a:satOff val="-6640"/>
              <a:lumOff val="4216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EC3DDF-8E1D-4C34-8556-873D5641B823}">
      <dsp:nvSpPr>
        <dsp:cNvPr id="0" name=""/>
        <dsp:cNvSpPr/>
      </dsp:nvSpPr>
      <dsp:spPr>
        <a:xfrm>
          <a:off x="0" y="1842882"/>
          <a:ext cx="6683374" cy="921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Nejvyšší povolené množství</a:t>
          </a:r>
          <a:endParaRPr lang="en-US" sz="3000" kern="1200"/>
        </a:p>
      </dsp:txBody>
      <dsp:txXfrm>
        <a:off x="0" y="1842882"/>
        <a:ext cx="6683374" cy="921160"/>
      </dsp:txXfrm>
    </dsp:sp>
    <dsp:sp modelId="{C022F854-B9C0-4ABB-978F-5D0261DF25F7}">
      <dsp:nvSpPr>
        <dsp:cNvPr id="0" name=""/>
        <dsp:cNvSpPr/>
      </dsp:nvSpPr>
      <dsp:spPr>
        <a:xfrm>
          <a:off x="0" y="2764042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-2507671"/>
                <a:satOff val="-9959"/>
                <a:lumOff val="6324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2507671"/>
                <a:satOff val="-9959"/>
                <a:lumOff val="6324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2507671"/>
                <a:satOff val="-9959"/>
                <a:lumOff val="6324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2507671"/>
              <a:satOff val="-9959"/>
              <a:lumOff val="6324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784685-E1C5-468C-9FA5-75F56A0E56FD}">
      <dsp:nvSpPr>
        <dsp:cNvPr id="0" name=""/>
        <dsp:cNvSpPr/>
      </dsp:nvSpPr>
      <dsp:spPr>
        <a:xfrm>
          <a:off x="0" y="2764042"/>
          <a:ext cx="6683374" cy="921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Negativní účinky při nadměrné konzumaci </a:t>
          </a:r>
          <a:endParaRPr lang="en-US" sz="3000" kern="1200"/>
        </a:p>
      </dsp:txBody>
      <dsp:txXfrm>
        <a:off x="0" y="2764042"/>
        <a:ext cx="6683374" cy="921160"/>
      </dsp:txXfrm>
    </dsp:sp>
    <dsp:sp modelId="{C3924F8E-AEDD-44DF-B979-5888784724D6}">
      <dsp:nvSpPr>
        <dsp:cNvPr id="0" name=""/>
        <dsp:cNvSpPr/>
      </dsp:nvSpPr>
      <dsp:spPr>
        <a:xfrm>
          <a:off x="0" y="3685202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-3343561"/>
                <a:satOff val="-13279"/>
                <a:lumOff val="8432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3343561"/>
                <a:satOff val="-13279"/>
                <a:lumOff val="8432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3343561"/>
                <a:satOff val="-13279"/>
                <a:lumOff val="8432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3343561"/>
              <a:satOff val="-13279"/>
              <a:lumOff val="8432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0ED7F2-9E7D-40D7-8F1C-111723C17099}">
      <dsp:nvSpPr>
        <dsp:cNvPr id="0" name=""/>
        <dsp:cNvSpPr/>
      </dsp:nvSpPr>
      <dsp:spPr>
        <a:xfrm>
          <a:off x="0" y="3685202"/>
          <a:ext cx="6683374" cy="921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Alergeny (syntetická barviva)</a:t>
          </a:r>
          <a:endParaRPr lang="en-US" sz="3000" kern="1200"/>
        </a:p>
      </dsp:txBody>
      <dsp:txXfrm>
        <a:off x="0" y="3685202"/>
        <a:ext cx="6683374" cy="921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C234-195E-4A02-84AA-8F7F2C6B273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430E-5478-4893-98FD-ACDEF2D7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2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C234-195E-4A02-84AA-8F7F2C6B273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430E-5478-4893-98FD-ACDEF2D7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C234-195E-4A02-84AA-8F7F2C6B273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430E-5478-4893-98FD-ACDEF2D7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2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C234-195E-4A02-84AA-8F7F2C6B273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430E-5478-4893-98FD-ACDEF2D77820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766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C234-195E-4A02-84AA-8F7F2C6B273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430E-5478-4893-98FD-ACDEF2D7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109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C234-195E-4A02-84AA-8F7F2C6B273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430E-5478-4893-98FD-ACDEF2D7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9803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C234-195E-4A02-84AA-8F7F2C6B273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430E-5478-4893-98FD-ACDEF2D7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0049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C234-195E-4A02-84AA-8F7F2C6B273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430E-5478-4893-98FD-ACDEF2D7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3004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C234-195E-4A02-84AA-8F7F2C6B273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430E-5478-4893-98FD-ACDEF2D7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55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2094E4-428B-25D8-149A-9B054D320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7532DD-5BE2-E343-590F-2D7E824B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A43245-776F-84DB-7B03-C88B09D3D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C234-195E-4A02-84AA-8F7F2C6B273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287389-C3CB-1A80-3ECD-D8C2663C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25F126-1290-D1B3-6FE4-647E776A1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430E-5478-4893-98FD-ACDEF2D7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6099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C234-195E-4A02-84AA-8F7F2C6B273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430E-5478-4893-98FD-ACDEF2D7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6851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C234-195E-4A02-84AA-8F7F2C6B273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430E-5478-4893-98FD-ACDEF2D7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502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C234-195E-4A02-84AA-8F7F2C6B273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430E-5478-4893-98FD-ACDEF2D7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860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C234-195E-4A02-84AA-8F7F2C6B273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430E-5478-4893-98FD-ACDEF2D7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01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C234-195E-4A02-84AA-8F7F2C6B273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430E-5478-4893-98FD-ACDEF2D7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70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C234-195E-4A02-84AA-8F7F2C6B273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430E-5478-4893-98FD-ACDEF2D7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81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C234-195E-4A02-84AA-8F7F2C6B273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430E-5478-4893-98FD-ACDEF2D7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035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C234-195E-4A02-84AA-8F7F2C6B273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430E-5478-4893-98FD-ACDEF2D7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780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3E7C234-195E-4A02-84AA-8F7F2C6B273F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091430E-5478-4893-98FD-ACDEF2D7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9623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3.png"/><Relationship Id="rId7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player.cz/slide/2796533/" TargetMode="External"/><Relationship Id="rId2" Type="http://schemas.openxmlformats.org/officeDocument/2006/relationships/hyperlink" Target="https://www.fzv.cz/wp-content/uploads/2015/05/%C3%89%C4%8Dka-v-potravin%C3%A1ch-IKEM2015.pdf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C627CB9-AECD-41DE-84E9-2A4715D30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8696563-D54B-4D4B-A776-AF4D907DA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F9978-A965-839A-4511-4DB3F1DF2E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74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650CB7-77AF-4F12-B1CA-C32A3CF41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125AD53-5BB6-35D8-5B81-CA4B61826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>
            <a:normAutofit/>
          </a:bodyPr>
          <a:lstStyle/>
          <a:p>
            <a:r>
              <a:rPr lang="cs-CZ"/>
              <a:t>ÉČKA v potravinách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C4391E2-CDC1-EF98-25EC-19294887E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>
                    <a:lumMod val="65000"/>
                    <a:lumOff val="35000"/>
                  </a:schemeClr>
                </a:solidFill>
              </a:rPr>
              <a:t>Viktorie Holá</a:t>
            </a:r>
          </a:p>
        </p:txBody>
      </p:sp>
    </p:spTree>
    <p:extLst>
      <p:ext uri="{BB962C8B-B14F-4D97-AF65-F5344CB8AC3E}">
        <p14:creationId xmlns:p14="http://schemas.microsoft.com/office/powerpoint/2010/main" val="374133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tevřené pytle s různými druhy zrn a semen">
            <a:extLst>
              <a:ext uri="{FF2B5EF4-FFF2-40B4-BE49-F238E27FC236}">
                <a16:creationId xmlns:a16="http://schemas.microsoft.com/office/drawing/2014/main" id="{37F972B4-7408-1335-B1AC-88E542797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5" r="23709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99E8D92-157A-9979-E22D-B6D709A2F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cs-CZ" sz="4000"/>
              <a:t>Potravinářská aditiva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583E9E-F3BA-38C0-D962-B6DB79435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/>
          </a:bodyPr>
          <a:lstStyle/>
          <a:p>
            <a:r>
              <a:rPr lang="cs-CZ" sz="2000" dirty="0"/>
              <a:t>Vylepšují potraviny</a:t>
            </a:r>
          </a:p>
          <a:p>
            <a:r>
              <a:rPr lang="cs-CZ" sz="2000" dirty="0"/>
              <a:t>Značení: E </a:t>
            </a:r>
            <a:r>
              <a:rPr lang="cs-CZ" sz="2000" dirty="0" err="1"/>
              <a:t>xxx</a:t>
            </a:r>
            <a:r>
              <a:rPr lang="cs-CZ" sz="2000" dirty="0"/>
              <a:t>(x)</a:t>
            </a:r>
          </a:p>
          <a:p>
            <a:r>
              <a:rPr lang="cs-CZ" sz="2000" dirty="0"/>
              <a:t>Zisk z přírodnin nebo chemickou cestou</a:t>
            </a:r>
          </a:p>
          <a:p>
            <a:r>
              <a:rPr lang="cs-CZ" sz="2000" dirty="0"/>
              <a:t>E100 </a:t>
            </a:r>
            <a:r>
              <a:rPr lang="cs-CZ" sz="2000" dirty="0" err="1"/>
              <a:t>kurkumin</a:t>
            </a:r>
            <a:r>
              <a:rPr lang="cs-CZ" sz="2000" dirty="0"/>
              <a:t>, E102 </a:t>
            </a:r>
            <a:r>
              <a:rPr lang="cs-CZ" sz="2000" dirty="0" err="1"/>
              <a:t>tartrazin</a:t>
            </a:r>
            <a:endParaRPr lang="cs-CZ" sz="2000" dirty="0"/>
          </a:p>
          <a:p>
            <a:r>
              <a:rPr lang="cs-CZ" sz="2000" dirty="0"/>
              <a:t>Nesmí se přidávat všude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29334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kumavky se zkušební trubicí s jednou zkušební trubicí v oranžová s kapkami">
            <a:extLst>
              <a:ext uri="{FF2B5EF4-FFF2-40B4-BE49-F238E27FC236}">
                <a16:creationId xmlns:a16="http://schemas.microsoft.com/office/drawing/2014/main" id="{0AD8930B-8DF0-BD33-B093-BC071F894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08" b="8474"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6B5813-8E93-4EEC-B5DD-E9F57F60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B9B4CD-9C12-49E2-BF8A-6063967BD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D9DE5F7-9AD0-EDDA-A614-1F80E7A3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cs-CZ" dirty="0"/>
              <a:t>Druhy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EB41EE-1373-9303-63B4-1DE41E526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2367092"/>
            <a:ext cx="10363826" cy="34241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700"/>
              <a:t>Barviva (E100 – E199)</a:t>
            </a:r>
          </a:p>
          <a:p>
            <a:pPr>
              <a:lnSpc>
                <a:spcPct val="110000"/>
              </a:lnSpc>
            </a:pPr>
            <a:r>
              <a:rPr lang="cs-CZ" sz="1700"/>
              <a:t>Konzervační látky (E200 – E299)</a:t>
            </a:r>
          </a:p>
          <a:p>
            <a:pPr>
              <a:lnSpc>
                <a:spcPct val="110000"/>
              </a:lnSpc>
            </a:pPr>
            <a:r>
              <a:rPr lang="cs-CZ" sz="1700"/>
              <a:t>Antioxidanty (E300 – E399)</a:t>
            </a:r>
          </a:p>
          <a:p>
            <a:pPr>
              <a:lnSpc>
                <a:spcPct val="110000"/>
              </a:lnSpc>
            </a:pPr>
            <a:r>
              <a:rPr lang="cs-CZ" sz="1700"/>
              <a:t>Regulátory kyselosti </a:t>
            </a:r>
          </a:p>
          <a:p>
            <a:pPr>
              <a:lnSpc>
                <a:spcPct val="110000"/>
              </a:lnSpc>
            </a:pPr>
            <a:r>
              <a:rPr lang="cs-CZ" sz="1700"/>
              <a:t>Emulgátory (E400 – E499)</a:t>
            </a:r>
          </a:p>
          <a:p>
            <a:pPr>
              <a:lnSpc>
                <a:spcPct val="110000"/>
              </a:lnSpc>
            </a:pPr>
            <a:r>
              <a:rPr lang="cs-CZ" sz="1700"/>
              <a:t>Zahušťovadla </a:t>
            </a:r>
          </a:p>
          <a:p>
            <a:pPr>
              <a:lnSpc>
                <a:spcPct val="110000"/>
              </a:lnSpc>
            </a:pPr>
            <a:r>
              <a:rPr lang="cs-CZ" sz="1700"/>
              <a:t>Stabilizátory</a:t>
            </a:r>
          </a:p>
          <a:p>
            <a:pPr>
              <a:lnSpc>
                <a:spcPct val="110000"/>
              </a:lnSpc>
            </a:pPr>
            <a:r>
              <a:rPr lang="cs-CZ" sz="1700"/>
              <a:t>Sladidla</a:t>
            </a:r>
          </a:p>
          <a:p>
            <a:pPr>
              <a:lnSpc>
                <a:spcPct val="110000"/>
              </a:lnSpc>
            </a:pPr>
            <a:endParaRPr lang="cs-CZ" sz="1700"/>
          </a:p>
          <a:p>
            <a:pPr>
              <a:lnSpc>
                <a:spcPct val="110000"/>
              </a:lnSpc>
            </a:pPr>
            <a:endParaRPr lang="cs-CZ" sz="1700"/>
          </a:p>
        </p:txBody>
      </p:sp>
    </p:spTree>
    <p:extLst>
      <p:ext uri="{BB962C8B-B14F-4D97-AF65-F5344CB8AC3E}">
        <p14:creationId xmlns:p14="http://schemas.microsoft.com/office/powerpoint/2010/main" val="1253682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F02843-45E8-4403-8955-54CA98A19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C349214-DD18-4CC5-BBAC-F9C216BE7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749326F-C621-A96B-26E4-CF6A40B03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314450"/>
            <a:ext cx="2844002" cy="3680244"/>
          </a:xfrm>
        </p:spPr>
        <p:txBody>
          <a:bodyPr>
            <a:normAutofit/>
          </a:bodyPr>
          <a:lstStyle/>
          <a:p>
            <a:pPr algn="l"/>
            <a:r>
              <a:rPr lang="cs-CZ" sz="4400"/>
              <a:t>Vliv na zdraví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05542F-438B-4C62-B13A-916C7F79E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4908BF-145E-4BE2-A6F0-0A4645601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61F4486-73C4-2D00-73DE-919FF83EEE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8091367"/>
              </p:ext>
            </p:extLst>
          </p:nvPr>
        </p:nvGraphicFramePr>
        <p:xfrm>
          <a:off x="4594225" y="889000"/>
          <a:ext cx="6683375" cy="460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4F36AC12-E278-8A6E-ED32-D8D967FB6B42}"/>
              </a:ext>
            </a:extLst>
          </p:cNvPr>
          <p:cNvSpPr txBox="1"/>
          <p:nvPr/>
        </p:nvSpPr>
        <p:spPr>
          <a:xfrm>
            <a:off x="4594225" y="6040033"/>
            <a:ext cx="4469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https://www.ferpotravina.cz/seznam-ecek</a:t>
            </a:r>
          </a:p>
        </p:txBody>
      </p:sp>
    </p:spTree>
    <p:extLst>
      <p:ext uri="{BB962C8B-B14F-4D97-AF65-F5344CB8AC3E}">
        <p14:creationId xmlns:p14="http://schemas.microsoft.com/office/powerpoint/2010/main" val="4067973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Nádoby na skladování potravin, víčko/poklička, jídlo&#10;&#10;Popis byl vytvořen automaticky">
            <a:extLst>
              <a:ext uri="{FF2B5EF4-FFF2-40B4-BE49-F238E27FC236}">
                <a16:creationId xmlns:a16="http://schemas.microsoft.com/office/drawing/2014/main" id="{CF62ADF6-C932-2831-1E87-A9F128450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92" b="30458"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6B5813-8E93-4EEC-B5DD-E9F57F60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B9B4CD-9C12-49E2-BF8A-6063967BD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999894E-5D1E-B3BA-74F0-D5D48D8EA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cs-CZ" dirty="0"/>
              <a:t>nejběžnější éčka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EBD927-BC19-2107-2E5C-2950C8498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2367092"/>
            <a:ext cx="10363826" cy="3424107"/>
          </a:xfrm>
        </p:spPr>
        <p:txBody>
          <a:bodyPr>
            <a:normAutofit/>
          </a:bodyPr>
          <a:lstStyle/>
          <a:p>
            <a:r>
              <a:rPr lang="cs-CZ" dirty="0"/>
              <a:t>E954 – sacharin</a:t>
            </a:r>
          </a:p>
          <a:p>
            <a:r>
              <a:rPr lang="cs-CZ" dirty="0"/>
              <a:t>E621 – glutaman sodný</a:t>
            </a:r>
          </a:p>
          <a:p>
            <a:r>
              <a:rPr lang="cs-CZ" dirty="0"/>
              <a:t>E500 – uhličitany sodné</a:t>
            </a:r>
          </a:p>
          <a:p>
            <a:r>
              <a:rPr lang="cs-CZ" dirty="0"/>
              <a:t>E322 – lecitiny </a:t>
            </a:r>
          </a:p>
          <a:p>
            <a:r>
              <a:rPr lang="cs-CZ" dirty="0"/>
              <a:t>E420 – sorbitol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1432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>
            <a:extLst>
              <a:ext uri="{FF2B5EF4-FFF2-40B4-BE49-F238E27FC236}">
                <a16:creationId xmlns:a16="http://schemas.microsoft.com/office/drawing/2014/main" id="{B1981535-B5AA-4E0C-ACE5-925CC19B2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>
            <a:extLst>
              <a:ext uri="{FF2B5EF4-FFF2-40B4-BE49-F238E27FC236}">
                <a16:creationId xmlns:a16="http://schemas.microsoft.com/office/drawing/2014/main" id="{BF97D060-AA7E-4411-BA62-28BD1EBD5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1" name="Rectangle 24">
            <a:extLst>
              <a:ext uri="{FF2B5EF4-FFF2-40B4-BE49-F238E27FC236}">
                <a16:creationId xmlns:a16="http://schemas.microsoft.com/office/drawing/2014/main" id="{57E607C4-A0A1-44FA-981D-EA3B81396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6">
            <a:extLst>
              <a:ext uri="{FF2B5EF4-FFF2-40B4-BE49-F238E27FC236}">
                <a16:creationId xmlns:a16="http://schemas.microsoft.com/office/drawing/2014/main" id="{08D97526-B9D9-4257-B6A9-9D798897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Zástupný obsah 4" descr="Obsah obrázku text, rukopis, lístek&#10;&#10;Popis byl vytvořen automaticky">
            <a:extLst>
              <a:ext uri="{FF2B5EF4-FFF2-40B4-BE49-F238E27FC236}">
                <a16:creationId xmlns:a16="http://schemas.microsoft.com/office/drawing/2014/main" id="{695E8AB2-61A8-F95C-B159-189DA9F26A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2" t="22838" b="51113"/>
          <a:stretch/>
        </p:blipFill>
        <p:spPr>
          <a:xfrm>
            <a:off x="1435365" y="643467"/>
            <a:ext cx="4388758" cy="2264814"/>
          </a:xfrm>
          <a:prstGeom prst="rect">
            <a:avLst/>
          </a:prstGeom>
        </p:spPr>
      </p:pic>
      <p:pic>
        <p:nvPicPr>
          <p:cNvPr id="7" name="Obrázek 6" descr="Obsah obrázku text, kniha, rukopis&#10;&#10;Popis byl vytvořen automaticky">
            <a:extLst>
              <a:ext uri="{FF2B5EF4-FFF2-40B4-BE49-F238E27FC236}">
                <a16:creationId xmlns:a16="http://schemas.microsoft.com/office/drawing/2014/main" id="{8377023C-C7F5-2C74-B134-177680B40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5" t="18611" r="13249" b="12639"/>
          <a:stretch/>
        </p:blipFill>
        <p:spPr>
          <a:xfrm rot="16200000">
            <a:off x="7716262" y="-363596"/>
            <a:ext cx="2264812" cy="4278938"/>
          </a:xfrm>
          <a:prstGeom prst="rect">
            <a:avLst/>
          </a:prstGeom>
        </p:spPr>
      </p:pic>
      <p:pic>
        <p:nvPicPr>
          <p:cNvPr id="11" name="Obrázek 10" descr="Obsah obrázku text, Plechovka, Hliníková plechovka, láhev&#10;&#10;Popis byl vytvořen automaticky">
            <a:extLst>
              <a:ext uri="{FF2B5EF4-FFF2-40B4-BE49-F238E27FC236}">
                <a16:creationId xmlns:a16="http://schemas.microsoft.com/office/drawing/2014/main" id="{8304ED80-6B89-CEB9-D860-42C010C82A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t="35622" r="10397" b="16075"/>
          <a:stretch/>
        </p:blipFill>
        <p:spPr>
          <a:xfrm rot="10800000">
            <a:off x="6535671" y="3324557"/>
            <a:ext cx="2386058" cy="2812113"/>
          </a:xfrm>
          <a:prstGeom prst="rect">
            <a:avLst/>
          </a:prstGeo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EADEBC15-FCA7-B7FC-2517-0280679781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4" t="14860" r="13034" b="12964"/>
          <a:stretch/>
        </p:blipFill>
        <p:spPr>
          <a:xfrm rot="16200000">
            <a:off x="1786743" y="2548697"/>
            <a:ext cx="3070287" cy="4668886"/>
          </a:xfrm>
          <a:prstGeom prst="rect">
            <a:avLst/>
          </a:prstGeom>
        </p:spPr>
      </p:pic>
      <p:pic>
        <p:nvPicPr>
          <p:cNvPr id="14" name="Obrázek 13" descr="Obsah obrázku text, Publikace, papír, Tisk&#10;&#10;Popis byl vytvořen automaticky">
            <a:extLst>
              <a:ext uri="{FF2B5EF4-FFF2-40B4-BE49-F238E27FC236}">
                <a16:creationId xmlns:a16="http://schemas.microsoft.com/office/drawing/2014/main" id="{1DABC95A-CA30-E383-B4CD-CBFD479F21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8" t="14166" r="51878" b="16945"/>
          <a:stretch/>
        </p:blipFill>
        <p:spPr>
          <a:xfrm rot="5400000">
            <a:off x="5495331" y="1365092"/>
            <a:ext cx="1250329" cy="3070286"/>
          </a:xfrm>
          <a:prstGeom prst="rect">
            <a:avLst/>
          </a:prstGeom>
        </p:spPr>
      </p:pic>
      <p:pic>
        <p:nvPicPr>
          <p:cNvPr id="16" name="Obrázek 15" descr="Obsah obrázku text, kniha, Zboží, Publikace&#10;&#10;Popis byl vytvořen automaticky">
            <a:extLst>
              <a:ext uri="{FF2B5EF4-FFF2-40B4-BE49-F238E27FC236}">
                <a16:creationId xmlns:a16="http://schemas.microsoft.com/office/drawing/2014/main" id="{01FD7C95-CFBB-893D-2D2E-123B1B56B3D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10000" r="23915" b="51250"/>
          <a:stretch/>
        </p:blipFill>
        <p:spPr>
          <a:xfrm rot="16200000">
            <a:off x="8869207" y="2906868"/>
            <a:ext cx="2165237" cy="250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14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18BA6-D8D6-8BDB-9F67-023B395E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630911"/>
            <a:ext cx="10364451" cy="1596177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502566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E73059-0AC6-CD51-E56D-1B8DDC82D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3AA743-0040-CD62-2FA2-9158BC856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hlinkClick r:id="rId2"/>
              </a:rPr>
              <a:t>https://www.ferpotravina.cz/ecka</a:t>
            </a:r>
          </a:p>
          <a:p>
            <a:r>
              <a:rPr lang="cs-CZ" dirty="0">
                <a:hlinkClick r:id="rId2"/>
              </a:rPr>
              <a:t>https://www.ferpotravina.cz/seznam-ecek</a:t>
            </a:r>
          </a:p>
          <a:p>
            <a:r>
              <a:rPr lang="cs-CZ" dirty="0">
                <a:hlinkClick r:id="rId2"/>
              </a:rPr>
              <a:t>https://is.muni.cz/th/wikxl/Aditiva_v_potravinach.pdf</a:t>
            </a:r>
          </a:p>
          <a:p>
            <a:r>
              <a:rPr lang="cs-CZ" dirty="0">
                <a:hlinkClick r:id="rId2"/>
              </a:rPr>
              <a:t>https://cs.wikipedia.org/wiki/Potravin%C3%A1%C5%99sk%C3%A1_p%C5%99%C3%ADdatn%C3%A1_l%C3%A1tka#Druhy_potravinov%C3%BDch_aditiv</a:t>
            </a:r>
          </a:p>
          <a:p>
            <a:r>
              <a:rPr lang="cs-CZ" dirty="0">
                <a:hlinkClick r:id="rId2"/>
              </a:rPr>
              <a:t>https://www.fzv.cz/wp-content/uploads/2015/05/%C3%89%C4%8Dka-v-potravin%C3%A1ch-IKEM2015.pdf</a:t>
            </a:r>
            <a:endParaRPr lang="cs-CZ" dirty="0"/>
          </a:p>
          <a:p>
            <a:r>
              <a:rPr lang="cs-CZ" dirty="0">
                <a:hlinkClick r:id="rId3"/>
              </a:rPr>
              <a:t>https://slideplayer.cz/slide/2796533/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9941192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Kapk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Kapk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Kapka</Template>
  <TotalTime>453</TotalTime>
  <Words>237</Words>
  <Application>Microsoft Office PowerPoint</Application>
  <PresentationFormat>Širokoúhlá obrazovka</PresentationFormat>
  <Paragraphs>38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1" baseType="lpstr">
      <vt:lpstr>Arial</vt:lpstr>
      <vt:lpstr>Tw Cen MT</vt:lpstr>
      <vt:lpstr>Kapka</vt:lpstr>
      <vt:lpstr>ÉČKA v potravinách</vt:lpstr>
      <vt:lpstr>Potravinářská aditiva</vt:lpstr>
      <vt:lpstr>Druhy</vt:lpstr>
      <vt:lpstr>Vliv na zdraví</vt:lpstr>
      <vt:lpstr>nejběžnější éčka</vt:lpstr>
      <vt:lpstr>Prezentace aplikace PowerPoint</vt:lpstr>
      <vt:lpstr>Děkuji za pozornost</vt:lpstr>
      <vt:lpstr>zdroje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ÉČKA v potravinách</dc:title>
  <dc:creator>Viktorie Holá</dc:creator>
  <cp:lastModifiedBy>Viktorie Holá</cp:lastModifiedBy>
  <cp:revision>10</cp:revision>
  <dcterms:created xsi:type="dcterms:W3CDTF">2023-11-28T13:37:29Z</dcterms:created>
  <dcterms:modified xsi:type="dcterms:W3CDTF">2023-11-28T21:12:31Z</dcterms:modified>
</cp:coreProperties>
</file>