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903e5b7ac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903e5b7ac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3e5b7ac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3e5b7ac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také umývání jídla, rozpouštění léků v žaludku, barvy ofc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903e5b7ac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903e5b7ac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612b2c5c71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612b2c5c71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dále cs2, ipr2o, nitromethan taky phasing out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benzen karcinogenní, ccl4 proti ozonu, et2o výbušný hořlavý, hexan neurotox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903e5b7ac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903e5b7ac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dále taky DMSO, PhCl, Ph2O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spíš jako náhrada halogenovaných solventů, nejsou úplně sustainable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pokud chceme pravé green – solvency, non-flam, good cena, recyk, efficient produkce, from renewable sources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	zároveň ale myslet na to aby se to dalo rozšířit ve velkém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612b2c5c71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612b2c5c71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velké emissions (CO2, NOx) + hořlavost + nutný stabilizátor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612b2c5c71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612b2c5c71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jsou i další terpenoidy – ɑ-/β-pinen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pocp = photochemical ozone creation potential AKA vysoký potecniál tvořit přízemní ozon = součást městksého smogu, actually a bad pollutant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612b2c5c71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612b2c5c71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hodně je ale z fosilií → better jsou maybe iontové kapaliny, hluboce eutektická rozp., superkritické tekutiny, voda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voda nerozpustí úplně všechno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IL (např. pyridinium, amonium + halidy, tetrafluoroboráty)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deep – teplota tání je nižší než součástí – např. cholin chlorid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612b2c5c71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612b2c5c71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oi.org/10.1021/acs.chemrev.7b00571" TargetMode="External"/><Relationship Id="rId4" Type="http://schemas.openxmlformats.org/officeDocument/2006/relationships/hyperlink" Target="https://doi.org/10.1007/s10098-021-02188-8" TargetMode="External"/><Relationship Id="rId5" Type="http://schemas.openxmlformats.org/officeDocument/2006/relationships/hyperlink" Target="https://en.wikipedia.org/w/index.php?title=Green_solvent&amp;oldid=1182767329" TargetMode="External"/><Relationship Id="rId6" Type="http://schemas.openxmlformats.org/officeDocument/2006/relationships/hyperlink" Target="https://doi.org/10.1039/C3CS60241A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Relationship Id="rId4" Type="http://schemas.openxmlformats.org/officeDocument/2006/relationships/hyperlink" Target="https://www.esig.org/discover-solvents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Open Sans"/>
                <a:ea typeface="Open Sans"/>
                <a:cs typeface="Open Sans"/>
                <a:sym typeface="Open Sans"/>
              </a:rPr>
              <a:t>Green rozpouštědla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Vojtěch Kundera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cs" sz="1400">
                <a:latin typeface="Open Sans"/>
                <a:ea typeface="Open Sans"/>
                <a:cs typeface="Open Sans"/>
                <a:sym typeface="Open Sans"/>
              </a:rPr>
              <a:t>Coby J. Clarke, Wei-Chien Tu, Oliver Levers, Andreas Bröhl, and Jason P. Hallett. </a:t>
            </a:r>
            <a:r>
              <a:rPr i="1" lang="cs" sz="1400">
                <a:latin typeface="Open Sans"/>
                <a:ea typeface="Open Sans"/>
                <a:cs typeface="Open Sans"/>
                <a:sym typeface="Open Sans"/>
              </a:rPr>
              <a:t>Chemical Reviews</a:t>
            </a:r>
            <a:r>
              <a:rPr lang="cs" sz="14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lang="cs" sz="1400">
                <a:latin typeface="Open Sans"/>
                <a:ea typeface="Open Sans"/>
                <a:cs typeface="Open Sans"/>
                <a:sym typeface="Open Sans"/>
              </a:rPr>
              <a:t>2018</a:t>
            </a:r>
            <a:r>
              <a:rPr lang="cs" sz="14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i="1" lang="cs" sz="1400">
                <a:latin typeface="Open Sans"/>
                <a:ea typeface="Open Sans"/>
                <a:cs typeface="Open Sans"/>
                <a:sym typeface="Open Sans"/>
              </a:rPr>
              <a:t>118</a:t>
            </a:r>
            <a:r>
              <a:rPr lang="cs" sz="1400">
                <a:latin typeface="Open Sans"/>
                <a:ea typeface="Open Sans"/>
                <a:cs typeface="Open Sans"/>
                <a:sym typeface="Open Sans"/>
              </a:rPr>
              <a:t> (2), 747-800. </a:t>
            </a:r>
            <a:r>
              <a:rPr lang="cs" sz="14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https://doi.org/10.1021/acs.chemrev.7b00571</a:t>
            </a:r>
            <a:endParaRPr sz="1400"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cs" sz="1400">
                <a:latin typeface="Open Sans"/>
                <a:ea typeface="Open Sans"/>
                <a:cs typeface="Open Sans"/>
                <a:sym typeface="Open Sans"/>
              </a:rPr>
              <a:t>Winterton, N. The green solvent: a critical perspective. </a:t>
            </a:r>
            <a:r>
              <a:rPr i="1" lang="cs" sz="1400">
                <a:latin typeface="Open Sans"/>
                <a:ea typeface="Open Sans"/>
                <a:cs typeface="Open Sans"/>
                <a:sym typeface="Open Sans"/>
              </a:rPr>
              <a:t>Clean Techn Environ Policy</a:t>
            </a:r>
            <a:r>
              <a:rPr lang="cs" sz="14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lang="cs" sz="1400">
                <a:latin typeface="Open Sans"/>
                <a:ea typeface="Open Sans"/>
                <a:cs typeface="Open Sans"/>
                <a:sym typeface="Open Sans"/>
              </a:rPr>
              <a:t>23</a:t>
            </a:r>
            <a:r>
              <a:rPr lang="cs" sz="1400">
                <a:latin typeface="Open Sans"/>
                <a:ea typeface="Open Sans"/>
                <a:cs typeface="Open Sans"/>
                <a:sym typeface="Open Sans"/>
              </a:rPr>
              <a:t>, 2499–2522 (2021). </a:t>
            </a:r>
            <a:r>
              <a:rPr lang="cs" sz="14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https://doi.org/10.1007/s10098-021-02188-8</a:t>
            </a:r>
            <a:endParaRPr sz="1400"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cs" sz="1400">
                <a:latin typeface="Open Sans"/>
                <a:ea typeface="Open Sans"/>
                <a:cs typeface="Open Sans"/>
                <a:sym typeface="Open Sans"/>
              </a:rPr>
              <a:t>Wikipedia contributors. (2023, October 31). Green solvent. In </a:t>
            </a:r>
            <a:r>
              <a:rPr i="1" lang="cs" sz="1400">
                <a:latin typeface="Open Sans"/>
                <a:ea typeface="Open Sans"/>
                <a:cs typeface="Open Sans"/>
                <a:sym typeface="Open Sans"/>
              </a:rPr>
              <a:t>Wikipedia, The Free Encyclopedia</a:t>
            </a:r>
            <a:r>
              <a:rPr lang="cs" sz="1400">
                <a:latin typeface="Open Sans"/>
                <a:ea typeface="Open Sans"/>
                <a:cs typeface="Open Sans"/>
                <a:sym typeface="Open Sans"/>
              </a:rPr>
              <a:t>. Retrieved 14:06, November 10, 2023, from </a:t>
            </a:r>
            <a:r>
              <a:rPr lang="cs" sz="14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5"/>
              </a:rPr>
              <a:t>https://en.wikipedia.org/w/index.php?title=Green_solvent&amp;oldid=1182767329</a:t>
            </a:r>
            <a:endParaRPr sz="1400"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cs" sz="1400">
                <a:latin typeface="Open Sans"/>
                <a:ea typeface="Open Sans"/>
                <a:cs typeface="Open Sans"/>
                <a:sym typeface="Open Sans"/>
              </a:rPr>
              <a:t>Y. Gu and F. Jérôme, </a:t>
            </a:r>
            <a:r>
              <a:rPr i="1" lang="cs" sz="1400">
                <a:latin typeface="Open Sans"/>
                <a:ea typeface="Open Sans"/>
                <a:cs typeface="Open Sans"/>
                <a:sym typeface="Open Sans"/>
              </a:rPr>
              <a:t>Chem. Soc. Rev.</a:t>
            </a:r>
            <a:r>
              <a:rPr lang="cs" sz="1400">
                <a:latin typeface="Open Sans"/>
                <a:ea typeface="Open Sans"/>
                <a:cs typeface="Open Sans"/>
                <a:sym typeface="Open Sans"/>
              </a:rPr>
              <a:t>, 2013, </a:t>
            </a:r>
            <a:r>
              <a:rPr b="1" lang="cs" sz="1400">
                <a:latin typeface="Open Sans"/>
                <a:ea typeface="Open Sans"/>
                <a:cs typeface="Open Sans"/>
                <a:sym typeface="Open Sans"/>
              </a:rPr>
              <a:t>42</a:t>
            </a:r>
            <a:r>
              <a:rPr lang="cs" sz="1400">
                <a:latin typeface="Open Sans"/>
                <a:ea typeface="Open Sans"/>
                <a:cs typeface="Open Sans"/>
                <a:sym typeface="Open Sans"/>
              </a:rPr>
              <a:t>, 9550. </a:t>
            </a:r>
            <a:r>
              <a:rPr b="1" lang="cs" sz="1400">
                <a:latin typeface="Open Sans"/>
                <a:ea typeface="Open Sans"/>
                <a:cs typeface="Open Sans"/>
                <a:sym typeface="Open Sans"/>
              </a:rPr>
              <a:t>DOI:</a:t>
            </a:r>
            <a:r>
              <a:rPr lang="cs" sz="14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cs" sz="14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6"/>
              </a:rPr>
              <a:t>https://doi.org/10.1039/C3CS60241A</a:t>
            </a:r>
            <a:endParaRPr sz="14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0" name="Google Shape;12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Open Sans"/>
                <a:ea typeface="Open Sans"/>
                <a:cs typeface="Open Sans"/>
                <a:sym typeface="Open Sans"/>
              </a:rPr>
              <a:t>Zdroje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“podobné se v podobném rozpouští”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○"/>
            </a:pPr>
            <a:r>
              <a:rPr lang="cs" sz="1800">
                <a:latin typeface="Open Sans"/>
                <a:ea typeface="Open Sans"/>
                <a:cs typeface="Open Sans"/>
                <a:sym typeface="Open Sans"/>
              </a:rPr>
              <a:t>uplatnění H-můstků, vdW interakcí apod.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○"/>
            </a:pPr>
            <a:r>
              <a:rPr lang="cs" sz="1800">
                <a:latin typeface="Open Sans"/>
                <a:ea typeface="Open Sans"/>
                <a:cs typeface="Open Sans"/>
                <a:sym typeface="Open Sans"/>
              </a:rPr>
              <a:t>neexistuje univerzální rozpouštědlo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 u="sng">
                <a:latin typeface="Open Sans"/>
                <a:ea typeface="Open Sans"/>
                <a:cs typeface="Open Sans"/>
                <a:sym typeface="Open Sans"/>
              </a:rPr>
              <a:t>všude okolo nás</a:t>
            </a:r>
            <a:endParaRPr u="sng"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○"/>
            </a:pPr>
            <a:r>
              <a:rPr lang="cs" sz="1800">
                <a:latin typeface="Open Sans"/>
                <a:ea typeface="Open Sans"/>
                <a:cs typeface="Open Sans"/>
                <a:sym typeface="Open Sans"/>
              </a:rPr>
              <a:t>barvy, nátěry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○"/>
            </a:pPr>
            <a:r>
              <a:rPr lang="cs" sz="1800">
                <a:latin typeface="Open Sans"/>
                <a:ea typeface="Open Sans"/>
                <a:cs typeface="Open Sans"/>
                <a:sym typeface="Open Sans"/>
              </a:rPr>
              <a:t>léčiva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○"/>
            </a:pPr>
            <a:r>
              <a:rPr lang="cs" sz="1800">
                <a:latin typeface="Open Sans"/>
                <a:ea typeface="Open Sans"/>
                <a:cs typeface="Open Sans"/>
                <a:sym typeface="Open Sans"/>
              </a:rPr>
              <a:t>průmysl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○"/>
            </a:pPr>
            <a:r>
              <a:rPr lang="cs" sz="1800">
                <a:latin typeface="Open Sans"/>
                <a:ea typeface="Open Sans"/>
                <a:cs typeface="Open Sans"/>
                <a:sym typeface="Open Sans"/>
              </a:rPr>
              <a:t>domácnost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Open Sans"/>
                <a:ea typeface="Open Sans"/>
                <a:cs typeface="Open Sans"/>
                <a:sym typeface="Open Sans"/>
              </a:rPr>
              <a:t>Rozpouštědla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7450" y="643474"/>
            <a:ext cx="7209124" cy="335702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/>
        </p:nvSpPr>
        <p:spPr>
          <a:xfrm>
            <a:off x="2133600" y="4098775"/>
            <a:ext cx="4876800" cy="79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Obr. 1: Použití rozpouštědel v Evropě (2017).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https://www.esig.org/discover-solvents/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Open Sans"/>
                <a:ea typeface="Open Sans"/>
                <a:cs typeface="Open Sans"/>
                <a:sym typeface="Open Sans"/>
              </a:rPr>
              <a:t>„Tradiční“ rozpouštědla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vyráběná petrochemicky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často nebezpečná – pro lidi i živ. prostředí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některá v průmyslu už dost méně používaná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988" y="2412301"/>
            <a:ext cx="8116024" cy="116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Open Sans"/>
                <a:ea typeface="Open Sans"/>
                <a:cs typeface="Open Sans"/>
                <a:sym typeface="Open Sans"/>
              </a:rPr>
              <a:t>Green rozpouštědla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relativita pojmu </a:t>
            </a:r>
            <a:r>
              <a:rPr lang="cs">
                <a:latin typeface="Open Sans"/>
                <a:ea typeface="Open Sans"/>
                <a:cs typeface="Open Sans"/>
                <a:sym typeface="Open Sans"/>
              </a:rPr>
              <a:t>„green“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měla by být z obnovitelných zdrojů a mít žádoucí vlastnosti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3275" y="1662225"/>
            <a:ext cx="3977450" cy="133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Open Sans"/>
                <a:ea typeface="Open Sans"/>
                <a:cs typeface="Open Sans"/>
                <a:sym typeface="Open Sans"/>
              </a:rPr>
              <a:t>Green rozpouštědla – 2-MeTHF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6527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výroba z </a:t>
            </a:r>
            <a:r>
              <a:rPr lang="cs">
                <a:latin typeface="Open Sans"/>
                <a:ea typeface="Open Sans"/>
                <a:cs typeface="Open Sans"/>
                <a:sym typeface="Open Sans"/>
              </a:rPr>
              <a:t>lignocelulosové</a:t>
            </a:r>
            <a:r>
              <a:rPr lang="cs">
                <a:latin typeface="Open Sans"/>
                <a:ea typeface="Open Sans"/>
                <a:cs typeface="Open Sans"/>
                <a:sym typeface="Open Sans"/>
              </a:rPr>
              <a:t> biomasy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○"/>
            </a:pPr>
            <a:r>
              <a:rPr lang="cs" sz="1800">
                <a:latin typeface="Open Sans"/>
                <a:ea typeface="Open Sans"/>
                <a:cs typeface="Open Sans"/>
                <a:sym typeface="Open Sans"/>
              </a:rPr>
              <a:t>např. kukuřičná stébla, rýžová sláma, bagasa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podobné vlastnosti jako THF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výroba ale není perfektní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5625" y="1017725"/>
            <a:ext cx="1926675" cy="10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57313" y="2958625"/>
            <a:ext cx="6429377" cy="16102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 txBox="1"/>
          <p:nvPr/>
        </p:nvSpPr>
        <p:spPr>
          <a:xfrm>
            <a:off x="2107200" y="4568875"/>
            <a:ext cx="4929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Obr. 2: Schéma výroby 2-MeTHF.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Open Sans"/>
                <a:ea typeface="Open Sans"/>
                <a:cs typeface="Open Sans"/>
                <a:sym typeface="Open Sans"/>
              </a:rPr>
              <a:t>Green rozpouštědla – </a:t>
            </a:r>
            <a:r>
              <a:rPr b="1" lang="cs"/>
              <a:t>ᴅ</a:t>
            </a:r>
            <a:r>
              <a:rPr b="1" lang="cs">
                <a:latin typeface="Open Sans"/>
                <a:ea typeface="Open Sans"/>
                <a:cs typeface="Open Sans"/>
                <a:sym typeface="Open Sans"/>
              </a:rPr>
              <a:t>-limonen a </a:t>
            </a:r>
            <a:r>
              <a:rPr b="1" i="1" lang="cs"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b="1" lang="cs">
                <a:latin typeface="Open Sans"/>
                <a:ea typeface="Open Sans"/>
                <a:cs typeface="Open Sans"/>
                <a:sym typeface="Open Sans"/>
              </a:rPr>
              <a:t>-cymen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21522" y="1017725"/>
            <a:ext cx="910778" cy="167327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152475"/>
            <a:ext cx="6908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výroba extrakcí ze slupek citrusů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jednoduchá konverze na </a:t>
            </a:r>
            <a:r>
              <a:rPr b="1" i="1" lang="cs"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b="1" lang="cs">
                <a:latin typeface="Open Sans"/>
                <a:ea typeface="Open Sans"/>
                <a:cs typeface="Open Sans"/>
                <a:sym typeface="Open Sans"/>
              </a:rPr>
              <a:t>-cymen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○"/>
            </a:pPr>
            <a:r>
              <a:rPr lang="cs" sz="1800">
                <a:latin typeface="Open Sans"/>
                <a:ea typeface="Open Sans"/>
                <a:cs typeface="Open Sans"/>
                <a:sym typeface="Open Sans"/>
              </a:rPr>
              <a:t>potenciální náhrada toluenu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oba mají vysoký POCP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oba poměrně toxické pro vodní organismy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00" name="Google Shape;10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15250" y="2895600"/>
            <a:ext cx="1217049" cy="1673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voda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iontové kapaliny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hluboce eutektická rozpouštědla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">
                <a:latin typeface="Open Sans"/>
                <a:ea typeface="Open Sans"/>
                <a:cs typeface="Open Sans"/>
                <a:sym typeface="Open Sans"/>
              </a:rPr>
              <a:t>superkritické tekutiny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6" name="Google Shape;10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Open Sans"/>
                <a:ea typeface="Open Sans"/>
                <a:cs typeface="Open Sans"/>
                <a:sym typeface="Open Sans"/>
              </a:rPr>
              <a:t>Green rozpouštědla – další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07" name="Google Shape;10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81750" y="1017725"/>
            <a:ext cx="1450551" cy="1430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60575" y="2967750"/>
            <a:ext cx="2371727" cy="1162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Open Sans"/>
                <a:ea typeface="Open Sans"/>
                <a:cs typeface="Open Sans"/>
                <a:sym typeface="Open Sans"/>
              </a:rPr>
              <a:t>Děkuji za pozornost!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