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3" r:id="rId5"/>
    <p:sldId id="262" r:id="rId6"/>
    <p:sldId id="260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25628" autoAdjust="0"/>
  </p:normalViewPr>
  <p:slideViewPr>
    <p:cSldViewPr snapToGrid="0">
      <p:cViewPr varScale="1">
        <p:scale>
          <a:sx n="86" d="100"/>
          <a:sy n="86" d="100"/>
        </p:scale>
        <p:origin x="643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AE29C5-35DD-E66C-57D8-71152AAAFE5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52869E-9E61-67AF-2299-9E5D8FB7419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269458-233F-F98C-A2F8-DCF2C41F5CD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1FF057-DB85-4868-9C6F-DD2131765102}" type="datetime1">
              <a:rPr lang="cs-CZ"/>
              <a:pPr lvl="0"/>
              <a:t>06.12.2023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F77289-1216-95C3-2BD1-EC70552C27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22FA96-2DF3-B80C-8CE2-1417FEEB06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165AFA-190A-4E69-A917-CEED1235148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08127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7E1E93-A1E0-6351-4EBB-0C9A016ACF6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F34B6ED-1131-81A7-E212-77F0FF3D106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88FF54-4552-6BC7-068C-FF372A9AAF1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7FA8C-985C-423B-A5F3-531E39168E53}" type="datetime1">
              <a:rPr lang="cs-CZ"/>
              <a:pPr lvl="0"/>
              <a:t>06.12.2023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848E00-4E23-C6C1-C6E1-321075C43A9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AFF7EB-3BFB-B9BF-1401-C10D33811F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F4C5F9-EA89-41F8-83B4-B820CABDF0B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53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7762334-62F3-A843-3394-A60C7B513F3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42F54D0-5CA9-17FC-53B7-F05DC681E35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A3A3E7-5772-0F43-0AA8-C6327E47AFA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7F30BE-4B2E-48E7-8A08-C76835705DC8}" type="datetime1">
              <a:rPr lang="cs-CZ"/>
              <a:pPr lvl="0"/>
              <a:t>06.12.2023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414D2E-9D02-632D-DA60-38B9C60D22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5CEEB0-852D-23E2-38BD-79B04B4A47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F85E23-C740-4713-8BEA-DD283F52DCB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645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7C8844-AA0C-876B-6F80-C07202FE019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F28BB7-72EF-7CAB-F5C9-45BCDA54B5F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8B49BF-330F-7D8D-2B51-1A42B42F3B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CB2224-5832-4751-B2F6-7CC0773F9A55}" type="datetime1">
              <a:rPr lang="cs-CZ"/>
              <a:pPr lvl="0"/>
              <a:t>06.12.2023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E41CDF-EC82-B157-1634-5B4521999C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F7859F-C02D-4623-FE59-7CFF83DFD0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59E559-2C73-4078-A363-662CC172797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1438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7F0BE8-470E-0C97-DCF6-44F713AB8E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4F4D4D-D47C-4104-AEC2-B0A1484C74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CE6E74-A919-50BD-9FFB-B070C77424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DA4FD8-218A-429B-94F1-617473ED9206}" type="datetime1">
              <a:rPr lang="cs-CZ"/>
              <a:pPr lvl="0"/>
              <a:t>06.12.2023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51DEFE-CF91-9C7C-E7C5-DBC10D5D78B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7031A6-FC9C-B3CE-668F-7899EE8C77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C4E06E-9A14-4659-BFF0-982ABD0BD11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17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187509-CFBD-5FCD-FD29-113E26B378D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0F5858-6D1C-2490-3A73-D6EC6692AB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7709785-54BA-31E2-05A1-567760665F4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31C989-953C-B0F5-FE7A-9E9DD0E7579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BDF015-A36D-4279-89FC-C4D5613E844F}" type="datetime1">
              <a:rPr lang="cs-CZ"/>
              <a:pPr lvl="0"/>
              <a:t>06.12.2023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10BAD6-BB26-9232-0B75-EF81B4D2E35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D00549-54EC-1487-6DDD-8B419A0393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19730E-FEA8-490D-949D-8CEBE7FAB50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43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DCDD2A-C06E-7D06-1CF3-7D6C508405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809F25-3A53-3650-1C9B-2F3711F165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DAD1C5-1190-BF51-BA06-1C6B35EA645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B4C7B3-B46C-C919-E29E-0F88D503A5C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A96A441-7017-AE7F-293D-4980F4C4795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2F3E91C-8B77-6F3E-CCE6-2B4C0385D63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9FA92C-42C1-441A-AF52-D92C23F8F9D5}" type="datetime1">
              <a:rPr lang="cs-CZ"/>
              <a:pPr lvl="0"/>
              <a:t>06.12.2023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464BD30-378E-18F1-BABE-247ADE5A4E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510C100-3396-135A-092E-AC6771C3DF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BFFFFA-157B-4C18-8E7F-0C17E888CD9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9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5953DE-91CE-A4A0-C0E0-6740A08E41D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36C18D6-FD8B-7850-01AC-C97BF3B87C4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AE6BD2-50D4-4C1E-91E1-8965353BC611}" type="datetime1">
              <a:rPr lang="cs-CZ"/>
              <a:pPr lvl="0"/>
              <a:t>06.12.2023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7622EC2-D022-C2AC-716F-7FFC64D957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0C5CE08-A29F-C512-8701-469057A5A3F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3E920C-C9A6-468B-B2D4-91573F39575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4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5C6AFAE-CE59-9F88-23EF-BB51A941E49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1A59AD-3A8F-4A18-81BC-4F40DDB74101}" type="datetime1">
              <a:rPr lang="cs-CZ"/>
              <a:pPr lvl="0"/>
              <a:t>06.12.2023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FE739BA-F4F7-16BC-EFD0-01D13A6F4B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63B9A6-D2F5-459B-5E01-841E6BF568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FCEF40-1EB9-4122-93FB-A9A63DFFB42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10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1C2DB9-06BB-70F0-345D-4FFEAEC3DD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605E-7A39-F8B8-5ADD-A320E19DC84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8BDB80-B62C-76D9-03A1-DD262410ACF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BC2A4C-1BC8-628C-38CF-31B7EEC067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D2D3B1-B5CD-4026-BAB8-64A97E7C81EE}" type="datetime1">
              <a:rPr lang="cs-CZ"/>
              <a:pPr lvl="0"/>
              <a:t>06.12.2023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AE92EE-384D-230A-B22A-6916E643828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4AEE5CB-1258-A69C-910A-F1BE99A7A5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86A3B2-05A2-4716-A568-2BDEA14EE26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45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F4753F-851A-0449-839D-53EE678D26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D6281C7-9660-5780-CE70-7C5C4F1B5DF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D313A8A-E68F-AE94-BFF6-B1C7428F795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FC02A5-25F1-7ADA-5E1B-D1A858476A2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2EB71C-37F5-4CFA-BE27-E0FFB49E679A}" type="datetime1">
              <a:rPr lang="cs-CZ"/>
              <a:pPr lvl="0"/>
              <a:t>06.12.2023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B2F488-05F3-8F69-0967-D76C0834CEC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94045D-9EF2-5766-E441-C082AD4046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4A1DA5-CA36-44EA-B289-5AA68FCCB9B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72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EF6D09A-45CD-71F6-F09D-F68C023AE4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F70847-198D-936E-01FA-D4780C1BAA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A54C22-5EF7-1CF2-8AB5-20E05E7F282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C9AE618-3B37-4CA2-87ED-AB05ADBE15D9}" type="datetime1">
              <a:rPr lang="cs-CZ"/>
              <a:pPr lvl="0"/>
              <a:t>06.12.2023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BBCBB5-C960-AE58-AEED-66F6B67B684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BFA238-6669-6BCB-E818-CC8FEEFC0E4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1815202-6CB5-422F-8AEC-1199AF6AA8C7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7BP9n6g1F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irdwatching.cz/birdwatching-archiv/item/945-ptaci-v-cesku-hynou-po-desitkach-lovci-pouzivaji-i-zakazane-insekticidy" TargetMode="External"/><Relationship Id="rId3" Type="http://schemas.openxmlformats.org/officeDocument/2006/relationships/hyperlink" Target="https://www.krejsashop.cz/cs/m-338-bojujete-s-otravnym-hmyzem-zbavte-se-ho-pomoci-insekticidu" TargetMode="External"/><Relationship Id="rId7" Type="http://schemas.openxmlformats.org/officeDocument/2006/relationships/hyperlink" Target="https://www.agromanual.cz/cz/clanky/management-a-legislativa/management/pesticidy-a-jejich-nalezy-v-zemedelske-pud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nika.org/novinky/evropske-korporace-vyvazeji-do-chudsich-zemi-tuny-zakazanych-pesticidu-ktere-zabijeji-vcely" TargetMode="External"/><Relationship Id="rId11" Type="http://schemas.openxmlformats.org/officeDocument/2006/relationships/hyperlink" Target="https://zoom.iprima.cz/zajimavosti/ddt-pribeh-latky-ktera-dodnes-nici-svet" TargetMode="External"/><Relationship Id="rId5" Type="http://schemas.openxmlformats.org/officeDocument/2006/relationships/hyperlink" Target="https://www.dewolf.cz/blog/co-je-insekticid/" TargetMode="External"/><Relationship Id="rId10" Type="http://schemas.openxmlformats.org/officeDocument/2006/relationships/hyperlink" Target="https://www.casopis.ochranaprirody.cz/vyzkum-a-dokumentace/ochrana-vcel-a-neonikotinoidy/" TargetMode="External"/><Relationship Id="rId4" Type="http://schemas.openxmlformats.org/officeDocument/2006/relationships/hyperlink" Target="https://cs.wikipedia.org/wiki/Insekticid" TargetMode="External"/><Relationship Id="rId9" Type="http://schemas.openxmlformats.org/officeDocument/2006/relationships/hyperlink" Target="https://wave.rozhlas.cz/farmari-uz-nebudou-moct-strikat-pole-insekticidy-ktere-zabiji-vcely-rozhodla-eu-719474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Konec širých lánů v Čechách? Venkov čeká velká změna | BusinessInfo.cz">
            <a:extLst>
              <a:ext uri="{FF2B5EF4-FFF2-40B4-BE49-F238E27FC236}">
                <a16:creationId xmlns:a16="http://schemas.microsoft.com/office/drawing/2014/main" id="{8F69955C-E3E8-3F2C-249A-85E9CFD93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"/>
          <a:stretch/>
        </p:blipFill>
        <p:spPr bwMode="auto">
          <a:xfrm>
            <a:off x="-1" y="0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6A0BC3A-D985-3952-66CB-C670CCD4830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3999" y="2180014"/>
            <a:ext cx="9144000" cy="1508118"/>
          </a:xfrm>
        </p:spPr>
        <p:txBody>
          <a:bodyPr>
            <a:normAutofit/>
          </a:bodyPr>
          <a:lstStyle/>
          <a:p>
            <a:pPr lvl="0"/>
            <a:r>
              <a:rPr lang="cs-CZ" sz="6600" b="1" dirty="0"/>
              <a:t>Insekticidy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F10B45-7D53-FF3D-718B-058747DFE04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3999" y="3688132"/>
            <a:ext cx="9144000" cy="1655758"/>
          </a:xfrm>
        </p:spPr>
        <p:txBody>
          <a:bodyPr>
            <a:normAutofit/>
          </a:bodyPr>
          <a:lstStyle/>
          <a:p>
            <a:r>
              <a:rPr lang="cs-CZ" dirty="0"/>
              <a:t>Šárka Štolovská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Konec širých lánů v Čechách? Venkov čeká velká změna | BusinessInfo.cz">
            <a:extLst>
              <a:ext uri="{FF2B5EF4-FFF2-40B4-BE49-F238E27FC236}">
                <a16:creationId xmlns:a16="http://schemas.microsoft.com/office/drawing/2014/main" id="{96C01F0D-07BB-89DB-8D41-B608C7032C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"/>
          <a:stretch/>
        </p:blipFill>
        <p:spPr bwMode="auto">
          <a:xfrm>
            <a:off x="-1" y="0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9EBF5FE-24AF-A222-872F-62D6584064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186431"/>
            <a:ext cx="10515600" cy="1504257"/>
          </a:xfrm>
        </p:spPr>
        <p:txBody>
          <a:bodyPr/>
          <a:lstStyle/>
          <a:p>
            <a:r>
              <a:rPr lang="cs-CZ" b="1" dirty="0"/>
              <a:t>Rozdělení: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849E77-0656-C424-6A89-220A0005CD8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455938"/>
            <a:ext cx="10515600" cy="4721025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cs-CZ" b="1" dirty="0">
                <a:latin typeface="+mn-lt"/>
              </a:rPr>
              <a:t>1) Způsob aplikace</a:t>
            </a:r>
          </a:p>
          <a:p>
            <a:pPr lvl="0"/>
            <a:r>
              <a:rPr lang="cs-CZ" b="1" dirty="0">
                <a:latin typeface="+mn-lt"/>
              </a:rPr>
              <a:t>Postřiky, aerosoly</a:t>
            </a:r>
          </a:p>
          <a:p>
            <a:pPr lvl="0"/>
            <a:r>
              <a:rPr lang="cs-CZ" b="1" dirty="0" err="1">
                <a:latin typeface="+mn-lt"/>
              </a:rPr>
              <a:t>Fumiganty</a:t>
            </a:r>
            <a:endParaRPr lang="cs-CZ" b="1" dirty="0">
              <a:latin typeface="+mn-lt"/>
            </a:endParaRPr>
          </a:p>
          <a:p>
            <a:pPr lvl="0"/>
            <a:r>
              <a:rPr lang="cs-CZ" b="1" dirty="0" err="1">
                <a:latin typeface="+mn-lt"/>
              </a:rPr>
              <a:t>Popraše</a:t>
            </a:r>
            <a:endParaRPr lang="cs-CZ" b="1" dirty="0">
              <a:latin typeface="+mn-lt"/>
            </a:endParaRPr>
          </a:p>
          <a:p>
            <a:pPr lvl="0"/>
            <a:r>
              <a:rPr lang="cs-CZ" b="1" dirty="0">
                <a:latin typeface="+mn-lt"/>
              </a:rPr>
              <a:t>Pevné a tekuté nástrahy</a:t>
            </a:r>
          </a:p>
          <a:p>
            <a:pPr lvl="0"/>
            <a:r>
              <a:rPr lang="cs-CZ" b="1" dirty="0">
                <a:latin typeface="+mn-lt"/>
              </a:rPr>
              <a:t>Nátěry a impregnace</a:t>
            </a:r>
          </a:p>
          <a:p>
            <a:pPr marL="0" lvl="0" indent="0">
              <a:lnSpc>
                <a:spcPct val="70000"/>
              </a:lnSpc>
              <a:buNone/>
            </a:pPr>
            <a:endParaRPr lang="cs-CZ" b="1" dirty="0">
              <a:latin typeface="+mn-lt"/>
            </a:endParaRPr>
          </a:p>
          <a:p>
            <a:pPr marL="0" lvl="0" indent="0">
              <a:buNone/>
            </a:pPr>
            <a:r>
              <a:rPr lang="cs-CZ" b="1" dirty="0">
                <a:latin typeface="+mn-lt"/>
              </a:rPr>
              <a:t>2) Působení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02122"/>
                </a:solidFill>
                <a:latin typeface="+mn-lt"/>
              </a:rPr>
              <a:t>K</a:t>
            </a:r>
            <a:r>
              <a:rPr lang="cs-CZ" b="1" i="0" dirty="0">
                <a:solidFill>
                  <a:srgbClr val="202122"/>
                </a:solidFill>
                <a:effectLst/>
                <a:latin typeface="+mn-lt"/>
              </a:rPr>
              <a:t>ontaktní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02122"/>
                </a:solidFill>
                <a:latin typeface="+mn-lt"/>
              </a:rPr>
              <a:t>Systémové</a:t>
            </a:r>
            <a:endParaRPr lang="cs-CZ" b="1" i="0" dirty="0">
              <a:solidFill>
                <a:srgbClr val="202122"/>
              </a:solidFill>
              <a:effectLst/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rgbClr val="202122"/>
                </a:solidFill>
                <a:latin typeface="+mn-lt"/>
              </a:rPr>
              <a:t>P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+mn-lt"/>
              </a:rPr>
              <a:t>ožerové</a:t>
            </a:r>
            <a:endParaRPr lang="cs-CZ" b="1" i="0" dirty="0">
              <a:solidFill>
                <a:srgbClr val="202122"/>
              </a:solidFill>
              <a:effectLst/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02122"/>
                </a:solidFill>
                <a:latin typeface="+mn-lt"/>
              </a:rPr>
              <a:t>Inhalační</a:t>
            </a:r>
            <a:endParaRPr lang="cs-CZ" b="1" i="0" dirty="0">
              <a:solidFill>
                <a:srgbClr val="202122"/>
              </a:solidFill>
              <a:effectLst/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02122"/>
                </a:solidFill>
                <a:latin typeface="+mn-lt"/>
              </a:rPr>
              <a:t>S</a:t>
            </a:r>
            <a:r>
              <a:rPr lang="cs-CZ" b="1" i="0" dirty="0">
                <a:solidFill>
                  <a:srgbClr val="202122"/>
                </a:solidFill>
                <a:effectLst/>
                <a:latin typeface="+mn-lt"/>
              </a:rPr>
              <a:t> hloubkovým účinkem</a:t>
            </a:r>
          </a:p>
          <a:p>
            <a:pPr marL="0" indent="0" algn="l">
              <a:buNone/>
            </a:pPr>
            <a:endParaRPr lang="cs-CZ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505B2C0-2F24-3B45-EE11-8E02A3F54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266" y="1345868"/>
            <a:ext cx="3983141" cy="265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7E3B091B-EEA5-6829-8DE6-D2FCB3330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1" r="19428"/>
          <a:stretch/>
        </p:blipFill>
        <p:spPr bwMode="auto">
          <a:xfrm>
            <a:off x="9167957" y="3692805"/>
            <a:ext cx="2295428" cy="282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Konec širých lánů v Čechách? Venkov čeká velká změna | BusinessInfo.cz">
            <a:extLst>
              <a:ext uri="{FF2B5EF4-FFF2-40B4-BE49-F238E27FC236}">
                <a16:creationId xmlns:a16="http://schemas.microsoft.com/office/drawing/2014/main" id="{E5C4B699-59BA-5513-3D4E-289026EE2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"/>
          <a:stretch/>
        </p:blipFill>
        <p:spPr bwMode="auto">
          <a:xfrm>
            <a:off x="-1" y="0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16CAC27-5FC7-D720-0F48-4CEB729977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1"/>
            <a:ext cx="10515600" cy="1690688"/>
          </a:xfrm>
        </p:spPr>
        <p:txBody>
          <a:bodyPr/>
          <a:lstStyle/>
          <a:p>
            <a:pPr lvl="0"/>
            <a:r>
              <a:rPr lang="cs-CZ" b="1" dirty="0"/>
              <a:t>Rozdělení: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45B8CD-90BF-87C0-37AB-594E6D1FE0F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306370"/>
            <a:ext cx="10515600" cy="530749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cs-CZ" sz="2400" b="1" dirty="0"/>
              <a:t>3) Účinná látka</a:t>
            </a:r>
          </a:p>
          <a:p>
            <a:pPr>
              <a:lnSpc>
                <a:spcPct val="70000"/>
              </a:lnSpc>
            </a:pPr>
            <a:r>
              <a:rPr lang="cs-CZ" sz="2400" b="1" dirty="0"/>
              <a:t>Karbamáty</a:t>
            </a:r>
          </a:p>
          <a:p>
            <a:pPr>
              <a:lnSpc>
                <a:spcPct val="70000"/>
              </a:lnSpc>
            </a:pPr>
            <a:r>
              <a:rPr lang="cs-CZ" sz="2400" b="1" dirty="0"/>
              <a:t>Organofosfáty   </a:t>
            </a:r>
          </a:p>
          <a:p>
            <a:pPr>
              <a:lnSpc>
                <a:spcPct val="70000"/>
              </a:lnSpc>
            </a:pPr>
            <a:r>
              <a:rPr lang="cs-CZ" sz="2400" b="1" dirty="0" err="1"/>
              <a:t>Neonikotenoidy</a:t>
            </a:r>
            <a:endParaRPr lang="cs-CZ" sz="2400" b="1" dirty="0"/>
          </a:p>
          <a:p>
            <a:pPr>
              <a:lnSpc>
                <a:spcPct val="70000"/>
              </a:lnSpc>
            </a:pPr>
            <a:r>
              <a:rPr lang="cs-CZ" sz="2400" b="1" dirty="0" err="1"/>
              <a:t>Organochloridy</a:t>
            </a:r>
            <a:r>
              <a:rPr lang="cs-CZ" sz="2400" b="1" dirty="0"/>
              <a:t> </a:t>
            </a:r>
          </a:p>
          <a:p>
            <a:pPr>
              <a:lnSpc>
                <a:spcPct val="70000"/>
              </a:lnSpc>
            </a:pPr>
            <a:r>
              <a:rPr lang="cs-CZ" sz="2400" b="1" dirty="0" err="1"/>
              <a:t>Pyrethroidy</a:t>
            </a:r>
            <a:endParaRPr lang="cs-CZ" sz="2400" b="1" dirty="0"/>
          </a:p>
          <a:p>
            <a:pPr>
              <a:lnSpc>
                <a:spcPct val="70000"/>
              </a:lnSpc>
            </a:pPr>
            <a:r>
              <a:rPr lang="cs-CZ" sz="2400" b="1" dirty="0"/>
              <a:t>Botanické insekticidy (silice – limonen…)</a:t>
            </a:r>
          </a:p>
          <a:p>
            <a:pPr>
              <a:lnSpc>
                <a:spcPct val="70000"/>
              </a:lnSpc>
            </a:pPr>
            <a:endParaRPr lang="cs-CZ" sz="2400" b="1" dirty="0"/>
          </a:p>
          <a:p>
            <a:pPr marL="0" indent="0">
              <a:lnSpc>
                <a:spcPct val="70000"/>
              </a:lnSpc>
              <a:buNone/>
            </a:pPr>
            <a:r>
              <a:rPr lang="cs-CZ" sz="2400" b="1" dirty="0"/>
              <a:t>4) Původ</a:t>
            </a:r>
          </a:p>
          <a:p>
            <a:pPr>
              <a:lnSpc>
                <a:spcPct val="70000"/>
              </a:lnSpc>
            </a:pPr>
            <a:r>
              <a:rPr lang="cs-CZ" sz="2400" b="1" dirty="0"/>
              <a:t>Přírodní</a:t>
            </a:r>
          </a:p>
          <a:p>
            <a:pPr>
              <a:lnSpc>
                <a:spcPct val="70000"/>
              </a:lnSpc>
            </a:pPr>
            <a:r>
              <a:rPr lang="cs-CZ" sz="2400" b="1" dirty="0"/>
              <a:t>Přírodně identické</a:t>
            </a:r>
          </a:p>
          <a:p>
            <a:pPr>
              <a:lnSpc>
                <a:spcPct val="70000"/>
              </a:lnSpc>
            </a:pPr>
            <a:r>
              <a:rPr lang="cs-CZ" sz="2400" b="1" dirty="0"/>
              <a:t>syntetické</a:t>
            </a:r>
          </a:p>
          <a:p>
            <a:pPr marL="0" indent="0">
              <a:lnSpc>
                <a:spcPct val="70000"/>
              </a:lnSpc>
              <a:buNone/>
            </a:pPr>
            <a:endParaRPr lang="cs-CZ" sz="2400" b="1" dirty="0"/>
          </a:p>
          <a:p>
            <a:pPr marL="0" indent="0">
              <a:lnSpc>
                <a:spcPct val="70000"/>
              </a:lnSpc>
              <a:buNone/>
            </a:pPr>
            <a:r>
              <a:rPr lang="cs-CZ" sz="2400" b="1" dirty="0"/>
              <a:t>5) Účinek</a:t>
            </a:r>
          </a:p>
          <a:p>
            <a:pPr marL="0" lvl="0" indent="0">
              <a:lnSpc>
                <a:spcPct val="70000"/>
              </a:lnSpc>
              <a:buNone/>
            </a:pPr>
            <a:endParaRPr lang="cs-CZ" sz="1800" dirty="0"/>
          </a:p>
          <a:p>
            <a:pPr marL="0" lvl="0" indent="0">
              <a:lnSpc>
                <a:spcPct val="70000"/>
              </a:lnSpc>
              <a:buNone/>
            </a:pPr>
            <a:endParaRPr lang="cs-CZ" sz="18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8781CE9-D50A-EF29-403D-B36D0EE53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845345"/>
            <a:ext cx="2987336" cy="298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LUE REPELENT S APLIKACÍ NA KONĚ">
            <a:extLst>
              <a:ext uri="{FF2B5EF4-FFF2-40B4-BE49-F238E27FC236}">
                <a16:creationId xmlns:a16="http://schemas.microsoft.com/office/drawing/2014/main" id="{A33EC475-1DD7-3B71-FDB8-552B2BC06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398" y="4054541"/>
            <a:ext cx="2906931" cy="216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Konec širých lánů v Čechách? Venkov čeká velká změna | BusinessInfo.cz">
            <a:extLst>
              <a:ext uri="{FF2B5EF4-FFF2-40B4-BE49-F238E27FC236}">
                <a16:creationId xmlns:a16="http://schemas.microsoft.com/office/drawing/2014/main" id="{8B2BE384-E04A-9955-6516-F4372D2DE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"/>
          <a:stretch/>
        </p:blipFill>
        <p:spPr bwMode="auto">
          <a:xfrm>
            <a:off x="-1" y="0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94A302C-34A6-15E0-4E39-DF1D3E02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Důsledky: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2F8DFA-CEFB-A473-5ED0-79FD4C0D84A3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839784" y="1917577"/>
            <a:ext cx="5157782" cy="4272077"/>
          </a:xfrm>
        </p:spPr>
        <p:txBody>
          <a:bodyPr/>
          <a:lstStyle/>
          <a:p>
            <a:r>
              <a:rPr lang="cs-CZ" b="1" dirty="0" err="1"/>
              <a:t>Karbofuran</a:t>
            </a:r>
            <a:r>
              <a:rPr lang="cs-CZ" dirty="0"/>
              <a:t>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046BB7B-8257-9D1C-48FF-1B1B53DFBB94}"/>
              </a:ext>
            </a:extLst>
          </p:cNvPr>
          <p:cNvSpPr>
            <a:spLocks noGrp="1"/>
          </p:cNvSpPr>
          <p:nvPr>
            <p:ph idx="4"/>
          </p:nvPr>
        </p:nvSpPr>
        <p:spPr>
          <a:xfrm>
            <a:off x="6172200" y="1917577"/>
            <a:ext cx="5183184" cy="4272077"/>
          </a:xfrm>
        </p:spPr>
        <p:txBody>
          <a:bodyPr/>
          <a:lstStyle/>
          <a:p>
            <a:r>
              <a:rPr lang="cs-CZ" b="1" dirty="0"/>
              <a:t>Organofosfáty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6FA16C-AAA3-122C-A7C0-3F664EC77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120" y="3116432"/>
            <a:ext cx="20955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trukturní vzorec karbofuranu">
            <a:extLst>
              <a:ext uri="{FF2B5EF4-FFF2-40B4-BE49-F238E27FC236}">
                <a16:creationId xmlns:a16="http://schemas.microsoft.com/office/drawing/2014/main" id="{7A33CB00-2021-104D-E882-028E7D9B2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36" y="2858496"/>
            <a:ext cx="1868456" cy="221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unak">
            <a:extLst>
              <a:ext uri="{FF2B5EF4-FFF2-40B4-BE49-F238E27FC236}">
                <a16:creationId xmlns:a16="http://schemas.microsoft.com/office/drawing/2014/main" id="{0778BAC8-6FEB-AE4F-F3B0-31F92CB1C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80" y="2858496"/>
            <a:ext cx="2523922" cy="309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Organofosfáty – Wikipedie">
            <a:extLst>
              <a:ext uri="{FF2B5EF4-FFF2-40B4-BE49-F238E27FC236}">
                <a16:creationId xmlns:a16="http://schemas.microsoft.com/office/drawing/2014/main" id="{9B85C028-86DA-2465-C417-3E4621B28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56" y="2855907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92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Konec širých lánů v Čechách? Venkov čeká velká změna | BusinessInfo.cz">
            <a:extLst>
              <a:ext uri="{FF2B5EF4-FFF2-40B4-BE49-F238E27FC236}">
                <a16:creationId xmlns:a16="http://schemas.microsoft.com/office/drawing/2014/main" id="{FB391801-C5AD-2245-A8FE-56D379353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"/>
          <a:stretch/>
        </p:blipFill>
        <p:spPr bwMode="auto">
          <a:xfrm>
            <a:off x="-1" y="0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F6A1ED7-9D95-3543-F972-EE0A4B1A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Důsledky: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0EAE740-4CA9-654B-E84A-429E61CBCE2B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839784" y="1793289"/>
            <a:ext cx="5157782" cy="4396365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err="1"/>
              <a:t>Neonikotenoidy</a:t>
            </a:r>
            <a:r>
              <a:rPr lang="cs-CZ" b="1" dirty="0"/>
              <a:t> 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8954B2E-C37D-B77C-BBD3-F709B41C630C}"/>
              </a:ext>
            </a:extLst>
          </p:cNvPr>
          <p:cNvSpPr>
            <a:spLocks noGrp="1"/>
          </p:cNvSpPr>
          <p:nvPr>
            <p:ph idx="4"/>
          </p:nvPr>
        </p:nvSpPr>
        <p:spPr>
          <a:xfrm>
            <a:off x="6172200" y="1793289"/>
            <a:ext cx="5183184" cy="4396365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DDT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hlinkClick r:id="rId3"/>
              </a:rPr>
              <a:t>https://www.youtube.com/watch?v=17BP9n6g1F0</a:t>
            </a:r>
            <a:endParaRPr lang="cs-CZ" dirty="0"/>
          </a:p>
          <a:p>
            <a:endParaRPr lang="cs-CZ" dirty="0"/>
          </a:p>
        </p:txBody>
      </p:sp>
      <p:pic>
        <p:nvPicPr>
          <p:cNvPr id="7" name="Picture 2" descr="Jordan Poles' Blog">
            <a:extLst>
              <a:ext uri="{FF2B5EF4-FFF2-40B4-BE49-F238E27FC236}">
                <a16:creationId xmlns:a16="http://schemas.microsoft.com/office/drawing/2014/main" id="{E6D0DA74-8699-CF25-27ED-A7FAA34B9F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69361" y="2406205"/>
            <a:ext cx="3388862" cy="204558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98" name="Picture 2" descr="Francie zakázala neonikotinoidy před šesti lety. Opylovače zabíjí pořád -  Ekolist.cz">
            <a:extLst>
              <a:ext uri="{FF2B5EF4-FFF2-40B4-BE49-F238E27FC236}">
                <a16:creationId xmlns:a16="http://schemas.microsoft.com/office/drawing/2014/main" id="{56D9CAE5-4201-6661-5DAB-5B47D1A39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6" y="2657262"/>
            <a:ext cx="4510442" cy="300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146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onec širých lánů v Čechách? Venkov čeká velká změna | BusinessInfo.cz">
            <a:extLst>
              <a:ext uri="{FF2B5EF4-FFF2-40B4-BE49-F238E27FC236}">
                <a16:creationId xmlns:a16="http://schemas.microsoft.com/office/drawing/2014/main" id="{088CF87E-62A9-2A19-8AC8-C497A4A07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"/>
          <a:stretch/>
        </p:blipFill>
        <p:spPr bwMode="auto">
          <a:xfrm>
            <a:off x="-1" y="0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04846FF-4A4F-F084-9E32-E4CB5ECB89E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8BD01D-B739-5A51-7913-891570BFD8B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70000"/>
              </a:lnSpc>
            </a:pPr>
            <a:r>
              <a:rPr lang="cs-CZ" sz="2400" dirty="0">
                <a:hlinkClick r:id="rId3"/>
              </a:rPr>
              <a:t>https://www.krejsashop.cz/cs/m-338-bojujete-s-otravnym-hmyzem-zbavte-se-ho-pomoci-insekticidu</a:t>
            </a:r>
            <a:endParaRPr lang="cs-CZ" sz="2400" dirty="0"/>
          </a:p>
          <a:p>
            <a:pPr lvl="0">
              <a:lnSpc>
                <a:spcPct val="70000"/>
              </a:lnSpc>
            </a:pPr>
            <a:r>
              <a:rPr lang="cs-CZ" sz="2400" dirty="0">
                <a:hlinkClick r:id="rId4"/>
              </a:rPr>
              <a:t>https://cs.wikipedia.org/wiki/Insekticid</a:t>
            </a:r>
            <a:endParaRPr lang="cs-CZ" sz="2400" dirty="0"/>
          </a:p>
          <a:p>
            <a:pPr lvl="0">
              <a:lnSpc>
                <a:spcPct val="70000"/>
              </a:lnSpc>
            </a:pPr>
            <a:r>
              <a:rPr lang="cs-CZ" sz="2400" dirty="0">
                <a:hlinkClick r:id="rId5"/>
              </a:rPr>
              <a:t>https://www.dewolf.cz/blog/co-je-insekticid/</a:t>
            </a:r>
            <a:endParaRPr lang="cs-CZ" sz="2400" dirty="0"/>
          </a:p>
          <a:p>
            <a:pPr lvl="0">
              <a:lnSpc>
                <a:spcPct val="70000"/>
              </a:lnSpc>
            </a:pPr>
            <a:r>
              <a:rPr lang="cs-CZ" sz="2400" dirty="0">
                <a:hlinkClick r:id="rId6"/>
              </a:rPr>
              <a:t>https://arnika.org/novinky/evropske-korporace-vyvazeji-do-chudsich-zemi-tuny-zakazanych-pesticidu-ktere-zabijeji-vcely</a:t>
            </a:r>
            <a:endParaRPr lang="cs-CZ" sz="2400" dirty="0"/>
          </a:p>
          <a:p>
            <a:pPr lvl="0">
              <a:lnSpc>
                <a:spcPct val="70000"/>
              </a:lnSpc>
            </a:pPr>
            <a:r>
              <a:rPr lang="cs-CZ" sz="2400" dirty="0">
                <a:hlinkClick r:id="rId7"/>
              </a:rPr>
              <a:t>https://www.agromanual.cz/cz/clanky/management-a-legislativa/management/pesticidy-a-jejich-nalezy-v-zemedelske-pude</a:t>
            </a:r>
            <a:endParaRPr lang="cs-CZ" sz="2400" dirty="0"/>
          </a:p>
          <a:p>
            <a:pPr lvl="0">
              <a:lnSpc>
                <a:spcPct val="70000"/>
              </a:lnSpc>
            </a:pPr>
            <a:r>
              <a:rPr lang="cs-CZ" sz="2400" dirty="0">
                <a:hlinkClick r:id="rId8"/>
              </a:rPr>
              <a:t>https://birdwatching.cz/birdwatching-archiv/item/945-ptaci-v-cesku-hynou-po-desitkach-lovci-pouzivaji-i-zakazane-insekticidy</a:t>
            </a:r>
            <a:endParaRPr lang="cs-CZ" sz="2400" dirty="0"/>
          </a:p>
          <a:p>
            <a:pPr lvl="0">
              <a:lnSpc>
                <a:spcPct val="70000"/>
              </a:lnSpc>
            </a:pPr>
            <a:r>
              <a:rPr lang="cs-CZ" sz="2400" dirty="0">
                <a:hlinkClick r:id="rId9"/>
              </a:rPr>
              <a:t>https://wave.rozhlas.cz/farmari-uz-nebudou-moct-strikat-pole-insekticidy-ktere-zabiji-vcely-rozhodla-eu-7194743</a:t>
            </a:r>
            <a:endParaRPr lang="cs-CZ" sz="2400" dirty="0"/>
          </a:p>
          <a:p>
            <a:pPr lvl="0">
              <a:lnSpc>
                <a:spcPct val="70000"/>
              </a:lnSpc>
            </a:pPr>
            <a:r>
              <a:rPr lang="cs-CZ" sz="2400" dirty="0">
                <a:hlinkClick r:id="rId10"/>
              </a:rPr>
              <a:t>https://www.casopis.ochranaprirody.cz/vyzkum-a-dokumentace/ochrana-vcel-a-neonikotinoidy/</a:t>
            </a:r>
            <a:endParaRPr lang="cs-CZ" sz="2400" dirty="0"/>
          </a:p>
          <a:p>
            <a:pPr lvl="0">
              <a:lnSpc>
                <a:spcPct val="70000"/>
              </a:lnSpc>
            </a:pPr>
            <a:r>
              <a:rPr lang="cs-CZ" sz="2400" dirty="0">
                <a:hlinkClick r:id="rId11"/>
              </a:rPr>
              <a:t>https://zoom.iprima.cz/zajimavosti/ddt-pribeh-latky-ktera-dodnes-nici-svet</a:t>
            </a:r>
            <a:endParaRPr lang="cs-CZ" sz="2400" dirty="0"/>
          </a:p>
          <a:p>
            <a:pPr lvl="0">
              <a:lnSpc>
                <a:spcPct val="70000"/>
              </a:lnSpc>
            </a:pPr>
            <a:endParaRPr lang="cs-CZ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186</Words>
  <Application>Microsoft Office PowerPoint</Application>
  <PresentationFormat>Širokoúhlá obrazovka</PresentationFormat>
  <Paragraphs>56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Insekticidy</vt:lpstr>
      <vt:lpstr>Rozdělení:</vt:lpstr>
      <vt:lpstr>Rozdělení: </vt:lpstr>
      <vt:lpstr>Důsledky:</vt:lpstr>
      <vt:lpstr>Důsledky: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Insekticidy</dc:title>
  <dc:creator>Martin Hlaváček</dc:creator>
  <cp:lastModifiedBy>Šárka Štolovská</cp:lastModifiedBy>
  <cp:revision>19</cp:revision>
  <dcterms:created xsi:type="dcterms:W3CDTF">2023-12-05T20:50:07Z</dcterms:created>
  <dcterms:modified xsi:type="dcterms:W3CDTF">2023-12-06T07:39:17Z</dcterms:modified>
</cp:coreProperties>
</file>