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5" r:id="rId8"/>
    <p:sldId id="262" r:id="rId9"/>
    <p:sldId id="266" r:id="rId10"/>
    <p:sldId id="264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5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4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2082EC-CDFE-3FD2-7917-15C7A859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79" y="1777217"/>
            <a:ext cx="2541564" cy="210898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2"/>
                </a:solidFill>
              </a:rPr>
              <a:t>Jaderná Energie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9EA017-3B86-C39B-4621-94861FD3B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665" y="4114800"/>
            <a:ext cx="2579077" cy="107617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Autor: Viktor Pavlovec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BD073-3C6C-3FAE-B810-0522C95BD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7" r="22123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611D70-5891-EA14-F8F2-796385C0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/>
            <a:r>
              <a:rPr lang="cs-CZ" sz="2700" err="1"/>
              <a:t>SÚjB</a:t>
            </a:r>
            <a:r>
              <a:rPr lang="cs-CZ" sz="2700"/>
              <a:t> - Státní úřad pro jadernou bezpečnost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34A92-E2EF-B87D-2EC8-B4181910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817154"/>
            <a:ext cx="5410201" cy="448267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cs-CZ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SÚJB vykonává státní správu pro kontrolu bezpečnosti jaderné energie a ionizujícího záření v Česku. </a:t>
            </a:r>
          </a:p>
          <a:p>
            <a:pPr>
              <a:spcAft>
                <a:spcPts val="800"/>
              </a:spcAft>
            </a:pPr>
            <a:r>
              <a:rPr lang="cs-CZ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Úřad funguje od roku 1993, od listopadu 1999 ho vede Dana Drábová. Vláda nyní hledá vhodného kandidáta, který by se mohl v případě potřeby ujmout funkce.</a:t>
            </a:r>
            <a:endParaRPr lang="cs-CZ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E066C9-AED4-FDA4-E012-0EFDBD77A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9"/>
          <a:stretch/>
        </p:blipFill>
        <p:spPr bwMode="auto">
          <a:xfrm>
            <a:off x="7467600" y="685800"/>
            <a:ext cx="403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4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2E333-0D58-4C15-FA4F-643714EE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378EFE-874A-6F66-73C0-8677A575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https://www.spvez.cz/cs/aktuality/jaderne-elektrarny-v-cr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https://docplayer.cz/2058785-Vy_32_inovace_fy-17-jaderna-energie.html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https://www.cez.cz/edee/content/file/static/encyklopedie/encyklopedie-energetiky/03/palivo_2.html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https://www.idnes.cz/zpravy/domaci/vlada-vyberove-rizeni-statni-urad-pro-jadernou-bezpecnost-drabova.A230830_160619_domaci_tbr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https://cz.energyhub.eu/cs/articles/814341/cez-v-noci-planovane-odstavil-druhy-blok-jaderne-elektrarny-dukovany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https://www.tydenudrzitelnosti.cz/akce/infocentrum-jaderne-elektrarny-dukovany/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https://www.e15.cz/domaci/technici-zjistili-zavadu-v-nejaderne-casti-elektrarny-temelin-cez-vecer-odstavi-cast-vykonu-1365559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https://fotografiemiproradost.cz/patroni/dana-drabova/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https://www.svetenergie.cz/data/web/powerplant/jaderna-elektrarna/reaktor/photos/stepeni_jader_uranu.jpg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https://www.youtube.com/watch?v=rcOFV4y5z8c&amp;ab_channel=Kurzgesagt%E2%80%93InaNutshell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https://zoom.iprima.cz/veda-a-technika/jaderna-energie-solarni-vetrna-obnovitelne-zdroje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8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11CEE7-AFEB-1ED6-5C87-FF3DC336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Jaderná Energie</a:t>
            </a:r>
          </a:p>
        </p:txBody>
      </p:sp>
      <p:pic>
        <p:nvPicPr>
          <p:cNvPr id="7170" name="Picture 2" descr="Nuclear Energy Explained: How does it work? 1/3 - YouTube">
            <a:extLst>
              <a:ext uri="{FF2B5EF4-FFF2-40B4-BE49-F238E27FC236}">
                <a16:creationId xmlns:a16="http://schemas.microsoft.com/office/drawing/2014/main" id="{1217E97F-F6AD-D5D1-3D78-C74815F2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225" y="685801"/>
            <a:ext cx="4441221" cy="24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1EE99-0B16-0CBE-9E7B-CF6238F1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2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Jaderná energie je energie, která existuje a uvolňuje se z jaderných reakcí v atomovém jádře. </a:t>
            </a:r>
          </a:p>
          <a:p>
            <a:pPr>
              <a:spcAft>
                <a:spcPts val="800"/>
              </a:spcAft>
            </a:pPr>
            <a:r>
              <a:rPr lang="cs-CZ" sz="22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Prostřednictvím speciálních zařízení je možné ji využívat. </a:t>
            </a:r>
            <a:endParaRPr lang="cs-CZ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2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 mírové účely se v současnosti průmyslově využívá štěpná reakce uranu nebo plutonia. </a:t>
            </a:r>
            <a:endParaRPr lang="cs-CZ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0792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D4F703-4DE4-5318-448E-6E6CE223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cs-CZ" sz="3000"/>
              <a:t>Využití jaderné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F7B31-BC09-B167-055E-9E1E7A27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20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Nejvýznamnějším využitím je výroba elektrické energie v jaderných elektrárnách. Jaderné zdroje mají nyní přibližně 17% podíl na světové výrobě elektřiny a přibližně 7% podíl na spotřebě energie celkově.</a:t>
            </a:r>
            <a:endParaRPr lang="cs-CZ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cs-CZ" sz="200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Jaderné reaktory se také používají k pohonu lodí a ponorek, k výrobě izotopů pro další využití a k výzkumu, ojediněle k odsolování mořské vody, zároveň se jako vedlejší produkt využívají k vytápění či ohřevu vody.</a:t>
            </a:r>
            <a:endParaRPr lang="cs-CZ" sz="2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2000"/>
          </a:p>
        </p:txBody>
      </p:sp>
      <p:pic>
        <p:nvPicPr>
          <p:cNvPr id="6146" name="Picture 2" descr="Jaderná energie se vyplatí ekologicky i ekonomicky, ukazuje Francie - Prima  Zoom">
            <a:extLst>
              <a:ext uri="{FF2B5EF4-FFF2-40B4-BE49-F238E27FC236}">
                <a16:creationId xmlns:a16="http://schemas.microsoft.com/office/drawing/2014/main" id="{8FE1B798-4375-250F-E78F-535AE38E3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39947"/>
          <a:stretch/>
        </p:blipFill>
        <p:spPr bwMode="auto">
          <a:xfrm>
            <a:off x="7467600" y="10"/>
            <a:ext cx="47244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3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96A92-4EAE-A9AD-C5F7-62D570B1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Štěpení Uranu 235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CD9C4-6F20-18B5-0F4C-5E078E93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</a:t>
            </a:r>
            <a:r>
              <a:rPr lang="cs-CZ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palivu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jaderného reaktoru, jímž bývá oxid uraničitý, směs oxidů uranu a </a:t>
            </a:r>
            <a:r>
              <a:rPr lang="cs-CZ" sz="180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pluonia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nebo plutonium, probíhá </a:t>
            </a:r>
            <a:r>
              <a:rPr lang="cs-CZ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štěpná reakce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r>
              <a:rPr lang="cs-CZ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Jádro atomu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štěpitelného prvku (uranu, thoria, plutonia) se může po nárazu letícího </a:t>
            </a:r>
            <a:r>
              <a:rPr lang="cs-CZ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neutronu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za příznivých okolností rozštěpit. Vzniknou dvě nová jádra štěpné produkty a dva až tři nové neutrony. 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Štěpné produkty mají velmi vysokou kinetickou energii, narážejí do okolních jader a ohřívají tak prostředí. 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 vzniká vysoká teplota, kterou můžeme energeticky využít. Nové neutrony letí dál a mohou štěpit další jádra. </a:t>
            </a:r>
          </a:p>
          <a:p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Rozběhne se </a:t>
            </a:r>
            <a:r>
              <a:rPr lang="cs-CZ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řetězová reakce</a:t>
            </a:r>
            <a:r>
              <a:rPr lang="cs-CZ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 jaderné energetiky</a:t>
            </a:r>
            <a:r>
              <a:rPr lang="cs-CZ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800" i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5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yzikální principy - Energetika zblízka - Svět energie.cz">
            <a:extLst>
              <a:ext uri="{FF2B5EF4-FFF2-40B4-BE49-F238E27FC236}">
                <a16:creationId xmlns:a16="http://schemas.microsoft.com/office/drawing/2014/main" id="{9850161B-9CBE-FD22-0E3F-FF8CEE50E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5716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BF9D66-EC92-83C1-F919-8636B383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9486900" cy="1671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600" kern="1200" cap="all" spc="3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3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ADB8C-EDB5-7581-EC76-2C33543C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Elektrárny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E5260-EE26-A19E-790A-3613FE94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Jaderná elektrárna Dukovany je první provozovanou jadernou elektrárnou u nás. Elektrárna Dukovany se začala stavět v roce 1978, první blok byl uveden do provozu v roce 1985, poslední, čtvrtý v roce 1987.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jaderné elektrárně Dukovany jsou instalovány čtyři tlakovodní reaktory. Roční brutto výroba elektřiny se pohybuje na úrovni 14,3 </a:t>
            </a:r>
            <a:r>
              <a:rPr lang="cs-CZ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/r.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Palivem je uran obohacený na přibližně 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4,25 % 235U. EDU podle údajů ČEZ se od doby uvedení do provozu už dvakrát zaplatila.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Více než 80 % všech zařízení EDU bylo vyrobeno v ČR. Jaderné reaktory jsou dodávkou Škody Plzeň, parogenerátory vyrobily Vítkovice a turbogenerátory Škoda Plzeň.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Elektrárna patří mezi první třetinu nejbezpečnějších na světě. Od roku 2012 se studuje možnost případné výstavby pátého bloku elektrárny. Pro potřeby jaderné elektrárny Dukovany byla vybudována též vodní nádrž Dalešice s přečerpací vodní elektrárnou.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Již v roce 1985 se plánovalo zásobovat teplem z elektrárny Dukovany město Brno. Po politických změnách v roce 1989 byl projekt zastaven.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78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focentrum Jaderné elektrárny Dukovany - Evropský týden udržitelného  rozvoje">
            <a:extLst>
              <a:ext uri="{FF2B5EF4-FFF2-40B4-BE49-F238E27FC236}">
                <a16:creationId xmlns:a16="http://schemas.microsoft.com/office/drawing/2014/main" id="{26DFB36F-F5C8-A7AA-6691-EB5E29EC7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b="7790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AF7EC-F767-1443-F042-41277BCA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86900" cy="1281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600" kern="1200" cap="all" spc="3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214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B12F3-B0A7-EEE0-3CA9-214AA3CE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Elektrárny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975DE-4808-1184-33DC-7953BB65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Jaderná elektrárna Temelín má instalované dva bloky z původně plánovaných čtyř. Vlastní stavba provozních objektů byla zahájena v únoru 1987, přičemž přípravné práce byly zahájeny na staveništi již v roce 1983. Vláda ČR v březnu 1993 rozhodla o dostavbě JE Temelín pouze v rozsahu dvou bloků místo původních čtyř. </a:t>
            </a:r>
            <a:b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15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jaderné elektrárně Temelín jsou instalovány dva tlakovodní reaktory. Roční brutto výroba elektřiny se pohybuje na úrovni 14,0 </a:t>
            </a:r>
            <a:r>
              <a:rPr lang="cs-CZ" sz="15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/r.  </a:t>
            </a:r>
            <a:endParaRPr lang="cs-CZ" sz="15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Odběr technologické vody je zajištěn z vodního díla Hněvkovice na Vltavě, jehož vybudování bylo součástí výstavby jaderné elektrárny. Jaderná elektrárna Temelín rovněž zásobuje teplem už 14 rokem nedaleký Týn nad Vltavou. </a:t>
            </a:r>
            <a:endParaRPr lang="cs-CZ" sz="15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záměr zásobovat teplem i České Budějovice se již neuskutečnil. V současné době se připravuje dobudování jaderné elektrárny Temelín o zbývající dva bloky.</a:t>
            </a:r>
            <a:endParaRPr lang="cs-CZ" sz="15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 jaderné elektrárny (Dukovany + Temelín) vyrobí přibližně 30,3 </a:t>
            </a:r>
            <a:r>
              <a:rPr lang="cs-CZ" sz="15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cs-CZ" sz="15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/r, což pokryje 43 % tuzemské brutto spotřeby elektřiny. Instalovaný výkon jaderných elektráren je 19,7 % z celkového výkonu všech zdrojů v ČR.</a:t>
            </a:r>
            <a:endParaRPr lang="cs-CZ" sz="15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85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emelín má závadu: ČEZ večer odstaví část výkonu | e15.cz">
            <a:extLst>
              <a:ext uri="{FF2B5EF4-FFF2-40B4-BE49-F238E27FC236}">
                <a16:creationId xmlns:a16="http://schemas.microsoft.com/office/drawing/2014/main" id="{A140E741-8404-51F0-C485-CDEED0DFE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700F7-EB50-C85E-FE72-B1E84CE0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86900" cy="1281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600" kern="1200" cap="all" spc="3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791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A212F"/>
      </a:dk2>
      <a:lt2>
        <a:srgbClr val="F0F3F1"/>
      </a:lt2>
      <a:accent1>
        <a:srgbClr val="C34D9C"/>
      </a:accent1>
      <a:accent2>
        <a:srgbClr val="A73BB1"/>
      </a:accent2>
      <a:accent3>
        <a:srgbClr val="884DC3"/>
      </a:accent3>
      <a:accent4>
        <a:srgbClr val="493FB3"/>
      </a:accent4>
      <a:accent5>
        <a:srgbClr val="4D74C3"/>
      </a:accent5>
      <a:accent6>
        <a:srgbClr val="3B94B1"/>
      </a:accent6>
      <a:hlink>
        <a:srgbClr val="3F55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816</Words>
  <Application>Microsoft Office PowerPoint</Application>
  <PresentationFormat>Širokoúhlá obrazovka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Goudy Old Style</vt:lpstr>
      <vt:lpstr>ClassicFrameVTI</vt:lpstr>
      <vt:lpstr>Jaderná Energie</vt:lpstr>
      <vt:lpstr>Jaderná Energie</vt:lpstr>
      <vt:lpstr>Využití jaderné energie</vt:lpstr>
      <vt:lpstr>Štěpení Uranu 235</vt:lpstr>
      <vt:lpstr>Prezentace aplikace PowerPoint</vt:lpstr>
      <vt:lpstr>Jaderné Elektrárny v ČR</vt:lpstr>
      <vt:lpstr>Prezentace aplikace PowerPoint</vt:lpstr>
      <vt:lpstr>Jaderné Elektrárny v ČR</vt:lpstr>
      <vt:lpstr>Prezentace aplikace PowerPoint</vt:lpstr>
      <vt:lpstr>SÚjB - Státní úřad pro jadernou bezpečnost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aderná Energie</dc:title>
  <dc:creator>Viktor Pavlovec</dc:creator>
  <cp:lastModifiedBy>Viktor Pavlovec</cp:lastModifiedBy>
  <cp:revision>16</cp:revision>
  <dcterms:created xsi:type="dcterms:W3CDTF">2023-10-03T20:52:14Z</dcterms:created>
  <dcterms:modified xsi:type="dcterms:W3CDTF">2023-10-04T05:02:16Z</dcterms:modified>
</cp:coreProperties>
</file>