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4" r:id="rId9"/>
    <p:sldId id="265" r:id="rId10"/>
    <p:sldId id="269" r:id="rId11"/>
    <p:sldId id="268" r:id="rId12"/>
    <p:sldId id="267" r:id="rId13"/>
    <p:sldId id="266" r:id="rId14"/>
    <p:sldId id="270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4" autoAdjust="0"/>
    <p:restoredTop sz="95768" autoAdjust="0"/>
  </p:normalViewPr>
  <p:slideViewPr>
    <p:cSldViewPr snapToGrid="0">
      <p:cViewPr>
        <p:scale>
          <a:sx n="125" d="100"/>
          <a:sy n="125" d="100"/>
        </p:scale>
        <p:origin x="1254" y="8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Kinázové inhibitory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2" descr="Ball-and-stick model of the imatinib molecule">
            <a:extLst>
              <a:ext uri="{FF2B5EF4-FFF2-40B4-BE49-F238E27FC236}">
                <a16:creationId xmlns:a16="http://schemas.microsoft.com/office/drawing/2014/main" id="{9AB7A055-CA38-D26C-9C5D-FF8B1B6B5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99" y="1553477"/>
            <a:ext cx="5001394" cy="375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F9780F-4058-FDF6-097E-DE750A9D3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57CD45-D67D-FC8F-137C-1A9A632B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Syntéza </a:t>
            </a:r>
            <a:r>
              <a:rPr lang="cs-CZ" dirty="0" err="1"/>
              <a:t>Imatinibu</a:t>
            </a:r>
            <a:endParaRPr lang="cs-CZ" dirty="0"/>
          </a:p>
        </p:txBody>
      </p:sp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22B0E936-530F-8B7F-880E-C3AA0206F1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9" y="2063750"/>
            <a:ext cx="11555282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0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D99B1B-9796-A5EF-4992-1C5E9E89E3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E1433FE-6B96-85DF-3783-ED87C4508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8" name="Picture 6" descr="undefined">
            <a:extLst>
              <a:ext uri="{FF2B5EF4-FFF2-40B4-BE49-F238E27FC236}">
                <a16:creationId xmlns:a16="http://schemas.microsoft.com/office/drawing/2014/main" id="{DDD7F98D-9E99-5755-D457-544DBC12B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76212"/>
            <a:ext cx="86741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1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9A45E7-F061-E518-1735-1CBB9F47CB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8CCAF9-A111-A70E-D377-02E936AF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takový inhibitor vznikne?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25A919-7175-6DB0-7074-D01092D5E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dnešní době převážně hledání na základě znalostí.</a:t>
            </a:r>
          </a:p>
          <a:p>
            <a:r>
              <a:rPr lang="cs-CZ" dirty="0"/>
              <a:t>Klasická farmakologie metodou „pokus-omyl“.</a:t>
            </a:r>
          </a:p>
          <a:p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porovnání struktury</a:t>
            </a:r>
          </a:p>
          <a:p>
            <a:endParaRPr lang="cs-CZ" dirty="0"/>
          </a:p>
          <a:p>
            <a:r>
              <a:rPr lang="cs-CZ" dirty="0"/>
              <a:t>pokrytí velkého množství velkých derivátů</a:t>
            </a:r>
          </a:p>
          <a:p>
            <a:endParaRPr lang="cs-CZ" dirty="0"/>
          </a:p>
          <a:p>
            <a:r>
              <a:rPr lang="cs-CZ" dirty="0"/>
              <a:t>využívané </a:t>
            </a:r>
            <a:r>
              <a:rPr lang="cs-CZ" i="1" dirty="0">
                <a:solidFill>
                  <a:schemeClr val="tx2"/>
                </a:solidFill>
              </a:rPr>
              <a:t>in </a:t>
            </a:r>
            <a:r>
              <a:rPr lang="cs-CZ" i="1" dirty="0" err="1">
                <a:solidFill>
                  <a:schemeClr val="tx2"/>
                </a:solidFill>
              </a:rPr>
              <a:t>silico</a:t>
            </a:r>
            <a:r>
              <a:rPr lang="cs-CZ" i="1" dirty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výpočty</a:t>
            </a:r>
            <a:endParaRPr lang="cs-CZ" dirty="0"/>
          </a:p>
          <a:p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50D53C8-47E2-455A-1041-CD18877C4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00" y="2586681"/>
            <a:ext cx="7159100" cy="13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05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6C27DD-9601-DD05-6C5E-19EBC8BE9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DCDA7F-C86B-7D58-EAB2-EE5EC5DE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F93446-BC1F-BD5C-B06D-9E0843D6E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</a:t>
            </a:r>
            <a:r>
              <a:rPr lang="cs-CZ" b="1" dirty="0">
                <a:solidFill>
                  <a:schemeClr val="tx2"/>
                </a:solidFill>
              </a:rPr>
              <a:t>inhibice </a:t>
            </a:r>
            <a:r>
              <a:rPr lang="cs-CZ" dirty="0"/>
              <a:t>respektive </a:t>
            </a:r>
            <a:r>
              <a:rPr lang="cs-CZ" b="1" dirty="0">
                <a:solidFill>
                  <a:schemeClr val="tx2"/>
                </a:solidFill>
              </a:rPr>
              <a:t>inhibitor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Jaké má funkce</a:t>
            </a:r>
            <a:r>
              <a:rPr lang="cs-CZ" b="1" dirty="0"/>
              <a:t> </a:t>
            </a:r>
            <a:r>
              <a:rPr lang="cs-CZ" b="1" dirty="0">
                <a:solidFill>
                  <a:schemeClr val="tx2"/>
                </a:solidFill>
              </a:rPr>
              <a:t>kináza</a:t>
            </a:r>
            <a:r>
              <a:rPr lang="cs-CZ" dirty="0"/>
              <a:t>? Co pro nás představuje?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Jak probíhá </a:t>
            </a:r>
            <a:r>
              <a:rPr lang="cs-CZ" b="1" dirty="0">
                <a:solidFill>
                  <a:schemeClr val="tx2"/>
                </a:solidFill>
              </a:rPr>
              <a:t>proces objevu inhibitorů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8639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98C238-F1E4-A82A-D94C-1E4F2ED92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AF44A523-D800-7222-30D1-02862FC2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11" name="Podnadpis 10">
            <a:extLst>
              <a:ext uri="{FF2B5EF4-FFF2-40B4-BE49-F238E27FC236}">
                <a16:creationId xmlns:a16="http://schemas.microsoft.com/office/drawing/2014/main" id="{15CE0BEF-EA89-5187-57DF-4F4EF2C508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22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6C27DD-9601-DD05-6C5E-19EBC8BE9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DCDA7F-C86B-7D58-EAB2-EE5EC5DE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F93446-BC1F-BD5C-B06D-9E0843D6E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</a:t>
            </a:r>
            <a:r>
              <a:rPr lang="cs-CZ" b="1" dirty="0">
                <a:solidFill>
                  <a:schemeClr val="tx2"/>
                </a:solidFill>
              </a:rPr>
              <a:t>inhibice </a:t>
            </a:r>
            <a:r>
              <a:rPr lang="cs-CZ" dirty="0"/>
              <a:t>respektive </a:t>
            </a:r>
            <a:r>
              <a:rPr lang="cs-CZ" b="1" dirty="0">
                <a:solidFill>
                  <a:schemeClr val="tx2"/>
                </a:solidFill>
              </a:rPr>
              <a:t>inhibitor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Jaké má funkce </a:t>
            </a:r>
            <a:r>
              <a:rPr lang="cs-CZ" b="1" dirty="0">
                <a:solidFill>
                  <a:schemeClr val="tx2"/>
                </a:solidFill>
              </a:rPr>
              <a:t>kináza</a:t>
            </a:r>
            <a:r>
              <a:rPr lang="cs-CZ" dirty="0"/>
              <a:t>? Co pro nás představuje?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Jak probíhá </a:t>
            </a:r>
            <a:r>
              <a:rPr lang="cs-CZ" b="1" dirty="0">
                <a:solidFill>
                  <a:schemeClr val="tx2"/>
                </a:solidFill>
              </a:rPr>
              <a:t>proces vývoje inhibitorů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311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FC4F60-3135-36DC-6E88-3F8C7BEEC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CB16E1-6A24-C513-5C81-954A266F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Enzym a jeho funkce/struktura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F527EE-732C-320D-B7F0-0A35305AE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Protein fungující jako „</a:t>
            </a:r>
            <a:r>
              <a:rPr lang="cs-CZ" dirty="0">
                <a:solidFill>
                  <a:schemeClr val="tx2"/>
                </a:solidFill>
              </a:rPr>
              <a:t>biologický katalyzátor</a:t>
            </a:r>
            <a:r>
              <a:rPr lang="cs-CZ" dirty="0"/>
              <a:t>“</a:t>
            </a:r>
          </a:p>
          <a:p>
            <a:endParaRPr lang="cs-CZ" dirty="0"/>
          </a:p>
          <a:p>
            <a:r>
              <a:rPr lang="cs-CZ" dirty="0"/>
              <a:t>Pro nás důležité vědět:</a:t>
            </a:r>
          </a:p>
          <a:p>
            <a:pPr lvl="1"/>
            <a:r>
              <a:rPr lang="cs-CZ" dirty="0"/>
              <a:t>Navázání substrátu je podmínka pro vykonání funkce enzymu.</a:t>
            </a:r>
          </a:p>
          <a:p>
            <a:pPr lvl="1"/>
            <a:r>
              <a:rPr lang="cs-CZ" dirty="0"/>
              <a:t>V naprosté většině případů jsou velmi selektivní.</a:t>
            </a:r>
          </a:p>
          <a:p>
            <a:pPr lvl="1"/>
            <a:r>
              <a:rPr lang="cs-CZ" dirty="0"/>
              <a:t>Substrát se váže vždy do jednoho místa.</a:t>
            </a:r>
          </a:p>
          <a:p>
            <a:pPr lvl="1"/>
            <a:r>
              <a:rPr lang="cs-CZ" dirty="0"/>
              <a:t>V jistých případech potřeba kofaktoru.</a:t>
            </a:r>
          </a:p>
          <a:p>
            <a:endParaRPr lang="cs-CZ" dirty="0"/>
          </a:p>
          <a:p>
            <a:r>
              <a:rPr lang="cs-CZ" i="1" dirty="0"/>
              <a:t>Existuje nějaké připodobnění z každodenního života?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2480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xokinase displayed as an opaque surface with a pronounced open binding cleft next to unbound substrate (top) and the same enzyme with more closed cleft that surrounds the bound substrate (bottom)">
            <a:extLst>
              <a:ext uri="{FF2B5EF4-FFF2-40B4-BE49-F238E27FC236}">
                <a16:creationId xmlns:a16="http://schemas.microsoft.com/office/drawing/2014/main" id="{B59AD801-91D0-AAA9-ADF9-4E8FA33458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45" y="1384251"/>
            <a:ext cx="3667710" cy="408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B59481-AA28-887A-46C5-637FEC8AB8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10" name="Picture 4" descr="Lock And Key Png - Clip Art Library">
            <a:extLst>
              <a:ext uri="{FF2B5EF4-FFF2-40B4-BE49-F238E27FC236}">
                <a16:creationId xmlns:a16="http://schemas.microsoft.com/office/drawing/2014/main" id="{189872C6-8CD1-6028-ED69-B464F1FD3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79" y="1793056"/>
            <a:ext cx="4808524" cy="32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8569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8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A38B5F-AB35-FE77-23F7-4631642CC5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F581C2-E830-5C50-BA86-3F991D3C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Inhibice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5A8A4C-5C55-98F2-BF7F-16D6D544E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Proces </a:t>
            </a:r>
            <a:r>
              <a:rPr lang="cs-CZ" dirty="0">
                <a:solidFill>
                  <a:schemeClr val="tx2"/>
                </a:solidFill>
              </a:rPr>
              <a:t>zpomalení</a:t>
            </a:r>
            <a:r>
              <a:rPr lang="cs-CZ" dirty="0"/>
              <a:t> nebo </a:t>
            </a:r>
            <a:r>
              <a:rPr lang="cs-CZ" dirty="0">
                <a:solidFill>
                  <a:schemeClr val="tx2"/>
                </a:solidFill>
              </a:rPr>
              <a:t>omezení funkce</a:t>
            </a:r>
            <a:r>
              <a:rPr lang="cs-CZ" dirty="0"/>
              <a:t>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Dva hlavní typy inhibice:</a:t>
            </a:r>
          </a:p>
          <a:p>
            <a:pPr lvl="1"/>
            <a:r>
              <a:rPr lang="cs-CZ" dirty="0"/>
              <a:t>Vratná a nevratná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i="1" dirty="0"/>
              <a:t>Jak to tedy funguje? Příklady?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038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70256F-E350-4710-2C7A-6508F9DF9D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3AE1FCE-3F54-00FF-EE3D-AD71844BF3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01" y="263978"/>
            <a:ext cx="6213197" cy="59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70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35A629-760D-C80F-FF70-EEB76A6C3B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5E85089-DA2F-EC94-08B4-6620221665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8000"/>
            <a:ext cx="10752138" cy="20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26BCB04-8DA1-213D-1C4E-093C7BFD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1" y="2394025"/>
            <a:ext cx="3994157" cy="38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390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B55329-AC74-9E79-13D6-5383E2DDB4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4E729E-74D5-A8F1-7948-97D74B2B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Kinázy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359126E-716F-924B-78F6-F0F23BF70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715984"/>
            <a:ext cx="10753200" cy="4139998"/>
          </a:xfrm>
        </p:spPr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i="1" dirty="0"/>
              <a:t>	Důvod fosforylace?</a:t>
            </a:r>
          </a:p>
        </p:txBody>
      </p:sp>
      <p:pic>
        <p:nvPicPr>
          <p:cNvPr id="6" name="Picture 2" descr="Human Kinome.">
            <a:extLst>
              <a:ext uri="{FF2B5EF4-FFF2-40B4-BE49-F238E27FC236}">
                <a16:creationId xmlns:a16="http://schemas.microsoft.com/office/drawing/2014/main" id="{7C053228-3D6F-DD5C-DC53-E4963D43F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11" y="354250"/>
            <a:ext cx="3985236" cy="564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DBB85691-6D97-1684-E7FB-543FB7B31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759960"/>
              </p:ext>
            </p:extLst>
          </p:nvPr>
        </p:nvGraphicFramePr>
        <p:xfrm>
          <a:off x="612120" y="3688142"/>
          <a:ext cx="31384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3137707" imgH="1080135" progId="ChemDraw.Document.6.0">
                  <p:embed/>
                </p:oleObj>
              </mc:Choice>
              <mc:Fallback>
                <p:oleObj name="CS ChemDraw Drawing" r:id="rId3" imgW="3137707" imgH="10801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120" y="3688142"/>
                        <a:ext cx="3138487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B7F0A282-1580-CF75-EA7A-74BBBE9105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548774"/>
              </p:ext>
            </p:extLst>
          </p:nvPr>
        </p:nvGraphicFramePr>
        <p:xfrm>
          <a:off x="3750607" y="872088"/>
          <a:ext cx="27019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2701812" imgH="1080135" progId="ChemDraw.Document.6.0">
                  <p:embed/>
                </p:oleObj>
              </mc:Choice>
              <mc:Fallback>
                <p:oleObj name="CS ChemDraw Drawing" r:id="rId5" imgW="2701812" imgH="10801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0607" y="872088"/>
                        <a:ext cx="27019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904D804F-453E-5838-9F09-D8F14D0A6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117439"/>
              </p:ext>
            </p:extLst>
          </p:nvPr>
        </p:nvGraphicFramePr>
        <p:xfrm>
          <a:off x="1102650" y="1970572"/>
          <a:ext cx="5971222" cy="1726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4886994" imgH="1412421" progId="ChemDraw.Document.6.0">
                  <p:embed/>
                </p:oleObj>
              </mc:Choice>
              <mc:Fallback>
                <p:oleObj name="CS ChemDraw Drawing" r:id="rId7" imgW="4886994" imgH="141242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2650" y="1970572"/>
                        <a:ext cx="5971222" cy="1726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8144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D1C2FB-3419-493F-8A22-EAFE45A096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9EF86E-94A3-F8AF-85FF-03BAEC77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Imatinib</a:t>
            </a:r>
            <a:r>
              <a:rPr lang="cs-CZ" dirty="0"/>
              <a:t> (</a:t>
            </a:r>
            <a:r>
              <a:rPr lang="cs-CZ" dirty="0" err="1"/>
              <a:t>Gleevec</a:t>
            </a:r>
            <a:r>
              <a:rPr lang="cs-CZ" dirty="0"/>
              <a:t>/</a:t>
            </a:r>
            <a:r>
              <a:rPr lang="cs-CZ" dirty="0" err="1"/>
              <a:t>Glivec</a:t>
            </a:r>
            <a:r>
              <a:rPr lang="cs-CZ" dirty="0"/>
              <a:t>), 2001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6F794C-AE16-95BB-E5DD-14DE2E3F0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Vzácný typ rakoviny </a:t>
            </a:r>
            <a:r>
              <a:rPr lang="cs-CZ" b="1" dirty="0"/>
              <a:t>akutní </a:t>
            </a:r>
            <a:r>
              <a:rPr lang="cs-CZ" b="1" dirty="0" err="1"/>
              <a:t>lymfoblastická</a:t>
            </a:r>
            <a:r>
              <a:rPr lang="cs-CZ" b="1" dirty="0"/>
              <a:t> leukémie</a:t>
            </a:r>
          </a:p>
          <a:p>
            <a:pPr lvl="1"/>
            <a:r>
              <a:rPr lang="cs-CZ" dirty="0"/>
              <a:t>Vysoká úmrtnost, smrt do 3-5 let od diagnózy.</a:t>
            </a:r>
          </a:p>
          <a:p>
            <a:endParaRPr lang="cs-CZ" b="1" dirty="0"/>
          </a:p>
          <a:p>
            <a:r>
              <a:rPr lang="cs-CZ" i="1" dirty="0"/>
              <a:t>A lék je na světě! Až na to, že vůbec.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Bi0001 Příběh vědy: rakovina</a:t>
            </a:r>
          </a:p>
          <a:p>
            <a:pPr lvl="1"/>
            <a:r>
              <a:rPr lang="cs-CZ" dirty="0"/>
              <a:t>Prof. RNDr. Jan Šmarda, CSc.</a:t>
            </a:r>
          </a:p>
        </p:txBody>
      </p:sp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59A3BF1E-46B0-DE54-AE46-F190AFF2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030" y="1501891"/>
            <a:ext cx="3277609" cy="180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undefined">
            <a:extLst>
              <a:ext uri="{FF2B5EF4-FFF2-40B4-BE49-F238E27FC236}">
                <a16:creationId xmlns:a16="http://schemas.microsoft.com/office/drawing/2014/main" id="{E4C476CD-9E99-E5EA-1536-CFD603772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89" y="3641721"/>
            <a:ext cx="3173689" cy="2205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21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.potx" id="{752B7536-5AE2-417E-ADC9-516CF57E47A0}" vid="{C3A561A7-18A2-4AA4-BD35-A7AB220CBED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Kinázové inhibitory</Template>
  <TotalTime>307</TotalTime>
  <Words>235</Words>
  <Application>Microsoft Office PowerPoint</Application>
  <PresentationFormat>Širokoúhlá obrazovka</PresentationFormat>
  <Paragraphs>79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CS ChemDraw Drawing</vt:lpstr>
      <vt:lpstr>Kinázové inhibitory</vt:lpstr>
      <vt:lpstr>Důležité otázky</vt:lpstr>
      <vt:lpstr>Enzym a jeho funkce/struktura</vt:lpstr>
      <vt:lpstr>Prezentace aplikace PowerPoint</vt:lpstr>
      <vt:lpstr>Inhibice</vt:lpstr>
      <vt:lpstr>Prezentace aplikace PowerPoint</vt:lpstr>
      <vt:lpstr>Prezentace aplikace PowerPoint</vt:lpstr>
      <vt:lpstr>Kinázy</vt:lpstr>
      <vt:lpstr>Imatinib (Gleevec/Glivec), 2001</vt:lpstr>
      <vt:lpstr>Syntéza Imatinibu</vt:lpstr>
      <vt:lpstr>Prezentace aplikace PowerPoint</vt:lpstr>
      <vt:lpstr>Jak takový inhibitor vznikne?</vt:lpstr>
      <vt:lpstr>Důležité otázky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Kinázové inhibitory</dc:title>
  <dc:creator>Tadeáš Kubina</dc:creator>
  <cp:lastModifiedBy>Tadeáš Kubina</cp:lastModifiedBy>
  <cp:revision>1</cp:revision>
  <cp:lastPrinted>1601-01-01T00:00:00Z</cp:lastPrinted>
  <dcterms:created xsi:type="dcterms:W3CDTF">2023-11-21T18:28:11Z</dcterms:created>
  <dcterms:modified xsi:type="dcterms:W3CDTF">2023-11-21T23:36:08Z</dcterms:modified>
</cp:coreProperties>
</file>