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7D6EE-0ED7-4900-971A-CC9D46458566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96657-8A3D-4C54-9F85-7770583DC9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90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696657-8A3D-4C54-9F85-7770583DC90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7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696657-8A3D-4C54-9F85-7770583DC90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3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35154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5672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999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0174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4415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6282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187952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973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74730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2795448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164329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12/5/2023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5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lectspecs.com/blog/history-of-contacts/" TargetMode="External"/><Relationship Id="rId2" Type="http://schemas.openxmlformats.org/officeDocument/2006/relationships/hyperlink" Target="https://en.wikipedia.org/wiki/Contact_len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th/rg0pw/Materialy_kontaktnch_cocek_v_21._stoleti__jejich_specificke_vlastnosti.pdf" TargetMode="External"/><Relationship Id="rId4" Type="http://schemas.openxmlformats.org/officeDocument/2006/relationships/hyperlink" Target="https://www.grandoptical.com/edito/conseils-lentilles/lentilles-silicon-hydroge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-up of a network&#10;&#10;Description automatically generated">
            <a:extLst>
              <a:ext uri="{FF2B5EF4-FFF2-40B4-BE49-F238E27FC236}">
                <a16:creationId xmlns:a16="http://schemas.microsoft.com/office/drawing/2014/main" id="{FAE531CE-8EF8-0770-3941-3F5C083B26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296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291D0E-9B85-AC7D-2A4E-9785AD35D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/>
          <a:p>
            <a:r>
              <a:rPr lang="cs-CZ"/>
              <a:t>Kontaktní čočky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AE14D-8781-F3B9-4B4B-73F7FFCD4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 anchor="t"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Dora Cidlinská, 521819</a:t>
            </a: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53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D79B0C-CD82-057B-1EE5-C324194D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dirty="0"/>
              <a:t>úvod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03344-B8A2-617D-B2E7-AC31AA0CB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784143"/>
            <a:ext cx="5782586" cy="3433031"/>
          </a:xfrm>
        </p:spPr>
        <p:txBody>
          <a:bodyPr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Optická a zdravotnická pomůcka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Funkce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cs-CZ" dirty="0"/>
              <a:t>Krátkozrakost, dalekozrakost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cs-CZ" dirty="0"/>
              <a:t>Další optické vady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cs-CZ" dirty="0"/>
              <a:t>Kosmetické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cs-CZ" dirty="0"/>
              <a:t>Ochranné</a:t>
            </a:r>
            <a:endParaRPr lang="en-GB" dirty="0"/>
          </a:p>
        </p:txBody>
      </p:sp>
      <p:pic>
        <p:nvPicPr>
          <p:cNvPr id="5" name="Picture 4" descr="A person putting a contact lens on a finger&#10;&#10;Description automatically generated">
            <a:extLst>
              <a:ext uri="{FF2B5EF4-FFF2-40B4-BE49-F238E27FC236}">
                <a16:creationId xmlns:a16="http://schemas.microsoft.com/office/drawing/2014/main" id="{38217715-B589-F3A4-0D3A-55022AD7F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136" y="3195483"/>
            <a:ext cx="4012870" cy="267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1071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FF038-34B3-330B-1E79-B1F97737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38595-B9AF-4211-BD67-97ED8A2F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16. století – Leonardo da Vinci – </a:t>
            </a:r>
            <a:r>
              <a:rPr lang="cs-CZ" i="1" dirty="0"/>
              <a:t>Kodex oka (1508)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17. století – Descartes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1888 – </a:t>
            </a:r>
            <a:r>
              <a:rPr lang="cs-CZ" dirty="0" err="1"/>
              <a:t>Fick</a:t>
            </a:r>
            <a:r>
              <a:rPr lang="cs-CZ" dirty="0"/>
              <a:t> – skleněné + roztok cukru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30. léta – PMMA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1950 – první rohovkové čočky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60. léta – Wichterle a </a:t>
            </a:r>
            <a:r>
              <a:rPr lang="cs-CZ" dirty="0" err="1"/>
              <a:t>Lím</a:t>
            </a:r>
            <a:endParaRPr lang="cs-CZ" dirty="0"/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</a:t>
            </a:r>
            <a:r>
              <a:rPr lang="en-US" dirty="0"/>
              <a:t>Hydrophilic gels for biological use“</a:t>
            </a:r>
            <a:r>
              <a:rPr lang="cs-CZ" dirty="0"/>
              <a:t> – 1959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1998 – silikon-hydrogelové</a:t>
            </a:r>
          </a:p>
          <a:p>
            <a:endParaRPr lang="en-GB" dirty="0"/>
          </a:p>
        </p:txBody>
      </p:sp>
      <p:pic>
        <p:nvPicPr>
          <p:cNvPr id="5" name="Picture 4" descr="A drawing of a person's face&#10;&#10;Description automatically generated">
            <a:extLst>
              <a:ext uri="{FF2B5EF4-FFF2-40B4-BE49-F238E27FC236}">
                <a16:creationId xmlns:a16="http://schemas.microsoft.com/office/drawing/2014/main" id="{DDE46574-B0C0-6A08-29F3-F2DB4FB0C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268" y="2260537"/>
            <a:ext cx="3066754" cy="2124011"/>
          </a:xfrm>
          <a:prstGeom prst="rect">
            <a:avLst/>
          </a:prstGeom>
        </p:spPr>
      </p:pic>
      <p:pic>
        <p:nvPicPr>
          <p:cNvPr id="7" name="Picture 6" descr="A diagram of the eye&#10;&#10;Description automatically generated">
            <a:extLst>
              <a:ext uri="{FF2B5EF4-FFF2-40B4-BE49-F238E27FC236}">
                <a16:creationId xmlns:a16="http://schemas.microsoft.com/office/drawing/2014/main" id="{7B439B13-04DA-250F-5F2B-FF30F01756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64" b="29348"/>
          <a:stretch/>
        </p:blipFill>
        <p:spPr>
          <a:xfrm>
            <a:off x="8219768" y="4626077"/>
            <a:ext cx="3972232" cy="223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5715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BBB9E9-8D39-0A63-3AF6-5AC298785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dirty="0"/>
              <a:t>Tvrdé čočky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83B51-ECC2-B28B-944B-16E40168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19" y="2784143"/>
            <a:ext cx="6573009" cy="3433031"/>
          </a:xfrm>
        </p:spPr>
        <p:txBody>
          <a:bodyPr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PMMA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Nepropustné pro kyslík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Drahé a křehké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70. léta – RGP – </a:t>
            </a:r>
            <a:r>
              <a:rPr lang="cs-CZ" dirty="0" err="1"/>
              <a:t>rigid</a:t>
            </a:r>
            <a:r>
              <a:rPr lang="cs-CZ" dirty="0"/>
              <a:t> </a:t>
            </a:r>
            <a:r>
              <a:rPr lang="cs-CZ" dirty="0" err="1"/>
              <a:t>gas</a:t>
            </a:r>
            <a:r>
              <a:rPr lang="cs-CZ" dirty="0"/>
              <a:t> </a:t>
            </a:r>
            <a:r>
              <a:rPr lang="cs-CZ" dirty="0" err="1"/>
              <a:t>permeable</a:t>
            </a:r>
            <a:endParaRPr lang="en-GB" dirty="0"/>
          </a:p>
        </p:txBody>
      </p:sp>
      <p:pic>
        <p:nvPicPr>
          <p:cNvPr id="5" name="Picture 4" descr="A diagram of a chemical structure&#10;&#10;Description automatically generated">
            <a:extLst>
              <a:ext uri="{FF2B5EF4-FFF2-40B4-BE49-F238E27FC236}">
                <a16:creationId xmlns:a16="http://schemas.microsoft.com/office/drawing/2014/main" id="{4B1CB672-CD2A-5766-B0E8-D7E70C5EE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624" y="2580345"/>
            <a:ext cx="2399881" cy="1786579"/>
          </a:xfrm>
          <a:prstGeom prst="rect">
            <a:avLst/>
          </a:prstGeom>
        </p:spPr>
      </p:pic>
      <p:pic>
        <p:nvPicPr>
          <p:cNvPr id="7" name="Picture 6" descr="A chemical formula of a molecule&#10;&#10;Description automatically generated">
            <a:extLst>
              <a:ext uri="{FF2B5EF4-FFF2-40B4-BE49-F238E27FC236}">
                <a16:creationId xmlns:a16="http://schemas.microsoft.com/office/drawing/2014/main" id="{2593EC62-9769-D07D-66ED-25C4F3FED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219" y="5134047"/>
            <a:ext cx="4090613" cy="148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7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ED5BCE-8933-C41C-8592-FF34AED40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dirty="0"/>
              <a:t>Hydrogelové čočky</a:t>
            </a:r>
            <a:endParaRPr lang="en-GB" dirty="0"/>
          </a:p>
        </p:txBody>
      </p:sp>
      <p:pic>
        <p:nvPicPr>
          <p:cNvPr id="7" name="Picture 6" descr="A machine with wires and wires&#10;&#10;Description automatically generated with medium confidence">
            <a:extLst>
              <a:ext uri="{FF2B5EF4-FFF2-40B4-BE49-F238E27FC236}">
                <a16:creationId xmlns:a16="http://schemas.microsoft.com/office/drawing/2014/main" id="{9D4BA9E7-0D32-AB7A-18A2-B8AB8E4E4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033" y="2946702"/>
            <a:ext cx="3049966" cy="2706845"/>
          </a:xfrm>
          <a:prstGeom prst="rect">
            <a:avLst/>
          </a:prstGeom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AB26FE3-EE76-F851-BD77-481CF55A8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35" y="2698054"/>
            <a:ext cx="2038448" cy="324852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29F9F-70EA-48F6-2D46-2A4ED0EBE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77" y="2835776"/>
            <a:ext cx="5134354" cy="3274183"/>
          </a:xfrm>
        </p:spPr>
        <p:txBody>
          <a:bodyPr anchor="ctr"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Hydrogely</a:t>
            </a:r>
            <a:r>
              <a:rPr lang="cs-CZ" dirty="0"/>
              <a:t> – schopnost vázat vodu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1953 – PHEMA (poly(2-hydroxyethylmethakrylát))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1961 – odstředivé odlévání čoček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Výzkum dalších polymerů – </a:t>
            </a:r>
            <a:r>
              <a:rPr lang="cs-CZ" dirty="0" err="1"/>
              <a:t>Bionite</a:t>
            </a:r>
            <a:r>
              <a:rPr lang="cs-CZ" dirty="0"/>
              <a:t>, </a:t>
            </a:r>
            <a:r>
              <a:rPr lang="cs-CZ" dirty="0" err="1"/>
              <a:t>etafilcon</a:t>
            </a:r>
            <a:r>
              <a:rPr lang="cs-CZ" dirty="0"/>
              <a:t> 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86646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C9B001-3596-E75A-1519-FF4FE86A0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6100"/>
              <a:t>Silikon-hydrogelové čočky</a:t>
            </a:r>
            <a:endParaRPr lang="en-GB" sz="6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64FD6-004A-04FA-523D-58655EDF1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19" y="2784143"/>
            <a:ext cx="6573009" cy="3433031"/>
          </a:xfrm>
        </p:spPr>
        <p:txBody>
          <a:bodyPr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Kombinace </a:t>
            </a:r>
            <a:r>
              <a:rPr lang="cs-CZ" dirty="0" err="1"/>
              <a:t>hydrogelů</a:t>
            </a:r>
            <a:r>
              <a:rPr lang="cs-CZ" dirty="0"/>
              <a:t> (smáčivost) a silikonů (propustnost kyslíku)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Množství různých polymerů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Různé obsahy vody</a:t>
            </a:r>
          </a:p>
          <a:p>
            <a:endParaRPr lang="en-GB" dirty="0"/>
          </a:p>
        </p:txBody>
      </p:sp>
      <p:pic>
        <p:nvPicPr>
          <p:cNvPr id="9" name="Picture 8" descr="A group of contact lenses&#10;&#10;Description automatically generated">
            <a:extLst>
              <a:ext uri="{FF2B5EF4-FFF2-40B4-BE49-F238E27FC236}">
                <a16:creationId xmlns:a16="http://schemas.microsoft.com/office/drawing/2014/main" id="{0CD2FEFA-151D-5047-F0D6-711F403FA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073" y="4820549"/>
            <a:ext cx="4277426" cy="1646808"/>
          </a:xfrm>
          <a:prstGeom prst="rect">
            <a:avLst/>
          </a:prstGeom>
        </p:spPr>
      </p:pic>
      <p:pic>
        <p:nvPicPr>
          <p:cNvPr id="7" name="Picture 6" descr="A chemical formula of a molecule&#10;&#10;Description automatically generated with medium confidence">
            <a:extLst>
              <a:ext uri="{FF2B5EF4-FFF2-40B4-BE49-F238E27FC236}">
                <a16:creationId xmlns:a16="http://schemas.microsoft.com/office/drawing/2014/main" id="{AA89654B-FEB6-53C7-936C-9CA5177F1A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073" y="2831154"/>
            <a:ext cx="4155261" cy="142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3174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DE8DFD-BF72-9F4F-A570-BCD2158FA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dirty="0"/>
              <a:t>Závěr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26738-0EB8-F4CE-037C-5E476F425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784143"/>
            <a:ext cx="5782586" cy="3433031"/>
          </a:xfrm>
        </p:spPr>
        <p:txBody>
          <a:bodyPr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Parametry – dioptrie, zakřivení, průměr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Délka nošení – denní, 14denní, měsíční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Péče – uchovávání, čištění</a:t>
            </a:r>
          </a:p>
          <a:p>
            <a:endParaRPr lang="en-GB" dirty="0"/>
          </a:p>
        </p:txBody>
      </p:sp>
      <p:pic>
        <p:nvPicPr>
          <p:cNvPr id="5" name="Picture 4" descr="A chemical structure with text&#10;&#10;Description automatically generated">
            <a:extLst>
              <a:ext uri="{FF2B5EF4-FFF2-40B4-BE49-F238E27FC236}">
                <a16:creationId xmlns:a16="http://schemas.microsoft.com/office/drawing/2014/main" id="{31349FF8-9C37-64FE-F967-926A8210E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451" y="3303638"/>
            <a:ext cx="5747464" cy="160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85287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0B412-EF9B-67D7-5F9E-EB30F979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ZDroje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BF89-1AFC-C885-014E-212ABE721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https://en.wikipedia.org/wiki/Contact_lens</a:t>
            </a:r>
            <a:endParaRPr lang="cs-CZ" dirty="0"/>
          </a:p>
          <a:p>
            <a:r>
              <a:rPr lang="en-GB" dirty="0">
                <a:hlinkClick r:id="rId3"/>
              </a:rPr>
              <a:t>https://www.selectspecs.com/blog/history-of-contacts/</a:t>
            </a:r>
            <a:endParaRPr lang="cs-CZ" dirty="0"/>
          </a:p>
          <a:p>
            <a:r>
              <a:rPr lang="cs-CZ" dirty="0">
                <a:hlinkClick r:id="rId4"/>
              </a:rPr>
              <a:t>https://www.grandoptical.com/edito/conseils-lentilles/lentilles-silicon-hydrogel</a:t>
            </a:r>
            <a:endParaRPr lang="cs-CZ" dirty="0"/>
          </a:p>
          <a:p>
            <a:r>
              <a:rPr lang="cs-CZ" dirty="0">
                <a:hlinkClick r:id="rId5"/>
              </a:rPr>
              <a:t>https://is.muni.cz/th/rg0pw/Materialy_kontaktnch_cocek_v_21._stoleti__jejich_specificke_vlastnosti.pdf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97995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JuxtaposeVTI">
  <a:themeElements>
    <a:clrScheme name="AnalogousFromLightSeedLeftStep">
      <a:dk1>
        <a:srgbClr val="000000"/>
      </a:dk1>
      <a:lt1>
        <a:srgbClr val="FFFFFF"/>
      </a:lt1>
      <a:dk2>
        <a:srgbClr val="213B36"/>
      </a:dk2>
      <a:lt2>
        <a:srgbClr val="E8E3E2"/>
      </a:lt2>
      <a:accent1>
        <a:srgbClr val="31AED1"/>
      </a:accent1>
      <a:accent2>
        <a:srgbClr val="42B29C"/>
      </a:accent2>
      <a:accent3>
        <a:srgbClr val="3FB76E"/>
      </a:accent3>
      <a:accent4>
        <a:srgbClr val="3FB93B"/>
      </a:accent4>
      <a:accent5>
        <a:srgbClr val="79B14D"/>
      </a:accent5>
      <a:accent6>
        <a:srgbClr val="9AA83E"/>
      </a:accent6>
      <a:hlink>
        <a:srgbClr val="AC7465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4217</TotalTime>
  <Words>234</Words>
  <Application>Microsoft Office PowerPoint</Application>
  <PresentationFormat>Widescreen</PresentationFormat>
  <Paragraphs>44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Demi Cond</vt:lpstr>
      <vt:lpstr>Franklin Gothic Medium</vt:lpstr>
      <vt:lpstr>Wingdings</vt:lpstr>
      <vt:lpstr>JuxtaposeVTI</vt:lpstr>
      <vt:lpstr>Kontaktní čočky</vt:lpstr>
      <vt:lpstr>úvod</vt:lpstr>
      <vt:lpstr>Historie</vt:lpstr>
      <vt:lpstr>Tvrdé čočky</vt:lpstr>
      <vt:lpstr>Hydrogelové čočky</vt:lpstr>
      <vt:lpstr>Silikon-hydrogelové čočky</vt:lpstr>
      <vt:lpstr>Závěr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Kontaktní čočky</dc:title>
  <dc:creator>Dora Cidlinská</dc:creator>
  <cp:lastModifiedBy>Dora Cidlinská</cp:lastModifiedBy>
  <cp:revision>15</cp:revision>
  <dcterms:created xsi:type="dcterms:W3CDTF">2023-11-12T09:50:09Z</dcterms:created>
  <dcterms:modified xsi:type="dcterms:W3CDTF">2023-12-06T06:01:52Z</dcterms:modified>
</cp:coreProperties>
</file>