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4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05839-4E59-4B52-95D2-2AD9E003662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9E59E-2301-4134-8D29-95E822D86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308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9E59E-2301-4134-8D29-95E822D86FF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76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E9305-AC66-7F37-5DDD-628183942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5C0D83-DE5A-8029-112C-4094B0D05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EAEECB-FDD5-1EEB-971C-D5FE3F9D3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75ADB3-FE6A-44D5-37CC-0C2FB8C7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A993D-574E-6246-3635-824845AF4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61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BA09C-60EE-B48B-E4ED-8DEE011CC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F1C04A-FA65-B2F4-37B0-F49509AFA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CA7DC8-078E-454A-3249-47BB6131D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511428-1B29-EDB4-3D2F-6EAE8D66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4EEE0B-6D3A-F1BC-51FF-EABDDC83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81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7115382-9210-5FC5-0CD5-88BBC946C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D2FE43-218D-579D-F869-2DA666D9E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28B201-AB65-A16A-E14E-03B42CBC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28F24-B718-094F-BBE3-99117EC1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9EBAF-BBAA-BFE4-E5F5-5F487F72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16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D02B0-B3AB-150D-9326-34C578C0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32589-A519-E2EE-029A-DF0EE02EF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4800D8-5D72-CE0D-CC27-D862CC86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ABB310-8F29-EB54-CF3F-62536E50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1D3939-34EB-4385-AB4A-FF6CE024A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5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C564C-10A7-3B95-A0C0-83813276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4C6B32-E66E-4536-531A-A7B5B4D6A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746874-700D-CD92-D097-1705A5B6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1E01C0-DDE0-268C-B0C2-55B7D1ED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7D9CA5-492B-D8D6-0352-09EBF4989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94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B52C4-6203-FE2B-8CD4-BFF2BDFBD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F8DB3-B7ED-2D68-0F41-428787B6D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035ACE-362D-944C-7100-17FAAF6EC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0E2715-861C-65FA-F57B-8FCBAF5B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627AEF-C86E-DD18-6BF5-3AD0070C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11A793-7A1E-2045-0332-ED3A15C8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29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53FD5-06D7-DC25-0375-EE8A2219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0B5C04-F76F-F811-CD4F-2A42671DF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386B45-A319-676E-4396-28D0FA0E8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FAC19C-A215-96FE-9252-0015EC681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C9A877E-947B-6206-7A5D-86B8D5294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08F4184-69C4-A107-4FF5-5AE9F2AC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A9DE9EE-DACD-51C6-7726-DF1B41D5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D541E23-B470-8387-6004-10667EEA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53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6EF89-23EA-0A30-14BF-C2649E65A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B337A7-3B05-84C2-C737-52923ED2A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D73B2A-8465-E48F-1E62-4C977532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43147D-1AD4-7E11-8F96-AFC6125C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68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9764CF-B545-BC18-C524-D05C92751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6D2B941-D9AF-C980-D11B-74CEB1C2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0411CE-14FB-3EB4-A8A0-9DF4E65F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31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B5BF9-D923-8FC2-3F7F-FE15F64A5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F7D6D3-2AD9-0A09-7E35-9B94DAAA4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7D5647-D8D2-70FD-D14F-DDA9748AD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F0102A-C54B-6675-C960-D9038CD4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5A783B-B104-2607-DFF3-63A97701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EE0759-ACAB-B972-5EE7-0F96FCC2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4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4C290-8EB5-27DC-D551-71B1EA6F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81809B-6AB4-C2D5-05EF-17E8D24F7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D5A4A8-4525-B926-EAB0-AFD762224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BD0B4-5D3E-1038-E044-E20748AA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6A3062-FC28-74EE-73CE-587E0D8A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4CA19E-C4AB-CBBB-7CFF-8EEA6DB3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37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148E7-F9DB-48F3-D0DC-5C744EFF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7B434D-D59A-9C95-4419-2B1E7C8C5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2FF590-FA96-9AC3-AB6B-B4F2DD5AD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DD260-2517-42F5-B224-C429DD026F62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ADDE28-63DB-BE92-54A6-D6130E65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14E03-F014-A5FC-F0B6-292F90D35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7733A-9168-41E8-89F2-06C141A98D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3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rodovedci.cz/chemik/clanky/ohnostroj-pohledem-vedce" TargetMode="External"/><Relationship Id="rId2" Type="http://schemas.openxmlformats.org/officeDocument/2006/relationships/hyperlink" Target="https://www.infoviz.cz/graphic.php?ID=2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search?sca_esv=588287231&amp;sxsrf=AM9HkKktCi2hUMMUQThDcPNiYUIp6XhVuA:1701846203394&amp;q=pyrotechnika&amp;tbm=isch&amp;source=lnms&amp;sa=X&amp;sqi=2&amp;ved=2ahUKEwjPmamTn_qCAxVghf0HHaIuCDMQ0pQJegQIChAB&amp;biw=1280&amp;bih=559&amp;dpr=1.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B3CAD7-D6B6-F5F1-1E22-F717C0D79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454" y="1360481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cs-CZ" sz="5000">
                <a:solidFill>
                  <a:schemeClr val="bg1"/>
                </a:solidFill>
              </a:rPr>
              <a:t>Pyrotechnika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FDF95C-8801-A597-6FAB-CB471E529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454" y="3840156"/>
            <a:ext cx="4605340" cy="1655762"/>
          </a:xfrm>
        </p:spPr>
        <p:txBody>
          <a:bodyPr>
            <a:normAutofit/>
          </a:bodyPr>
          <a:lstStyle/>
          <a:p>
            <a:pPr algn="l"/>
            <a:endParaRPr lang="cs-CZ" sz="2000">
              <a:solidFill>
                <a:schemeClr val="bg1"/>
              </a:solidFill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Zábavní pyrotechnika – Wikipedie">
            <a:extLst>
              <a:ext uri="{FF2B5EF4-FFF2-40B4-BE49-F238E27FC236}">
                <a16:creationId xmlns:a16="http://schemas.microsoft.com/office/drawing/2014/main" id="{DCA76EC2-CE20-2816-D0E2-1ED8A10BA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416" y="1801141"/>
            <a:ext cx="4955130" cy="325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55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Rectangle 1076">
            <a:extLst>
              <a:ext uri="{FF2B5EF4-FFF2-40B4-BE49-F238E27FC236}">
                <a16:creationId xmlns:a16="http://schemas.microsoft.com/office/drawing/2014/main" id="{70A48D59-8581-41F7-B529-F4617FE07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9D2654-4235-DAF7-80EE-20AC61948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23" y="474906"/>
            <a:ext cx="4518134" cy="2127455"/>
          </a:xfrm>
        </p:spPr>
        <p:txBody>
          <a:bodyPr anchor="b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Barvy ohňostojů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144C28-177F-A215-8324-F1A0B65D0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22" y="2777880"/>
            <a:ext cx="4821177" cy="3089532"/>
          </a:xfrm>
        </p:spPr>
        <p:txBody>
          <a:bodyPr>
            <a:norm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Žlutá – Na</a:t>
            </a:r>
          </a:p>
          <a:p>
            <a:r>
              <a:rPr lang="cs-CZ" sz="1600" dirty="0">
                <a:solidFill>
                  <a:schemeClr val="bg1"/>
                </a:solidFill>
              </a:rPr>
              <a:t>Modrá – </a:t>
            </a:r>
            <a:r>
              <a:rPr lang="cs-CZ" sz="1600" dirty="0" err="1">
                <a:solidFill>
                  <a:schemeClr val="bg1"/>
                </a:solidFill>
              </a:rPr>
              <a:t>Cu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Zelená  - Ba</a:t>
            </a:r>
          </a:p>
          <a:p>
            <a:r>
              <a:rPr lang="cs-CZ" sz="1600" dirty="0">
                <a:solidFill>
                  <a:schemeClr val="bg1"/>
                </a:solidFill>
              </a:rPr>
              <a:t>Fialová – </a:t>
            </a:r>
            <a:r>
              <a:rPr lang="cs-CZ" sz="1600" dirty="0" err="1">
                <a:solidFill>
                  <a:schemeClr val="bg1"/>
                </a:solidFill>
              </a:rPr>
              <a:t>Cu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 err="1">
                <a:solidFill>
                  <a:schemeClr val="bg1"/>
                </a:solidFill>
              </a:rPr>
              <a:t>Sr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Červená – </a:t>
            </a:r>
            <a:r>
              <a:rPr lang="cs-CZ" sz="1600" dirty="0" err="1">
                <a:solidFill>
                  <a:schemeClr val="bg1"/>
                </a:solidFill>
              </a:rPr>
              <a:t>Li</a:t>
            </a:r>
            <a:r>
              <a:rPr lang="cs-CZ" sz="1600" dirty="0">
                <a:solidFill>
                  <a:schemeClr val="bg1"/>
                </a:solidFill>
              </a:rPr>
              <a:t>, </a:t>
            </a:r>
            <a:r>
              <a:rPr lang="cs-CZ" sz="1600" dirty="0" err="1">
                <a:solidFill>
                  <a:schemeClr val="bg1"/>
                </a:solidFill>
              </a:rPr>
              <a:t>Sr</a:t>
            </a:r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dirty="0">
                <a:solidFill>
                  <a:schemeClr val="bg1"/>
                </a:solidFill>
              </a:rPr>
              <a:t>Oranžová – Na, </a:t>
            </a:r>
            <a:r>
              <a:rPr lang="cs-CZ" sz="1600" dirty="0" err="1">
                <a:solidFill>
                  <a:schemeClr val="bg1"/>
                </a:solidFill>
              </a:rPr>
              <a:t>Sr</a:t>
            </a:r>
            <a:r>
              <a:rPr lang="cs-CZ" sz="1600" dirty="0">
                <a:solidFill>
                  <a:schemeClr val="bg1"/>
                </a:solidFill>
              </a:rPr>
              <a:t>, Ca</a:t>
            </a:r>
          </a:p>
          <a:p>
            <a:r>
              <a:rPr lang="cs-CZ" sz="1600" dirty="0">
                <a:solidFill>
                  <a:schemeClr val="bg1"/>
                </a:solidFill>
              </a:rPr>
              <a:t>Bílý – Mg, </a:t>
            </a:r>
            <a:r>
              <a:rPr lang="cs-CZ" sz="1600" dirty="0" err="1">
                <a:solidFill>
                  <a:schemeClr val="bg1"/>
                </a:solidFill>
              </a:rPr>
              <a:t>Zr</a:t>
            </a:r>
            <a:r>
              <a:rPr lang="cs-CZ" sz="1600" dirty="0">
                <a:solidFill>
                  <a:schemeClr val="bg1"/>
                </a:solidFill>
              </a:rPr>
              <a:t>, Ti, Al</a:t>
            </a:r>
          </a:p>
          <a:p>
            <a:r>
              <a:rPr lang="cs-CZ" sz="1600" dirty="0">
                <a:solidFill>
                  <a:schemeClr val="bg1"/>
                </a:solidFill>
              </a:rPr>
              <a:t>Do ovzduší: + K, S, oxidy dusíku, SO</a:t>
            </a:r>
            <a:r>
              <a:rPr lang="cs-CZ" sz="1100" dirty="0">
                <a:solidFill>
                  <a:schemeClr val="bg1"/>
                </a:solidFill>
              </a:rPr>
              <a:t>2</a:t>
            </a:r>
            <a:r>
              <a:rPr lang="cs-CZ" sz="1600" dirty="0">
                <a:solidFill>
                  <a:schemeClr val="bg1"/>
                </a:solidFill>
              </a:rPr>
              <a:t>, atd.</a:t>
            </a:r>
          </a:p>
        </p:txBody>
      </p:sp>
      <p:pic>
        <p:nvPicPr>
          <p:cNvPr id="1032" name="Picture 8" descr="Zelený ohňostroj Stock Fotka zdarma - Public Domain Pictures">
            <a:extLst>
              <a:ext uri="{FF2B5EF4-FFF2-40B4-BE49-F238E27FC236}">
                <a16:creationId xmlns:a16="http://schemas.microsoft.com/office/drawing/2014/main" id="{12D75D10-C94F-D4A9-1002-09E60DF2A6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1" r="15985" b="-1"/>
          <a:stretch/>
        </p:blipFill>
        <p:spPr bwMode="auto">
          <a:xfrm>
            <a:off x="5832000" y="10"/>
            <a:ext cx="3184061" cy="308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yšová deka Slavnostní modrá ohňostroj - PIXERS.CZ">
            <a:extLst>
              <a:ext uri="{FF2B5EF4-FFF2-40B4-BE49-F238E27FC236}">
                <a16:creationId xmlns:a16="http://schemas.microsoft.com/office/drawing/2014/main" id="{C316793D-E168-876B-A73B-046A1BC3FF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2966"/>
          <a:stretch/>
        </p:blipFill>
        <p:spPr bwMode="auto">
          <a:xfrm>
            <a:off x="9007941" y="3"/>
            <a:ext cx="3184061" cy="308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alové slavnostní ohňostroj v noci — Stock Fotografie © Arsgera #4562383">
            <a:extLst>
              <a:ext uri="{FF2B5EF4-FFF2-40B4-BE49-F238E27FC236}">
                <a16:creationId xmlns:a16="http://schemas.microsoft.com/office/drawing/2014/main" id="{5F6BC794-8CDE-7438-A848-B4E71653BE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4" r="16566" b="2"/>
          <a:stretch/>
        </p:blipFill>
        <p:spPr bwMode="auto">
          <a:xfrm>
            <a:off x="9007941" y="3089540"/>
            <a:ext cx="3184059" cy="376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udějcké nebe na Nový rok po letech opět rozzáří ohňostroj | Společnost |  Zprávy | Budějcká Drbna - zprávy z Českých Budějovic a jižních Čech">
            <a:extLst>
              <a:ext uri="{FF2B5EF4-FFF2-40B4-BE49-F238E27FC236}">
                <a16:creationId xmlns:a16="http://schemas.microsoft.com/office/drawing/2014/main" id="{790D25F8-4918-560E-65A3-18DD435DCB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r="19406" b="-1"/>
          <a:stretch/>
        </p:blipFill>
        <p:spPr bwMode="auto">
          <a:xfrm>
            <a:off x="5832001" y="3077010"/>
            <a:ext cx="3184053" cy="378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79" name="Straight Connector 1078">
            <a:extLst>
              <a:ext uri="{FF2B5EF4-FFF2-40B4-BE49-F238E27FC236}">
                <a16:creationId xmlns:a16="http://schemas.microsoft.com/office/drawing/2014/main" id="{69F8E77D-EF61-4552-BF91-E9050C9B9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07949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1" name="Straight Connector 1080">
            <a:extLst>
              <a:ext uri="{FF2B5EF4-FFF2-40B4-BE49-F238E27FC236}">
                <a16:creationId xmlns:a16="http://schemas.microsoft.com/office/drawing/2014/main" id="{967F2066-0253-4771-A5F6-68111E1FE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832000" y="3077010"/>
            <a:ext cx="6360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27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E9514D-C1B4-BB73-82EB-89BA5EB81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397120"/>
            <a:ext cx="4707671" cy="1225650"/>
          </a:xfrm>
        </p:spPr>
        <p:txBody>
          <a:bodyPr anchor="b">
            <a:normAutofit/>
          </a:bodyPr>
          <a:lstStyle/>
          <a:p>
            <a:r>
              <a:rPr lang="cs-CZ" sz="3800">
                <a:solidFill>
                  <a:schemeClr val="bg1"/>
                </a:solidFill>
              </a:rPr>
              <a:t>Efekty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9D53EE-999B-5148-7D72-40478D58D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891752"/>
            <a:ext cx="4707671" cy="2334517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Padající slzy – sloučeniny zlata a stříbra – hoří pomalu</a:t>
            </a:r>
          </a:p>
          <a:p>
            <a:r>
              <a:rPr lang="cs-CZ" sz="2000" dirty="0">
                <a:solidFill>
                  <a:schemeClr val="bg1"/>
                </a:solidFill>
              </a:rPr>
              <a:t>Praskající efekt – MgCl</a:t>
            </a:r>
            <a:r>
              <a:rPr lang="cs-CZ" sz="1400" dirty="0">
                <a:solidFill>
                  <a:schemeClr val="bg1"/>
                </a:solidFill>
              </a:rPr>
              <a:t>2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</a:rPr>
              <a:t>Tvar pelet – udává tvar výbuchů</a:t>
            </a:r>
          </a:p>
          <a:p>
            <a:pPr marL="0" indent="0">
              <a:buNone/>
            </a:pPr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Ohňostroj pohledem vědce - Články - Chemik | Přírodovědci.cz">
            <a:extLst>
              <a:ext uri="{FF2B5EF4-FFF2-40B4-BE49-F238E27FC236}">
                <a16:creationId xmlns:a16="http://schemas.microsoft.com/office/drawing/2014/main" id="{CF22E874-DCDF-0DD4-30EF-6C884FD032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3" r="16321" b="-1"/>
          <a:stretch/>
        </p:blipFill>
        <p:spPr bwMode="auto">
          <a:xfrm>
            <a:off x="6735467" y="977900"/>
            <a:ext cx="5037433" cy="48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Rectangle 2056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99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9A5C16-169C-3DD8-C238-657A2BE0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590987"/>
            <a:ext cx="4707671" cy="650132"/>
          </a:xfrm>
        </p:spPr>
        <p:txBody>
          <a:bodyPr anchor="b">
            <a:normAutofit/>
          </a:bodyPr>
          <a:lstStyle/>
          <a:p>
            <a:r>
              <a:rPr lang="cs-CZ" sz="3800" dirty="0">
                <a:solidFill>
                  <a:schemeClr val="bg1"/>
                </a:solidFill>
              </a:rPr>
              <a:t>Prskavky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40A9F-C43B-A0AA-9A7A-B4A79C9A4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442166"/>
            <a:ext cx="5037433" cy="2698826"/>
          </a:xfrm>
        </p:spPr>
        <p:txBody>
          <a:bodyPr>
            <a:normAutofit fontScale="85000" lnSpcReduction="20000"/>
          </a:bodyPr>
          <a:lstStyle/>
          <a:p>
            <a:r>
              <a:rPr lang="cs-CZ" sz="2200" dirty="0">
                <a:solidFill>
                  <a:schemeClr val="bg1"/>
                </a:solidFill>
              </a:rPr>
              <a:t>Složení: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Dusičnan barnatý Ba(NO</a:t>
            </a:r>
            <a:r>
              <a:rPr lang="cs-CZ" sz="1600" dirty="0">
                <a:solidFill>
                  <a:schemeClr val="bg1"/>
                </a:solidFill>
              </a:rPr>
              <a:t>3</a:t>
            </a:r>
            <a:r>
              <a:rPr lang="cs-CZ" sz="2200" dirty="0">
                <a:solidFill>
                  <a:schemeClr val="bg1"/>
                </a:solidFill>
              </a:rPr>
              <a:t>)</a:t>
            </a:r>
            <a:r>
              <a:rPr lang="cs-CZ" sz="1600" dirty="0">
                <a:solidFill>
                  <a:schemeClr val="bg1"/>
                </a:solidFill>
              </a:rPr>
              <a:t>2</a:t>
            </a:r>
            <a:endParaRPr lang="cs-CZ" sz="2200" dirty="0">
              <a:solidFill>
                <a:schemeClr val="bg1"/>
              </a:solidFill>
            </a:endParaRP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Dřevěné uhlí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Práškový hliník nebo železo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Dextrin - lepidlo </a:t>
            </a:r>
          </a:p>
          <a:p>
            <a:r>
              <a:rPr lang="cs-CZ" sz="2200" dirty="0">
                <a:solidFill>
                  <a:schemeClr val="bg1"/>
                </a:solidFill>
              </a:rPr>
              <a:t>Reakce: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Prudká reakce Ba(NO</a:t>
            </a:r>
            <a:r>
              <a:rPr lang="cs-CZ" sz="1600" dirty="0">
                <a:solidFill>
                  <a:schemeClr val="bg1"/>
                </a:solidFill>
              </a:rPr>
              <a:t>3</a:t>
            </a:r>
            <a:r>
              <a:rPr lang="cs-CZ" sz="2200" dirty="0">
                <a:solidFill>
                  <a:schemeClr val="bg1"/>
                </a:solidFill>
              </a:rPr>
              <a:t>)</a:t>
            </a:r>
            <a:r>
              <a:rPr lang="cs-CZ" sz="1600" dirty="0">
                <a:solidFill>
                  <a:schemeClr val="bg1"/>
                </a:solidFill>
              </a:rPr>
              <a:t>2</a:t>
            </a:r>
            <a:r>
              <a:rPr lang="cs-CZ" sz="2200" dirty="0">
                <a:solidFill>
                  <a:schemeClr val="bg1"/>
                </a:solidFill>
              </a:rPr>
              <a:t> + dřevěné uhlí -&gt; zapálení kousků hliníku a železa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Odlétávají hořící kousky Al a </a:t>
            </a:r>
            <a:r>
              <a:rPr lang="cs-CZ" sz="2200" dirty="0" err="1">
                <a:solidFill>
                  <a:schemeClr val="bg1"/>
                </a:solidFill>
              </a:rPr>
              <a:t>Fe</a:t>
            </a:r>
            <a:r>
              <a:rPr lang="cs-CZ" sz="2200" dirty="0">
                <a:solidFill>
                  <a:schemeClr val="bg1"/>
                </a:solidFill>
              </a:rPr>
              <a:t> –občas se rozprsknou na víc menších kousků</a:t>
            </a:r>
          </a:p>
          <a:p>
            <a:endParaRPr lang="cs-CZ" sz="1100" dirty="0">
              <a:solidFill>
                <a:schemeClr val="bg1"/>
              </a:solidFill>
            </a:endParaRPr>
          </a:p>
        </p:txBody>
      </p:sp>
      <p:pic>
        <p:nvPicPr>
          <p:cNvPr id="3074" name="Picture 2" descr="Prskavky – jediná výrobna v Evropě sídlí v severních Čechách – Kudy z nudy">
            <a:extLst>
              <a:ext uri="{FF2B5EF4-FFF2-40B4-BE49-F238E27FC236}">
                <a16:creationId xmlns:a16="http://schemas.microsoft.com/office/drawing/2014/main" id="{56CCBA28-FFE1-805D-C2A9-72EC29CC9F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" r="18672" b="-1"/>
          <a:stretch/>
        </p:blipFill>
        <p:spPr bwMode="auto">
          <a:xfrm>
            <a:off x="6735467" y="977900"/>
            <a:ext cx="5037433" cy="48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8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A7BD3E-3D28-5D11-08BB-2B60FA3EB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378905"/>
            <a:ext cx="4707671" cy="660406"/>
          </a:xfrm>
        </p:spPr>
        <p:txBody>
          <a:bodyPr anchor="b">
            <a:normAutofit/>
          </a:bodyPr>
          <a:lstStyle/>
          <a:p>
            <a:r>
              <a:rPr lang="cs-CZ" sz="3800" dirty="0">
                <a:solidFill>
                  <a:schemeClr val="bg1"/>
                </a:solidFill>
              </a:rPr>
              <a:t>Petardy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5BC2ED-FFC2-55C9-C034-ABC48DD4E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039312"/>
            <a:ext cx="5595680" cy="3186958"/>
          </a:xfrm>
        </p:spPr>
        <p:txBody>
          <a:bodyPr>
            <a:normAutofit fontScale="92500" lnSpcReduction="10000"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Nejjednodušší a nejstarší zábavná pyrotechnika</a:t>
            </a:r>
          </a:p>
          <a:p>
            <a:r>
              <a:rPr lang="cs-CZ" sz="1600" dirty="0">
                <a:solidFill>
                  <a:schemeClr val="bg1"/>
                </a:solidFill>
              </a:rPr>
              <a:t>Trubička z tlustého papíru se zápalnicí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Zápalnice - provázek tvořený střelným prachem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Uvnitř trubičky – střelný/zábleskový prach</a:t>
            </a:r>
          </a:p>
          <a:p>
            <a:r>
              <a:rPr lang="cs-CZ" sz="1600" dirty="0">
                <a:solidFill>
                  <a:schemeClr val="bg1"/>
                </a:solidFill>
              </a:rPr>
              <a:t>Hoření střelného prachu 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1 gram střelného prachu = 3 litry horkých plynů 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Uvolnění plynů během zlomku vteřiny – natlakování – trubička praskne – uvolnění nahromaděného plynu do prostoru – zvuk výbuchu</a:t>
            </a:r>
          </a:p>
          <a:p>
            <a:r>
              <a:rPr lang="cs-CZ" sz="1600" dirty="0">
                <a:solidFill>
                  <a:schemeClr val="bg1"/>
                </a:solidFill>
              </a:rPr>
              <a:t>Ovlivnění zvuk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Množství střelného prachu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Délka a síla papírové trubičky</a:t>
            </a:r>
          </a:p>
          <a:p>
            <a:pPr lvl="1"/>
            <a:endParaRPr lang="cs-CZ" sz="700" dirty="0">
              <a:solidFill>
                <a:schemeClr val="bg1"/>
              </a:solidFill>
            </a:endParaRPr>
          </a:p>
          <a:p>
            <a:pPr lvl="1"/>
            <a:endParaRPr lang="cs-CZ" sz="700" dirty="0">
              <a:solidFill>
                <a:schemeClr val="bg1"/>
              </a:solidFill>
            </a:endParaRPr>
          </a:p>
          <a:p>
            <a:endParaRPr lang="cs-CZ" sz="700" dirty="0">
              <a:solidFill>
                <a:schemeClr val="bg1"/>
              </a:solidFill>
            </a:endParaRPr>
          </a:p>
          <a:p>
            <a:endParaRPr lang="cs-CZ" sz="700" dirty="0">
              <a:solidFill>
                <a:schemeClr val="bg1"/>
              </a:solidFill>
            </a:endParaRPr>
          </a:p>
        </p:txBody>
      </p:sp>
      <p:pic>
        <p:nvPicPr>
          <p:cNvPr id="4098" name="Picture 2" descr="Petardy DUMBUM 2G+ 20ks - PyroSR.cz">
            <a:extLst>
              <a:ext uri="{FF2B5EF4-FFF2-40B4-BE49-F238E27FC236}">
                <a16:creationId xmlns:a16="http://schemas.microsoft.com/office/drawing/2014/main" id="{6C22485F-AEE9-FA5E-078D-6D3C3158A6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3" t="22103" r="3642" b="15079"/>
          <a:stretch/>
        </p:blipFill>
        <p:spPr bwMode="auto">
          <a:xfrm>
            <a:off x="7703503" y="2252011"/>
            <a:ext cx="3034400" cy="235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Rectangle 4104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7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531AC4-5A6C-E1EB-113F-15318C61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248840"/>
            <a:ext cx="4707671" cy="701503"/>
          </a:xfrm>
        </p:spPr>
        <p:txBody>
          <a:bodyPr anchor="b">
            <a:normAutofit/>
          </a:bodyPr>
          <a:lstStyle/>
          <a:p>
            <a:r>
              <a:rPr lang="cs-CZ" sz="3800" dirty="0">
                <a:solidFill>
                  <a:schemeClr val="bg1"/>
                </a:solidFill>
              </a:rPr>
              <a:t>Kulové pumy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B13BC-68A7-DCA3-FDB5-90621FAEA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121829"/>
            <a:ext cx="6322640" cy="3445124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Krásné světelné efekty</a:t>
            </a:r>
          </a:p>
          <a:p>
            <a:pPr lvl="1"/>
            <a:r>
              <a:rPr lang="cs-CZ" sz="1400" dirty="0">
                <a:solidFill>
                  <a:schemeClr val="bg1"/>
                </a:solidFill>
              </a:rPr>
              <a:t>Palmy,  hvězdy, disky</a:t>
            </a:r>
          </a:p>
          <a:p>
            <a:r>
              <a:rPr lang="cs-CZ" sz="1400" dirty="0">
                <a:solidFill>
                  <a:schemeClr val="bg1"/>
                </a:solidFill>
              </a:rPr>
              <a:t>Nejsložitější typ pyrotechniky.</a:t>
            </a:r>
          </a:p>
          <a:p>
            <a:r>
              <a:rPr lang="cs-CZ" sz="1400" dirty="0">
                <a:solidFill>
                  <a:schemeClr val="bg1"/>
                </a:solidFill>
              </a:rPr>
              <a:t>Stavba:</a:t>
            </a:r>
          </a:p>
          <a:p>
            <a:pPr lvl="1"/>
            <a:r>
              <a:rPr lang="cs-CZ" sz="1400" dirty="0">
                <a:solidFill>
                  <a:schemeClr val="bg1"/>
                </a:solidFill>
              </a:rPr>
              <a:t>Vystřelení pomocí střelného prachu z „hmoždíře“ – papír, plast, sklolaminát</a:t>
            </a:r>
          </a:p>
          <a:p>
            <a:pPr lvl="1"/>
            <a:r>
              <a:rPr lang="cs-CZ" sz="1400" dirty="0">
                <a:solidFill>
                  <a:schemeClr val="bg1"/>
                </a:solidFill>
              </a:rPr>
              <a:t>Na dně hmoždíře – kulová puma</a:t>
            </a:r>
          </a:p>
          <a:p>
            <a:pPr lvl="1"/>
            <a:r>
              <a:rPr lang="cs-CZ" sz="1400" dirty="0">
                <a:solidFill>
                  <a:schemeClr val="bg1"/>
                </a:solidFill>
              </a:rPr>
              <a:t>Kulová puma</a:t>
            </a:r>
          </a:p>
          <a:p>
            <a:pPr lvl="2"/>
            <a:r>
              <a:rPr lang="cs-CZ" sz="1400" dirty="0">
                <a:solidFill>
                  <a:schemeClr val="bg1"/>
                </a:solidFill>
              </a:rPr>
              <a:t>Výmetná slož – první balíček střelného prachu</a:t>
            </a:r>
          </a:p>
          <a:p>
            <a:pPr lvl="2"/>
            <a:r>
              <a:rPr lang="cs-CZ" sz="1400" dirty="0">
                <a:solidFill>
                  <a:schemeClr val="bg1"/>
                </a:solidFill>
              </a:rPr>
              <a:t>Zpožďovací zápalnice</a:t>
            </a:r>
          </a:p>
          <a:p>
            <a:pPr lvl="2"/>
            <a:r>
              <a:rPr lang="cs-CZ" sz="1400" dirty="0" err="1">
                <a:solidFill>
                  <a:schemeClr val="bg1"/>
                </a:solidFill>
              </a:rPr>
              <a:t>Výbušková</a:t>
            </a:r>
            <a:r>
              <a:rPr lang="cs-CZ" sz="1400" dirty="0">
                <a:solidFill>
                  <a:schemeClr val="bg1"/>
                </a:solidFill>
              </a:rPr>
              <a:t> slož + </a:t>
            </a:r>
            <a:r>
              <a:rPr lang="cs-CZ" sz="1400" dirty="0" err="1">
                <a:solidFill>
                  <a:schemeClr val="bg1"/>
                </a:solidFill>
              </a:rPr>
              <a:t>světličky</a:t>
            </a:r>
            <a:r>
              <a:rPr lang="cs-CZ" sz="1400" dirty="0">
                <a:solidFill>
                  <a:schemeClr val="bg1"/>
                </a:solidFill>
              </a:rPr>
              <a:t> (více vrstev s různými barvami – postupné změny barvy)</a:t>
            </a:r>
          </a:p>
          <a:p>
            <a:pPr lvl="2"/>
            <a:r>
              <a:rPr lang="cs-CZ" sz="1400" dirty="0">
                <a:solidFill>
                  <a:schemeClr val="bg1"/>
                </a:solidFill>
              </a:rPr>
              <a:t>Místo </a:t>
            </a:r>
            <a:r>
              <a:rPr lang="cs-CZ" sz="1400" dirty="0" err="1">
                <a:solidFill>
                  <a:schemeClr val="bg1"/>
                </a:solidFill>
              </a:rPr>
              <a:t>světliček</a:t>
            </a:r>
            <a:r>
              <a:rPr lang="cs-CZ" sz="1400" dirty="0">
                <a:solidFill>
                  <a:schemeClr val="bg1"/>
                </a:solidFill>
              </a:rPr>
              <a:t> – další malé pumičky – mnoho </a:t>
            </a:r>
            <a:r>
              <a:rPr lang="cs-CZ" sz="1400" dirty="0" err="1">
                <a:solidFill>
                  <a:schemeClr val="bg1"/>
                </a:solidFill>
              </a:rPr>
              <a:t>dílích</a:t>
            </a:r>
            <a:r>
              <a:rPr lang="cs-CZ" sz="1400" dirty="0">
                <a:solidFill>
                  <a:schemeClr val="bg1"/>
                </a:solidFill>
              </a:rPr>
              <a:t> efektů</a:t>
            </a:r>
          </a:p>
          <a:p>
            <a:pPr lvl="2"/>
            <a:endParaRPr lang="cs-CZ" sz="800" dirty="0">
              <a:solidFill>
                <a:schemeClr val="bg1"/>
              </a:solidFill>
            </a:endParaRPr>
          </a:p>
          <a:p>
            <a:pPr lvl="1"/>
            <a:endParaRPr lang="cs-CZ" sz="800" dirty="0">
              <a:solidFill>
                <a:schemeClr val="bg1"/>
              </a:solidFill>
            </a:endParaRPr>
          </a:p>
          <a:p>
            <a:pPr lvl="1"/>
            <a:endParaRPr lang="cs-CZ" sz="800" dirty="0">
              <a:solidFill>
                <a:schemeClr val="bg1"/>
              </a:solidFill>
            </a:endParaRPr>
          </a:p>
        </p:txBody>
      </p:sp>
      <p:pic>
        <p:nvPicPr>
          <p:cNvPr id="5122" name="Picture 2" descr="Pyrotechnika Kulové pumy Jolly Joker (12 ks) - AFG-obrana.cz">
            <a:extLst>
              <a:ext uri="{FF2B5EF4-FFF2-40B4-BE49-F238E27FC236}">
                <a16:creationId xmlns:a16="http://schemas.microsoft.com/office/drawing/2014/main" id="{E7E0B3BB-361E-C0A3-A552-72C91348CF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7" t="8686" r="23199" b="3769"/>
          <a:stretch/>
        </p:blipFill>
        <p:spPr bwMode="auto">
          <a:xfrm>
            <a:off x="7469314" y="1725934"/>
            <a:ext cx="3431568" cy="332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Rectangle 5128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82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538867-E8C6-11F4-C5CD-F0BC12946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397120"/>
            <a:ext cx="4707671" cy="1225650"/>
          </a:xfrm>
        </p:spPr>
        <p:txBody>
          <a:bodyPr anchor="b">
            <a:normAutofit/>
          </a:bodyPr>
          <a:lstStyle/>
          <a:p>
            <a:endParaRPr lang="cs-CZ" sz="380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AF166DC-2A13-1031-9787-25F5EA7D5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891752"/>
            <a:ext cx="4707671" cy="2334517"/>
          </a:xfrm>
        </p:spPr>
        <p:txBody>
          <a:bodyPr>
            <a:normAutofit/>
          </a:bodyPr>
          <a:lstStyle/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15F00E9-CA46-2CA5-98E7-B0EEC595D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3886" y="1016000"/>
            <a:ext cx="4548504" cy="482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69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6152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8CDD62-80F9-249B-1F27-86463C15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091" y="1360100"/>
            <a:ext cx="5075533" cy="737783"/>
          </a:xfrm>
        </p:spPr>
        <p:txBody>
          <a:bodyPr anchor="b">
            <a:normAutofit/>
          </a:bodyPr>
          <a:lstStyle/>
          <a:p>
            <a:r>
              <a:rPr lang="cs-CZ" sz="3800" dirty="0">
                <a:solidFill>
                  <a:schemeClr val="bg1"/>
                </a:solidFill>
              </a:rPr>
              <a:t>Římské svíce a kompakty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00F1DB-8D60-340F-A320-7C252F653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090" y="2213076"/>
            <a:ext cx="5780675" cy="3013193"/>
          </a:xfrm>
        </p:spPr>
        <p:txBody>
          <a:bodyPr>
            <a:norm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Vychází z pum</a:t>
            </a:r>
          </a:p>
          <a:p>
            <a:r>
              <a:rPr lang="cs-CZ" sz="1600" dirty="0">
                <a:solidFill>
                  <a:schemeClr val="bg1"/>
                </a:solidFill>
              </a:rPr>
              <a:t>Římské svíce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Dlouhé papírová role s mnoha malými rolemi za sebou oddělen pilinami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Skrz celou roli prochází zápalnice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Odpaluje postupně</a:t>
            </a:r>
          </a:p>
          <a:p>
            <a:r>
              <a:rPr lang="cs-CZ" sz="1600" dirty="0">
                <a:solidFill>
                  <a:schemeClr val="bg1"/>
                </a:solidFill>
              </a:rPr>
              <a:t> Kompakty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Soustava hmoždířů s pumami</a:t>
            </a:r>
          </a:p>
          <a:p>
            <a:pPr lvl="1"/>
            <a:r>
              <a:rPr lang="cs-CZ" sz="1600" dirty="0">
                <a:solidFill>
                  <a:schemeClr val="bg1"/>
                </a:solidFill>
              </a:rPr>
              <a:t>Jediná zápalnice, která postupně odpálí všechny pumy</a:t>
            </a:r>
          </a:p>
        </p:txBody>
      </p:sp>
      <p:pic>
        <p:nvPicPr>
          <p:cNvPr id="6148" name="Picture 4" descr="Pyrotechnika Kompakt 105ran / 45mm GIGANT | MegaPetardy.cz">
            <a:extLst>
              <a:ext uri="{FF2B5EF4-FFF2-40B4-BE49-F238E27FC236}">
                <a16:creationId xmlns:a16="http://schemas.microsoft.com/office/drawing/2014/main" id="{3CA0AD79-CFB5-3961-353A-78AE5164F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81135" y="3467100"/>
            <a:ext cx="3091764" cy="233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5" name="Rectangle 6154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Římská svíce 25mm - modročervená">
            <a:extLst>
              <a:ext uri="{FF2B5EF4-FFF2-40B4-BE49-F238E27FC236}">
                <a16:creationId xmlns:a16="http://schemas.microsoft.com/office/drawing/2014/main" id="{7B57FC5B-01EE-4D92-A6C0-814B9FD1A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3685" y="910433"/>
            <a:ext cx="23749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7" name="Rectangle 6156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31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9437D1-C34F-6915-4DD2-8EE36AC77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cs-CZ">
                <a:solidFill>
                  <a:schemeClr val="bg1"/>
                </a:solidFill>
              </a:rPr>
              <a:t>Zdroje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1D188-E10C-8B26-0D6C-E8F33BE31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solidFill>
                  <a:schemeClr val="bg1"/>
                </a:solidFill>
                <a:hlinkClick r:id="rId2"/>
              </a:rPr>
              <a:t>https://www.infoviz.cz/graphic.php?ID=225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  <a:hlinkClick r:id="rId3"/>
              </a:rPr>
              <a:t>https://www.prirodovedci.cz/chemik/clanky/ohnostroj-pohledem-vedce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  <a:hlinkClick r:id="rId4"/>
              </a:rPr>
              <a:t>https://www.google.com/search?sca_esv=588287231&amp;sxsrf=AM9HkKktCi2hUMMUQThDcPNiYUIp6XhVuA:1701846203394&amp;q=pyrotechnika&amp;tbm=isch&amp;source=lnms&amp;sa=X&amp;sqi=2&amp;ved=2ahUKEwjPmamTn_qCAxVghf0HHaIuCDMQ0pQJegQIChAB&amp;biw=1280&amp;bih=559&amp;dpr=1.5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cs-CZ" sz="2000" dirty="0">
                <a:solidFill>
                  <a:schemeClr val="bg1"/>
                </a:solidFill>
              </a:rPr>
              <a:t>https://www.google.com/search?q=prskavky&amp;tbm=isch&amp;ved=2ahUKEwip55nDovqCAxWUnv0HHXTkDccQ2-cCegQIABAA&amp;oq=prskavky&amp;gs_lcp=CgNpbWcQAzIECCMQJzIFCAAQgAQyBQgAEIAEMgUIABCABDIFCAAQgAQyBQgAEIAEMgUIABCABDIFCAAQgAQyBggAEAUQHjIGCAAQBRAeUIcEWOIIYPQKaABwAHgAgAFHiAHDAZIBATOYAQCgAQGqAQtnd3Mtd2l6LWltZ8ABAQ&amp;sclient=img&amp;ei=RSBwZemwBpS99u8P9Mi3uAw&amp;bih=559&amp;biw=1280#imgrc=VryP5Nb3unK03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18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440</Words>
  <Application>Microsoft Office PowerPoint</Application>
  <PresentationFormat>Širokoúhlá obrazovka</PresentationFormat>
  <Paragraphs>64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Pyrotechnika</vt:lpstr>
      <vt:lpstr>Barvy ohňostojů</vt:lpstr>
      <vt:lpstr>Efekty</vt:lpstr>
      <vt:lpstr>Prskavky</vt:lpstr>
      <vt:lpstr>Petardy</vt:lpstr>
      <vt:lpstr>Kulové pumy</vt:lpstr>
      <vt:lpstr>Prezentace aplikace PowerPoint</vt:lpstr>
      <vt:lpstr>Římské svíce a kompakty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Ohňostroje</dc:title>
  <dc:creator>Hana Kacetlová</dc:creator>
  <cp:lastModifiedBy>Hana Kacetlová</cp:lastModifiedBy>
  <cp:revision>5</cp:revision>
  <dcterms:created xsi:type="dcterms:W3CDTF">2023-12-04T14:04:27Z</dcterms:created>
  <dcterms:modified xsi:type="dcterms:W3CDTF">2023-12-06T07:19:11Z</dcterms:modified>
</cp:coreProperties>
</file>