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4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09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6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12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9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1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2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5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8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7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1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10BA-4EA1-4205-BF09-3AC4019D1A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3C5746-3865-4D7B-B404-2D56F03B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uMsRWqPc2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látka, oblečení, ložní prádlo">
            <a:extLst>
              <a:ext uri="{FF2B5EF4-FFF2-40B4-BE49-F238E27FC236}">
                <a16:creationId xmlns:a16="http://schemas.microsoft.com/office/drawing/2014/main" id="{1A90319F-5FB9-824C-9BED-392096536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127" b="1135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1" name="Isosceles Triangle 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2" name="Parallelogram 1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1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Isosceles Triangle 2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5019FD-867F-D48B-1331-2BBFBB6E2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cs-CZ" dirty="0"/>
              <a:t>Papír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D50626-AD6C-E42E-584F-58FDFBED1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Vladimír Hnízda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25.10.2023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C9500 – Užitá chemie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3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9178BE9-53D8-441A-8691-0ED3B464B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 descr="Obsah obrázku látka, oblečení, ložní prádlo&#10;&#10;Popis byl vytvořen automaticky">
            <a:extLst>
              <a:ext uri="{FF2B5EF4-FFF2-40B4-BE49-F238E27FC236}">
                <a16:creationId xmlns:a16="http://schemas.microsoft.com/office/drawing/2014/main" id="{CE17EF8D-515D-DF88-A107-8D6832BEA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825" b="11656"/>
          <a:stretch/>
        </p:blipFill>
        <p:spPr>
          <a:xfrm>
            <a:off x="-3236" y="0"/>
            <a:ext cx="12192060" cy="6858000"/>
          </a:xfrm>
          <a:prstGeom prst="rect">
            <a:avLst/>
          </a:prstGeom>
        </p:spPr>
      </p:pic>
      <p:pic>
        <p:nvPicPr>
          <p:cNvPr id="7" name="Obrázek 6" descr="Obsah obrázku Artefakt, muzeum, umění&#10;&#10;Popis byl vytvořen automaticky">
            <a:extLst>
              <a:ext uri="{FF2B5EF4-FFF2-40B4-BE49-F238E27FC236}">
                <a16:creationId xmlns:a16="http://schemas.microsoft.com/office/drawing/2014/main" id="{685B1A28-F38B-7696-0BAB-1B052D7DC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0" y="1507779"/>
            <a:ext cx="3368075" cy="338491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38C939-353B-2F3F-8EE3-5FBBD63C4F32}"/>
              </a:ext>
            </a:extLst>
          </p:cNvPr>
          <p:cNvSpPr txBox="1"/>
          <p:nvPr/>
        </p:nvSpPr>
        <p:spPr>
          <a:xfrm>
            <a:off x="1940300" y="330525"/>
            <a:ext cx="554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cs-CZ" sz="5400" dirty="0">
                <a:latin typeface="+mj-lt"/>
                <a:ea typeface="+mj-ea"/>
                <a:cs typeface="+mj-cs"/>
              </a:rPr>
              <a:t>Předchůdci</a:t>
            </a:r>
            <a:endParaRPr lang="en-GB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23" name="Obrázek 22" descr="Obsah obrázku text, kniha, rukopis&#10;&#10;Popis byl vytvořen automaticky">
            <a:extLst>
              <a:ext uri="{FF2B5EF4-FFF2-40B4-BE49-F238E27FC236}">
                <a16:creationId xmlns:a16="http://schemas.microsoft.com/office/drawing/2014/main" id="{882D34B9-E560-66F7-F63F-2826AB859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69" y="105516"/>
            <a:ext cx="4652055" cy="3039533"/>
          </a:xfrm>
          <a:prstGeom prst="rect">
            <a:avLst/>
          </a:prstGeom>
        </p:spPr>
      </p:pic>
      <p:pic>
        <p:nvPicPr>
          <p:cNvPr id="60" name="Obrázek 59" descr="Obsah obrázku interiér, budova, konstrukce/stavba, umění&#10;&#10;Popis byl vytvořen automaticky">
            <a:extLst>
              <a:ext uri="{FF2B5EF4-FFF2-40B4-BE49-F238E27FC236}">
                <a16:creationId xmlns:a16="http://schemas.microsoft.com/office/drawing/2014/main" id="{B200DB4B-C8B9-B037-4F58-0BE3EDA0E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25" y="1321447"/>
            <a:ext cx="3402630" cy="4536840"/>
          </a:xfrm>
          <a:prstGeom prst="rect">
            <a:avLst/>
          </a:prstGeom>
        </p:spPr>
      </p:pic>
      <p:pic>
        <p:nvPicPr>
          <p:cNvPr id="62" name="Obrázek 61" descr="Obsah obrázku zeď, interiér, tvarované, umění&#10;&#10;Popis byl vytvořen automaticky">
            <a:extLst>
              <a:ext uri="{FF2B5EF4-FFF2-40B4-BE49-F238E27FC236}">
                <a16:creationId xmlns:a16="http://schemas.microsoft.com/office/drawing/2014/main" id="{97D08B2E-50B7-88AF-D082-105ADFC40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74" y="4139342"/>
            <a:ext cx="4311870" cy="2592516"/>
          </a:xfrm>
          <a:prstGeom prst="rect">
            <a:avLst/>
          </a:prstGeom>
        </p:spPr>
      </p:pic>
      <p:sp>
        <p:nvSpPr>
          <p:cNvPr id="63" name="TextovéPole 62">
            <a:extLst>
              <a:ext uri="{FF2B5EF4-FFF2-40B4-BE49-F238E27FC236}">
                <a16:creationId xmlns:a16="http://schemas.microsoft.com/office/drawing/2014/main" id="{AB213392-F7DC-6BF9-F2D5-262CEB26F336}"/>
              </a:ext>
            </a:extLst>
          </p:cNvPr>
          <p:cNvSpPr txBox="1"/>
          <p:nvPr/>
        </p:nvSpPr>
        <p:spPr>
          <a:xfrm>
            <a:off x="937638" y="508504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Hliněná tabulka</a:t>
            </a:r>
            <a:endParaRPr lang="en-GB" dirty="0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8D10F184-D2CE-56F5-0727-2B25FE651EE7}"/>
              </a:ext>
            </a:extLst>
          </p:cNvPr>
          <p:cNvSpPr txBox="1"/>
          <p:nvPr/>
        </p:nvSpPr>
        <p:spPr>
          <a:xfrm>
            <a:off x="4925453" y="5988811"/>
            <a:ext cx="120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Pergamen</a:t>
            </a:r>
            <a:endParaRPr lang="en-GB" dirty="0"/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FE45B52E-BB43-8AD6-6D35-1CA8D53DFDB3}"/>
              </a:ext>
            </a:extLst>
          </p:cNvPr>
          <p:cNvSpPr txBox="1"/>
          <p:nvPr/>
        </p:nvSpPr>
        <p:spPr>
          <a:xfrm>
            <a:off x="7944811" y="322856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Kůra stromů</a:t>
            </a:r>
            <a:endParaRPr lang="en-GB" dirty="0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A4663347-4A55-09EC-88EE-35AF4C0552B8}"/>
              </a:ext>
            </a:extLst>
          </p:cNvPr>
          <p:cNvSpPr txBox="1"/>
          <p:nvPr/>
        </p:nvSpPr>
        <p:spPr>
          <a:xfrm>
            <a:off x="10534044" y="377001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Ostrakon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2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átka, oblečení, ložní prádlo&#10;&#10;Popis byl vytvořen automaticky">
            <a:extLst>
              <a:ext uri="{FF2B5EF4-FFF2-40B4-BE49-F238E27FC236}">
                <a16:creationId xmlns:a16="http://schemas.microsoft.com/office/drawing/2014/main" id="{CE17EF8D-515D-DF88-A107-8D6832BEA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825" b="11656"/>
          <a:stretch/>
        </p:blipFill>
        <p:spPr>
          <a:xfrm>
            <a:off x="-60" y="0"/>
            <a:ext cx="12192060" cy="6858000"/>
          </a:xfrm>
          <a:prstGeom prst="rect">
            <a:avLst/>
          </a:prstGeom>
        </p:spPr>
      </p:pic>
      <p:pic>
        <p:nvPicPr>
          <p:cNvPr id="3" name="Obrázek 2" descr="Obsah obrázku oblečení, kresba, skica, osoba&#10;&#10;Popis byl vytvořen automaticky">
            <a:extLst>
              <a:ext uri="{FF2B5EF4-FFF2-40B4-BE49-F238E27FC236}">
                <a16:creationId xmlns:a16="http://schemas.microsoft.com/office/drawing/2014/main" id="{F6E2EEDB-7718-6216-B6C0-94259B8CB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4" y="1659387"/>
            <a:ext cx="5101588" cy="353922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C7A6E4F-3388-6113-5960-2505F1B4B99C}"/>
              </a:ext>
            </a:extLst>
          </p:cNvPr>
          <p:cNvSpPr txBox="1"/>
          <p:nvPr/>
        </p:nvSpPr>
        <p:spPr>
          <a:xfrm>
            <a:off x="2776821" y="117530"/>
            <a:ext cx="663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+mj-lt"/>
                <a:ea typeface="+mj-ea"/>
                <a:cs typeface="+mj-cs"/>
              </a:rPr>
              <a:t>Výroba papíru v Číně</a:t>
            </a:r>
            <a:endParaRPr lang="en-GB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Obsah obrázku skica, nádoba, krabice&#10;&#10;Popis byl vytvořen automaticky">
            <a:extLst>
              <a:ext uri="{FF2B5EF4-FFF2-40B4-BE49-F238E27FC236}">
                <a16:creationId xmlns:a16="http://schemas.microsoft.com/office/drawing/2014/main" id="{F2BA98C5-4342-17A3-6186-F56E0C5A5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86" y="1158390"/>
            <a:ext cx="5148714" cy="2707227"/>
          </a:xfrm>
          <a:prstGeom prst="rect">
            <a:avLst/>
          </a:prstGeom>
        </p:spPr>
      </p:pic>
      <p:pic>
        <p:nvPicPr>
          <p:cNvPr id="9" name="Obrázek 8" descr="Obsah obrázku interiér, jídlo, cake&#10;&#10;Popis byl vytvořen automaticky se střední mírou spolehlivosti">
            <a:extLst>
              <a:ext uri="{FF2B5EF4-FFF2-40B4-BE49-F238E27FC236}">
                <a16:creationId xmlns:a16="http://schemas.microsoft.com/office/drawing/2014/main" id="{E4D7BBBC-8173-ADF8-DCB3-C2E3B1CB2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86" y="4067003"/>
            <a:ext cx="4010200" cy="26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7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átka, oblečení, ložní prádlo&#10;&#10;Popis byl vytvořen automaticky">
            <a:extLst>
              <a:ext uri="{FF2B5EF4-FFF2-40B4-BE49-F238E27FC236}">
                <a16:creationId xmlns:a16="http://schemas.microsoft.com/office/drawing/2014/main" id="{CE17EF8D-515D-DF88-A107-8D6832BEA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825" b="11656"/>
          <a:stretch/>
        </p:blipFill>
        <p:spPr>
          <a:xfrm>
            <a:off x="-31" y="0"/>
            <a:ext cx="12192060" cy="6858000"/>
          </a:xfrm>
          <a:prstGeom prst="rect">
            <a:avLst/>
          </a:prstGeom>
        </p:spPr>
      </p:pic>
      <p:pic>
        <p:nvPicPr>
          <p:cNvPr id="3" name="Obrázek 2" descr="Obsah obrázku mapa, text, atlas&#10;&#10;Popis byl vytvořen automaticky">
            <a:extLst>
              <a:ext uri="{FF2B5EF4-FFF2-40B4-BE49-F238E27FC236}">
                <a16:creationId xmlns:a16="http://schemas.microsoft.com/office/drawing/2014/main" id="{EED6E9F8-22E9-DF35-38F4-CC9F79E3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143000"/>
            <a:ext cx="9144000" cy="4572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5C0CB1-B2C5-EF0B-29EB-11DE6DBED46C}"/>
              </a:ext>
            </a:extLst>
          </p:cNvPr>
          <p:cNvSpPr txBox="1"/>
          <p:nvPr/>
        </p:nvSpPr>
        <p:spPr>
          <a:xfrm>
            <a:off x="3386763" y="219670"/>
            <a:ext cx="5418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+mj-lt"/>
                <a:ea typeface="+mj-ea"/>
                <a:cs typeface="+mj-cs"/>
              </a:rPr>
              <a:t>Hedvábná stezka</a:t>
            </a:r>
            <a:endParaRPr lang="en-GB" sz="5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232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átka, oblečení, ložní prádlo&#10;&#10;Popis byl vytvořen automaticky">
            <a:extLst>
              <a:ext uri="{FF2B5EF4-FFF2-40B4-BE49-F238E27FC236}">
                <a16:creationId xmlns:a16="http://schemas.microsoft.com/office/drawing/2014/main" id="{CE17EF8D-515D-DF88-A107-8D6832BEA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825" b="11656"/>
          <a:stretch/>
        </p:blipFill>
        <p:spPr>
          <a:xfrm>
            <a:off x="-60" y="0"/>
            <a:ext cx="12192060" cy="6858000"/>
          </a:xfrm>
          <a:prstGeom prst="rect">
            <a:avLst/>
          </a:prstGeom>
        </p:spPr>
      </p:pic>
      <p:pic>
        <p:nvPicPr>
          <p:cNvPr id="3" name="Obrázek 2" descr="Obsah obrázku text, mapa, diagram, Plán&#10;&#10;Popis byl vytvořen automaticky">
            <a:extLst>
              <a:ext uri="{FF2B5EF4-FFF2-40B4-BE49-F238E27FC236}">
                <a16:creationId xmlns:a16="http://schemas.microsoft.com/office/drawing/2014/main" id="{54C958BA-3B1E-8B05-A1BD-107821681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47" y="1134756"/>
            <a:ext cx="7614505" cy="49177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C2EB98-CAD0-D4E6-E95D-943BEC39BBE3}"/>
              </a:ext>
            </a:extLst>
          </p:cNvPr>
          <p:cNvSpPr txBox="1"/>
          <p:nvPr/>
        </p:nvSpPr>
        <p:spPr>
          <a:xfrm>
            <a:off x="4173795" y="211426"/>
            <a:ext cx="4937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+mj-lt"/>
                <a:ea typeface="+mj-ea"/>
                <a:cs typeface="+mj-cs"/>
              </a:rPr>
              <a:t>Moderní výroba</a:t>
            </a:r>
            <a:endParaRPr lang="en-GB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4FC2897-89A4-1C6D-82B1-FEEAA91A9E35}"/>
              </a:ext>
            </a:extLst>
          </p:cNvPr>
          <p:cNvSpPr txBox="1"/>
          <p:nvPr/>
        </p:nvSpPr>
        <p:spPr>
          <a:xfrm>
            <a:off x="973124" y="6241409"/>
            <a:ext cx="76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74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átka, oblečení, ložní prádlo&#10;&#10;Popis byl vytvořen automaticky">
            <a:extLst>
              <a:ext uri="{FF2B5EF4-FFF2-40B4-BE49-F238E27FC236}">
                <a16:creationId xmlns:a16="http://schemas.microsoft.com/office/drawing/2014/main" id="{CE17EF8D-515D-DF88-A107-8D6832BEA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825" b="11656"/>
          <a:stretch/>
        </p:blipFill>
        <p:spPr>
          <a:xfrm>
            <a:off x="-31" y="0"/>
            <a:ext cx="12192060" cy="6858000"/>
          </a:xfrm>
          <a:prstGeom prst="rect">
            <a:avLst/>
          </a:prstGeom>
        </p:spPr>
      </p:pic>
      <p:pic>
        <p:nvPicPr>
          <p:cNvPr id="15" name="Obrázek 14" descr="Obsah obrázku papír, Papírový výrobek, papírnictví / kancelářské potřeby, design&#10;&#10;Popis byl vytvořen automaticky">
            <a:extLst>
              <a:ext uri="{FF2B5EF4-FFF2-40B4-BE49-F238E27FC236}">
                <a16:creationId xmlns:a16="http://schemas.microsoft.com/office/drawing/2014/main" id="{55EB5A02-4D51-AE46-0125-9C7240E5B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95" y="2788707"/>
            <a:ext cx="4151618" cy="2332814"/>
          </a:xfrm>
          <a:prstGeom prst="rect">
            <a:avLst/>
          </a:prstGeom>
        </p:spPr>
      </p:pic>
      <p:pic>
        <p:nvPicPr>
          <p:cNvPr id="3" name="Obrázek 2" descr="Obsah obrázku pouzdro, interiér, nádoba, krabice&#10;&#10;Popis byl vytvořen automaticky">
            <a:extLst>
              <a:ext uri="{FF2B5EF4-FFF2-40B4-BE49-F238E27FC236}">
                <a16:creationId xmlns:a16="http://schemas.microsoft.com/office/drawing/2014/main" id="{818C6C01-BA6D-11ED-7E00-2DF18EF6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9" y="3989575"/>
            <a:ext cx="3916302" cy="261086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8D7E0E5-6A5C-F88A-59BC-1C4A5B9E5BB1}"/>
              </a:ext>
            </a:extLst>
          </p:cNvPr>
          <p:cNvSpPr txBox="1"/>
          <p:nvPr/>
        </p:nvSpPr>
        <p:spPr>
          <a:xfrm>
            <a:off x="3635556" y="195802"/>
            <a:ext cx="447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err="1">
                <a:latin typeface="+mj-lt"/>
                <a:ea typeface="+mj-ea"/>
                <a:cs typeface="+mj-cs"/>
              </a:rPr>
              <a:t>Použítí</a:t>
            </a:r>
            <a:r>
              <a:rPr lang="cs-CZ" sz="5400" dirty="0">
                <a:latin typeface="+mj-lt"/>
                <a:ea typeface="+mj-ea"/>
                <a:cs typeface="+mj-cs"/>
              </a:rPr>
              <a:t> papíru</a:t>
            </a:r>
            <a:endParaRPr lang="en-GB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Obsah obrázku Toaletní papír, Domácí potřeby, papírový ručník, interiér&#10;&#10;Popis byl vytvořen automaticky">
            <a:extLst>
              <a:ext uri="{FF2B5EF4-FFF2-40B4-BE49-F238E27FC236}">
                <a16:creationId xmlns:a16="http://schemas.microsoft.com/office/drawing/2014/main" id="{D98B6F3F-F158-A14F-C136-D17409EB7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88" y="1119132"/>
            <a:ext cx="3827023" cy="2551349"/>
          </a:xfrm>
          <a:prstGeom prst="rect">
            <a:avLst/>
          </a:prstGeom>
        </p:spPr>
      </p:pic>
      <p:pic>
        <p:nvPicPr>
          <p:cNvPr id="11" name="Obrázek 10" descr="Obsah obrázku oblečení, látka, vzor, textil&#10;&#10;Popis byl vytvořen automaticky">
            <a:extLst>
              <a:ext uri="{FF2B5EF4-FFF2-40B4-BE49-F238E27FC236}">
                <a16:creationId xmlns:a16="http://schemas.microsoft.com/office/drawing/2014/main" id="{9554438D-53E6-7478-C206-BE5D6600D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1" y="1143452"/>
            <a:ext cx="4843179" cy="2662802"/>
          </a:xfrm>
          <a:prstGeom prst="rect">
            <a:avLst/>
          </a:prstGeom>
        </p:spPr>
      </p:pic>
      <p:pic>
        <p:nvPicPr>
          <p:cNvPr id="13" name="Obrázek 12" descr="Obsah obrázku nábytek, Kartotéka, zásuvka, interiér&#10;&#10;Popis byl vytvořen automaticky">
            <a:extLst>
              <a:ext uri="{FF2B5EF4-FFF2-40B4-BE49-F238E27FC236}">
                <a16:creationId xmlns:a16="http://schemas.microsoft.com/office/drawing/2014/main" id="{FCCB06B6-E1F1-1625-73EE-FA311D09D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9" y="4531952"/>
            <a:ext cx="5715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átka, oblečení, ložní prádlo&#10;&#10;Popis byl vytvořen automaticky">
            <a:extLst>
              <a:ext uri="{FF2B5EF4-FFF2-40B4-BE49-F238E27FC236}">
                <a16:creationId xmlns:a16="http://schemas.microsoft.com/office/drawing/2014/main" id="{CE17EF8D-515D-DF88-A107-8D6832BEA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825" b="11656"/>
          <a:stretch/>
        </p:blipFill>
        <p:spPr>
          <a:xfrm>
            <a:off x="-31" y="0"/>
            <a:ext cx="1219206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073A20-F450-A57C-B4DD-3C114B5A3851}"/>
              </a:ext>
            </a:extLst>
          </p:cNvPr>
          <p:cNvSpPr txBox="1"/>
          <p:nvPr/>
        </p:nvSpPr>
        <p:spPr>
          <a:xfrm>
            <a:off x="2941930" y="2967335"/>
            <a:ext cx="6308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+mj-lt"/>
                <a:ea typeface="+mj-ea"/>
                <a:cs typeface="+mj-cs"/>
              </a:rPr>
              <a:t>Děkuji za pozornost</a:t>
            </a:r>
            <a:endParaRPr lang="en-GB" sz="5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684253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29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Papír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Papír</dc:title>
  <dc:creator>Vladimír Hnízda</dc:creator>
  <cp:lastModifiedBy>Vladimír Hnízda</cp:lastModifiedBy>
  <cp:revision>8</cp:revision>
  <dcterms:created xsi:type="dcterms:W3CDTF">2023-10-24T16:00:16Z</dcterms:created>
  <dcterms:modified xsi:type="dcterms:W3CDTF">2023-10-24T18:03:56Z</dcterms:modified>
</cp:coreProperties>
</file>