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ssistant" pitchFamily="2" charset="-79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ivvic" pitchFamily="2" charset="-18"/>
      <p:regular r:id="rId18"/>
    </p:embeddedFont>
    <p:embeddedFont>
      <p:font typeface="Livvic Bold" charset="-18"/>
      <p:regular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91115" cy="10287000"/>
          </a:xfrm>
          <a:custGeom>
            <a:avLst/>
            <a:gdLst/>
            <a:ahLst/>
            <a:cxnLst/>
            <a:rect l="l" t="t" r="r" b="b"/>
            <a:pathLst>
              <a:path w="10291115" h="10287000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291115" y="0"/>
            <a:ext cx="10291115" cy="10287000"/>
          </a:xfrm>
          <a:custGeom>
            <a:avLst/>
            <a:gdLst/>
            <a:ahLst/>
            <a:cxnLst/>
            <a:rect l="l" t="t" r="r" b="b"/>
            <a:pathLst>
              <a:path w="10291115" h="10287000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3533201" y="-467299"/>
            <a:ext cx="11221597" cy="1122159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A9D5A6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21393" y="3544293"/>
            <a:ext cx="9045214" cy="3198414"/>
            <a:chOff x="0" y="0"/>
            <a:chExt cx="12060285" cy="4264552"/>
          </a:xfrm>
        </p:grpSpPr>
        <p:sp>
          <p:nvSpPr>
            <p:cNvPr id="8" name="TextBox 8"/>
            <p:cNvSpPr txBox="1"/>
            <p:nvPr/>
          </p:nvSpPr>
          <p:spPr>
            <a:xfrm>
              <a:off x="0" y="142875"/>
              <a:ext cx="12060285" cy="2933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67"/>
                </a:lnSpc>
              </a:pPr>
              <a:r>
                <a:rPr lang="en-US" sz="15152" spc="378">
                  <a:solidFill>
                    <a:srgbClr val="000000"/>
                  </a:solidFill>
                  <a:latin typeface="Livvic Bold"/>
                </a:rPr>
                <a:t>Pesticidy</a:t>
              </a:r>
              <a:r>
                <a:rPr lang="en-US" sz="15152" spc="378">
                  <a:solidFill>
                    <a:srgbClr val="000000"/>
                  </a:solidFill>
                  <a:latin typeface="Livvic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16799" y="3517211"/>
              <a:ext cx="10426687" cy="747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78"/>
                </a:lnSpc>
              </a:pPr>
              <a:r>
                <a:rPr lang="en-US" sz="3484" spc="871">
                  <a:solidFill>
                    <a:srgbClr val="000000"/>
                  </a:solidFill>
                  <a:latin typeface="Assistant"/>
                </a:rPr>
                <a:t>ANETA LIBERDOVÁ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2728" y="885825"/>
            <a:ext cx="3047167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Livvic"/>
              </a:rPr>
              <a:t>Zdroje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59722" y="2783205"/>
            <a:ext cx="13959253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ource Sans Pro"/>
              </a:rPr>
              <a:t>Přednáška předmětu E6050 (Osudy toxických látek v prostředí), Mgr. Peter Šebej Ph.D.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ource Sans Pro"/>
              </a:rPr>
              <a:t>https://www.eea.europa.eu/cs/highlights/v-eu-je-treba-ke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Source Sans Pro"/>
              </a:rPr>
              <a:t>https://www.eea.europa.eu/publications/how-pesticides-impact-human-health/how-pesticides-impact-human-health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0000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64119" y="0"/>
            <a:ext cx="8223881" cy="10287000"/>
          </a:xfrm>
          <a:custGeom>
            <a:avLst/>
            <a:gdLst/>
            <a:ahLst/>
            <a:cxnLst/>
            <a:rect l="l" t="t" r="r" b="b"/>
            <a:pathLst>
              <a:path w="8223881" h="10287000">
                <a:moveTo>
                  <a:pt x="0" y="0"/>
                </a:moveTo>
                <a:lnTo>
                  <a:pt x="8223881" y="0"/>
                </a:lnTo>
                <a:lnTo>
                  <a:pt x="82238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572" r="-5815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461149" y="2126540"/>
            <a:ext cx="722451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>
                <a:solidFill>
                  <a:srgbClr val="000000"/>
                </a:solidFill>
                <a:latin typeface="Livvic Bold"/>
              </a:rPr>
              <a:t>Přípravky na ochranu rostlin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8548" y="4646479"/>
            <a:ext cx="10034004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ochrana zemědělských plodin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zajištění stabilních výnosů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fungicidy, herbicidy a insekticidy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47433" y="0"/>
            <a:ext cx="8340567" cy="10287000"/>
          </a:xfrm>
          <a:custGeom>
            <a:avLst/>
            <a:gdLst/>
            <a:ahLst/>
            <a:cxnLst/>
            <a:rect l="l" t="t" r="r" b="b"/>
            <a:pathLst>
              <a:path w="8340567" h="10287000">
                <a:moveTo>
                  <a:pt x="0" y="0"/>
                </a:moveTo>
                <a:lnTo>
                  <a:pt x="8340567" y="0"/>
                </a:lnTo>
                <a:lnTo>
                  <a:pt x="83405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069" r="-2239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959959" y="2763690"/>
            <a:ext cx="4576338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00000"/>
                </a:solidFill>
                <a:latin typeface="Livvic Bold"/>
              </a:rPr>
              <a:t>Biocidy </a:t>
            </a:r>
            <a:r>
              <a:rPr lang="en-US" sz="6999">
                <a:solidFill>
                  <a:srgbClr val="000000"/>
                </a:solidFill>
                <a:latin typeface="Livvic"/>
              </a:rPr>
              <a:t>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4068" y="4413250"/>
            <a:ext cx="1561044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regulace škůdců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lesnictví, zemědělství, domácnosti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585" y="0"/>
            <a:ext cx="16726829" cy="10287000"/>
          </a:xfrm>
          <a:custGeom>
            <a:avLst/>
            <a:gdLst/>
            <a:ahLst/>
            <a:cxnLst/>
            <a:rect l="l" t="t" r="r" b="b"/>
            <a:pathLst>
              <a:path w="16726829" h="10287000">
                <a:moveTo>
                  <a:pt x="0" y="0"/>
                </a:moveTo>
                <a:lnTo>
                  <a:pt x="16726830" y="0"/>
                </a:lnTo>
                <a:lnTo>
                  <a:pt x="167268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6934" y="1820982"/>
            <a:ext cx="6816781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>
                <a:solidFill>
                  <a:srgbClr val="000000"/>
                </a:solidFill>
                <a:latin typeface="Livvic Bold"/>
              </a:rPr>
              <a:t>Dopady na lidské zdraví </a:t>
            </a:r>
            <a:r>
              <a:rPr lang="en-US" sz="6999">
                <a:solidFill>
                  <a:srgbClr val="000000"/>
                </a:solidFill>
                <a:latin typeface="Livvic"/>
              </a:rPr>
              <a:t> 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04525" y="4176087"/>
            <a:ext cx="1387895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různé typy rakoviny (dětská leukémie)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neurologické poruchy (Parkinsonova, Alzheimerova choroba)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opožděný vývoj dětí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vliv na reprodukční schopnost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130377" cy="10287000"/>
          </a:xfrm>
          <a:custGeom>
            <a:avLst/>
            <a:gdLst/>
            <a:ahLst/>
            <a:cxnLst/>
            <a:rect l="l" t="t" r="r" b="b"/>
            <a:pathLst>
              <a:path w="6130377" h="10287000">
                <a:moveTo>
                  <a:pt x="0" y="0"/>
                </a:moveTo>
                <a:lnTo>
                  <a:pt x="6130377" y="0"/>
                </a:lnTo>
                <a:lnTo>
                  <a:pt x="61303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14" t="-1718" b="-17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-158698"/>
            <a:ext cx="6414973" cy="10445698"/>
          </a:xfrm>
          <a:custGeom>
            <a:avLst/>
            <a:gdLst/>
            <a:ahLst/>
            <a:cxnLst/>
            <a:rect l="l" t="t" r="r" b="b"/>
            <a:pathLst>
              <a:path w="6414973" h="10445698">
                <a:moveTo>
                  <a:pt x="0" y="0"/>
                </a:moveTo>
                <a:lnTo>
                  <a:pt x="6414973" y="0"/>
                </a:lnTo>
                <a:lnTo>
                  <a:pt x="6414973" y="10445698"/>
                </a:lnTo>
                <a:lnTo>
                  <a:pt x="0" y="10445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62" r="-1106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435299" y="2508489"/>
            <a:ext cx="7555535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>
                <a:solidFill>
                  <a:srgbClr val="000000"/>
                </a:solidFill>
                <a:latin typeface="Livvic Bold"/>
              </a:rPr>
              <a:t>Dopady na životní prostředí </a:t>
            </a:r>
            <a:r>
              <a:rPr lang="en-US" sz="6999">
                <a:solidFill>
                  <a:srgbClr val="000000"/>
                </a:solidFill>
                <a:latin typeface="Livvic"/>
              </a:rPr>
              <a:t> 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74068" y="4812668"/>
            <a:ext cx="11077996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snižování biodiverzity a rezistence ekosystémů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zejména populace hmyzu (opylovači)  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synergické účinky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3489" y="0"/>
            <a:ext cx="9484511" cy="10287000"/>
          </a:xfrm>
          <a:custGeom>
            <a:avLst/>
            <a:gdLst/>
            <a:ahLst/>
            <a:cxnLst/>
            <a:rect l="l" t="t" r="r" b="b"/>
            <a:pathLst>
              <a:path w="9484511" h="10287000">
                <a:moveTo>
                  <a:pt x="0" y="0"/>
                </a:moveTo>
                <a:lnTo>
                  <a:pt x="9484511" y="0"/>
                </a:lnTo>
                <a:lnTo>
                  <a:pt x="94845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67" r="-388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664178" y="1133475"/>
            <a:ext cx="7555535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>
                <a:solidFill>
                  <a:srgbClr val="000000"/>
                </a:solidFill>
                <a:latin typeface="Livvic Bold"/>
              </a:rPr>
              <a:t>DDT</a:t>
            </a:r>
            <a:r>
              <a:rPr lang="en-US" sz="6999">
                <a:solidFill>
                  <a:srgbClr val="000000"/>
                </a:solidFill>
                <a:latin typeface="Livvic"/>
              </a:rPr>
              <a:t>  </a:t>
            </a:r>
          </a:p>
          <a:p>
            <a:pPr algn="ctr">
              <a:lnSpc>
                <a:spcPts val="7349"/>
              </a:lnSpc>
            </a:pPr>
            <a:endParaRPr lang="en-US" sz="6999">
              <a:solidFill>
                <a:srgbClr val="000000"/>
              </a:solidFill>
              <a:latin typeface="Livv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2653605"/>
            <a:ext cx="8883891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insekticid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50. a 60. léta 20. století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hubení komárovitých (malárie)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rozpustné v tucích → ukládání v tukové tkáni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akutní expozice: ovlivňuje nervový systém, karcinogen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Source Sans Pro"/>
              </a:rPr>
              <a:t>mlčící jaro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05807" y="2755268"/>
            <a:ext cx="10676386" cy="6156716"/>
          </a:xfrm>
          <a:custGeom>
            <a:avLst/>
            <a:gdLst/>
            <a:ahLst/>
            <a:cxnLst/>
            <a:rect l="l" t="t" r="r" b="b"/>
            <a:pathLst>
              <a:path w="10676386" h="6156716">
                <a:moveTo>
                  <a:pt x="0" y="0"/>
                </a:moveTo>
                <a:lnTo>
                  <a:pt x="10676386" y="0"/>
                </a:lnTo>
                <a:lnTo>
                  <a:pt x="10676386" y="6156716"/>
                </a:lnTo>
                <a:lnTo>
                  <a:pt x="0" y="6156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43733" y="1133475"/>
            <a:ext cx="1780053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>
                <a:solidFill>
                  <a:srgbClr val="000000"/>
                </a:solidFill>
                <a:latin typeface="Livvic"/>
              </a:rPr>
              <a:t>1,1,1-trichlor-2,2-bis(4-chlorfenyl)ethan </a:t>
            </a:r>
          </a:p>
          <a:p>
            <a:pPr algn="ctr">
              <a:lnSpc>
                <a:spcPts val="7349"/>
              </a:lnSpc>
            </a:pPr>
            <a:endParaRPr lang="en-US" sz="6999">
              <a:solidFill>
                <a:srgbClr val="000000"/>
              </a:solidFill>
              <a:latin typeface="Livv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3489" y="0"/>
            <a:ext cx="9484511" cy="10287000"/>
          </a:xfrm>
          <a:custGeom>
            <a:avLst/>
            <a:gdLst/>
            <a:ahLst/>
            <a:cxnLst/>
            <a:rect l="l" t="t" r="r" b="b"/>
            <a:pathLst>
              <a:path w="9484511" h="10287000">
                <a:moveTo>
                  <a:pt x="0" y="0"/>
                </a:moveTo>
                <a:lnTo>
                  <a:pt x="9484511" y="0"/>
                </a:lnTo>
                <a:lnTo>
                  <a:pt x="94845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67" r="-388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664178" y="1133475"/>
            <a:ext cx="7555535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999">
                <a:solidFill>
                  <a:srgbClr val="000000"/>
                </a:solidFill>
                <a:latin typeface="Livvic Bold"/>
              </a:rPr>
              <a:t>DDT</a:t>
            </a:r>
            <a:r>
              <a:rPr lang="en-US" sz="6999">
                <a:solidFill>
                  <a:srgbClr val="000000"/>
                </a:solidFill>
                <a:latin typeface="Livvic"/>
              </a:rPr>
              <a:t>  </a:t>
            </a:r>
          </a:p>
          <a:p>
            <a:pPr algn="ctr">
              <a:lnSpc>
                <a:spcPts val="7349"/>
              </a:lnSpc>
            </a:pPr>
            <a:endParaRPr lang="en-US" sz="6999">
              <a:solidFill>
                <a:srgbClr val="000000"/>
              </a:solidFill>
              <a:latin typeface="Livv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2653605"/>
            <a:ext cx="8883891" cy="64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insekticid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Source Sans Pro"/>
              </a:rPr>
              <a:t>50. a 60.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léta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20.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století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hubení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komárovitých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(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malárie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)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rozpustné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v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tucích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→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ukládání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v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tukové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tkáni</a:t>
            </a:r>
            <a:endParaRPr lang="cs-CZ" sz="3999" dirty="0">
              <a:solidFill>
                <a:srgbClr val="000000"/>
              </a:solidFill>
              <a:latin typeface="Source Sans Pro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cs-CZ" sz="3999" dirty="0">
                <a:solidFill>
                  <a:srgbClr val="000000"/>
                </a:solidFill>
                <a:latin typeface="Source Sans Pro"/>
              </a:rPr>
              <a:t>M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lčící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jaro</a:t>
            </a:r>
            <a:r>
              <a:rPr lang="en-US" sz="3999">
                <a:solidFill>
                  <a:srgbClr val="000000"/>
                </a:solidFill>
                <a:latin typeface="Source Sans Pro"/>
              </a:rPr>
              <a:t> </a:t>
            </a:r>
            <a:endParaRPr lang="en-US" sz="3999" dirty="0">
              <a:solidFill>
                <a:srgbClr val="000000"/>
              </a:solidFill>
              <a:latin typeface="Source Sans Pro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akutní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expozice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ovlivňuje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nervový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systém</a:t>
            </a:r>
            <a:r>
              <a:rPr lang="en-US" sz="3999" dirty="0">
                <a:solidFill>
                  <a:srgbClr val="000000"/>
                </a:solidFill>
                <a:latin typeface="Source Sans Pro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ource Sans Pro"/>
              </a:rPr>
              <a:t>karcinogen</a:t>
            </a:r>
            <a:endParaRPr lang="en-US" sz="3999" dirty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192</Words>
  <Application>Microsoft Office PowerPoint</Application>
  <PresentationFormat>Vlastní</PresentationFormat>
  <Paragraphs>37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Livvic Bold</vt:lpstr>
      <vt:lpstr>Source Sans Pro</vt:lpstr>
      <vt:lpstr>Livvic</vt:lpstr>
      <vt:lpstr>Calibri</vt:lpstr>
      <vt:lpstr>Arial</vt:lpstr>
      <vt:lpstr>Assistant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Organic Project Presentation </dc:title>
  <cp:lastModifiedBy>Aneta Liberdová</cp:lastModifiedBy>
  <cp:revision>3</cp:revision>
  <dcterms:created xsi:type="dcterms:W3CDTF">2006-08-16T00:00:00Z</dcterms:created>
  <dcterms:modified xsi:type="dcterms:W3CDTF">2023-12-05T23:06:17Z</dcterms:modified>
  <dc:identifier>DAF2A6QA7eM</dc:identifier>
</cp:coreProperties>
</file>