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6BAE5A-25C3-EB6E-B532-791A090E0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ru-RU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2F96CE0-10E6-72A7-613A-CAE80F3B8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ru-R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705632-7981-2C76-8043-76D4A0F5A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BAFE73-16C4-9671-C148-95ACBFA5F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704F97-AB73-EB2C-C9DC-F35E224F3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458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034EF7-1A23-3B46-0BAC-8B216913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ru-RU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74791A8-E942-A40C-710A-BCC71B9D0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ru-R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64FAB6-CDB0-D946-226B-B06A5B5B2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56DF93-1E1F-2FD1-8EC4-0BCFA46C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58F13A4-4C14-7DBB-F80F-7DA8774E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7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6840EAF-35BE-6501-A63E-9FBB13B9B2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ru-RU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540DFDE-F2EA-7BC3-DF9E-D00C79AB0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ru-R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FA3CC8-0C03-4BBD-39CE-D88B91A2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131F3D-3004-7231-1B7F-992D73AD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3BFF1D-8F44-752B-D526-3B1FAE6B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14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E2B4D-2593-169B-8409-C27287263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ru-RU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626CF-2DAF-C68D-4D54-F72B5896A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ru-R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7EA4B2-3BB4-DE06-91B1-668CCEE8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AA702F-EC49-756A-F454-4F6E9BF65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EC84BA-D10C-3A4B-DC15-25E5DAF2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88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B6BA63-32C6-A198-DE46-77E723DF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ru-RU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F1151A-A936-9699-1E3A-060745C34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6C92C4-7F2E-2764-E1C5-AF2EF87AF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C51273-89FC-8ACA-4B96-99CA1CD1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3BA57B-EBBE-EF15-9506-30D82E5C3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652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DC027-3B2D-3468-A043-EDF6B775A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ru-RU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77433D-69E0-CE12-2B6C-7CDEA611A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ru-RU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60C2AD-59FC-184D-C56C-EA4763942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ru-RU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D73698C-8C76-1246-A181-28CBFA920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B6063A-4765-DEB3-5FA2-E2A453A3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AE95FF-4278-4A16-B740-B5A859E60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8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979EAE-44E9-1825-43DD-6EDCBC2E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ru-RU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0E2649-7EE2-3E6B-0720-B0E7FAF8E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21F61A-FE08-5C19-041C-3B0FFFA70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ru-RU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A6A0EBA-2C22-9A6E-8883-8CEF9B3BC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4036328-C118-F530-DD50-0DED6B9CB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ru-RU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82F03F0-44C1-AB2A-3A51-8D844842C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6678A35-4E42-488C-152C-1E83C61A7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DF14C47-695D-5F31-85A5-835427F5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54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A45BF2-D749-3952-D8D2-33991291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ru-RU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D926F2B-6B6C-46AD-4D90-481EEF3D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D57039F-B489-F0C6-0F38-62CD84D9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D37409-59FC-A8F8-4244-22435677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8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82E5EB8-B333-0581-05BA-C9B0A768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79A1B33-F5BE-0A2A-A546-83F85D4F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A57C74B-A501-DE62-8C51-3B3E6A08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604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535EE-410B-3DFA-25BE-366D500B1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ru-RU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719199-D7E5-923A-AF6D-0E3B52119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ru-RU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47CDA33-8E1A-32B3-F5E7-18F2FFCF7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AC01F3-5D1F-91F4-DDB5-E97184135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5FB6B2-6F44-F566-708D-BF957BA5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5932AF-E95E-2A07-345C-20E20DFB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3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4E4E4-11B5-050B-22C5-20CF98D2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ru-RU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5FAB128-A6B1-F70E-1F4C-5F0FDD6F8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367944-1156-5C0E-1CCF-D35452C86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B4B7BDC-78F1-453D-1B31-6AD987180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6AA0B5-6104-E951-42B5-0D16B24A3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791B1E-7B0D-E6B4-D20C-D694B4116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04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CB22CB5-8E9C-DA09-8598-81577EF0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ru-RU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FB35C0-0960-4A63-70F3-58A805249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ru-R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CFED61-BD01-DC8F-9898-02F6860D7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82390-A558-47DE-BE31-05D542F5B379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ECD5E6-5BA0-1149-CD1C-F66E71745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3A0D10-6A96-6239-C5E7-643807E68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2F079-6D06-4021-9D2F-9BBC2A1064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9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Lidská tvář, umění, obraz, socha&#10;&#10;Popis byl vytvořen automaticky">
            <a:extLst>
              <a:ext uri="{FF2B5EF4-FFF2-40B4-BE49-F238E27FC236}">
                <a16:creationId xmlns:a16="http://schemas.microsoft.com/office/drawing/2014/main" id="{0A810A35-462B-427E-E315-0035CE0FE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2" r="25763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70A091-D080-FC1F-3115-8A3F63CAAA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964" y="775470"/>
            <a:ext cx="4515260" cy="3825597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“Deathly beautiful”, or Shocking History of the Use of Radium in Cosmetics in the 20</a:t>
            </a:r>
            <a:r>
              <a:rPr lang="en-US" sz="4800" baseline="30000" dirty="0">
                <a:solidFill>
                  <a:schemeClr val="bg1"/>
                </a:solidFill>
              </a:rPr>
              <a:t>th</a:t>
            </a:r>
            <a:r>
              <a:rPr lang="en-US" sz="4800" dirty="0">
                <a:solidFill>
                  <a:schemeClr val="bg1"/>
                </a:solidFill>
              </a:rPr>
              <a:t> Century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CD0C42B-AC86-D45D-0852-9AB9A0B70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29" y="5482584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Siluianova Iuliia</a:t>
            </a:r>
          </a:p>
          <a:p>
            <a:pPr algn="l"/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Biochemistry</a:t>
            </a:r>
            <a:endParaRPr lang="ru-RU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271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B45835-3DB7-4D95-9290-E7C2C3AD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BA86C3D-5E02-4EC9-A07B-6786E96EC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A1BCCA4-FEFE-4004-9DD5-96DC53BFB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9025533-FEDC-498B-B634-AACB9C542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BCB9B21-6FC4-4E75-9B78-CBF710766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65F2E95-7169-4456-9FD1-FD404A2B1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C39C303-7680-46A4-83C1-D77C74DE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FA6DE2B9-0A43-5719-12D3-642EF948C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32" b="31732"/>
          <a:stretch/>
        </p:blipFill>
        <p:spPr>
          <a:xfrm>
            <a:off x="626592" y="370840"/>
            <a:ext cx="4573404" cy="349037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41B28445-577A-0CAD-C1F4-B44930C5F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857"/>
          <a:stretch/>
        </p:blipFill>
        <p:spPr>
          <a:xfrm>
            <a:off x="5470050" y="341641"/>
            <a:ext cx="5992303" cy="349037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1869F0-34A7-EAE2-738C-A5649C355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10" y="5339519"/>
            <a:ext cx="8094249" cy="960841"/>
          </a:xfrm>
          <a:noFill/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Received the 1903 Nobel Prize in Physics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E6338D4-656D-9AE6-2C97-F447012BEEFE}"/>
              </a:ext>
            </a:extLst>
          </p:cNvPr>
          <p:cNvSpPr txBox="1"/>
          <p:nvPr/>
        </p:nvSpPr>
        <p:spPr>
          <a:xfrm>
            <a:off x="626592" y="3956837"/>
            <a:ext cx="45734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Henri Becquerel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FC9FAFF-3178-0D27-BBB4-403E335BB70D}"/>
              </a:ext>
            </a:extLst>
          </p:cNvPr>
          <p:cNvSpPr txBox="1"/>
          <p:nvPr/>
        </p:nvSpPr>
        <p:spPr>
          <a:xfrm>
            <a:off x="5470050" y="3951745"/>
            <a:ext cx="6010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Marie and Pierre Curie</a:t>
            </a:r>
          </a:p>
        </p:txBody>
      </p:sp>
    </p:spTree>
    <p:extLst>
      <p:ext uri="{BB962C8B-B14F-4D97-AF65-F5344CB8AC3E}">
        <p14:creationId xmlns:p14="http://schemas.microsoft.com/office/powerpoint/2010/main" val="2526830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D767E20-7A8E-0460-923B-041303D24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44" y="220868"/>
            <a:ext cx="4243559" cy="32081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9AD4150-D101-D46F-A855-6E8724B27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4" y="3630988"/>
            <a:ext cx="4853646" cy="31451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70E6C2F-33C3-91B1-D9E7-7CE132AC8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181" y="341936"/>
            <a:ext cx="4758256" cy="617412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AACBEB1-7352-3EFC-F7CA-4FFA714D3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141" y="0"/>
            <a:ext cx="260604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36E8E8-B342-F4CC-2CA0-0E9F94EF3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9309" y="4403348"/>
            <a:ext cx="2519691" cy="237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83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0DF3F5-1073-7088-F41F-7460F27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latin typeface="+mj-lt"/>
                <a:ea typeface="+mj-ea"/>
                <a:cs typeface="+mj-cs"/>
              </a:rPr>
              <a:t>THO-RADIA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B7C17-0317-B60F-5A3F-E4F5D8663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612" y="1285667"/>
            <a:ext cx="7191561" cy="4496727"/>
          </a:xfrm>
        </p:spPr>
        <p:txBody>
          <a:bodyPr anchor="ctr">
            <a:normAutofit/>
          </a:bodyPr>
          <a:lstStyle/>
          <a:p>
            <a:r>
              <a:rPr lang="en-US" sz="2000" b="0" i="0" dirty="0">
                <a:solidFill>
                  <a:srgbClr val="14141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was founded in 1932 by the Parisian pharmacist Alexis </a:t>
            </a:r>
            <a:r>
              <a:rPr lang="en-US" sz="2000" b="0" i="0" dirty="0" err="1">
                <a:solidFill>
                  <a:srgbClr val="14141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Moussalli</a:t>
            </a:r>
            <a:r>
              <a:rPr lang="en-US" sz="2000" dirty="0">
                <a:solidFill>
                  <a:srgbClr val="14141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US" sz="2000" b="0" i="0" dirty="0">
              <a:solidFill>
                <a:srgbClr val="141415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0" i="0" dirty="0" err="1">
                <a:solidFill>
                  <a:srgbClr val="141415"/>
                </a:solidFill>
                <a:effectLst/>
                <a:cs typeface="Calibri" panose="020F0502020204030204" pitchFamily="34" charset="0"/>
              </a:rPr>
              <a:t>Moussalli</a:t>
            </a:r>
            <a:r>
              <a:rPr lang="en-US" sz="2000" b="0" i="0" dirty="0">
                <a:solidFill>
                  <a:srgbClr val="141415"/>
                </a:solidFill>
                <a:effectLst/>
                <a:cs typeface="Calibri" panose="020F0502020204030204" pitchFamily="34" charset="0"/>
              </a:rPr>
              <a:t> brought the physician Alfred Curie - </a:t>
            </a:r>
            <a:r>
              <a:rPr lang="en-US" sz="2000" dirty="0">
                <a:solidFill>
                  <a:srgbClr val="1F1F1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 doctor who had no relation to the discoverers of radium despite his name;</a:t>
            </a:r>
          </a:p>
          <a:p>
            <a:r>
              <a:rPr lang="en-US" sz="2000" dirty="0">
                <a:solidFill>
                  <a:srgbClr val="141415"/>
                </a:solidFill>
              </a:rPr>
              <a:t>t</a:t>
            </a:r>
            <a:r>
              <a:rPr lang="en-US" sz="2000" b="0" i="0" dirty="0">
                <a:solidFill>
                  <a:srgbClr val="141415"/>
                </a:solidFill>
                <a:effectLst/>
              </a:rPr>
              <a:t>he company’s signature product was Tho-Radia cream which was supposed to activate the circulation, firm the tissue, remove grease, remove wrinkles, etc.</a:t>
            </a:r>
            <a:endParaRPr lang="en-US" sz="2000" dirty="0">
              <a:cs typeface="Calibri" panose="020F0502020204030204" pitchFamily="34" charset="0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7836932-8FAB-CFB5-56B4-0F1D7498C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" r="1325" b="1"/>
          <a:stretch/>
        </p:blipFill>
        <p:spPr>
          <a:xfrm>
            <a:off x="8131449" y="475689"/>
            <a:ext cx="3025892" cy="340032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66CF75-C43B-FA06-084C-CAED214D7A2A}"/>
              </a:ext>
            </a:extLst>
          </p:cNvPr>
          <p:cNvSpPr txBox="1"/>
          <p:nvPr/>
        </p:nvSpPr>
        <p:spPr>
          <a:xfrm>
            <a:off x="7604786" y="4073987"/>
            <a:ext cx="42006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100 grams of Tho-Radia cream contained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0.233 ug of radium bromide</a:t>
            </a:r>
          </a:p>
          <a:p>
            <a:pPr algn="ctr"/>
            <a:r>
              <a:rPr lang="en-US" dirty="0"/>
              <a:t>0.5 g of thorium chloride</a:t>
            </a:r>
          </a:p>
          <a:p>
            <a:endParaRPr lang="en-US" dirty="0"/>
          </a:p>
          <a:p>
            <a:r>
              <a:rPr lang="en-US" u="sng" dirty="0"/>
              <a:t>100 grams of Tho-Radia powder contained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0.01 ug of radium bromide</a:t>
            </a:r>
          </a:p>
          <a:p>
            <a:pPr algn="ctr"/>
            <a:r>
              <a:rPr lang="en-US" dirty="0"/>
              <a:t>0.1 g of thorium sulfate</a:t>
            </a:r>
          </a:p>
          <a:p>
            <a:pPr algn="ctr"/>
            <a:r>
              <a:rPr lang="en-US" dirty="0"/>
              <a:t>4 g of titanium oxide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50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D8E6EAB-309C-CF12-755C-708475770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5" t="15814" r="12529" b="6202"/>
          <a:stretch/>
        </p:blipFill>
        <p:spPr>
          <a:xfrm>
            <a:off x="0" y="-4384"/>
            <a:ext cx="12192000" cy="68623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03D14E-6370-1C0E-B15B-89141A13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RADIOR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89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D6A0E4-ED8D-5757-DF1E-C1DB4AB63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21531" r="-1" b="3656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6944D33-FB80-5410-8AD9-8A13EE24A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t="7750" r="-2" b="-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CC1DA7-27DF-6C92-4D3A-D7533A377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963" y="-289674"/>
            <a:ext cx="9801854" cy="2790331"/>
          </a:xfrm>
        </p:spPr>
        <p:txBody>
          <a:bodyPr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Radithor – “A Cure for the Living Dead”</a:t>
            </a:r>
            <a:endParaRPr lang="ru-RU" sz="48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DCA3C1-A301-9CCC-AB36-6390FF63D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1904005"/>
          </a:xfrm>
        </p:spPr>
        <p:txBody>
          <a:bodyPr anchor="t">
            <a:normAutofit lnSpcReduction="10000"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</a:rPr>
              <a:t>consisted of triple-distilled water containing at least 1 microcurie each of Ra-226 and Ra-228</a:t>
            </a:r>
          </a:p>
          <a:p>
            <a:pPr algn="ctr"/>
            <a:r>
              <a:rPr lang="en-US" sz="18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excessively broad and pseudoscientific application of the principle of 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 hormesis</a:t>
            </a:r>
          </a:p>
          <a:p>
            <a:pPr algn="ctr"/>
            <a:r>
              <a:rPr lang="en-US" sz="18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manufactured from 1918 to 1928 by the Bailey Radium Laboratories, Inc. of 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East Orange, New Jersey</a:t>
            </a:r>
            <a:r>
              <a:rPr lang="en-US" sz="1800" b="1" i="0" dirty="0">
                <a:solidFill>
                  <a:schemeClr val="bg1">
                    <a:lumMod val="95000"/>
                  </a:schemeClr>
                </a:solidFill>
                <a:effectLst/>
                <a:latin typeface="Arial" panose="020B0604020202020204" pitchFamily="34" charset="0"/>
              </a:rPr>
              <a:t>. </a:t>
            </a:r>
          </a:p>
          <a:p>
            <a:pPr algn="ctr"/>
            <a:r>
              <a:rPr lang="en-US" sz="18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owner of the company and head of the laboratories was 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William J. A. Bailey</a:t>
            </a:r>
            <a:r>
              <a:rPr lang="en-US" sz="1800" b="1" i="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who was not a medical doctor.</a:t>
            </a:r>
            <a:endParaRPr lang="ru-RU" sz="18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7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93B66D-ECE0-9774-6C6B-21DF45BAF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8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On the Path to Reveal the Dangers of Radium </a:t>
            </a:r>
            <a:endParaRPr lang="ru-RU" sz="3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7878E07-A843-7240-2BBA-29D844B89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12" y="1252714"/>
            <a:ext cx="3100323" cy="517126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67CC6D0-0E80-93FB-1FAC-6A6035A507B0}"/>
              </a:ext>
            </a:extLst>
          </p:cNvPr>
          <p:cNvSpPr txBox="1"/>
          <p:nvPr/>
        </p:nvSpPr>
        <p:spPr>
          <a:xfrm>
            <a:off x="1756153" y="6423980"/>
            <a:ext cx="196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1. Eben Byers</a:t>
            </a:r>
            <a:endParaRPr lang="ru-RU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A2B9FFC-3D20-0919-F7F4-39C250CA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982" y="1878856"/>
            <a:ext cx="5892925" cy="466553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45FE685-6E2C-F080-C4F4-CC6E455F488B}"/>
              </a:ext>
            </a:extLst>
          </p:cNvPr>
          <p:cNvSpPr txBox="1"/>
          <p:nvPr/>
        </p:nvSpPr>
        <p:spPr>
          <a:xfrm>
            <a:off x="5214140" y="1478746"/>
            <a:ext cx="3248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2. The “Radium Girls”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3849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21611-C837-5675-655E-FF065ADF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635" y="354850"/>
            <a:ext cx="10997629" cy="1325563"/>
          </a:xfrm>
        </p:spPr>
        <p:txBody>
          <a:bodyPr/>
          <a:lstStyle/>
          <a:p>
            <a:r>
              <a:rPr lang="en-US" dirty="0"/>
              <a:t>Federal Food, Drug, and Cosmetic Act (FFDCA)</a:t>
            </a:r>
            <a:endParaRPr lang="ru-RU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DCA0B6-17F8-51AB-0054-17084384A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Draft year: 1938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Amendment years: 1954 and 1958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National</a:t>
            </a:r>
            <a:endParaRPr lang="ru-RU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D1AF57-3C41-A303-743E-7A8A2D2E7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801" y="3110965"/>
            <a:ext cx="4267200" cy="2981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09A907A-6F03-2B40-4E9E-8D614F56EC2F}"/>
              </a:ext>
            </a:extLst>
          </p:cNvPr>
          <p:cNvSpPr txBox="1"/>
          <p:nvPr/>
        </p:nvSpPr>
        <p:spPr>
          <a:xfrm>
            <a:off x="8153399" y="4001294"/>
            <a:ext cx="3050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Franklin D. Roosevelt signing the Federal Food, Drug, and Cosmetic Act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788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95D11EE-57C2-B5F7-4B80-EA353F301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2"/>
            <a:ext cx="12192000" cy="68540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F85249A-B23F-31DF-A9B0-C2B6B86D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66"/>
                </a:solidFill>
              </a:rPr>
              <a:t>The sources</a:t>
            </a:r>
            <a:endParaRPr lang="ru-RU" dirty="0">
              <a:solidFill>
                <a:srgbClr val="66FF66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03A868-C639-0D08-C29B-1D12E5DC2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66FF66"/>
                </a:solidFill>
              </a:rPr>
              <a:t>https://lithub.com/a-revolutionary-beauty-secret-on-the-rise-and-fall-of-radium-in-the-beauty-industry/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0" i="0" dirty="0">
                <a:solidFill>
                  <a:srgbClr val="66FF66"/>
                </a:solidFill>
                <a:effectLst/>
              </a:rPr>
              <a:t>Radioactive Cosmetics and Radiant </a:t>
            </a:r>
            <a:r>
              <a:rPr lang="en-US" sz="2000" b="0" i="0" dirty="0" err="1">
                <a:solidFill>
                  <a:srgbClr val="66FF66"/>
                </a:solidFill>
                <a:effectLst/>
              </a:rPr>
              <a:t>BeautyCosméticos</a:t>
            </a:r>
            <a:r>
              <a:rPr lang="en-US" sz="2000" b="0" i="0" dirty="0">
                <a:solidFill>
                  <a:srgbClr val="66FF6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66FF66"/>
                </a:solidFill>
                <a:effectLst/>
              </a:rPr>
              <a:t>radioactivos</a:t>
            </a:r>
            <a:r>
              <a:rPr lang="en-US" sz="2000" b="0" i="0" dirty="0">
                <a:solidFill>
                  <a:srgbClr val="66FF66"/>
                </a:solidFill>
                <a:effectLst/>
              </a:rPr>
              <a:t>. La </a:t>
            </a:r>
            <a:r>
              <a:rPr lang="en-US" sz="2000" b="0" i="0" dirty="0" err="1">
                <a:solidFill>
                  <a:srgbClr val="66FF66"/>
                </a:solidFill>
                <a:effectLst/>
              </a:rPr>
              <a:t>belleza</a:t>
            </a:r>
            <a:r>
              <a:rPr lang="en-US" sz="2000" b="0" i="0" dirty="0">
                <a:solidFill>
                  <a:srgbClr val="66FF66"/>
                </a:solidFill>
                <a:effectLst/>
              </a:rPr>
              <a:t> «</a:t>
            </a:r>
            <a:r>
              <a:rPr lang="en-US" sz="2000" b="0" i="0" dirty="0" err="1">
                <a:solidFill>
                  <a:srgbClr val="66FF66"/>
                </a:solidFill>
                <a:effectLst/>
              </a:rPr>
              <a:t>radiante</a:t>
            </a:r>
            <a:r>
              <a:rPr lang="en-US" sz="2000" b="0" i="0" dirty="0">
                <a:solidFill>
                  <a:srgbClr val="66FF66"/>
                </a:solidFill>
                <a:effectLst/>
              </a:rPr>
              <a:t>». R.M. Díaz </a:t>
            </a:r>
            <a:r>
              <a:rPr lang="en-US" sz="2000" b="0" i="0" dirty="0" err="1">
                <a:solidFill>
                  <a:srgbClr val="66FF66"/>
                </a:solidFill>
                <a:effectLst/>
              </a:rPr>
              <a:t>Díaz</a:t>
            </a:r>
            <a:r>
              <a:rPr lang="en-US" sz="2000" b="0" i="0" dirty="0">
                <a:solidFill>
                  <a:srgbClr val="66FF66"/>
                </a:solidFill>
                <a:effectLst/>
              </a:rPr>
              <a:t>, C. Garrido Gutiérrez, P. Maldonado Cid. </a:t>
            </a:r>
            <a:r>
              <a:rPr lang="en-US" sz="2000" b="0" i="0" dirty="0" err="1">
                <a:solidFill>
                  <a:srgbClr val="66FF66"/>
                </a:solidFill>
                <a:effectLst/>
              </a:rPr>
              <a:t>Actas</a:t>
            </a:r>
            <a:r>
              <a:rPr lang="en-US" sz="2000" b="0" i="0" dirty="0">
                <a:solidFill>
                  <a:srgbClr val="66FF66"/>
                </a:solidFill>
                <a:effectLst/>
              </a:rPr>
              <a:t> Dermo-</a:t>
            </a:r>
            <a:r>
              <a:rPr lang="en-US" sz="2000" b="0" i="0" dirty="0" err="1">
                <a:solidFill>
                  <a:srgbClr val="66FF66"/>
                </a:solidFill>
                <a:effectLst/>
              </a:rPr>
              <a:t>Sifiliográficas</a:t>
            </a:r>
            <a:r>
              <a:rPr lang="en-US" sz="2000" b="0" i="0" dirty="0">
                <a:solidFill>
                  <a:srgbClr val="66FF66"/>
                </a:solidFill>
                <a:effectLst/>
              </a:rPr>
              <a:t> (English Edition). Volume 111, Issue 10, December 2020, Pager 863-865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66FF66"/>
                </a:solidFill>
              </a:rPr>
              <a:t>https://orau.org/health-physics-museum/collection/radioactive-quack-cures/pills-potions-and-other-miscellany/tho-radia-items.html</a:t>
            </a:r>
            <a:endParaRPr lang="en-US" sz="2000" b="0" i="0" dirty="0">
              <a:solidFill>
                <a:srgbClr val="66FF66"/>
              </a:solidFill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0" i="0" dirty="0">
                <a:solidFill>
                  <a:srgbClr val="66FF66"/>
                </a:solidFill>
                <a:effectLst/>
              </a:rPr>
              <a:t>https://en.wikipedia.org/wiki/Radithor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solidFill>
                <a:srgbClr val="66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790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TM04033929[[fn=Břidlice]]</Template>
  <TotalTime>2164</TotalTime>
  <Words>355</Words>
  <Application>Microsoft Office PowerPoint</Application>
  <PresentationFormat>Širokoúhlá obrazovka</PresentationFormat>
  <Paragraphs>37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Motiv Office</vt:lpstr>
      <vt:lpstr>“Deathly beautiful”, or Shocking History of the Use of Radium in Cosmetics in the 20th Century</vt:lpstr>
      <vt:lpstr>Prezentace aplikace PowerPoint</vt:lpstr>
      <vt:lpstr>Prezentace aplikace PowerPoint</vt:lpstr>
      <vt:lpstr>THO-RADIA</vt:lpstr>
      <vt:lpstr>RADIOR</vt:lpstr>
      <vt:lpstr>Radithor – “A Cure for the Living Dead”</vt:lpstr>
      <vt:lpstr>On the Path to Reveal the Dangers of Radium </vt:lpstr>
      <vt:lpstr>Federal Food, Drug, and Cosmetic Act (FFDCA)</vt:lpstr>
      <vt:lpstr>The 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“Deathly beautiful”, or Shocking History of the Use of Radium In Cosmetics in the 20th Century</dc:title>
  <dc:creator>Юля Силуянова</dc:creator>
  <cp:lastModifiedBy>Юля Силуянова</cp:lastModifiedBy>
  <cp:revision>7</cp:revision>
  <dcterms:created xsi:type="dcterms:W3CDTF">2023-11-19T19:33:20Z</dcterms:created>
  <dcterms:modified xsi:type="dcterms:W3CDTF">2023-11-21T23:06:51Z</dcterms:modified>
</cp:coreProperties>
</file>