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66" r:id="rId5"/>
    <p:sldId id="263" r:id="rId6"/>
    <p:sldId id="271" r:id="rId7"/>
    <p:sldId id="261" r:id="rId8"/>
    <p:sldId id="267" r:id="rId9"/>
    <p:sldId id="268" r:id="rId10"/>
    <p:sldId id="262" r:id="rId11"/>
    <p:sldId id="264" r:id="rId12"/>
    <p:sldId id="269" r:id="rId13"/>
    <p:sldId id="270" r:id="rId14"/>
    <p:sldId id="265" r:id="rId15"/>
    <p:sldId id="25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7C2B-5F49-4550-8168-7F8C39E9F259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14BC-F01E-4505-9A42-E371008104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42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7C2B-5F49-4550-8168-7F8C39E9F259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14BC-F01E-4505-9A42-E371008104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75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7C2B-5F49-4550-8168-7F8C39E9F259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14BC-F01E-4505-9A42-E371008104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547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7C2B-5F49-4550-8168-7F8C39E9F259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14BC-F01E-4505-9A42-E3710081040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2945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7C2B-5F49-4550-8168-7F8C39E9F259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14BC-F01E-4505-9A42-E371008104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0129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7C2B-5F49-4550-8168-7F8C39E9F259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14BC-F01E-4505-9A42-E371008104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181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7C2B-5F49-4550-8168-7F8C39E9F259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14BC-F01E-4505-9A42-E371008104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719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7C2B-5F49-4550-8168-7F8C39E9F259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14BC-F01E-4505-9A42-E371008104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188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7C2B-5F49-4550-8168-7F8C39E9F259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14BC-F01E-4505-9A42-E371008104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75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7C2B-5F49-4550-8168-7F8C39E9F259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14BC-F01E-4505-9A42-E371008104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88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7C2B-5F49-4550-8168-7F8C39E9F259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14BC-F01E-4505-9A42-E371008104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98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7C2B-5F49-4550-8168-7F8C39E9F259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14BC-F01E-4505-9A42-E371008104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91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7C2B-5F49-4550-8168-7F8C39E9F259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14BC-F01E-4505-9A42-E371008104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01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7C2B-5F49-4550-8168-7F8C39E9F259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14BC-F01E-4505-9A42-E371008104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60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7C2B-5F49-4550-8168-7F8C39E9F259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14BC-F01E-4505-9A42-E371008104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65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7C2B-5F49-4550-8168-7F8C39E9F259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14BC-F01E-4505-9A42-E371008104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85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B7C2B-5F49-4550-8168-7F8C39E9F259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14BC-F01E-4505-9A42-E371008104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344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5AB7C2B-5F49-4550-8168-7F8C39E9F259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1A114BC-F01E-4505-9A42-E371008104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4187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hHsOwLdCu4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abst-science-publishers.com/current/news-archiv/details-archive/an-internet-apocalypse-could-ride-to-earth-with-the-next-solar-storm-new-research-warns.html" TargetMode="External"/><Relationship Id="rId3" Type="http://schemas.openxmlformats.org/officeDocument/2006/relationships/hyperlink" Target="https://news.mit.edu/2018/nas-report-right-path-fusion-energy-1221" TargetMode="External"/><Relationship Id="rId7" Type="http://schemas.openxmlformats.org/officeDocument/2006/relationships/hyperlink" Target="https://www.youtube.com/watch?v=IhHsOwLdCu4" TargetMode="External"/><Relationship Id="rId2" Type="http://schemas.openxmlformats.org/officeDocument/2006/relationships/hyperlink" Target="https://cs.wikipedia.org/wiki/Tokama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dfgroup.org/2015/05/the-hdf5-value-proposition-for-the-fusion-data-lifecycle/fusion-tokamak_scheme-tokamak-scheme-by-abteilung-o%CC%88ffentlichkeitsarbeit-max-planck-institut-fu%CC%88r-plasmaphysik/" TargetMode="External"/><Relationship Id="rId5" Type="http://schemas.openxmlformats.org/officeDocument/2006/relationships/hyperlink" Target="https://www.iter.org/sci/BeyondITER" TargetMode="External"/><Relationship Id="rId10" Type="http://schemas.openxmlformats.org/officeDocument/2006/relationships/hyperlink" Target="https://ct24.ceskatelevize.cz/veda/2547289-novy-cesky-tokamak-dostal-800-milionu-korun-ma-vest-ke-splneni-snu-o-neomezene-energii" TargetMode="External"/><Relationship Id="rId4" Type="http://schemas.openxmlformats.org/officeDocument/2006/relationships/hyperlink" Target="https://www.sciencefocus.com/future-technology/how-does-nuclear-fusion-work" TargetMode="External"/><Relationship Id="rId9" Type="http://schemas.openxmlformats.org/officeDocument/2006/relationships/hyperlink" Target="https://connectusfund.org/nuclear-fusion-pros-and-cons-lis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kamak - Wikipedia">
            <a:extLst>
              <a:ext uri="{FF2B5EF4-FFF2-40B4-BE49-F238E27FC236}">
                <a16:creationId xmlns:a16="http://schemas.microsoft.com/office/drawing/2014/main" id="{79CD115B-D9ED-96FF-6428-0A8DE88A2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" r="-1" b="9340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57537D2-0848-27D9-F4BF-239948F9E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cs-CZ" sz="8800" b="1" dirty="0">
                <a:solidFill>
                  <a:schemeClr val="tx1"/>
                </a:solidFill>
              </a:rPr>
              <a:t>Tokamak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51E3F14-F1E1-4D1B-723A-20B52843338A}"/>
              </a:ext>
            </a:extLst>
          </p:cNvPr>
          <p:cNvSpPr txBox="1"/>
          <p:nvPr/>
        </p:nvSpPr>
        <p:spPr>
          <a:xfrm>
            <a:off x="9699401" y="6086901"/>
            <a:ext cx="1937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Richard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/>
              <a:t>Ženožička</a:t>
            </a:r>
          </a:p>
        </p:txBody>
      </p:sp>
    </p:spTree>
    <p:extLst>
      <p:ext uri="{BB962C8B-B14F-4D97-AF65-F5344CB8AC3E}">
        <p14:creationId xmlns:p14="http://schemas.microsoft.com/office/powerpoint/2010/main" val="4138417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5C56FD3A-4F39-4752-AC00-DB25CCA4E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772527DF-A25C-46B4-A5D9-BBE2E310A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Milestones around the world">
            <a:extLst>
              <a:ext uri="{FF2B5EF4-FFF2-40B4-BE49-F238E27FC236}">
                <a16:creationId xmlns:a16="http://schemas.microsoft.com/office/drawing/2014/main" id="{6CD32F6F-D701-B30A-3149-04EBDFA8A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1961" b="1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137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ench nuclear regulator halts assembly of huge fusion reactor | Science |  AAAS">
            <a:extLst>
              <a:ext uri="{FF2B5EF4-FFF2-40B4-BE49-F238E27FC236}">
                <a16:creationId xmlns:a16="http://schemas.microsoft.com/office/drawing/2014/main" id="{450BB5C2-2CB0-22DA-D2F1-D44CCF8BE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79" y="207498"/>
            <a:ext cx="9745042" cy="644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246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TER and Beyond">
            <a:extLst>
              <a:ext uri="{FF2B5EF4-FFF2-40B4-BE49-F238E27FC236}">
                <a16:creationId xmlns:a16="http://schemas.microsoft.com/office/drawing/2014/main" id="{14CC7979-E126-B14C-AEE3-3F1CE04998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004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63EA17-62FB-A902-CC6A-D5E9C651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Tokamaky v ČR</a:t>
            </a:r>
          </a:p>
        </p:txBody>
      </p:sp>
      <p:pic>
        <p:nvPicPr>
          <p:cNvPr id="10242" name="Picture 2" descr="Nový český tokamak dostal 800 milionů korun. Má vést ke splnění snu o  neomezené energii — ČT24 — Česká televize">
            <a:extLst>
              <a:ext uri="{FF2B5EF4-FFF2-40B4-BE49-F238E27FC236}">
                <a16:creationId xmlns:a16="http://schemas.microsoft.com/office/drawing/2014/main" id="{325AD559-2EAE-0DB3-5527-CAFA2146BC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9"/>
          <a:stretch/>
        </p:blipFill>
        <p:spPr bwMode="auto">
          <a:xfrm>
            <a:off x="268340" y="1762930"/>
            <a:ext cx="5822336" cy="393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GOLEM Tokamak | ILC Newsline">
            <a:extLst>
              <a:ext uri="{FF2B5EF4-FFF2-40B4-BE49-F238E27FC236}">
                <a16:creationId xmlns:a16="http://schemas.microsoft.com/office/drawing/2014/main" id="{B7844169-6524-AC8B-632B-4E300AFC4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4" r="8011"/>
          <a:stretch/>
        </p:blipFill>
        <p:spPr bwMode="auto">
          <a:xfrm>
            <a:off x="6949440" y="1762930"/>
            <a:ext cx="4974220" cy="393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1E5D95A-8972-DAA2-9AB1-2298EC5D5573}"/>
              </a:ext>
            </a:extLst>
          </p:cNvPr>
          <p:cNvSpPr txBox="1"/>
          <p:nvPr/>
        </p:nvSpPr>
        <p:spPr>
          <a:xfrm>
            <a:off x="2628620" y="6063734"/>
            <a:ext cx="110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COMPASS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F87A2F8-D434-36EE-C15C-11B2470598AC}"/>
              </a:ext>
            </a:extLst>
          </p:cNvPr>
          <p:cNvSpPr txBox="1"/>
          <p:nvPr/>
        </p:nvSpPr>
        <p:spPr>
          <a:xfrm>
            <a:off x="8991556" y="606373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GOLEM</a:t>
            </a:r>
          </a:p>
        </p:txBody>
      </p:sp>
    </p:spTree>
    <p:extLst>
      <p:ext uri="{BB962C8B-B14F-4D97-AF65-F5344CB8AC3E}">
        <p14:creationId xmlns:p14="http://schemas.microsoft.com/office/powerpoint/2010/main" val="1205560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9F3EF1-A967-E4B4-0AB5-5DC12634E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943775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https://www.youtube.com/watch?v=IhHsOwLdCu4</a:t>
            </a:r>
            <a:br>
              <a:rPr lang="cs-CZ" dirty="0">
                <a:solidFill>
                  <a:schemeClr val="tx1"/>
                </a:solidFill>
              </a:rPr>
            </a:b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21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83DDD6-27DC-5521-5B57-3DF2EBEDB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BA9DFF-2FB6-62DE-C778-DA89A6D18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https://cs.wikipedia.org/wiki/Tokamak</a:t>
            </a:r>
            <a:r>
              <a:rPr lang="cs-CZ" dirty="0">
                <a:solidFill>
                  <a:schemeClr val="tx1"/>
                </a:solidFill>
              </a:rPr>
              <a:t> (3.10.2023)</a:t>
            </a:r>
          </a:p>
          <a:p>
            <a:r>
              <a:rPr lang="cs-CZ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https://news.mit.edu/2018/nas-report-right-path-fusion-energy-1221</a:t>
            </a:r>
            <a:r>
              <a:rPr lang="cs-CZ" dirty="0">
                <a:solidFill>
                  <a:schemeClr val="tx1"/>
                </a:solidFill>
              </a:rPr>
              <a:t> (3.10.2023)</a:t>
            </a:r>
          </a:p>
          <a:p>
            <a:r>
              <a:rPr lang="cs-CZ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https://www.sciencefocus.com/future-technology/how-does-nuclear-fusion-work</a:t>
            </a:r>
            <a:r>
              <a:rPr lang="cs-CZ" dirty="0">
                <a:solidFill>
                  <a:schemeClr val="tx1"/>
                </a:solidFill>
              </a:rPr>
              <a:t> (3.10.2023)</a:t>
            </a:r>
          </a:p>
          <a:p>
            <a:r>
              <a:rPr lang="cs-CZ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https://www.iter.org/sci/BeyondITER</a:t>
            </a:r>
            <a:r>
              <a:rPr lang="cs-CZ" dirty="0">
                <a:solidFill>
                  <a:schemeClr val="tx1"/>
                </a:solidFill>
              </a:rPr>
              <a:t> (3.10.2023)</a:t>
            </a:r>
          </a:p>
          <a:p>
            <a:r>
              <a:rPr lang="cs-CZ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https://www.hdfgroup.org/2015/05/the-hdf5-value-proposition-for-the-fusion-data-lifecycle/fusion-tokamak_scheme-tokamak-scheme-by-abteilung-o%CC%88ffentlichkeitsarbeit-max-planck-institut-fu%CC%88r-plasmaphysik/</a:t>
            </a:r>
            <a:r>
              <a:rPr lang="cs-CZ" dirty="0">
                <a:solidFill>
                  <a:schemeClr val="tx1"/>
                </a:solidFill>
              </a:rPr>
              <a:t> (3.10.2023)</a:t>
            </a:r>
          </a:p>
          <a:p>
            <a:r>
              <a:rPr lang="cs-CZ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https://www.youtube.com/watch?v=IhHsOwLdCu4</a:t>
            </a:r>
            <a:r>
              <a:rPr lang="cs-CZ" dirty="0">
                <a:solidFill>
                  <a:schemeClr val="tx1"/>
                </a:solidFill>
              </a:rPr>
              <a:t> (3.10.2023)</a:t>
            </a:r>
          </a:p>
          <a:p>
            <a:r>
              <a:rPr lang="cs-CZ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https://www.pabst-science-publishers.com/current/news-archiv/details-archive/an-internet-apocalypse-could-ride-to-earth-with-the-next-solar-storm-new-research-warns.html</a:t>
            </a:r>
            <a:r>
              <a:rPr lang="cs-CZ" dirty="0">
                <a:solidFill>
                  <a:schemeClr val="tx1"/>
                </a:solidFill>
              </a:rPr>
              <a:t> (3.10.2023)</a:t>
            </a:r>
          </a:p>
          <a:p>
            <a:r>
              <a:rPr lang="cs-CZ" dirty="0">
                <a:solidFill>
                  <a:schemeClr val="tx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https://connectusfund.org/nuclear-fusion-pros-and-cons-list</a:t>
            </a:r>
            <a:r>
              <a:rPr lang="cs-CZ" dirty="0">
                <a:solidFill>
                  <a:schemeClr val="tx1"/>
                </a:solidFill>
              </a:rPr>
              <a:t> (3.10.2023)</a:t>
            </a:r>
          </a:p>
          <a:p>
            <a:r>
              <a:rPr lang="cs-CZ" dirty="0">
                <a:solidFill>
                  <a:schemeClr val="tx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https://ct24.ceskatelevize.cz/veda/2547289-novy-cesky-tokamak-dostal-800-milionu-korun-ma-vest-ke-splneni-snu-o-neomezene-energii</a:t>
            </a:r>
            <a:r>
              <a:rPr lang="cs-CZ" dirty="0">
                <a:solidFill>
                  <a:schemeClr val="tx1"/>
                </a:solidFill>
              </a:rPr>
              <a:t> (3.10.2023)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7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E982C8-7619-EAE9-BB84-BC45C4C036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9161" y="595532"/>
            <a:ext cx="10353675" cy="969963"/>
          </a:xfrm>
        </p:spPr>
        <p:txBody>
          <a:bodyPr>
            <a:normAutofit/>
          </a:bodyPr>
          <a:lstStyle/>
          <a:p>
            <a:r>
              <a:rPr lang="cs-CZ" sz="4000" dirty="0"/>
              <a:t>Toroidní komora s magnetickými cívkami</a:t>
            </a:r>
            <a:endParaRPr lang="cs-CZ" dirty="0"/>
          </a:p>
        </p:txBody>
      </p:sp>
      <p:pic>
        <p:nvPicPr>
          <p:cNvPr id="5122" name="Picture 2" descr="Fusion-Tokamak_scheme-Tokamak-scheme-by-Abteilung-Öffentlichkeitsarbeit-Max-Planck-Institut-für-Plasmaphysik  - The HDF Group">
            <a:extLst>
              <a:ext uri="{FF2B5EF4-FFF2-40B4-BE49-F238E27FC236}">
                <a16:creationId xmlns:a16="http://schemas.microsoft.com/office/drawing/2014/main" id="{1384C6AF-F9B4-62EC-D1AC-5D02C33DE5D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089" y="1798942"/>
            <a:ext cx="8339821" cy="469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508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does nuclear fusion work? - BBC Science Focus Magazine">
            <a:extLst>
              <a:ext uri="{FF2B5EF4-FFF2-40B4-BE49-F238E27FC236}">
                <a16:creationId xmlns:a16="http://schemas.microsoft.com/office/drawing/2014/main" id="{03C525E5-204C-EC2C-9827-C88A256BD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4719" r="4708" b="4615"/>
          <a:stretch/>
        </p:blipFill>
        <p:spPr bwMode="auto">
          <a:xfrm>
            <a:off x="2522892" y="1580050"/>
            <a:ext cx="7135567" cy="502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2B3F6C02-75C0-AFA6-6641-9D467F0C3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jaderné fúze</a:t>
            </a:r>
          </a:p>
        </p:txBody>
      </p:sp>
    </p:spTree>
    <p:extLst>
      <p:ext uri="{BB962C8B-B14F-4D97-AF65-F5344CB8AC3E}">
        <p14:creationId xmlns:p14="http://schemas.microsoft.com/office/powerpoint/2010/main" val="928462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An 'Internet apocalypse' could ride to Earth with the next solar storm, new  research warns">
            <a:extLst>
              <a:ext uri="{FF2B5EF4-FFF2-40B4-BE49-F238E27FC236}">
                <a16:creationId xmlns:a16="http://schemas.microsoft.com/office/drawing/2014/main" id="{BFFAA8F2-4F06-CDD0-229F-E8FF7180B9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403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okamak - Wikipedia">
            <a:extLst>
              <a:ext uri="{FF2B5EF4-FFF2-40B4-BE49-F238E27FC236}">
                <a16:creationId xmlns:a16="http://schemas.microsoft.com/office/drawing/2014/main" id="{ACAB9593-6DFC-0DF1-27B1-F4E3F5B88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9" b="935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836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nachový, kruh, fialka, světlo&#10;&#10;Popis byl vytvořen automaticky">
            <a:extLst>
              <a:ext uri="{FF2B5EF4-FFF2-40B4-BE49-F238E27FC236}">
                <a16:creationId xmlns:a16="http://schemas.microsoft.com/office/drawing/2014/main" id="{D525F059-BA9A-7126-9BEE-E0D9A6E141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44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5C56FD3A-4F39-4752-AC00-DB25CCA4E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772527DF-A25C-46B4-A5D9-BBE2E310A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On the right path to fusion energy | MIT News | Massachusetts Institute of  Technology">
            <a:extLst>
              <a:ext uri="{FF2B5EF4-FFF2-40B4-BE49-F238E27FC236}">
                <a16:creationId xmlns:a16="http://schemas.microsoft.com/office/drawing/2014/main" id="{CE9C3C81-B075-3FBB-6C38-5FBAD94282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9" r="1" b="15197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125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33E89D-F980-C248-D2C2-E5772ABD5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stále nevyrábíme energii tokamaky?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E4844B-8A2B-7962-5D76-92BED75F5C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u="sng" dirty="0"/>
              <a:t>Výhody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3BB809D-0326-3C1E-34A0-A146C8F1D1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Relativně levný provoz</a:t>
            </a:r>
          </a:p>
          <a:p>
            <a:r>
              <a:rPr lang="cs-CZ" sz="2400" dirty="0"/>
              <a:t>Ohromný energetický zisk</a:t>
            </a:r>
          </a:p>
          <a:p>
            <a:r>
              <a:rPr lang="cs-CZ" sz="2400" dirty="0"/>
              <a:t>Ekologicky přívětivé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32A0759-8DDF-4C50-A905-2D2B4C9F7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sz="2800" u="sng" dirty="0"/>
              <a:t>Současné komplikace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DCD7639-0669-5055-5A50-7879EA99189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Obrovské náklady na konstrukci</a:t>
            </a:r>
          </a:p>
          <a:p>
            <a:r>
              <a:rPr lang="cs-CZ" sz="2400" dirty="0"/>
              <a:t>Doposud energeticky ztrátové</a:t>
            </a:r>
          </a:p>
          <a:p>
            <a:r>
              <a:rPr lang="cs-CZ" sz="2400" dirty="0"/>
              <a:t>Zatím schopné provozu v řádech minut</a:t>
            </a:r>
          </a:p>
        </p:txBody>
      </p:sp>
    </p:spTree>
    <p:extLst>
      <p:ext uri="{BB962C8B-B14F-4D97-AF65-F5344CB8AC3E}">
        <p14:creationId xmlns:p14="http://schemas.microsoft.com/office/powerpoint/2010/main" val="2003571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57ACF9-58DA-E54B-B585-316A52593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ITER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28FD54-F51A-8120-C849-2E64B1712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Mezinárodní výzkumný projekt</a:t>
            </a:r>
          </a:p>
          <a:p>
            <a:r>
              <a:rPr lang="cs-CZ" sz="2800" dirty="0"/>
              <a:t>Plánovaný výkon je 500 MW za 500 s</a:t>
            </a:r>
          </a:p>
          <a:p>
            <a:r>
              <a:rPr lang="cs-CZ" sz="2800" dirty="0"/>
              <a:t>Palivová dávka je 0,5 g</a:t>
            </a:r>
          </a:p>
          <a:p>
            <a:r>
              <a:rPr lang="cs-CZ" sz="2800" dirty="0"/>
              <a:t>První testy 2035</a:t>
            </a:r>
          </a:p>
          <a:p>
            <a:r>
              <a:rPr lang="cs-CZ" sz="2800" dirty="0"/>
              <a:t>Elektrárna DEMO – stavba 2040</a:t>
            </a:r>
          </a:p>
        </p:txBody>
      </p:sp>
    </p:spTree>
    <p:extLst>
      <p:ext uri="{BB962C8B-B14F-4D97-AF65-F5344CB8AC3E}">
        <p14:creationId xmlns:p14="http://schemas.microsoft.com/office/powerpoint/2010/main" val="9726103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Vlastní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Břidlice</Template>
  <TotalTime>143</TotalTime>
  <Words>229</Words>
  <Application>Microsoft Office PowerPoint</Application>
  <PresentationFormat>Širokoúhlá obrazovka</PresentationFormat>
  <Paragraphs>34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Calibri</vt:lpstr>
      <vt:lpstr>Wingdings 2</vt:lpstr>
      <vt:lpstr>Břidlice</vt:lpstr>
      <vt:lpstr>Tokamak</vt:lpstr>
      <vt:lpstr>Toroidní komora s magnetickými cívkami</vt:lpstr>
      <vt:lpstr>Princip jaderné fúze</vt:lpstr>
      <vt:lpstr>Prezentace aplikace PowerPoint</vt:lpstr>
      <vt:lpstr>Prezentace aplikace PowerPoint</vt:lpstr>
      <vt:lpstr>Prezentace aplikace PowerPoint</vt:lpstr>
      <vt:lpstr>Prezentace aplikace PowerPoint</vt:lpstr>
      <vt:lpstr>Proč stále nevyrábíme energii tokamaky?</vt:lpstr>
      <vt:lpstr>ITER </vt:lpstr>
      <vt:lpstr>Prezentace aplikace PowerPoint</vt:lpstr>
      <vt:lpstr>Prezentace aplikace PowerPoint</vt:lpstr>
      <vt:lpstr>Prezentace aplikace PowerPoint</vt:lpstr>
      <vt:lpstr>Tokamaky v ČR</vt:lpstr>
      <vt:lpstr>https://www.youtube.com/watch?v=IhHsOwLdCu4 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Tokamak</dc:title>
  <dc:creator>Richard Ženožička</dc:creator>
  <cp:lastModifiedBy>Richard Ženožička</cp:lastModifiedBy>
  <cp:revision>6</cp:revision>
  <dcterms:created xsi:type="dcterms:W3CDTF">2023-10-03T07:16:41Z</dcterms:created>
  <dcterms:modified xsi:type="dcterms:W3CDTF">2023-10-03T09:42:04Z</dcterms:modified>
</cp:coreProperties>
</file>