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44A1D-EDB8-4EDA-85F1-B1BC77CD9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86688E-B568-4049-AC56-8C0F6F8D0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439A9-E3A9-4105-9581-173FC13D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4DFD4E-119E-4C63-A4B0-C96FF22F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320A9D-114F-4EFE-89BD-F0B897DF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4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3B823-31C0-470D-81A4-072AEB68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1265EA-E873-4EF9-B62A-5F41D6BD8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33B222-26B4-4CA1-AA5C-F5E9087C1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6C88D-1C44-4C02-A215-8D37054D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AB49E0-4D8F-409A-A091-1DF0F59A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12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E7F229-7E57-4F5A-A489-E7A572B11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E4F5CB-9DC3-4B9F-A7DB-5B42E3D8E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177F3B-A3F2-4DF1-B425-49026BBE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7E3765-59C2-4DC7-8EF0-7570BCE7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A612EF-1A47-42A9-BAE4-B5DE07641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1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F59EE-824E-4B5E-A352-502C2F048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BAC37-4E07-4251-9A8A-D6FFC0038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79F323-4FFB-41E7-BC44-5B65D1BC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C4A72B-E320-41CF-8822-7940C26F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A17BF6-70AB-4600-B9A1-B31299C81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55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2A761-2CC3-4F54-9802-EAEA8990A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522646-80E0-4EB5-9049-70EF4826B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F2A89-314C-4891-A6B4-855894CD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ACB2D6-E9FC-48FF-8CA6-11173DB2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9EE713-03C4-4BE3-8844-AA5E3ECE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5A476-445C-44D0-8C33-488247A8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F08CB-3A82-4E00-98EC-C2569A68B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E4B01F-9A6A-4717-B4AD-92A1E4386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304DEC-AB2F-444C-B0FC-417528DF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7A36A7-32FD-4B4D-A575-37389358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6C8CC0-913E-44D2-8062-FAC4EE99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8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41FAF-9DA2-4C25-B199-660BF0599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0D1D7E-0D21-427D-8013-BD8B95ACA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2FFE02-DF84-4BBF-BA45-C7CF08DD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5E094C-B951-40B5-A099-8D51288E9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D18154-CECD-4353-92D1-F5E3DF34D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998CB2-1FA7-4BC4-91AF-DBF2F0AA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498616-9EBC-4F08-89F5-E1D70933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57DBE0-35FE-4287-9C5A-3B9EC9A0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7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D86F8-3DF4-47B4-A175-F09CE249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34BA2A-6C56-451A-8628-6F3D7CA33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E6A45C-28C6-45CB-A6C1-0836055B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EE337A-50B6-4EA4-8D90-1F54A3DC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6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20477F-4FB4-494D-A3CC-F6C11935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C15759-307D-4657-B443-FA8F8379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D1A247-6990-41DB-B03C-AA97E698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43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EFF0D-0201-412E-8246-92AE8977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00C30-0117-4B30-82A2-CF85F8EB5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06B89F-8945-43DA-BD6D-D8DE16E50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FE4289-0531-4974-B9DF-AD1F4C5B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7FC0B3-3C3E-4FEB-8F21-242CFC10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764A69-F78B-4D3C-882F-53DF10CB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89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46767-F0F4-4A99-B84D-2E6F6D13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861ECBD-80D0-4F02-BB8E-5E7FDAC0D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881DFD-8122-4653-B88D-8EB7485A6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36C6C0-A72F-4537-82DF-2BB8357B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F12AD7-FBFF-4445-B9FA-52985EB40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3ED3FF-D693-463E-9C9B-B72FB81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8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E5DA33-766F-4F28-8CE8-D3F5AE1F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8CD7D5-4435-4162-B461-EFD638443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B56EB4-3363-4CD5-B204-EB33C392C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F82C-21F0-4946-97EA-D69C4E6F670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71BBB7-CE73-4039-9503-01FF79D55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9598D6-714E-42E2-8DFF-13B7D1B51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BDAD7-E9F7-43D8-AFF2-C82E2B9C8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79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uni.cz/pro-media/tiskove-zpravy/recetox-latka-ehmc-muze-poskozovat-dn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185E3-06FC-41B9-BF10-9F574304E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Opalovací krémy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1925BC-8EAE-4C79-A239-FEA3326D9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22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2DAE0-25CF-47C6-ACCF-ADADD67C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Opalovací krém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4D3E49-AA61-49C5-8A65-B219223E7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Ochranný kosmetický přípravek</a:t>
            </a:r>
          </a:p>
          <a:p>
            <a:r>
              <a:rPr lang="cs-CZ" dirty="0"/>
              <a:t>Účinná složka (chránící kůži): UV filtry</a:t>
            </a:r>
          </a:p>
          <a:p>
            <a:pPr lvl="1"/>
            <a:r>
              <a:rPr lang="cs-CZ" dirty="0"/>
              <a:t>A) </a:t>
            </a:r>
            <a:r>
              <a:rPr lang="cs-CZ" b="1" dirty="0"/>
              <a:t>minerální </a:t>
            </a:r>
            <a:r>
              <a:rPr lang="cs-CZ" dirty="0"/>
              <a:t>– ZnO</a:t>
            </a:r>
            <a:r>
              <a:rPr lang="cs-CZ" baseline="-25000" dirty="0"/>
              <a:t>2 </a:t>
            </a:r>
            <a:r>
              <a:rPr lang="cs-CZ" dirty="0"/>
              <a:t>(UVA i UVB), TiO</a:t>
            </a:r>
            <a:r>
              <a:rPr lang="cs-CZ" baseline="-25000" dirty="0"/>
              <a:t>2 </a:t>
            </a:r>
            <a:r>
              <a:rPr lang="cs-CZ" dirty="0"/>
              <a:t>(UVB, částečně UVA)</a:t>
            </a:r>
            <a:endParaRPr lang="cs-CZ" baseline="-25000" dirty="0"/>
          </a:p>
          <a:p>
            <a:pPr lvl="2"/>
            <a:r>
              <a:rPr lang="cs-CZ" dirty="0"/>
              <a:t>Fyzikální působení</a:t>
            </a:r>
          </a:p>
          <a:p>
            <a:pPr lvl="2"/>
            <a:r>
              <a:rPr lang="cs-CZ" dirty="0"/>
              <a:t>Nevstřebávají se do pokožky</a:t>
            </a:r>
          </a:p>
          <a:p>
            <a:pPr lvl="2"/>
            <a:r>
              <a:rPr lang="cs-CZ" dirty="0"/>
              <a:t>TiO</a:t>
            </a:r>
            <a:r>
              <a:rPr lang="cs-CZ" baseline="-25000" dirty="0"/>
              <a:t>2 </a:t>
            </a:r>
            <a:r>
              <a:rPr lang="cs-CZ" dirty="0"/>
              <a:t>pozor na potažení Al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 </a:t>
            </a:r>
            <a:r>
              <a:rPr lang="cs-CZ" dirty="0"/>
              <a:t>-&gt; * volné radikály (zdravotní riziko)</a:t>
            </a:r>
            <a:endParaRPr lang="cs-CZ" baseline="-25000" dirty="0"/>
          </a:p>
          <a:p>
            <a:pPr lvl="1"/>
            <a:r>
              <a:rPr lang="cs-CZ" dirty="0"/>
              <a:t>B) </a:t>
            </a:r>
            <a:r>
              <a:rPr lang="cs-CZ" b="1" dirty="0"/>
              <a:t>chemické</a:t>
            </a:r>
            <a:r>
              <a:rPr lang="cs-CZ" dirty="0"/>
              <a:t> – </a:t>
            </a:r>
            <a:r>
              <a:rPr lang="cs-CZ" dirty="0" err="1"/>
              <a:t>avobenzon</a:t>
            </a:r>
            <a:r>
              <a:rPr lang="cs-CZ" dirty="0"/>
              <a:t>, </a:t>
            </a:r>
            <a:r>
              <a:rPr lang="cs-CZ" dirty="0" err="1"/>
              <a:t>octinoxat</a:t>
            </a:r>
            <a:r>
              <a:rPr lang="cs-CZ" dirty="0"/>
              <a:t>, </a:t>
            </a:r>
            <a:r>
              <a:rPr lang="cs-CZ" dirty="0" err="1"/>
              <a:t>oxybenzon</a:t>
            </a:r>
            <a:endParaRPr lang="cs-CZ" dirty="0"/>
          </a:p>
        </p:txBody>
      </p:sp>
      <p:pic>
        <p:nvPicPr>
          <p:cNvPr id="1026" name="Picture 2" descr="Astrid SUN Sensitive opalovací mléko OF50+ 150ml">
            <a:extLst>
              <a:ext uri="{FF2B5EF4-FFF2-40B4-BE49-F238E27FC236}">
                <a16:creationId xmlns:a16="http://schemas.microsoft.com/office/drawing/2014/main" id="{E04249C0-D46D-4952-B84C-34590DB423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0" t="592" r="28585" b="-592"/>
          <a:stretch/>
        </p:blipFill>
        <p:spPr bwMode="auto">
          <a:xfrm>
            <a:off x="9462546" y="936671"/>
            <a:ext cx="2397760" cy="5146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60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96054-9D4B-45BA-967C-DF127EEF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Rizika UV filtrů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874BC-9F12-4484-84C9-072FE7DE2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950388" cy="524435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Uvolňování radikálů kyslíku -&gt; poškození bílkovin, lipidů, DNA</a:t>
            </a:r>
          </a:p>
          <a:p>
            <a:r>
              <a:rPr lang="cs-CZ" dirty="0"/>
              <a:t>-&gt; kontaktní </a:t>
            </a:r>
            <a:r>
              <a:rPr lang="cs-CZ" dirty="0" err="1"/>
              <a:t>fotoalergická</a:t>
            </a:r>
            <a:r>
              <a:rPr lang="cs-CZ" dirty="0"/>
              <a:t> dermatitida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Endokrinní </a:t>
            </a:r>
            <a:r>
              <a:rPr lang="cs-CZ" b="1" dirty="0" err="1"/>
              <a:t>disruptory</a:t>
            </a:r>
            <a:r>
              <a:rPr lang="cs-CZ" b="1" dirty="0"/>
              <a:t> </a:t>
            </a:r>
            <a:r>
              <a:rPr lang="cs-CZ" dirty="0"/>
              <a:t>– napodobují funkci hormonů</a:t>
            </a:r>
          </a:p>
          <a:p>
            <a:pPr lvl="1"/>
            <a:r>
              <a:rPr lang="cs-CZ" dirty="0"/>
              <a:t>Narušují soustavu žláz s vnitřní sekrecí</a:t>
            </a:r>
          </a:p>
          <a:p>
            <a:pPr lvl="1"/>
            <a:r>
              <a:rPr lang="cs-CZ" dirty="0"/>
              <a:t>Karcinogeny</a:t>
            </a:r>
          </a:p>
          <a:p>
            <a:pPr lvl="1"/>
            <a:r>
              <a:rPr lang="cs-CZ" dirty="0"/>
              <a:t>Př. </a:t>
            </a:r>
            <a:r>
              <a:rPr lang="cs-CZ" b="1" dirty="0" err="1"/>
              <a:t>Ethylhexyl</a:t>
            </a:r>
            <a:r>
              <a:rPr lang="cs-CZ" b="1" dirty="0"/>
              <a:t> </a:t>
            </a:r>
            <a:r>
              <a:rPr lang="cs-CZ" b="1" dirty="0" err="1"/>
              <a:t>metoxycinamát</a:t>
            </a:r>
            <a:r>
              <a:rPr lang="cs-CZ" b="1" dirty="0"/>
              <a:t> </a:t>
            </a:r>
            <a:r>
              <a:rPr lang="cs-CZ" dirty="0"/>
              <a:t>(nestabilní pod vlivem UV -&gt; izomerace -&gt; toxické pro DNA)</a:t>
            </a:r>
          </a:p>
          <a:p>
            <a:pPr lvl="2"/>
            <a:r>
              <a:rPr lang="cs-CZ" dirty="0"/>
              <a:t>Ovlivňuje schopnost štítné žlázy </a:t>
            </a:r>
          </a:p>
          <a:p>
            <a:pPr lvl="2"/>
            <a:r>
              <a:rPr lang="cs-CZ" dirty="0"/>
              <a:t>V bazénech reakce -&gt; produkty chlorace – mutagenní účinky na bakteriích 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2"/>
            <a:r>
              <a:rPr lang="cs-CZ" dirty="0">
                <a:hlinkClick r:id="rId2"/>
              </a:rPr>
              <a:t>https://www.muni.cz/pro-media/tiskove-zpravy/recetox-latka-ehmc-muze-poskozovat-dna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091D76F0-C01F-487A-9117-656DA407A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377" y="4895850"/>
            <a:ext cx="3902124" cy="104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ení ekzém jako ekzém - Babinet.cz">
            <a:extLst>
              <a:ext uri="{FF2B5EF4-FFF2-40B4-BE49-F238E27FC236}">
                <a16:creationId xmlns:a16="http://schemas.microsoft.com/office/drawing/2014/main" id="{F8143B82-21DF-49DB-A60F-A8C9F4E1E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739" y="1942409"/>
            <a:ext cx="2691849" cy="179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42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4F7C3-F0F5-42F6-85C3-042FA554C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Avobenzon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C1DB0-2149-440F-B34B-5A324918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Aktivní základ opalovacích krémů</a:t>
            </a:r>
          </a:p>
          <a:p>
            <a:r>
              <a:rPr lang="cs-CZ" dirty="0"/>
              <a:t>Ropný základ</a:t>
            </a:r>
          </a:p>
          <a:p>
            <a:r>
              <a:rPr lang="cs-CZ" dirty="0"/>
              <a:t>Neuznávaná jako bezpečná, </a:t>
            </a:r>
            <a:r>
              <a:rPr lang="cs-CZ" b="1" dirty="0"/>
              <a:t>ale jediný schválený filtr UVA</a:t>
            </a:r>
          </a:p>
          <a:p>
            <a:r>
              <a:rPr lang="cs-CZ" dirty="0"/>
              <a:t>Na světle se rozkládá s časem</a:t>
            </a:r>
          </a:p>
          <a:p>
            <a:r>
              <a:rPr lang="cs-CZ" dirty="0"/>
              <a:t>Nedávná studie: rozklad vlivem chlorované vody a UV záření -&gt; zdravotní riziko</a:t>
            </a:r>
          </a:p>
        </p:txBody>
      </p:sp>
      <p:pic>
        <p:nvPicPr>
          <p:cNvPr id="3074" name="Picture 2" descr="Skeletal formula of avobenzone">
            <a:extLst>
              <a:ext uri="{FF2B5EF4-FFF2-40B4-BE49-F238E27FC236}">
                <a16:creationId xmlns:a16="http://schemas.microsoft.com/office/drawing/2014/main" id="{4F917594-C327-49C9-891B-D0463810A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384" y="365125"/>
            <a:ext cx="4572375" cy="19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74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9D842-7C8D-426B-AF80-6868F4F5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Oxybenzon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38103-294E-4A00-B163-86748C8E5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99800" cy="4351338"/>
          </a:xfrm>
        </p:spPr>
        <p:txBody>
          <a:bodyPr/>
          <a:lstStyle/>
          <a:p>
            <a:r>
              <a:rPr lang="cs-CZ" b="1" dirty="0"/>
              <a:t>Potenciální karcinogen </a:t>
            </a:r>
          </a:p>
          <a:p>
            <a:r>
              <a:rPr lang="cs-CZ" dirty="0"/>
              <a:t>Proniká pokožkou</a:t>
            </a:r>
          </a:p>
          <a:p>
            <a:pPr lvl="1"/>
            <a:r>
              <a:rPr lang="cs-CZ" dirty="0"/>
              <a:t>Při osvícení UV -&gt; produkce volných radikálů</a:t>
            </a:r>
          </a:p>
          <a:p>
            <a:r>
              <a:rPr lang="cs-CZ" dirty="0"/>
              <a:t>Pravděpodobně </a:t>
            </a:r>
            <a:r>
              <a:rPr lang="cs-CZ" b="1" dirty="0"/>
              <a:t>poškozuje</a:t>
            </a:r>
            <a:r>
              <a:rPr lang="cs-CZ" dirty="0"/>
              <a:t> (narušení reprodukce) korály (zákaz v Thajsku)</a:t>
            </a:r>
          </a:p>
        </p:txBody>
      </p:sp>
      <p:pic>
        <p:nvPicPr>
          <p:cNvPr id="5122" name="Picture 2" descr="undefined">
            <a:extLst>
              <a:ext uri="{FF2B5EF4-FFF2-40B4-BE49-F238E27FC236}">
                <a16:creationId xmlns:a16="http://schemas.microsoft.com/office/drawing/2014/main" id="{D12ABB88-90FC-44BC-974F-8BCEB247D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080" y="205581"/>
            <a:ext cx="3464560" cy="184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lustrační foto">
            <a:extLst>
              <a:ext uri="{FF2B5EF4-FFF2-40B4-BE49-F238E27FC236}">
                <a16:creationId xmlns:a16="http://schemas.microsoft.com/office/drawing/2014/main" id="{01CBBCBD-83AA-4725-94AF-1A7032B93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080" y="4230210"/>
            <a:ext cx="3464561" cy="19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2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ED440-ADD6-4B19-BA2D-3FB0C3B8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Etiketa opalovacího krému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5B400-E2AE-4189-AC64-6CDB7FB76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Povinné údaje:</a:t>
            </a:r>
          </a:p>
          <a:p>
            <a:pPr lvl="1"/>
            <a:r>
              <a:rPr lang="cs-CZ" dirty="0"/>
              <a:t>SPF = číselný údaj ochrany před UV zářením (UVB záření)</a:t>
            </a:r>
          </a:p>
          <a:p>
            <a:pPr lvl="1"/>
            <a:endParaRPr lang="cs-CZ" dirty="0"/>
          </a:p>
          <a:p>
            <a:r>
              <a:rPr lang="cs-CZ" dirty="0"/>
              <a:t>Nepovinné údaje: </a:t>
            </a:r>
          </a:p>
          <a:p>
            <a:pPr lvl="1"/>
            <a:r>
              <a:rPr lang="cs-CZ" dirty="0"/>
              <a:t>UVA PF = číselný údaj ochrany před UVA zářením</a:t>
            </a:r>
          </a:p>
          <a:p>
            <a:pPr lvl="1"/>
            <a:r>
              <a:rPr lang="cs-CZ" dirty="0"/>
              <a:t>Voděodolnost</a:t>
            </a:r>
          </a:p>
          <a:p>
            <a:pPr lvl="1"/>
            <a:endParaRPr lang="cs-CZ" dirty="0"/>
          </a:p>
          <a:p>
            <a:r>
              <a:rPr lang="cs-CZ" dirty="0"/>
              <a:t>Doporučení Evropské Komise 2006/647/ES</a:t>
            </a:r>
          </a:p>
          <a:p>
            <a:pPr lvl="1"/>
            <a:r>
              <a:rPr lang="cs-CZ" dirty="0"/>
              <a:t>Co by nemělo být na etiketě:</a:t>
            </a:r>
          </a:p>
          <a:p>
            <a:pPr lvl="2"/>
            <a:r>
              <a:rPr lang="cs-CZ" dirty="0"/>
              <a:t>100% ochrana nebo úplná ochrana</a:t>
            </a:r>
          </a:p>
          <a:p>
            <a:pPr lvl="2"/>
            <a:r>
              <a:rPr lang="cs-CZ" dirty="0"/>
              <a:t>Opakovaná aplikace není za žádných okolností nutná</a:t>
            </a:r>
          </a:p>
        </p:txBody>
      </p:sp>
    </p:spTree>
    <p:extLst>
      <p:ext uri="{BB962C8B-B14F-4D97-AF65-F5344CB8AC3E}">
        <p14:creationId xmlns:p14="http://schemas.microsoft.com/office/powerpoint/2010/main" val="838043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250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Opalovací krémy</vt:lpstr>
      <vt:lpstr>Opalovací krém</vt:lpstr>
      <vt:lpstr>Rizika UV filtrů</vt:lpstr>
      <vt:lpstr>Avobenzon</vt:lpstr>
      <vt:lpstr>Oxybenzon</vt:lpstr>
      <vt:lpstr>Etiketa opalovacího krému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Opalovací krémy</dc:title>
  <dc:creator>Fasorovi</dc:creator>
  <cp:lastModifiedBy>Fasorovi</cp:lastModifiedBy>
  <cp:revision>12</cp:revision>
  <dcterms:created xsi:type="dcterms:W3CDTF">2023-11-09T17:46:41Z</dcterms:created>
  <dcterms:modified xsi:type="dcterms:W3CDTF">2023-11-14T17:05:11Z</dcterms:modified>
</cp:coreProperties>
</file>