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307" r:id="rId2"/>
    <p:sldId id="256" r:id="rId3"/>
    <p:sldId id="257" r:id="rId4"/>
    <p:sldId id="308" r:id="rId5"/>
    <p:sldId id="309" r:id="rId6"/>
    <p:sldId id="315" r:id="rId7"/>
    <p:sldId id="310" r:id="rId8"/>
    <p:sldId id="316" r:id="rId9"/>
    <p:sldId id="313" r:id="rId10"/>
    <p:sldId id="311" r:id="rId11"/>
    <p:sldId id="312" r:id="rId12"/>
  </p:sldIdLst>
  <p:sldSz cx="9144000" cy="5143500" type="screen16x9"/>
  <p:notesSz cx="6858000" cy="9144000"/>
  <p:embeddedFontLst>
    <p:embeddedFont>
      <p:font typeface="Bai Jamjuree" panose="020B0604020202020204" charset="-34"/>
      <p:regular r:id="rId14"/>
      <p:bold r:id="rId15"/>
      <p:italic r:id="rId16"/>
      <p:boldItalic r:id="rId17"/>
    </p:embeddedFont>
    <p:embeddedFont>
      <p:font typeface="Barlow" panose="00000500000000000000" pitchFamily="2" charset="-18"/>
      <p:regular r:id="rId18"/>
      <p:bold r:id="rId19"/>
      <p:italic r:id="rId20"/>
      <p:boldItalic r:id="rId21"/>
    </p:embeddedFont>
    <p:embeddedFont>
      <p:font typeface="Bebas Neue" panose="020B0606020202050201" pitchFamily="34" charset="-18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7E039-2665-4533-B909-17175060C836}" v="34" dt="2023-11-28T18:07:55.302"/>
  </p1510:revLst>
</p1510:revInfo>
</file>

<file path=ppt/tableStyles.xml><?xml version="1.0" encoding="utf-8"?>
<a:tblStyleLst xmlns:a="http://schemas.openxmlformats.org/drawingml/2006/main" def="{5748278E-3046-4F24-847D-EB6E148EFFA3}">
  <a:tblStyle styleId="{5748278E-3046-4F24-847D-EB6E148EFF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Valášková" userId="82aa9a22-02c0-4ca4-9182-6085129bcc96" providerId="ADAL" clId="{B1D7E039-2665-4533-B909-17175060C836}"/>
    <pc:docChg chg="modSld">
      <pc:chgData name="Barbora Valášková" userId="82aa9a22-02c0-4ca4-9182-6085129bcc96" providerId="ADAL" clId="{B1D7E039-2665-4533-B909-17175060C836}" dt="2023-11-28T18:07:55.302" v="33"/>
      <pc:docMkLst>
        <pc:docMk/>
      </pc:docMkLst>
      <pc:sldChg chg="modSp modAnim">
        <pc:chgData name="Barbora Valášková" userId="82aa9a22-02c0-4ca4-9182-6085129bcc96" providerId="ADAL" clId="{B1D7E039-2665-4533-B909-17175060C836}" dt="2023-11-28T18:07:55.302" v="33"/>
        <pc:sldMkLst>
          <pc:docMk/>
          <pc:sldMk cId="1844596979" sldId="309"/>
        </pc:sldMkLst>
        <pc:spChg chg="mod">
          <ac:chgData name="Barbora Valášková" userId="82aa9a22-02c0-4ca4-9182-6085129bcc96" providerId="ADAL" clId="{B1D7E039-2665-4533-B909-17175060C836}" dt="2023-11-28T18:07:49.780" v="32" actId="20577"/>
          <ac:spMkLst>
            <pc:docMk/>
            <pc:sldMk cId="1844596979" sldId="309"/>
            <ac:spMk id="3" creationId="{A583F4FD-7629-35F6-B815-604808BE09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0823a3c75b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0823a3c75b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62450" y="762275"/>
            <a:ext cx="6625200" cy="19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00" b="1"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805325"/>
            <a:ext cx="45219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29428" y="4422492"/>
            <a:ext cx="714144" cy="51900"/>
            <a:chOff x="510650" y="495850"/>
            <a:chExt cx="1080400" cy="519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13;p2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5400000">
            <a:off x="8300428" y="663467"/>
            <a:ext cx="714144" cy="51900"/>
            <a:chOff x="510650" y="495850"/>
            <a:chExt cx="1080400" cy="51900"/>
          </a:xfrm>
        </p:grpSpPr>
        <p:cxnSp>
          <p:nvCxnSpPr>
            <p:cNvPr id="15" name="Google Shape;15;p2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16;p2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10800000">
            <a:off x="7969303" y="4811142"/>
            <a:ext cx="714144" cy="51900"/>
            <a:chOff x="510650" y="495850"/>
            <a:chExt cx="1080400" cy="51900"/>
          </a:xfrm>
        </p:grpSpPr>
        <p:cxnSp>
          <p:nvCxnSpPr>
            <p:cNvPr id="18" name="Google Shape;18;p2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Google Shape;19;p2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 rot="10800000" flipH="1">
            <a:off x="-47875" y="-79825"/>
            <a:ext cx="617700" cy="84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69525" y="3052300"/>
            <a:ext cx="4360200" cy="84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569600" y="2103575"/>
            <a:ext cx="1100700" cy="951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solidFill>
                  <a:schemeClr val="accent2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69600" y="3878775"/>
            <a:ext cx="43602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 rot="-5400000">
            <a:off x="129428" y="4422492"/>
            <a:ext cx="714144" cy="51900"/>
            <a:chOff x="510650" y="495850"/>
            <a:chExt cx="1080400" cy="519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27;p3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5400000">
            <a:off x="8300428" y="663467"/>
            <a:ext cx="714144" cy="51900"/>
            <a:chOff x="510650" y="495850"/>
            <a:chExt cx="1080400" cy="519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Google Shape;30;p3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3"/>
          <p:cNvSpPr/>
          <p:nvPr/>
        </p:nvSpPr>
        <p:spPr>
          <a:xfrm rot="10800000" flipH="1">
            <a:off x="-39900" y="-71725"/>
            <a:ext cx="1611900" cy="312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 rot="10800000">
            <a:off x="7969303" y="4811142"/>
            <a:ext cx="714144" cy="51900"/>
            <a:chOff x="510650" y="495850"/>
            <a:chExt cx="1080400" cy="51900"/>
          </a:xfrm>
        </p:grpSpPr>
        <p:cxnSp>
          <p:nvCxnSpPr>
            <p:cNvPr id="33" name="Google Shape;33;p3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Google Shape;34;p3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1808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3000" b="1"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055725"/>
            <a:ext cx="7704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 flipH="1">
            <a:off x="-71800" y="-87625"/>
            <a:ext cx="799800" cy="53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7901977" y="-780469"/>
            <a:ext cx="1341800" cy="1497944"/>
            <a:chOff x="7901977" y="-388844"/>
            <a:chExt cx="1341800" cy="1497944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7901977" y="-388844"/>
              <a:ext cx="1341800" cy="1235419"/>
              <a:chOff x="7901977" y="-388844"/>
              <a:chExt cx="1341800" cy="1235419"/>
            </a:xfrm>
          </p:grpSpPr>
          <p:sp>
            <p:nvSpPr>
              <p:cNvPr id="41" name="Google Shape;41;p4"/>
              <p:cNvSpPr/>
              <p:nvPr/>
            </p:nvSpPr>
            <p:spPr>
              <a:xfrm rot="10800000">
                <a:off x="8250477" y="-388825"/>
                <a:ext cx="993300" cy="1235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 rot="10800000">
                <a:off x="7901977" y="493154"/>
                <a:ext cx="353400" cy="353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rot="10800000">
                <a:off x="7901977" y="-388844"/>
                <a:ext cx="353400" cy="844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 rot="10800000">
                <a:off x="7962182" y="-334412"/>
                <a:ext cx="232421" cy="736205"/>
                <a:chOff x="7022725" y="3645720"/>
                <a:chExt cx="571200" cy="123982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7022725" y="4816240"/>
                  <a:ext cx="571200" cy="69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022725" y="4695432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022725" y="4622088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022725" y="4580157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4"/>
                <p:cNvSpPr/>
                <p:nvPr/>
              </p:nvSpPr>
              <p:spPr>
                <a:xfrm>
                  <a:off x="7022725" y="4744462"/>
                  <a:ext cx="571200" cy="16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4"/>
                <p:cNvSpPr/>
                <p:nvPr/>
              </p:nvSpPr>
              <p:spPr>
                <a:xfrm>
                  <a:off x="7022725" y="4535487"/>
                  <a:ext cx="571200" cy="16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022725" y="4470748"/>
                  <a:ext cx="571200" cy="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022725" y="4777549"/>
                  <a:ext cx="571200" cy="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022725" y="4387874"/>
                  <a:ext cx="571200" cy="69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022725" y="4267066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022725" y="4193722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022725" y="4316096"/>
                  <a:ext cx="571200" cy="16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022725" y="4349183"/>
                  <a:ext cx="571200" cy="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022725" y="4147430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4"/>
                <p:cNvSpPr/>
                <p:nvPr/>
              </p:nvSpPr>
              <p:spPr>
                <a:xfrm>
                  <a:off x="7022725" y="4074086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4"/>
                <p:cNvSpPr/>
                <p:nvPr/>
              </p:nvSpPr>
              <p:spPr>
                <a:xfrm>
                  <a:off x="7022725" y="4032155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4"/>
                <p:cNvSpPr/>
                <p:nvPr/>
              </p:nvSpPr>
              <p:spPr>
                <a:xfrm>
                  <a:off x="7022725" y="3987486"/>
                  <a:ext cx="571200" cy="16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4"/>
                <p:cNvSpPr/>
                <p:nvPr/>
              </p:nvSpPr>
              <p:spPr>
                <a:xfrm>
                  <a:off x="7022725" y="3922746"/>
                  <a:ext cx="571200" cy="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4"/>
                <p:cNvSpPr/>
                <p:nvPr/>
              </p:nvSpPr>
              <p:spPr>
                <a:xfrm>
                  <a:off x="7022725" y="3839872"/>
                  <a:ext cx="571200" cy="69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4"/>
                <p:cNvSpPr/>
                <p:nvPr/>
              </p:nvSpPr>
              <p:spPr>
                <a:xfrm>
                  <a:off x="7022725" y="3719064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4"/>
                <p:cNvSpPr/>
                <p:nvPr/>
              </p:nvSpPr>
              <p:spPr>
                <a:xfrm>
                  <a:off x="7022725" y="3645720"/>
                  <a:ext cx="571200" cy="35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4"/>
                <p:cNvSpPr/>
                <p:nvPr/>
              </p:nvSpPr>
              <p:spPr>
                <a:xfrm>
                  <a:off x="7022725" y="3768094"/>
                  <a:ext cx="571200" cy="16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4"/>
                <p:cNvSpPr/>
                <p:nvPr/>
              </p:nvSpPr>
              <p:spPr>
                <a:xfrm>
                  <a:off x="7022725" y="3801181"/>
                  <a:ext cx="571200" cy="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" name="Google Shape;68;p4"/>
              <p:cNvGrpSpPr/>
              <p:nvPr/>
            </p:nvGrpSpPr>
            <p:grpSpPr>
              <a:xfrm rot="10800000">
                <a:off x="7972589" y="577955"/>
                <a:ext cx="212217" cy="183821"/>
                <a:chOff x="7081297" y="276126"/>
                <a:chExt cx="212217" cy="183821"/>
              </a:xfrm>
            </p:grpSpPr>
            <p:sp>
              <p:nvSpPr>
                <p:cNvPr id="69" name="Google Shape;69;p4"/>
                <p:cNvSpPr/>
                <p:nvPr/>
              </p:nvSpPr>
              <p:spPr>
                <a:xfrm rot="10800000">
                  <a:off x="7081297" y="276126"/>
                  <a:ext cx="212217" cy="18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84" h="97260" extrusionOk="0">
                      <a:moveTo>
                        <a:pt x="56142" y="0"/>
                      </a:moveTo>
                      <a:lnTo>
                        <a:pt x="0" y="97260"/>
                      </a:lnTo>
                      <a:lnTo>
                        <a:pt x="112284" y="97260"/>
                      </a:lnTo>
                      <a:lnTo>
                        <a:pt x="561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4"/>
                <p:cNvSpPr/>
                <p:nvPr/>
              </p:nvSpPr>
              <p:spPr>
                <a:xfrm rot="10800000" flipH="1">
                  <a:off x="7173727" y="294945"/>
                  <a:ext cx="27482" cy="106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3" h="69480" extrusionOk="0">
                      <a:moveTo>
                        <a:pt x="1" y="0"/>
                      </a:moveTo>
                      <a:lnTo>
                        <a:pt x="2191" y="48388"/>
                      </a:lnTo>
                      <a:lnTo>
                        <a:pt x="15664" y="48388"/>
                      </a:lnTo>
                      <a:lnTo>
                        <a:pt x="17933" y="0"/>
                      </a:lnTo>
                      <a:close/>
                      <a:moveTo>
                        <a:pt x="8976" y="53389"/>
                      </a:moveTo>
                      <a:cubicBezTo>
                        <a:pt x="6553" y="53389"/>
                        <a:pt x="4614" y="54126"/>
                        <a:pt x="3160" y="55580"/>
                      </a:cubicBezTo>
                      <a:cubicBezTo>
                        <a:pt x="1610" y="57111"/>
                        <a:pt x="892" y="59050"/>
                        <a:pt x="892" y="61396"/>
                      </a:cubicBezTo>
                      <a:cubicBezTo>
                        <a:pt x="892" y="63819"/>
                        <a:pt x="1610" y="65757"/>
                        <a:pt x="3160" y="67211"/>
                      </a:cubicBezTo>
                      <a:cubicBezTo>
                        <a:pt x="4614" y="68743"/>
                        <a:pt x="6553" y="69479"/>
                        <a:pt x="8976" y="69479"/>
                      </a:cubicBezTo>
                      <a:cubicBezTo>
                        <a:pt x="11303" y="69479"/>
                        <a:pt x="13241" y="68743"/>
                        <a:pt x="14792" y="67211"/>
                      </a:cubicBezTo>
                      <a:cubicBezTo>
                        <a:pt x="16246" y="65757"/>
                        <a:pt x="16963" y="63819"/>
                        <a:pt x="16963" y="61396"/>
                      </a:cubicBezTo>
                      <a:cubicBezTo>
                        <a:pt x="16963" y="59050"/>
                        <a:pt x="16246" y="57111"/>
                        <a:pt x="14792" y="55580"/>
                      </a:cubicBezTo>
                      <a:cubicBezTo>
                        <a:pt x="13241" y="54126"/>
                        <a:pt x="11303" y="53389"/>
                        <a:pt x="8976" y="53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1" name="Google Shape;71;p4"/>
            <p:cNvPicPr preferRelativeResize="0"/>
            <p:nvPr/>
          </p:nvPicPr>
          <p:blipFill rotWithShape="1">
            <a:blip r:embed="rId2">
              <a:alphaModFix/>
            </a:blip>
            <a:srcRect l="5910" t="18361" r="8304" b="16154"/>
            <a:stretch/>
          </p:blipFill>
          <p:spPr>
            <a:xfrm>
              <a:off x="7969300" y="231400"/>
              <a:ext cx="1070973" cy="87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4"/>
          <p:cNvGrpSpPr/>
          <p:nvPr/>
        </p:nvGrpSpPr>
        <p:grpSpPr>
          <a:xfrm rot="-5400000">
            <a:off x="129428" y="4422492"/>
            <a:ext cx="714144" cy="51900"/>
            <a:chOff x="510650" y="495850"/>
            <a:chExt cx="1080400" cy="51900"/>
          </a:xfrm>
        </p:grpSpPr>
        <p:cxnSp>
          <p:nvCxnSpPr>
            <p:cNvPr id="73" name="Google Shape;73;p4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" name="Google Shape;74;p4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10800000">
            <a:off x="7969303" y="4811142"/>
            <a:ext cx="714144" cy="51900"/>
            <a:chOff x="510650" y="495850"/>
            <a:chExt cx="1080400" cy="51900"/>
          </a:xfrm>
        </p:grpSpPr>
        <p:cxnSp>
          <p:nvCxnSpPr>
            <p:cNvPr id="76" name="Google Shape;76;p4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7" name="Google Shape;77;p4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1"/>
          <p:cNvGrpSpPr/>
          <p:nvPr/>
        </p:nvGrpSpPr>
        <p:grpSpPr>
          <a:xfrm rot="5400000">
            <a:off x="8138379" y="3503455"/>
            <a:ext cx="1493476" cy="2210066"/>
            <a:chOff x="8303179" y="-859995"/>
            <a:chExt cx="1493476" cy="2210066"/>
          </a:xfrm>
        </p:grpSpPr>
        <p:grpSp>
          <p:nvGrpSpPr>
            <p:cNvPr id="640" name="Google Shape;640;p31"/>
            <p:cNvGrpSpPr/>
            <p:nvPr/>
          </p:nvGrpSpPr>
          <p:grpSpPr>
            <a:xfrm>
              <a:off x="8419325" y="-19350"/>
              <a:ext cx="1261200" cy="1369421"/>
              <a:chOff x="8419325" y="-19350"/>
              <a:chExt cx="1261200" cy="1369421"/>
            </a:xfrm>
          </p:grpSpPr>
          <p:sp>
            <p:nvSpPr>
              <p:cNvPr id="641" name="Google Shape;641;p31"/>
              <p:cNvSpPr/>
              <p:nvPr/>
            </p:nvSpPr>
            <p:spPr>
              <a:xfrm rot="-5400000" flipH="1">
                <a:off x="8548475" y="-148500"/>
                <a:ext cx="1002900" cy="1261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2" name="Google Shape;642;p31"/>
              <p:cNvGrpSpPr/>
              <p:nvPr/>
            </p:nvGrpSpPr>
            <p:grpSpPr>
              <a:xfrm rot="-5400000" flipH="1">
                <a:off x="8869507" y="539203"/>
                <a:ext cx="360704" cy="1261031"/>
                <a:chOff x="7400175" y="2472966"/>
                <a:chExt cx="518700" cy="1813129"/>
              </a:xfrm>
            </p:grpSpPr>
            <p:sp>
              <p:nvSpPr>
                <p:cNvPr id="643" name="Google Shape;643;p31"/>
                <p:cNvSpPr/>
                <p:nvPr/>
              </p:nvSpPr>
              <p:spPr>
                <a:xfrm>
                  <a:off x="7400175" y="2472966"/>
                  <a:ext cx="518700" cy="518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1"/>
                <p:cNvSpPr/>
                <p:nvPr/>
              </p:nvSpPr>
              <p:spPr>
                <a:xfrm>
                  <a:off x="7400175" y="3046195"/>
                  <a:ext cx="518700" cy="1239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5" name="Google Shape;645;p31"/>
                <p:cNvGrpSpPr/>
                <p:nvPr/>
              </p:nvGrpSpPr>
              <p:grpSpPr>
                <a:xfrm>
                  <a:off x="7488992" y="3125898"/>
                  <a:ext cx="341064" cy="1080503"/>
                  <a:chOff x="7022725" y="3645720"/>
                  <a:chExt cx="571200" cy="1239820"/>
                </a:xfrm>
              </p:grpSpPr>
              <p:sp>
                <p:nvSpPr>
                  <p:cNvPr id="646" name="Google Shape;646;p31"/>
                  <p:cNvSpPr/>
                  <p:nvPr/>
                </p:nvSpPr>
                <p:spPr>
                  <a:xfrm>
                    <a:off x="7022725" y="4816240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" name="Google Shape;647;p31"/>
                  <p:cNvSpPr/>
                  <p:nvPr/>
                </p:nvSpPr>
                <p:spPr>
                  <a:xfrm>
                    <a:off x="7022725" y="4695432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" name="Google Shape;648;p31"/>
                  <p:cNvSpPr/>
                  <p:nvPr/>
                </p:nvSpPr>
                <p:spPr>
                  <a:xfrm>
                    <a:off x="7022725" y="4622088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" name="Google Shape;649;p31"/>
                  <p:cNvSpPr/>
                  <p:nvPr/>
                </p:nvSpPr>
                <p:spPr>
                  <a:xfrm>
                    <a:off x="7022725" y="4580157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31"/>
                  <p:cNvSpPr/>
                  <p:nvPr/>
                </p:nvSpPr>
                <p:spPr>
                  <a:xfrm>
                    <a:off x="7022725" y="4744462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31"/>
                  <p:cNvSpPr/>
                  <p:nvPr/>
                </p:nvSpPr>
                <p:spPr>
                  <a:xfrm>
                    <a:off x="7022725" y="4535487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31"/>
                  <p:cNvSpPr/>
                  <p:nvPr/>
                </p:nvSpPr>
                <p:spPr>
                  <a:xfrm>
                    <a:off x="7022725" y="4470748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31"/>
                  <p:cNvSpPr/>
                  <p:nvPr/>
                </p:nvSpPr>
                <p:spPr>
                  <a:xfrm>
                    <a:off x="7022725" y="4777549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31"/>
                  <p:cNvSpPr/>
                  <p:nvPr/>
                </p:nvSpPr>
                <p:spPr>
                  <a:xfrm>
                    <a:off x="7022725" y="4387874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31"/>
                  <p:cNvSpPr/>
                  <p:nvPr/>
                </p:nvSpPr>
                <p:spPr>
                  <a:xfrm>
                    <a:off x="7022725" y="4267066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31"/>
                  <p:cNvSpPr/>
                  <p:nvPr/>
                </p:nvSpPr>
                <p:spPr>
                  <a:xfrm>
                    <a:off x="7022725" y="4193722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31"/>
                  <p:cNvSpPr/>
                  <p:nvPr/>
                </p:nvSpPr>
                <p:spPr>
                  <a:xfrm>
                    <a:off x="7022725" y="4316096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31"/>
                  <p:cNvSpPr/>
                  <p:nvPr/>
                </p:nvSpPr>
                <p:spPr>
                  <a:xfrm>
                    <a:off x="7022725" y="4349183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659;p31"/>
                  <p:cNvSpPr/>
                  <p:nvPr/>
                </p:nvSpPr>
                <p:spPr>
                  <a:xfrm>
                    <a:off x="7022725" y="4147430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0" name="Google Shape;660;p31"/>
                  <p:cNvSpPr/>
                  <p:nvPr/>
                </p:nvSpPr>
                <p:spPr>
                  <a:xfrm>
                    <a:off x="7022725" y="4074086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1" name="Google Shape;661;p31"/>
                  <p:cNvSpPr/>
                  <p:nvPr/>
                </p:nvSpPr>
                <p:spPr>
                  <a:xfrm>
                    <a:off x="7022725" y="4032155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662;p31"/>
                  <p:cNvSpPr/>
                  <p:nvPr/>
                </p:nvSpPr>
                <p:spPr>
                  <a:xfrm>
                    <a:off x="7022725" y="3987486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3" name="Google Shape;663;p31"/>
                  <p:cNvSpPr/>
                  <p:nvPr/>
                </p:nvSpPr>
                <p:spPr>
                  <a:xfrm>
                    <a:off x="7022725" y="3922746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664;p31"/>
                  <p:cNvSpPr/>
                  <p:nvPr/>
                </p:nvSpPr>
                <p:spPr>
                  <a:xfrm>
                    <a:off x="7022725" y="3839872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31"/>
                  <p:cNvSpPr/>
                  <p:nvPr/>
                </p:nvSpPr>
                <p:spPr>
                  <a:xfrm>
                    <a:off x="7022725" y="3719064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31"/>
                  <p:cNvSpPr/>
                  <p:nvPr/>
                </p:nvSpPr>
                <p:spPr>
                  <a:xfrm>
                    <a:off x="7022725" y="3645720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31"/>
                  <p:cNvSpPr/>
                  <p:nvPr/>
                </p:nvSpPr>
                <p:spPr>
                  <a:xfrm>
                    <a:off x="7022725" y="3768094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31"/>
                  <p:cNvSpPr/>
                  <p:nvPr/>
                </p:nvSpPr>
                <p:spPr>
                  <a:xfrm>
                    <a:off x="7022725" y="3801181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69" name="Google Shape;669;p31"/>
                <p:cNvSpPr/>
                <p:nvPr/>
              </p:nvSpPr>
              <p:spPr>
                <a:xfrm>
                  <a:off x="7503877" y="2597499"/>
                  <a:ext cx="311307" cy="26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84" h="97260" extrusionOk="0">
                      <a:moveTo>
                        <a:pt x="56142" y="0"/>
                      </a:moveTo>
                      <a:lnTo>
                        <a:pt x="0" y="97260"/>
                      </a:lnTo>
                      <a:lnTo>
                        <a:pt x="112284" y="97260"/>
                      </a:lnTo>
                      <a:lnTo>
                        <a:pt x="561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1"/>
                <p:cNvSpPr/>
                <p:nvPr/>
              </p:nvSpPr>
              <p:spPr>
                <a:xfrm flipH="1">
                  <a:off x="7639324" y="2683387"/>
                  <a:ext cx="40349" cy="15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3" h="69480" extrusionOk="0">
                      <a:moveTo>
                        <a:pt x="1" y="0"/>
                      </a:moveTo>
                      <a:lnTo>
                        <a:pt x="2191" y="48388"/>
                      </a:lnTo>
                      <a:lnTo>
                        <a:pt x="15664" y="48388"/>
                      </a:lnTo>
                      <a:lnTo>
                        <a:pt x="17933" y="0"/>
                      </a:lnTo>
                      <a:close/>
                      <a:moveTo>
                        <a:pt x="8976" y="53389"/>
                      </a:moveTo>
                      <a:cubicBezTo>
                        <a:pt x="6553" y="53389"/>
                        <a:pt x="4614" y="54126"/>
                        <a:pt x="3160" y="55580"/>
                      </a:cubicBezTo>
                      <a:cubicBezTo>
                        <a:pt x="1610" y="57111"/>
                        <a:pt x="892" y="59050"/>
                        <a:pt x="892" y="61396"/>
                      </a:cubicBezTo>
                      <a:cubicBezTo>
                        <a:pt x="892" y="63819"/>
                        <a:pt x="1610" y="65757"/>
                        <a:pt x="3160" y="67211"/>
                      </a:cubicBezTo>
                      <a:cubicBezTo>
                        <a:pt x="4614" y="68743"/>
                        <a:pt x="6553" y="69479"/>
                        <a:pt x="8976" y="69479"/>
                      </a:cubicBezTo>
                      <a:cubicBezTo>
                        <a:pt x="11303" y="69479"/>
                        <a:pt x="13241" y="68743"/>
                        <a:pt x="14792" y="67211"/>
                      </a:cubicBezTo>
                      <a:cubicBezTo>
                        <a:pt x="16246" y="65757"/>
                        <a:pt x="16963" y="63819"/>
                        <a:pt x="16963" y="61396"/>
                      </a:cubicBezTo>
                      <a:cubicBezTo>
                        <a:pt x="16963" y="59050"/>
                        <a:pt x="16246" y="57111"/>
                        <a:pt x="14792" y="55580"/>
                      </a:cubicBezTo>
                      <a:cubicBezTo>
                        <a:pt x="13241" y="54126"/>
                        <a:pt x="11303" y="53389"/>
                        <a:pt x="8976" y="53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671" name="Google Shape;671;p31"/>
            <p:cNvPicPr preferRelativeResize="0"/>
            <p:nvPr/>
          </p:nvPicPr>
          <p:blipFill rotWithShape="1">
            <a:blip r:embed="rId2">
              <a:alphaModFix/>
            </a:blip>
            <a:srcRect l="17540" t="6985" r="16417"/>
            <a:stretch/>
          </p:blipFill>
          <p:spPr>
            <a:xfrm rot="-5400000">
              <a:off x="8121867" y="-678683"/>
              <a:ext cx="1856100" cy="1493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2" name="Google Shape;672;p31"/>
          <p:cNvSpPr/>
          <p:nvPr/>
        </p:nvSpPr>
        <p:spPr>
          <a:xfrm rot="10800000" flipH="1">
            <a:off x="950" y="-14725"/>
            <a:ext cx="726900" cy="46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31"/>
          <p:cNvGrpSpPr/>
          <p:nvPr/>
        </p:nvGrpSpPr>
        <p:grpSpPr>
          <a:xfrm rot="-5400000">
            <a:off x="129428" y="4520317"/>
            <a:ext cx="714144" cy="51900"/>
            <a:chOff x="510650" y="495850"/>
            <a:chExt cx="1080400" cy="51900"/>
          </a:xfrm>
        </p:grpSpPr>
        <p:cxnSp>
          <p:nvCxnSpPr>
            <p:cNvPr id="674" name="Google Shape;674;p31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5" name="Google Shape;675;p31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1"/>
          <p:cNvGrpSpPr/>
          <p:nvPr/>
        </p:nvGrpSpPr>
        <p:grpSpPr>
          <a:xfrm rot="5400000">
            <a:off x="8300428" y="663467"/>
            <a:ext cx="714144" cy="51900"/>
            <a:chOff x="510650" y="495850"/>
            <a:chExt cx="1080400" cy="51900"/>
          </a:xfrm>
        </p:grpSpPr>
        <p:cxnSp>
          <p:nvCxnSpPr>
            <p:cNvPr id="677" name="Google Shape;677;p31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8" name="Google Shape;678;p31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2"/>
          <p:cNvGrpSpPr/>
          <p:nvPr/>
        </p:nvGrpSpPr>
        <p:grpSpPr>
          <a:xfrm rot="5400000">
            <a:off x="7805685" y="3807750"/>
            <a:ext cx="1143843" cy="1601490"/>
            <a:chOff x="8420925" y="-14727"/>
            <a:chExt cx="1143843" cy="1601490"/>
          </a:xfrm>
        </p:grpSpPr>
        <p:grpSp>
          <p:nvGrpSpPr>
            <p:cNvPr id="681" name="Google Shape;681;p32"/>
            <p:cNvGrpSpPr/>
            <p:nvPr/>
          </p:nvGrpSpPr>
          <p:grpSpPr>
            <a:xfrm rot="-5400000">
              <a:off x="8433247" y="-27050"/>
              <a:ext cx="1119198" cy="1143843"/>
              <a:chOff x="7662848" y="3940640"/>
              <a:chExt cx="1477880" cy="1510422"/>
            </a:xfrm>
          </p:grpSpPr>
          <p:grpSp>
            <p:nvGrpSpPr>
              <p:cNvPr id="682" name="Google Shape;682;p32"/>
              <p:cNvGrpSpPr/>
              <p:nvPr/>
            </p:nvGrpSpPr>
            <p:grpSpPr>
              <a:xfrm>
                <a:off x="8708651" y="3940726"/>
                <a:ext cx="432077" cy="1510336"/>
                <a:chOff x="7400175" y="2472966"/>
                <a:chExt cx="518700" cy="1813129"/>
              </a:xfrm>
            </p:grpSpPr>
            <p:sp>
              <p:nvSpPr>
                <p:cNvPr id="683" name="Google Shape;683;p32"/>
                <p:cNvSpPr/>
                <p:nvPr/>
              </p:nvSpPr>
              <p:spPr>
                <a:xfrm>
                  <a:off x="7400175" y="2472966"/>
                  <a:ext cx="518700" cy="518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2"/>
                <p:cNvSpPr/>
                <p:nvPr/>
              </p:nvSpPr>
              <p:spPr>
                <a:xfrm>
                  <a:off x="7400175" y="3046195"/>
                  <a:ext cx="518700" cy="1239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5" name="Google Shape;685;p32"/>
                <p:cNvGrpSpPr/>
                <p:nvPr/>
              </p:nvGrpSpPr>
              <p:grpSpPr>
                <a:xfrm>
                  <a:off x="7488992" y="3125898"/>
                  <a:ext cx="341064" cy="1080503"/>
                  <a:chOff x="7022725" y="3645720"/>
                  <a:chExt cx="571200" cy="1239820"/>
                </a:xfrm>
              </p:grpSpPr>
              <p:sp>
                <p:nvSpPr>
                  <p:cNvPr id="686" name="Google Shape;686;p32"/>
                  <p:cNvSpPr/>
                  <p:nvPr/>
                </p:nvSpPr>
                <p:spPr>
                  <a:xfrm>
                    <a:off x="7022725" y="4816240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32"/>
                  <p:cNvSpPr/>
                  <p:nvPr/>
                </p:nvSpPr>
                <p:spPr>
                  <a:xfrm>
                    <a:off x="7022725" y="4695432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" name="Google Shape;688;p32"/>
                  <p:cNvSpPr/>
                  <p:nvPr/>
                </p:nvSpPr>
                <p:spPr>
                  <a:xfrm>
                    <a:off x="7022725" y="4622088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32"/>
                  <p:cNvSpPr/>
                  <p:nvPr/>
                </p:nvSpPr>
                <p:spPr>
                  <a:xfrm>
                    <a:off x="7022725" y="4580157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32"/>
                  <p:cNvSpPr/>
                  <p:nvPr/>
                </p:nvSpPr>
                <p:spPr>
                  <a:xfrm>
                    <a:off x="7022725" y="4744462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32"/>
                  <p:cNvSpPr/>
                  <p:nvPr/>
                </p:nvSpPr>
                <p:spPr>
                  <a:xfrm>
                    <a:off x="7022725" y="4535487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32"/>
                  <p:cNvSpPr/>
                  <p:nvPr/>
                </p:nvSpPr>
                <p:spPr>
                  <a:xfrm>
                    <a:off x="7022725" y="4470748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" name="Google Shape;693;p32"/>
                  <p:cNvSpPr/>
                  <p:nvPr/>
                </p:nvSpPr>
                <p:spPr>
                  <a:xfrm>
                    <a:off x="7022725" y="4777549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32"/>
                  <p:cNvSpPr/>
                  <p:nvPr/>
                </p:nvSpPr>
                <p:spPr>
                  <a:xfrm>
                    <a:off x="7022725" y="4387874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32"/>
                  <p:cNvSpPr/>
                  <p:nvPr/>
                </p:nvSpPr>
                <p:spPr>
                  <a:xfrm>
                    <a:off x="7022725" y="4267066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32"/>
                  <p:cNvSpPr/>
                  <p:nvPr/>
                </p:nvSpPr>
                <p:spPr>
                  <a:xfrm>
                    <a:off x="7022725" y="4193722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32"/>
                  <p:cNvSpPr/>
                  <p:nvPr/>
                </p:nvSpPr>
                <p:spPr>
                  <a:xfrm>
                    <a:off x="7022725" y="4316096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8" name="Google Shape;698;p32"/>
                  <p:cNvSpPr/>
                  <p:nvPr/>
                </p:nvSpPr>
                <p:spPr>
                  <a:xfrm>
                    <a:off x="7022725" y="4349183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9" name="Google Shape;699;p32"/>
                  <p:cNvSpPr/>
                  <p:nvPr/>
                </p:nvSpPr>
                <p:spPr>
                  <a:xfrm>
                    <a:off x="7022725" y="4147430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32"/>
                  <p:cNvSpPr/>
                  <p:nvPr/>
                </p:nvSpPr>
                <p:spPr>
                  <a:xfrm>
                    <a:off x="7022725" y="4074086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32"/>
                  <p:cNvSpPr/>
                  <p:nvPr/>
                </p:nvSpPr>
                <p:spPr>
                  <a:xfrm>
                    <a:off x="7022725" y="4032155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32"/>
                  <p:cNvSpPr/>
                  <p:nvPr/>
                </p:nvSpPr>
                <p:spPr>
                  <a:xfrm>
                    <a:off x="7022725" y="3987486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32"/>
                  <p:cNvSpPr/>
                  <p:nvPr/>
                </p:nvSpPr>
                <p:spPr>
                  <a:xfrm>
                    <a:off x="7022725" y="3922746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32"/>
                  <p:cNvSpPr/>
                  <p:nvPr/>
                </p:nvSpPr>
                <p:spPr>
                  <a:xfrm>
                    <a:off x="7022725" y="3839872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32"/>
                  <p:cNvSpPr/>
                  <p:nvPr/>
                </p:nvSpPr>
                <p:spPr>
                  <a:xfrm>
                    <a:off x="7022725" y="3719064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6" name="Google Shape;706;p32"/>
                  <p:cNvSpPr/>
                  <p:nvPr/>
                </p:nvSpPr>
                <p:spPr>
                  <a:xfrm>
                    <a:off x="7022725" y="3645720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7" name="Google Shape;707;p32"/>
                  <p:cNvSpPr/>
                  <p:nvPr/>
                </p:nvSpPr>
                <p:spPr>
                  <a:xfrm>
                    <a:off x="7022725" y="3768094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8" name="Google Shape;708;p32"/>
                  <p:cNvSpPr/>
                  <p:nvPr/>
                </p:nvSpPr>
                <p:spPr>
                  <a:xfrm>
                    <a:off x="7022725" y="3801181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9" name="Google Shape;709;p32"/>
                <p:cNvSpPr/>
                <p:nvPr/>
              </p:nvSpPr>
              <p:spPr>
                <a:xfrm>
                  <a:off x="7503877" y="2597499"/>
                  <a:ext cx="311307" cy="26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84" h="97260" extrusionOk="0">
                      <a:moveTo>
                        <a:pt x="56142" y="0"/>
                      </a:moveTo>
                      <a:lnTo>
                        <a:pt x="0" y="97260"/>
                      </a:lnTo>
                      <a:lnTo>
                        <a:pt x="112284" y="97260"/>
                      </a:lnTo>
                      <a:lnTo>
                        <a:pt x="561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2"/>
                <p:cNvSpPr/>
                <p:nvPr/>
              </p:nvSpPr>
              <p:spPr>
                <a:xfrm flipH="1">
                  <a:off x="7639324" y="2683387"/>
                  <a:ext cx="40349" cy="15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3" h="69480" extrusionOk="0">
                      <a:moveTo>
                        <a:pt x="1" y="0"/>
                      </a:moveTo>
                      <a:lnTo>
                        <a:pt x="2191" y="48388"/>
                      </a:lnTo>
                      <a:lnTo>
                        <a:pt x="15664" y="48388"/>
                      </a:lnTo>
                      <a:lnTo>
                        <a:pt x="17933" y="0"/>
                      </a:lnTo>
                      <a:close/>
                      <a:moveTo>
                        <a:pt x="8976" y="53389"/>
                      </a:moveTo>
                      <a:cubicBezTo>
                        <a:pt x="6553" y="53389"/>
                        <a:pt x="4614" y="54126"/>
                        <a:pt x="3160" y="55580"/>
                      </a:cubicBezTo>
                      <a:cubicBezTo>
                        <a:pt x="1610" y="57111"/>
                        <a:pt x="892" y="59050"/>
                        <a:pt x="892" y="61396"/>
                      </a:cubicBezTo>
                      <a:cubicBezTo>
                        <a:pt x="892" y="63819"/>
                        <a:pt x="1610" y="65757"/>
                        <a:pt x="3160" y="67211"/>
                      </a:cubicBezTo>
                      <a:cubicBezTo>
                        <a:pt x="4614" y="68743"/>
                        <a:pt x="6553" y="69479"/>
                        <a:pt x="8976" y="69479"/>
                      </a:cubicBezTo>
                      <a:cubicBezTo>
                        <a:pt x="11303" y="69479"/>
                        <a:pt x="13241" y="68743"/>
                        <a:pt x="14792" y="67211"/>
                      </a:cubicBezTo>
                      <a:cubicBezTo>
                        <a:pt x="16246" y="65757"/>
                        <a:pt x="16963" y="63819"/>
                        <a:pt x="16963" y="61396"/>
                      </a:cubicBezTo>
                      <a:cubicBezTo>
                        <a:pt x="16963" y="59050"/>
                        <a:pt x="16246" y="57111"/>
                        <a:pt x="14792" y="55580"/>
                      </a:cubicBezTo>
                      <a:cubicBezTo>
                        <a:pt x="13241" y="54126"/>
                        <a:pt x="11303" y="53389"/>
                        <a:pt x="8976" y="53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1" name="Google Shape;711;p32"/>
              <p:cNvSpPr/>
              <p:nvPr/>
            </p:nvSpPr>
            <p:spPr>
              <a:xfrm>
                <a:off x="7662848" y="3940640"/>
                <a:ext cx="1045500" cy="1510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12" name="Google Shape;712;p32"/>
            <p:cNvPicPr preferRelativeResize="0"/>
            <p:nvPr/>
          </p:nvPicPr>
          <p:blipFill rotWithShape="1">
            <a:blip r:embed="rId2">
              <a:alphaModFix/>
            </a:blip>
            <a:srcRect t="29087" b="28168"/>
            <a:stretch/>
          </p:blipFill>
          <p:spPr>
            <a:xfrm rot="-5400000">
              <a:off x="8045975" y="502750"/>
              <a:ext cx="1518800" cy="649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3" name="Google Shape;713;p32"/>
          <p:cNvSpPr/>
          <p:nvPr/>
        </p:nvSpPr>
        <p:spPr>
          <a:xfrm rot="10800000" flipH="1">
            <a:off x="950" y="-14725"/>
            <a:ext cx="726900" cy="46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2"/>
          <p:cNvGrpSpPr/>
          <p:nvPr/>
        </p:nvGrpSpPr>
        <p:grpSpPr>
          <a:xfrm rot="-5400000">
            <a:off x="129428" y="4520317"/>
            <a:ext cx="714144" cy="51900"/>
            <a:chOff x="510650" y="495850"/>
            <a:chExt cx="1080400" cy="51900"/>
          </a:xfrm>
        </p:grpSpPr>
        <p:cxnSp>
          <p:nvCxnSpPr>
            <p:cNvPr id="715" name="Google Shape;715;p32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6" name="Google Shape;716;p32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2"/>
          <p:cNvGrpSpPr/>
          <p:nvPr/>
        </p:nvGrpSpPr>
        <p:grpSpPr>
          <a:xfrm rot="5400000">
            <a:off x="8300428" y="663467"/>
            <a:ext cx="714144" cy="51900"/>
            <a:chOff x="510650" y="495850"/>
            <a:chExt cx="1080400" cy="51900"/>
          </a:xfrm>
        </p:grpSpPr>
        <p:cxnSp>
          <p:nvCxnSpPr>
            <p:cNvPr id="718" name="Google Shape;718;p32"/>
            <p:cNvCxnSpPr/>
            <p:nvPr/>
          </p:nvCxnSpPr>
          <p:spPr>
            <a:xfrm>
              <a:off x="569850" y="521800"/>
              <a:ext cx="102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9" name="Google Shape;719;p32"/>
            <p:cNvSpPr/>
            <p:nvPr/>
          </p:nvSpPr>
          <p:spPr>
            <a:xfrm>
              <a:off x="510650" y="495850"/>
              <a:ext cx="421800" cy="5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i Jamjuree"/>
              <a:buNone/>
              <a:defRPr sz="30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GbsvwmK0wc&amp;t=274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csol.cz/zaklad/archiv/absolventska_prace/ap/Otrava_arsenikem.pdf" TargetMode="External"/><Relationship Id="rId2" Type="http://schemas.openxmlformats.org/officeDocument/2006/relationships/hyperlink" Target="https://www.prirodovedci.cz/aktuality/jedy-a-travici-v-dejina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udiumchemie.cz/experiment/marshova-liebigova-zkouska-video-pokus/" TargetMode="External"/><Relationship Id="rId5" Type="http://schemas.openxmlformats.org/officeDocument/2006/relationships/hyperlink" Target="https://eluc.ikap.cz/verejne/lekce/2337" TargetMode="External"/><Relationship Id="rId4" Type="http://schemas.openxmlformats.org/officeDocument/2006/relationships/hyperlink" Target="https://vesmir.cz/cz/on-line-clanky/2017/02/kral-jedu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52A0B-2532-4914-1428-AF142FFB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000" dirty="0">
                <a:hlinkClick r:id="rId2"/>
              </a:rPr>
              <a:t>https://www.youtube.com/watch?v=aGbsvwmK0wc&amp;t=274s</a:t>
            </a:r>
            <a:br>
              <a:rPr lang="cs-CZ" sz="1000" dirty="0"/>
            </a:br>
            <a:br>
              <a:rPr lang="cs-CZ" sz="1000" dirty="0"/>
            </a:br>
            <a:r>
              <a:rPr lang="cs-CZ" sz="1000" dirty="0"/>
              <a:t>4:02- 7:40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FE40170-A0CF-3307-7E7C-04438C7E93A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569599" y="2103575"/>
            <a:ext cx="3663707" cy="951900"/>
          </a:xfrm>
        </p:spPr>
        <p:txBody>
          <a:bodyPr/>
          <a:lstStyle/>
          <a:p>
            <a:r>
              <a:rPr lang="cs-CZ" dirty="0"/>
              <a:t>Co jsem?</a:t>
            </a:r>
          </a:p>
        </p:txBody>
      </p:sp>
    </p:spTree>
    <p:extLst>
      <p:ext uri="{BB962C8B-B14F-4D97-AF65-F5344CB8AC3E}">
        <p14:creationId xmlns:p14="http://schemas.microsoft.com/office/powerpoint/2010/main" val="302886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33F7-03C3-CCAB-A6C8-876FE867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4" name="Picture 4" descr="Agatha Christie – Wikipedie">
            <a:extLst>
              <a:ext uri="{FF2B5EF4-FFF2-40B4-BE49-F238E27FC236}">
                <a16:creationId xmlns:a16="http://schemas.microsoft.com/office/drawing/2014/main" id="{E5E12859-F0FB-6337-E838-F5FEB47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3" y="1126548"/>
            <a:ext cx="33051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ní Bovaryová (Gustave Flaubert) | ČBDB.cz">
            <a:extLst>
              <a:ext uri="{FF2B5EF4-FFF2-40B4-BE49-F238E27FC236}">
                <a16:creationId xmlns:a16="http://schemas.microsoft.com/office/drawing/2014/main" id="{491EC3CF-ECD8-061E-8D52-F32154D1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2" y="1054184"/>
            <a:ext cx="2734355" cy="38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📗 Maryša : drama o pěti jednáních : děj na moravské dědině - Vilém Mrštík,  Alois Mrštík (1965, Státní pedagogické nakladatelství)">
            <a:extLst>
              <a:ext uri="{FF2B5EF4-FFF2-40B4-BE49-F238E27FC236}">
                <a16:creationId xmlns:a16="http://schemas.microsoft.com/office/drawing/2014/main" id="{7B7EED9E-5E94-08A2-6740-8F4C3BC1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68" y="1381125"/>
            <a:ext cx="2667149" cy="33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1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D115C-2250-59D1-E56B-B0C2D932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5D9BF-66AB-47AC-8773-30510535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055724"/>
            <a:ext cx="7713707" cy="2593711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https://www.prirodovedci.cz/aktuality/jedy-a-travici-v-dejinach</a:t>
            </a:r>
            <a:endParaRPr lang="cs-CZ" dirty="0"/>
          </a:p>
          <a:p>
            <a:r>
              <a:rPr lang="cs-CZ" dirty="0">
                <a:hlinkClick r:id="rId3"/>
              </a:rPr>
              <a:t>https://www.zcsol.cz/zaklad/archiv/absolventska_prace/ap/Otrava_arsenikem.pdf</a:t>
            </a:r>
            <a:endParaRPr lang="cs-CZ" dirty="0"/>
          </a:p>
          <a:p>
            <a:r>
              <a:rPr lang="cs-CZ" dirty="0">
                <a:hlinkClick r:id="rId4"/>
              </a:rPr>
              <a:t>https://vesmir.cz/cz/on-line-clanky/2017/02/kral-jedu.html</a:t>
            </a:r>
            <a:endParaRPr lang="cs-CZ" dirty="0"/>
          </a:p>
          <a:p>
            <a:r>
              <a:rPr lang="cs-CZ" dirty="0">
                <a:hlinkClick r:id="rId5"/>
              </a:rPr>
              <a:t>https://eluc.ikap.cz/verejne/lekce/2337</a:t>
            </a:r>
            <a:endParaRPr lang="cs-CZ" dirty="0"/>
          </a:p>
          <a:p>
            <a:r>
              <a:rPr lang="cs-CZ" dirty="0">
                <a:hlinkClick r:id="rId3"/>
              </a:rPr>
              <a:t>https://www.zcsol.cz/zaklad/archiv/absolventska_prace/ap/Otrava_arsenikem.pdf</a:t>
            </a:r>
            <a:endParaRPr lang="cs-CZ" dirty="0"/>
          </a:p>
          <a:p>
            <a:r>
              <a:rPr lang="cs-CZ" dirty="0">
                <a:hlinkClick r:id="rId6"/>
              </a:rPr>
              <a:t>https://studiumchemie.cz/experiment/marshova-liebigova-zkouska-video-pokus/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64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"/>
          <p:cNvSpPr txBox="1">
            <a:spLocks noGrp="1"/>
          </p:cNvSpPr>
          <p:nvPr>
            <p:ph type="ctrTitle"/>
          </p:nvPr>
        </p:nvSpPr>
        <p:spPr>
          <a:xfrm>
            <a:off x="562450" y="762275"/>
            <a:ext cx="66252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Arsen(</a:t>
            </a:r>
            <a:r>
              <a:rPr lang="cs-CZ" dirty="0" err="1"/>
              <a:t>ik</a:t>
            </a:r>
            <a:r>
              <a:rPr lang="cs-CZ" dirty="0"/>
              <a:t>)</a:t>
            </a:r>
            <a:endParaRPr dirty="0"/>
          </a:p>
        </p:txBody>
      </p:sp>
      <p:sp>
        <p:nvSpPr>
          <p:cNvPr id="731" name="Google Shape;731;p36"/>
          <p:cNvSpPr txBox="1">
            <a:spLocks noGrp="1"/>
          </p:cNvSpPr>
          <p:nvPr>
            <p:ph type="subTitle" idx="1"/>
          </p:nvPr>
        </p:nvSpPr>
        <p:spPr>
          <a:xfrm>
            <a:off x="715100" y="2805325"/>
            <a:ext cx="45219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Barbora Valášková</a:t>
            </a:r>
            <a:endParaRPr dirty="0"/>
          </a:p>
        </p:txBody>
      </p:sp>
      <p:grpSp>
        <p:nvGrpSpPr>
          <p:cNvPr id="732" name="Google Shape;732;p36"/>
          <p:cNvGrpSpPr/>
          <p:nvPr/>
        </p:nvGrpSpPr>
        <p:grpSpPr>
          <a:xfrm>
            <a:off x="4394299" y="1976325"/>
            <a:ext cx="3397348" cy="3167175"/>
            <a:chOff x="4394299" y="1976325"/>
            <a:chExt cx="3397348" cy="3167175"/>
          </a:xfrm>
        </p:grpSpPr>
        <p:sp>
          <p:nvSpPr>
            <p:cNvPr id="733" name="Google Shape;733;p36"/>
            <p:cNvSpPr/>
            <p:nvPr/>
          </p:nvSpPr>
          <p:spPr>
            <a:xfrm>
              <a:off x="5740675" y="2700825"/>
              <a:ext cx="1446900" cy="1813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4" name="Google Shape;734;p36"/>
            <p:cNvGrpSpPr/>
            <p:nvPr/>
          </p:nvGrpSpPr>
          <p:grpSpPr>
            <a:xfrm>
              <a:off x="4394299" y="1976325"/>
              <a:ext cx="3397348" cy="3167175"/>
              <a:chOff x="4394299" y="1976325"/>
              <a:chExt cx="3397348" cy="3167175"/>
            </a:xfrm>
          </p:grpSpPr>
          <p:grpSp>
            <p:nvGrpSpPr>
              <p:cNvPr id="735" name="Google Shape;735;p36"/>
              <p:cNvGrpSpPr/>
              <p:nvPr/>
            </p:nvGrpSpPr>
            <p:grpSpPr>
              <a:xfrm>
                <a:off x="7191225" y="2700866"/>
                <a:ext cx="518700" cy="1813129"/>
                <a:chOff x="7400175" y="2472966"/>
                <a:chExt cx="518700" cy="1813129"/>
              </a:xfrm>
            </p:grpSpPr>
            <p:sp>
              <p:nvSpPr>
                <p:cNvPr id="736" name="Google Shape;736;p36"/>
                <p:cNvSpPr/>
                <p:nvPr/>
              </p:nvSpPr>
              <p:spPr>
                <a:xfrm>
                  <a:off x="7400175" y="2472966"/>
                  <a:ext cx="518700" cy="518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6"/>
                <p:cNvSpPr/>
                <p:nvPr/>
              </p:nvSpPr>
              <p:spPr>
                <a:xfrm>
                  <a:off x="7400175" y="3046195"/>
                  <a:ext cx="518700" cy="1239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8" name="Google Shape;738;p36"/>
                <p:cNvGrpSpPr/>
                <p:nvPr/>
              </p:nvGrpSpPr>
              <p:grpSpPr>
                <a:xfrm>
                  <a:off x="7488992" y="3125898"/>
                  <a:ext cx="341064" cy="1080503"/>
                  <a:chOff x="7022725" y="3645720"/>
                  <a:chExt cx="571200" cy="1239820"/>
                </a:xfrm>
              </p:grpSpPr>
              <p:sp>
                <p:nvSpPr>
                  <p:cNvPr id="739" name="Google Shape;739;p36"/>
                  <p:cNvSpPr/>
                  <p:nvPr/>
                </p:nvSpPr>
                <p:spPr>
                  <a:xfrm>
                    <a:off x="7022725" y="4816240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36"/>
                  <p:cNvSpPr/>
                  <p:nvPr/>
                </p:nvSpPr>
                <p:spPr>
                  <a:xfrm>
                    <a:off x="7022725" y="4695432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36"/>
                  <p:cNvSpPr/>
                  <p:nvPr/>
                </p:nvSpPr>
                <p:spPr>
                  <a:xfrm>
                    <a:off x="7022725" y="4622088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36"/>
                  <p:cNvSpPr/>
                  <p:nvPr/>
                </p:nvSpPr>
                <p:spPr>
                  <a:xfrm>
                    <a:off x="7022725" y="4580157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36"/>
                  <p:cNvSpPr/>
                  <p:nvPr/>
                </p:nvSpPr>
                <p:spPr>
                  <a:xfrm>
                    <a:off x="7022725" y="4744462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36"/>
                  <p:cNvSpPr/>
                  <p:nvPr/>
                </p:nvSpPr>
                <p:spPr>
                  <a:xfrm>
                    <a:off x="7022725" y="4535487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36"/>
                  <p:cNvSpPr/>
                  <p:nvPr/>
                </p:nvSpPr>
                <p:spPr>
                  <a:xfrm>
                    <a:off x="7022725" y="4470748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36"/>
                  <p:cNvSpPr/>
                  <p:nvPr/>
                </p:nvSpPr>
                <p:spPr>
                  <a:xfrm>
                    <a:off x="7022725" y="4777549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7" name="Google Shape;747;p36"/>
                  <p:cNvSpPr/>
                  <p:nvPr/>
                </p:nvSpPr>
                <p:spPr>
                  <a:xfrm>
                    <a:off x="7022725" y="4387874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36"/>
                  <p:cNvSpPr/>
                  <p:nvPr/>
                </p:nvSpPr>
                <p:spPr>
                  <a:xfrm>
                    <a:off x="7022725" y="4267066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9" name="Google Shape;749;p36"/>
                  <p:cNvSpPr/>
                  <p:nvPr/>
                </p:nvSpPr>
                <p:spPr>
                  <a:xfrm>
                    <a:off x="7022725" y="4193722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0" name="Google Shape;750;p36"/>
                  <p:cNvSpPr/>
                  <p:nvPr/>
                </p:nvSpPr>
                <p:spPr>
                  <a:xfrm>
                    <a:off x="7022725" y="4316096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36"/>
                  <p:cNvSpPr/>
                  <p:nvPr/>
                </p:nvSpPr>
                <p:spPr>
                  <a:xfrm>
                    <a:off x="7022725" y="4349183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36"/>
                  <p:cNvSpPr/>
                  <p:nvPr/>
                </p:nvSpPr>
                <p:spPr>
                  <a:xfrm>
                    <a:off x="7022725" y="4147430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36"/>
                  <p:cNvSpPr/>
                  <p:nvPr/>
                </p:nvSpPr>
                <p:spPr>
                  <a:xfrm>
                    <a:off x="7022725" y="4074086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36"/>
                  <p:cNvSpPr/>
                  <p:nvPr/>
                </p:nvSpPr>
                <p:spPr>
                  <a:xfrm>
                    <a:off x="7022725" y="4032155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36"/>
                  <p:cNvSpPr/>
                  <p:nvPr/>
                </p:nvSpPr>
                <p:spPr>
                  <a:xfrm>
                    <a:off x="7022725" y="3987486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6" name="Google Shape;756;p36"/>
                  <p:cNvSpPr/>
                  <p:nvPr/>
                </p:nvSpPr>
                <p:spPr>
                  <a:xfrm>
                    <a:off x="7022725" y="3922746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7" name="Google Shape;757;p36"/>
                  <p:cNvSpPr/>
                  <p:nvPr/>
                </p:nvSpPr>
                <p:spPr>
                  <a:xfrm>
                    <a:off x="7022725" y="3839872"/>
                    <a:ext cx="571200" cy="69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36"/>
                  <p:cNvSpPr/>
                  <p:nvPr/>
                </p:nvSpPr>
                <p:spPr>
                  <a:xfrm>
                    <a:off x="7022725" y="3719064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36"/>
                  <p:cNvSpPr/>
                  <p:nvPr/>
                </p:nvSpPr>
                <p:spPr>
                  <a:xfrm>
                    <a:off x="7022725" y="3645720"/>
                    <a:ext cx="571200" cy="354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0" name="Google Shape;760;p36"/>
                  <p:cNvSpPr/>
                  <p:nvPr/>
                </p:nvSpPr>
                <p:spPr>
                  <a:xfrm>
                    <a:off x="7022725" y="3768094"/>
                    <a:ext cx="571200" cy="16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1" name="Google Shape;761;p36"/>
                  <p:cNvSpPr/>
                  <p:nvPr/>
                </p:nvSpPr>
                <p:spPr>
                  <a:xfrm>
                    <a:off x="7022725" y="3801181"/>
                    <a:ext cx="571200" cy="7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62" name="Google Shape;762;p36"/>
                <p:cNvSpPr/>
                <p:nvPr/>
              </p:nvSpPr>
              <p:spPr>
                <a:xfrm>
                  <a:off x="7503877" y="2597499"/>
                  <a:ext cx="311307" cy="26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84" h="97260" extrusionOk="0">
                      <a:moveTo>
                        <a:pt x="56142" y="0"/>
                      </a:moveTo>
                      <a:lnTo>
                        <a:pt x="0" y="97260"/>
                      </a:lnTo>
                      <a:lnTo>
                        <a:pt x="112284" y="97260"/>
                      </a:lnTo>
                      <a:lnTo>
                        <a:pt x="561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6"/>
                <p:cNvSpPr/>
                <p:nvPr/>
              </p:nvSpPr>
              <p:spPr>
                <a:xfrm flipH="1">
                  <a:off x="7639324" y="2683387"/>
                  <a:ext cx="40349" cy="15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3" h="69480" extrusionOk="0">
                      <a:moveTo>
                        <a:pt x="1" y="0"/>
                      </a:moveTo>
                      <a:lnTo>
                        <a:pt x="2191" y="48388"/>
                      </a:lnTo>
                      <a:lnTo>
                        <a:pt x="15664" y="48388"/>
                      </a:lnTo>
                      <a:lnTo>
                        <a:pt x="17933" y="0"/>
                      </a:lnTo>
                      <a:close/>
                      <a:moveTo>
                        <a:pt x="8976" y="53389"/>
                      </a:moveTo>
                      <a:cubicBezTo>
                        <a:pt x="6553" y="53389"/>
                        <a:pt x="4614" y="54126"/>
                        <a:pt x="3160" y="55580"/>
                      </a:cubicBezTo>
                      <a:cubicBezTo>
                        <a:pt x="1610" y="57111"/>
                        <a:pt x="892" y="59050"/>
                        <a:pt x="892" y="61396"/>
                      </a:cubicBezTo>
                      <a:cubicBezTo>
                        <a:pt x="892" y="63819"/>
                        <a:pt x="1610" y="65757"/>
                        <a:pt x="3160" y="67211"/>
                      </a:cubicBezTo>
                      <a:cubicBezTo>
                        <a:pt x="4614" y="68743"/>
                        <a:pt x="6553" y="69479"/>
                        <a:pt x="8976" y="69479"/>
                      </a:cubicBezTo>
                      <a:cubicBezTo>
                        <a:pt x="11303" y="69479"/>
                        <a:pt x="13241" y="68743"/>
                        <a:pt x="14792" y="67211"/>
                      </a:cubicBezTo>
                      <a:cubicBezTo>
                        <a:pt x="16246" y="65757"/>
                        <a:pt x="16963" y="63819"/>
                        <a:pt x="16963" y="61396"/>
                      </a:cubicBezTo>
                      <a:cubicBezTo>
                        <a:pt x="16963" y="59050"/>
                        <a:pt x="16246" y="57111"/>
                        <a:pt x="14792" y="55580"/>
                      </a:cubicBezTo>
                      <a:cubicBezTo>
                        <a:pt x="13241" y="54126"/>
                        <a:pt x="11303" y="53389"/>
                        <a:pt x="8976" y="53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764" name="Google Shape;764;p36"/>
              <p:cNvPicPr preferRelativeResize="0"/>
              <p:nvPr/>
            </p:nvPicPr>
            <p:blipFill rotWithShape="1">
              <a:blip r:embed="rId3">
                <a:alphaModFix/>
              </a:blip>
              <a:srcRect l="7696" t="16644" r="8184" b="13037"/>
              <a:stretch/>
            </p:blipFill>
            <p:spPr>
              <a:xfrm rot="723041">
                <a:off x="4635269" y="2251835"/>
                <a:ext cx="2915409" cy="26161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18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Arsen a obecné informace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97F0A7-97CD-DDBD-7468-AA9B7999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25" y="1077110"/>
            <a:ext cx="5723350" cy="369899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AE047A6-91C5-8A61-F316-5D13112171A6}"/>
              </a:ext>
            </a:extLst>
          </p:cNvPr>
          <p:cNvSpPr txBox="1"/>
          <p:nvPr/>
        </p:nvSpPr>
        <p:spPr>
          <a:xfrm>
            <a:off x="5723165" y="2571750"/>
            <a:ext cx="44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100801-AA0E-AEDC-3EC1-B35CB8EAC353}"/>
              </a:ext>
            </a:extLst>
          </p:cNvPr>
          <p:cNvSpPr txBox="1"/>
          <p:nvPr/>
        </p:nvSpPr>
        <p:spPr>
          <a:xfrm>
            <a:off x="5785757" y="1848259"/>
            <a:ext cx="2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3677C8C-70CB-A71E-5221-EC186BBD4167}"/>
              </a:ext>
            </a:extLst>
          </p:cNvPr>
          <p:cNvSpPr txBox="1"/>
          <p:nvPr/>
        </p:nvSpPr>
        <p:spPr>
          <a:xfrm>
            <a:off x="5785757" y="2192027"/>
            <a:ext cx="2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BF2CAB-D08C-FC82-356E-9A9416DF9587}"/>
              </a:ext>
            </a:extLst>
          </p:cNvPr>
          <p:cNvSpPr txBox="1"/>
          <p:nvPr/>
        </p:nvSpPr>
        <p:spPr>
          <a:xfrm>
            <a:off x="5723165" y="2896407"/>
            <a:ext cx="44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solidFill>
                  <a:schemeClr val="tx1"/>
                </a:solidFill>
              </a:rPr>
              <a:t>Sb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BF7321-86C2-DD8E-7B45-38B644ABD3C2}"/>
              </a:ext>
            </a:extLst>
          </p:cNvPr>
          <p:cNvSpPr txBox="1"/>
          <p:nvPr/>
        </p:nvSpPr>
        <p:spPr>
          <a:xfrm>
            <a:off x="5755821" y="3232791"/>
            <a:ext cx="34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solidFill>
                  <a:schemeClr val="tx1"/>
                </a:solidFill>
              </a:rPr>
              <a:t>Bi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FDA6531-EB23-31C7-EC40-B5451D2D1E12}"/>
              </a:ext>
            </a:extLst>
          </p:cNvPr>
          <p:cNvSpPr/>
          <p:nvPr/>
        </p:nvSpPr>
        <p:spPr>
          <a:xfrm>
            <a:off x="5627913" y="1017725"/>
            <a:ext cx="604158" cy="55297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442468-CBAD-1BD0-F045-3F7C9C4D77A9}"/>
              </a:ext>
            </a:extLst>
          </p:cNvPr>
          <p:cNvSpPr txBox="1"/>
          <p:nvPr/>
        </p:nvSpPr>
        <p:spPr>
          <a:xfrm>
            <a:off x="7172075" y="1294214"/>
            <a:ext cx="197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b="1" dirty="0"/>
              <a:t>p</a:t>
            </a:r>
            <a:r>
              <a:rPr lang="cs-CZ" sz="1050" b="1" baseline="30000" dirty="0"/>
              <a:t>3</a:t>
            </a:r>
            <a:r>
              <a:rPr lang="cs-CZ" sz="1050" b="1" dirty="0"/>
              <a:t> prvky, </a:t>
            </a:r>
            <a:r>
              <a:rPr lang="cs-CZ" sz="1050" b="1" dirty="0" err="1"/>
              <a:t>pentely</a:t>
            </a:r>
            <a:endParaRPr lang="cs-CZ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b="1" dirty="0"/>
              <a:t>5 valenčních elektronů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b="1" dirty="0"/>
              <a:t>ns</a:t>
            </a:r>
            <a:r>
              <a:rPr lang="cs-CZ" sz="1050" b="1" baseline="30000" dirty="0"/>
              <a:t>2</a:t>
            </a:r>
            <a:r>
              <a:rPr lang="cs-CZ" sz="1050" b="1" dirty="0"/>
              <a:t> np</a:t>
            </a:r>
            <a:r>
              <a:rPr lang="cs-CZ" sz="1050" b="1" baseline="30000" dirty="0"/>
              <a:t>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BDA6CD-39CC-7591-8919-04A3129C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110"/>
            <a:ext cx="1553965" cy="15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CC7C2E-9BD6-2F8B-B41B-37439B373812}"/>
              </a:ext>
            </a:extLst>
          </p:cNvPr>
          <p:cNvSpPr txBox="1"/>
          <p:nvPr/>
        </p:nvSpPr>
        <p:spPr>
          <a:xfrm>
            <a:off x="288501" y="2694255"/>
            <a:ext cx="126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šedý polokov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65AF3-30D8-0DC0-782A-516917B6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Arsen a oxid arsenitý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3151B7-C3F3-940A-1D31-2318A7C03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724"/>
            <a:ext cx="7704000" cy="2430425"/>
          </a:xfrm>
        </p:spPr>
        <p:txBody>
          <a:bodyPr/>
          <a:lstStyle/>
          <a:p>
            <a:pPr marL="139700" indent="0">
              <a:buNone/>
            </a:pP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 přírodě se vyskytuje ve svých </a:t>
            </a:r>
            <a:r>
              <a:rPr lang="cs-CZ" sz="1600" b="1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sulfidických formách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FeAsS</a:t>
            </a: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600" b="1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arsenopyrit</a:t>
            </a: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z něj se vyrábí žíháním </a:t>
            </a:r>
            <a:r>
              <a:rPr lang="cs-CZ" sz="1600" u="sng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 nepřístupu vzduchu arsen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cs-CZ" sz="1600" baseline="-250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600" baseline="-250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600" b="1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auripigment</a:t>
            </a: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jeho pražením </a:t>
            </a:r>
            <a:r>
              <a:rPr lang="cs-CZ" sz="1600" u="sng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 přístupu vzduchu </a:t>
            </a:r>
            <a:r>
              <a:rPr lang="cs-CZ" sz="16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vzniká mimořádně jedovatý </a:t>
            </a:r>
            <a:r>
              <a:rPr lang="cs-CZ" sz="1600" b="1" u="sng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oxid arsenitý</a:t>
            </a:r>
            <a:endParaRPr lang="cs-CZ" sz="1800" b="1" u="sng" dirty="0"/>
          </a:p>
          <a:p>
            <a:r>
              <a:rPr lang="cs-CZ" sz="1600" b="1" u="sng" dirty="0"/>
              <a:t>Oxid arsenitý</a:t>
            </a:r>
          </a:p>
          <a:p>
            <a:endParaRPr lang="cs-CZ" b="1" u="sng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2" name="Picture 4" descr="Oxid arsenitý – Wikipedie">
            <a:extLst>
              <a:ext uri="{FF2B5EF4-FFF2-40B4-BE49-F238E27FC236}">
                <a16:creationId xmlns:a16="http://schemas.microsoft.com/office/drawing/2014/main" id="{43980FBC-A9E5-FB19-8E54-4DD599C0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9" y="2681920"/>
            <a:ext cx="2981325" cy="23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74C8C39-C1DC-B204-7846-64003B3B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2571750"/>
            <a:ext cx="24955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ed – Wikipedie">
            <a:extLst>
              <a:ext uri="{FF2B5EF4-FFF2-40B4-BE49-F238E27FC236}">
                <a16:creationId xmlns:a16="http://schemas.microsoft.com/office/drawing/2014/main" id="{D051B75D-4944-C55F-C5F8-7B88C7B9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9" y="2790824"/>
            <a:ext cx="2095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7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7B6B1-47DC-55DF-5055-3F2A696A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Arsenik a jeho využití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83F4FD-7629-35F6-B815-604808BE0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725"/>
            <a:ext cx="7704000" cy="3263182"/>
          </a:xfrm>
        </p:spPr>
        <p:txBody>
          <a:bodyPr/>
          <a:lstStyle/>
          <a:p>
            <a:r>
              <a:rPr lang="cs-CZ" sz="3200" i="0" dirty="0">
                <a:effectLst/>
                <a:latin typeface="Söhne"/>
              </a:rPr>
              <a:t>Léčebné účinky</a:t>
            </a:r>
          </a:p>
          <a:p>
            <a:r>
              <a:rPr lang="cs-CZ" sz="3200" i="0" dirty="0">
                <a:effectLst/>
                <a:latin typeface="Söhne"/>
              </a:rPr>
              <a:t>Jed na šípy</a:t>
            </a:r>
          </a:p>
          <a:p>
            <a:r>
              <a:rPr lang="cs-CZ" sz="3200" i="0" dirty="0">
                <a:effectLst/>
                <a:latin typeface="Söhne"/>
              </a:rPr>
              <a:t>Kosmetika</a:t>
            </a:r>
          </a:p>
          <a:p>
            <a:r>
              <a:rPr lang="cs-CZ" sz="3200" i="0" dirty="0">
                <a:effectLst/>
                <a:latin typeface="Söhne"/>
              </a:rPr>
              <a:t>Konzervace dřeva</a:t>
            </a:r>
          </a:p>
          <a:p>
            <a:r>
              <a:rPr lang="cs-CZ" sz="3200" dirty="0">
                <a:latin typeface="Söhne"/>
              </a:rPr>
              <a:t>Jed (na krysy)</a:t>
            </a:r>
          </a:p>
          <a:p>
            <a:r>
              <a:rPr lang="cs-CZ" sz="3200" dirty="0">
                <a:latin typeface="Söhne"/>
              </a:rPr>
              <a:t>Tapety</a:t>
            </a:r>
            <a:endParaRPr lang="cs-CZ" sz="3200" i="0" dirty="0">
              <a:effectLst/>
              <a:latin typeface="Söhne"/>
            </a:endParaRPr>
          </a:p>
          <a:p>
            <a:endParaRPr lang="cs-CZ" dirty="0"/>
          </a:p>
        </p:txBody>
      </p:sp>
      <p:pic>
        <p:nvPicPr>
          <p:cNvPr id="3074" name="Picture 2" descr="Syfilis gav genialiteten ett nytt ansikte | Johan Frostegård | SvD">
            <a:extLst>
              <a:ext uri="{FF2B5EF4-FFF2-40B4-BE49-F238E27FC236}">
                <a16:creationId xmlns:a16="http://schemas.microsoft.com/office/drawing/2014/main" id="{EF7E755C-69C7-DC33-1C01-A504DF3E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5725"/>
            <a:ext cx="3472543" cy="23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Šípy pro kuše a luky: Dřevěný středověký šíp DRAKE 11/32 palců - 24-32 palců">
            <a:extLst>
              <a:ext uri="{FF2B5EF4-FFF2-40B4-BE49-F238E27FC236}">
                <a16:creationId xmlns:a16="http://schemas.microsoft.com/office/drawing/2014/main" id="{84DA2EF5-D277-5E48-BAF1-63E1E9F2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05" y="3110592"/>
            <a:ext cx="2032908" cy="20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liesová tapeta zelená, UNI jednobarevná, štuk, omítka 374173 / Tapety na  zeď 37417-3 New Studio 2.0 (0,53 x 10,05 m) A.S.Création">
            <a:extLst>
              <a:ext uri="{FF2B5EF4-FFF2-40B4-BE49-F238E27FC236}">
                <a16:creationId xmlns:a16="http://schemas.microsoft.com/office/drawing/2014/main" id="{DEF24996-F9BF-2F56-3CA7-430D2BF4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4" y="271997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498CD-667A-6514-07F6-1D641393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Otravy arsenikem</a:t>
            </a:r>
          </a:p>
        </p:txBody>
      </p:sp>
      <p:pic>
        <p:nvPicPr>
          <p:cNvPr id="7170" name="Picture 2" descr="Drink pro zamilované - Cookidoo® – oficiální platforma receptů Thermomix®">
            <a:extLst>
              <a:ext uri="{FF2B5EF4-FFF2-40B4-BE49-F238E27FC236}">
                <a16:creationId xmlns:a16="http://schemas.microsoft.com/office/drawing/2014/main" id="{D421CE69-7D0C-BF34-17B5-0402D237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134836"/>
            <a:ext cx="2616509" cy="21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nesanční šlechta se svěřuje se svými příběhy — ČT24 — Česká televize">
            <a:extLst>
              <a:ext uri="{FF2B5EF4-FFF2-40B4-BE49-F238E27FC236}">
                <a16:creationId xmlns:a16="http://schemas.microsoft.com/office/drawing/2014/main" id="{DAA49B46-B053-99FF-C640-D9B80EBD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47" y="1408339"/>
            <a:ext cx="3493104" cy="23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Jídlo v Itálii a typické speciality | Cestujlevne.com">
            <a:extLst>
              <a:ext uri="{FF2B5EF4-FFF2-40B4-BE49-F238E27FC236}">
                <a16:creationId xmlns:a16="http://schemas.microsoft.com/office/drawing/2014/main" id="{3959FAE5-4973-0EC1-5EB3-15D4419F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476625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aruka šlechtic historický">
            <a:extLst>
              <a:ext uri="{FF2B5EF4-FFF2-40B4-BE49-F238E27FC236}">
                <a16:creationId xmlns:a16="http://schemas.microsoft.com/office/drawing/2014/main" id="{00CA36AA-9598-2E51-E7DD-605DFBE7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274320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Kompaktní pudr - box se zrcátkem a pudřenkou 10 g má schopnost přizpůsobit  se odstínu pleti | Zdravapokozka.com">
            <a:extLst>
              <a:ext uri="{FF2B5EF4-FFF2-40B4-BE49-F238E27FC236}">
                <a16:creationId xmlns:a16="http://schemas.microsoft.com/office/drawing/2014/main" id="{FFA289C7-62BA-D7BA-ED08-C32AEF58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50" y="10177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0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t: Smrtelná dávka arseniku pro člověka (70 až 180 miligramů) v porovnání se zápalkou. Foto Petr Jan Juračka.">
            <a:extLst>
              <a:ext uri="{FF2B5EF4-FFF2-40B4-BE49-F238E27FC236}">
                <a16:creationId xmlns:a16="http://schemas.microsoft.com/office/drawing/2014/main" id="{CAF08E85-A649-FF57-1375-1294C405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00" y="1629055"/>
            <a:ext cx="2873829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14E74F-6BE5-80F9-A07D-0E196D92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Otravy arsenikem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FC9CEC29-8E2C-F5D3-911F-585F0AD4D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725"/>
            <a:ext cx="7704000" cy="3263182"/>
          </a:xfrm>
        </p:spPr>
        <p:txBody>
          <a:bodyPr/>
          <a:lstStyle/>
          <a:p>
            <a:r>
              <a:rPr lang="cs-CZ" dirty="0"/>
              <a:t>Bolesti hlavy, zmatenost, těžký průjem či zvracení, ospalost, křeče ve svalech, změny v pigmentaci nehtů a kůže, krev v moči, ztráta vlasů, bezvědomí až smrt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1E19F9-99C8-86C5-F708-87D290350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43" y="1752558"/>
            <a:ext cx="4142843" cy="1954028"/>
          </a:xfrm>
          <a:prstGeom prst="rect">
            <a:avLst/>
          </a:prstGeom>
        </p:spPr>
      </p:pic>
      <p:pic>
        <p:nvPicPr>
          <p:cNvPr id="4102" name="Picture 6" descr="Plíce - obecné informace | Medicína, nemoci, studium na 1. LF UK">
            <a:extLst>
              <a:ext uri="{FF2B5EF4-FFF2-40B4-BE49-F238E27FC236}">
                <a16:creationId xmlns:a16="http://schemas.microsoft.com/office/drawing/2014/main" id="{307367CF-1FC8-4AEA-778F-BD7F2902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43" y="3901391"/>
            <a:ext cx="1464129" cy="12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ůže – Procvičování online – Umíme fakta">
            <a:extLst>
              <a:ext uri="{FF2B5EF4-FFF2-40B4-BE49-F238E27FC236}">
                <a16:creationId xmlns:a16="http://schemas.microsoft.com/office/drawing/2014/main" id="{044E8BD2-7A7A-4E97-3186-E4C70F70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72" y="3907658"/>
            <a:ext cx="1863893" cy="12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edviny a jejich funkce - zjistěte více o vašich ledvinách">
            <a:extLst>
              <a:ext uri="{FF2B5EF4-FFF2-40B4-BE49-F238E27FC236}">
                <a16:creationId xmlns:a16="http://schemas.microsoft.com/office/drawing/2014/main" id="{9F73579E-00F2-3B7F-D2A8-7090504C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65" y="3907657"/>
            <a:ext cx="1274987" cy="12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C36AC-2DF8-D31F-ACA1-123F5B70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James </a:t>
            </a:r>
            <a:r>
              <a:rPr lang="cs-CZ" dirty="0" err="1"/>
              <a:t>Marsh</a:t>
            </a:r>
            <a:endParaRPr lang="cs-CZ" dirty="0"/>
          </a:p>
        </p:txBody>
      </p:sp>
      <p:pic>
        <p:nvPicPr>
          <p:cNvPr id="8194" name="Picture 2" descr="Performing the Marsh Test, 1856 - Stock Image - C033/4294">
            <a:extLst>
              <a:ext uri="{FF2B5EF4-FFF2-40B4-BE49-F238E27FC236}">
                <a16:creationId xmlns:a16="http://schemas.microsoft.com/office/drawing/2014/main" id="{ED386E72-B729-A29B-83AB-010C5D8D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163411"/>
            <a:ext cx="3980089" cy="39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B81E9E-CBC3-A2BA-F474-4D3812E57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04" y="1510535"/>
            <a:ext cx="3798932" cy="29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03E44-518E-4FF8-CF28-BC97E6DC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Napoleon Bonaparte – Wikipedie">
            <a:extLst>
              <a:ext uri="{FF2B5EF4-FFF2-40B4-BE49-F238E27FC236}">
                <a16:creationId xmlns:a16="http://schemas.microsoft.com/office/drawing/2014/main" id="{68E7D5C5-B81D-2EDB-1688-398CE53B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15786"/>
            <a:ext cx="228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20940"/>
      </p:ext>
    </p:extLst>
  </p:cSld>
  <p:clrMapOvr>
    <a:masterClrMapping/>
  </p:clrMapOvr>
</p:sld>
</file>

<file path=ppt/theme/theme1.xml><?xml version="1.0" encoding="utf-8"?>
<a:theme xmlns:a="http://schemas.openxmlformats.org/drawingml/2006/main" name="Poison Control Center by Slidesgo">
  <a:themeElements>
    <a:clrScheme name="Simple Light">
      <a:dk1>
        <a:srgbClr val="2A2A2A"/>
      </a:dk1>
      <a:lt1>
        <a:srgbClr val="DFDEDC"/>
      </a:lt1>
      <a:dk2>
        <a:srgbClr val="C2BFBF"/>
      </a:dk2>
      <a:lt2>
        <a:srgbClr val="E43737"/>
      </a:lt2>
      <a:accent1>
        <a:srgbClr val="3DDF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243</Words>
  <Application>Microsoft Office PowerPoint</Application>
  <PresentationFormat>Předvádění na obrazovce (16:9)</PresentationFormat>
  <Paragraphs>40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Barlow</vt:lpstr>
      <vt:lpstr>Söhne</vt:lpstr>
      <vt:lpstr>Courier New</vt:lpstr>
      <vt:lpstr>Bai Jamjuree</vt:lpstr>
      <vt:lpstr>Bebas Neue</vt:lpstr>
      <vt:lpstr>Arial</vt:lpstr>
      <vt:lpstr>Poison Control Center by Slidesgo</vt:lpstr>
      <vt:lpstr>https://www.youtube.com/watch?v=aGbsvwmK0wc&amp;t=274s  4:02- 7:40</vt:lpstr>
      <vt:lpstr>Arsen(ik)</vt:lpstr>
      <vt:lpstr>Arsen a obecné informace</vt:lpstr>
      <vt:lpstr>Arsen a oxid arsenitý</vt:lpstr>
      <vt:lpstr>Arsenik a jeho využití</vt:lpstr>
      <vt:lpstr>Otravy arsenikem</vt:lpstr>
      <vt:lpstr>Otravy arsenikem</vt:lpstr>
      <vt:lpstr>James Marsh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https://www.youtube.com/watch?v=aGbsvwmK0wc&amp;t=274s  4:02- 7:40</dc:title>
  <dc:creator>barunka</dc:creator>
  <cp:lastModifiedBy>Barbora Valášková</cp:lastModifiedBy>
  <cp:revision>1</cp:revision>
  <dcterms:modified xsi:type="dcterms:W3CDTF">2023-11-28T18:07:56Z</dcterms:modified>
</cp:coreProperties>
</file>