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v1mL7zxAscybh+3iugW1QvxA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26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8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28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notebookcheck.net/Solid-state-battery-venture-that-hit-368-Wh-kg-energy-density" TargetMode="External"/><Relationship Id="rId10" Type="http://schemas.openxmlformats.org/officeDocument/2006/relationships/hyperlink" Target="https://en.wikipedia.org/wiki/Solid-state_battery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reenly.earth/en-us/blog/ecology-news/sodium-batteries-a-better-alternative-to-lithium" TargetMode="External"/><Relationship Id="rId4" Type="http://schemas.openxmlformats.org/officeDocument/2006/relationships/hyperlink" Target="https://www.thomasnet.com/insights/7-lithium-battery-alternatives/" TargetMode="External"/><Relationship Id="rId9" Type="http://schemas.openxmlformats.org/officeDocument/2006/relationships/hyperlink" Target="https://en.wikipedia.org/wiki/Sodium-ion_battery" TargetMode="External"/><Relationship Id="rId5" Type="http://schemas.openxmlformats.org/officeDocument/2006/relationships/hyperlink" Target="https://www.pv-magazine.com/2020/04/29/a-redox-flow-battery-for-grid-scale-solar-plus-storage/" TargetMode="External"/><Relationship Id="rId6" Type="http://schemas.openxmlformats.org/officeDocument/2006/relationships/hyperlink" Target="https://stellarix.com/article/alternatives-to-li-ion-battery/" TargetMode="External"/><Relationship Id="rId7" Type="http://schemas.openxmlformats.org/officeDocument/2006/relationships/hyperlink" Target="https://en.wikipedia.org/wiki/Flow_battery" TargetMode="External"/><Relationship Id="rId8" Type="http://schemas.openxmlformats.org/officeDocument/2006/relationships/hyperlink" Target="https://www.sciencedirect.com/science/article/pii/S2352152X2300323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25.jpg"/><Relationship Id="rId5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lti-barevné baterie" id="128" name="Google Shape;128;p1"/>
          <p:cNvPicPr preferRelativeResize="0"/>
          <p:nvPr/>
        </p:nvPicPr>
        <p:blipFill rotWithShape="1">
          <a:blip r:embed="rId4">
            <a:alphaModFix amt="25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LI-ION BATERIE A JEJÍ ALTERNATIVY</a:t>
            </a:r>
            <a:endParaRPr/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Pavel Mrázek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285750" y="1543050"/>
            <a:ext cx="4001116" cy="434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 akumulačních baterií, které ukládají energii pomocí elektrolytu mimo akumulátor.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Baterie funguje tak, že při dobíjení a vybíjení elektrolyt cirkuluje mezi dvěma nádržemi, čímž dochází k přenosu iontů a tím k ukládání nebo uvolňování energie.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Mají dlouhou životnost, velkou energetickou kapacitu a jsou schopny uchovávat energii po delší dobu bez významné ztráty.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Jsou ideální pro ukládání energie z obnovitelných zdrojů, jako je solární nebo větrná energie.</a:t>
            </a:r>
            <a:endParaRPr/>
          </a:p>
        </p:txBody>
      </p:sp>
      <p:pic>
        <p:nvPicPr>
          <p:cNvPr descr="Solid dispersion redox flow battery - Wikipedia"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994" y="1375552"/>
            <a:ext cx="6916633" cy="3786854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" name="Google Shape;208;p10"/>
          <p:cNvSpPr txBox="1"/>
          <p:nvPr/>
        </p:nvSpPr>
        <p:spPr>
          <a:xfrm>
            <a:off x="479289" y="513060"/>
            <a:ext cx="3807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Průtokové baterie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4630994" y="5162406"/>
            <a:ext cx="6093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https://darcy-connect-uploads-production.s3.us-west-2.amazonaws.com/markdown-images/1616740482921-Solid_Dispersion_Redox_Flow_Battery.png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ox flow batteries: a sustainable technology | CIC energiGUNE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66" y="234392"/>
            <a:ext cx="5627687" cy="39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0573" y="2911954"/>
            <a:ext cx="6748461" cy="3711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0" y="4300537"/>
            <a:ext cx="46831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https://cicenergigune.com/media/uploads/mediacenter/flow-batteries-production-cicenergigune1.jpg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6331349" y="2567285"/>
            <a:ext cx="60936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https://www.pv-magazine.com/wp-content/uploads/2020/04/thumbnail_Avalon-Flow-batteries-2-1200x801.jpg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mavé žárovky ve vzduchu a jedna jasně svítící"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30171" r="19092" t="0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12"/>
          <p:cNvSpPr txBox="1"/>
          <p:nvPr/>
        </p:nvSpPr>
        <p:spPr>
          <a:xfrm>
            <a:off x="4117906" y="1721125"/>
            <a:ext cx="7046844" cy="3415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DĚKUJI ZA POZORNOST :(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771525" y="600075"/>
            <a:ext cx="1101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Zdroje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700087" y="1924437"/>
            <a:ext cx="1139927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https://greenly.earth/en-us/blog/ecology-news/sodium-batteries-a-better-alternative-to-lithium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https://www.thomasnet.com/insights/7-lithium-battery-alternatives/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https://www.pv-magazine.com/2020/04/29/a-redox-flow-battery-for-grid-scale-solar-plus-storage/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https://stellarix.com/article/alternatives-to-li-ion-battery/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https://en.wikipedia.org/wiki/Flow_battery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https://www.sciencedirect.com/science/article/pii/S2352152X23003237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https://en.wikipedia.org/wiki/Sodium-ion_battery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https://en.wikipedia.org/wiki/Solid-state_battery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https://www.notebookcheck.net/Solid-state-battery-venture-that-hit-368-Wh-kg-energy-density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6324262" y="1660841"/>
            <a:ext cx="5122500" cy="3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Dobíjecí baterie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Ukládá energii pomocí vratné redukce iontů lithia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Katoda: kolektor z hliníku a LiCoO2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Anoda: Kolektor z měďi a grafitu.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Elektrolit: LiPF6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Separátor: polyolefin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Elektrolit: lithiová sůl v organickém rozpouštědle.</a:t>
            </a:r>
            <a:endParaRPr b="0" i="0" sz="1800" u="none" cap="small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Obsah obrázku text, snímek obrazovky, design&#10;&#10;Popis byl vytvořen automaticky" id="136" name="Google Shape;136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132" y="645106"/>
            <a:ext cx="5247600" cy="5247600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"/>
          <p:cNvSpPr txBox="1"/>
          <p:nvPr/>
        </p:nvSpPr>
        <p:spPr>
          <a:xfrm>
            <a:off x="7046760" y="414273"/>
            <a:ext cx="367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Lithium iontové baterie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45132" y="5892853"/>
            <a:ext cx="483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entury Gothic"/>
              <a:buNone/>
            </a:pPr>
            <a:r>
              <a:rPr b="0" i="1" lang="en-US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https://letstalkscience.ca/educational-resources/stem-explained/how-does-a-lithium-ion-battery-work</a:t>
            </a:r>
            <a:endParaRPr b="0" i="1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nistry unveils plans to power up lithium-ion battery firms -  Chinadaily.com.cn" id="143" name="Google Shape;143;p3"/>
          <p:cNvPicPr preferRelativeResize="0"/>
          <p:nvPr/>
        </p:nvPicPr>
        <p:blipFill rotWithShape="1">
          <a:blip r:embed="rId3">
            <a:alphaModFix/>
          </a:blip>
          <a:srcRect b="1" l="2656" r="9772" t="0"/>
          <a:stretch/>
        </p:blipFill>
        <p:spPr>
          <a:xfrm>
            <a:off x="7794519" y="3506112"/>
            <a:ext cx="4397481" cy="3351888"/>
          </a:xfrm>
          <a:custGeom>
            <a:rect b="b" l="l" r="r" t="t"/>
            <a:pathLst>
              <a:path extrusionOk="0" h="3351888" w="4397481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New Report Outlines Considerations for Lithium Extraction | TNC" id="144" name="Google Shape;144;p3"/>
          <p:cNvPicPr preferRelativeResize="0"/>
          <p:nvPr/>
        </p:nvPicPr>
        <p:blipFill rotWithShape="1">
          <a:blip r:embed="rId4">
            <a:alphaModFix/>
          </a:blip>
          <a:srcRect b="1" l="12208" r="14431" t="0"/>
          <a:stretch/>
        </p:blipFill>
        <p:spPr>
          <a:xfrm>
            <a:off x="20" y="10"/>
            <a:ext cx="9154673" cy="6863475"/>
          </a:xfrm>
          <a:custGeom>
            <a:rect b="b" l="l" r="r" t="t"/>
            <a:pathLst>
              <a:path extrusionOk="0" h="6863485" w="9154693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Electric cars are still better for the environment. But lithium mining has  some problems | Salon.com" id="145" name="Google Shape;145;p3"/>
          <p:cNvPicPr preferRelativeResize="0"/>
          <p:nvPr/>
        </p:nvPicPr>
        <p:blipFill rotWithShape="1">
          <a:blip r:embed="rId5">
            <a:alphaModFix/>
          </a:blip>
          <a:srcRect b="17702" l="0" r="3" t="0"/>
          <a:stretch/>
        </p:blipFill>
        <p:spPr>
          <a:xfrm>
            <a:off x="6168189" y="10"/>
            <a:ext cx="6023811" cy="3346394"/>
          </a:xfrm>
          <a:custGeom>
            <a:rect b="b" l="l" r="r" t="t"/>
            <a:pathLst>
              <a:path extrusionOk="0" h="3346404" w="6023811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0" y="6642556"/>
            <a:ext cx="61507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https://www.mining-technology.com/wp-content/uploads/sites/19/2023/08/shutterstock_2341431709.jpg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7794519" y="3511597"/>
            <a:ext cx="61507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https://img2.chinadaily.com.cn/images/201901/03/5c2d60f1a310d9126fdca5a7.jpeg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6168189" y="-19763"/>
            <a:ext cx="69723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https://encrypted-tbn0.gstatic.com/images?q=tbn:ANd9GcRWdebcY7bMFZT-DXbhTgZfrHdxP2ZW5ouW-A&amp;usqp=CAU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/>
        </p:nvSpPr>
        <p:spPr>
          <a:xfrm>
            <a:off x="643192" y="-133350"/>
            <a:ext cx="3643674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643192" y="2343150"/>
            <a:ext cx="3643674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Baterie, které využívají sodné ionty jako klíčové složky pro svůj aktivační proces.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Oproti lithiovým bateriím jsou sodné iontové baterie levnější a nabízí vysoké energetické hustoty.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Výroba sodných iontových baterií je udržitelnější, jelikož sodík je hojně dostupný prvek.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Tyto baterie najdemev elektrických vozidlech čí energetických úložištích obnovitelných zdrojů.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11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odium-ion batteries: towards a sustainable, low-cost energy storage  technology | CIC energiGUNE"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3894" y="1717133"/>
            <a:ext cx="6916633" cy="3423733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4"/>
          <p:cNvSpPr txBox="1"/>
          <p:nvPr/>
        </p:nvSpPr>
        <p:spPr>
          <a:xfrm>
            <a:off x="3729038" y="5972175"/>
            <a:ext cx="184731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883957" y="974725"/>
            <a:ext cx="3562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Sodíko-iontové baterie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5385401" y="5250160"/>
            <a:ext cx="60936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https://www.mdpi.com/batteries/batteries-05-00010/article_deploy/html/images/batteries-05-00010-g001.png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esla supplier CATL debuts cheaper sodium-ion batteries | Automotive News" id="164" name="Google Shape;164;p5"/>
          <p:cNvPicPr preferRelativeResize="0"/>
          <p:nvPr/>
        </p:nvPicPr>
        <p:blipFill rotWithShape="1">
          <a:blip r:embed="rId3">
            <a:alphaModFix/>
          </a:blip>
          <a:srcRect b="-3" l="0" r="-3" t="11829"/>
          <a:stretch/>
        </p:blipFill>
        <p:spPr>
          <a:xfrm>
            <a:off x="5622233" y="10"/>
            <a:ext cx="6569769" cy="3750724"/>
          </a:xfrm>
          <a:custGeom>
            <a:rect b="b" l="l" r="r" t="t"/>
            <a:pathLst>
              <a:path extrusionOk="0" h="3750734" w="6569769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odium-aluminum Battery Heats Up Grid Storage - Market Insights" id="165" name="Google Shape;165;p5"/>
          <p:cNvPicPr preferRelativeResize="0"/>
          <p:nvPr/>
        </p:nvPicPr>
        <p:blipFill rotWithShape="1">
          <a:blip r:embed="rId4">
            <a:alphaModFix/>
          </a:blip>
          <a:srcRect b="10318" l="0" r="0" t="36710"/>
          <a:stretch/>
        </p:blipFill>
        <p:spPr>
          <a:xfrm>
            <a:off x="4182011" y="3887894"/>
            <a:ext cx="8009991" cy="2970106"/>
          </a:xfrm>
          <a:custGeom>
            <a:rect b="b" l="l" r="r" t="t"/>
            <a:pathLst>
              <a:path extrusionOk="0" h="2970106" w="8009991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odium comes to the battery world" id="166" name="Google Shape;166;p5"/>
          <p:cNvPicPr preferRelativeResize="0"/>
          <p:nvPr/>
        </p:nvPicPr>
        <p:blipFill rotWithShape="1">
          <a:blip r:embed="rId5">
            <a:alphaModFix/>
          </a:blip>
          <a:srcRect b="1" l="19311" r="13678" t="0"/>
          <a:stretch/>
        </p:blipFill>
        <p:spPr>
          <a:xfrm>
            <a:off x="20" y="10"/>
            <a:ext cx="7503091" cy="6857990"/>
          </a:xfrm>
          <a:custGeom>
            <a:rect b="b" l="l" r="r" t="t"/>
            <a:pathLst>
              <a:path extrusionOk="0" h="6858000" w="7503111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-54768" y="0"/>
            <a:ext cx="61507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https://img2.chinadaily.com.cn/images/201803/14/5aa88351a3106e7d2d76c5ea.jpeg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8142746" y="3535290"/>
            <a:ext cx="617934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https://img2.chinadaily.com.cn/images/202107/30/61035402a310efa1e3b29d9c.jpeg</a:t>
            </a:r>
            <a:endParaRPr/>
          </a:p>
        </p:txBody>
      </p:sp>
      <p:pic>
        <p:nvPicPr>
          <p:cNvPr descr="Sodium-aluminum Battery Heats Up Grid Storage - Market Insights" id="169" name="Google Shape;169;p5"/>
          <p:cNvPicPr preferRelativeResize="0"/>
          <p:nvPr/>
        </p:nvPicPr>
        <p:blipFill rotWithShape="1">
          <a:blip r:embed="rId4">
            <a:alphaModFix/>
          </a:blip>
          <a:srcRect b="10318" l="0" r="0" t="36710"/>
          <a:stretch/>
        </p:blipFill>
        <p:spPr>
          <a:xfrm>
            <a:off x="4182010" y="3956474"/>
            <a:ext cx="8009991" cy="2970106"/>
          </a:xfrm>
          <a:custGeom>
            <a:rect b="b" l="l" r="r" t="t"/>
            <a:pathLst>
              <a:path extrusionOk="0" h="2970106" w="8009991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339157" y="6637704"/>
            <a:ext cx="71866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https://miro.medium.com/v2/resize:fit:1140/1*76QfIRUxoyrFDdINPradUg.png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-69642" y="1500188"/>
            <a:ext cx="3972000" cy="5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Díky absenci tekutého elektrolytu jsou polivodičové baterie bezpečnější a mají menší riziko vznícení.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Polovodičové baterie nabízejí vyšší energetickou hustotu a delší životnost než lithiové baterie.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Přestože se technologie  posouvá vpřed, výroba těchto baterií je náročná a zatím je tak jejich použití omezené.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art 4: What are solid-state batteries? An expert explains the basics, how  they differ from conventional batteries, and the possibility of practical  application. | Murata Manufacturing Articles"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285" y="1625548"/>
            <a:ext cx="8178900" cy="4089600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6"/>
          <p:cNvSpPr txBox="1"/>
          <p:nvPr/>
        </p:nvSpPr>
        <p:spPr>
          <a:xfrm>
            <a:off x="4086224" y="314325"/>
            <a:ext cx="341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Polovodičové baterie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975520" y="5715001"/>
            <a:ext cx="617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entury Gothic"/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https://article.murata.com/sites/default/files/static/en-global/images/article/basic-lithium-ion-battery/basic-lithium-ion-battery-4-1_en.png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643467" y="620720"/>
            <a:ext cx="10928687" cy="5593813"/>
          </a:xfrm>
          <a:prstGeom prst="roundRect">
            <a:avLst>
              <a:gd fmla="val 3812" name="adj"/>
            </a:avLst>
          </a:prstGeom>
          <a:solidFill>
            <a:srgbClr val="FFFFFF"/>
          </a:solidFill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olid-State Batteries | What You Need to Know about This EV Tech" id="184" name="Google Shape;184;p7"/>
          <p:cNvPicPr preferRelativeResize="0"/>
          <p:nvPr/>
        </p:nvPicPr>
        <p:blipFill rotWithShape="1">
          <a:blip r:embed="rId4">
            <a:alphaModFix/>
          </a:blip>
          <a:srcRect b="-2" l="7756" r="21816" t="0"/>
          <a:stretch/>
        </p:blipFill>
        <p:spPr>
          <a:xfrm>
            <a:off x="1127345" y="1103321"/>
            <a:ext cx="4900032" cy="4629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yota Announces Mass Production Of Solid-State Batteries | CarBuzz" id="185" name="Google Shape;185;p7"/>
          <p:cNvPicPr preferRelativeResize="0"/>
          <p:nvPr/>
        </p:nvPicPr>
        <p:blipFill rotWithShape="1">
          <a:blip r:embed="rId5">
            <a:alphaModFix/>
          </a:blip>
          <a:srcRect b="1" l="12761" r="16596" t="0"/>
          <a:stretch/>
        </p:blipFill>
        <p:spPr>
          <a:xfrm>
            <a:off x="6188243" y="1103321"/>
            <a:ext cx="4900032" cy="462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832247" y="263904"/>
            <a:ext cx="6093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https://hips.hearstapps.com/hmg-prod/images/solid-state-battery-solid-power-cells-1611958344.jpg?crop=0.6664560960202148xw:1xh;center,top&amp;resize=980:*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6096000" y="6239706"/>
            <a:ext cx="60936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https://images.hgmsites.net/hug/toyota-solid-state-battery-prototype_100902190_h.webp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371475" y="1657350"/>
            <a:ext cx="3915300" cy="4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-342931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5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Zinkový vzduchový akumulátor je typ baterie, který využívá oxidaci zinku se vzduchem z okolního prostředí k vytvoření elektrického proudu.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31" lvl="0" marL="342900" marR="0" rtl="0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5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Tento typ baterie je známý svou vysokou energetickou hustotou a dlouhou životností.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31" lvl="0" marL="342900" marR="0" rtl="0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5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Většina je však jednorázováa nelze je dobíjet.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31" lvl="0" marL="342900" marR="0" rtl="0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55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Široce se používají v naslouchadlech a jiných zařízeních s nízkým odběrem.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15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inc-air batteries | IoLiTec" id="193" name="Google Shape;1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994" y="951908"/>
            <a:ext cx="6916500" cy="4634100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8"/>
          <p:cNvSpPr txBox="1"/>
          <p:nvPr/>
        </p:nvSpPr>
        <p:spPr>
          <a:xfrm>
            <a:off x="528638" y="721075"/>
            <a:ext cx="346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Zinco-vzdušná baterie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858327" y="5667831"/>
            <a:ext cx="6093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entury Gothic"/>
              <a:buNone/>
            </a:pPr>
            <a:r>
              <a:rPr i="1"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https://iolitec.de/sites/iolitec.de/files/inline-images/Zn%20air%20battery_0.png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inc Air Button Batteries" id="200" name="Google Shape;200;p9"/>
          <p:cNvPicPr preferRelativeResize="0"/>
          <p:nvPr/>
        </p:nvPicPr>
        <p:blipFill rotWithShape="1">
          <a:blip r:embed="rId4">
            <a:alphaModFix/>
          </a:blip>
          <a:srcRect b="2" l="1427" r="5415" t="0"/>
          <a:stretch/>
        </p:blipFill>
        <p:spPr>
          <a:xfrm>
            <a:off x="1180739" y="720348"/>
            <a:ext cx="4861785" cy="5218777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Zinc Batteries an Economical Replacement for Li-Ion in Electric Vehicles:  IIT Madras" id="201" name="Google Shape;201;p9"/>
          <p:cNvPicPr preferRelativeResize="0"/>
          <p:nvPr/>
        </p:nvPicPr>
        <p:blipFill rotWithShape="1">
          <a:blip r:embed="rId5">
            <a:alphaModFix/>
          </a:blip>
          <a:srcRect b="-2" l="14066" r="21420" t="0"/>
          <a:stretch/>
        </p:blipFill>
        <p:spPr>
          <a:xfrm>
            <a:off x="6203394" y="720347"/>
            <a:ext cx="4861785" cy="5218777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íť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