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3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7" r:id="rId9"/>
    <p:sldId id="266" r:id="rId10"/>
    <p:sldId id="269" r:id="rId11"/>
    <p:sldId id="262" r:id="rId12"/>
    <p:sldId id="264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02"/>
    <p:restoredTop sz="94649"/>
  </p:normalViewPr>
  <p:slideViewPr>
    <p:cSldViewPr snapToGrid="0">
      <p:cViewPr varScale="1">
        <p:scale>
          <a:sx n="91" d="100"/>
          <a:sy n="91" d="100"/>
        </p:scale>
        <p:origin x="224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2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3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2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00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8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8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93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8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1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6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11/28/23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62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72" r:id="rId6"/>
    <p:sldLayoutId id="2147483767" r:id="rId7"/>
    <p:sldLayoutId id="2147483768" r:id="rId8"/>
    <p:sldLayoutId id="2147483769" r:id="rId9"/>
    <p:sldLayoutId id="2147483771" r:id="rId10"/>
    <p:sldLayoutId id="214748377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novnici.cz/clanek/30-vyroba-vina-krok-za-kroke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vinomapa.cz/vyroba-vina-9-zakladnich-kroku/" TargetMode="External"/><Relationship Id="rId4" Type="http://schemas.openxmlformats.org/officeDocument/2006/relationships/hyperlink" Target="https://blog.winehouse.cz/jak-se-vyrabi-vino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" descr="Vinný barel">
            <a:extLst>
              <a:ext uri="{FF2B5EF4-FFF2-40B4-BE49-F238E27FC236}">
                <a16:creationId xmlns:a16="http://schemas.microsoft.com/office/drawing/2014/main" id="{A4AAB01D-255D-036E-4740-60CB5F5A35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5" r="-1" b="14974"/>
          <a:stretch/>
        </p:blipFill>
        <p:spPr>
          <a:xfrm>
            <a:off x="0" y="4773"/>
            <a:ext cx="1218893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D78C6FC-A05D-A7D5-DA4F-4CD96DE9D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cs-CZ" sz="108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VÝROBA VÍNA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DC7B0C-03B3-07C3-3E13-176F582AF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24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Gabriela </a:t>
            </a:r>
            <a:r>
              <a:rPr lang="cs-CZ" sz="2400" dirty="0" err="1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Tulpová</a:t>
            </a:r>
            <a:endParaRPr lang="cs-CZ" sz="2400" dirty="0">
              <a:solidFill>
                <a:schemeClr val="bg1"/>
              </a:solidFill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 algn="ctr">
              <a:lnSpc>
                <a:spcPct val="100000"/>
              </a:lnSpc>
            </a:pPr>
            <a:r>
              <a:rPr lang="cs-CZ" sz="24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Chemie a technologie materiálů pro </a:t>
            </a:r>
            <a:r>
              <a:rPr lang="cs-CZ" sz="2400" dirty="0" err="1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konzervování-restaurování</a:t>
            </a:r>
            <a:endParaRPr lang="cs-CZ" sz="2400" dirty="0">
              <a:solidFill>
                <a:schemeClr val="bg1"/>
              </a:solidFill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sp>
        <p:nvSpPr>
          <p:cNvPr id="65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C17FAD81-297B-FB18-68CC-1E2122097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99060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76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A9D2268A-D939-4E78-91B6-6C7E46406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Vinný barel">
            <a:extLst>
              <a:ext uri="{FF2B5EF4-FFF2-40B4-BE49-F238E27FC236}">
                <a16:creationId xmlns:a16="http://schemas.microsoft.com/office/drawing/2014/main" id="{3BB179A7-9A71-80C4-6394-635B028FFC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46" b="14985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6431E1F-46E4-8E44-28CC-2A41B8796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853673"/>
            <a:ext cx="4023360" cy="5004794"/>
          </a:xfrm>
        </p:spPr>
        <p:txBody>
          <a:bodyPr>
            <a:normAutofit/>
          </a:bodyPr>
          <a:lstStyle/>
          <a:p>
            <a:r>
              <a:rPr lang="cs-CZ" sz="72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5E295F-F3C2-770E-4480-AE86DB906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83" y="853673"/>
            <a:ext cx="5715000" cy="5004794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cs-CZ" sz="10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  <a:hlinkClick r:id="rId3"/>
              </a:rPr>
              <a:t>https://www.vinovnici.cz/clanek/30-vyroba-vina-krok-za-krokem</a:t>
            </a:r>
            <a:endParaRPr lang="cs-CZ" sz="1000" dirty="0">
              <a:solidFill>
                <a:schemeClr val="bg1"/>
              </a:solidFill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 marL="0" indent="0">
              <a:buNone/>
            </a:pPr>
            <a:r>
              <a:rPr lang="cs-CZ" sz="10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  <a:hlinkClick r:id="rId4"/>
              </a:rPr>
              <a:t>https://blog.winehouse.cz/jak-se-vyrabi-vino/</a:t>
            </a:r>
            <a:endParaRPr lang="cs-CZ" sz="1000" dirty="0">
              <a:solidFill>
                <a:schemeClr val="bg1"/>
              </a:solidFill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 marL="0" indent="0">
              <a:buNone/>
            </a:pPr>
            <a:r>
              <a:rPr lang="cs-CZ" sz="10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  <a:hlinkClick r:id="rId5"/>
              </a:rPr>
              <a:t>https://www.vinomapa.cz/vyroba-vina-9-zakladnich-kroku/</a:t>
            </a:r>
            <a:endParaRPr lang="cs-CZ" sz="1000" dirty="0">
              <a:solidFill>
                <a:schemeClr val="bg1"/>
              </a:solidFill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 marL="0" indent="0">
              <a:buNone/>
            </a:pPr>
            <a:r>
              <a:rPr lang="cs-CZ" sz="10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https://</a:t>
            </a:r>
            <a:r>
              <a:rPr lang="cs-CZ" sz="1000" dirty="0" err="1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www.google.com</a:t>
            </a:r>
            <a:r>
              <a:rPr lang="cs-CZ" sz="10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/</a:t>
            </a:r>
            <a:r>
              <a:rPr lang="cs-CZ" sz="1000" dirty="0" err="1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imgres?imgurl</a:t>
            </a:r>
            <a:r>
              <a:rPr lang="cs-CZ" sz="10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=https%3A%2F%2Fwww.vinarstvi-glosovi.cz%2Fupload%2Fslechteni%2Ffratava.jpg&amp;tbnid=9N4IWHBAV1bakM&amp;vet=12ahUKEwiMmOL0psuCAxWxYKQEHYuSDjUQMygDegQIARBS..i&amp;imgrefurl=https%3A%2F%2Fwww.vinarstvi-glosovi.cz%2Fmostove-odrudy&amp;docid=OqI_LIZFuso4AM&amp;w=600&amp;h=800&amp;q=modré%20moštové%20odrůdy&amp;client=</a:t>
            </a:r>
            <a:r>
              <a:rPr lang="cs-CZ" sz="1000" dirty="0" err="1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safari&amp;ved</a:t>
            </a:r>
            <a:r>
              <a:rPr lang="cs-CZ" sz="10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=2ahUKEwiMmOL0psuCAxWxYKQEHYuSDjUQMygDegQIARBS</a:t>
            </a:r>
          </a:p>
          <a:p>
            <a:pPr marL="0" indent="0">
              <a:buNone/>
            </a:pPr>
            <a:r>
              <a:rPr lang="cs-CZ" sz="10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https://</a:t>
            </a:r>
            <a:r>
              <a:rPr lang="cs-CZ" sz="1000" dirty="0" err="1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www.google.com</a:t>
            </a:r>
            <a:r>
              <a:rPr lang="cs-CZ" sz="10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/</a:t>
            </a:r>
            <a:r>
              <a:rPr lang="cs-CZ" sz="1000" dirty="0" err="1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imgres?imgurl</a:t>
            </a:r>
            <a:r>
              <a:rPr lang="cs-CZ" sz="10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=https%3A%2F%2Fizahradkar.cz%2Fwp-content%2Fuploads%2F2020%2F09%2Fp3-Helios-foto-Pavel-Pavlousek.jpg&amp;tbnid=SBC9Bhz4Ob_RUM&amp;vet=12ahUKEwiv-7aQp8uCAxUFTKQEHX_AAxkQMygCegQIARBN..i&amp;imgrefurl=https%3A%2F%2Fizahradkar.cz%2Fzahrada%2Fovoce%2Freva-vinna%2Fktere-mostove-odrudy-revy-vybrat-zahrady-burcak-vino%2F&amp;docid=sb_pV_g5cIjRWM&amp;w=712&amp;h=950&amp;q=bílé%20moštové%20odrůdy&amp;client=</a:t>
            </a:r>
            <a:r>
              <a:rPr lang="cs-CZ" sz="1000" dirty="0" err="1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safari&amp;ved</a:t>
            </a:r>
            <a:r>
              <a:rPr lang="cs-CZ" sz="10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=2ahUKEwiv-7aQp8uCAxUFTKQEHX_AAxkQMygCegQIARBN</a:t>
            </a:r>
          </a:p>
          <a:p>
            <a:pPr marL="0" indent="0">
              <a:buNone/>
            </a:pPr>
            <a:r>
              <a:rPr lang="cs-CZ" sz="10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https://</a:t>
            </a:r>
            <a:r>
              <a:rPr lang="cs-CZ" sz="1000" dirty="0" err="1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www.google.com</a:t>
            </a:r>
            <a:r>
              <a:rPr lang="cs-CZ" sz="10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/</a:t>
            </a:r>
            <a:r>
              <a:rPr lang="cs-CZ" sz="1000" dirty="0" err="1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imgres?imgurl</a:t>
            </a:r>
            <a:r>
              <a:rPr lang="cs-CZ" sz="10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=https%3A%2F%2Fdogindock.com%2Fwp-content%2Fuploads%2F2022%2F01%2FFO1_5114-1024x681.jpg&amp;tbnid=zpLU2OxfXcWq0M&amp;vet=12ahUKEwj9sczVp8uCAxUzWaQEHfbCCxcQMygAegQIARBO..i&amp;imgrefurl=https%3A%2F%2Fdogindock.com%2Fvyroba-vina-krok-za-krokem%2F&amp;docid=DTRPeiIt5sqHqM&amp;w=1024&amp;h=681&amp;q=odstopkování%20hroznů&amp;client=</a:t>
            </a:r>
            <a:r>
              <a:rPr lang="cs-CZ" sz="1000" dirty="0" err="1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safari&amp;ved</a:t>
            </a:r>
            <a:r>
              <a:rPr lang="cs-CZ" sz="10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=2ahUKEwj9sczVp8uCAxUzWaQEHfbCCxcQMygAegQIARBO</a:t>
            </a:r>
          </a:p>
          <a:p>
            <a:pPr marL="0" indent="0">
              <a:buNone/>
            </a:pPr>
            <a:r>
              <a:rPr lang="cs-CZ" sz="10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https://</a:t>
            </a:r>
            <a:r>
              <a:rPr lang="cs-CZ" sz="1000" dirty="0" err="1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www.google.com</a:t>
            </a:r>
            <a:r>
              <a:rPr lang="cs-CZ" sz="10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/</a:t>
            </a:r>
            <a:r>
              <a:rPr lang="cs-CZ" sz="1000" dirty="0" err="1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imgres?imgurl</a:t>
            </a:r>
            <a:r>
              <a:rPr lang="cs-CZ" sz="10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=https%3A%2F%2Fst3.depositphotos.com%2F1606954%2F17509%2Fi%2F1600%2Fdepositphotos_175099640-stock-photo-pressing-grapes-in-hautvillers-champagne.jpg&amp;tbnid=UNjpwZm_4enATM&amp;vet=12ahUKEwiX9dqUqMuCAxVMsCcCHYM4DnQQMygHegQIARBS..i&amp;imgrefurl=https%3A%2F%2Fdepositphotos.com%2Fcz%2Feditorial%2Fpressing-grapes-in-hautvillers-champagne-175099640.html&amp;docid=HaR7IQJ6z7qqRM&amp;w=1600&amp;h=1168&amp;q=lisování%20hroznů&amp;client=</a:t>
            </a:r>
            <a:r>
              <a:rPr lang="cs-CZ" sz="1000" dirty="0" err="1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safari&amp;ved</a:t>
            </a:r>
            <a:r>
              <a:rPr lang="cs-CZ" sz="10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=2ahUKEwiX9dqUqMuCAxVMsCcCHYM4DnQQMygHegQIARBS</a:t>
            </a:r>
          </a:p>
          <a:p>
            <a:pPr marL="0" indent="0">
              <a:buNone/>
            </a:pPr>
            <a:r>
              <a:rPr lang="cs-CZ" sz="10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https://</a:t>
            </a:r>
            <a:r>
              <a:rPr lang="cs-CZ" sz="1000" dirty="0" err="1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www.google.com</a:t>
            </a:r>
            <a:r>
              <a:rPr lang="cs-CZ" sz="10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/</a:t>
            </a:r>
            <a:r>
              <a:rPr lang="cs-CZ" sz="1000" dirty="0" err="1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imgres?imgurl</a:t>
            </a:r>
            <a:r>
              <a:rPr lang="cs-CZ" sz="10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=https%3A%2F%2Fmojelahve.cz%2Fimages%2Farticles%2Forig%2F996%2F692%2F01c45edce7fa99aab86c86e5d866547f.jpg&amp;tbnid=tk3x5r-yYZKYiM&amp;vet=12ahUKEwiL7Lq_qMuCAxWTmicCHRNvBfUQMygZegUIARCMAQ..i&amp;imgrefurl=https%3A%2F%2Fmojelahve.cz%2Fclanek%2Flahve-na-vino-roli-hraji-tradice-standardy-i-kreativita-vinare-308&amp;docid=QNMQx_lfVb799M&amp;w=1200&amp;h=678&amp;q=lahvování%20vína&amp;client=</a:t>
            </a:r>
            <a:r>
              <a:rPr lang="cs-CZ" sz="1000" dirty="0" err="1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safari&amp;ved</a:t>
            </a:r>
            <a:r>
              <a:rPr lang="cs-CZ" sz="10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=2ahUKEwiL7Lq_qMuCAxWTmicCHRNvBfUQMygZegUIARCMAQ</a:t>
            </a:r>
          </a:p>
        </p:txBody>
      </p:sp>
      <p:sp>
        <p:nvSpPr>
          <p:cNvPr id="20" name="sketchy content container">
            <a:extLst>
              <a:ext uri="{FF2B5EF4-FFF2-40B4-BE49-F238E27FC236}">
                <a16:creationId xmlns:a16="http://schemas.microsoft.com/office/drawing/2014/main" id="{E0C43A58-225D-452D-8185-0D89D1EED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921" y="493776"/>
            <a:ext cx="6229604" cy="5722227"/>
          </a:xfrm>
          <a:custGeom>
            <a:avLst/>
            <a:gdLst>
              <a:gd name="connsiteX0" fmla="*/ 0 w 6229604"/>
              <a:gd name="connsiteY0" fmla="*/ 0 h 5722227"/>
              <a:gd name="connsiteX1" fmla="*/ 629882 w 6229604"/>
              <a:gd name="connsiteY1" fmla="*/ 0 h 5722227"/>
              <a:gd name="connsiteX2" fmla="*/ 1135172 w 6229604"/>
              <a:gd name="connsiteY2" fmla="*/ 0 h 5722227"/>
              <a:gd name="connsiteX3" fmla="*/ 1951943 w 6229604"/>
              <a:gd name="connsiteY3" fmla="*/ 0 h 5722227"/>
              <a:gd name="connsiteX4" fmla="*/ 2581825 w 6229604"/>
              <a:gd name="connsiteY4" fmla="*/ 0 h 5722227"/>
              <a:gd name="connsiteX5" fmla="*/ 3211707 w 6229604"/>
              <a:gd name="connsiteY5" fmla="*/ 0 h 5722227"/>
              <a:gd name="connsiteX6" fmla="*/ 4028477 w 6229604"/>
              <a:gd name="connsiteY6" fmla="*/ 0 h 5722227"/>
              <a:gd name="connsiteX7" fmla="*/ 4596063 w 6229604"/>
              <a:gd name="connsiteY7" fmla="*/ 0 h 5722227"/>
              <a:gd name="connsiteX8" fmla="*/ 5412834 w 6229604"/>
              <a:gd name="connsiteY8" fmla="*/ 0 h 5722227"/>
              <a:gd name="connsiteX9" fmla="*/ 6229604 w 6229604"/>
              <a:gd name="connsiteY9" fmla="*/ 0 h 5722227"/>
              <a:gd name="connsiteX10" fmla="*/ 6229604 w 6229604"/>
              <a:gd name="connsiteY10" fmla="*/ 635803 h 5722227"/>
              <a:gd name="connsiteX11" fmla="*/ 6229604 w 6229604"/>
              <a:gd name="connsiteY11" fmla="*/ 1271606 h 5722227"/>
              <a:gd name="connsiteX12" fmla="*/ 6229604 w 6229604"/>
              <a:gd name="connsiteY12" fmla="*/ 1964631 h 5722227"/>
              <a:gd name="connsiteX13" fmla="*/ 6229604 w 6229604"/>
              <a:gd name="connsiteY13" fmla="*/ 2428767 h 5722227"/>
              <a:gd name="connsiteX14" fmla="*/ 6229604 w 6229604"/>
              <a:gd name="connsiteY14" fmla="*/ 3064570 h 5722227"/>
              <a:gd name="connsiteX15" fmla="*/ 6229604 w 6229604"/>
              <a:gd name="connsiteY15" fmla="*/ 3700373 h 5722227"/>
              <a:gd name="connsiteX16" fmla="*/ 6229604 w 6229604"/>
              <a:gd name="connsiteY16" fmla="*/ 4336176 h 5722227"/>
              <a:gd name="connsiteX17" fmla="*/ 6229604 w 6229604"/>
              <a:gd name="connsiteY17" fmla="*/ 5029202 h 5722227"/>
              <a:gd name="connsiteX18" fmla="*/ 6229604 w 6229604"/>
              <a:gd name="connsiteY18" fmla="*/ 5722227 h 5722227"/>
              <a:gd name="connsiteX19" fmla="*/ 5475130 w 6229604"/>
              <a:gd name="connsiteY19" fmla="*/ 5722227 h 5722227"/>
              <a:gd name="connsiteX20" fmla="*/ 4907544 w 6229604"/>
              <a:gd name="connsiteY20" fmla="*/ 5722227 h 5722227"/>
              <a:gd name="connsiteX21" fmla="*/ 4090773 w 6229604"/>
              <a:gd name="connsiteY21" fmla="*/ 5722227 h 5722227"/>
              <a:gd name="connsiteX22" fmla="*/ 3398595 w 6229604"/>
              <a:gd name="connsiteY22" fmla="*/ 5722227 h 5722227"/>
              <a:gd name="connsiteX23" fmla="*/ 2831009 w 6229604"/>
              <a:gd name="connsiteY23" fmla="*/ 5722227 h 5722227"/>
              <a:gd name="connsiteX24" fmla="*/ 2138831 w 6229604"/>
              <a:gd name="connsiteY24" fmla="*/ 5722227 h 5722227"/>
              <a:gd name="connsiteX25" fmla="*/ 1633541 w 6229604"/>
              <a:gd name="connsiteY25" fmla="*/ 5722227 h 5722227"/>
              <a:gd name="connsiteX26" fmla="*/ 1128251 w 6229604"/>
              <a:gd name="connsiteY26" fmla="*/ 5722227 h 5722227"/>
              <a:gd name="connsiteX27" fmla="*/ 0 w 6229604"/>
              <a:gd name="connsiteY27" fmla="*/ 5722227 h 5722227"/>
              <a:gd name="connsiteX28" fmla="*/ 0 w 6229604"/>
              <a:gd name="connsiteY28" fmla="*/ 5200869 h 5722227"/>
              <a:gd name="connsiteX29" fmla="*/ 0 w 6229604"/>
              <a:gd name="connsiteY29" fmla="*/ 4450621 h 5722227"/>
              <a:gd name="connsiteX30" fmla="*/ 0 w 6229604"/>
              <a:gd name="connsiteY30" fmla="*/ 3872040 h 5722227"/>
              <a:gd name="connsiteX31" fmla="*/ 0 w 6229604"/>
              <a:gd name="connsiteY31" fmla="*/ 3407904 h 5722227"/>
              <a:gd name="connsiteX32" fmla="*/ 0 w 6229604"/>
              <a:gd name="connsiteY32" fmla="*/ 2714879 h 5722227"/>
              <a:gd name="connsiteX33" fmla="*/ 0 w 6229604"/>
              <a:gd name="connsiteY33" fmla="*/ 2193520 h 5722227"/>
              <a:gd name="connsiteX34" fmla="*/ 0 w 6229604"/>
              <a:gd name="connsiteY34" fmla="*/ 1500495 h 5722227"/>
              <a:gd name="connsiteX35" fmla="*/ 0 w 6229604"/>
              <a:gd name="connsiteY35" fmla="*/ 750248 h 5722227"/>
              <a:gd name="connsiteX36" fmla="*/ 0 w 6229604"/>
              <a:gd name="connsiteY36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604" h="5722227" extrusionOk="0">
                <a:moveTo>
                  <a:pt x="0" y="0"/>
                </a:moveTo>
                <a:cubicBezTo>
                  <a:pt x="134765" y="733"/>
                  <a:pt x="359555" y="-15387"/>
                  <a:pt x="629882" y="0"/>
                </a:cubicBezTo>
                <a:cubicBezTo>
                  <a:pt x="900209" y="15387"/>
                  <a:pt x="965450" y="15937"/>
                  <a:pt x="1135172" y="0"/>
                </a:cubicBezTo>
                <a:cubicBezTo>
                  <a:pt x="1304894" y="-15937"/>
                  <a:pt x="1787212" y="10921"/>
                  <a:pt x="1951943" y="0"/>
                </a:cubicBezTo>
                <a:cubicBezTo>
                  <a:pt x="2116674" y="-10921"/>
                  <a:pt x="2378222" y="13313"/>
                  <a:pt x="2581825" y="0"/>
                </a:cubicBezTo>
                <a:cubicBezTo>
                  <a:pt x="2785428" y="-13313"/>
                  <a:pt x="2915218" y="19972"/>
                  <a:pt x="3211707" y="0"/>
                </a:cubicBezTo>
                <a:cubicBezTo>
                  <a:pt x="3508196" y="-19972"/>
                  <a:pt x="3832828" y="-34359"/>
                  <a:pt x="4028477" y="0"/>
                </a:cubicBezTo>
                <a:cubicBezTo>
                  <a:pt x="4224126" y="34359"/>
                  <a:pt x="4361257" y="4467"/>
                  <a:pt x="4596063" y="0"/>
                </a:cubicBezTo>
                <a:cubicBezTo>
                  <a:pt x="4830869" y="-4467"/>
                  <a:pt x="5091403" y="-7365"/>
                  <a:pt x="5412834" y="0"/>
                </a:cubicBezTo>
                <a:cubicBezTo>
                  <a:pt x="5734265" y="7365"/>
                  <a:pt x="6034988" y="-26786"/>
                  <a:pt x="6229604" y="0"/>
                </a:cubicBezTo>
                <a:cubicBezTo>
                  <a:pt x="6208296" y="256153"/>
                  <a:pt x="6219810" y="335049"/>
                  <a:pt x="6229604" y="635803"/>
                </a:cubicBezTo>
                <a:cubicBezTo>
                  <a:pt x="6239398" y="936557"/>
                  <a:pt x="6230184" y="1092448"/>
                  <a:pt x="6229604" y="1271606"/>
                </a:cubicBezTo>
                <a:cubicBezTo>
                  <a:pt x="6229024" y="1450764"/>
                  <a:pt x="6217841" y="1797531"/>
                  <a:pt x="6229604" y="1964631"/>
                </a:cubicBezTo>
                <a:cubicBezTo>
                  <a:pt x="6241367" y="2131731"/>
                  <a:pt x="6220367" y="2235822"/>
                  <a:pt x="6229604" y="2428767"/>
                </a:cubicBezTo>
                <a:cubicBezTo>
                  <a:pt x="6238841" y="2621712"/>
                  <a:pt x="6220929" y="2925917"/>
                  <a:pt x="6229604" y="3064570"/>
                </a:cubicBezTo>
                <a:cubicBezTo>
                  <a:pt x="6238279" y="3203223"/>
                  <a:pt x="6256755" y="3501958"/>
                  <a:pt x="6229604" y="3700373"/>
                </a:cubicBezTo>
                <a:cubicBezTo>
                  <a:pt x="6202453" y="3898788"/>
                  <a:pt x="6201714" y="4046823"/>
                  <a:pt x="6229604" y="4336176"/>
                </a:cubicBezTo>
                <a:cubicBezTo>
                  <a:pt x="6257494" y="4625529"/>
                  <a:pt x="6258821" y="4774033"/>
                  <a:pt x="6229604" y="5029202"/>
                </a:cubicBezTo>
                <a:cubicBezTo>
                  <a:pt x="6200387" y="5284371"/>
                  <a:pt x="6233334" y="5383875"/>
                  <a:pt x="6229604" y="5722227"/>
                </a:cubicBezTo>
                <a:cubicBezTo>
                  <a:pt x="6016393" y="5707881"/>
                  <a:pt x="5684528" y="5751176"/>
                  <a:pt x="5475130" y="5722227"/>
                </a:cubicBezTo>
                <a:cubicBezTo>
                  <a:pt x="5265732" y="5693278"/>
                  <a:pt x="5082862" y="5732690"/>
                  <a:pt x="4907544" y="5722227"/>
                </a:cubicBezTo>
                <a:cubicBezTo>
                  <a:pt x="4732226" y="5711764"/>
                  <a:pt x="4474837" y="5716289"/>
                  <a:pt x="4090773" y="5722227"/>
                </a:cubicBezTo>
                <a:cubicBezTo>
                  <a:pt x="3706709" y="5728165"/>
                  <a:pt x="3645902" y="5723973"/>
                  <a:pt x="3398595" y="5722227"/>
                </a:cubicBezTo>
                <a:cubicBezTo>
                  <a:pt x="3151288" y="5720481"/>
                  <a:pt x="3001606" y="5732695"/>
                  <a:pt x="2831009" y="5722227"/>
                </a:cubicBezTo>
                <a:cubicBezTo>
                  <a:pt x="2660412" y="5711759"/>
                  <a:pt x="2424161" y="5689878"/>
                  <a:pt x="2138831" y="5722227"/>
                </a:cubicBezTo>
                <a:cubicBezTo>
                  <a:pt x="1853501" y="5754576"/>
                  <a:pt x="1788223" y="5720540"/>
                  <a:pt x="1633541" y="5722227"/>
                </a:cubicBezTo>
                <a:cubicBezTo>
                  <a:pt x="1478859" y="5723915"/>
                  <a:pt x="1324151" y="5739059"/>
                  <a:pt x="1128251" y="5722227"/>
                </a:cubicBezTo>
                <a:cubicBezTo>
                  <a:pt x="932351" y="5705396"/>
                  <a:pt x="522340" y="5691488"/>
                  <a:pt x="0" y="5722227"/>
                </a:cubicBezTo>
                <a:cubicBezTo>
                  <a:pt x="-8445" y="5596771"/>
                  <a:pt x="-11215" y="5344833"/>
                  <a:pt x="0" y="5200869"/>
                </a:cubicBezTo>
                <a:cubicBezTo>
                  <a:pt x="11215" y="5056905"/>
                  <a:pt x="20310" y="4693766"/>
                  <a:pt x="0" y="4450621"/>
                </a:cubicBezTo>
                <a:cubicBezTo>
                  <a:pt x="-20310" y="4207476"/>
                  <a:pt x="817" y="4075053"/>
                  <a:pt x="0" y="3872040"/>
                </a:cubicBezTo>
                <a:cubicBezTo>
                  <a:pt x="-817" y="3669027"/>
                  <a:pt x="-21729" y="3595882"/>
                  <a:pt x="0" y="3407904"/>
                </a:cubicBezTo>
                <a:cubicBezTo>
                  <a:pt x="21729" y="3219926"/>
                  <a:pt x="-30605" y="3052469"/>
                  <a:pt x="0" y="2714879"/>
                </a:cubicBezTo>
                <a:cubicBezTo>
                  <a:pt x="30605" y="2377289"/>
                  <a:pt x="-16081" y="2430808"/>
                  <a:pt x="0" y="2193520"/>
                </a:cubicBezTo>
                <a:cubicBezTo>
                  <a:pt x="16081" y="1956232"/>
                  <a:pt x="18120" y="1817979"/>
                  <a:pt x="0" y="1500495"/>
                </a:cubicBezTo>
                <a:cubicBezTo>
                  <a:pt x="-18120" y="1183011"/>
                  <a:pt x="23969" y="972269"/>
                  <a:pt x="0" y="750248"/>
                </a:cubicBezTo>
                <a:cubicBezTo>
                  <a:pt x="-23969" y="528227"/>
                  <a:pt x="-3769" y="358360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2225292-630E-DCA4-F929-842578FA7A92}"/>
              </a:ext>
            </a:extLst>
          </p:cNvPr>
          <p:cNvSpPr txBox="1"/>
          <p:nvPr/>
        </p:nvSpPr>
        <p:spPr>
          <a:xfrm>
            <a:off x="1277655" y="9895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30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3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Stanovené vinné láhve, skleněné a vinné hrozny">
            <a:extLst>
              <a:ext uri="{FF2B5EF4-FFF2-40B4-BE49-F238E27FC236}">
                <a16:creationId xmlns:a16="http://schemas.microsoft.com/office/drawing/2014/main" id="{9B931A4D-9B8C-E78E-84D9-497A8B1564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D78C6FC-A05D-A7D5-DA4F-4CD96DE9D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Děkuji za pozornost</a:t>
            </a:r>
          </a:p>
        </p:txBody>
      </p:sp>
      <p:sp>
        <p:nvSpPr>
          <p:cNvPr id="51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Výroba vína krok za krokem [infografika] | Vínovníci.cz">
            <a:extLst>
              <a:ext uri="{FF2B5EF4-FFF2-40B4-BE49-F238E27FC236}">
                <a16:creationId xmlns:a16="http://schemas.microsoft.com/office/drawing/2014/main" id="{83B9E3CA-1B9B-9447-6338-C6804B1659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538"/>
          <a:stretch/>
        </p:blipFill>
        <p:spPr bwMode="auto"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796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Stanovené vinné láhve, skleněné a vinné hrozny">
            <a:extLst>
              <a:ext uri="{FF2B5EF4-FFF2-40B4-BE49-F238E27FC236}">
                <a16:creationId xmlns:a16="http://schemas.microsoft.com/office/drawing/2014/main" id="{92CDFF5D-C158-0195-2C60-9220AB96E6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9187F56-31D6-B308-F735-1FDBAD443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72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Sklizeň hroznů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F6AB15-F3F9-BB56-256C-B0895DA50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Bílá vína</a:t>
            </a:r>
          </a:p>
          <a:p>
            <a:pPr>
              <a:buFont typeface="Wingdings" pitchFamily="2" charset="2"/>
              <a:buChar char="Ø"/>
            </a:pP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bílé nebo modré </a:t>
            </a:r>
            <a:r>
              <a:rPr lang="cs-CZ" sz="1800" b="1" dirty="0" err="1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moštovní</a:t>
            </a: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 odrůdy</a:t>
            </a:r>
          </a:p>
          <a:p>
            <a:pPr marL="0" indent="0">
              <a:buNone/>
            </a:pPr>
            <a:endParaRPr lang="cs-CZ" sz="1800" b="1" dirty="0">
              <a:solidFill>
                <a:schemeClr val="bg1"/>
              </a:solidFill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Červená vína</a:t>
            </a:r>
          </a:p>
          <a:p>
            <a:pPr>
              <a:buFont typeface="Wingdings" pitchFamily="2" charset="2"/>
              <a:buChar char="Ø"/>
            </a:pP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modré </a:t>
            </a:r>
            <a:r>
              <a:rPr lang="cs-CZ" sz="1800" b="1" dirty="0" err="1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moštovní</a:t>
            </a: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 odrůdy</a:t>
            </a:r>
          </a:p>
          <a:p>
            <a:pPr>
              <a:buFont typeface="Wingdings" pitchFamily="2" charset="2"/>
              <a:buChar char="Ø"/>
            </a:pP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typické kombinování odrůd</a:t>
            </a:r>
          </a:p>
          <a:p>
            <a:pPr marL="0" indent="0">
              <a:buNone/>
            </a:pPr>
            <a:endParaRPr lang="cs-CZ" sz="1800" b="1" dirty="0">
              <a:solidFill>
                <a:schemeClr val="bg1"/>
              </a:solidFill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Růžová vína</a:t>
            </a:r>
          </a:p>
          <a:p>
            <a:pPr>
              <a:buFont typeface="Wingdings" pitchFamily="2" charset="2"/>
              <a:buChar char="Ø"/>
            </a:pP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modré </a:t>
            </a:r>
            <a:r>
              <a:rPr lang="cs-CZ" sz="1800" b="1" dirty="0" err="1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moštovní</a:t>
            </a: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 odrůdy</a:t>
            </a:r>
          </a:p>
        </p:txBody>
      </p:sp>
      <p:pic>
        <p:nvPicPr>
          <p:cNvPr id="1030" name="Picture 6" descr="Moštové odrůdy | Vinařství Glosovi">
            <a:extLst>
              <a:ext uri="{FF2B5EF4-FFF2-40B4-BE49-F238E27FC236}">
                <a16:creationId xmlns:a16="http://schemas.microsoft.com/office/drawing/2014/main" id="{D897C151-929E-E9C2-4BEA-BE3AC2143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126" y="2267320"/>
            <a:ext cx="18415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teré moštové odrůdy révy vybrat do zahrady na burčák a víno | Zahrádkář">
            <a:extLst>
              <a:ext uri="{FF2B5EF4-FFF2-40B4-BE49-F238E27FC236}">
                <a16:creationId xmlns:a16="http://schemas.microsoft.com/office/drawing/2014/main" id="{7AEF8C60-0BE3-2A16-E1B2-FA413121A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76" y="3492870"/>
            <a:ext cx="18542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66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Vinný barel">
            <a:extLst>
              <a:ext uri="{FF2B5EF4-FFF2-40B4-BE49-F238E27FC236}">
                <a16:creationId xmlns:a16="http://schemas.microsoft.com/office/drawing/2014/main" id="{E386AA32-56E5-4FD4-3EA2-71B81399D2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46" b="14985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50ECBCC-0E4F-73AD-E209-B3BD3C923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72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Odstopkování a drcení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2D67D9-BAC1-1739-16FF-FAB16FC12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zdravé bobule oddělené od nezdravých bobulí a třapin - odzrnění</a:t>
            </a:r>
          </a:p>
          <a:p>
            <a:pPr>
              <a:buFont typeface="Wingdings" pitchFamily="2" charset="2"/>
              <a:buChar char="Ø"/>
            </a:pP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oddělení nechtěných částí</a:t>
            </a:r>
          </a:p>
          <a:p>
            <a:pPr>
              <a:buFont typeface="Wingdings" pitchFamily="2" charset="2"/>
              <a:buChar char="Ø"/>
            </a:pP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mechanické narušení bobulí = rmut</a:t>
            </a:r>
          </a:p>
          <a:p>
            <a:pPr>
              <a:buFont typeface="Wingdings" pitchFamily="2" charset="2"/>
              <a:buChar char="Ø"/>
            </a:pP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během drcení nesmí dojít k porušení pecek</a:t>
            </a:r>
          </a:p>
        </p:txBody>
      </p:sp>
      <p:pic>
        <p:nvPicPr>
          <p:cNvPr id="2052" name="Picture 4" descr="Výroba vína Dog in Dock krok za krokem - Dog in Dock Výroba vína Dog in  Dock krok za krokem">
            <a:extLst>
              <a:ext uri="{FF2B5EF4-FFF2-40B4-BE49-F238E27FC236}">
                <a16:creationId xmlns:a16="http://schemas.microsoft.com/office/drawing/2014/main" id="{90CB28BD-B7BA-7B2E-ABC3-1490AE347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617" y="3033522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52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anovené vinné láhve, skleněné a vinné hrozny">
            <a:extLst>
              <a:ext uri="{FF2B5EF4-FFF2-40B4-BE49-F238E27FC236}">
                <a16:creationId xmlns:a16="http://schemas.microsoft.com/office/drawing/2014/main" id="{64D16313-040B-9B3C-62AB-D33D1B22B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4240745-C05E-1C5E-5772-2A4EA832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72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Macerace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4FEB0F-5C6C-4F09-BDF6-C5CF19D70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= </a:t>
            </a: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nakvašení bobulí, přičemž se do moštu uvolňují v nich obsažené látky</a:t>
            </a:r>
          </a:p>
          <a:p>
            <a:pPr>
              <a:buFont typeface="Wingdings" pitchFamily="2" charset="2"/>
              <a:buChar char="Ø"/>
            </a:pP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bílá vína :  několik hodin až dní</a:t>
            </a:r>
          </a:p>
          <a:p>
            <a:pPr>
              <a:buFont typeface="Wingdings" pitchFamily="2" charset="2"/>
              <a:buChar char="Ø"/>
            </a:pP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červená vína: týdny</a:t>
            </a:r>
          </a:p>
          <a:p>
            <a:pPr>
              <a:buFont typeface="Wingdings" pitchFamily="2" charset="2"/>
              <a:buChar char="Ø"/>
            </a:pP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růžová vína: několik hodin</a:t>
            </a:r>
          </a:p>
          <a:p>
            <a:pPr>
              <a:buFont typeface="Wingdings" pitchFamily="2" charset="2"/>
              <a:buChar char="Ø"/>
            </a:pP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ovlivnění barvy, aromatického projevu a schopnosti archivace</a:t>
            </a:r>
          </a:p>
          <a:p>
            <a:pPr>
              <a:buFont typeface="Wingdings" pitchFamily="2" charset="2"/>
              <a:buChar char="Ø"/>
            </a:pPr>
            <a:r>
              <a:rPr lang="cs-CZ" sz="1800" b="1" dirty="0" err="1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kryomacerace</a:t>
            </a: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 – celý proces prováděn při nízkých teplotách</a:t>
            </a:r>
          </a:p>
        </p:txBody>
      </p:sp>
    </p:spTree>
    <p:extLst>
      <p:ext uri="{BB962C8B-B14F-4D97-AF65-F5344CB8AC3E}">
        <p14:creationId xmlns:p14="http://schemas.microsoft.com/office/powerpoint/2010/main" val="72654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Vinný barel">
            <a:extLst>
              <a:ext uri="{FF2B5EF4-FFF2-40B4-BE49-F238E27FC236}">
                <a16:creationId xmlns:a16="http://schemas.microsoft.com/office/drawing/2014/main" id="{61BF9AFC-A7A4-3FFA-E7F1-8C1727927A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46" b="14985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7CCC2A3-9D9C-37CE-2C13-1FC02DDB2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72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Lisování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2C0ABB-CE71-0B3B-96DA-B71F2420F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oddělení moštu a vylisované slupky</a:t>
            </a:r>
          </a:p>
          <a:p>
            <a:pPr>
              <a:buFont typeface="Wingdings" pitchFamily="2" charset="2"/>
              <a:buChar char="Ø"/>
            </a:pPr>
            <a:r>
              <a:rPr lang="cs-CZ" sz="1800" b="1" dirty="0" err="1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výlisnost</a:t>
            </a: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 cca 70 %</a:t>
            </a:r>
          </a:p>
          <a:p>
            <a:pPr>
              <a:buFont typeface="Wingdings" pitchFamily="2" charset="2"/>
              <a:buChar char="Ø"/>
            </a:pP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při použití modrých odrůd na výrobu bílého vína se lisuje okamžitě</a:t>
            </a:r>
          </a:p>
        </p:txBody>
      </p:sp>
      <p:pic>
        <p:nvPicPr>
          <p:cNvPr id="3076" name="Picture 4" descr="Lisování hroznů v Hautvillers Champagne - Stock redakční Foto © Kloeg008 #  175099640">
            <a:extLst>
              <a:ext uri="{FF2B5EF4-FFF2-40B4-BE49-F238E27FC236}">
                <a16:creationId xmlns:a16="http://schemas.microsoft.com/office/drawing/2014/main" id="{7267EA73-22BA-8B5A-0C38-13E2B66D2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626" y="3756013"/>
            <a:ext cx="32385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78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anovené vinné láhve, skleněné a vinné hrozny">
            <a:extLst>
              <a:ext uri="{FF2B5EF4-FFF2-40B4-BE49-F238E27FC236}">
                <a16:creationId xmlns:a16="http://schemas.microsoft.com/office/drawing/2014/main" id="{5C3B0DC3-C575-3BFA-14F0-74D0B60EE9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2461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A3CDDFD-D7AD-12EA-2E57-AE64C0181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72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Kvašení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00841C-48B1-AADF-E952-9CEB98469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6897"/>
            <a:ext cx="10515600" cy="4176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= </a:t>
            </a: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fermentace</a:t>
            </a:r>
          </a:p>
          <a:p>
            <a:pPr>
              <a:buFont typeface="Wingdings" pitchFamily="2" charset="2"/>
              <a:buChar char="Ø"/>
            </a:pP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kvasinky přeměňují cukry na alkohol a oxid uhličitý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C</a:t>
            </a:r>
            <a:r>
              <a:rPr lang="cs-CZ" sz="1800" b="1" baseline="-250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6</a:t>
            </a: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H</a:t>
            </a:r>
            <a:r>
              <a:rPr lang="cs-CZ" sz="1800" b="1" baseline="-250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12</a:t>
            </a: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O</a:t>
            </a:r>
            <a:r>
              <a:rPr lang="cs-CZ" sz="1800" b="1" baseline="-250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6</a:t>
            </a: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 = 2 C</a:t>
            </a:r>
            <a:r>
              <a:rPr lang="cs-CZ" sz="1800" b="1" baseline="-250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2</a:t>
            </a: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H</a:t>
            </a:r>
            <a:r>
              <a:rPr lang="cs-CZ" sz="1800" b="1" baseline="-250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5</a:t>
            </a: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OH </a:t>
            </a:r>
            <a:r>
              <a:rPr lang="cs-CZ" sz="1800" b="1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+ 2 CO</a:t>
            </a:r>
            <a:r>
              <a:rPr lang="cs-CZ" sz="1800" b="1" baseline="-2500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2</a:t>
            </a:r>
            <a:r>
              <a:rPr lang="cs-CZ" sz="1800" b="1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 </a:t>
            </a: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+ teplo</a:t>
            </a:r>
          </a:p>
          <a:p>
            <a:pPr>
              <a:buFont typeface="Wingdings" pitchFamily="2" charset="2"/>
              <a:buChar char="Ø"/>
            </a:pP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zásadní teplota – vliv na aktivitu kvasinek</a:t>
            </a:r>
          </a:p>
          <a:p>
            <a:pPr marL="0" indent="0">
              <a:buNone/>
            </a:pPr>
            <a:endParaRPr lang="cs-CZ" sz="1800" b="1" dirty="0">
              <a:solidFill>
                <a:schemeClr val="bg1"/>
              </a:solidFill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MALOLAKTICKÁ FERMENTACE</a:t>
            </a:r>
          </a:p>
          <a:p>
            <a:pPr>
              <a:buFont typeface="Wingdings" pitchFamily="2" charset="2"/>
              <a:buChar char="Ø"/>
            </a:pP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při výrobě červených vín</a:t>
            </a:r>
          </a:p>
          <a:p>
            <a:pPr>
              <a:buFont typeface="Wingdings" pitchFamily="2" charset="2"/>
              <a:buChar char="Ø"/>
            </a:pP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přeměna kyseliny jablečné na kyselinu mléčnou</a:t>
            </a:r>
          </a:p>
        </p:txBody>
      </p:sp>
    </p:spTree>
    <p:extLst>
      <p:ext uri="{BB962C8B-B14F-4D97-AF65-F5344CB8AC3E}">
        <p14:creationId xmlns:p14="http://schemas.microsoft.com/office/powerpoint/2010/main" val="141794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Vinný barel">
            <a:extLst>
              <a:ext uri="{FF2B5EF4-FFF2-40B4-BE49-F238E27FC236}">
                <a16:creationId xmlns:a16="http://schemas.microsoft.com/office/drawing/2014/main" id="{61BF9AFC-A7A4-3FFA-E7F1-8C1727927A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46" b="14985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7CCC2A3-9D9C-37CE-2C13-1FC02DDB2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72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Školení vína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2C0ABB-CE71-0B3B-96DA-B71F2420F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768"/>
            <a:ext cx="10515600" cy="4865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SÍŘENÍ</a:t>
            </a:r>
          </a:p>
          <a:p>
            <a:pPr>
              <a:buFont typeface="Wingdings" pitchFamily="2" charset="2"/>
              <a:buChar char="Ø"/>
            </a:pP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přidání oxidu siřičitého, chránění vína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STÁČENÍ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= oddělení vína od mrtvých kvasinek na dně nádoby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ČIŘENÍ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= srážení nečistot v tekutině a jejich sedimentaci na dno nádoby, užití tzv. čiřidel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FILTRACE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= zachycení pevných částic ve víně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ZRÁNÍ VÍNA</a:t>
            </a:r>
          </a:p>
          <a:p>
            <a:pPr>
              <a:buFont typeface="Wingdings" pitchFamily="2" charset="2"/>
              <a:buChar char="Ø"/>
            </a:pP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v sudu nebo tanku</a:t>
            </a:r>
          </a:p>
          <a:p>
            <a:pPr>
              <a:buFont typeface="Wingdings" pitchFamily="2" charset="2"/>
              <a:buChar char="Ø"/>
            </a:pP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kratší nebo delší dobu</a:t>
            </a:r>
          </a:p>
        </p:txBody>
      </p:sp>
    </p:spTree>
    <p:extLst>
      <p:ext uri="{BB962C8B-B14F-4D97-AF65-F5344CB8AC3E}">
        <p14:creationId xmlns:p14="http://schemas.microsoft.com/office/powerpoint/2010/main" val="346322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Stanovené vinné láhve, skleněné a vinné hrozny">
            <a:extLst>
              <a:ext uri="{FF2B5EF4-FFF2-40B4-BE49-F238E27FC236}">
                <a16:creationId xmlns:a16="http://schemas.microsoft.com/office/drawing/2014/main" id="{F8186D58-BA1C-5F52-76D5-80D766ABF9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EFEEDCB-7000-0289-A46A-FE3CD72C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72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Lahvování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32B186-9295-4FE4-3165-C951DF170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záleží na zvolení vhodného uzávěru</a:t>
            </a:r>
          </a:p>
          <a:p>
            <a:pPr>
              <a:buFont typeface="Wingdings" pitchFamily="2" charset="2"/>
              <a:buChar char="Ø"/>
            </a:pPr>
            <a:r>
              <a:rPr lang="cs-CZ" sz="1800" b="1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volí se dle toho, zda je víno určeno k rychlé spotřebě, nebo na dlouhodobější archivace</a:t>
            </a:r>
          </a:p>
        </p:txBody>
      </p:sp>
      <p:pic>
        <p:nvPicPr>
          <p:cNvPr id="4098" name="Picture 2" descr="Lahve na víno: Roli hrají tradice, standardy i kreativita vinaře |  MojeLahve.cz">
            <a:extLst>
              <a:ext uri="{FF2B5EF4-FFF2-40B4-BE49-F238E27FC236}">
                <a16:creationId xmlns:a16="http://schemas.microsoft.com/office/drawing/2014/main" id="{6FDCFAD5-6EBE-21EB-E44B-EEFFC9B6F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826" y="3804369"/>
            <a:ext cx="37973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9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722</Words>
  <Application>Microsoft Macintosh PowerPoint</Application>
  <PresentationFormat>Širokoúhlá obrazovka</PresentationFormat>
  <Paragraphs>63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Didot</vt:lpstr>
      <vt:lpstr>Modern Love</vt:lpstr>
      <vt:lpstr>The Hand</vt:lpstr>
      <vt:lpstr>Wingdings</vt:lpstr>
      <vt:lpstr>SketchyVTI</vt:lpstr>
      <vt:lpstr>VÝROBA VÍNA</vt:lpstr>
      <vt:lpstr>Prezentace aplikace PowerPoint</vt:lpstr>
      <vt:lpstr>Sklizeň hroznů</vt:lpstr>
      <vt:lpstr>Odstopkování a drcení</vt:lpstr>
      <vt:lpstr>Macerace</vt:lpstr>
      <vt:lpstr>Lisování</vt:lpstr>
      <vt:lpstr>Kvašení</vt:lpstr>
      <vt:lpstr>Školení vína</vt:lpstr>
      <vt:lpstr>Lahvování</vt:lpstr>
      <vt:lpstr>Prezentace aplikace PowerPoint</vt:lpstr>
      <vt:lpstr>Zdroje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VÝROBA VÍNA</dc:title>
  <dc:creator>Gabriela Tulpová</dc:creator>
  <cp:lastModifiedBy>Gabriela Tulpová</cp:lastModifiedBy>
  <cp:revision>7</cp:revision>
  <dcterms:created xsi:type="dcterms:W3CDTF">2023-10-31T16:42:41Z</dcterms:created>
  <dcterms:modified xsi:type="dcterms:W3CDTF">2023-11-28T19:03:17Z</dcterms:modified>
</cp:coreProperties>
</file>