
<file path=[Content_Types].xml><?xml version="1.0" encoding="utf-8"?>
<Types xmlns="http://schemas.openxmlformats.org/package/2006/content-types"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1" r:id="rId2"/>
    <p:sldMasterId id="2147483674" r:id="rId3"/>
  </p:sldMasterIdLst>
  <p:sldIdLst>
    <p:sldId id="256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12192000" cy="6858000"/>
  <p:notesSz cx="7772400" cy="10058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52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viewProps" Target="viewProp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7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8" name="PlaceHolder 3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0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1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2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3" name="PlaceHolder 5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35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6" name="PlaceHolder 3"/>
          <p:cNvSpPr>
            <a:spLocks noGrp="1"/>
          </p:cNvSpPr>
          <p:nvPr>
            <p:ph/>
          </p:nvPr>
        </p:nvSpPr>
        <p:spPr>
          <a:xfrm>
            <a:off x="435456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7" name="PlaceHolder 4"/>
          <p:cNvSpPr>
            <a:spLocks noGrp="1"/>
          </p:cNvSpPr>
          <p:nvPr>
            <p:ph/>
          </p:nvPr>
        </p:nvSpPr>
        <p:spPr>
          <a:xfrm>
            <a:off x="799020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8" name="PlaceHolder 5"/>
          <p:cNvSpPr>
            <a:spLocks noGrp="1"/>
          </p:cNvSpPr>
          <p:nvPr>
            <p:ph/>
          </p:nvPr>
        </p:nvSpPr>
        <p:spPr>
          <a:xfrm>
            <a:off x="71892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39" name="PlaceHolder 6"/>
          <p:cNvSpPr>
            <a:spLocks noGrp="1"/>
          </p:cNvSpPr>
          <p:nvPr>
            <p:ph/>
          </p:nvPr>
        </p:nvSpPr>
        <p:spPr>
          <a:xfrm>
            <a:off x="435456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40" name="PlaceHolder 7"/>
          <p:cNvSpPr>
            <a:spLocks noGrp="1"/>
          </p:cNvSpPr>
          <p:nvPr>
            <p:ph/>
          </p:nvPr>
        </p:nvSpPr>
        <p:spPr>
          <a:xfrm>
            <a:off x="799020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7" name="PlaceHolder 2"/>
          <p:cNvSpPr>
            <a:spLocks noGrp="1"/>
          </p:cNvSpPr>
          <p:nvPr>
            <p:ph type="subTitle"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9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1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2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PlaceHolder 1"/>
          <p:cNvSpPr>
            <a:spLocks noGrp="1"/>
          </p:cNvSpPr>
          <p:nvPr>
            <p:ph type="subTitle"/>
          </p:nvPr>
        </p:nvSpPr>
        <p:spPr>
          <a:xfrm>
            <a:off x="720000" y="720000"/>
            <a:ext cx="10752840" cy="209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56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7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58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ubTitle"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0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1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2" name="PlaceHolder 4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4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5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6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68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69" name="PlaceHolder 3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1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2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3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4" name="PlaceHolder 5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76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7" name="PlaceHolder 3"/>
          <p:cNvSpPr>
            <a:spLocks noGrp="1"/>
          </p:cNvSpPr>
          <p:nvPr>
            <p:ph/>
          </p:nvPr>
        </p:nvSpPr>
        <p:spPr>
          <a:xfrm>
            <a:off x="435456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8" name="PlaceHolder 4"/>
          <p:cNvSpPr>
            <a:spLocks noGrp="1"/>
          </p:cNvSpPr>
          <p:nvPr>
            <p:ph/>
          </p:nvPr>
        </p:nvSpPr>
        <p:spPr>
          <a:xfrm>
            <a:off x="799020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79" name="PlaceHolder 5"/>
          <p:cNvSpPr>
            <a:spLocks noGrp="1"/>
          </p:cNvSpPr>
          <p:nvPr>
            <p:ph/>
          </p:nvPr>
        </p:nvSpPr>
        <p:spPr>
          <a:xfrm>
            <a:off x="71892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0" name="PlaceHolder 6"/>
          <p:cNvSpPr>
            <a:spLocks noGrp="1"/>
          </p:cNvSpPr>
          <p:nvPr>
            <p:ph/>
          </p:nvPr>
        </p:nvSpPr>
        <p:spPr>
          <a:xfrm>
            <a:off x="435456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1" name="PlaceHolder 7"/>
          <p:cNvSpPr>
            <a:spLocks noGrp="1"/>
          </p:cNvSpPr>
          <p:nvPr>
            <p:ph/>
          </p:nvPr>
        </p:nvSpPr>
        <p:spPr>
          <a:xfrm>
            <a:off x="799020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8" name="PlaceHolder 2"/>
          <p:cNvSpPr>
            <a:spLocks noGrp="1"/>
          </p:cNvSpPr>
          <p:nvPr>
            <p:ph type="subTitle"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0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2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3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" name="PlaceHolder 1"/>
          <p:cNvSpPr>
            <a:spLocks noGrp="1"/>
          </p:cNvSpPr>
          <p:nvPr>
            <p:ph type="subTitle"/>
          </p:nvPr>
        </p:nvSpPr>
        <p:spPr>
          <a:xfrm>
            <a:off x="720000" y="720000"/>
            <a:ext cx="10752840" cy="209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97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8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99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1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2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3" name="PlaceHolder 4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5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6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07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9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0" name="PlaceHolder 3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1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2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3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4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5" name="PlaceHolder 5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17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8" name="PlaceHolder 3"/>
          <p:cNvSpPr>
            <a:spLocks noGrp="1"/>
          </p:cNvSpPr>
          <p:nvPr>
            <p:ph/>
          </p:nvPr>
        </p:nvSpPr>
        <p:spPr>
          <a:xfrm>
            <a:off x="435456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9" name="PlaceHolder 4"/>
          <p:cNvSpPr>
            <a:spLocks noGrp="1"/>
          </p:cNvSpPr>
          <p:nvPr>
            <p:ph/>
          </p:nvPr>
        </p:nvSpPr>
        <p:spPr>
          <a:xfrm>
            <a:off x="7990200" y="18720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0" name="PlaceHolder 5"/>
          <p:cNvSpPr>
            <a:spLocks noGrp="1"/>
          </p:cNvSpPr>
          <p:nvPr>
            <p:ph/>
          </p:nvPr>
        </p:nvSpPr>
        <p:spPr>
          <a:xfrm>
            <a:off x="71892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1" name="PlaceHolder 6"/>
          <p:cNvSpPr>
            <a:spLocks noGrp="1"/>
          </p:cNvSpPr>
          <p:nvPr>
            <p:ph/>
          </p:nvPr>
        </p:nvSpPr>
        <p:spPr>
          <a:xfrm>
            <a:off x="435456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22" name="PlaceHolder 7"/>
          <p:cNvSpPr>
            <a:spLocks noGrp="1"/>
          </p:cNvSpPr>
          <p:nvPr>
            <p:ph/>
          </p:nvPr>
        </p:nvSpPr>
        <p:spPr>
          <a:xfrm>
            <a:off x="7990200" y="3940200"/>
            <a:ext cx="346212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0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1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PlaceHolder 1"/>
          <p:cNvSpPr>
            <a:spLocks noGrp="1"/>
          </p:cNvSpPr>
          <p:nvPr>
            <p:ph type="subTitle"/>
          </p:nvPr>
        </p:nvSpPr>
        <p:spPr>
          <a:xfrm>
            <a:off x="720000" y="720000"/>
            <a:ext cx="10752840" cy="209232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pPr algn="ctr">
              <a:buNone/>
            </a:pPr>
            <a:endParaRPr lang="en-US" sz="3200" b="0" strike="noStrike" spc="-1">
              <a:latin typeface="Arial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/>
          </p:nvPr>
        </p:nvSpPr>
        <p:spPr>
          <a:xfrm>
            <a:off x="6229080" y="39402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ctr">
            <a:noAutofit/>
          </a:bodyPr>
          <a:lstStyle/>
          <a:p>
            <a:endParaRPr lang="en-US" sz="24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/>
          </p:nvPr>
        </p:nvSpPr>
        <p:spPr>
          <a:xfrm>
            <a:off x="71892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/>
          </p:nvPr>
        </p:nvSpPr>
        <p:spPr>
          <a:xfrm>
            <a:off x="6229080" y="1872000"/>
            <a:ext cx="524736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25" name="PlaceHolder 4"/>
          <p:cNvSpPr>
            <a:spLocks noGrp="1"/>
          </p:cNvSpPr>
          <p:nvPr>
            <p:ph/>
          </p:nvPr>
        </p:nvSpPr>
        <p:spPr>
          <a:xfrm>
            <a:off x="718920" y="3940200"/>
            <a:ext cx="10752840" cy="18885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endParaRPr lang="en-US" sz="2800" b="0" strike="noStrike" spc="-1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wmf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1.wmf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slideLayout" Target="../slideLayouts/slideLayout36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ftr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DC"/>
                </a:solidFill>
                <a:latin typeface="Arial"/>
              </a:rPr>
              <a:t>Evaluation of Science &amp; PhD at SCI MUNI – September 2022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5607A80D-6966-4959-ABA5-B42725F4D116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title"/>
          </p:nvPr>
        </p:nvSpPr>
        <p:spPr>
          <a:xfrm>
            <a:off x="398520" y="2900520"/>
            <a:ext cx="11361240" cy="117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399"/>
              </a:lnSpc>
              <a:buNone/>
            </a:pPr>
            <a:r>
              <a:rPr lang="en-GB" sz="4400" b="1" strike="noStrike" spc="-1">
                <a:solidFill>
                  <a:srgbClr val="0000DC"/>
                </a:solidFill>
                <a:latin typeface="Arial"/>
              </a:rPr>
              <a:t>Click here to insert title.</a:t>
            </a:r>
            <a:endParaRPr lang="en-US" sz="4400" b="0" strike="noStrike" spc="-1">
              <a:solidFill>
                <a:srgbClr val="000000"/>
              </a:solidFill>
              <a:latin typeface="Tahoma"/>
            </a:endParaRPr>
          </a:p>
        </p:txBody>
      </p:sp>
      <p:pic>
        <p:nvPicPr>
          <p:cNvPr id="3" name="Obrázek 9"/>
          <p:cNvPicPr/>
          <p:nvPr/>
        </p:nvPicPr>
        <p:blipFill>
          <a:blip r:embed="rId14"/>
          <a:stretch/>
        </p:blipFill>
        <p:spPr>
          <a:xfrm>
            <a:off x="414000" y="414000"/>
            <a:ext cx="3989160" cy="1068840"/>
          </a:xfrm>
          <a:prstGeom prst="rect">
            <a:avLst/>
          </a:prstGeom>
          <a:ln w="0">
            <a:noFill/>
          </a:ln>
        </p:spPr>
      </p:pic>
      <p:sp>
        <p:nvSpPr>
          <p:cNvPr id="4" name="PlaceHolder 4"/>
          <p:cNvSpPr>
            <a:spLocks noGrp="1"/>
          </p:cNvSpPr>
          <p:nvPr>
            <p:ph type="body"/>
          </p:nvPr>
        </p:nvSpPr>
        <p:spPr>
          <a:xfrm>
            <a:off x="609480" y="1604520"/>
            <a:ext cx="10972440" cy="39772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rmAutofit/>
          </a:bodyPr>
          <a:lstStyle/>
          <a:p>
            <a:pPr marL="432000" indent="-324000">
              <a:spcBef>
                <a:spcPts val="1417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Click to edit the outline text format</a:t>
            </a:r>
          </a:p>
          <a:p>
            <a:pPr marL="864000" lvl="1" indent="-324000">
              <a:spcBef>
                <a:spcPts val="1134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Second Outline Level</a:t>
            </a:r>
          </a:p>
          <a:p>
            <a:pPr marL="1296000" lvl="2" indent="-288000">
              <a:spcBef>
                <a:spcPts val="850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Third Outline Level</a:t>
            </a:r>
          </a:p>
          <a:p>
            <a:pPr marL="1728000" lvl="3" indent="-216000">
              <a:spcBef>
                <a:spcPts val="567"/>
              </a:spcBef>
              <a:buClr>
                <a:srgbClr val="000000"/>
              </a:buClr>
              <a:buSzPct val="75000"/>
              <a:buFont typeface="Symbol" charset="2"/>
              <a:buChar char=""/>
            </a:pPr>
            <a:r>
              <a:rPr lang="en-US" sz="1500" b="0" strike="noStrike" spc="-1">
                <a:solidFill>
                  <a:srgbClr val="000000"/>
                </a:solidFill>
                <a:latin typeface="Arial"/>
              </a:rPr>
              <a:t>Fourth Outline Level</a:t>
            </a:r>
          </a:p>
          <a:p>
            <a:pPr marL="2160000" lvl="4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Fifth Outline Level</a:t>
            </a:r>
          </a:p>
          <a:p>
            <a:pPr marL="2592000" lvl="5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Sixth Outline Level</a:t>
            </a:r>
          </a:p>
          <a:p>
            <a:pPr marL="3024000" lvl="6" indent="-216000">
              <a:spcBef>
                <a:spcPts val="283"/>
              </a:spcBef>
              <a:buClr>
                <a:srgbClr val="000000"/>
              </a:buClr>
              <a:buSzPct val="45000"/>
              <a:buFont typeface="Wingdings" charset="2"/>
              <a:buChar char=""/>
            </a:pPr>
            <a:r>
              <a:rPr lang="en-US" sz="2000" b="0" strike="noStrike" spc="-1">
                <a:solidFill>
                  <a:srgbClr val="000000"/>
                </a:solidFill>
                <a:latin typeface="Arial"/>
              </a:rPr>
              <a:t>Seventh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PlaceHolder 1"/>
          <p:cNvSpPr>
            <a:spLocks noGrp="1"/>
          </p:cNvSpPr>
          <p:nvPr>
            <p:ph type="ftr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1200" b="0" strike="noStrike" spc="-1">
                <a:solidFill>
                  <a:srgbClr val="0000DC"/>
                </a:solidFill>
                <a:latin typeface="Arial"/>
              </a:rPr>
              <a:t>Evaluation of Science &amp; PhD at SCI MUNI – September 2022</a:t>
            </a:r>
            <a:endParaRPr lang="en-US" sz="1200" b="0" strike="noStrike" spc="-1">
              <a:latin typeface="Times New Roman"/>
            </a:endParaRPr>
          </a:p>
        </p:txBody>
      </p:sp>
      <p:sp>
        <p:nvSpPr>
          <p:cNvPr id="42" name="PlaceHolder 2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B06DD518-0609-4BBF-88F6-C7C4AB18299A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43" name="PlaceHolder 3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en-GB" sz="4000" b="1" strike="noStrike" spc="-1">
                <a:solidFill>
                  <a:srgbClr val="0000DC"/>
                </a:solidFill>
                <a:latin typeface="Arial"/>
              </a:rPr>
              <a:t>Click here to insert heading.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44" name="PlaceHolder 4"/>
          <p:cNvSpPr>
            <a:spLocks noGrp="1"/>
          </p:cNvSpPr>
          <p:nvPr>
            <p:ph type="body"/>
          </p:nvPr>
        </p:nvSpPr>
        <p:spPr>
          <a:xfrm>
            <a:off x="720000" y="1692000"/>
            <a:ext cx="10752840" cy="413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en-GB" sz="2800" b="0" strike="noStrike" spc="-1">
                <a:solidFill>
                  <a:srgbClr val="000000"/>
                </a:solidFill>
                <a:latin typeface="Arial"/>
              </a:rPr>
              <a:t>Click here to insert text.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 marL="504000" lvl="1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</a:pPr>
            <a:r>
              <a:rPr lang="en-GB" sz="2000" b="0" strike="noStrike" spc="-1">
                <a:solidFill>
                  <a:srgbClr val="000000"/>
                </a:solidFill>
                <a:latin typeface="Arial"/>
              </a:rPr>
              <a:t>Second level</a:t>
            </a:r>
            <a:endParaRPr lang="en-US" sz="2000" b="0" strike="noStrike" spc="-1">
              <a:solidFill>
                <a:srgbClr val="000000"/>
              </a:solidFill>
              <a:latin typeface="Arial"/>
            </a:endParaRPr>
          </a:p>
          <a:p>
            <a:pPr marL="914400">
              <a:lnSpc>
                <a:spcPts val="1800"/>
              </a:lnSpc>
              <a:buNone/>
              <a:tabLst>
                <a:tab pos="0" algn="l"/>
              </a:tabLst>
            </a:pPr>
            <a:r>
              <a:rPr lang="en-GB" sz="1500" b="0" strike="noStrike" spc="-1">
                <a:solidFill>
                  <a:srgbClr val="000000"/>
                </a:solidFill>
                <a:latin typeface="Arial"/>
              </a:rPr>
              <a:t>Third level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pic>
        <p:nvPicPr>
          <p:cNvPr id="45" name="Obrázek 8"/>
          <p:cNvPicPr/>
          <p:nvPr/>
        </p:nvPicPr>
        <p:blipFill>
          <a:blip r:embed="rId14"/>
          <a:stretch/>
        </p:blipFill>
        <p:spPr>
          <a:xfrm>
            <a:off x="9638280" y="6062040"/>
            <a:ext cx="2219760" cy="594720"/>
          </a:xfrm>
          <a:prstGeom prst="rect">
            <a:avLst/>
          </a:prstGeom>
          <a:ln w="0">
            <a:noFill/>
          </a:ln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66" r:id="rId5"/>
    <p:sldLayoutId id="2147483667" r:id="rId6"/>
    <p:sldLayoutId id="2147483668" r:id="rId7"/>
    <p:sldLayoutId id="2147483669" r:id="rId8"/>
    <p:sldLayoutId id="2147483670" r:id="rId9"/>
    <p:sldLayoutId id="2147483671" r:id="rId10"/>
    <p:sldLayoutId id="2147483672" r:id="rId11"/>
    <p:sldLayoutId id="2147483673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Kliknutím lze upravit styl.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83" name="PlaceHolder 2"/>
          <p:cNvSpPr>
            <a:spLocks noGrp="1"/>
          </p:cNvSpPr>
          <p:nvPr>
            <p:ph type="body"/>
          </p:nvPr>
        </p:nvSpPr>
        <p:spPr>
          <a:xfrm>
            <a:off x="718920" y="187200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Upravte styly předlohy textu.</a:t>
            </a:r>
            <a:endParaRPr lang="en-US" sz="2800" b="0" strike="noStrike" spc="-1">
              <a:solidFill>
                <a:srgbClr val="000000"/>
              </a:solidFill>
              <a:latin typeface="Arial"/>
            </a:endParaRPr>
          </a:p>
          <a:p>
            <a:pPr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Druhá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914400"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Třetí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1371600"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Čtvrtá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  <a:p>
            <a:pPr marL="1828800">
              <a:lnSpc>
                <a:spcPts val="1800"/>
              </a:lnSpc>
              <a:buNone/>
              <a:tabLst>
                <a:tab pos="0" algn="l"/>
              </a:tabLst>
            </a:pPr>
            <a:r>
              <a:rPr lang="cs-CZ" sz="1500" b="0" strike="noStrike" spc="-1">
                <a:solidFill>
                  <a:srgbClr val="000000"/>
                </a:solidFill>
                <a:latin typeface="Arial"/>
              </a:rPr>
              <a:t>Pátá úroveň</a:t>
            </a:r>
            <a:endParaRPr lang="en-US" sz="1500" b="0" strike="noStrike" spc="-1">
              <a:solidFill>
                <a:srgbClr val="000000"/>
              </a:solidFill>
              <a:latin typeface="Arial"/>
            </a:endParaRPr>
          </a:p>
        </p:txBody>
      </p:sp>
      <p:sp>
        <p:nvSpPr>
          <p:cNvPr id="84" name="PlaceHolder 3"/>
          <p:cNvSpPr>
            <a:spLocks noGrp="1"/>
          </p:cNvSpPr>
          <p:nvPr>
            <p:ph type="dt"/>
          </p:nvPr>
        </p:nvSpPr>
        <p:spPr>
          <a:xfrm>
            <a:off x="0" y="0"/>
            <a:ext cx="0" cy="0"/>
          </a:xfrm>
          <a:prstGeom prst="rect">
            <a:avLst/>
          </a:prstGeom>
          <a:noFill/>
          <a:ln w="0">
            <a:noFill/>
          </a:ln>
        </p:spPr>
        <p:txBody>
          <a:bodyPr lIns="90000" tIns="45000" rIns="90000" bIns="45000" anchor="t">
            <a:noAutofit/>
          </a:bodyPr>
          <a:lstStyle/>
          <a:p>
            <a:pPr>
              <a:lnSpc>
                <a:spcPct val="100000"/>
              </a:lnSpc>
              <a:buNone/>
            </a:pPr>
            <a:fld id="{CF0A4865-6F27-4D9B-9CCB-417FEBC403CE}" type="datetime">
              <a:rPr lang="cs-CZ" sz="2400" b="0" strike="noStrike" spc="-1">
                <a:solidFill>
                  <a:srgbClr val="000000"/>
                </a:solidFill>
                <a:latin typeface="Tahoma"/>
              </a:rPr>
              <a:t>03.10.2023</a:t>
            </a:fld>
            <a:endParaRPr lang="en-US" sz="2400" b="0" strike="noStrike" spc="-1">
              <a:latin typeface="Times New Roman"/>
            </a:endParaRPr>
          </a:p>
        </p:txBody>
      </p:sp>
      <p:sp>
        <p:nvSpPr>
          <p:cNvPr id="85" name="PlaceHolder 4"/>
          <p:cNvSpPr>
            <a:spLocks noGrp="1"/>
          </p:cNvSpPr>
          <p:nvPr>
            <p:ph type="ftr"/>
          </p:nvPr>
        </p:nvSpPr>
        <p:spPr>
          <a:xfrm>
            <a:off x="720000" y="6228000"/>
            <a:ext cx="7919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endParaRPr lang="en-US" sz="2400" b="0" strike="noStrike" spc="-1">
              <a:latin typeface="Times New Roman"/>
            </a:endParaRPr>
          </a:p>
        </p:txBody>
      </p:sp>
      <p:sp>
        <p:nvSpPr>
          <p:cNvPr id="86" name="PlaceHolder 5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FACF9733-D2FB-44E9-B606-9CC9992FA246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‹#›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PlaceHolder 1"/>
          <p:cNvSpPr>
            <a:spLocks noGrp="1"/>
          </p:cNvSpPr>
          <p:nvPr>
            <p:ph type="title"/>
          </p:nvPr>
        </p:nvSpPr>
        <p:spPr>
          <a:xfrm>
            <a:off x="414000" y="2181240"/>
            <a:ext cx="11361240" cy="1982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algn="ctr">
              <a:lnSpc>
                <a:spcPts val="4399"/>
              </a:lnSpc>
              <a:buNone/>
            </a:pPr>
            <a:r>
              <a:rPr lang="cs-CZ" sz="4400" b="1" strike="noStrike" spc="-1">
                <a:solidFill>
                  <a:srgbClr val="0000DC"/>
                </a:solidFill>
                <a:latin typeface="Arial"/>
              </a:rPr>
              <a:t>Biomolecular Chemistry</a:t>
            </a:r>
            <a:br/>
            <a:r>
              <a:rPr lang="cs-CZ" sz="4400" b="1" strike="noStrike" spc="-1">
                <a:solidFill>
                  <a:srgbClr val="0000DC"/>
                </a:solidFill>
                <a:latin typeface="Arial"/>
              </a:rPr>
              <a:t>and Bioinformatics (BINFO)</a:t>
            </a:r>
            <a:br/>
            <a:r>
              <a:rPr lang="cs-CZ" sz="3200" b="1" strike="noStrike" spc="-1">
                <a:solidFill>
                  <a:srgbClr val="0000DC"/>
                </a:solidFill>
                <a:latin typeface="Arial"/>
              </a:rPr>
              <a:t>National Centre for Biomolecular Research</a:t>
            </a:r>
            <a:endParaRPr lang="en-US" sz="32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24" name="PlaceHolder 2"/>
          <p:cNvSpPr>
            <a:spLocks noGrp="1"/>
          </p:cNvSpPr>
          <p:nvPr>
            <p:ph type="subTitle"/>
          </p:nvPr>
        </p:nvSpPr>
        <p:spPr>
          <a:xfrm>
            <a:off x="540000" y="4459320"/>
            <a:ext cx="11361240" cy="6980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Guarantor: </a:t>
            </a:r>
            <a:r>
              <a:rPr lang="cs-CZ" sz="2400" b="0" strike="noStrike" spc="-1">
                <a:solidFill>
                  <a:srgbClr val="000000"/>
                </a:solidFill>
                <a:latin typeface="Roboto"/>
              </a:rPr>
              <a:t>prof. Mgr. Lukáš Žídek, Ph.D.</a:t>
            </a:r>
            <a:r>
              <a:rPr lang="cs-CZ" sz="2400" b="0" strike="noStrike" spc="-1">
                <a:solidFill>
                  <a:srgbClr val="000000"/>
                </a:solidFill>
                <a:latin typeface="Arial"/>
              </a:rPr>
              <a:t>, lzidek@chemi.muni.cz, room C04-126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400" b="0" strike="noStrike" spc="-1">
              <a:latin typeface="Arial"/>
            </a:endParaRPr>
          </a:p>
        </p:txBody>
      </p:sp>
      <p:sp>
        <p:nvSpPr>
          <p:cNvPr id="125" name="PlaceHolder 3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FFB374BC-059E-4292-A41C-21AB2A084C07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1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Thesis defense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9" name="PlaceHolder 2"/>
          <p:cNvSpPr>
            <a:spLocks noGrp="1"/>
          </p:cNvSpPr>
          <p:nvPr>
            <p:ph/>
          </p:nvPr>
        </p:nvSpPr>
        <p:spPr>
          <a:xfrm>
            <a:off x="719280" y="137664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b="0" i="1" strike="noStrike" spc="-1" dirty="0">
                <a:solidFill>
                  <a:srgbClr val="000000"/>
                </a:solidFill>
                <a:latin typeface="Arial"/>
              </a:rPr>
              <a:t>Thesis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: 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student must be the first author o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f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at least one publication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s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tudent’s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contribution must be stated </a:t>
            </a: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i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 the student co-authored at least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papers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-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comprehensive introduction and commentary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on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Arial"/>
              </a:rPr>
              <a:t>papers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i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f there are less than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2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publications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 –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 monography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, u</a:t>
            </a: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se templates provided by the </a:t>
            </a:r>
            <a:r>
              <a:rPr lang="cs-CZ" sz="2000" b="0" strike="noStrike" spc="-1" dirty="0">
                <a:solidFill>
                  <a:srgbClr val="000000"/>
                </a:solidFill>
                <a:latin typeface="Arial"/>
              </a:rPr>
              <a:t>u</a:t>
            </a:r>
            <a:r>
              <a:rPr lang="en-US" sz="2000" b="0" strike="noStrike" spc="-1" dirty="0" err="1">
                <a:solidFill>
                  <a:srgbClr val="000000"/>
                </a:solidFill>
                <a:latin typeface="Arial"/>
              </a:rPr>
              <a:t>niversity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b="0" i="1" strike="noStrike" spc="-1" dirty="0">
                <a:solidFill>
                  <a:srgbClr val="000000"/>
                </a:solidFill>
                <a:latin typeface="Arial"/>
                <a:ea typeface="DejaVu Sans"/>
              </a:rPr>
              <a:t>Defense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  <a:ea typeface="DejaVu Sans"/>
              </a:rPr>
              <a:t>: 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student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presents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major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results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/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achievements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in 20 min, supervisor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reads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his/her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evaluation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student,reviewers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read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their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reports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, student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answers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questions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,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discussion</a:t>
            </a:r>
            <a:r>
              <a:rPr lang="cs-CZ" sz="2000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Arial"/>
              </a:rPr>
              <a:t>follows</a:t>
            </a:r>
            <a:endParaRPr lang="en-US" sz="2000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        SDE and defense 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Arial"/>
              </a:rPr>
              <a:t>applications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 via IS (Iva </a:t>
            </a:r>
            <a:r>
              <a:rPr lang="cs-CZ" sz="2800" b="1" strike="noStrike" spc="-1" dirty="0" err="1">
                <a:solidFill>
                  <a:srgbClr val="000000"/>
                </a:solidFill>
                <a:latin typeface="Arial"/>
              </a:rPr>
              <a:t>Klimova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60" name="PlaceHolder 3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0FFB23FD-CEF5-45DA-A8FE-F432F111F6E0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10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9" name="PlaceHolder 1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81A71FA6-FD81-41E0-B5C9-E0B0C55A50B2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2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30" name="Nadpis 1"/>
          <p:cNvSpPr/>
          <p:nvPr/>
        </p:nvSpPr>
        <p:spPr>
          <a:xfrm>
            <a:off x="747360" y="554400"/>
            <a:ext cx="10911240" cy="48780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rmAutofit fontScale="81000" lnSpcReduction="10000"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BINFO </a:t>
            </a:r>
            <a:r>
              <a:rPr lang="en-GB" sz="4000" b="1" strike="noStrike" spc="-1">
                <a:solidFill>
                  <a:srgbClr val="0000DC"/>
                </a:solidFill>
                <a:latin typeface="Arial"/>
              </a:rPr>
              <a:t>PhD program </a:t>
            </a: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Scientific b</a:t>
            </a:r>
            <a:r>
              <a:rPr lang="en-GB" sz="4000" b="1" strike="noStrike" spc="-1">
                <a:solidFill>
                  <a:srgbClr val="0000DC"/>
                </a:solidFill>
                <a:latin typeface="Arial"/>
              </a:rPr>
              <a:t>oard </a:t>
            </a:r>
            <a:endParaRPr lang="en-US" sz="4000" b="0" strike="noStrike" spc="-1">
              <a:latin typeface="Arial"/>
            </a:endParaRPr>
          </a:p>
        </p:txBody>
      </p:sp>
      <p:sp>
        <p:nvSpPr>
          <p:cNvPr id="131" name="PlaceHolder 2"/>
          <p:cNvSpPr>
            <a:spLocks noGrp="1"/>
          </p:cNvSpPr>
          <p:nvPr>
            <p:ph/>
          </p:nvPr>
        </p:nvSpPr>
        <p:spPr>
          <a:xfrm>
            <a:off x="747360" y="1042560"/>
            <a:ext cx="10234080" cy="4954479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72000">
              <a:lnSpc>
                <a:spcPct val="150000"/>
              </a:lnSpc>
              <a:spcAft>
                <a:spcPts val="601"/>
              </a:spcAft>
              <a:buNone/>
              <a:tabLst>
                <a:tab pos="0" algn="l"/>
              </a:tabLst>
            </a:pPr>
            <a:r>
              <a:rPr lang="cs-CZ" sz="12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Internal</a:t>
            </a:r>
            <a:r>
              <a:rPr lang="cs-CZ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cs-CZ" sz="12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members</a:t>
            </a:r>
            <a:r>
              <a:rPr lang="cs-CZ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: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Assoc</a:t>
            </a:r>
            <a:r>
              <a:rPr lang="cs-CZ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. P</a:t>
            </a:r>
            <a:r>
              <a:rPr lang="en-GB" sz="14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rof</a:t>
            </a:r>
            <a:r>
              <a:rPr lang="en-GB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. </a:t>
            </a:r>
            <a:r>
              <a:rPr lang="cs-CZ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Mgr. Lukáš Žídek</a:t>
            </a:r>
            <a:r>
              <a:rPr lang="en-GB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, Ph.D. (</a:t>
            </a:r>
            <a:r>
              <a:rPr lang="cs-CZ" sz="14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Chair</a:t>
            </a:r>
            <a:r>
              <a:rPr lang="en-GB" sz="14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Assoc.prof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. RNDr. Michaela Wimmerová,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. doc. Mgr. Lumír Krejčí,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. prof. RNDr. Vladimír Sklenář, DrSc.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doc. RNDr. Radka Svobodová,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prof. RNDr. Jiří Šponer, DrSc.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prof. Mgr. Richard Štefl,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doc. Mgr. Lukáš Trantírek,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Times New Roman"/>
              </a:rPr>
              <a:t>Assoc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Times New Roman"/>
              </a:rPr>
              <a:t>. prof. Mgr. Štěpánka Vaňáčová, Ph.D.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spcAft>
                <a:spcPts val="601"/>
              </a:spcAft>
              <a:buNone/>
              <a:tabLst>
                <a:tab pos="0" algn="l"/>
              </a:tabLst>
            </a:pPr>
            <a:r>
              <a:rPr lang="cs-CZ" sz="12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External</a:t>
            </a:r>
            <a:r>
              <a:rPr lang="cs-CZ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 </a:t>
            </a:r>
            <a:r>
              <a:rPr lang="cs-CZ" sz="1200" b="1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members</a:t>
            </a:r>
            <a:r>
              <a:rPr lang="cs-CZ" sz="1200" b="1" strike="noStrike" spc="-1" dirty="0">
                <a:solidFill>
                  <a:srgbClr val="000000"/>
                </a:solidFill>
                <a:latin typeface="Arial"/>
                <a:ea typeface="Calibri"/>
              </a:rPr>
              <a:t>:</a:t>
            </a:r>
            <a:endParaRPr lang="en-US" sz="12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prof. Ing. Richard 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Hrabal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, </a:t>
            </a:r>
            <a:r>
              <a:rPr lang="en-US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CSc</a:t>
            </a:r>
            <a:r>
              <a:rPr lang="en-US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.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 (Praha)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prof. RNDr. Michal </a:t>
            </a:r>
            <a:r>
              <a:rPr lang="cs-CZ" sz="1400" b="0" strike="noStrike" spc="-1" dirty="0" err="1">
                <a:solidFill>
                  <a:srgbClr val="000000"/>
                </a:solidFill>
                <a:latin typeface="Arial"/>
                <a:ea typeface="Calibri"/>
              </a:rPr>
              <a:t>Otyepka</a:t>
            </a: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, Ph.D. (Olomouc)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00000"/>
              </a:lnSpc>
              <a:spcAft>
                <a:spcPts val="601"/>
              </a:spcAft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1400" b="0" strike="noStrike" spc="-1" dirty="0">
                <a:solidFill>
                  <a:srgbClr val="000000"/>
                </a:solidFill>
                <a:latin typeface="Arial"/>
                <a:ea typeface="Calibri"/>
              </a:rPr>
              <a:t>Prof. Mgr. Daniel Svozil, Ph.D. (Praha)</a:t>
            </a:r>
            <a:endParaRPr lang="en-US" sz="1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2" name="PlaceHolder 1"/>
          <p:cNvSpPr>
            <a:spLocks noGrp="1"/>
          </p:cNvSpPr>
          <p:nvPr>
            <p:ph type="title"/>
          </p:nvPr>
        </p:nvSpPr>
        <p:spPr>
          <a:xfrm>
            <a:off x="666000" y="65232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As PhD you should: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3" name="PlaceHolder 2"/>
          <p:cNvSpPr>
            <a:spLocks noGrp="1"/>
          </p:cNvSpPr>
          <p:nvPr>
            <p:ph/>
          </p:nvPr>
        </p:nvSpPr>
        <p:spPr>
          <a:xfrm>
            <a:off x="720000" y="1685880"/>
            <a:ext cx="10698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understand theories, concepts, and methods that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represent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current trends in s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tructural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biology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and bioinformatics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1" strike="noStrike" spc="-1" dirty="0" err="1">
                <a:solidFill>
                  <a:srgbClr val="000000"/>
                </a:solidFill>
                <a:latin typeface="Arial"/>
              </a:rPr>
              <a:t>become</a:t>
            </a:r>
            <a:r>
              <a:rPr lang="cs-CZ" sz="2800" b="1" strike="noStrike" spc="-1" dirty="0">
                <a:solidFill>
                  <a:srgbClr val="000000"/>
                </a:solidFill>
                <a:latin typeface="Arial"/>
              </a:rPr>
              <a:t> independent expert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independently design and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conduct research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in all its stages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interpret research outcomes and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present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them at international conferences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write a research paper and 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publish 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it in an impacted international scientific journal</a:t>
            </a:r>
          </a:p>
          <a:p>
            <a:pPr>
              <a:lnSpc>
                <a:spcPct val="100000"/>
              </a:lnSpc>
              <a:buClr>
                <a:srgbClr val="0000DC"/>
              </a:buClr>
              <a:buFont typeface="Arial"/>
              <a:buChar char="•"/>
            </a:pP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 teach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/</a:t>
            </a:r>
            <a:r>
              <a:rPr lang="en-US" sz="2800" b="1" strike="noStrike" spc="-1" dirty="0">
                <a:solidFill>
                  <a:srgbClr val="000000"/>
                </a:solidFill>
                <a:latin typeface="Arial"/>
              </a:rPr>
              <a:t>supervise</a:t>
            </a: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 students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… to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become</a:t>
            </a:r>
            <a:r>
              <a:rPr lang="cs-CZ" sz="2800" b="0" strike="noStrike" spc="-1" dirty="0">
                <a:solidFill>
                  <a:srgbClr val="000000"/>
                </a:solidFill>
                <a:latin typeface="Arial"/>
              </a:rPr>
              <a:t> a science leader </a:t>
            </a:r>
            <a:r>
              <a:rPr lang="cs-CZ" sz="2800" b="0" strike="noStrike" spc="-1" dirty="0" err="1">
                <a:solidFill>
                  <a:srgbClr val="000000"/>
                </a:solidFill>
                <a:latin typeface="Arial"/>
              </a:rPr>
              <a:t>once</a:t>
            </a: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34" name="PlaceHolder 3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A8874C36-C6BD-4404-86DF-1F943FC5D55C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3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PlaceHolder 1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en-US" sz="4000" b="1" strike="noStrike" spc="-1">
                <a:solidFill>
                  <a:srgbClr val="0000DC"/>
                </a:solidFill>
                <a:latin typeface="Arial"/>
              </a:rPr>
              <a:t>Milestones</a:t>
            </a: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 and d</a:t>
            </a:r>
            <a:r>
              <a:rPr lang="en-US" sz="4000" b="1" strike="noStrike" spc="-1">
                <a:solidFill>
                  <a:srgbClr val="0000DC"/>
                </a:solidFill>
                <a:latin typeface="Arial"/>
              </a:rPr>
              <a:t>eadlines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36" name="PlaceHolder 2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21C8B5D8-16B0-4C6A-8446-9C00758C87D3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4</a:t>
            </a:fld>
            <a:endParaRPr lang="en-US" sz="1200" b="0" strike="noStrike" spc="-1">
              <a:latin typeface="Times New Roman"/>
            </a:endParaRPr>
          </a:p>
        </p:txBody>
      </p:sp>
      <p:graphicFrame>
        <p:nvGraphicFramePr>
          <p:cNvPr id="137" name="Zástupný obsah 3"/>
          <p:cNvGraphicFramePr/>
          <p:nvPr>
            <p:extLst>
              <p:ext uri="{D42A27DB-BD31-4B8C-83A1-F6EECF244321}">
                <p14:modId xmlns:p14="http://schemas.microsoft.com/office/powerpoint/2010/main" val="3537977967"/>
              </p:ext>
            </p:extLst>
          </p:nvPr>
        </p:nvGraphicFramePr>
        <p:xfrm>
          <a:off x="720000" y="3781440"/>
          <a:ext cx="10645920" cy="2698200"/>
        </p:xfrm>
        <a:graphic>
          <a:graphicData uri="http://schemas.openxmlformats.org/drawingml/2006/table">
            <a:tbl>
              <a:tblPr/>
              <a:tblGrid>
                <a:gridCol w="461304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60328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1. 6. 2023 – </a:t>
                      </a:r>
                      <a:r>
                        <a:rPr lang="cs-CZ" sz="18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20. 9. 2023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Student</a:t>
                      </a:r>
                      <a:r>
                        <a:rPr lang="en-US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’s s</a:t>
                      </a: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emestral plan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15. 6. 2023 </a:t>
                      </a: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– 30. 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9. 2023</a:t>
                      </a:r>
                      <a:endParaRPr lang="en-US" sz="1800" b="0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Supervisor approves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 9. 2023 – 07. 10. 2023</a:t>
                      </a:r>
                      <a:endParaRPr lang="en-US" sz="1800" b="0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Scientific board/chair approves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1. 12. 2023 – 31. 1. 2024</a:t>
                      </a:r>
                      <a:endParaRPr lang="en-US" sz="1800" b="0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Student</a:t>
                      </a:r>
                      <a:r>
                        <a:rPr lang="en-US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’s f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eedback</a:t>
                      </a:r>
                      <a:endParaRPr lang="en-US" sz="1800" b="0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496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15. 12. 2023 – 15. 2. 2024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Supervisor evaluates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500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>
                          <a:solidFill>
                            <a:srgbClr val="000000"/>
                          </a:solidFill>
                          <a:latin typeface="Calibri"/>
                        </a:rPr>
                        <a:t>Anytime</a:t>
                      </a:r>
                      <a:endParaRPr lang="en-US" sz="1800" b="0" strike="noStrike" spc="-1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Scientific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board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chair</a:t>
                      </a:r>
                      <a:r>
                        <a:rPr lang="cs-CZ" sz="18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8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evaluates</a:t>
                      </a:r>
                      <a:endParaRPr lang="en-US" sz="1800" b="0" strike="noStrike" spc="-1" dirty="0">
                        <a:latin typeface="Times New Roman"/>
                      </a:endParaRPr>
                    </a:p>
                  </a:txBody>
                  <a:tcPr marL="7560" marR="7560" anchor="ctr"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38" name="Zástupný obsah 5"/>
          <p:cNvSpPr/>
          <p:nvPr/>
        </p:nvSpPr>
        <p:spPr>
          <a:xfrm>
            <a:off x="818640" y="1369800"/>
            <a:ext cx="11220480" cy="22132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R</a:t>
            </a: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esearch project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</a:t>
            </a:r>
            <a:r>
              <a:rPr lang="cs-CZ" sz="2800" b="1" strike="noStrike" spc="-1">
                <a:solidFill>
                  <a:srgbClr val="000000"/>
                </a:solidFill>
                <a:latin typeface="Arial"/>
              </a:rPr>
              <a:t>plan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1st year 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1800" b="0" strike="noStrike" spc="-1">
                <a:solidFill>
                  <a:srgbClr val="000000"/>
                </a:solidFill>
                <a:latin typeface="Arial"/>
              </a:rPr>
              <a:t>(m</a:t>
            </a:r>
            <a:r>
              <a:rPr lang="en-US" sz="1800" b="0" strike="noStrike" spc="-1">
                <a:solidFill>
                  <a:srgbClr val="000000"/>
                </a:solidFill>
                <a:latin typeface="Arial"/>
              </a:rPr>
              <a:t>ax 1 page describing background, objectives, methods, and timeline).</a:t>
            </a:r>
            <a:endParaRPr lang="en-US" sz="1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State Doctoral </a:t>
            </a:r>
            <a:r>
              <a:rPr lang="cs-CZ" sz="2800" b="1" strike="noStrike" spc="-1">
                <a:solidFill>
                  <a:srgbClr val="000000"/>
                </a:solidFill>
                <a:latin typeface="Arial"/>
              </a:rPr>
              <a:t>Exam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(SDE/SDZ) – 2nd to 4th year (award)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800" b="0" strike="noStrike" spc="-1">
                <a:solidFill>
                  <a:srgbClr val="000000"/>
                </a:solidFill>
                <a:latin typeface="Arial"/>
              </a:rPr>
              <a:t>• 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Thesis </a:t>
            </a:r>
            <a:r>
              <a:rPr lang="cs-CZ" sz="2800" b="1" strike="noStrike" spc="-1">
                <a:solidFill>
                  <a:srgbClr val="000000"/>
                </a:solidFill>
                <a:latin typeface="Arial"/>
              </a:rPr>
              <a:t>defense</a:t>
            </a: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 – 4th to 5th year (award) = standard time (4+1)</a:t>
            </a:r>
            <a:endParaRPr lang="en-US" sz="28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800" b="0" strike="noStrike" spc="-1">
                <a:solidFill>
                  <a:srgbClr val="000000"/>
                </a:solidFill>
                <a:latin typeface="Arial"/>
              </a:rPr>
              <a:t>or later … extended = 8+1 </a:t>
            </a:r>
            <a:r>
              <a:rPr lang="cs-CZ" sz="2000" b="0" strike="noStrike" spc="-1">
                <a:solidFill>
                  <a:srgbClr val="000000"/>
                </a:solidFill>
                <a:latin typeface="Arial"/>
              </a:rPr>
              <a:t>(9th year only exceptions – dean must approve)</a:t>
            </a:r>
            <a:endParaRPr lang="en-US" sz="20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9" name="PlaceHolder 1"/>
          <p:cNvSpPr>
            <a:spLocks noGrp="1"/>
          </p:cNvSpPr>
          <p:nvPr>
            <p:ph type="title"/>
          </p:nvPr>
        </p:nvSpPr>
        <p:spPr>
          <a:xfrm>
            <a:off x="719280" y="40428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Studies roadmap – Mandatory duties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0" name="PlaceHolder 2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57632671-069E-44EC-A4FE-52B21F4EAE47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5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41" name="TextovéPole 2"/>
          <p:cNvSpPr/>
          <p:nvPr/>
        </p:nvSpPr>
        <p:spPr>
          <a:xfrm>
            <a:off x="307080" y="5465520"/>
            <a:ext cx="11470680" cy="118692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000000"/>
                </a:solidFill>
                <a:latin typeface="Tahoma"/>
              </a:rPr>
              <a:t>• </a:t>
            </a:r>
            <a:r>
              <a:rPr lang="cs-CZ" sz="2400" b="0" strike="noStrike" spc="-1">
                <a:solidFill>
                  <a:srgbClr val="000000"/>
                </a:solidFill>
                <a:latin typeface="Tahoma"/>
              </a:rPr>
              <a:t>(FGP) seminars during whole regular study (not in </a:t>
            </a:r>
            <a:r>
              <a:rPr lang="cs-CZ" sz="2400" b="1" strike="noStrike" spc="-1">
                <a:solidFill>
                  <a:srgbClr val="000000"/>
                </a:solidFill>
                <a:latin typeface="Tahoma"/>
              </a:rPr>
              <a:t>combined study</a:t>
            </a:r>
            <a:r>
              <a:rPr lang="cs-CZ" sz="2400" b="0" strike="noStrike" spc="-1">
                <a:solidFill>
                  <a:srgbClr val="000000"/>
                </a:solidFill>
                <a:latin typeface="Tahoma"/>
              </a:rPr>
              <a:t>)</a:t>
            </a:r>
            <a:endParaRPr lang="en-US" sz="24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000000"/>
                </a:solidFill>
                <a:latin typeface="Tahoma"/>
              </a:rPr>
              <a:t>• Semesters 1-4 (first 2 years of study) - research project + theoretical courses, </a:t>
            </a:r>
            <a:endParaRPr lang="en-US" sz="2400" b="0" strike="noStrike" spc="-1">
              <a:latin typeface="Arial"/>
            </a:endParaRPr>
          </a:p>
        </p:txBody>
      </p:sp>
      <p:sp>
        <p:nvSpPr>
          <p:cNvPr id="142" name="TextovéPole 3"/>
          <p:cNvSpPr/>
          <p:nvPr/>
        </p:nvSpPr>
        <p:spPr>
          <a:xfrm>
            <a:off x="510480" y="855720"/>
            <a:ext cx="11577600" cy="94284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en-US" sz="2400" b="0" strike="noStrike" spc="-1">
                <a:solidFill>
                  <a:srgbClr val="000000"/>
                </a:solidFill>
                <a:latin typeface="Tahoma"/>
              </a:rPr>
              <a:t>•</a:t>
            </a:r>
            <a:r>
              <a:rPr lang="cs-CZ" sz="2400" b="0" strike="noStrike" spc="-1">
                <a:solidFill>
                  <a:srgbClr val="000000"/>
                </a:solidFill>
                <a:latin typeface="Tahoma"/>
              </a:rPr>
              <a:t> </a:t>
            </a:r>
            <a:r>
              <a:rPr lang="cs-CZ" sz="1600" b="0" strike="noStrike" spc="-1">
                <a:solidFill>
                  <a:srgbClr val="000000"/>
                </a:solidFill>
                <a:latin typeface="Tahoma"/>
              </a:rPr>
              <a:t>general requirements for all astudents in the programme (please see detailed requirements for the Individual Study Plan in the detailed table below):</a:t>
            </a:r>
            <a:endParaRPr lang="en-US" sz="1600" b="0" strike="noStrike" spc="-1">
              <a:latin typeface="Arial"/>
            </a:endParaRPr>
          </a:p>
          <a:p>
            <a:pPr>
              <a:lnSpc>
                <a:spcPct val="100000"/>
              </a:lnSpc>
              <a:buNone/>
            </a:pPr>
            <a:r>
              <a:rPr lang="cs-CZ" sz="1600" b="0" strike="noStrike" spc="-1">
                <a:solidFill>
                  <a:srgbClr val="000000"/>
                </a:solidFill>
                <a:latin typeface="Tahoma"/>
              </a:rPr>
              <a:t>Mandatory duties: checked by Dean´s Office</a:t>
            </a:r>
            <a:endParaRPr lang="en-US" sz="1600" b="0" strike="noStrike" spc="-1">
              <a:latin typeface="Arial"/>
            </a:endParaRPr>
          </a:p>
        </p:txBody>
      </p:sp>
      <p:graphicFrame>
        <p:nvGraphicFramePr>
          <p:cNvPr id="143" name="Tabulka 1"/>
          <p:cNvGraphicFramePr/>
          <p:nvPr>
            <p:extLst>
              <p:ext uri="{D42A27DB-BD31-4B8C-83A1-F6EECF244321}">
                <p14:modId xmlns:p14="http://schemas.microsoft.com/office/powerpoint/2010/main" val="1290684326"/>
              </p:ext>
            </p:extLst>
          </p:nvPr>
        </p:nvGraphicFramePr>
        <p:xfrm>
          <a:off x="414000" y="1815120"/>
          <a:ext cx="11470680" cy="4948920"/>
        </p:xfrm>
        <a:graphic>
          <a:graphicData uri="http://schemas.openxmlformats.org/drawingml/2006/table">
            <a:tbl>
              <a:tblPr/>
              <a:tblGrid>
                <a:gridCol w="826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73616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590832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661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Code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DC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800" b="1" strike="noStrike" spc="-1">
                          <a:solidFill>
                            <a:srgbClr val="FFFFFF"/>
                          </a:solidFill>
                          <a:latin typeface="Arial"/>
                        </a:rPr>
                        <a:t>Title</a:t>
                      </a:r>
                      <a:endParaRPr lang="en-US" sz="18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DC"/>
                    </a:solidFill>
                  </a:tcPr>
                </a:tc>
                <a:tc>
                  <a:txBody>
                    <a:bodyPr/>
                    <a:lstStyle/>
                    <a:p>
                      <a:endParaRPr lang="cs-CZ"/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38160">
                      <a:solidFill>
                        <a:srgbClr val="FFFFFF"/>
                      </a:solidFill>
                    </a:lnB>
                    <a:solidFill>
                      <a:srgbClr val="0000DC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73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XD100 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Ph.D.thesis/ Příprava dizertační práce</a:t>
                      </a:r>
                      <a:endParaRPr lang="en-US" sz="16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Enrolled every semester during entire studies, recommended 20-25 ECTS for semesters 1-4, 30 ECTS for semesters 5-8, 20 ECTS for semesters 9+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38160" cap="flat" cmpd="sng" algn="ctr">
                      <a:solidFill>
                        <a:srgbClr val="FFFF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8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CB060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kern="1200" spc="-1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NCBR </a:t>
                      </a:r>
                      <a:r>
                        <a:rPr lang="cs-CZ" sz="1600" b="0" strike="noStrike" kern="1200" spc="-1" dirty="0" err="1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seminar</a:t>
                      </a:r>
                      <a:r>
                        <a:rPr lang="cs-CZ" sz="1600" b="0" strike="noStrike" kern="1200" spc="-1" dirty="0">
                          <a:solidFill>
                            <a:srgbClr val="000000"/>
                          </a:solidFill>
                          <a:latin typeface="Arial"/>
                          <a:ea typeface="+mn-ea"/>
                          <a:cs typeface="+mn-cs"/>
                        </a:rPr>
                        <a:t>/ Seminář NCBR</a:t>
                      </a:r>
                      <a:endParaRPr lang="en-US" sz="1600" b="0" strike="noStrike" kern="1200" spc="-1" dirty="0">
                        <a:solidFill>
                          <a:srgbClr val="000000"/>
                        </a:solidFill>
                        <a:latin typeface="Arial"/>
                        <a:ea typeface="+mn-ea"/>
                        <a:cs typeface="+mn-cs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Obligatory seminar for all semesters of full-time study mode (with exceptions of stay abroad)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73116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CB100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TAC/ Thesis Advisory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Committee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Standard tool to provide individual quality assessment of PhD candidates, mandatory, to be enrolled in 1st,4th-5th, 7th, 9th, 11th semester)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14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C7777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Handling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chemical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substances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Zacházení s chemickými látkami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Enrolled every year of study, every autumn semester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4380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CB030</a:t>
                      </a:r>
                      <a:endParaRPr lang="en-US" sz="12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Teaching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Assistance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/Pomoc při výuce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See table for details, maximum 150 hours in total during studies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7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XD106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Lecture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in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the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foreign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Language/</a:t>
                      </a:r>
                    </a:p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Odborná přednáška v cizím jazyce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Minimum once during studies </a:t>
                      </a:r>
                      <a:endParaRPr lang="en-US" sz="14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1804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XD110</a:t>
                      </a: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Placement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6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Abroad</a:t>
                      </a:r>
                      <a:r>
                        <a:rPr lang="cs-CZ" sz="16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/ Zahraniční pracovní pobyt</a:t>
                      </a:r>
                      <a:endParaRPr lang="en-US" sz="16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Minimum 1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month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stay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, min,1-time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during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studies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,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requirement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given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by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law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CCCCF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78520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r>
                        <a:rPr lang="cs-CZ" sz="1200" b="1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C9870</a:t>
                      </a:r>
                      <a:endParaRPr lang="en-US" sz="1200" b="0" strike="noStrike" spc="-1">
                        <a:latin typeface="Arial"/>
                      </a:endParaRPr>
                    </a:p>
                    <a:p>
                      <a:pPr>
                        <a:lnSpc>
                          <a:spcPct val="100000"/>
                        </a:lnSpc>
                        <a:buNone/>
                        <a:tabLst>
                          <a:tab pos="0" algn="l"/>
                        </a:tabLst>
                      </a:pPr>
                      <a:endParaRPr lang="en-US" sz="12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600" b="0" strike="noStrike" spc="-1">
                          <a:solidFill>
                            <a:srgbClr val="000000"/>
                          </a:solidFill>
                          <a:latin typeface="Arial"/>
                        </a:rPr>
                        <a:t>Zpracování a prezentace vědeckých dat/ Processing and presentation of scientific data</a:t>
                      </a:r>
                      <a:endParaRPr lang="en-US" sz="1600" b="0" strike="noStrike" spc="-1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  <a:buNone/>
                      </a:pP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Mandatory</a:t>
                      </a:r>
                      <a:r>
                        <a:rPr lang="cs-CZ" sz="1400" b="0" strike="noStrike" spc="-1" dirty="0">
                          <a:solidFill>
                            <a:srgbClr val="000000"/>
                          </a:solidFill>
                          <a:latin typeface="Arial"/>
                        </a:rPr>
                        <a:t> </a:t>
                      </a:r>
                      <a:r>
                        <a:rPr lang="cs-CZ" sz="1400" b="0" strike="noStrike" spc="-1" dirty="0" err="1">
                          <a:solidFill>
                            <a:srgbClr val="000000"/>
                          </a:solidFill>
                          <a:latin typeface="Arial"/>
                        </a:rPr>
                        <a:t>subject</a:t>
                      </a:r>
                      <a:endParaRPr lang="en-US" sz="1400" b="0" strike="noStrike" spc="-1" dirty="0">
                        <a:latin typeface="Arial"/>
                      </a:endParaRPr>
                    </a:p>
                  </a:txBody>
                  <a:tcPr>
                    <a:lnL w="12240">
                      <a:solidFill>
                        <a:srgbClr val="FFFFFF"/>
                      </a:solidFill>
                    </a:lnL>
                    <a:lnR w="12240">
                      <a:solidFill>
                        <a:srgbClr val="FFFFFF"/>
                      </a:solidFill>
                    </a:lnR>
                    <a:lnT w="12240">
                      <a:solidFill>
                        <a:srgbClr val="FFFFFF"/>
                      </a:solidFill>
                    </a:lnT>
                    <a:lnB w="12240">
                      <a:solidFill>
                        <a:srgbClr val="FFFFFF"/>
                      </a:solidFill>
                    </a:lnB>
                    <a:solidFill>
                      <a:srgbClr val="E7E7F8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PlaceHolder 1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EE0DCB4D-3731-406F-AA64-B602652C3378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6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45" name="PlaceHolder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CB060/CC060 NCBR seminar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6" name="PlaceHolder 3"/>
          <p:cNvSpPr>
            <a:spLocks noGrp="1"/>
          </p:cNvSpPr>
          <p:nvPr>
            <p:ph/>
          </p:nvPr>
        </p:nvSpPr>
        <p:spPr>
          <a:xfrm>
            <a:off x="720000" y="1359000"/>
            <a:ext cx="10997280" cy="4536720"/>
          </a:xfrm>
          <a:prstGeom prst="rect">
            <a:avLst/>
          </a:prstGeom>
          <a:solidFill>
            <a:srgbClr val="FFFFFF"/>
          </a:solidFill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To practice the ability to present results in the form of a lecture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To provide active feedback (discussing, asking questions) to other presenting students and to critically evaluate their presentations.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 First 4 years as a 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student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erolled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in a 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course (credits), then as a community me</a:t>
            </a:r>
            <a:r>
              <a:rPr lang="cs-CZ" sz="2400" spc="-1" dirty="0" err="1">
                <a:solidFill>
                  <a:srgbClr val="000000"/>
                </a:solidFill>
                <a:latin typeface="Arial"/>
              </a:rPr>
              <a:t>mber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Presentations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local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structural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biology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experts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and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guests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Great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opportunity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to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present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own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work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in front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public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Become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member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local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scientific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community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" name="PlaceHolder 1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FC3E81ED-46E2-443A-8215-3CBF145932E7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7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48" name="PlaceHolder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CB100 Thesis Advisory Committee (TAC)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49" name="PlaceHolder 3"/>
          <p:cNvSpPr>
            <a:spLocks noGrp="1"/>
          </p:cNvSpPr>
          <p:nvPr>
            <p:ph/>
          </p:nvPr>
        </p:nvSpPr>
        <p:spPr>
          <a:xfrm>
            <a:off x="540000" y="1689840"/>
            <a:ext cx="11237760" cy="45759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A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tool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to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help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PhD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candidates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make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decisions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solve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problems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prepare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defense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Scientific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board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decided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to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implement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TAC in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December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2021 to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help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students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to: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1st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year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set up your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doctoral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project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plan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(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1 meeting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during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1st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year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4th/5th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year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get your thesis finished in the standard study time of 4+1 year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s 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(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1 meeting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before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end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of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4th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year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or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beginning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of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5th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year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6th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year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get your thesis finished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as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soon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as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possible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1 meeting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during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6th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year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7th/8th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year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: 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get your thesis finished 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as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soon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as </a:t>
            </a:r>
            <a:r>
              <a:rPr lang="cs-CZ" sz="2000" b="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possible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meeting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every</a:t>
            </a:r>
            <a:r>
              <a:rPr lang="cs-CZ" sz="2000" b="0" i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0" i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</a:t>
            </a:r>
            <a:r>
              <a:rPr lang="cs-CZ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)</a:t>
            </a: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TAC report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templates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provided</a:t>
            </a:r>
            <a:r>
              <a:rPr lang="cs-CZ" sz="2000" spc="-1" dirty="0">
                <a:solidFill>
                  <a:srgbClr val="000000"/>
                </a:solidFill>
                <a:latin typeface="Calibri"/>
                <a:ea typeface="Calibri"/>
              </a:rPr>
              <a:t> by PhD </a:t>
            </a:r>
            <a:r>
              <a:rPr lang="cs-CZ" sz="2000" spc="-1" dirty="0" err="1">
                <a:solidFill>
                  <a:srgbClr val="000000"/>
                </a:solidFill>
                <a:latin typeface="Calibri"/>
                <a:ea typeface="Calibri"/>
              </a:rPr>
              <a:t>coordinator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0" name="TextovéPole 1"/>
          <p:cNvSpPr/>
          <p:nvPr/>
        </p:nvSpPr>
        <p:spPr>
          <a:xfrm>
            <a:off x="919800" y="1320480"/>
            <a:ext cx="704088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  <p:txBody>
          <a:bodyPr wrap="none" lIns="90000" tIns="45000" rIns="90000" bIns="45000" anchor="t">
            <a:spAutoFit/>
          </a:bodyPr>
          <a:lstStyle/>
          <a:p>
            <a:pPr>
              <a:lnSpc>
                <a:spcPct val="100000"/>
              </a:lnSpc>
              <a:buNone/>
            </a:pPr>
            <a:r>
              <a:rPr lang="cs-CZ" sz="1800" b="0" strike="noStrike" spc="-1">
                <a:solidFill>
                  <a:srgbClr val="0000DC"/>
                </a:solidFill>
                <a:latin typeface="Tahoma"/>
              </a:rPr>
              <a:t>student + supervisor + at least </a:t>
            </a:r>
            <a:r>
              <a:rPr lang="cs-CZ" sz="1800" b="1" strike="noStrike" spc="-1">
                <a:solidFill>
                  <a:srgbClr val="0000DC"/>
                </a:solidFill>
                <a:latin typeface="Tahoma"/>
              </a:rPr>
              <a:t>2 independent scientists</a:t>
            </a:r>
            <a:endParaRPr lang="en-US" sz="1800" b="0" strike="noStrike" spc="-1">
              <a:latin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1" name="PlaceHolder 1"/>
          <p:cNvSpPr>
            <a:spLocks noGrp="1"/>
          </p:cNvSpPr>
          <p:nvPr>
            <p:ph type="sldNum"/>
          </p:nvPr>
        </p:nvSpPr>
        <p:spPr>
          <a:xfrm>
            <a:off x="414000" y="622800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557B5402-4828-4E80-9992-F9CA27FD3E23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8</a:t>
            </a:fld>
            <a:endParaRPr lang="en-US" sz="1200" b="0" strike="noStrike" spc="-1">
              <a:latin typeface="Times New Roman"/>
            </a:endParaRPr>
          </a:p>
        </p:txBody>
      </p:sp>
      <p:sp>
        <p:nvSpPr>
          <p:cNvPr id="152" name="PlaceHolder 2"/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>
                <a:solidFill>
                  <a:srgbClr val="0000DC"/>
                </a:solidFill>
                <a:latin typeface="Arial"/>
              </a:rPr>
              <a:t>CB030/CC030 Teaching Assistance</a:t>
            </a:r>
            <a:endParaRPr lang="en-US" sz="4000" b="0" strike="noStrike" spc="-1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3" name="PlaceHolder 3"/>
          <p:cNvSpPr>
            <a:spLocks noGrp="1"/>
          </p:cNvSpPr>
          <p:nvPr>
            <p:ph/>
          </p:nvPr>
        </p:nvSpPr>
        <p:spPr>
          <a:xfrm>
            <a:off x="539820" y="1320660"/>
            <a:ext cx="11347200" cy="503316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4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2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teaching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3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co-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supervising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undergraduate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students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Credits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given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by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course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guarantor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not by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supervisor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When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enroll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contact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course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guarantor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and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inform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him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/her,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how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fulfill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duty 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(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which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course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teach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how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many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hours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, to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what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extent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which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undergraduate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student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works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under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your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supervision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, in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which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group</a:t>
            </a:r>
            <a:r>
              <a:rPr lang="cs-CZ" sz="2000" strike="noStrike" spc="-1" dirty="0">
                <a:solidFill>
                  <a:srgbClr val="000000"/>
                </a:solidFill>
                <a:latin typeface="Calibri"/>
                <a:ea typeface="Calibri"/>
              </a:rPr>
              <a:t>)</a:t>
            </a:r>
            <a:endParaRPr lang="en-US" sz="200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Credits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: 2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co-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supervision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3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for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each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hour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of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full-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time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contact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teaching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Semesters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, not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credits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count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as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the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cs-CZ" sz="2000" b="1" strike="noStrike" spc="-1" dirty="0" err="1">
                <a:solidFill>
                  <a:srgbClr val="000000"/>
                </a:solidFill>
                <a:latin typeface="Calibri"/>
                <a:ea typeface="Calibri"/>
              </a:rPr>
              <a:t>requirement</a:t>
            </a:r>
            <a:r>
              <a:rPr lang="cs-CZ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(as an exception, a large load of teaching in one semester can be accepted as completion of the duty)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252000" indent="-180000">
              <a:lnSpc>
                <a:spcPct val="150000"/>
              </a:lnSpc>
              <a:buClr>
                <a:srgbClr val="0000DC"/>
              </a:buClr>
              <a:buFont typeface="Arial"/>
              <a:buChar char="̶"/>
              <a:tabLst>
                <a:tab pos="0" algn="l"/>
              </a:tabLst>
            </a:pP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</a:t>
            </a:r>
            <a:r>
              <a:rPr lang="en-US" sz="2000" b="1" strike="noStrike" spc="-1" dirty="0">
                <a:solidFill>
                  <a:srgbClr val="000000"/>
                </a:solidFill>
                <a:latin typeface="Calibri"/>
                <a:ea typeface="Calibri"/>
              </a:rPr>
              <a:t>Do not select any other code when enrolling</a:t>
            </a:r>
            <a:r>
              <a:rPr lang="en-US" sz="2000" b="0" strike="noStrike" spc="-1" dirty="0">
                <a:solidFill>
                  <a:srgbClr val="000000"/>
                </a:solidFill>
                <a:latin typeface="Calibri"/>
                <a:ea typeface="Calibri"/>
              </a:rPr>
              <a:t> (XD102 or S5009)</a:t>
            </a:r>
            <a:endParaRPr lang="en-US" sz="2000" b="0" strike="noStrike" spc="-1" dirty="0">
              <a:solidFill>
                <a:srgbClr val="000000"/>
              </a:solidFill>
              <a:latin typeface="Arial"/>
            </a:endParaRPr>
          </a:p>
          <a:p>
            <a:pPr marL="72000">
              <a:lnSpc>
                <a:spcPct val="150000"/>
              </a:lnSpc>
              <a:buNone/>
              <a:tabLst>
                <a:tab pos="0" algn="l"/>
              </a:tabLst>
            </a:pP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4" name="TextovéPole 4"/>
          <p:cNvSpPr/>
          <p:nvPr/>
        </p:nvSpPr>
        <p:spPr>
          <a:xfrm>
            <a:off x="955440" y="1320480"/>
            <a:ext cx="6969240" cy="364680"/>
          </a:xfrm>
          <a:prstGeom prst="rect">
            <a:avLst/>
          </a:prstGeom>
          <a:noFill/>
          <a:ln w="0"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/>
        </p:style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PlaceHolder 1"/>
          <p:cNvSpPr>
            <a:spLocks noGrp="1"/>
          </p:cNvSpPr>
          <p:nvPr>
            <p:ph type="title"/>
          </p:nvPr>
        </p:nvSpPr>
        <p:spPr>
          <a:xfrm>
            <a:off x="819860" y="712170"/>
            <a:ext cx="10752840" cy="45108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ts val="4000"/>
              </a:lnSpc>
              <a:buNone/>
            </a:pPr>
            <a:r>
              <a:rPr lang="cs-CZ" sz="4000" b="1" strike="noStrike" spc="-1" dirty="0" err="1">
                <a:solidFill>
                  <a:srgbClr val="0000DC"/>
                </a:solidFill>
                <a:latin typeface="Arial"/>
              </a:rPr>
              <a:t>State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4000" b="1" strike="noStrike" spc="-1" dirty="0" err="1">
                <a:solidFill>
                  <a:srgbClr val="0000DC"/>
                </a:solidFill>
                <a:latin typeface="Arial"/>
              </a:rPr>
              <a:t>Doctoral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 </a:t>
            </a:r>
            <a:r>
              <a:rPr lang="cs-CZ" sz="4000" b="1" strike="noStrike" spc="-1" dirty="0" err="1">
                <a:solidFill>
                  <a:srgbClr val="0000DC"/>
                </a:solidFill>
                <a:latin typeface="Arial"/>
              </a:rPr>
              <a:t>Exam</a:t>
            </a:r>
            <a:r>
              <a:rPr lang="cs-CZ" sz="4000" b="1" strike="noStrike" spc="-1" dirty="0">
                <a:solidFill>
                  <a:srgbClr val="0000DC"/>
                </a:solidFill>
                <a:latin typeface="Arial"/>
              </a:rPr>
              <a:t> (SDE)</a:t>
            </a:r>
            <a:endParaRPr lang="en-US" sz="4000" b="0" strike="noStrike" spc="-1" dirty="0">
              <a:solidFill>
                <a:srgbClr val="000000"/>
              </a:solidFill>
              <a:latin typeface="Tahoma"/>
            </a:endParaRPr>
          </a:p>
        </p:txBody>
      </p:sp>
      <p:sp>
        <p:nvSpPr>
          <p:cNvPr id="156" name="PlaceHolder 2"/>
          <p:cNvSpPr>
            <a:spLocks noGrp="1"/>
          </p:cNvSpPr>
          <p:nvPr>
            <p:ph/>
          </p:nvPr>
        </p:nvSpPr>
        <p:spPr>
          <a:xfrm>
            <a:off x="653605" y="1449180"/>
            <a:ext cx="10752840" cy="3959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anchor="t">
            <a:noAutofit/>
          </a:bodyPr>
          <a:lstStyle/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800" b="0" strike="noStrike" spc="-1" dirty="0">
                <a:solidFill>
                  <a:srgbClr val="000000"/>
                </a:solidFill>
                <a:latin typeface="Arial"/>
              </a:rPr>
              <a:t>• </a:t>
            </a: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prove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general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knowledge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structural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biology and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bioinformatics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(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answering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shortly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questions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common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for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all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students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• prove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deeper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insight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into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narrower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area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related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to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the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PhD thesis (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scientific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discussion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students´presentation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of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his/her PhD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topic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if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taken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in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advance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motivated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by a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stipend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(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currently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5000 CZK,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if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evaluated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by A,B,C)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r>
              <a:rPr lang="en-US" sz="2400" b="0" strike="noStrike" spc="-1" dirty="0">
                <a:solidFill>
                  <a:srgbClr val="000000"/>
                </a:solidFill>
                <a:latin typeface="Arial"/>
              </a:rPr>
              <a:t>•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</a:t>
            </a:r>
            <a:r>
              <a:rPr lang="cs-CZ" sz="2400" b="0" strike="noStrike" spc="-1" dirty="0" err="1">
                <a:solidFill>
                  <a:srgbClr val="000000"/>
                </a:solidFill>
                <a:latin typeface="Arial"/>
              </a:rPr>
              <a:t>apply</a:t>
            </a:r>
            <a:r>
              <a:rPr lang="cs-CZ" sz="2400" b="0" strike="noStrike" spc="-1" dirty="0">
                <a:solidFill>
                  <a:srgbClr val="000000"/>
                </a:solidFill>
                <a:latin typeface="Arial"/>
              </a:rPr>
              <a:t> ASAP</a:t>
            </a:r>
            <a:endParaRPr lang="en-US" sz="24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  <a:p>
            <a:pPr>
              <a:lnSpc>
                <a:spcPct val="100000"/>
              </a:lnSpc>
              <a:buNone/>
              <a:tabLst>
                <a:tab pos="0" algn="l"/>
              </a:tabLst>
            </a:pPr>
            <a:endParaRPr lang="en-US" sz="2800" b="0" strike="noStrike" spc="-1" dirty="0">
              <a:solidFill>
                <a:srgbClr val="000000"/>
              </a:solidFill>
              <a:latin typeface="Arial"/>
            </a:endParaRPr>
          </a:p>
        </p:txBody>
      </p:sp>
      <p:sp>
        <p:nvSpPr>
          <p:cNvPr id="157" name="PlaceHolder 3"/>
          <p:cNvSpPr>
            <a:spLocks noGrp="1"/>
          </p:cNvSpPr>
          <p:nvPr>
            <p:ph type="sldNum"/>
          </p:nvPr>
        </p:nvSpPr>
        <p:spPr>
          <a:xfrm>
            <a:off x="7491600" y="6431760"/>
            <a:ext cx="251640" cy="251640"/>
          </a:xfrm>
          <a:prstGeom prst="rect">
            <a:avLst/>
          </a:prstGeom>
          <a:noFill/>
          <a:ln w="0">
            <a:noFill/>
          </a:ln>
        </p:spPr>
        <p:txBody>
          <a:bodyPr lIns="0" tIns="0" rIns="0" bIns="0" numCol="1" spcCol="0" anchor="ctr">
            <a:noAutofit/>
          </a:bodyPr>
          <a:lstStyle/>
          <a:p>
            <a:pPr>
              <a:lnSpc>
                <a:spcPct val="100000"/>
              </a:lnSpc>
              <a:buNone/>
            </a:pPr>
            <a:fld id="{BCD6D9DC-4D4A-4CE3-B666-83865FB91F36}" type="slidenum">
              <a:rPr lang="cs-CZ" sz="1200" b="0" strike="noStrike" spc="-1">
                <a:solidFill>
                  <a:srgbClr val="0000DC"/>
                </a:solidFill>
                <a:latin typeface="Arial"/>
              </a:rPr>
              <a:t>9</a:t>
            </a:fld>
            <a:endParaRPr lang="en-US" sz="1200" b="0" strike="noStrike" spc="-1">
              <a:latin typeface="Times New Roman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  <a:miter/>
        </a:ln>
        <a:ln w="25400" cap="flat" cmpd="sng" algn="ctr">
          <a:solidFill>
            <a:schemeClr val="phClr"/>
          </a:solidFill>
          <a:prstDash val="solid"/>
          <a:miter/>
        </a:ln>
        <a:ln w="38100" cap="flat" cmpd="sng" algn="ctr">
          <a:solidFill>
            <a:schemeClr val="phClr"/>
          </a:solidFill>
          <a:prstDash val="solid"/>
          <a:miter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44827</TotalTime>
  <Words>1245</Words>
  <Application>Microsoft Office PowerPoint</Application>
  <PresentationFormat>Širokoúhlá obrazovka</PresentationFormat>
  <Paragraphs>132</Paragraphs>
  <Slides>10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3</vt:i4>
      </vt:variant>
      <vt:variant>
        <vt:lpstr>Nadpisy snímků</vt:lpstr>
      </vt:variant>
      <vt:variant>
        <vt:i4>10</vt:i4>
      </vt:variant>
    </vt:vector>
  </HeadingPairs>
  <TitlesOfParts>
    <vt:vector size="20" baseType="lpstr">
      <vt:lpstr>Arial</vt:lpstr>
      <vt:lpstr>Calibri</vt:lpstr>
      <vt:lpstr>Roboto</vt:lpstr>
      <vt:lpstr>Symbol</vt:lpstr>
      <vt:lpstr>Tahoma</vt:lpstr>
      <vt:lpstr>Times New Roman</vt:lpstr>
      <vt:lpstr>Wingdings</vt:lpstr>
      <vt:lpstr>Office Theme</vt:lpstr>
      <vt:lpstr>Office Theme</vt:lpstr>
      <vt:lpstr>Office Theme</vt:lpstr>
      <vt:lpstr>Biomolecular Chemistry and Bioinformatics (BINFO) National Centre for Biomolecular Research</vt:lpstr>
      <vt:lpstr>Prezentace aplikace PowerPoint</vt:lpstr>
      <vt:lpstr>As PhD you should:</vt:lpstr>
      <vt:lpstr>Milestones and deadlines</vt:lpstr>
      <vt:lpstr>Studies roadmap – Mandatory duties</vt:lpstr>
      <vt:lpstr>CB060/CC060 NCBR seminar</vt:lpstr>
      <vt:lpstr>CB100 Thesis Advisory Committee (TAC)</vt:lpstr>
      <vt:lpstr>CB030/CC030 Teaching Assistance</vt:lpstr>
      <vt:lpstr>State Doctoral Exam (SDE)</vt:lpstr>
      <vt:lpstr>Thesis defense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PhD Day 2020 – Faculty of Science</dc:title>
  <dc:subject/>
  <dc:creator>Simona Kopalová</dc:creator>
  <dc:description/>
  <cp:lastModifiedBy>Helena Budínová</cp:lastModifiedBy>
  <cp:revision>88</cp:revision>
  <dcterms:created xsi:type="dcterms:W3CDTF">2020-10-06T18:49:46Z</dcterms:created>
  <dcterms:modified xsi:type="dcterms:W3CDTF">2023-10-05T09:52:44Z</dcterms:modified>
  <dc:language>en-US</dc:languag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PresentationFormat">
    <vt:lpwstr>Širokoúhlá obrazovka</vt:lpwstr>
  </property>
  <property fmtid="{D5CDD505-2E9C-101B-9397-08002B2CF9AE}" pid="3" name="Slides">
    <vt:i4>10</vt:i4>
  </property>
</Properties>
</file>