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1" r:id="rId2"/>
    <p:sldId id="456" r:id="rId3"/>
    <p:sldId id="434" r:id="rId4"/>
    <p:sldId id="445" r:id="rId5"/>
    <p:sldId id="444" r:id="rId6"/>
    <p:sldId id="435" r:id="rId7"/>
    <p:sldId id="436" r:id="rId8"/>
    <p:sldId id="437" r:id="rId9"/>
    <p:sldId id="438" r:id="rId10"/>
    <p:sldId id="440" r:id="rId11"/>
    <p:sldId id="454" r:id="rId12"/>
    <p:sldId id="441" r:id="rId13"/>
    <p:sldId id="447" r:id="rId14"/>
    <p:sldId id="448" r:id="rId15"/>
    <p:sldId id="442" r:id="rId16"/>
    <p:sldId id="455" r:id="rId17"/>
    <p:sldId id="453" r:id="rId18"/>
    <p:sldId id="450" r:id="rId19"/>
    <p:sldId id="449" r:id="rId20"/>
    <p:sldId id="446" r:id="rId21"/>
    <p:sldId id="443" r:id="rId22"/>
    <p:sldId id="451" r:id="rId23"/>
    <p:sldId id="452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5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A81DA-4D0F-46DD-80E9-1CAC5CEE7686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1CE3D-B53C-441C-A9E1-58FC6F48B822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95FEF-5B47-4997-A8D6-F6B507E4AF9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1AE03E-47CE-4004-BF3D-64D0F4E2EA8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F67C5-6203-4FDB-A811-4F289E5485B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B4CFF-88AB-465E-B1BC-00BF995DAB7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65D32-A566-4E0D-A9C7-C20AE718A88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A46B7-296F-456E-9A3A-808DAC7512F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369D7-242B-416E-B49D-E6FDF78970D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06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Oxidative stress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Sources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ROS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Mitochondria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(= metabolism!)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Superoxide production in oxidative respiration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algn="ctr" eaLnBrk="1" hangingPunct="1"/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cycling compounds and ROS production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22269" t="16997" r="23260" b="54237"/>
          <a:stretch>
            <a:fillRect/>
          </a:stretch>
        </p:blipFill>
        <p:spPr bwMode="auto">
          <a:xfrm>
            <a:off x="5940152" y="3501008"/>
            <a:ext cx="2825549" cy="13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736304" cy="25533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plantstress.com/articles/Oxidative%20Stress_files/IMG00031.gif"/>
          <p:cNvPicPr>
            <a:picLocks noChangeAspect="1" noChangeArrowheads="1"/>
          </p:cNvPicPr>
          <p:nvPr/>
        </p:nvPicPr>
        <p:blipFill>
          <a:blip r:embed="rId5" cstate="print"/>
          <a:srcRect t="15969"/>
          <a:stretch>
            <a:fillRect/>
          </a:stretch>
        </p:blipFill>
        <p:spPr bwMode="auto">
          <a:xfrm>
            <a:off x="3491880" y="5373216"/>
            <a:ext cx="5442912" cy="1136701"/>
          </a:xfrm>
          <a:prstGeom prst="rect">
            <a:avLst/>
          </a:prstGeom>
          <a:noFill/>
        </p:spPr>
      </p:pic>
      <p:pic>
        <p:nvPicPr>
          <p:cNvPr id="8196" name="Picture 4" descr="http://www.cse.emory.edu/sciencenet/undergrad/SURE/Posters/images/dave_fig1.gif"/>
          <p:cNvPicPr>
            <a:picLocks noChangeAspect="1" noChangeArrowheads="1"/>
          </p:cNvPicPr>
          <p:nvPr/>
        </p:nvPicPr>
        <p:blipFill>
          <a:blip r:embed="rId6" cstate="print"/>
          <a:srcRect b="21251"/>
          <a:stretch>
            <a:fillRect/>
          </a:stretch>
        </p:blipFill>
        <p:spPr bwMode="auto">
          <a:xfrm>
            <a:off x="0" y="1124744"/>
            <a:ext cx="5796136" cy="24142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619672" y="3717032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Natural cycling 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b="1" dirty="0" err="1">
                <a:solidFill>
                  <a:schemeClr val="tx2"/>
                </a:solidFill>
              </a:rPr>
              <a:t>quinone</a:t>
            </a: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  <a:sym typeface="Wingdings" pitchFamily="2" charset="2"/>
              </a:rPr>
              <a:t></a:t>
            </a:r>
            <a:r>
              <a:rPr lang="en-GB" sz="1200" b="1" dirty="0">
                <a:solidFill>
                  <a:schemeClr val="tx2"/>
                </a:solidFill>
              </a:rPr>
              <a:t> </a:t>
            </a:r>
            <a:r>
              <a:rPr lang="en-GB" sz="1200" b="1" dirty="0" err="1">
                <a:solidFill>
                  <a:schemeClr val="tx2"/>
                </a:solidFill>
              </a:rPr>
              <a:t>semiquinone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74917" y="1556792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Toxicit</a:t>
            </a:r>
            <a:r>
              <a:rPr lang="en-GB" dirty="0"/>
              <a:t>y = </a:t>
            </a:r>
          </a:p>
          <a:p>
            <a:r>
              <a:rPr lang="en-GB" dirty="0">
                <a:solidFill>
                  <a:schemeClr val="tx2"/>
                </a:solidFill>
              </a:rPr>
              <a:t>Interference with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“</a:t>
            </a:r>
            <a:r>
              <a:rPr lang="en-GB" dirty="0" err="1">
                <a:solidFill>
                  <a:schemeClr val="tx2"/>
                </a:solidFill>
              </a:rPr>
              <a:t>xeno”quinones</a:t>
            </a:r>
            <a:r>
              <a:rPr lang="en-GB" dirty="0">
                <a:solidFill>
                  <a:schemeClr val="tx2"/>
                </a:solidFill>
              </a:rPr>
              <a:t>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and similar compounds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212976"/>
            <a:ext cx="20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Example 1 – B</a:t>
            </a:r>
            <a:r>
              <a:rPr lang="cs-CZ" sz="1200" b="1" dirty="0" err="1"/>
              <a:t>aP</a:t>
            </a:r>
            <a:r>
              <a:rPr lang="en-US" sz="1200" b="1" dirty="0"/>
              <a:t> </a:t>
            </a:r>
            <a:r>
              <a:rPr lang="en-US" sz="1200" b="1" dirty="0" err="1"/>
              <a:t>quinone</a:t>
            </a:r>
            <a:r>
              <a:rPr lang="en-US" sz="1200" b="1" dirty="0"/>
              <a:t> </a:t>
            </a:r>
            <a:endParaRPr lang="en-GB" sz="1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5085184"/>
            <a:ext cx="256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Example 2 – </a:t>
            </a:r>
            <a:r>
              <a:rPr lang="en-US" sz="1200" b="1" dirty="0" err="1"/>
              <a:t>Paraquate</a:t>
            </a:r>
            <a:r>
              <a:rPr lang="en-US" sz="1200" b="1" dirty="0"/>
              <a:t> pesticide</a:t>
            </a:r>
            <a:endParaRPr lang="en-GB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899592" y="2492896"/>
            <a:ext cx="64807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Metals and impacts on </a:t>
            </a:r>
            <a:r>
              <a:rPr lang="en-GB" sz="2800" dirty="0" err="1">
                <a:solidFill>
                  <a:schemeClr val="tx1"/>
                </a:solidFill>
              </a:rPr>
              <a:t>redox</a:t>
            </a:r>
            <a:r>
              <a:rPr lang="en-GB" sz="2800" dirty="0">
                <a:solidFill>
                  <a:schemeClr val="tx1"/>
                </a:solidFill>
              </a:rPr>
              <a:t> homeostasis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(* direct ROS production / * binding to proteins)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www.cell.com/cms/attachment/600379/4726988/gr1.jpg"/>
          <p:cNvPicPr>
            <a:picLocks noChangeAspect="1" noChangeArrowheads="1"/>
          </p:cNvPicPr>
          <p:nvPr/>
        </p:nvPicPr>
        <p:blipFill>
          <a:blip r:embed="rId3" cstate="print"/>
          <a:srcRect l="17689" r="14346" b="5501"/>
          <a:stretch>
            <a:fillRect/>
          </a:stretch>
        </p:blipFill>
        <p:spPr bwMode="auto">
          <a:xfrm>
            <a:off x="1763688" y="1268760"/>
            <a:ext cx="7056784" cy="531675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71800" y="22768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, Cr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3697868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+ 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  <a:r>
              <a:rPr lang="en-GB" sz="1400" b="1" baseline="-25000" dirty="0"/>
              <a:t>2</a:t>
            </a:r>
          </a:p>
          <a:p>
            <a:r>
              <a:rPr lang="en-GB" sz="1400" b="1" dirty="0"/>
              <a:t>(Fenton reaction)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763688" y="1844824"/>
            <a:ext cx="496855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99592" y="1340768"/>
            <a:ext cx="7200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/>
          <a:lstStyle/>
          <a:p>
            <a:pPr algn="ctr" eaLnBrk="1" hangingPunct="1"/>
            <a:r>
              <a:rPr lang="en-GB" b="1" dirty="0">
                <a:solidFill>
                  <a:schemeClr val="tx1"/>
                </a:solidFill>
              </a:rPr>
              <a:t>CYP450 as ROS source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(example CYP2E1, MEOS – </a:t>
            </a:r>
            <a:r>
              <a:rPr lang="en-GB" sz="1800" dirty="0" err="1">
                <a:solidFill>
                  <a:schemeClr val="tx1"/>
                </a:solidFill>
              </a:rPr>
              <a:t>microsomal</a:t>
            </a:r>
            <a:r>
              <a:rPr lang="en-GB" sz="1800" dirty="0">
                <a:solidFill>
                  <a:schemeClr val="tx1"/>
                </a:solidFill>
              </a:rPr>
              <a:t> ethanol oxidising system)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themedicalbiochemistrypage.org/images/cyp2e1-activit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24744"/>
            <a:ext cx="81963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Irradiation</a:t>
            </a:r>
            <a:r>
              <a:rPr lang="cs-CZ" sz="2800" dirty="0">
                <a:solidFill>
                  <a:schemeClr val="tx1"/>
                </a:solidFill>
              </a:rPr>
              <a:t> as a </a:t>
            </a:r>
            <a:r>
              <a:rPr lang="cs-CZ" sz="2800" dirty="0" err="1">
                <a:solidFill>
                  <a:schemeClr val="tx1"/>
                </a:solidFill>
              </a:rPr>
              <a:t>source</a:t>
            </a:r>
            <a:r>
              <a:rPr lang="cs-CZ" sz="2800" dirty="0">
                <a:solidFill>
                  <a:schemeClr val="tx1"/>
                </a:solidFill>
              </a:rPr>
              <a:t> of ROS </a:t>
            </a:r>
            <a:r>
              <a:rPr lang="cs-CZ" sz="2800" dirty="0" err="1">
                <a:solidFill>
                  <a:schemeClr val="tx1"/>
                </a:solidFill>
              </a:rPr>
              <a:t>and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oxidative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damage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reminder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dirty="0" err="1">
                <a:solidFill>
                  <a:schemeClr val="tx1"/>
                </a:solidFill>
              </a:rPr>
              <a:t>check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lectures</a:t>
            </a:r>
            <a:r>
              <a:rPr lang="cs-CZ" sz="2000" dirty="0">
                <a:solidFill>
                  <a:schemeClr val="tx1"/>
                </a:solidFill>
              </a:rPr>
              <a:t> on toxicity </a:t>
            </a:r>
            <a:r>
              <a:rPr lang="cs-CZ" sz="2000" dirty="0" err="1">
                <a:solidFill>
                  <a:schemeClr val="tx1"/>
                </a:solidFill>
              </a:rPr>
              <a:t>towards</a:t>
            </a:r>
            <a:r>
              <a:rPr lang="cs-CZ" sz="2000" dirty="0">
                <a:solidFill>
                  <a:schemeClr val="tx1"/>
                </a:solidFill>
              </a:rPr>
              <a:t> DNA)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image.slidesharecdn.com/radioactivity-120828105904-phpapp02/95/radioactivity-12-728.jpg?cb=13461516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7582272" cy="5686705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611560" y="4581128"/>
            <a:ext cx="1008112" cy="115212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192688" cy="99412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Protection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against</a:t>
            </a:r>
            <a:r>
              <a:rPr lang="cs-CZ" dirty="0">
                <a:solidFill>
                  <a:schemeClr val="tx1"/>
                </a:solidFill>
              </a:rPr>
              <a:t> ROS-</a:t>
            </a:r>
            <a:r>
              <a:rPr lang="cs-CZ" dirty="0" err="1">
                <a:solidFill>
                  <a:schemeClr val="tx1"/>
                </a:solidFill>
              </a:rPr>
              <a:t>induced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damage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Antioxidant </a:t>
            </a:r>
            <a:r>
              <a:rPr lang="en-GB" sz="2800" dirty="0">
                <a:solidFill>
                  <a:schemeClr val="tx1"/>
                </a:solidFill>
              </a:rPr>
              <a:t>responses 1 - </a:t>
            </a:r>
            <a:r>
              <a:rPr lang="en-GB" sz="2800" b="1" dirty="0">
                <a:solidFill>
                  <a:schemeClr val="tx1"/>
                </a:solidFill>
              </a:rPr>
              <a:t>enzymatic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6408712" cy="26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383" y="2841823"/>
            <a:ext cx="4735097" cy="38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55776" y="17728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635896" y="141277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5076056" y="198884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4211960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5724128" y="609329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ipsa 15"/>
          <p:cNvSpPr/>
          <p:nvPr/>
        </p:nvSpPr>
        <p:spPr>
          <a:xfrm>
            <a:off x="7020272" y="2780928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1668691" y="5302949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dirty="0" err="1">
                <a:solidFill>
                  <a:schemeClr val="accent2"/>
                </a:solidFill>
              </a:rPr>
              <a:t>Highlighted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enzymes</a:t>
            </a:r>
            <a:br>
              <a:rPr lang="cs-CZ" sz="1200" dirty="0">
                <a:solidFill>
                  <a:schemeClr val="accent2"/>
                </a:solidFill>
              </a:rPr>
            </a:br>
            <a:r>
              <a:rPr lang="cs-CZ" sz="1200" dirty="0" err="1">
                <a:solidFill>
                  <a:schemeClr val="accent2"/>
                </a:solidFill>
              </a:rPr>
              <a:t>discussed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further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br>
              <a:rPr lang="cs-CZ" sz="1200" dirty="0">
                <a:solidFill>
                  <a:schemeClr val="accent2"/>
                </a:solidFill>
              </a:rPr>
            </a:br>
            <a:r>
              <a:rPr lang="cs-CZ" sz="1200" dirty="0" err="1">
                <a:solidFill>
                  <a:schemeClr val="accent2"/>
                </a:solidFill>
              </a:rPr>
              <a:t>within</a:t>
            </a:r>
            <a:r>
              <a:rPr lang="cs-CZ" sz="1200" dirty="0">
                <a:solidFill>
                  <a:schemeClr val="accent2"/>
                </a:solidFill>
              </a:rPr>
              <a:t> </a:t>
            </a:r>
            <a:r>
              <a:rPr lang="cs-CZ" sz="1200" dirty="0" err="1">
                <a:solidFill>
                  <a:schemeClr val="accent2"/>
                </a:solidFill>
              </a:rPr>
              <a:t>the</a:t>
            </a:r>
            <a:r>
              <a:rPr lang="cs-CZ" sz="1200" dirty="0">
                <a:solidFill>
                  <a:schemeClr val="accent2"/>
                </a:solidFill>
              </a:rPr>
              <a:t> „</a:t>
            </a:r>
            <a:r>
              <a:rPr lang="cs-CZ" sz="1200" dirty="0" err="1">
                <a:solidFill>
                  <a:schemeClr val="accent2"/>
                </a:solidFill>
              </a:rPr>
              <a:t>biomarker</a:t>
            </a:r>
            <a:r>
              <a:rPr lang="cs-CZ" sz="1200" dirty="0">
                <a:solidFill>
                  <a:schemeClr val="accent2"/>
                </a:solidFill>
              </a:rPr>
              <a:t>“ part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3707904" y="60932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small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molecules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GSH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pic>
        <p:nvPicPr>
          <p:cNvPr id="55298" name="Picture 2" descr="http://ajpgi.physiology.org/content/ajpgi/291/1/G1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786" y="2204864"/>
            <a:ext cx="6248206" cy="4590976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3779912" y="5229200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5446107" y="3636764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6660232" y="393305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ipsa 7"/>
          <p:cNvSpPr/>
          <p:nvPr/>
        </p:nvSpPr>
        <p:spPr>
          <a:xfrm>
            <a:off x="5796136" y="5373216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771800" cy="14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755576" y="2708920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7308304" y="5589240"/>
            <a:ext cx="12961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2"/>
                </a:solidFill>
              </a:rPr>
              <a:t>Highlighted are discussed further </a:t>
            </a:r>
            <a:br>
              <a:rPr lang="cs-CZ" sz="1050" dirty="0">
                <a:solidFill>
                  <a:schemeClr val="accent2"/>
                </a:solidFill>
              </a:rPr>
            </a:br>
            <a:r>
              <a:rPr lang="cs-CZ" sz="1050" dirty="0">
                <a:solidFill>
                  <a:schemeClr val="accent2"/>
                </a:solidFill>
              </a:rPr>
              <a:t>within the „biomarker“ part</a:t>
            </a:r>
            <a:endParaRPr lang="en-GB" sz="105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Antioxidant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2 –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dirty="0" err="1"/>
              <a:t>small</a:t>
            </a:r>
            <a:r>
              <a:rPr lang="cs-CZ" sz="2800" dirty="0"/>
              <a:t> </a:t>
            </a:r>
            <a:r>
              <a:rPr lang="cs-CZ" sz="2800" dirty="0" err="1"/>
              <a:t>molecules</a:t>
            </a:r>
            <a:r>
              <a:rPr lang="cs-CZ" sz="2800" dirty="0"/>
              <a:t>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dietary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antioxidants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nature.com/nrd/journal/v12/n12/images/nrd4002-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35"/>
          <a:stretch>
            <a:fillRect/>
          </a:stretch>
        </p:blipFill>
        <p:spPr bwMode="auto">
          <a:xfrm>
            <a:off x="179512" y="1052736"/>
            <a:ext cx="2592288" cy="172819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987824" y="2132856"/>
            <a:ext cx="7920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851920" y="2708920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Ascorbate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84984"/>
            <a:ext cx="3024336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020272" y="10527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Carotenoids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46531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Flavonoids</a:t>
            </a:r>
            <a:r>
              <a:rPr lang="en-GB" dirty="0"/>
              <a:t> </a:t>
            </a:r>
          </a:p>
        </p:txBody>
      </p:sp>
      <p:pic>
        <p:nvPicPr>
          <p:cNvPr id="53255" name="Picture 7" descr="http://en.citizendium.org/images/5/54/Carotenoid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663476" cy="3044680"/>
          </a:xfrm>
          <a:prstGeom prst="rect">
            <a:avLst/>
          </a:prstGeom>
          <a:noFill/>
        </p:spPr>
      </p:pic>
      <p:pic>
        <p:nvPicPr>
          <p:cNvPr id="53257" name="Picture 9" descr="http://eng.ege.edu.tr/%7Eotles/antioxidants/pages/antioxidants_that_are_naturally_found_in_foods_dosyalar/image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4509120"/>
            <a:ext cx="4932040" cy="229955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251520" y="3923764"/>
            <a:ext cx="149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Flavonoids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rolling the oxidative stress as a strategy to promote healing of  chronic wounds – cuiDsalud">
            <a:extLst>
              <a:ext uri="{FF2B5EF4-FFF2-40B4-BE49-F238E27FC236}">
                <a16:creationId xmlns:a16="http://schemas.microsoft.com/office/drawing/2014/main" id="{D8934165-06EF-4531-8DD2-D2DAC24F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355282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xidative Stress - The Definitive Guide | Biology Dictionary">
            <a:extLst>
              <a:ext uri="{FF2B5EF4-FFF2-40B4-BE49-F238E27FC236}">
                <a16:creationId xmlns:a16="http://schemas.microsoft.com/office/drawing/2014/main" id="{445C1D47-DF54-48A3-8D0C-D233B624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7" y="3278930"/>
            <a:ext cx="5542012" cy="35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3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D6"/>
              </a:clrFrom>
              <a:clrTo>
                <a:srgbClr val="EFEFD6">
                  <a:alpha val="0"/>
                </a:srgbClr>
              </a:clrTo>
            </a:clrChange>
          </a:blip>
          <a:srcRect l="9367" t="4524" r="13936" b="20510"/>
          <a:stretch>
            <a:fillRect/>
          </a:stretch>
        </p:blipFill>
        <p:spPr bwMode="auto">
          <a:xfrm>
            <a:off x="1187624" y="188640"/>
            <a:ext cx="7702624" cy="65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683568" y="1340768"/>
            <a:ext cx="3240360" cy="352839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16632"/>
            <a:ext cx="36295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EFFECTS</a:t>
            </a:r>
            <a:r>
              <a:rPr lang="en-GB" sz="1400" dirty="0"/>
              <a:t>	</a:t>
            </a:r>
            <a:r>
              <a:rPr lang="en-GB" sz="1400" b="1" dirty="0">
                <a:solidFill>
                  <a:srgbClr val="FF0000"/>
                </a:solidFill>
              </a:rPr>
              <a:t>Enzymes </a:t>
            </a:r>
            <a:r>
              <a:rPr lang="en-US" sz="1400" b="1" dirty="0">
                <a:solidFill>
                  <a:srgbClr val="FF0000"/>
                </a:solidFill>
              </a:rPr>
              <a:t>&amp;</a:t>
            </a:r>
            <a:r>
              <a:rPr lang="en-GB" sz="1400" b="1" dirty="0">
                <a:solidFill>
                  <a:srgbClr val="FF0000"/>
                </a:solidFill>
              </a:rPr>
              <a:t> DNA</a:t>
            </a:r>
          </a:p>
          <a:p>
            <a:pPr lvl="4">
              <a:buFont typeface="Wingdings"/>
              <a:buChar char="à"/>
            </a:pPr>
            <a:r>
              <a:rPr lang="en-US" sz="1400" dirty="0">
                <a:sym typeface="Wingdings" pitchFamily="2" charset="2"/>
              </a:rPr>
              <a:t>Other lectures</a:t>
            </a:r>
          </a:p>
          <a:p>
            <a:pPr>
              <a:buFont typeface="Wingdings"/>
              <a:buChar char="à"/>
            </a:pPr>
            <a:endParaRPr lang="en-US" sz="1400" dirty="0">
              <a:sym typeface="Wingdings" pitchFamily="2" charset="2"/>
            </a:endParaRPr>
          </a:p>
          <a:p>
            <a:r>
              <a:rPr lang="en-US" sz="1400" b="1" dirty="0">
                <a:solidFill>
                  <a:schemeClr val="tx2"/>
                </a:solidFill>
                <a:sym typeface="Wingdings" pitchFamily="2" charset="2"/>
              </a:rPr>
              <a:t>		Lipid </a:t>
            </a:r>
            <a:r>
              <a:rPr lang="en-US" sz="1400" b="1" dirty="0" err="1">
                <a:solidFill>
                  <a:schemeClr val="tx2"/>
                </a:solidFill>
                <a:sym typeface="Wingdings" pitchFamily="2" charset="2"/>
              </a:rPr>
              <a:t>peroxidation</a:t>
            </a:r>
            <a:r>
              <a:rPr lang="en-US" sz="1400" b="1" dirty="0">
                <a:solidFill>
                  <a:schemeClr val="tx2"/>
                </a:solidFill>
                <a:sym typeface="Wingdings" pitchFamily="2" charset="2"/>
              </a:rPr>
              <a:t> </a:t>
            </a:r>
          </a:p>
          <a:p>
            <a:r>
              <a:rPr lang="en-GB" sz="1400" dirty="0">
                <a:sym typeface="Wingdings" pitchFamily="2" charset="2"/>
              </a:rPr>
              <a:t>		 Following slide</a:t>
            </a:r>
            <a:endParaRPr lang="en-GB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ysrev.physiology.org/content/physrev/88/4/1243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804248" cy="56018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2916" y="188640"/>
            <a:ext cx="638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Lipid </a:t>
            </a:r>
            <a:r>
              <a:rPr lang="en-GB" b="1" dirty="0" err="1">
                <a:solidFill>
                  <a:schemeClr val="tx2"/>
                </a:solidFill>
              </a:rPr>
              <a:t>peroxidation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  <a:sym typeface="Wingdings" pitchFamily="2" charset="2"/>
              </a:rPr>
              <a:t>= radical reaction  fast propagation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2267744" y="161256"/>
            <a:ext cx="108012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3707904" y="33569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3923928" y="3933056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3923928" y="443711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2915816" y="5157192"/>
            <a:ext cx="360040" cy="31541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7236296" y="5301208"/>
            <a:ext cx="1512168" cy="129614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6617434" y="4941168"/>
            <a:ext cx="157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MDA as a biomarker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4163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Biomarkers of oxidative damage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will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discussed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later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79512" y="1916832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5"/>
          <p:cNvSpPr/>
          <p:nvPr/>
        </p:nvSpPr>
        <p:spPr>
          <a:xfrm>
            <a:off x="251520" y="4149080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/>
          <p:cNvSpPr/>
          <p:nvPr/>
        </p:nvSpPr>
        <p:spPr>
          <a:xfrm>
            <a:off x="251520" y="4941168"/>
            <a:ext cx="720080" cy="4594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490066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Health effects of oxidative stress </a:t>
            </a:r>
            <a:r>
              <a:rPr lang="en-US" sz="2000" b="1">
                <a:solidFill>
                  <a:schemeClr val="tx1"/>
                </a:solidFill>
              </a:rPr>
              <a:t>… multiple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17006" r="39479" b="10995"/>
          <a:stretch>
            <a:fillRect/>
          </a:stretch>
        </p:blipFill>
        <p:spPr bwMode="auto">
          <a:xfrm>
            <a:off x="3909526" y="1052736"/>
            <a:ext cx="512697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9439" y="764704"/>
            <a:ext cx="3954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e.g. acute </a:t>
            </a:r>
            <a:r>
              <a:rPr lang="en-US" sz="1100" dirty="0" err="1"/>
              <a:t>coronar</a:t>
            </a:r>
            <a:r>
              <a:rPr lang="en-GB" sz="1100" dirty="0"/>
              <a:t>y syndrome (ACS) </a:t>
            </a:r>
            <a:r>
              <a:rPr lang="en-GB" sz="1100" dirty="0">
                <a:sym typeface="Wingdings" pitchFamily="2" charset="2"/>
              </a:rPr>
              <a:t> myocardial infarction</a:t>
            </a:r>
            <a:endParaRPr lang="en-GB" sz="1100" dirty="0"/>
          </a:p>
        </p:txBody>
      </p:sp>
      <p:pic>
        <p:nvPicPr>
          <p:cNvPr id="58372" name="Picture 4" descr="http://www.geneactivatornrf2.org/wp-content/uploads/2013/03/oxidative_stress_diseases-6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412776"/>
            <a:ext cx="3347864" cy="255553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43808" y="3284984"/>
            <a:ext cx="576064" cy="21602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10"/>
          <p:cNvSpPr/>
          <p:nvPr/>
        </p:nvSpPr>
        <p:spPr>
          <a:xfrm>
            <a:off x="1475656" y="162880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pic>
        <p:nvPicPr>
          <p:cNvPr id="22532" name="Picture 4" descr="http://www.mdpi.com/cancers/cancers-03-01285/article_deploy/html/images/cancers-03-01285f1-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22406"/>
            <a:ext cx="6744866" cy="464952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51520" y="1178168"/>
            <a:ext cx="7382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Traditional view – “</a:t>
            </a:r>
            <a:r>
              <a:rPr lang="en-GB" sz="2400" b="1" dirty="0">
                <a:solidFill>
                  <a:srgbClr val="FF0000"/>
                </a:solidFill>
              </a:rPr>
              <a:t>too much oxidants</a:t>
            </a:r>
            <a:r>
              <a:rPr lang="en-GB" sz="2400" b="1" dirty="0">
                <a:solidFill>
                  <a:schemeClr val="tx2"/>
                </a:solidFill>
              </a:rPr>
              <a:t>” is bad </a:t>
            </a:r>
          </a:p>
          <a:p>
            <a:r>
              <a:rPr lang="en-GB" dirty="0" err="1">
                <a:sym typeface="Wingdings" pitchFamily="2" charset="2"/>
              </a:rPr>
              <a:t>Prooxidants</a:t>
            </a:r>
            <a:r>
              <a:rPr lang="en-GB" dirty="0">
                <a:sym typeface="Wingdings" pitchFamily="2" charset="2"/>
              </a:rPr>
              <a:t> (Oxidative stress)  damage to macromolecules  death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pic>
        <p:nvPicPr>
          <p:cNvPr id="22530" name="Picture 2" descr="The potential beneficial and harmful roles of antioxidants in tumorigenesis."/>
          <p:cNvPicPr>
            <a:picLocks noChangeAspect="1" noChangeArrowheads="1"/>
          </p:cNvPicPr>
          <p:nvPr/>
        </p:nvPicPr>
        <p:blipFill>
          <a:blip r:embed="rId3" cstate="print"/>
          <a:srcRect b="10796"/>
          <a:stretch>
            <a:fillRect/>
          </a:stretch>
        </p:blipFill>
        <p:spPr bwMode="auto">
          <a:xfrm>
            <a:off x="1691680" y="1484784"/>
            <a:ext cx="7128792" cy="48965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19450" y="6392361"/>
            <a:ext cx="447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http://www.nature.com/nrm/journal/v15/n6/full/nrm3801.html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980728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Modified view (2014) – “</a:t>
            </a:r>
            <a:r>
              <a:rPr lang="en-GB" sz="2400" b="1" dirty="0">
                <a:solidFill>
                  <a:srgbClr val="FF0000"/>
                </a:solidFill>
              </a:rPr>
              <a:t>too much of anything is </a:t>
            </a:r>
            <a:r>
              <a:rPr lang="en-GB" sz="2400" b="1" dirty="0">
                <a:solidFill>
                  <a:schemeClr val="tx2"/>
                </a:solidFill>
              </a:rPr>
              <a:t>bad”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2924944"/>
            <a:ext cx="28083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Importance of </a:t>
            </a:r>
            <a:r>
              <a:rPr lang="en-GB" dirty="0" err="1">
                <a:solidFill>
                  <a:schemeClr val="tx1"/>
                </a:solidFill>
              </a:rPr>
              <a:t>redox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oxido</a:t>
            </a:r>
            <a:r>
              <a:rPr lang="en-GB" dirty="0">
                <a:solidFill>
                  <a:schemeClr val="tx1"/>
                </a:solidFill>
              </a:rPr>
              <a:t>-reduction) homeostasis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280831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/>
              <a:t>Redox</a:t>
            </a:r>
            <a:r>
              <a:rPr lang="en-GB" sz="2800" dirty="0"/>
              <a:t> homeostasis</a:t>
            </a:r>
          </a:p>
          <a:p>
            <a:pPr lvl="1"/>
            <a:r>
              <a:rPr lang="en-GB" sz="2000" dirty="0"/>
              <a:t>natural homeostatic levels of </a:t>
            </a:r>
            <a:r>
              <a:rPr lang="en-GB" sz="2000" dirty="0" err="1"/>
              <a:t>prooxidants</a:t>
            </a:r>
            <a:r>
              <a:rPr lang="en-GB" sz="2000" dirty="0"/>
              <a:t> and antioxidants</a:t>
            </a:r>
          </a:p>
          <a:p>
            <a:pPr lvl="1"/>
            <a:r>
              <a:rPr lang="en-GB" sz="2000" dirty="0"/>
              <a:t>keeping cell metabolism and signalling balanced</a:t>
            </a:r>
          </a:p>
          <a:p>
            <a:pPr lvl="1"/>
            <a:endParaRPr lang="en-GB" sz="2000" dirty="0"/>
          </a:p>
          <a:p>
            <a:r>
              <a:rPr lang="en-GB" sz="2800" dirty="0"/>
              <a:t>Disruptions of homeostasis</a:t>
            </a:r>
          </a:p>
          <a:p>
            <a:pPr lvl="1">
              <a:buNone/>
            </a:pPr>
            <a:r>
              <a:rPr lang="cs-CZ" sz="2400" b="1" dirty="0"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GB" sz="2400" b="1" dirty="0"/>
              <a:t>depletion of oxygen</a:t>
            </a:r>
          </a:p>
          <a:p>
            <a:pPr lvl="2"/>
            <a:r>
              <a:rPr lang="en-GB" sz="1600" dirty="0"/>
              <a:t>Change in metabolism, acidosis in tissues, signalling  (e.g. TUMORS)</a:t>
            </a:r>
          </a:p>
          <a:p>
            <a:pPr lvl="2"/>
            <a:r>
              <a:rPr lang="en-US" sz="1600" dirty="0"/>
              <a:t>Less studied – new field – REDOX SIGNALLING</a:t>
            </a:r>
            <a:endParaRPr lang="en-GB" sz="1600" dirty="0"/>
          </a:p>
          <a:p>
            <a:pPr lvl="1">
              <a:buFont typeface="Wingdings"/>
              <a:buChar char="à"/>
            </a:pPr>
            <a:r>
              <a:rPr lang="en-GB" sz="2400" b="1" dirty="0"/>
              <a:t> overproduction of </a:t>
            </a:r>
            <a:r>
              <a:rPr lang="en-GB" sz="2400" b="1" dirty="0" err="1"/>
              <a:t>prooxidants</a:t>
            </a:r>
            <a:r>
              <a:rPr lang="en-GB" sz="2400" b="1" dirty="0"/>
              <a:t>  = oxidative stress </a:t>
            </a:r>
          </a:p>
          <a:p>
            <a:pPr lvl="2"/>
            <a:r>
              <a:rPr lang="en-GB" sz="1400" dirty="0">
                <a:solidFill>
                  <a:srgbClr val="FF0000"/>
                </a:solidFill>
              </a:rPr>
              <a:t>GENERAL MECHANISM OF TOXICITY AND AGING</a:t>
            </a:r>
          </a:p>
          <a:p>
            <a:endParaRPr lang="en-GB" sz="2800" dirty="0"/>
          </a:p>
        </p:txBody>
      </p:sp>
      <p:pic>
        <p:nvPicPr>
          <p:cNvPr id="2050" name="Picture 2" descr="http://www.neurogenol.co.uk/images/oxidativestres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94" y="3645024"/>
            <a:ext cx="4425702" cy="318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219200"/>
            <a:ext cx="8839200" cy="4800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/>
            <a:r>
              <a:rPr lang="cs-CZ" b="1" dirty="0"/>
              <a:t>Oxygen </a:t>
            </a:r>
            <a:r>
              <a:rPr lang="en-GB" b="1" dirty="0"/>
              <a:t>(O2) </a:t>
            </a:r>
          </a:p>
          <a:p>
            <a:pPr marL="933450" lvl="1" indent="-533400" eaLnBrk="1" hangingPunct="1"/>
            <a:r>
              <a:rPr lang="cs-CZ" dirty="0" err="1"/>
              <a:t>principal</a:t>
            </a:r>
            <a:r>
              <a:rPr lang="cs-CZ" dirty="0"/>
              <a:t> </a:t>
            </a:r>
            <a:r>
              <a:rPr lang="cs-CZ" dirty="0" err="1"/>
              <a:t>molecule</a:t>
            </a:r>
            <a:r>
              <a:rPr lang="cs-CZ" dirty="0"/>
              <a:t> in </a:t>
            </a:r>
            <a:r>
              <a:rPr lang="cs-CZ" dirty="0" err="1"/>
              <a:t>living</a:t>
            </a:r>
            <a:r>
              <a:rPr lang="cs-CZ" dirty="0"/>
              <a:t> </a:t>
            </a:r>
            <a:r>
              <a:rPr lang="cs-CZ" dirty="0" err="1"/>
              <a:t>organisms</a:t>
            </a:r>
            <a:r>
              <a:rPr lang="en-GB" dirty="0"/>
              <a:t> </a:t>
            </a:r>
          </a:p>
          <a:p>
            <a:pPr marL="1333500" lvl="2" indent="-533400" eaLnBrk="1" hangingPunct="1"/>
            <a:r>
              <a:rPr lang="en-GB" dirty="0"/>
              <a:t>terminal acceptor of </a:t>
            </a:r>
            <a:r>
              <a:rPr lang="en-GB" dirty="0" err="1"/>
              <a:t>electones</a:t>
            </a:r>
            <a:endParaRPr lang="en-GB" dirty="0"/>
          </a:p>
          <a:p>
            <a:pPr marL="933450" lvl="1" indent="-533400" eaLnBrk="1" hangingPunct="1"/>
            <a:r>
              <a:rPr lang="en-GB" dirty="0"/>
              <a:t>highly reactive molecule </a:t>
            </a:r>
          </a:p>
          <a:p>
            <a:pPr marL="1333500" lvl="2" indent="-533400" eaLnBrk="1" hangingPunct="1"/>
            <a:r>
              <a:rPr lang="cs-CZ" dirty="0"/>
              <a:t>f</a:t>
            </a:r>
            <a:r>
              <a:rPr lang="en-GB" dirty="0" err="1"/>
              <a:t>ormation</a:t>
            </a:r>
            <a:r>
              <a:rPr lang="en-GB" dirty="0"/>
              <a:t> of </a:t>
            </a:r>
            <a:r>
              <a:rPr lang="en-US" dirty="0"/>
              <a:t>reactive </a:t>
            </a:r>
            <a:r>
              <a:rPr lang="cs-CZ" dirty="0" err="1"/>
              <a:t>derivatives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ROS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533400" indent="-533400" eaLnBrk="1" hangingPunct="1"/>
            <a:endParaRPr lang="en-US" b="1" dirty="0"/>
          </a:p>
          <a:p>
            <a:pPr marL="533400" indent="-533400" eaLnBrk="1" hangingPunct="1"/>
            <a:r>
              <a:rPr lang="en-US" b="1" dirty="0"/>
              <a:t>Other reactive molecules and ROS sources</a:t>
            </a:r>
          </a:p>
          <a:p>
            <a:pPr marL="933450" lvl="1" indent="-533400" eaLnBrk="1" hangingPunct="1"/>
            <a:r>
              <a:rPr lang="en-GB" dirty="0"/>
              <a:t>(details follow)</a:t>
            </a:r>
          </a:p>
          <a:p>
            <a:pPr marL="1333500" lvl="2" indent="-533400" eaLnBrk="1" hangingPunct="1"/>
            <a:r>
              <a:rPr lang="cs-CZ" dirty="0" err="1"/>
              <a:t>production</a:t>
            </a:r>
            <a:r>
              <a:rPr lang="cs-CZ" dirty="0"/>
              <a:t> in </a:t>
            </a:r>
            <a:r>
              <a:rPr lang="cs-CZ" dirty="0" err="1"/>
              <a:t>mitochondria</a:t>
            </a:r>
            <a:r>
              <a:rPr lang="cs-CZ" dirty="0"/>
              <a:t> (</a:t>
            </a:r>
            <a:r>
              <a:rPr lang="cs-CZ" dirty="0" err="1"/>
              <a:t>byproducts</a:t>
            </a:r>
            <a:r>
              <a:rPr lang="en-US" dirty="0"/>
              <a:t> of metabolism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redox</a:t>
            </a:r>
            <a:r>
              <a:rPr lang="cs-CZ" dirty="0"/>
              <a:t>-</a:t>
            </a:r>
            <a:r>
              <a:rPr lang="cs-CZ" dirty="0" err="1"/>
              <a:t>cycling</a:t>
            </a:r>
            <a:r>
              <a:rPr lang="cs-CZ" dirty="0"/>
              <a:t> (</a:t>
            </a:r>
            <a:r>
              <a:rPr lang="cs-CZ" dirty="0" err="1"/>
              <a:t>quinones</a:t>
            </a:r>
            <a:r>
              <a:rPr lang="cs-CZ" dirty="0"/>
              <a:t> of </a:t>
            </a:r>
            <a:r>
              <a:rPr lang="cs-CZ" dirty="0" err="1"/>
              <a:t>xenobiotics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Fenton</a:t>
            </a:r>
            <a:r>
              <a:rPr lang="cs-CZ" dirty="0"/>
              <a:t>-</a:t>
            </a:r>
            <a:r>
              <a:rPr lang="cs-CZ" dirty="0" err="1"/>
              <a:t>reaction</a:t>
            </a:r>
            <a:r>
              <a:rPr lang="cs-CZ" dirty="0"/>
              <a:t> (metals)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oxidations</a:t>
            </a:r>
            <a:r>
              <a:rPr lang="cs-CZ" dirty="0"/>
              <a:t> </a:t>
            </a:r>
            <a:r>
              <a:rPr lang="cs-CZ" dirty="0" err="1"/>
              <a:t>mediated</a:t>
            </a:r>
            <a:r>
              <a:rPr lang="cs-CZ" dirty="0"/>
              <a:t> via MFO</a:t>
            </a:r>
            <a:r>
              <a:rPr lang="en-US" dirty="0"/>
              <a:t>s </a:t>
            </a:r>
            <a:r>
              <a:rPr lang="cs-CZ" dirty="0"/>
              <a:t>(CYP</a:t>
            </a:r>
            <a:r>
              <a:rPr lang="en-US" dirty="0"/>
              <a:t>s</a:t>
            </a:r>
            <a:r>
              <a:rPr lang="cs-CZ" dirty="0"/>
              <a:t>)</a:t>
            </a:r>
            <a:endParaRPr lang="en-GB" dirty="0"/>
          </a:p>
          <a:p>
            <a:pPr marL="1333500" lvl="2" indent="-533400" eaLnBrk="1" hangingPunct="1"/>
            <a:r>
              <a:rPr lang="cs-CZ" dirty="0" err="1"/>
              <a:t>depletion</a:t>
            </a:r>
            <a:r>
              <a:rPr lang="cs-CZ" dirty="0"/>
              <a:t> of </a:t>
            </a:r>
            <a:r>
              <a:rPr lang="cs-CZ" dirty="0" err="1"/>
              <a:t>antioxidants</a:t>
            </a:r>
            <a:r>
              <a:rPr lang="cs-CZ" dirty="0"/>
              <a:t> (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)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 oxidants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57443" y="273968"/>
            <a:ext cx="7402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Arial" charset="0"/>
              </a:rPr>
              <a:t>Ke</a:t>
            </a:r>
            <a:r>
              <a:rPr lang="en-GB" sz="3200" b="1" dirty="0">
                <a:latin typeface="Arial" charset="0"/>
              </a:rPr>
              <a:t>y </a:t>
            </a:r>
            <a:r>
              <a:rPr lang="cs-CZ" sz="3200" b="1" dirty="0" err="1">
                <a:latin typeface="Arial" charset="0"/>
              </a:rPr>
              <a:t>Reactive</a:t>
            </a:r>
            <a:r>
              <a:rPr lang="cs-CZ" sz="3200" b="1" dirty="0">
                <a:latin typeface="Arial" charset="0"/>
              </a:rPr>
              <a:t> Oxygen Species (ROS) </a:t>
            </a:r>
            <a:br>
              <a:rPr lang="en-US" sz="3200" b="1" dirty="0">
                <a:latin typeface="Arial" charset="0"/>
              </a:rPr>
            </a:br>
            <a:endParaRPr lang="cs-CZ" sz="3200" b="1" dirty="0"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04441"/>
            <a:ext cx="8534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5662989"/>
            <a:ext cx="323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SOD </a:t>
            </a:r>
            <a:r>
              <a:rPr lang="cs-CZ" i="1" dirty="0"/>
              <a:t>= </a:t>
            </a:r>
            <a:r>
              <a:rPr lang="cs-CZ" i="1" dirty="0" err="1"/>
              <a:t>Superoxide</a:t>
            </a:r>
            <a:r>
              <a:rPr lang="cs-CZ" i="1" dirty="0"/>
              <a:t> </a:t>
            </a:r>
            <a:r>
              <a:rPr lang="cs-CZ" i="1" dirty="0" err="1"/>
              <a:t>dismutase</a:t>
            </a:r>
            <a:endParaRPr lang="cs-CZ" i="1" dirty="0"/>
          </a:p>
          <a:p>
            <a:endParaRPr lang="cs-CZ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251520" y="2276872"/>
            <a:ext cx="237626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968"/>
            <a:ext cx="48275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63528"/>
            <a:ext cx="3581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5334000" y="2709168"/>
            <a:ext cx="3506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Fenton</a:t>
            </a:r>
            <a:r>
              <a:rPr lang="cs-CZ" b="1" dirty="0"/>
              <a:t> </a:t>
            </a:r>
            <a:r>
              <a:rPr lang="cs-CZ" b="1" dirty="0" err="1"/>
              <a:t>reaction</a:t>
            </a:r>
            <a:endParaRPr lang="en-GB" b="1" dirty="0"/>
          </a:p>
          <a:p>
            <a:r>
              <a:rPr lang="en-GB" i="1" dirty="0"/>
              <a:t>(from organic chemistry classes)</a:t>
            </a:r>
            <a:endParaRPr lang="cs-CZ" i="1" dirty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869160"/>
            <a:ext cx="318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Fe3+/2+ </a:t>
            </a:r>
          </a:p>
          <a:p>
            <a:r>
              <a:rPr lang="en-GB" dirty="0"/>
              <a:t>But also </a:t>
            </a:r>
            <a:r>
              <a:rPr lang="en-GB" b="1" dirty="0"/>
              <a:t>OTHER METALS (!)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04152" y="3233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TERMS, NAMES, REACTIONS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17708"/>
          <a:stretch>
            <a:fillRect/>
          </a:stretch>
        </p:blipFill>
        <p:spPr bwMode="auto">
          <a:xfrm>
            <a:off x="1524000" y="1295400"/>
            <a:ext cx="6019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Reactivity of ROS (short rate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instability = reactivity)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52120" y="5661248"/>
            <a:ext cx="2016224" cy="8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524</Words>
  <Application>Microsoft Office PowerPoint</Application>
  <PresentationFormat>Předvádění na obrazovce (4:3)</PresentationFormat>
  <Paragraphs>100</Paragraphs>
  <Slides>23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Motiv sady Office</vt:lpstr>
      <vt:lpstr>Prezentace aplikace PowerPoint</vt:lpstr>
      <vt:lpstr>Prezentace aplikace PowerPoint</vt:lpstr>
      <vt:lpstr>Importance of redox (oxido-reduction) homeostasis</vt:lpstr>
      <vt:lpstr>Importance of redox (oxido-reduction) homeostasis</vt:lpstr>
      <vt:lpstr>Importance of redox (oxido-reduction) homeostasis</vt:lpstr>
      <vt:lpstr>Pro oxidants</vt:lpstr>
      <vt:lpstr>Prezentace aplikace PowerPoint</vt:lpstr>
      <vt:lpstr>Prezentace aplikace PowerPoint</vt:lpstr>
      <vt:lpstr>Reactivity of ROS (short rate  instability = reactivity)</vt:lpstr>
      <vt:lpstr>Sources or ROS</vt:lpstr>
      <vt:lpstr>Mitochondria (= metabolism!) Superoxide production in oxidative respiration</vt:lpstr>
      <vt:lpstr>Redox cycling compounds and ROS production</vt:lpstr>
      <vt:lpstr>Metals and impacts on redox homeostasis  (* direct ROS production / * binding to proteins)</vt:lpstr>
      <vt:lpstr>CYP450 as ROS source  (example CYP2E1, MEOS – microsomal ethanol oxidising system) </vt:lpstr>
      <vt:lpstr>Irradiation as a source of ROS and oxidative damage (reminder – check lectures on toxicity towards DNA)</vt:lpstr>
      <vt:lpstr>Protection against ROS-induced damage</vt:lpstr>
      <vt:lpstr>Antioxidant responses 1 - enzymatic</vt:lpstr>
      <vt:lpstr>Prezentace aplikace PowerPoint</vt:lpstr>
      <vt:lpstr>Prezentace aplikace PowerPoint</vt:lpstr>
      <vt:lpstr>Prezentace aplikace PowerPoint</vt:lpstr>
      <vt:lpstr>Prezentace aplikace PowerPoint</vt:lpstr>
      <vt:lpstr>Biomarkers of oxidative damage (will be discussed later)</vt:lpstr>
      <vt:lpstr>Health effects of oxidative stress … multiple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162</cp:revision>
  <dcterms:created xsi:type="dcterms:W3CDTF">2010-05-17T15:27:49Z</dcterms:created>
  <dcterms:modified xsi:type="dcterms:W3CDTF">2021-10-07T06:53:56Z</dcterms:modified>
</cp:coreProperties>
</file>