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31" r:id="rId2"/>
    <p:sldId id="477" r:id="rId3"/>
    <p:sldId id="433" r:id="rId4"/>
    <p:sldId id="435" r:id="rId5"/>
    <p:sldId id="434" r:id="rId6"/>
    <p:sldId id="460" r:id="rId7"/>
    <p:sldId id="461" r:id="rId8"/>
    <p:sldId id="463" r:id="rId9"/>
    <p:sldId id="440" r:id="rId10"/>
    <p:sldId id="462" r:id="rId11"/>
    <p:sldId id="464" r:id="rId12"/>
    <p:sldId id="442" r:id="rId13"/>
    <p:sldId id="443" r:id="rId14"/>
    <p:sldId id="444" r:id="rId15"/>
    <p:sldId id="445" r:id="rId16"/>
    <p:sldId id="465" r:id="rId17"/>
    <p:sldId id="466" r:id="rId18"/>
    <p:sldId id="467" r:id="rId19"/>
    <p:sldId id="471" r:id="rId20"/>
    <p:sldId id="470" r:id="rId21"/>
    <p:sldId id="446" r:id="rId22"/>
    <p:sldId id="447" r:id="rId23"/>
    <p:sldId id="448" r:id="rId24"/>
    <p:sldId id="449" r:id="rId25"/>
    <p:sldId id="450" r:id="rId26"/>
    <p:sldId id="451" r:id="rId27"/>
    <p:sldId id="452" r:id="rId28"/>
    <p:sldId id="453" r:id="rId29"/>
    <p:sldId id="469" r:id="rId30"/>
    <p:sldId id="392" r:id="rId31"/>
    <p:sldId id="391" r:id="rId32"/>
    <p:sldId id="454" r:id="rId33"/>
    <p:sldId id="455" r:id="rId34"/>
    <p:sldId id="456" r:id="rId35"/>
    <p:sldId id="380" r:id="rId36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>
        <p:scale>
          <a:sx n="61" d="100"/>
          <a:sy n="61" d="100"/>
        </p:scale>
        <p:origin x="14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21.10.2021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627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21.10.2021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078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3DF5D-722B-4C29-A74A-F0814CBA71D7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B63CD-71FD-43CA-856C-53CC8215A4E0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F2E1D-0D57-497F-AB03-DE753820B723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B9F97-FDE6-4F71-9882-744198EE1499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106739-ADDA-4DC7-8B3E-FCDA9A44F685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2AFD9-DCA5-45F8-BB20-434798555AD3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9A3F7-F7B1-4AEB-8C63-89582E45BAF6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F000CE-5F45-42DC-B5F7-6232A3058F9A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14DE93-CF0D-4562-A23B-140D05F47940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14DE93-CF0D-4562-A23B-140D05F47940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91AE11D2-661B-498D-BE9A-4664963DE4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69BA76-AABC-4A07-AD70-FC99550E8FEC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4038EDF-1E1E-419D-8F51-8B1D1C3EE4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5685FD1-1B9E-4361-88FE-F6B1C94A7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66073-C74D-4BE4-8FFF-4DDFF71278E7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AF6237-036C-4B1F-AF00-BCF3168A656B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9BF95-461A-421A-83D2-74B6C23E8C23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DA9E8-C617-4609-B9C4-7A50CAC5DA1E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7CB735-F86B-49E4-B67A-1445E48C5CCC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D51C1B-DBC4-482E-BA61-C24FC7D23DCB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E882F-6D89-484F-BDBC-1BF9E7C53BC4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C86B3-BE52-4FD3-8F36-D07AE59C2F6B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A2459-C251-455A-B062-C8A9178ECE23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A2459-C251-455A-B062-C8A9178ECE23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832DC-A27E-451A-A04D-45BF744EF0C4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57683-C137-41C2-B227-1BB8C56FA919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BDF64-75D4-4162-9E94-DCF02F571A00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66073-C74D-4BE4-8FFF-4DDFF71278E7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E0760-C4E1-49E9-BB76-2AC4EC45EA30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0589D9-76E2-4717-811A-31F82ED4586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E0760-C4E1-49E9-BB76-2AC4EC45EA3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E0760-C4E1-49E9-BB76-2AC4EC45EA30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3DF5D-722B-4C29-A74A-F0814CBA71D7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64A7A-437F-47D6-967B-60F63CBE4B5D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>
                <a:solidFill>
                  <a:srgbClr val="FF3300"/>
                </a:solidFill>
              </a:rPr>
              <a:t>07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en-GB" sz="3600" b="1" dirty="0">
                <a:solidFill>
                  <a:srgbClr val="FF3300"/>
                </a:solidFill>
              </a:rPr>
              <a:t>Mechanisms</a:t>
            </a:r>
            <a:r>
              <a:rPr lang="cs-CZ" sz="3600" b="1" dirty="0">
                <a:solidFill>
                  <a:srgbClr val="FF3300"/>
                </a:solidFill>
              </a:rPr>
              <a:t> </a:t>
            </a:r>
          </a:p>
          <a:p>
            <a:pPr algn="ctr" eaLnBrk="0" hangingPunct="0"/>
            <a:r>
              <a:rPr lang="cs-CZ" sz="3600" b="1" dirty="0" err="1">
                <a:solidFill>
                  <a:srgbClr val="FF3300"/>
                </a:solidFill>
              </a:rPr>
              <a:t>Metabolism</a:t>
            </a:r>
            <a:r>
              <a:rPr lang="cs-CZ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>
                <a:solidFill>
                  <a:srgbClr val="FF3300"/>
                </a:solidFill>
              </a:rPr>
              <a:t>&amp; Detoxification</a:t>
            </a:r>
            <a:endParaRPr lang="en-GB" sz="3600" b="1" dirty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08546"/>
            <a:ext cx="6705600" cy="4984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3175" y="4894263"/>
            <a:ext cx="2790825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cs-CZ" sz="2600" b="1" dirty="0" err="1">
                <a:solidFill>
                  <a:schemeClr val="tx1"/>
                </a:solidFill>
              </a:rPr>
              <a:t>CYPs</a:t>
            </a:r>
            <a:r>
              <a:rPr lang="cs-CZ" sz="2600" b="1" dirty="0">
                <a:solidFill>
                  <a:schemeClr val="tx1"/>
                </a:solidFill>
              </a:rPr>
              <a:t> - </a:t>
            </a:r>
            <a:r>
              <a:rPr lang="cs-CZ" sz="2600" b="1" dirty="0" err="1">
                <a:solidFill>
                  <a:schemeClr val="tx1"/>
                </a:solidFill>
              </a:rPr>
              <a:t>example</a:t>
            </a:r>
            <a:r>
              <a:rPr lang="cs-CZ" sz="2600" b="1" dirty="0">
                <a:solidFill>
                  <a:schemeClr val="tx1"/>
                </a:solidFill>
              </a:rPr>
              <a:t>: steroid hormone </a:t>
            </a:r>
            <a:r>
              <a:rPr lang="cs-CZ" sz="2600" b="1" dirty="0" err="1">
                <a:solidFill>
                  <a:schemeClr val="tx1"/>
                </a:solidFill>
              </a:rPr>
              <a:t>synthesis</a:t>
            </a:r>
            <a:r>
              <a:rPr lang="cs-CZ" sz="2600" b="1" dirty="0">
                <a:solidFill>
                  <a:schemeClr val="tx1"/>
                </a:solidFill>
              </a:rPr>
              <a:t> 	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 cstate="print"/>
          <a:srcRect l="10001" t="18750" r="28751" b="9375"/>
          <a:stretch>
            <a:fillRect/>
          </a:stretch>
        </p:blipFill>
        <p:spPr bwMode="auto">
          <a:xfrm>
            <a:off x="251520" y="775713"/>
            <a:ext cx="8676456" cy="610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CYP450 overview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15652" t="15175" r="14456" b="28235"/>
          <a:stretch>
            <a:fillRect/>
          </a:stretch>
        </p:blipFill>
        <p:spPr bwMode="auto">
          <a:xfrm>
            <a:off x="899592" y="1124744"/>
            <a:ext cx="7673280" cy="558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3840088" y="5517232"/>
            <a:ext cx="15240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Hydroxylation </a:t>
            </a:r>
            <a:r>
              <a:rPr lang="en-GB" b="1" dirty="0">
                <a:solidFill>
                  <a:srgbClr val="FF0000"/>
                </a:solidFill>
              </a:rPr>
              <a:t>(oxidation)</a:t>
            </a:r>
            <a:r>
              <a:rPr lang="en-GB" dirty="0">
                <a:solidFill>
                  <a:schemeClr val="tx1"/>
                </a:solidFill>
              </a:rPr>
              <a:t> mechanism – key in “detoxification”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4860" t="10582" b="46385"/>
          <a:stretch>
            <a:fillRect/>
          </a:stretch>
        </p:blipFill>
        <p:spPr bwMode="auto">
          <a:xfrm>
            <a:off x="381000" y="1181248"/>
            <a:ext cx="845820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Examples of CYP </a:t>
            </a:r>
            <a:r>
              <a:rPr lang="en-GB">
                <a:solidFill>
                  <a:schemeClr val="tx1"/>
                </a:solidFill>
              </a:rPr>
              <a:t>mediated reactions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4860" t="52203" r="22235" b="8290"/>
          <a:stretch>
            <a:fillRect/>
          </a:stretch>
        </p:blipFill>
        <p:spPr bwMode="auto">
          <a:xfrm>
            <a:off x="457200" y="726901"/>
            <a:ext cx="815340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Examples of CYP </a:t>
            </a:r>
            <a:r>
              <a:rPr lang="en-GB">
                <a:solidFill>
                  <a:schemeClr val="tx1"/>
                </a:solidFill>
              </a:rPr>
              <a:t>mediated reactions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7538" t="9660" r="9657" b="46582"/>
          <a:stretch>
            <a:fillRect/>
          </a:stretch>
        </p:blipFill>
        <p:spPr bwMode="auto">
          <a:xfrm>
            <a:off x="304800" y="1219200"/>
            <a:ext cx="86868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Examples of CYP </a:t>
            </a:r>
            <a:r>
              <a:rPr lang="en-GB">
                <a:solidFill>
                  <a:schemeClr val="tx1"/>
                </a:solidFill>
              </a:rPr>
              <a:t>mediated reactions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12460" t="28227" r="14555" b="26842"/>
          <a:stretch>
            <a:fillRect/>
          </a:stretch>
        </p:blipFill>
        <p:spPr bwMode="auto">
          <a:xfrm>
            <a:off x="228600" y="2133600"/>
            <a:ext cx="86106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819364" y="839614"/>
            <a:ext cx="325762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3200" b="1" dirty="0">
              <a:latin typeface="Arial" charset="0"/>
            </a:endParaRPr>
          </a:p>
          <a:p>
            <a:pPr algn="ctr"/>
            <a:r>
              <a:rPr lang="en-US" sz="3200" b="1" dirty="0">
                <a:latin typeface="Arial" charset="0"/>
              </a:rPr>
              <a:t>Ben</a:t>
            </a:r>
            <a:r>
              <a:rPr lang="cs-CZ" sz="3200" b="1" dirty="0" err="1">
                <a:latin typeface="Arial" charset="0"/>
              </a:rPr>
              <a:t>zo</a:t>
            </a:r>
            <a:r>
              <a:rPr lang="en-US" sz="3200" b="1" dirty="0">
                <a:latin typeface="Arial" charset="0"/>
              </a:rPr>
              <a:t>[a]</a:t>
            </a:r>
            <a:r>
              <a:rPr lang="cs-CZ" sz="3200" b="1" dirty="0" err="1">
                <a:latin typeface="Arial" charset="0"/>
              </a:rPr>
              <a:t>pyrene</a:t>
            </a:r>
            <a:endParaRPr lang="cs-CZ" sz="3200" b="1" dirty="0">
              <a:latin typeface="Arial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5010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CYPs and BIOACTIVATION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pro-mutagen (</a:t>
            </a:r>
            <a:r>
              <a:rPr lang="en-GB" dirty="0" err="1">
                <a:solidFill>
                  <a:schemeClr val="tx1"/>
                </a:solidFill>
              </a:rPr>
              <a:t>procarcinogen</a:t>
            </a:r>
            <a:r>
              <a:rPr lang="en-GB" dirty="0">
                <a:solidFill>
                  <a:schemeClr val="tx1"/>
                </a:solidFill>
              </a:rPr>
              <a:t>) </a:t>
            </a:r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 mutagen (carcinogen)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3" cstate="print">
            <a:lum bright="24000" contrast="-30000"/>
          </a:blip>
          <a:srcRect l="6673" t="6757" r="6673" b="6757"/>
          <a:stretch>
            <a:fillRect/>
          </a:stretch>
        </p:blipFill>
        <p:spPr bwMode="auto">
          <a:xfrm>
            <a:off x="0" y="862856"/>
            <a:ext cx="9144000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Oval 6"/>
          <p:cNvSpPr>
            <a:spLocks noChangeArrowheads="1"/>
          </p:cNvSpPr>
          <p:nvPr/>
        </p:nvSpPr>
        <p:spPr bwMode="auto">
          <a:xfrm>
            <a:off x="6248400" y="3361928"/>
            <a:ext cx="2895600" cy="1219200"/>
          </a:xfrm>
          <a:prstGeom prst="ellips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CYPs and BIOACTIVATION of </a:t>
            </a:r>
            <a:r>
              <a:rPr lang="en-GB" dirty="0" err="1">
                <a:solidFill>
                  <a:schemeClr val="tx1"/>
                </a:solidFill>
              </a:rPr>
              <a:t>procarcinogen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14425"/>
            <a:ext cx="57150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Oval 5"/>
          <p:cNvSpPr>
            <a:spLocks noChangeArrowheads="1"/>
          </p:cNvSpPr>
          <p:nvPr/>
        </p:nvSpPr>
        <p:spPr bwMode="auto">
          <a:xfrm>
            <a:off x="2362200" y="5715000"/>
            <a:ext cx="28956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CYPs and BIOACTIVATION – AFLATOXIN-A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CYPs and BIOACTIVATION – ethanol</a:t>
            </a:r>
          </a:p>
        </p:txBody>
      </p:sp>
      <p:pic>
        <p:nvPicPr>
          <p:cNvPr id="90116" name="Picture 4" descr="http://pubs.niaaa.nih.gov/publications/arh301/images/Seitz-Figur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557" y="1340768"/>
            <a:ext cx="7476867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BBC112F-79F4-4D21-93ED-17E3545BF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3200">
                <a:solidFill>
                  <a:schemeClr val="tx1"/>
                </a:solidFill>
              </a:rPr>
              <a:t>What processes are beyond t</a:t>
            </a:r>
            <a:r>
              <a:rPr lang="cs-CZ" altLang="cs-CZ" sz="3200">
                <a:solidFill>
                  <a:schemeClr val="tx1"/>
                </a:solidFill>
              </a:rPr>
              <a:t>oxicokinetics</a:t>
            </a:r>
            <a:r>
              <a:rPr lang="en-GB" altLang="cs-CZ" sz="3200">
                <a:solidFill>
                  <a:schemeClr val="tx1"/>
                </a:solidFill>
              </a:rPr>
              <a:t>?</a:t>
            </a:r>
            <a:endParaRPr lang="cs-CZ" altLang="cs-CZ" sz="3200">
              <a:solidFill>
                <a:schemeClr val="tx1"/>
              </a:solidFill>
            </a:endParaRP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FFF02675-E0CD-40EA-9725-652504FF5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46894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ovéPole 6">
            <a:extLst>
              <a:ext uri="{FF2B5EF4-FFF2-40B4-BE49-F238E27FC236}">
                <a16:creationId xmlns:a16="http://schemas.microsoft.com/office/drawing/2014/main" id="{17BCE18E-D4AD-4A29-87FE-EF180DCF8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508500"/>
            <a:ext cx="10795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>
                <a:solidFill>
                  <a:srgbClr val="FF0000"/>
                </a:solidFill>
              </a:rPr>
              <a:t>ADME</a:t>
            </a:r>
          </a:p>
        </p:txBody>
      </p:sp>
      <p:sp>
        <p:nvSpPr>
          <p:cNvPr id="10" name="Šipka doprava 9">
            <a:extLst>
              <a:ext uri="{FF2B5EF4-FFF2-40B4-BE49-F238E27FC236}">
                <a16:creationId xmlns:a16="http://schemas.microsoft.com/office/drawing/2014/main" id="{6662C69B-116B-4796-81E6-E3C5BB91F193}"/>
              </a:ext>
            </a:extLst>
          </p:cNvPr>
          <p:cNvSpPr/>
          <p:nvPr/>
        </p:nvSpPr>
        <p:spPr>
          <a:xfrm rot="16200000">
            <a:off x="1367631" y="3609182"/>
            <a:ext cx="649287" cy="431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2774" name="Picture 9" descr="caption">
            <a:extLst>
              <a:ext uri="{FF2B5EF4-FFF2-40B4-BE49-F238E27FC236}">
                <a16:creationId xmlns:a16="http://schemas.microsoft.com/office/drawing/2014/main" id="{312AF9B0-F849-40D9-96C4-79D528EF7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269206"/>
            <a:ext cx="40592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Šipka doprava 11">
            <a:extLst>
              <a:ext uri="{FF2B5EF4-FFF2-40B4-BE49-F238E27FC236}">
                <a16:creationId xmlns:a16="http://schemas.microsoft.com/office/drawing/2014/main" id="{D80678A5-52FB-4F7F-886A-F50A987DF076}"/>
              </a:ext>
            </a:extLst>
          </p:cNvPr>
          <p:cNvSpPr/>
          <p:nvPr/>
        </p:nvSpPr>
        <p:spPr>
          <a:xfrm>
            <a:off x="2700338" y="4508500"/>
            <a:ext cx="647700" cy="4333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2776" name="TextovéPole 12">
            <a:extLst>
              <a:ext uri="{FF2B5EF4-FFF2-40B4-BE49-F238E27FC236}">
                <a16:creationId xmlns:a16="http://schemas.microsoft.com/office/drawing/2014/main" id="{9821535F-DF03-470E-AAF2-F6F921809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45125"/>
            <a:ext cx="64168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 i="1" dirty="0" err="1">
                <a:solidFill>
                  <a:schemeClr val="tx1"/>
                </a:solidFill>
              </a:rPr>
              <a:t>Toxicokinetics</a:t>
            </a:r>
            <a:r>
              <a:rPr lang="en-GB" altLang="cs-CZ" sz="1800" b="1" i="1" dirty="0">
                <a:solidFill>
                  <a:schemeClr val="tx1"/>
                </a:solidFill>
              </a:rPr>
              <a:t> ...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i="1" dirty="0">
                <a:solidFill>
                  <a:schemeClr val="tx1"/>
                </a:solidFill>
              </a:rPr>
              <a:t>EXPOSURE </a:t>
            </a:r>
            <a:r>
              <a:rPr lang="en-GB" altLang="cs-CZ" sz="1800" i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altLang="cs-CZ" sz="1800" i="1" dirty="0">
                <a:solidFill>
                  <a:schemeClr val="tx1"/>
                </a:solidFill>
              </a:rPr>
              <a:t>Determines the final dose </a:t>
            </a:r>
            <a:r>
              <a:rPr lang="en-US" altLang="cs-CZ" sz="1800" i="1" dirty="0">
                <a:solidFill>
                  <a:schemeClr val="tx1"/>
                </a:solidFill>
                <a:sym typeface="Wingdings" panose="05000000000000000000" pitchFamily="2" charset="2"/>
              </a:rPr>
              <a:t>&amp; eventual toxicity</a:t>
            </a:r>
            <a:endParaRPr lang="en-GB" altLang="cs-CZ" sz="1800" i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2A75DAC-7CD9-40EB-8E3F-DFC66A1597A6}"/>
              </a:ext>
            </a:extLst>
          </p:cNvPr>
          <p:cNvSpPr/>
          <p:nvPr/>
        </p:nvSpPr>
        <p:spPr>
          <a:xfrm>
            <a:off x="7614097" y="2276872"/>
            <a:ext cx="1422399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F49F4F2-F37B-4526-A5DC-302CECD3CEBB}"/>
              </a:ext>
            </a:extLst>
          </p:cNvPr>
          <p:cNvSpPr/>
          <p:nvPr/>
        </p:nvSpPr>
        <p:spPr>
          <a:xfrm>
            <a:off x="944563" y="2852936"/>
            <a:ext cx="142239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CYPs and toxicity of drugs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279301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b="1"/>
              <a:t>Example - PARACETAMOL  </a:t>
            </a:r>
            <a:r>
              <a:rPr lang="en-GB" sz="2000" b="1" dirty="0"/>
              <a:t>toxicity</a:t>
            </a:r>
            <a:endParaRPr lang="en-GB" sz="2000" dirty="0"/>
          </a:p>
        </p:txBody>
      </p:sp>
      <p:pic>
        <p:nvPicPr>
          <p:cNvPr id="12290" name="Picture 2" descr="http://upload.wikimedia.org/wikipedia/commons/thumb/1/12/Paracetamol_metabolism.svg/1024px-Paracetamol_metabolis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72816"/>
            <a:ext cx="4869160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Detoxification – Phase II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052737"/>
            <a:ext cx="8496944" cy="3744416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/>
              <a:t>Key reactions = conjugations</a:t>
            </a:r>
          </a:p>
          <a:p>
            <a:pPr lvl="1"/>
            <a:r>
              <a:rPr lang="en-GB" dirty="0"/>
              <a:t>Reactive </a:t>
            </a:r>
            <a:r>
              <a:rPr lang="en-GB" dirty="0" err="1"/>
              <a:t>xenobiotics</a:t>
            </a:r>
            <a:r>
              <a:rPr lang="en-GB" dirty="0"/>
              <a:t> or metabolites formed in phase I</a:t>
            </a:r>
          </a:p>
          <a:p>
            <a:pPr lvl="1">
              <a:buNone/>
            </a:pPr>
            <a:r>
              <a:rPr lang="en-GB" dirty="0"/>
              <a:t>	with     </a:t>
            </a:r>
            <a:r>
              <a:rPr lang="en-GB" dirty="0" err="1">
                <a:solidFill>
                  <a:srgbClr val="FF0000"/>
                </a:solidFill>
              </a:rPr>
              <a:t>endogeneous</a:t>
            </a:r>
            <a:r>
              <a:rPr lang="en-GB" dirty="0">
                <a:solidFill>
                  <a:srgbClr val="FF0000"/>
                </a:solidFill>
              </a:rPr>
              <a:t> substrates</a:t>
            </a:r>
          </a:p>
          <a:p>
            <a:pPr lvl="2"/>
            <a:r>
              <a:rPr lang="en-GB" dirty="0" err="1"/>
              <a:t>saccharides</a:t>
            </a:r>
            <a:r>
              <a:rPr lang="en-GB" dirty="0"/>
              <a:t> and their derivatives – </a:t>
            </a:r>
            <a:r>
              <a:rPr lang="en-GB" dirty="0" err="1"/>
              <a:t>glucuronic</a:t>
            </a:r>
            <a:r>
              <a:rPr lang="en-GB" dirty="0"/>
              <a:t> acid, 		</a:t>
            </a:r>
          </a:p>
          <a:p>
            <a:pPr lvl="2"/>
            <a:r>
              <a:rPr lang="en-GB" dirty="0" err="1"/>
              <a:t>aminoacids</a:t>
            </a:r>
            <a:r>
              <a:rPr lang="en-GB" dirty="0"/>
              <a:t> (</a:t>
            </a:r>
            <a:r>
              <a:rPr lang="en-GB" dirty="0" err="1"/>
              <a:t>glycine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peptides: glutathione (GSH)</a:t>
            </a:r>
          </a:p>
          <a:p>
            <a:r>
              <a:rPr lang="en-GB" dirty="0"/>
              <a:t>Forming water soluble AND “nontoxic” products (conjugates)</a:t>
            </a:r>
          </a:p>
          <a:p>
            <a:endParaRPr lang="en-GB" dirty="0"/>
          </a:p>
          <a:p>
            <a:r>
              <a:rPr lang="en-GB" dirty="0"/>
              <a:t>Phase II enzymes (“</a:t>
            </a:r>
            <a:r>
              <a:rPr lang="en-GB" dirty="0" err="1">
                <a:solidFill>
                  <a:srgbClr val="FF0000"/>
                </a:solidFill>
              </a:rPr>
              <a:t>transferases</a:t>
            </a:r>
            <a:r>
              <a:rPr lang="en-GB" dirty="0"/>
              <a:t>”):</a:t>
            </a:r>
          </a:p>
          <a:p>
            <a:pPr lvl="1"/>
            <a:r>
              <a:rPr lang="en-GB" dirty="0" err="1"/>
              <a:t>glutathion</a:t>
            </a:r>
            <a:r>
              <a:rPr lang="en-GB" dirty="0"/>
              <a:t> S-</a:t>
            </a:r>
            <a:r>
              <a:rPr lang="en-GB" dirty="0" err="1"/>
              <a:t>transferase</a:t>
            </a:r>
            <a:r>
              <a:rPr lang="en-GB" dirty="0"/>
              <a:t> (GST)</a:t>
            </a:r>
          </a:p>
          <a:p>
            <a:pPr lvl="1"/>
            <a:r>
              <a:rPr lang="en-GB" dirty="0"/>
              <a:t>UDP-</a:t>
            </a:r>
            <a:r>
              <a:rPr lang="en-GB" dirty="0" err="1"/>
              <a:t>glucuronosyltransferase</a:t>
            </a:r>
            <a:r>
              <a:rPr lang="en-GB" dirty="0"/>
              <a:t> (UDP-GTS)</a:t>
            </a:r>
          </a:p>
          <a:p>
            <a:pPr lvl="1"/>
            <a:r>
              <a:rPr lang="en-GB" dirty="0" err="1"/>
              <a:t>epoxid</a:t>
            </a:r>
            <a:r>
              <a:rPr lang="en-GB" dirty="0"/>
              <a:t> </a:t>
            </a:r>
            <a:r>
              <a:rPr lang="en-GB" dirty="0" err="1"/>
              <a:t>hydrolase</a:t>
            </a:r>
            <a:r>
              <a:rPr lang="en-GB" dirty="0"/>
              <a:t> (EH)</a:t>
            </a:r>
          </a:p>
          <a:p>
            <a:pPr lvl="1"/>
            <a:r>
              <a:rPr lang="en-GB" dirty="0" err="1"/>
              <a:t>sulfotransferase</a:t>
            </a:r>
            <a:r>
              <a:rPr lang="en-GB" dirty="0"/>
              <a:t> (ST)</a:t>
            </a:r>
          </a:p>
          <a:p>
            <a:endParaRPr lang="en-GB" dirty="0"/>
          </a:p>
        </p:txBody>
      </p:sp>
      <p:pic>
        <p:nvPicPr>
          <p:cNvPr id="32770" name="Picture 2" descr="http://www.nature.com/tpj/journal/v3/n3/images/6500171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606" y="3140968"/>
            <a:ext cx="3059882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 cstate="print"/>
          <a:srcRect l="2083" t="2963" r="4166" b="20811"/>
          <a:stretch>
            <a:fillRect/>
          </a:stretch>
        </p:blipFill>
        <p:spPr bwMode="auto">
          <a:xfrm>
            <a:off x="228600" y="163513"/>
            <a:ext cx="8610600" cy="65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4457"/>
            <a:ext cx="91249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304800" y="1333217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-"/>
            </a:pPr>
            <a:r>
              <a:rPr lang="en-GB" sz="2000" dirty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major donor of SH (</a:t>
            </a:r>
            <a:r>
              <a:rPr lang="cs-CZ" sz="2000" dirty="0" err="1">
                <a:latin typeface="Arial" charset="0"/>
              </a:rPr>
              <a:t>thiol</a:t>
            </a:r>
            <a:r>
              <a:rPr lang="cs-CZ" sz="2000" dirty="0">
                <a:latin typeface="Arial" charset="0"/>
              </a:rPr>
              <a:t>) </a:t>
            </a:r>
            <a:r>
              <a:rPr lang="cs-CZ" sz="2000" dirty="0" err="1">
                <a:latin typeface="Arial" charset="0"/>
              </a:rPr>
              <a:t>groups</a:t>
            </a:r>
            <a:r>
              <a:rPr lang="cs-CZ" sz="2000" dirty="0">
                <a:latin typeface="Arial" charset="0"/>
              </a:rPr>
              <a:t> in </a:t>
            </a:r>
            <a:r>
              <a:rPr lang="cs-CZ" sz="2000" dirty="0" err="1">
                <a:latin typeface="Arial" charset="0"/>
              </a:rPr>
              <a:t>cells</a:t>
            </a:r>
            <a:r>
              <a:rPr lang="en-US" sz="2000" dirty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(MW </a:t>
            </a:r>
            <a:r>
              <a:rPr lang="en-US" sz="2000" dirty="0">
                <a:latin typeface="Arial" charset="0"/>
              </a:rPr>
              <a:t>~ 300</a:t>
            </a:r>
            <a:r>
              <a:rPr lang="cs-CZ" sz="2000" dirty="0">
                <a:latin typeface="Arial" charset="0"/>
              </a:rPr>
              <a:t> g</a:t>
            </a:r>
            <a:r>
              <a:rPr lang="en-US" sz="2000" dirty="0">
                <a:latin typeface="Arial" charset="0"/>
              </a:rPr>
              <a:t>/mol</a:t>
            </a:r>
            <a:r>
              <a:rPr lang="cs-CZ" sz="2000" dirty="0">
                <a:latin typeface="Arial" charset="0"/>
              </a:rPr>
              <a:t>)</a:t>
            </a:r>
          </a:p>
          <a:p>
            <a:pPr eaLnBrk="0" hangingPunct="0"/>
            <a:r>
              <a:rPr lang="cs-CZ" sz="2000" dirty="0">
                <a:latin typeface="Arial" charset="0"/>
              </a:rPr>
              <a:t>- </a:t>
            </a:r>
            <a:r>
              <a:rPr lang="en-GB" sz="2000" dirty="0">
                <a:latin typeface="Arial" charset="0"/>
              </a:rPr>
              <a:t>c</a:t>
            </a:r>
            <a:r>
              <a:rPr lang="cs-CZ" sz="2000" dirty="0" err="1">
                <a:latin typeface="Arial" charset="0"/>
              </a:rPr>
              <a:t>oncentrations</a:t>
            </a:r>
            <a:r>
              <a:rPr lang="en-GB" sz="2000" dirty="0">
                <a:latin typeface="Arial" charset="0"/>
              </a:rPr>
              <a:t> in tissues and blood up to </a:t>
            </a:r>
            <a:r>
              <a:rPr lang="en-US" sz="2000" dirty="0">
                <a:latin typeface="Arial" charset="0"/>
              </a:rPr>
              <a:t>5 </a:t>
            </a:r>
            <a:r>
              <a:rPr lang="en-US" sz="2000" dirty="0" err="1">
                <a:latin typeface="Arial" charset="0"/>
              </a:rPr>
              <a:t>mM</a:t>
            </a:r>
            <a:r>
              <a:rPr lang="cs-CZ" sz="2000" dirty="0">
                <a:latin typeface="Arial" charset="0"/>
              </a:rPr>
              <a:t> (</a:t>
            </a:r>
            <a:r>
              <a:rPr lang="en-US" sz="2000" dirty="0">
                <a:latin typeface="Arial" charset="0"/>
              </a:rPr>
              <a:t>1.5 g/L</a:t>
            </a:r>
            <a:r>
              <a:rPr lang="cs-CZ" sz="2000" dirty="0">
                <a:latin typeface="Arial" charset="0"/>
              </a:rPr>
              <a:t>)</a:t>
            </a:r>
            <a:endParaRPr lang="en-US" sz="2000" dirty="0">
              <a:latin typeface="Arial" charset="0"/>
            </a:endParaRPr>
          </a:p>
          <a:p>
            <a:pPr eaLnBrk="0" hangingPunct="0"/>
            <a:endParaRPr lang="cs-CZ" sz="2000" dirty="0">
              <a:latin typeface="Arial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Glutathione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7538" t="58010" r="9657" b="9882"/>
          <a:stretch>
            <a:fillRect/>
          </a:stretch>
        </p:blipFill>
        <p:spPr bwMode="auto">
          <a:xfrm>
            <a:off x="444624" y="1052737"/>
            <a:ext cx="8519864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Documents and Settings\Ludek Blaha\Plocha\E3.GIF"/>
          <p:cNvPicPr>
            <a:picLocks noChangeAspect="1" noChangeArrowheads="1"/>
          </p:cNvPicPr>
          <p:nvPr/>
        </p:nvPicPr>
        <p:blipFill>
          <a:blip r:embed="rId4" cstate="print"/>
          <a:srcRect l="7538" t="9175" r="11778" b="60587"/>
          <a:stretch>
            <a:fillRect/>
          </a:stretch>
        </p:blipFill>
        <p:spPr bwMode="auto">
          <a:xfrm>
            <a:off x="2915816" y="4436731"/>
            <a:ext cx="6048672" cy="242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Examples of conjugation reactions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7538" t="43010" r="31949" b="17422"/>
          <a:stretch>
            <a:fillRect/>
          </a:stretch>
        </p:blipFill>
        <p:spPr bwMode="auto">
          <a:xfrm>
            <a:off x="4191000" y="3352800"/>
            <a:ext cx="4800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2" y="1134343"/>
            <a:ext cx="44958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Xenobiotic</a:t>
            </a:r>
            <a:r>
              <a:rPr lang="en-GB" dirty="0">
                <a:solidFill>
                  <a:schemeClr val="tx1"/>
                </a:solidFill>
              </a:rPr>
              <a:t> conjugations with GSH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81400"/>
            <a:ext cx="22844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612976"/>
            <a:ext cx="29575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Phase III – elimination </a:t>
            </a:r>
            <a:r>
              <a:rPr lang="en-US" dirty="0">
                <a:solidFill>
                  <a:schemeClr val="tx1"/>
                </a:solidFill>
              </a:rPr>
              <a:t>/ membrane transport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2304256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Phase  III transporters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ATP-binding cassette transporters </a:t>
            </a:r>
            <a:r>
              <a:rPr lang="en-GB" dirty="0"/>
              <a:t>(ABC transporters)</a:t>
            </a:r>
          </a:p>
          <a:p>
            <a:pPr lvl="1"/>
            <a:r>
              <a:rPr lang="en-GB" dirty="0"/>
              <a:t>protein </a:t>
            </a:r>
            <a:r>
              <a:rPr lang="en-GB" dirty="0" err="1"/>
              <a:t>superfamily</a:t>
            </a:r>
            <a:r>
              <a:rPr lang="en-GB" dirty="0"/>
              <a:t> (one of the largest, and most ancient in all extant phyla from prokaryotes to humans)</a:t>
            </a:r>
          </a:p>
          <a:p>
            <a:pPr lvl="1"/>
            <a:r>
              <a:rPr lang="en-GB" dirty="0" err="1"/>
              <a:t>transmembrane</a:t>
            </a:r>
            <a:r>
              <a:rPr lang="en-GB" dirty="0"/>
              <a:t> proteins - transport across extra- and intracellular membranes (metabolic products, lipids, sterols, drugs)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00447"/>
            <a:ext cx="68580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44814" y="5149641"/>
            <a:ext cx="71835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/>
              <a:t>- </a:t>
            </a:r>
            <a:r>
              <a:rPr lang="cs-CZ" sz="2000" b="1" dirty="0">
                <a:solidFill>
                  <a:srgbClr val="FF0000"/>
                </a:solidFill>
              </a:rPr>
              <a:t>MRP (MDR)</a:t>
            </a:r>
            <a:r>
              <a:rPr lang="cs-CZ" sz="2000" dirty="0"/>
              <a:t> - </a:t>
            </a:r>
            <a:r>
              <a:rPr lang="cs-CZ" sz="2000" dirty="0" err="1"/>
              <a:t>mult</a:t>
            </a:r>
            <a:r>
              <a:rPr lang="en-US" sz="2000" dirty="0" err="1"/>
              <a:t>idrug</a:t>
            </a:r>
            <a:r>
              <a:rPr lang="en-US" sz="2000" dirty="0"/>
              <a:t> </a:t>
            </a:r>
            <a:r>
              <a:rPr lang="cs-CZ" sz="2000" dirty="0" err="1"/>
              <a:t>resistance</a:t>
            </a:r>
            <a:r>
              <a:rPr lang="cs-CZ" sz="2000" dirty="0"/>
              <a:t>-</a:t>
            </a:r>
            <a:r>
              <a:rPr lang="cs-CZ" sz="2000" dirty="0" err="1"/>
              <a:t>associated</a:t>
            </a:r>
            <a:r>
              <a:rPr lang="cs-CZ" sz="2000" baseline="30000" dirty="0"/>
              <a:t> </a:t>
            </a:r>
            <a:r>
              <a:rPr lang="en-GB" sz="2000" baseline="30000" dirty="0"/>
              <a:t> </a:t>
            </a:r>
            <a:r>
              <a:rPr lang="cs-CZ" sz="2000" dirty="0"/>
              <a:t>protein </a:t>
            </a:r>
            <a:r>
              <a:rPr lang="en-US" sz="2000" dirty="0" err="1"/>
              <a:t>famil</a:t>
            </a:r>
            <a:r>
              <a:rPr lang="cs-CZ" sz="2000" dirty="0"/>
              <a:t>y</a:t>
            </a:r>
          </a:p>
          <a:p>
            <a:r>
              <a:rPr lang="cs-CZ" sz="2000" dirty="0"/>
              <a:t>- </a:t>
            </a:r>
            <a:r>
              <a:rPr lang="cs-CZ" sz="2000" b="1" dirty="0">
                <a:solidFill>
                  <a:srgbClr val="FF0000"/>
                </a:solidFill>
              </a:rPr>
              <a:t>OATP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-</a:t>
            </a:r>
            <a:r>
              <a:rPr lang="cs-CZ" sz="2000" dirty="0"/>
              <a:t> </a:t>
            </a:r>
            <a:r>
              <a:rPr lang="cs-CZ" sz="2000" dirty="0" err="1"/>
              <a:t>Organic</a:t>
            </a:r>
            <a:r>
              <a:rPr lang="cs-CZ" sz="2000" dirty="0"/>
              <a:t> </a:t>
            </a:r>
            <a:r>
              <a:rPr lang="en-GB" sz="2000" dirty="0"/>
              <a:t>A</a:t>
            </a:r>
            <a:r>
              <a:rPr lang="cs-CZ" sz="2000" dirty="0" err="1"/>
              <a:t>nion</a:t>
            </a:r>
            <a:r>
              <a:rPr lang="cs-CZ" sz="2000" dirty="0"/>
              <a:t> </a:t>
            </a:r>
            <a:r>
              <a:rPr lang="en-GB" sz="2000" dirty="0"/>
              <a:t>T</a:t>
            </a:r>
            <a:r>
              <a:rPr lang="cs-CZ" sz="2000" dirty="0" err="1"/>
              <a:t>ransporting</a:t>
            </a:r>
            <a:r>
              <a:rPr lang="cs-CZ" sz="2000" dirty="0"/>
              <a:t> </a:t>
            </a:r>
            <a:r>
              <a:rPr lang="en-GB" sz="2000" dirty="0"/>
              <a:t>P</a:t>
            </a:r>
            <a:r>
              <a:rPr lang="cs-CZ" sz="2000" dirty="0" err="1"/>
              <a:t>olypeptide</a:t>
            </a:r>
            <a:endParaRPr lang="cs-CZ" sz="2000" dirty="0"/>
          </a:p>
          <a:p>
            <a:r>
              <a:rPr lang="cs-CZ" sz="2000" dirty="0"/>
              <a:t>- P-</a:t>
            </a:r>
            <a:r>
              <a:rPr lang="cs-CZ" sz="2000" dirty="0" err="1"/>
              <a:t>glycoprotein</a:t>
            </a: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ABC transporters </a:t>
            </a:r>
            <a:r>
              <a:rPr lang="en-GB" dirty="0">
                <a:solidFill>
                  <a:schemeClr val="tx1"/>
                </a:solidFill>
              </a:rPr>
              <a:t>- examples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nature.com/nrc/journal/v2/n6/images/nrc823-f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48" y="1750389"/>
            <a:ext cx="8028384" cy="4990979"/>
          </a:xfrm>
          <a:prstGeom prst="rect">
            <a:avLst/>
          </a:prstGeom>
          <a:noFill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94122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ABC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one of the resistance mechanisms of tumour cells to anticancer drugs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94122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ABC</a:t>
            </a:r>
            <a:r>
              <a:rPr lang="cs-CZ" sz="2000" dirty="0">
                <a:solidFill>
                  <a:schemeClr val="tx1"/>
                </a:solidFill>
              </a:rPr>
              <a:t>: </a:t>
            </a:r>
            <a:r>
              <a:rPr lang="en-GB" sz="2000" dirty="0">
                <a:solidFill>
                  <a:schemeClr val="tx1"/>
                </a:solidFill>
              </a:rPr>
              <a:t>one of the resistance mechanisms of bacteria to antibiotics 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[both </a:t>
            </a:r>
            <a:r>
              <a:rPr lang="cs-CZ" sz="1800" dirty="0">
                <a:solidFill>
                  <a:schemeClr val="tx2"/>
                </a:solidFill>
              </a:rPr>
              <a:t>via </a:t>
            </a:r>
            <a:r>
              <a:rPr lang="en-US" sz="1800" dirty="0">
                <a:solidFill>
                  <a:schemeClr val="tx2"/>
                </a:solidFill>
              </a:rPr>
              <a:t>Ph</a:t>
            </a:r>
            <a:r>
              <a:rPr lang="cs-CZ" sz="1800" dirty="0" err="1">
                <a:solidFill>
                  <a:schemeClr val="tx2"/>
                </a:solidFill>
              </a:rPr>
              <a:t>ysiological</a:t>
            </a:r>
            <a:r>
              <a:rPr lang="cs-CZ" sz="1800" dirty="0">
                <a:solidFill>
                  <a:schemeClr val="tx2"/>
                </a:solidFill>
              </a:rPr>
              <a:t> and </a:t>
            </a:r>
            <a:r>
              <a:rPr lang="cs-CZ" sz="1800" dirty="0" err="1">
                <a:solidFill>
                  <a:schemeClr val="tx2"/>
                </a:solidFill>
              </a:rPr>
              <a:t>Evolutionary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>
                <a:solidFill>
                  <a:schemeClr val="tx2"/>
                </a:solidFill>
              </a:rPr>
              <a:t>adaptation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>
                <a:solidFill>
                  <a:schemeClr val="tx2"/>
                </a:solidFill>
              </a:rPr>
              <a:t>mechanisms</a:t>
            </a:r>
            <a:r>
              <a:rPr lang="en-US" sz="1800" dirty="0">
                <a:solidFill>
                  <a:schemeClr val="tx2"/>
                </a:solidFill>
              </a:rPr>
              <a:t>]</a:t>
            </a: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8" name="Picture 2" descr="http://www.nature.com/nature/journal/v406/n6797/images/406775ac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8692087" cy="4896544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72008" y="1268760"/>
            <a:ext cx="4572000" cy="273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    Metabolism and detoxification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r>
              <a:rPr lang="en-GB" sz="2800" dirty="0"/>
              <a:t>Chemicals enter body </a:t>
            </a:r>
            <a:br>
              <a:rPr lang="en-GB" sz="2800" dirty="0"/>
            </a:br>
            <a:r>
              <a:rPr lang="en-GB" sz="2800" dirty="0"/>
              <a:t>... mostly via food</a:t>
            </a:r>
          </a:p>
          <a:p>
            <a:r>
              <a:rPr lang="en-GB" sz="2800" dirty="0"/>
              <a:t>Pass directly</a:t>
            </a:r>
            <a:br>
              <a:rPr lang="en-GB" sz="2800" dirty="0"/>
            </a:br>
            <a:r>
              <a:rPr lang="en-GB" sz="2800" dirty="0"/>
              <a:t>through </a:t>
            </a:r>
            <a:r>
              <a:rPr lang="en-GB" sz="2800" b="1" dirty="0"/>
              <a:t>liver</a:t>
            </a:r>
            <a:br>
              <a:rPr lang="en-GB" sz="2800" dirty="0"/>
            </a:br>
            <a:r>
              <a:rPr lang="en-GB" sz="2800" dirty="0">
                <a:sym typeface="Wingdings" pitchFamily="2" charset="2"/>
              </a:rPr>
              <a:t> main</a:t>
            </a:r>
            <a:r>
              <a:rPr lang="en-GB" sz="2800" dirty="0"/>
              <a:t> metabolism organ</a:t>
            </a:r>
          </a:p>
          <a:p>
            <a:endParaRPr lang="en-GB" sz="2800" dirty="0"/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6632"/>
            <a:ext cx="3943672" cy="665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5940152" y="3356992"/>
            <a:ext cx="2160240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304800" y="315913"/>
            <a:ext cx="8610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 dirty="0" err="1">
                <a:solidFill>
                  <a:srgbClr val="FF3300"/>
                </a:solidFill>
              </a:rPr>
              <a:t>Mechanism</a:t>
            </a:r>
            <a:r>
              <a:rPr lang="cs-CZ" altLang="en-US" sz="2400" b="1" dirty="0">
                <a:solidFill>
                  <a:srgbClr val="FF3300"/>
                </a:solidFill>
              </a:rPr>
              <a:t> of </a:t>
            </a:r>
            <a:r>
              <a:rPr lang="cs-CZ" altLang="en-US" sz="2400" b="1" dirty="0" err="1">
                <a:solidFill>
                  <a:srgbClr val="FF3300"/>
                </a:solidFill>
              </a:rPr>
              <a:t>evolutionary</a:t>
            </a:r>
            <a:r>
              <a:rPr lang="cs-CZ" altLang="en-US" sz="2400" b="1" dirty="0">
                <a:solidFill>
                  <a:srgbClr val="FF3300"/>
                </a:solidFill>
              </a:rPr>
              <a:t> </a:t>
            </a:r>
            <a:r>
              <a:rPr lang="cs-CZ" altLang="en-US" sz="2400" b="1" dirty="0" err="1">
                <a:solidFill>
                  <a:srgbClr val="FF3300"/>
                </a:solidFill>
              </a:rPr>
              <a:t>adaptation</a:t>
            </a:r>
            <a:endParaRPr lang="cs-CZ" altLang="en-US" sz="2400" b="1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3300"/>
                </a:solidFill>
              </a:rPr>
              <a:t>1. </a:t>
            </a:r>
            <a:r>
              <a:rPr lang="cs-CZ" altLang="en-US" sz="1800" dirty="0" err="1">
                <a:solidFill>
                  <a:srgbClr val="FF3300"/>
                </a:solidFill>
              </a:rPr>
              <a:t>Random</a:t>
            </a:r>
            <a:r>
              <a:rPr lang="cs-CZ" altLang="en-US" sz="1800" dirty="0">
                <a:solidFill>
                  <a:srgbClr val="FF3300"/>
                </a:solidFill>
              </a:rPr>
              <a:t> </a:t>
            </a:r>
            <a:r>
              <a:rPr lang="cs-CZ" altLang="en-US" sz="1800" dirty="0" err="1">
                <a:solidFill>
                  <a:srgbClr val="FF3300"/>
                </a:solidFill>
              </a:rPr>
              <a:t>mutation</a:t>
            </a:r>
            <a:r>
              <a:rPr lang="cs-CZ" altLang="en-US" sz="1800" dirty="0">
                <a:solidFill>
                  <a:srgbClr val="FF3300"/>
                </a:solidFill>
              </a:rPr>
              <a:t> </a:t>
            </a:r>
            <a:r>
              <a:rPr lang="cs-CZ" altLang="en-US" sz="1800" dirty="0">
                <a:solidFill>
                  <a:srgbClr val="FF33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dirty="0">
                <a:solidFill>
                  <a:srgbClr val="FF33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800" dirty="0">
                <a:solidFill>
                  <a:srgbClr val="FF3300"/>
                </a:solidFill>
              </a:rPr>
              <a:t>2. Population change </a:t>
            </a:r>
            <a:r>
              <a:rPr lang="cs-CZ" altLang="en-US" sz="1800" dirty="0">
                <a:solidFill>
                  <a:srgbClr val="FF3300"/>
                </a:solidFill>
              </a:rPr>
              <a:t>(</a:t>
            </a:r>
            <a:r>
              <a:rPr lang="cs-CZ" altLang="en-US" sz="1800" dirty="0" err="1">
                <a:solidFill>
                  <a:srgbClr val="FF3300"/>
                </a:solidFill>
              </a:rPr>
              <a:t>selection</a:t>
            </a:r>
            <a:r>
              <a:rPr lang="cs-CZ" altLang="en-US" sz="1800" dirty="0">
                <a:solidFill>
                  <a:srgbClr val="FF3300"/>
                </a:solidFill>
              </a:rPr>
              <a:t>) </a:t>
            </a:r>
            <a:r>
              <a:rPr lang="en-US" altLang="en-US" sz="1800" dirty="0">
                <a:solidFill>
                  <a:srgbClr val="FF3300"/>
                </a:solidFill>
              </a:rPr>
              <a:t>b</a:t>
            </a:r>
            <a:r>
              <a:rPr lang="cs-CZ" altLang="en-US" sz="1800" dirty="0">
                <a:solidFill>
                  <a:srgbClr val="FF3300"/>
                </a:solidFill>
              </a:rPr>
              <a:t>y the environment</a:t>
            </a:r>
            <a:endParaRPr lang="cs-CZ" altLang="en-US" sz="1400" dirty="0">
              <a:solidFill>
                <a:schemeClr val="accent1"/>
              </a:solidFill>
            </a:endParaRPr>
          </a:p>
        </p:txBody>
      </p:sp>
      <p:pic>
        <p:nvPicPr>
          <p:cNvPr id="65539" name="Picture 2" descr="http://my.clevelandclinic.org/PublishingImages/Disorders/6260_gene_transfer2_ni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805021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304800" y="260350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 dirty="0" err="1">
                <a:solidFill>
                  <a:srgbClr val="FF3300"/>
                </a:solidFill>
              </a:rPr>
              <a:t>Example</a:t>
            </a:r>
            <a:r>
              <a:rPr lang="cs-CZ" altLang="en-US" sz="2400" b="1" dirty="0">
                <a:solidFill>
                  <a:srgbClr val="FF3300"/>
                </a:solidFill>
              </a:rPr>
              <a:t> of </a:t>
            </a:r>
            <a:r>
              <a:rPr lang="cs-CZ" altLang="en-US" sz="2400" b="1" dirty="0" err="1">
                <a:solidFill>
                  <a:srgbClr val="FF3300"/>
                </a:solidFill>
              </a:rPr>
              <a:t>evolutionary</a:t>
            </a:r>
            <a:r>
              <a:rPr lang="cs-CZ" altLang="en-US" sz="2400" b="1" dirty="0">
                <a:solidFill>
                  <a:srgbClr val="FF3300"/>
                </a:solidFill>
              </a:rPr>
              <a:t> </a:t>
            </a:r>
            <a:r>
              <a:rPr lang="cs-CZ" altLang="en-US" sz="2400" b="1" dirty="0" err="1">
                <a:solidFill>
                  <a:srgbClr val="FF3300"/>
                </a:solidFill>
              </a:rPr>
              <a:t>adaptation</a:t>
            </a:r>
            <a:r>
              <a:rPr lang="cs-CZ" altLang="en-US" sz="2400" b="1" dirty="0">
                <a:solidFill>
                  <a:srgbClr val="FF3300"/>
                </a:solidFill>
              </a:rPr>
              <a:t>: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Development of </a:t>
            </a:r>
            <a:r>
              <a:rPr lang="cs-CZ" altLang="en-US" sz="2400" dirty="0" err="1">
                <a:solidFill>
                  <a:srgbClr val="FF3300"/>
                </a:solidFill>
              </a:rPr>
              <a:t>resistance</a:t>
            </a:r>
            <a:r>
              <a:rPr lang="cs-CZ" altLang="en-US" sz="2400" dirty="0">
                <a:solidFill>
                  <a:srgbClr val="FF3300"/>
                </a:solidFill>
              </a:rPr>
              <a:t> to </a:t>
            </a:r>
            <a:r>
              <a:rPr lang="cs-CZ" altLang="en-US" sz="2400" dirty="0" err="1">
                <a:solidFill>
                  <a:srgbClr val="FF3300"/>
                </a:solidFill>
              </a:rPr>
              <a:t>pesticides</a:t>
            </a:r>
            <a:endParaRPr lang="cs-CZ" altLang="en-US" sz="2400" dirty="0">
              <a:solidFill>
                <a:srgbClr val="FF3300"/>
              </a:solidFill>
            </a:endParaRPr>
          </a:p>
        </p:txBody>
      </p:sp>
      <p:pic>
        <p:nvPicPr>
          <p:cNvPr id="63491" name="Picture 4" descr="http://econjsun.files.wordpress.com/2011/11/pes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66"/>
          <a:stretch>
            <a:fillRect/>
          </a:stretch>
        </p:blipFill>
        <p:spPr bwMode="auto">
          <a:xfrm>
            <a:off x="1258888" y="1341438"/>
            <a:ext cx="6697662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chemeClr val="tx2"/>
                </a:solidFill>
              </a:rPr>
              <a:t>Constitutive   </a:t>
            </a:r>
            <a:r>
              <a:rPr lang="en-GB" sz="2800" b="1" i="1" dirty="0">
                <a:solidFill>
                  <a:schemeClr val="tx2"/>
                </a:solidFill>
              </a:rPr>
              <a:t>vs   </a:t>
            </a:r>
            <a:r>
              <a:rPr lang="en-GB" sz="2800" b="1" dirty="0">
                <a:solidFill>
                  <a:schemeClr val="tx2"/>
                </a:solidFill>
              </a:rPr>
              <a:t>Induced detoxification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46856" y="1124744"/>
            <a:ext cx="8229600" cy="4752528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Detoxification enzymes expression</a:t>
            </a:r>
          </a:p>
          <a:p>
            <a:pPr lvl="1"/>
            <a:r>
              <a:rPr lang="en-GB" dirty="0"/>
              <a:t>Constitutive – low background levels (always present)</a:t>
            </a:r>
          </a:p>
          <a:p>
            <a:pPr lvl="1"/>
            <a:r>
              <a:rPr lang="cs-CZ" dirty="0"/>
              <a:t>Presence of </a:t>
            </a:r>
            <a:r>
              <a:rPr lang="cs-CZ" dirty="0" err="1"/>
              <a:t>substrates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 INDUCTIONS of levels/activities</a:t>
            </a:r>
            <a:endParaRPr lang="en-GB" b="1" dirty="0">
              <a:solidFill>
                <a:srgbClr val="FF0000"/>
              </a:solidFill>
            </a:endParaRPr>
          </a:p>
          <a:p>
            <a:endParaRPr lang="en-GB" dirty="0"/>
          </a:p>
          <a:p>
            <a:pPr lvl="2"/>
            <a:r>
              <a:rPr lang="en-GB" dirty="0"/>
              <a:t>CYP1A – </a:t>
            </a:r>
            <a:r>
              <a:rPr lang="en-GB" dirty="0" err="1"/>
              <a:t>inductin</a:t>
            </a:r>
            <a:r>
              <a:rPr lang="en-GB" dirty="0"/>
              <a:t> via Ah-receptor (</a:t>
            </a:r>
            <a:r>
              <a:rPr lang="en-GB" dirty="0" err="1"/>
              <a:t>AhR</a:t>
            </a:r>
            <a:r>
              <a:rPr lang="en-GB" dirty="0"/>
              <a:t>)</a:t>
            </a:r>
          </a:p>
          <a:p>
            <a:pPr lvl="3"/>
            <a:r>
              <a:rPr lang="en-GB" dirty="0"/>
              <a:t>Substrate: </a:t>
            </a:r>
            <a:r>
              <a:rPr lang="en-GB" b="1" dirty="0"/>
              <a:t>hydrophobic organochlorine compounds </a:t>
            </a:r>
            <a:r>
              <a:rPr lang="en-GB" dirty="0"/>
              <a:t>(PCDDs/Fs, PAHs PCBs ...)</a:t>
            </a:r>
            <a:br>
              <a:rPr lang="en-GB" dirty="0"/>
            </a:br>
            <a:r>
              <a:rPr lang="en-GB" i="1" dirty="0"/>
              <a:t>[see also: lectures on nuclear receptors]</a:t>
            </a:r>
          </a:p>
          <a:p>
            <a:pPr lvl="2"/>
            <a:r>
              <a:rPr lang="en-GB" dirty="0"/>
              <a:t>Other CYPs </a:t>
            </a:r>
          </a:p>
          <a:p>
            <a:pPr lvl="3"/>
            <a:r>
              <a:rPr lang="en-GB" dirty="0"/>
              <a:t>Drugs </a:t>
            </a:r>
            <a:r>
              <a:rPr lang="en-GB" dirty="0">
                <a:sym typeface="Wingdings" pitchFamily="2" charset="2"/>
              </a:rPr>
              <a:t> inductions of specific CYP classes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Phase II enzymes </a:t>
            </a:r>
          </a:p>
          <a:p>
            <a:pPr lvl="3"/>
            <a:r>
              <a:rPr lang="en-GB" dirty="0"/>
              <a:t>Substrates = </a:t>
            </a:r>
            <a:r>
              <a:rPr lang="en-GB" b="1" dirty="0"/>
              <a:t>reactive toxicants, metabolites from Phase I</a:t>
            </a:r>
            <a:endParaRPr lang="en-GB" dirty="0"/>
          </a:p>
          <a:p>
            <a:pPr lvl="2"/>
            <a:endParaRPr lang="en-GB" dirty="0"/>
          </a:p>
          <a:p>
            <a:pPr lvl="2"/>
            <a:r>
              <a:rPr lang="en-GB" dirty="0"/>
              <a:t>ABC transporters </a:t>
            </a:r>
          </a:p>
          <a:p>
            <a:pPr lvl="3"/>
            <a:r>
              <a:rPr lang="en-GB" dirty="0"/>
              <a:t>Induction by respective chemicals (drugs etc)</a:t>
            </a:r>
          </a:p>
          <a:p>
            <a:endParaRPr lang="en-GB" dirty="0"/>
          </a:p>
          <a:p>
            <a:r>
              <a:rPr lang="cs-CZ" b="1" dirty="0">
                <a:solidFill>
                  <a:schemeClr val="tx2"/>
                </a:solidFill>
              </a:rPr>
              <a:t>INDUCED </a:t>
            </a:r>
            <a:r>
              <a:rPr lang="en-GB" b="1" dirty="0">
                <a:solidFill>
                  <a:schemeClr val="tx2"/>
                </a:solidFill>
              </a:rPr>
              <a:t>DETOXIFICATION</a:t>
            </a:r>
            <a:r>
              <a:rPr lang="cs-CZ" b="1" dirty="0">
                <a:solidFill>
                  <a:schemeClr val="tx2"/>
                </a:solidFill>
              </a:rPr>
              <a:t>:</a:t>
            </a:r>
            <a:endParaRPr lang="en-GB" b="1" dirty="0">
              <a:solidFill>
                <a:schemeClr val="tx2"/>
              </a:solidFill>
            </a:endParaRPr>
          </a:p>
          <a:p>
            <a:pPr lvl="1"/>
            <a:r>
              <a:rPr lang="cs-CZ" dirty="0">
                <a:solidFill>
                  <a:schemeClr val="tx2"/>
                </a:solidFill>
              </a:rPr>
              <a:t>„</a:t>
            </a:r>
            <a:r>
              <a:rPr lang="en-GB" dirty="0">
                <a:solidFill>
                  <a:schemeClr val="tx2"/>
                </a:solidFill>
              </a:rPr>
              <a:t>Ph</a:t>
            </a:r>
            <a:r>
              <a:rPr lang="cs-CZ" dirty="0" err="1">
                <a:solidFill>
                  <a:schemeClr val="tx2"/>
                </a:solidFill>
              </a:rPr>
              <a:t>ysiological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adaptation</a:t>
            </a:r>
            <a:r>
              <a:rPr lang="cs-CZ" dirty="0">
                <a:solidFill>
                  <a:schemeClr val="tx2"/>
                </a:solidFill>
              </a:rPr>
              <a:t>“ to </a:t>
            </a:r>
            <a:r>
              <a:rPr lang="cs-CZ" dirty="0" err="1">
                <a:solidFill>
                  <a:schemeClr val="tx2"/>
                </a:solidFill>
              </a:rPr>
              <a:t>toxicants</a:t>
            </a:r>
            <a:r>
              <a:rPr lang="cs-CZ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cs-CZ" dirty="0" err="1">
                <a:solidFill>
                  <a:schemeClr val="tx2"/>
                </a:solidFill>
              </a:rPr>
              <a:t>Measurements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used</a:t>
            </a:r>
            <a:r>
              <a:rPr lang="cs-CZ" dirty="0">
                <a:solidFill>
                  <a:schemeClr val="tx2"/>
                </a:solidFill>
              </a:rPr>
              <a:t> as „</a:t>
            </a:r>
            <a:r>
              <a:rPr lang="cs-CZ" dirty="0" err="1">
                <a:solidFill>
                  <a:schemeClr val="tx2"/>
                </a:solidFill>
              </a:rPr>
              <a:t>Biomarkers</a:t>
            </a:r>
            <a:r>
              <a:rPr lang="cs-CZ" dirty="0">
                <a:solidFill>
                  <a:schemeClr val="tx2"/>
                </a:solidFill>
              </a:rPr>
              <a:t>“ (of </a:t>
            </a:r>
            <a:r>
              <a:rPr lang="cs-CZ" dirty="0" err="1">
                <a:solidFill>
                  <a:schemeClr val="tx2"/>
                </a:solidFill>
              </a:rPr>
              <a:t>exposure</a:t>
            </a:r>
            <a:r>
              <a:rPr lang="cs-CZ" dirty="0">
                <a:solidFill>
                  <a:schemeClr val="tx2"/>
                </a:solidFill>
              </a:rPr>
              <a:t>, susceptibility, </a:t>
            </a:r>
            <a:r>
              <a:rPr lang="cs-CZ" dirty="0" err="1">
                <a:solidFill>
                  <a:schemeClr val="tx2"/>
                </a:solidFill>
              </a:rPr>
              <a:t>effect</a:t>
            </a:r>
            <a:r>
              <a:rPr lang="cs-CZ" dirty="0">
                <a:solidFill>
                  <a:schemeClr val="tx2"/>
                </a:solidFill>
              </a:rPr>
              <a:t>)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12500" t="23958" r="13281" b="14583"/>
          <a:stretch>
            <a:fillRect/>
          </a:stretch>
        </p:blipFill>
        <p:spPr bwMode="auto">
          <a:xfrm>
            <a:off x="457200" y="1100138"/>
            <a:ext cx="85344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CYP1A induction – role of </a:t>
            </a:r>
            <a:r>
              <a:rPr lang="en-GB" sz="2800" dirty="0" err="1">
                <a:solidFill>
                  <a:schemeClr val="tx1"/>
                </a:solidFill>
              </a:rPr>
              <a:t>AhR</a:t>
            </a:r>
            <a:r>
              <a:rPr lang="cs-CZ" sz="2800" dirty="0">
                <a:solidFill>
                  <a:schemeClr val="tx1"/>
                </a:solidFill>
              </a:rPr>
              <a:t> (</a:t>
            </a:r>
            <a:r>
              <a:rPr lang="cs-CZ" sz="2800" dirty="0" err="1">
                <a:solidFill>
                  <a:schemeClr val="tx1"/>
                </a:solidFill>
              </a:rPr>
              <a:t>discussed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later</a:t>
            </a:r>
            <a:r>
              <a:rPr lang="cs-CZ" sz="2800" dirty="0">
                <a:solidFill>
                  <a:schemeClr val="tx1"/>
                </a:solidFill>
              </a:rPr>
              <a:t>)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Summary – “toxic consequences” of detoxification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256584"/>
          </a:xfrm>
        </p:spPr>
        <p:txBody>
          <a:bodyPr>
            <a:normAutofit fontScale="92500" lnSpcReduction="20000"/>
          </a:bodyPr>
          <a:lstStyle/>
          <a:p>
            <a:r>
              <a:rPr lang="en-GB" sz="2000" b="1" dirty="0"/>
              <a:t>BIOACTIVATION </a:t>
            </a:r>
          </a:p>
          <a:p>
            <a:pPr lvl="1"/>
            <a:r>
              <a:rPr lang="en-GB" sz="1600" dirty="0"/>
              <a:t>activation of pro-mutagens/pro-carcinogens etc.</a:t>
            </a:r>
          </a:p>
          <a:p>
            <a:pPr lvl="1"/>
            <a:r>
              <a:rPr lang="en-GB" sz="1600" dirty="0"/>
              <a:t>increasing side adverse effects of certain drugs </a:t>
            </a:r>
          </a:p>
          <a:p>
            <a:endParaRPr lang="en-GB" sz="2000" b="1" dirty="0"/>
          </a:p>
          <a:p>
            <a:r>
              <a:rPr lang="en-GB" sz="2000" b="1" dirty="0"/>
              <a:t>Increase in oxidative reactions – oxidative stress</a:t>
            </a:r>
          </a:p>
          <a:p>
            <a:pPr lvl="1"/>
            <a:r>
              <a:rPr lang="en-GB" sz="1600" dirty="0"/>
              <a:t>production of Reactive Oxygen Species (ROS)</a:t>
            </a:r>
          </a:p>
          <a:p>
            <a:pPr lvl="2">
              <a:buNone/>
            </a:pPr>
            <a:r>
              <a:rPr lang="en-GB" sz="1400" i="1" dirty="0"/>
              <a:t>(see oxidative damage and stress lectures)</a:t>
            </a:r>
          </a:p>
          <a:p>
            <a:r>
              <a:rPr lang="en-GB" sz="2000" b="1" dirty="0"/>
              <a:t>Side toxic effects </a:t>
            </a:r>
            <a:r>
              <a:rPr lang="cs-CZ" sz="1200" i="1" dirty="0"/>
              <a:t>(</a:t>
            </a:r>
            <a:r>
              <a:rPr lang="en-GB" sz="1200" i="1" dirty="0"/>
              <a:t>see nuclear receptor lectures)</a:t>
            </a:r>
            <a:endParaRPr lang="en-GB" sz="2000" i="1" dirty="0"/>
          </a:p>
          <a:p>
            <a:pPr lvl="1"/>
            <a:r>
              <a:rPr lang="en-GB" sz="1600" dirty="0"/>
              <a:t>e.g. increased degradation of </a:t>
            </a:r>
            <a:r>
              <a:rPr lang="en-GB" sz="1600" dirty="0" err="1"/>
              <a:t>endogeneous</a:t>
            </a:r>
            <a:r>
              <a:rPr lang="en-GB" sz="1600" dirty="0"/>
              <a:t> compounds </a:t>
            </a:r>
            <a:br>
              <a:rPr lang="en-GB" sz="1600" dirty="0"/>
            </a:br>
            <a:r>
              <a:rPr lang="en-GB" sz="1600" dirty="0"/>
              <a:t>	(</a:t>
            </a:r>
            <a:r>
              <a:rPr lang="en-GB" sz="1600" dirty="0" err="1"/>
              <a:t>retinoids</a:t>
            </a:r>
            <a:r>
              <a:rPr lang="en-GB" sz="1600" dirty="0"/>
              <a:t> – regulatory molecules degraded by CYP1A </a:t>
            </a:r>
          </a:p>
          <a:p>
            <a:pPr lvl="1"/>
            <a:r>
              <a:rPr lang="en-GB" sz="1600" dirty="0"/>
              <a:t>Crosstalk with other mechanisms &amp; receptors	</a:t>
            </a:r>
          </a:p>
          <a:p>
            <a:pPr marL="342900" lvl="2" indent="-342900">
              <a:buNone/>
            </a:pPr>
            <a:r>
              <a:rPr lang="en-GB" sz="1400" dirty="0"/>
              <a:t>		</a:t>
            </a:r>
          </a:p>
          <a:p>
            <a:r>
              <a:rPr lang="en-GB" sz="2000" b="1" dirty="0"/>
              <a:t>Energy (ATP) depletion</a:t>
            </a:r>
          </a:p>
          <a:p>
            <a:pPr lvl="1"/>
            <a:r>
              <a:rPr lang="en-GB" sz="1600" dirty="0"/>
              <a:t>chronic inductions of </a:t>
            </a:r>
            <a:r>
              <a:rPr lang="en-GB" sz="1600" dirty="0" err="1"/>
              <a:t>detox</a:t>
            </a:r>
            <a:r>
              <a:rPr lang="en-GB" sz="1600" dirty="0"/>
              <a:t> enzymes</a:t>
            </a:r>
            <a:br>
              <a:rPr lang="en-GB" sz="1600" dirty="0"/>
            </a:br>
            <a:r>
              <a:rPr lang="en-GB" sz="1600" dirty="0">
                <a:sym typeface="Wingdings" pitchFamily="2" charset="2"/>
              </a:rPr>
              <a:t> permanent extra </a:t>
            </a:r>
            <a:r>
              <a:rPr lang="en-GB" sz="1600" dirty="0"/>
              <a:t>energetic demand </a:t>
            </a:r>
          </a:p>
          <a:p>
            <a:pPr lvl="1">
              <a:buNone/>
            </a:pPr>
            <a:endParaRPr lang="en-GB" sz="1600" dirty="0"/>
          </a:p>
          <a:p>
            <a:r>
              <a:rPr lang="en-GB" sz="2000" b="1" dirty="0"/>
              <a:t>Development of </a:t>
            </a:r>
            <a:r>
              <a:rPr lang="cs-CZ" sz="2000" b="1" dirty="0"/>
              <a:t>resistence - </a:t>
            </a:r>
            <a:r>
              <a:rPr lang="cs-CZ" sz="2000" b="1" dirty="0" err="1"/>
              <a:t>physiological</a:t>
            </a:r>
            <a:r>
              <a:rPr lang="cs-CZ" sz="2000" b="1" dirty="0"/>
              <a:t> </a:t>
            </a:r>
            <a:r>
              <a:rPr lang="cs-CZ" sz="2000" b="1" dirty="0" err="1"/>
              <a:t>adaptation</a:t>
            </a:r>
            <a:r>
              <a:rPr lang="cs-CZ" sz="2000" b="1" dirty="0"/>
              <a:t> </a:t>
            </a:r>
            <a:r>
              <a:rPr lang="cs-CZ" sz="2000" b="1" dirty="0" err="1"/>
              <a:t>or</a:t>
            </a:r>
            <a:r>
              <a:rPr lang="cs-CZ" sz="2000" b="1" dirty="0"/>
              <a:t> </a:t>
            </a:r>
            <a:r>
              <a:rPr lang="cs-CZ" sz="2000" b="1" dirty="0" err="1"/>
              <a:t>evolutionary</a:t>
            </a:r>
            <a:r>
              <a:rPr lang="cs-CZ" sz="2000" b="1" dirty="0"/>
              <a:t> </a:t>
            </a:r>
            <a:r>
              <a:rPr lang="cs-CZ" sz="2000" b="1" dirty="0" err="1"/>
              <a:t>adaptation</a:t>
            </a:r>
            <a:r>
              <a:rPr lang="cs-CZ" sz="2000" b="1" dirty="0"/>
              <a:t> </a:t>
            </a:r>
            <a:r>
              <a:rPr lang="en-GB" sz="2000" b="1" dirty="0"/>
              <a:t>to toxic compounds</a:t>
            </a:r>
          </a:p>
          <a:p>
            <a:pPr lvl="1"/>
            <a:r>
              <a:rPr lang="en-US" sz="1600" dirty="0"/>
              <a:t>Loss of efficiency </a:t>
            </a:r>
            <a:r>
              <a:rPr lang="en-GB" sz="1600" dirty="0"/>
              <a:t>of anticancer drugs, antibiotics etc.</a:t>
            </a:r>
            <a:endParaRPr lang="cs-CZ" sz="1600" dirty="0"/>
          </a:p>
          <a:p>
            <a:pPr lvl="1"/>
            <a:r>
              <a:rPr lang="cs-CZ" sz="1600" dirty="0" err="1"/>
              <a:t>Resistance</a:t>
            </a:r>
            <a:r>
              <a:rPr lang="cs-CZ" sz="1600" dirty="0"/>
              <a:t> of </a:t>
            </a:r>
            <a:r>
              <a:rPr lang="cs-CZ" sz="1600" dirty="0" err="1"/>
              <a:t>pests</a:t>
            </a:r>
            <a:endParaRPr lang="en-GB" sz="16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_7180">
            <a:extLst>
              <a:ext uri="{FF2B5EF4-FFF2-40B4-BE49-F238E27FC236}">
                <a16:creationId xmlns:a16="http://schemas.microsoft.com/office/drawing/2014/main" id="{1DB7CF87-FC97-4E3C-9104-99D6F6BF5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1015" r="8651" b="16392"/>
          <a:stretch/>
        </p:blipFill>
        <p:spPr bwMode="auto">
          <a:xfrm>
            <a:off x="151816" y="1196752"/>
            <a:ext cx="884036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1F4D27D-DD7D-4F19-8CB5-FD424814E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16" y="364594"/>
            <a:ext cx="89165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000" b="1" dirty="0" err="1">
                <a:solidFill>
                  <a:srgbClr val="FF3300"/>
                </a:solidFill>
              </a:rPr>
              <a:t>Toxic</a:t>
            </a:r>
            <a:r>
              <a:rPr lang="cs-CZ" altLang="en-US" sz="2000" b="1" dirty="0">
                <a:solidFill>
                  <a:srgbClr val="FF3300"/>
                </a:solidFill>
              </a:rPr>
              <a:t> </a:t>
            </a:r>
            <a:r>
              <a:rPr lang="cs-CZ" altLang="en-US" sz="2000" b="1" dirty="0" err="1">
                <a:solidFill>
                  <a:srgbClr val="FF3300"/>
                </a:solidFill>
              </a:rPr>
              <a:t>effects</a:t>
            </a:r>
            <a:r>
              <a:rPr lang="cs-CZ" altLang="en-US" sz="2000" b="1" dirty="0">
                <a:solidFill>
                  <a:srgbClr val="FF3300"/>
                </a:solidFill>
              </a:rPr>
              <a:t> </a:t>
            </a:r>
            <a:r>
              <a:rPr lang="cs-CZ" altLang="en-US" sz="2000" b="1" dirty="0" err="1">
                <a:solidFill>
                  <a:srgbClr val="FF3300"/>
                </a:solidFill>
              </a:rPr>
              <a:t>associated</a:t>
            </a:r>
            <a:r>
              <a:rPr lang="cs-CZ" altLang="en-US" sz="2000" b="1" dirty="0">
                <a:solidFill>
                  <a:srgbClr val="FF3300"/>
                </a:solidFill>
              </a:rPr>
              <a:t> </a:t>
            </a:r>
            <a:r>
              <a:rPr lang="cs-CZ" altLang="en-US" sz="2000" b="1" dirty="0" err="1">
                <a:solidFill>
                  <a:srgbClr val="FF3300"/>
                </a:solidFill>
              </a:rPr>
              <a:t>with</a:t>
            </a:r>
            <a:r>
              <a:rPr lang="cs-CZ" altLang="en-US" sz="2000" b="1" dirty="0">
                <a:solidFill>
                  <a:srgbClr val="FF3300"/>
                </a:solidFill>
              </a:rPr>
              <a:t> </a:t>
            </a:r>
            <a:r>
              <a:rPr lang="cs-CZ" altLang="en-US" sz="2000" b="1" dirty="0" err="1">
                <a:solidFill>
                  <a:srgbClr val="FF3300"/>
                </a:solidFill>
              </a:rPr>
              <a:t>increased</a:t>
            </a:r>
            <a:r>
              <a:rPr lang="cs-CZ" altLang="en-US" sz="2000" b="1" dirty="0">
                <a:solidFill>
                  <a:srgbClr val="FF3300"/>
                </a:solidFill>
              </a:rPr>
              <a:t> </a:t>
            </a:r>
            <a:r>
              <a:rPr lang="cs-CZ" altLang="en-US" sz="2000" b="1" dirty="0" err="1">
                <a:solidFill>
                  <a:srgbClr val="FF3300"/>
                </a:solidFill>
              </a:rPr>
              <a:t>detoxification</a:t>
            </a:r>
            <a:r>
              <a:rPr lang="cs-CZ" altLang="en-US" sz="2000" b="1" dirty="0">
                <a:solidFill>
                  <a:srgbClr val="FF3300"/>
                </a:solidFill>
              </a:rPr>
              <a:t> (</a:t>
            </a:r>
            <a:r>
              <a:rPr lang="cs-CZ" altLang="en-US" sz="2000" b="1" dirty="0" err="1">
                <a:solidFill>
                  <a:srgbClr val="FF3300"/>
                </a:solidFill>
              </a:rPr>
              <a:t>metabolism</a:t>
            </a:r>
            <a:r>
              <a:rPr lang="cs-CZ" altLang="en-US" sz="2000" b="1" dirty="0">
                <a:solidFill>
                  <a:srgbClr val="FF33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6975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chemeClr val="tx1"/>
                </a:solidFill>
              </a:rPr>
              <a:t>Detoxification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3312368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/>
              <a:t>Basic principle of detoxification</a:t>
            </a:r>
          </a:p>
          <a:p>
            <a:pPr lvl="1"/>
            <a:r>
              <a:rPr lang="en-GB" sz="2000" dirty="0"/>
              <a:t> elimination of hydrophobic compounds from body</a:t>
            </a:r>
            <a:r>
              <a:rPr lang="en-GB" sz="2000" dirty="0">
                <a:sym typeface="Wingdings" pitchFamily="2" charset="2"/>
              </a:rPr>
              <a:t></a:t>
            </a:r>
            <a:r>
              <a:rPr lang="en-GB" sz="2000" dirty="0"/>
              <a:t> formation of more polar </a:t>
            </a:r>
            <a:r>
              <a:rPr lang="en-US" sz="2000" dirty="0"/>
              <a:t>&amp;</a:t>
            </a:r>
            <a:r>
              <a:rPr lang="en-GB" sz="2000" dirty="0"/>
              <a:t> soluble products</a:t>
            </a:r>
          </a:p>
          <a:p>
            <a:pPr lvl="1"/>
            <a:endParaRPr lang="en-GB" sz="2000" dirty="0"/>
          </a:p>
          <a:p>
            <a:r>
              <a:rPr lang="en-GB" sz="2400" dirty="0"/>
              <a:t>Two principal phases in metabolism (</a:t>
            </a:r>
            <a:r>
              <a:rPr lang="en-GB" sz="2400" b="1" dirty="0"/>
              <a:t>Phase I &amp; II</a:t>
            </a:r>
            <a:r>
              <a:rPr lang="en-GB" sz="2400" dirty="0"/>
              <a:t>)</a:t>
            </a:r>
          </a:p>
          <a:p>
            <a:pPr lvl="1"/>
            <a:r>
              <a:rPr lang="en-GB" sz="2000" dirty="0"/>
              <a:t>well studied in vertebrates (mammals) </a:t>
            </a:r>
          </a:p>
          <a:p>
            <a:pPr lvl="1"/>
            <a:r>
              <a:rPr lang="en-GB" sz="2000" dirty="0"/>
              <a:t>liver: major organ involved in detoxification</a:t>
            </a:r>
          </a:p>
          <a:p>
            <a:r>
              <a:rPr lang="en-GB" sz="2400" dirty="0"/>
              <a:t>Plants</a:t>
            </a:r>
          </a:p>
          <a:p>
            <a:pPr lvl="1"/>
            <a:r>
              <a:rPr lang="en-GB" sz="2000" dirty="0"/>
              <a:t>similar </a:t>
            </a:r>
            <a:r>
              <a:rPr lang="en-GB" sz="2000" dirty="0" err="1"/>
              <a:t>oxidating</a:t>
            </a:r>
            <a:r>
              <a:rPr lang="en-GB" sz="2000" dirty="0"/>
              <a:t> enzymes as described </a:t>
            </a:r>
            <a:br>
              <a:rPr lang="en-GB" sz="2000" dirty="0"/>
            </a:br>
            <a:r>
              <a:rPr lang="en-GB" sz="2000" dirty="0"/>
              <a:t>(</a:t>
            </a:r>
            <a:r>
              <a:rPr lang="en-GB" sz="2000" dirty="0" err="1"/>
              <a:t>cytochrom</a:t>
            </a:r>
            <a:r>
              <a:rPr lang="en-GB" sz="2000" dirty="0"/>
              <a:t> </a:t>
            </a:r>
            <a:r>
              <a:rPr lang="en-GB" sz="2000" dirty="0" err="1"/>
              <a:t>oxidase</a:t>
            </a:r>
            <a:r>
              <a:rPr lang="en-GB" sz="2000" dirty="0"/>
              <a:t>, phenol </a:t>
            </a:r>
            <a:r>
              <a:rPr lang="en-GB" sz="2000" dirty="0" err="1"/>
              <a:t>oxidase</a:t>
            </a:r>
            <a:r>
              <a:rPr lang="en-GB" sz="2000" dirty="0"/>
              <a:t>, </a:t>
            </a:r>
            <a:r>
              <a:rPr lang="en-GB" sz="2000" dirty="0" err="1"/>
              <a:t>peroxidase</a:t>
            </a:r>
            <a:r>
              <a:rPr lang="en-GB" sz="2000" dirty="0"/>
              <a:t>...)</a:t>
            </a:r>
          </a:p>
          <a:p>
            <a:endParaRPr lang="en-GB" sz="2400" dirty="0"/>
          </a:p>
          <a:p>
            <a:r>
              <a:rPr lang="en-GB" sz="2400" b="1" dirty="0"/>
              <a:t>Phase III </a:t>
            </a:r>
            <a:r>
              <a:rPr lang="en-GB" sz="2400" dirty="0"/>
              <a:t>- elimination - both from cell &amp; body</a:t>
            </a:r>
          </a:p>
          <a:p>
            <a:endParaRPr lang="en-GB" sz="2400" dirty="0"/>
          </a:p>
        </p:txBody>
      </p:sp>
      <p:pic>
        <p:nvPicPr>
          <p:cNvPr id="6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11304" t="18962" r="12608" b="50531"/>
          <a:stretch>
            <a:fillRect/>
          </a:stretch>
        </p:blipFill>
        <p:spPr bwMode="auto">
          <a:xfrm>
            <a:off x="395536" y="4509120"/>
            <a:ext cx="845820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/>
          <a:srcRect t="6588"/>
          <a:stretch>
            <a:fillRect/>
          </a:stretch>
        </p:blipFill>
        <p:spPr bwMode="auto">
          <a:xfrm>
            <a:off x="533400" y="1008434"/>
            <a:ext cx="8077200" cy="573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Importance of nutrients and vitamins in detoxification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Phase I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4968552"/>
          </a:xfrm>
        </p:spPr>
        <p:txBody>
          <a:bodyPr>
            <a:noAutofit/>
          </a:bodyPr>
          <a:lstStyle/>
          <a:p>
            <a:r>
              <a:rPr lang="en-GB" sz="1800" b="1" dirty="0"/>
              <a:t>Key enzymes – MFOs = </a:t>
            </a:r>
            <a:r>
              <a:rPr lang="en-GB" sz="1800" dirty="0"/>
              <a:t>mixed function </a:t>
            </a:r>
            <a:r>
              <a:rPr lang="en-GB" sz="1800" dirty="0" err="1"/>
              <a:t>oxidases</a:t>
            </a:r>
            <a:r>
              <a:rPr lang="en-GB" sz="1800" dirty="0"/>
              <a:t> / </a:t>
            </a:r>
            <a:r>
              <a:rPr lang="en-GB" sz="1800" dirty="0" err="1"/>
              <a:t>oxygenases</a:t>
            </a:r>
            <a:endParaRPr lang="en-GB" sz="1800" dirty="0"/>
          </a:p>
          <a:p>
            <a:r>
              <a:rPr lang="en-GB" sz="1800" dirty="0"/>
              <a:t>Membrane bound to Endoplasmic Reticulum</a:t>
            </a:r>
          </a:p>
          <a:p>
            <a:pPr lvl="1"/>
            <a:r>
              <a:rPr lang="en-GB" sz="1800" dirty="0"/>
              <a:t>membrane vesicles "</a:t>
            </a:r>
            <a:r>
              <a:rPr lang="en-GB" sz="1800" dirty="0" err="1"/>
              <a:t>microsomes</a:t>
            </a:r>
            <a:r>
              <a:rPr lang="en-GB" sz="1800" dirty="0"/>
              <a:t>" = S-9 fraction can be extracted from cells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720" y="2420888"/>
            <a:ext cx="49643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www.xenotechllc.com/Images/Products/Subcellular-Fractions/Subcellular-Fraction-Preparation-Method.aspx?width=400&amp;height=3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0512" y="2458938"/>
            <a:ext cx="3449960" cy="322571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580112" y="5805264"/>
            <a:ext cx="3390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S9 </a:t>
            </a:r>
            <a:r>
              <a:rPr lang="en-GB" dirty="0" err="1"/>
              <a:t>microsomes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used for in vitro </a:t>
            </a:r>
            <a:r>
              <a:rPr lang="en-GB" dirty="0" err="1"/>
              <a:t>metabolization</a:t>
            </a:r>
            <a:endParaRPr lang="en-GB" dirty="0"/>
          </a:p>
          <a:p>
            <a:r>
              <a:rPr lang="en-GB" dirty="0"/>
              <a:t>(</a:t>
            </a:r>
            <a:r>
              <a:rPr lang="en-GB" dirty="0" err="1"/>
              <a:t>e.g.during</a:t>
            </a:r>
            <a:r>
              <a:rPr lang="en-GB" dirty="0"/>
              <a:t> </a:t>
            </a:r>
            <a:r>
              <a:rPr lang="en-GB" dirty="0" err="1"/>
              <a:t>genotoxicity</a:t>
            </a:r>
            <a:r>
              <a:rPr lang="en-GB" dirty="0"/>
              <a:t> testing)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5405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Detoxification - Phase I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4968552"/>
          </a:xfrm>
        </p:spPr>
        <p:txBody>
          <a:bodyPr>
            <a:noAutofit/>
          </a:bodyPr>
          <a:lstStyle/>
          <a:p>
            <a:r>
              <a:rPr lang="en-GB" sz="1800" dirty="0"/>
              <a:t>Key principle enzymes are </a:t>
            </a:r>
            <a:r>
              <a:rPr lang="en-GB" sz="1800" b="1" dirty="0" err="1"/>
              <a:t>cytochromes</a:t>
            </a:r>
            <a:r>
              <a:rPr lang="en-GB" sz="1800" b="1" dirty="0"/>
              <a:t> P450 (CYPs) </a:t>
            </a:r>
          </a:p>
          <a:p>
            <a:pPr lvl="1"/>
            <a:r>
              <a:rPr lang="en-GB" sz="1800" dirty="0" err="1"/>
              <a:t>Haem</a:t>
            </a:r>
            <a:r>
              <a:rPr lang="en-GB" sz="1800" dirty="0"/>
              <a:t> (</a:t>
            </a:r>
            <a:r>
              <a:rPr lang="en-GB" sz="1800" dirty="0" err="1"/>
              <a:t>porfyrin</a:t>
            </a:r>
            <a:r>
              <a:rPr lang="en-GB" sz="1800" dirty="0"/>
              <a:t>) - containing enzymes </a:t>
            </a:r>
          </a:p>
          <a:p>
            <a:pPr lvl="1"/>
            <a:r>
              <a:rPr lang="en-GB" sz="1800" dirty="0" err="1"/>
              <a:t>superfamily</a:t>
            </a:r>
            <a:r>
              <a:rPr lang="en-GB" sz="1800" dirty="0"/>
              <a:t> of more than 150 genes - several classes and subclasses </a:t>
            </a:r>
          </a:p>
          <a:p>
            <a:pPr lvl="2"/>
            <a:r>
              <a:rPr lang="en-GB" sz="1800" dirty="0"/>
              <a:t>different substrate specificity; structure ...</a:t>
            </a:r>
          </a:p>
          <a:p>
            <a:endParaRPr lang="en-GB" sz="1800" dirty="0"/>
          </a:p>
          <a:p>
            <a:r>
              <a:rPr lang="en-GB" sz="1800" dirty="0"/>
              <a:t>Some examples ... Diverse functions</a:t>
            </a:r>
          </a:p>
          <a:p>
            <a:pPr lvl="1"/>
            <a:r>
              <a:rPr lang="en-GB" sz="1600" dirty="0" err="1"/>
              <a:t>Cytochrome</a:t>
            </a:r>
            <a:r>
              <a:rPr lang="en-GB" sz="1600" dirty="0"/>
              <a:t> P450 1A (CYP1A) </a:t>
            </a:r>
          </a:p>
          <a:p>
            <a:pPr lvl="2"/>
            <a:r>
              <a:rPr lang="en-GB" sz="1600" dirty="0"/>
              <a:t>basic for detoxification of hydrophobic environmental contaminants</a:t>
            </a:r>
          </a:p>
          <a:p>
            <a:pPr lvl="1"/>
            <a:r>
              <a:rPr lang="en-GB" sz="1600" dirty="0" err="1"/>
              <a:t>Cytochrome</a:t>
            </a:r>
            <a:r>
              <a:rPr lang="en-GB" sz="1600" dirty="0"/>
              <a:t> P450 19A (CYP19) </a:t>
            </a:r>
          </a:p>
          <a:p>
            <a:pPr lvl="2"/>
            <a:r>
              <a:rPr lang="en-GB" sz="1600" dirty="0"/>
              <a:t>"</a:t>
            </a:r>
            <a:r>
              <a:rPr lang="en-GB" sz="1600" dirty="0" err="1"/>
              <a:t>aromatase</a:t>
            </a:r>
            <a:r>
              <a:rPr lang="en-GB" sz="1600" dirty="0"/>
              <a:t>" involved in synthesis of </a:t>
            </a:r>
            <a:r>
              <a:rPr lang="en-GB" sz="1600" dirty="0" err="1"/>
              <a:t>estradiol</a:t>
            </a:r>
            <a:r>
              <a:rPr lang="en-GB" sz="1600" dirty="0"/>
              <a:t> (aromatization of testosterone)</a:t>
            </a:r>
          </a:p>
          <a:p>
            <a:endParaRPr lang="en-GB" sz="1800" dirty="0"/>
          </a:p>
        </p:txBody>
      </p:sp>
      <p:pic>
        <p:nvPicPr>
          <p:cNvPr id="2052" name="Picture 4" descr="http://www.nature.com/mp/journal/v18/n3/images/mp201242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581128"/>
            <a:ext cx="6848475" cy="221932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948264" y="4653136"/>
            <a:ext cx="2098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DME </a:t>
            </a:r>
          </a:p>
          <a:p>
            <a:r>
              <a:rPr lang="en-GB" sz="1100" b="1" dirty="0"/>
              <a:t>= Drug Metabolism Enzymes</a:t>
            </a:r>
          </a:p>
          <a:p>
            <a:endParaRPr lang="en-GB" sz="1100" b="1" dirty="0"/>
          </a:p>
          <a:p>
            <a:endParaRPr lang="en-GB" sz="11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cs-CZ" sz="2600" b="1" dirty="0" err="1">
                <a:solidFill>
                  <a:schemeClr val="tx1"/>
                </a:solidFill>
              </a:rPr>
              <a:t>CYPs</a:t>
            </a:r>
            <a:r>
              <a:rPr lang="cs-CZ" sz="2600" b="1" dirty="0">
                <a:solidFill>
                  <a:schemeClr val="tx1"/>
                </a:solidFill>
              </a:rPr>
              <a:t> </a:t>
            </a:r>
            <a:r>
              <a:rPr lang="en-GB" sz="2600" b="1" dirty="0">
                <a:solidFill>
                  <a:schemeClr val="tx1"/>
                </a:solidFill>
              </a:rPr>
              <a:t>and their functions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3010" name="Picture 2" descr="http://people.bu.edu/djw/images/D%20Waxman%20Slide1.jpg"/>
          <p:cNvPicPr>
            <a:picLocks noChangeAspect="1" noChangeArrowheads="1"/>
          </p:cNvPicPr>
          <p:nvPr/>
        </p:nvPicPr>
        <p:blipFill>
          <a:blip r:embed="rId3" cstate="print"/>
          <a:srcRect t="25382"/>
          <a:stretch>
            <a:fillRect/>
          </a:stretch>
        </p:blipFill>
        <p:spPr bwMode="auto">
          <a:xfrm>
            <a:off x="683568" y="1340768"/>
            <a:ext cx="7848872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/>
          <a:srcRect t="6693" r="36667" b="14523"/>
          <a:stretch>
            <a:fillRect/>
          </a:stretch>
        </p:blipFill>
        <p:spPr bwMode="auto">
          <a:xfrm>
            <a:off x="0" y="1268413"/>
            <a:ext cx="91440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Types of reactions catalyzed by CYPs (and Phase II enzymes)</a:t>
            </a:r>
          </a:p>
        </p:txBody>
      </p:sp>
      <p:sp>
        <p:nvSpPr>
          <p:cNvPr id="7" name="Obdélník 6"/>
          <p:cNvSpPr/>
          <p:nvPr/>
        </p:nvSpPr>
        <p:spPr>
          <a:xfrm>
            <a:off x="2411760" y="1700808"/>
            <a:ext cx="2160240" cy="2880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délník 7"/>
          <p:cNvSpPr/>
          <p:nvPr/>
        </p:nvSpPr>
        <p:spPr>
          <a:xfrm>
            <a:off x="2411760" y="2204864"/>
            <a:ext cx="21602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0" y="5229200"/>
            <a:ext cx="9144000" cy="792088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ovéPole 9"/>
          <p:cNvSpPr txBox="1"/>
          <p:nvPr/>
        </p:nvSpPr>
        <p:spPr>
          <a:xfrm>
            <a:off x="2843808" y="6237312"/>
            <a:ext cx="433323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Highlighted = will be discussed also later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925</Words>
  <Application>Microsoft Office PowerPoint</Application>
  <PresentationFormat>Předvádění na obrazovce (4:3)</PresentationFormat>
  <Paragraphs>167</Paragraphs>
  <Slides>35</Slides>
  <Notes>34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Tahoma</vt:lpstr>
      <vt:lpstr>Motiv sady Office</vt:lpstr>
      <vt:lpstr>Prezentace aplikace PowerPoint</vt:lpstr>
      <vt:lpstr>What processes are beyond toxicokinetics?</vt:lpstr>
      <vt:lpstr>    Metabolism and detoxification</vt:lpstr>
      <vt:lpstr>Detoxification</vt:lpstr>
      <vt:lpstr>Importance of nutrients and vitamins in detoxification</vt:lpstr>
      <vt:lpstr>Phase I </vt:lpstr>
      <vt:lpstr>Detoxification - Phase I </vt:lpstr>
      <vt:lpstr>CYPs and their functions</vt:lpstr>
      <vt:lpstr>Types of reactions catalyzed by CYPs (and Phase II enzymes)</vt:lpstr>
      <vt:lpstr>CYPs - example: steroid hormone synthesis  </vt:lpstr>
      <vt:lpstr>CYP450 overview</vt:lpstr>
      <vt:lpstr>Hydroxylation (oxidation) mechanism – key in “detoxification” </vt:lpstr>
      <vt:lpstr>Examples of CYP mediated reactions</vt:lpstr>
      <vt:lpstr>Examples of CYP mediated reactions</vt:lpstr>
      <vt:lpstr>Examples of CYP mediated reactions</vt:lpstr>
      <vt:lpstr>CYPs and BIOACTIVATION  pro-mutagen (procarcinogen)  mutagen (carcinogen)</vt:lpstr>
      <vt:lpstr>CYPs and BIOACTIVATION of procarcinogen</vt:lpstr>
      <vt:lpstr>CYPs and BIOACTIVATION – AFLATOXIN-A</vt:lpstr>
      <vt:lpstr>CYPs and BIOACTIVATION – ethanol</vt:lpstr>
      <vt:lpstr>CYPs and toxicity of drugs</vt:lpstr>
      <vt:lpstr>Detoxification – Phase II</vt:lpstr>
      <vt:lpstr>Prezentace aplikace PowerPoint</vt:lpstr>
      <vt:lpstr>Glutathione</vt:lpstr>
      <vt:lpstr>Examples of conjugation reactions</vt:lpstr>
      <vt:lpstr>Xenobiotic conjugations with GSH</vt:lpstr>
      <vt:lpstr>Phase III – elimination / membrane transport</vt:lpstr>
      <vt:lpstr>ABC transporters - examples</vt:lpstr>
      <vt:lpstr>ABC  one of the resistance mechanisms of tumour cells to anticancer drugs</vt:lpstr>
      <vt:lpstr>ABC: one of the resistance mechanisms of bacteria to antibiotics  [both via Physiological and Evolutionary adaptation mechanisms]</vt:lpstr>
      <vt:lpstr>Prezentace aplikace PowerPoint</vt:lpstr>
      <vt:lpstr>Prezentace aplikace PowerPoint</vt:lpstr>
      <vt:lpstr>Constitutive   vs   Induced detoxification</vt:lpstr>
      <vt:lpstr>CYP1A induction – role of AhR (discussed later)</vt:lpstr>
      <vt:lpstr>Summary – “toxic consequences” of detoxification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137</cp:revision>
  <dcterms:created xsi:type="dcterms:W3CDTF">2010-05-17T15:27:49Z</dcterms:created>
  <dcterms:modified xsi:type="dcterms:W3CDTF">2021-10-21T05:35:24Z</dcterms:modified>
</cp:coreProperties>
</file>