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6" r:id="rId2"/>
    <p:sldId id="296" r:id="rId3"/>
    <p:sldId id="300" r:id="rId4"/>
    <p:sldId id="299" r:id="rId5"/>
    <p:sldId id="297" r:id="rId6"/>
    <p:sldId id="298" r:id="rId7"/>
    <p:sldId id="301" r:id="rId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89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71" autoAdjust="0"/>
  </p:normalViewPr>
  <p:slideViewPr>
    <p:cSldViewPr showGuides="1">
      <p:cViewPr varScale="1">
        <p:scale>
          <a:sx n="107" d="100"/>
          <a:sy n="107" d="100"/>
        </p:scale>
        <p:origin x="1692" y="114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16.01.2024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16.01.2024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16.01.2024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16.01.2024</a:t>
            </a:fld>
            <a:endParaRPr lang="cs-CZ"/>
          </a:p>
        </p:txBody>
      </p:sp>
      <p:sp>
        <p:nvSpPr>
          <p:cNvPr id="21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413" y="61913"/>
            <a:ext cx="8569325" cy="6207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93713" y="836613"/>
            <a:ext cx="4248150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94263" y="836613"/>
            <a:ext cx="4249737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AD3FE-657F-4E12-B338-3C935E604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>
            <a:off x="493713" y="6460126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  <p:extLst>
      <p:ext uri="{BB962C8B-B14F-4D97-AF65-F5344CB8AC3E}">
        <p14:creationId xmlns:p14="http://schemas.microsoft.com/office/powerpoint/2010/main" val="174537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16.01.2024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do/rect/el/estud/prif/js11/maple/web/mat_model.pdf" TargetMode="External"/><Relationship Id="rId2" Type="http://schemas.openxmlformats.org/officeDocument/2006/relationships/hyperlink" Target="http://portal.matematickabiologie.cz/index.php?pg=analyza-a-modelovani-dynamickych-biologickych-dat--uvod-do-matematickeho-modelovan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2234458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Obsah kurzu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Studijní materiály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2348880"/>
            <a:ext cx="8590855" cy="4065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D29 místnost 123 (</a:t>
            </a:r>
            <a:r>
              <a:rPr lang="cs-CZ" sz="3600" b="1" dirty="0" err="1">
                <a:solidFill>
                  <a:srgbClr val="C00000"/>
                </a:solidFill>
              </a:rPr>
              <a:t>Recetox</a:t>
            </a:r>
            <a:r>
              <a:rPr lang="cs-CZ" sz="3600" b="1" dirty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76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Výukové materiály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E-</a:t>
            </a:r>
            <a:r>
              <a:rPr lang="cs-CZ" sz="2500" dirty="0" err="1"/>
              <a:t>learningová</a:t>
            </a:r>
            <a:r>
              <a:rPr lang="cs-CZ" sz="2500" dirty="0"/>
              <a:t> učebnice: </a:t>
            </a:r>
            <a:r>
              <a:rPr lang="cs-CZ" sz="2500" dirty="0">
                <a:hlinkClick r:id="rId2"/>
              </a:rPr>
              <a:t>http://portal.matematickabiologie.cz/index.php?pg=analyza-a-modelovani-dynamickych-biologickych-dat--uvod-do-matematickeho-modelovani</a:t>
            </a:r>
            <a:r>
              <a:rPr lang="cs-CZ" sz="2500" dirty="0"/>
              <a:t> starší, obsahuje navíc některé neprobírané okruhy.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Učebnice v </a:t>
            </a:r>
            <a:r>
              <a:rPr lang="cs-CZ" sz="2500" dirty="0" err="1"/>
              <a:t>pdf</a:t>
            </a:r>
            <a:r>
              <a:rPr lang="cs-CZ" sz="2500" dirty="0"/>
              <a:t> (stará verze v </a:t>
            </a:r>
            <a:r>
              <a:rPr lang="cs-CZ" sz="2500" dirty="0" err="1"/>
              <a:t>Maple</a:t>
            </a:r>
            <a:r>
              <a:rPr lang="cs-CZ" sz="2500" dirty="0"/>
              <a:t>, nová v R vzniká): </a:t>
            </a:r>
            <a:r>
              <a:rPr lang="cs-CZ" sz="2500" dirty="0">
                <a:hlinkClick r:id="rId3"/>
              </a:rPr>
              <a:t>http://is.muni.cz/do/rect/el/estud/prif/js11/maple/web/mat_model.pdf</a:t>
            </a:r>
            <a:r>
              <a:rPr lang="cs-CZ" sz="2500" dirty="0"/>
              <a:t> doposud základní výukový materiál kurzu.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Prezentace v </a:t>
            </a:r>
            <a:r>
              <a:rPr lang="cs-CZ" sz="2500" dirty="0" err="1"/>
              <a:t>pptx</a:t>
            </a:r>
            <a:r>
              <a:rPr lang="cs-CZ" sz="2500" dirty="0"/>
              <a:t>: hlavní zdroj, postupně budou vkládány do </a:t>
            </a:r>
            <a:r>
              <a:rPr lang="cs-CZ" sz="2500" dirty="0" err="1"/>
              <a:t>ISu</a:t>
            </a:r>
            <a:r>
              <a:rPr lang="cs-CZ" sz="2500" dirty="0"/>
              <a:t> vždy po skončení přednášky/cvičení. Společně s přednáškou by měly být dostatečným materiálem pro přípravu ke zkoušce.</a:t>
            </a:r>
          </a:p>
        </p:txBody>
      </p:sp>
    </p:spTree>
    <p:extLst>
      <p:ext uri="{BB962C8B-B14F-4D97-AF65-F5344CB8AC3E}">
        <p14:creationId xmlns:p14="http://schemas.microsoft.com/office/powerpoint/2010/main" val="2528433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06389" y="1484784"/>
            <a:ext cx="8675687" cy="4608512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21.   9. 2023</a:t>
            </a:r>
            <a:r>
              <a:rPr lang="cs-CZ" sz="1800" dirty="0">
                <a:latin typeface="Arial" charset="0"/>
              </a:rPr>
              <a:t>	</a:t>
            </a:r>
            <a:r>
              <a:rPr lang="cs-CZ" sz="1800" b="0" dirty="0">
                <a:latin typeface="Arial" charset="0"/>
              </a:rPr>
              <a:t>úvod do úvodu do matematického modelování;</a:t>
            </a:r>
            <a:endParaRPr lang="cs-CZ" sz="180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28.   9. 2023</a:t>
            </a:r>
            <a:r>
              <a:rPr lang="cs-CZ" sz="1800" dirty="0">
                <a:solidFill>
                  <a:schemeClr val="accent1"/>
                </a:solidFill>
                <a:latin typeface="Arial" charset="0"/>
              </a:rPr>
              <a:t>	</a:t>
            </a:r>
            <a:r>
              <a:rPr lang="cs-CZ" sz="1800" dirty="0">
                <a:latin typeface="Arial" charset="0"/>
              </a:rPr>
              <a:t>odpadne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5. 10. 2023</a:t>
            </a:r>
            <a:r>
              <a:rPr lang="cs-CZ" sz="1800" dirty="0">
                <a:latin typeface="Arial" charset="0"/>
              </a:rPr>
              <a:t>	základní definice, klasifikace modelů;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12. 10. 2023</a:t>
            </a:r>
            <a:r>
              <a:rPr lang="cs-CZ" sz="1800" dirty="0">
                <a:latin typeface="Arial" charset="0"/>
              </a:rPr>
              <a:t>	možná odpadne, pokud ne – úvod do R; </a:t>
            </a:r>
            <a:endParaRPr lang="cs-CZ" sz="1800" dirty="0">
              <a:solidFill>
                <a:srgbClr val="FF0000"/>
              </a:solidFill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19. 10. 2023</a:t>
            </a:r>
            <a:r>
              <a:rPr lang="cs-CZ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>
                <a:latin typeface="Arial" charset="0"/>
              </a:rPr>
              <a:t>pokračování R;</a:t>
            </a:r>
            <a:endParaRPr lang="cs-CZ" sz="1800" b="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26. 10. 2023</a:t>
            </a:r>
            <a:r>
              <a:rPr lang="cs-CZ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>
                <a:latin typeface="Arial" charset="0"/>
              </a:rPr>
              <a:t>růst populace organizmů; modifikace modelu; implementace v R;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2. 11. 2023</a:t>
            </a:r>
            <a:r>
              <a:rPr lang="cs-CZ" sz="1800" dirty="0">
                <a:latin typeface="Arial" charset="0"/>
              </a:rPr>
              <a:t>	modelování nejistoty, inverzní problém;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9. 11. 2023</a:t>
            </a:r>
            <a:r>
              <a:rPr lang="cs-CZ" sz="1800" dirty="0">
                <a:latin typeface="Arial" charset="0"/>
              </a:rPr>
              <a:t>	odpadne; 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16. 11. 2023</a:t>
            </a:r>
            <a:r>
              <a:rPr lang="cs-CZ" sz="1800" dirty="0">
                <a:latin typeface="Arial" charset="0"/>
              </a:rPr>
              <a:t>	populace pod tlakem predátora;</a:t>
            </a:r>
            <a:endParaRPr lang="cs-CZ" sz="18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23. 11. 2023</a:t>
            </a:r>
            <a:r>
              <a:rPr lang="cs-CZ" sz="1800" dirty="0">
                <a:latin typeface="Arial" charset="0"/>
              </a:rPr>
              <a:t>	modely více populací (Lotka-</a:t>
            </a:r>
            <a:r>
              <a:rPr lang="cs-CZ" sz="1800" dirty="0" err="1">
                <a:latin typeface="Arial" charset="0"/>
              </a:rPr>
              <a:t>Volterra</a:t>
            </a:r>
            <a:r>
              <a:rPr lang="cs-CZ" sz="1800" dirty="0">
                <a:latin typeface="Arial" charset="0"/>
              </a:rPr>
              <a:t>);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30. 11. 2023</a:t>
            </a:r>
            <a:r>
              <a:rPr lang="cs-CZ" sz="18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>
                <a:latin typeface="Arial" charset="0"/>
              </a:rPr>
              <a:t>modelování více populací v R (dravec × kořist);</a:t>
            </a:r>
            <a:endParaRPr lang="cs-CZ" sz="1800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7. 12. 2023</a:t>
            </a: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>
                <a:latin typeface="Arial" charset="0"/>
              </a:rPr>
              <a:t>maticové modely, </a:t>
            </a:r>
            <a:endParaRPr lang="cs-CZ" sz="18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14. 12. 2023	</a:t>
            </a:r>
            <a:r>
              <a:rPr lang="cs-CZ" sz="1800" dirty="0">
                <a:latin typeface="Arial" charset="0"/>
              </a:rPr>
              <a:t>odpadne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21. 12. 2023	</a:t>
            </a:r>
            <a:r>
              <a:rPr lang="cs-CZ" sz="1800" dirty="0">
                <a:latin typeface="Arial" charset="0"/>
              </a:rPr>
              <a:t>práce s Metacentrem, zadání vánoční domácí úlohy;</a:t>
            </a:r>
            <a:endParaRPr lang="cs-CZ" sz="1800" dirty="0">
              <a:solidFill>
                <a:srgbClr val="61898A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1800" b="0" dirty="0">
                <a:latin typeface="Arial" charset="0"/>
              </a:rPr>
              <a:t>Termíny zkoušky: 11. 1. 2024, 19. 1. 2024, 25. 1. 2024.</a:t>
            </a:r>
            <a:endParaRPr lang="cs-CZ" sz="1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Harmonogram výuky</a:t>
            </a:r>
          </a:p>
        </p:txBody>
      </p:sp>
    </p:spTree>
    <p:extLst>
      <p:ext uri="{BB962C8B-B14F-4D97-AF65-F5344CB8AC3E}">
        <p14:creationId xmlns:p14="http://schemas.microsoft.com/office/powerpoint/2010/main" val="144859142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100 minut přednášky a cvičení osobně jednou týdně. Přednášky se nebudou natáčet.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Účast je nepovinná, nezapisuje se. Podrobné zadání domácích úkolů bude probíráno jen na cvičeních.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Podklady ke cvičením a studijní materiály budou postupně zveřejňovány v </a:t>
            </a:r>
            <a:r>
              <a:rPr lang="cs-CZ" sz="2500" dirty="0" err="1"/>
              <a:t>ISu</a:t>
            </a:r>
            <a:r>
              <a:rPr lang="cs-CZ" sz="2500" dirty="0"/>
              <a:t> + pracovní kódy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Podmínkou je získat alespoň 60 % bodů za semestr, tj. </a:t>
            </a:r>
            <a:r>
              <a:rPr lang="cs-CZ" sz="2500" dirty="0">
                <a:solidFill>
                  <a:srgbClr val="FF0000"/>
                </a:solidFill>
              </a:rPr>
              <a:t>138</a:t>
            </a:r>
            <a:r>
              <a:rPr lang="cs-CZ" sz="2500" dirty="0"/>
              <a:t> b.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Během semestru bude zadáno 5 domácích úkolů po</a:t>
            </a:r>
            <a:br>
              <a:rPr lang="cs-CZ" sz="2500" dirty="0">
                <a:solidFill>
                  <a:srgbClr val="FF0000"/>
                </a:solidFill>
              </a:rPr>
            </a:br>
            <a:r>
              <a:rPr lang="cs-CZ" sz="2500" dirty="0">
                <a:solidFill>
                  <a:srgbClr val="FF0000"/>
                </a:solidFill>
              </a:rPr>
              <a:t>20 </a:t>
            </a:r>
            <a:r>
              <a:rPr lang="cs-CZ" sz="2500" dirty="0"/>
              <a:t>bodech + vánoční za </a:t>
            </a:r>
            <a:r>
              <a:rPr lang="cs-CZ" sz="2500" dirty="0">
                <a:solidFill>
                  <a:srgbClr val="FF0000"/>
                </a:solidFill>
              </a:rPr>
              <a:t>40</a:t>
            </a:r>
            <a:r>
              <a:rPr lang="cs-CZ" sz="2500" dirty="0"/>
              <a:t> bodů (celkem 61 % z hodnocení).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Na závěr písemný test na 100 minut (pokud bude možnost, lze i více) za </a:t>
            </a:r>
            <a:r>
              <a:rPr lang="cs-CZ" sz="2500" dirty="0">
                <a:solidFill>
                  <a:srgbClr val="FF0000"/>
                </a:solidFill>
              </a:rPr>
              <a:t>90</a:t>
            </a:r>
            <a:r>
              <a:rPr lang="cs-CZ" sz="2500" dirty="0"/>
              <a:t> bodů.</a:t>
            </a:r>
          </a:p>
        </p:txBody>
      </p:sp>
    </p:spTree>
    <p:extLst>
      <p:ext uri="{BB962C8B-B14F-4D97-AF65-F5344CB8AC3E}">
        <p14:creationId xmlns:p14="http://schemas.microsoft.com/office/powerpoint/2010/main" val="1570938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Klasifikace zkoušky:</a:t>
            </a:r>
            <a:r>
              <a:rPr lang="cs-CZ" sz="2800" dirty="0"/>
              <a:t> 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/>
              <a:t>	92 %–100 %	212–230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/>
              <a:t>	84 %–91 %	192–211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/>
              <a:t>	76 %–83 %	174–191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/>
              <a:t>	68 %–75 %	153–173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/>
              <a:t> 	60 %–67 %	138–154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/>
              <a:t> 	  0 %–59 %	    0–137 bodů</a:t>
            </a:r>
          </a:p>
        </p:txBody>
      </p:sp>
    </p:spTree>
    <p:extLst>
      <p:ext uri="{BB962C8B-B14F-4D97-AF65-F5344CB8AC3E}">
        <p14:creationId xmlns:p14="http://schemas.microsoft.com/office/powerpoint/2010/main" val="2992823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3B215-F7F1-9B09-76BF-046701D98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ankety</a:t>
            </a:r>
            <a:endParaRPr lang="en-US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E4F5F45-FA25-46B1-B114-DB8A373DD0FC}"/>
              </a:ext>
            </a:extLst>
          </p:cNvPr>
          <p:cNvSpPr txBox="1"/>
          <p:nvPr/>
        </p:nvSpPr>
        <p:spPr>
          <a:xfrm>
            <a:off x="539552" y="1844824"/>
            <a:ext cx="74888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Písemná:	9 hlasů</a:t>
            </a:r>
          </a:p>
          <a:p>
            <a:r>
              <a:rPr lang="cs-CZ" dirty="0"/>
              <a:t>Ústní:	2 hlasy</a:t>
            </a:r>
          </a:p>
          <a:p>
            <a:endParaRPr lang="cs-CZ" dirty="0"/>
          </a:p>
          <a:p>
            <a:r>
              <a:rPr lang="cs-CZ" dirty="0"/>
              <a:t>Společné psaní kódů:	10 hlasů</a:t>
            </a:r>
          </a:p>
          <a:p>
            <a:r>
              <a:rPr lang="cs-CZ" dirty="0"/>
              <a:t>Hotové kódy v materiálech:	  1 hlas</a:t>
            </a:r>
          </a:p>
          <a:p>
            <a:endParaRPr lang="cs-CZ" dirty="0"/>
          </a:p>
          <a:p>
            <a:r>
              <a:rPr lang="cs-CZ" dirty="0"/>
              <a:t>Tykání:	  7 hlasů</a:t>
            </a:r>
          </a:p>
          <a:p>
            <a:r>
              <a:rPr lang="cs-CZ" dirty="0"/>
              <a:t>Vykání:	  2 hlasy</a:t>
            </a:r>
          </a:p>
          <a:p>
            <a:r>
              <a:rPr lang="cs-CZ" dirty="0"/>
              <a:t>Onikání:	  2 hlasy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9128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14253</TotalTime>
  <Words>584</Words>
  <Application>Microsoft Office PowerPoint</Application>
  <PresentationFormat>Předvádění na obrazovce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Wingdings</vt:lpstr>
      <vt:lpstr>Wingdings 2</vt:lpstr>
      <vt:lpstr>Administrativní</vt:lpstr>
      <vt:lpstr>0. Organizace výuky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Výsledky ankety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výuky</dc:title>
  <dc:creator>Jiří Kalina</dc:creator>
  <cp:lastModifiedBy>Jiří Kalina</cp:lastModifiedBy>
  <cp:revision>151</cp:revision>
  <dcterms:created xsi:type="dcterms:W3CDTF">2011-03-03T07:28:24Z</dcterms:created>
  <dcterms:modified xsi:type="dcterms:W3CDTF">2024-01-16T12:50:06Z</dcterms:modified>
</cp:coreProperties>
</file>