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6" r:id="rId2"/>
    <p:sldId id="288" r:id="rId3"/>
    <p:sldId id="296" r:id="rId4"/>
    <p:sldId id="294" r:id="rId5"/>
    <p:sldId id="298" r:id="rId6"/>
    <p:sldId id="293" r:id="rId7"/>
    <p:sldId id="295" r:id="rId8"/>
    <p:sldId id="300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289" r:id="rId17"/>
    <p:sldId id="290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90" autoAdjust="0"/>
  </p:normalViewPr>
  <p:slideViewPr>
    <p:cSldViewPr showGuides="1">
      <p:cViewPr varScale="1">
        <p:scale>
          <a:sx n="55" d="100"/>
          <a:sy n="55" d="100"/>
        </p:scale>
        <p:origin x="1044" y="6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B8071-9B61-4681-A514-639A89F39D48}" type="slidenum">
              <a:rPr lang="cs-CZ" altLang="en-US" smtClean="0"/>
              <a:pPr>
                <a:spcBef>
                  <a:spcPct val="0"/>
                </a:spcBef>
              </a:pPr>
              <a:t>16</a:t>
            </a:fld>
            <a:endParaRPr lang="cs-CZ" altLang="en-US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963F3F-D3B7-48F1-9041-D8FF61E0B1CD}" type="slidenum">
              <a:rPr lang="cs-CZ" altLang="en-US" smtClean="0"/>
              <a:pPr>
                <a:spcBef>
                  <a:spcPct val="0"/>
                </a:spcBef>
              </a:pPr>
              <a:t>17</a:t>
            </a:fld>
            <a:endParaRPr lang="cs-CZ" altLang="en-US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9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22.09.2023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22.09.2023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22.09.2023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  <p:pic>
        <p:nvPicPr>
          <p:cNvPr id="24" name="Obrázek 23" descr="Obsah obrázku snímek obrazovky, Grafika, Písmo, design">
            <a:extLst>
              <a:ext uri="{FF2B5EF4-FFF2-40B4-BE49-F238E27FC236}">
                <a16:creationId xmlns:a16="http://schemas.microsoft.com/office/drawing/2014/main" id="{3F887320-723B-3D75-559F-8B8548A505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22" y="6445038"/>
            <a:ext cx="936105" cy="3659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EECF61-0631-6DCD-E558-C3E762B1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77581-F61D-4517-972C-775A665F2C85}" type="datetime1">
              <a:rPr lang="cs-CZ" smtClean="0"/>
              <a:pPr>
                <a:defRPr/>
              </a:pPr>
              <a:t>22.09.2023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E9D1E4-6E20-4DF8-F9A8-2859B349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E7BE43-60FE-B6F8-0607-61A6963B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52ECD-D51C-402B-8D1E-D191B99D66A0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E261D65B-A2FC-0900-3957-2C569199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22.09.2023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 descr="Obsah obrázku snímek obrazovky, Grafika, Písmo, design">
            <a:extLst>
              <a:ext uri="{FF2B5EF4-FFF2-40B4-BE49-F238E27FC236}">
                <a16:creationId xmlns:a16="http://schemas.microsoft.com/office/drawing/2014/main" id="{F28CE732-F4F9-AAE7-01E1-839E28C3D25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22" y="6445038"/>
            <a:ext cx="936105" cy="3659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Motivace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Matematické modelování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Matematický model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1. Úvod do úvodu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Určení/výběr jednotlivých prvků matematického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Lze využít odborné literatury, spolupráci s odbornou a komunitou.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Vychází se z analýzy systému, jeho chování a stanovených cílů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Realita je složitá, je třeba ji vymezit a pro účely modelu zjednodušit.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Proto definujeme v rámci objektivní reality prvky, vstupy a výstupy, procesy, stavy a funkce.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Dále provádíme zjednodušení (simplifikaci) řešeného problému, kdy nepodstatné oddělujeme od podstatného.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Identifikace prvků modelu</a:t>
            </a:r>
          </a:p>
        </p:txBody>
      </p:sp>
    </p:spTree>
    <p:extLst>
      <p:ext uri="{BB962C8B-B14F-4D97-AF65-F5344CB8AC3E}">
        <p14:creationId xmlns:p14="http://schemas.microsoft.com/office/powerpoint/2010/main" val="40710001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základní struktury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Identifikace vztahů mezi prvky modelu, a posléze jejich matematické vyjádření.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respektovat naše předpoklady a domněnky o tom, jak systém funguje.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Budoucí analýzy systému vždy zachází s těmito předpoklady jako s pravdivými, ale jejich výsledky budou validní, pouze pokud jsou tyto předpoklady platné.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fázi studia vztahů může dojít ke korekci předchozího kroku při nutnosti přidat nebo odebrat některý z prvků modelu.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Studium vztahů mezi prvky modelu</a:t>
            </a:r>
          </a:p>
        </p:txBody>
      </p:sp>
    </p:spTree>
    <p:extLst>
      <p:ext uri="{BB962C8B-B14F-4D97-AF65-F5344CB8AC3E}">
        <p14:creationId xmlns:p14="http://schemas.microsoft.com/office/powerpoint/2010/main" val="5871085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za využití ICT (naprogramování v příslušném programovacím jazyce).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Odladění a verifikace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Analýza výpočetní složitosti, využití příslušného hardware atd.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Opět může dojít k přehodnocení závěrů předchozích dvou fází modelu, tj. identifikace prvků a studia vazeb modelu dle možností a potřeb jeho implementace.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Implementace modelu</a:t>
            </a:r>
          </a:p>
        </p:txBody>
      </p:sp>
    </p:spTree>
    <p:extLst>
      <p:ext uri="{BB962C8B-B14F-4D97-AF65-F5344CB8AC3E}">
        <p14:creationId xmlns:p14="http://schemas.microsoft.com/office/powerpoint/2010/main" val="20903979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 „naplnění“ modelu konkrétními parametry a daty lze přistoupit k jeho řešení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principu existují dva způsoby nalezení řešení matematického modelu: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analytické (explicitní) řešení spočívá v nalezení přesného řešení pomocí analytických matematických metod (řešení soustavy rovnic, řešení úlohy na vázaný extrém apod.).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numerické (přibližné) řešení se používá u modelů, u kterých neumíme problém řešit analyticky, nebo v případech, kdy je analytické řešení příliš složité nebo časově náročné. Při numerickém řešení je třeba uvažovat jeho numerickou stabilitu, konvergenci a chybu, která nám vznikne.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Nalezení řešení modelu</a:t>
            </a:r>
          </a:p>
        </p:txBody>
      </p:sp>
    </p:spTree>
    <p:extLst>
      <p:ext uri="{BB962C8B-B14F-4D97-AF65-F5344CB8AC3E}">
        <p14:creationId xmlns:p14="http://schemas.microsoft.com/office/powerpoint/2010/main" val="395231371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Testování/kontrola, zda (do jaké míry) výsledky souhlasí s chováním modelovaného systému.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Modely „naplníme“ empirickými daty, výsledky porovnáváme s realitou. Kalibrace × validace × verifikace.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Vizualizace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 je jen přibližným obrazem objektivní reality. Je dobrý, pokud umožní přesně sledovat důsledky změn ve vstupech do systému na jeho výstupy.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analýzy řešení je prověření správné struktury modelu, jeho vypovídací schopnosti ale i formálních kvantitativních vlastností včetně odstranění formálních chyb.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Analýza a verifikace řešení</a:t>
            </a:r>
          </a:p>
        </p:txBody>
      </p:sp>
    </p:spTree>
    <p:extLst>
      <p:ext uri="{BB962C8B-B14F-4D97-AF65-F5344CB8AC3E}">
        <p14:creationId xmlns:p14="http://schemas.microsoft.com/office/powerpoint/2010/main" val="2906075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dosažené řešení není v dostatečném souladu s realitou, iterativně se postupuje od fáze 1 přes celý cyklus.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Metody prezentace modelu jeho potenciálním uživatelům závisí na jejich (matematických) znalostech.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Pokud chce uživatel vědět raději méně o detailech modelu, je vhodné ukázat mu všechny relevantní informace o výstupech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 umožní uživateli (který není programátorem) vytvořit si objektivnější pohled na řešení modelu a jeho interpretaci.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>
                <a:solidFill>
                  <a:schemeClr val="accent3">
                    <a:lumMod val="75000"/>
                  </a:schemeClr>
                </a:solidFill>
              </a:rPr>
              <a:t>Modifikace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7171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663192"/>
            <a:ext cx="8655050" cy="1655762"/>
          </a:xfrm>
        </p:spPr>
        <p:txBody>
          <a:bodyPr lIns="90000" tIns="46800" rIns="90000" bIns="46800"/>
          <a:lstStyle/>
          <a:p>
            <a:pPr marL="0" indent="0" defTabSz="449263" eaLnBrk="1" hangingPunct="1">
              <a:spcBef>
                <a:spcPts val="7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Modelování</a:t>
            </a:r>
            <a:r>
              <a:rPr 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b="0" dirty="0">
                <a:latin typeface="Arial" charset="0"/>
              </a:rPr>
              <a:t>a</a:t>
            </a:r>
            <a:r>
              <a:rPr lang="cs-CZ" dirty="0">
                <a:latin typeface="Arial" charset="0"/>
              </a:rPr>
              <a:t>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simulace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cs-CZ" b="0" dirty="0">
                <a:latin typeface="Arial" charset="0"/>
              </a:rPr>
              <a:t>označují aktivity spojené s vytvářením modelů objektů reálného světa a experimentováním s těmito modely.</a:t>
            </a:r>
            <a:endParaRPr lang="en-GB" b="0" dirty="0">
              <a:latin typeface="Arial" charset="0"/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00268"/>
              </p:ext>
            </p:extLst>
          </p:nvPr>
        </p:nvGraphicFramePr>
        <p:xfrm>
          <a:off x="1219200" y="3501008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867219" imgH="2572127" progId="">
                  <p:embed/>
                </p:oleObj>
              </mc:Choice>
              <mc:Fallback>
                <p:oleObj r:id="rId3" imgW="6867219" imgH="2572127" progId="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01008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</a:p>
        </p:txBody>
      </p:sp>
    </p:spTree>
    <p:extLst>
      <p:ext uri="{BB962C8B-B14F-4D97-AF65-F5344CB8AC3E}">
        <p14:creationId xmlns:p14="http://schemas.microsoft.com/office/powerpoint/2010/main" val="3184215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095872"/>
              </p:ext>
            </p:extLst>
          </p:nvPr>
        </p:nvGraphicFramePr>
        <p:xfrm>
          <a:off x="1219200" y="3645941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6867219" imgH="2572127" progId="Paint.Picture">
                  <p:embed/>
                </p:oleObj>
              </mc:Choice>
              <mc:Fallback>
                <p:oleObj name="Rastrový obrázek" r:id="rId3" imgW="6867219" imgH="2572127" progId="Paint.Picture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45941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700808"/>
            <a:ext cx="8640960" cy="46872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>
                <a:latin typeface="Arial" charset="0"/>
                <a:cs typeface="Arial" charset="0"/>
              </a:rPr>
              <a:t>Modelování </a:t>
            </a:r>
            <a:r>
              <a:rPr lang="cs-CZ" sz="24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vedoucích k vývoji matematického modelu, který současně reprezentuje strukturu a chování reálného systému.</a:t>
            </a:r>
          </a:p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>
                <a:latin typeface="Arial" charset="0"/>
                <a:cs typeface="Arial" charset="0"/>
              </a:rPr>
              <a:t>Simulace</a:t>
            </a:r>
            <a:r>
              <a:rPr lang="cs-CZ" sz="24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24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sloužících k ověření správnosti modelu a získání nových poznatků o činnosti reálných systémů</a:t>
            </a:r>
            <a:r>
              <a:rPr lang="en-GB" sz="20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</a:p>
        </p:txBody>
      </p:sp>
    </p:spTree>
    <p:extLst>
      <p:ext uri="{BB962C8B-B14F-4D97-AF65-F5344CB8AC3E}">
        <p14:creationId xmlns:p14="http://schemas.microsoft.com/office/powerpoint/2010/main" val="770055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význam má </a:t>
            </a: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 modelování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Proč má smysl vytvářet matematické modely reálných systémů?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Porozumění okolnímu světu díky abstrakci: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vědecký popis reality,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užitečné zjednodušení a zdůraznění důležitých procesů.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Schopnost předvídat chování systému: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 čase (chování systému v budoucnosti/v minulosti),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při změnách podmínek, ve kterých systém pracuje (citlivost).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Podpora rozhodování: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krátkodobá rozhodnutí,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strategické rozhodování.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919492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Činnost vedoucí k vytvoření </a:t>
            </a: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matematického modelu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modelu vlastně znamená překlad našich znalostí (očekávání, předpokladů, víry) o modelovaném systému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 jazyka matematiky. To má několik (ne)výhod: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matematický jazyk je obvykle velmi konkrétní a přesný – to může pomoci s formulací/zpřesněním našich myšlenek a znalostí 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matematické vyjádření je stručné a jasně definované,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máme k dispozici veškerý matematický aparát, nástroje a výsledky (věty, důkazy) zdokonalované po staletí,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to všechno umíme efektivně zpracovat s využitím ICT!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vyžaduje spolupráci odborníků z různých oblastí: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odborníka z oblasti oboru řešené problematiky,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v oblasti matematiky,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z oblasti informatiky apod.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4989930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Uvedené (ne)výhody umožňují přesnou formulaci, ale nesou s sebou také určitá omezení.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To nás nutí ke kompromisům mezi jednoduchostí a přesností.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V první řadě jde o míru zjednodušení reality: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většina reálných systémů je příliš komplikovaná na to, abychom je dokázali (efektivně) vyjádřit matematicky bez zjednodušení,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hned v úvodní fázi modelování je proto zapotřebí identifikovat nejdůležitější součásti modelovaného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dirty="0"/>
              <a:t>ostatní části systému budou (prozatím) zanedbány.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4682080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druhé řadě pak o míru složitosti matematického vyjádření: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matematika umožňuje získat výsledky (vyčíslit, dokázat) mnoha obecně vyjádřených problémů,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kvalita výsledků závisí na typu matematického vyjádření,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složitost vztahů, forma rovnic,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některých případech může malá změna struktury vést k dalekosáhlým změnám výsledků modelu,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přesnost/citlivost řešení, robustní modely,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počítačů může pomoci se získáním přibližného řešení (numerické metody), pozor na citlivost!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10222284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8651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Definice: </a:t>
            </a:r>
            <a:r>
              <a:rPr lang="cs-CZ" sz="2300" b="0" dirty="0">
                <a:latin typeface="Arial" charset="0"/>
              </a:rPr>
              <a:t>Model je záměrně zjednodušený obraz reality (reálných objektů).</a:t>
            </a: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sz="2000" dirty="0">
                <a:latin typeface="Arial" charset="0"/>
                <a:cs typeface="Arial" charset="0"/>
              </a:rPr>
              <a:t>zjednodušený abstraktní popis reálného objektu (soubor vztahů</a:t>
            </a:r>
            <a:r>
              <a:rPr lang="en-GB" sz="2000" dirty="0">
                <a:latin typeface="Arial" charset="0"/>
                <a:cs typeface="Arial" charset="0"/>
              </a:rPr>
              <a:t>, resp. </a:t>
            </a:r>
            <a:r>
              <a:rPr lang="cs-CZ" sz="2000" dirty="0">
                <a:latin typeface="Arial" charset="0"/>
                <a:cs typeface="Arial" charset="0"/>
              </a:rPr>
              <a:t>instrukcí pro generování dat popisujících chování reálného objektu.</a:t>
            </a:r>
            <a:endParaRPr lang="en-GB" sz="2000" dirty="0">
              <a:latin typeface="Arial" charset="0"/>
              <a:cs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b="0" dirty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436994" cy="305927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</a:p>
        </p:txBody>
      </p:sp>
    </p:spTree>
    <p:extLst>
      <p:ext uri="{BB962C8B-B14F-4D97-AF65-F5344CB8AC3E}">
        <p14:creationId xmlns:p14="http://schemas.microsoft.com/office/powerpoint/2010/main" val="40660382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Prvky modelu: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množiny vstupních a výstupních proměnných různých typů, včetně parametrů (konstant),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matematické struktury (rovnice), které určují stavy systému a vztahy mezi proměnnými a parametry,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řešení modelu.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Proměnné reprezentují vlastnosti systému, např. výstupy měřených veličin ve tvaru signálů, vzorkovaná data, počty, výskyt dané události či jevu (ano/ne) apod.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Na model se můžeme dívat také jako na množinu funkcí, která popisuje vztahy mezi různými proměnnými.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</a:p>
        </p:txBody>
      </p:sp>
    </p:spTree>
    <p:extLst>
      <p:ext uri="{BB962C8B-B14F-4D97-AF65-F5344CB8AC3E}">
        <p14:creationId xmlns:p14="http://schemas.microsoft.com/office/powerpoint/2010/main" val="34285314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Proces tvorby modelu má několik fází, mezi kterými existují významné zpětné vazby: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identifikace prvků modelu (proměnných),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studium vztahů mezi prvky modelu,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implementace modelu (s použitím ICT),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nalezení řešení modelu (jedno nebo více),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řešení, jeho výhod a nedostatků,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modifikace modelu (iterativně).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01271"/>
              </p:ext>
            </p:extLst>
          </p:nvPr>
        </p:nvGraphicFramePr>
        <p:xfrm>
          <a:off x="6516216" y="2420888"/>
          <a:ext cx="2183532" cy="202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3695040" imgH="3428280" progId="Photoshop.Image.12">
                  <p:embed/>
                </p:oleObj>
              </mc:Choice>
              <mc:Fallback>
                <p:oleObj name="Image" r:id="rId2" imgW="3695040" imgH="3428280" progId="Photoshop.Image.12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16216" y="2420888"/>
                        <a:ext cx="2183532" cy="2025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1946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3262" b="1417"/>
          <a:stretch/>
        </p:blipFill>
        <p:spPr>
          <a:xfrm>
            <a:off x="2699792" y="1538580"/>
            <a:ext cx="5904656" cy="4842748"/>
          </a:xfrm>
          <a:prstGeom prst="rect">
            <a:avLst/>
          </a:prstGeom>
        </p:spPr>
      </p:pic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Proces tvorby modelu: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915541729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1118</Words>
  <Application>Microsoft Office PowerPoint</Application>
  <PresentationFormat>Předvádění na obrazovce (4:3)</PresentationFormat>
  <Paragraphs>120</Paragraphs>
  <Slides>17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Wingdings 2</vt:lpstr>
      <vt:lpstr>Administrativní</vt:lpstr>
      <vt:lpstr>Image</vt:lpstr>
      <vt:lpstr>Rastrový obrázek</vt:lpstr>
      <vt:lpstr>1. Úvod do úvodu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130</cp:revision>
  <dcterms:created xsi:type="dcterms:W3CDTF">2011-03-03T07:28:24Z</dcterms:created>
  <dcterms:modified xsi:type="dcterms:W3CDTF">2023-09-22T09:47:10Z</dcterms:modified>
</cp:coreProperties>
</file>