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86" r:id="rId2"/>
    <p:sldId id="289" r:id="rId3"/>
    <p:sldId id="290" r:id="rId4"/>
    <p:sldId id="291" r:id="rId5"/>
    <p:sldId id="305" r:id="rId6"/>
    <p:sldId id="306" r:id="rId7"/>
    <p:sldId id="292" r:id="rId8"/>
    <p:sldId id="302" r:id="rId9"/>
    <p:sldId id="303" r:id="rId10"/>
    <p:sldId id="304" r:id="rId11"/>
    <p:sldId id="310" r:id="rId12"/>
    <p:sldId id="307" r:id="rId13"/>
    <p:sldId id="308" r:id="rId14"/>
    <p:sldId id="309" r:id="rId15"/>
    <p:sldId id="293" r:id="rId16"/>
    <p:sldId id="294" r:id="rId17"/>
    <p:sldId id="295" r:id="rId18"/>
    <p:sldId id="296" r:id="rId19"/>
    <p:sldId id="297" r:id="rId20"/>
    <p:sldId id="298" r:id="rId21"/>
    <p:sldId id="299" r:id="rId22"/>
    <p:sldId id="300" r:id="rId23"/>
    <p:sldId id="301" r:id="rId24"/>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383">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lina" initials="k"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90" autoAdjust="0"/>
  </p:normalViewPr>
  <p:slideViewPr>
    <p:cSldViewPr showGuides="1">
      <p:cViewPr varScale="1">
        <p:scale>
          <a:sx n="102" d="100"/>
          <a:sy n="102" d="100"/>
        </p:scale>
        <p:origin x="1806" y="96"/>
      </p:cViewPr>
      <p:guideLst>
        <p:guide orient="horz" pos="2160"/>
        <p:guide pos="1383"/>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0" d="100"/>
          <a:sy n="60" d="100"/>
        </p:scale>
        <p:origin x="-3378"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85909FA5-339E-4651-B2DE-B56013502D9B}" type="datetimeFigureOut">
              <a:rPr lang="cs-CZ" smtClean="0"/>
              <a:pPr/>
              <a:t>05.10.2023</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9DCFBF8B-558C-4D77-8360-4385647F2E05}" type="slidenum">
              <a:rPr lang="cs-CZ" smtClean="0"/>
              <a:pPr/>
              <a:t>‹#›</a:t>
            </a:fld>
            <a:endParaRPr lang="cs-CZ"/>
          </a:p>
        </p:txBody>
      </p:sp>
    </p:spTree>
    <p:extLst>
      <p:ext uri="{BB962C8B-B14F-4D97-AF65-F5344CB8AC3E}">
        <p14:creationId xmlns:p14="http://schemas.microsoft.com/office/powerpoint/2010/main" val="901095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C406F23-B324-4EB6-B5F7-97F5217C982F}" type="datetimeFigureOut">
              <a:rPr lang="cs-CZ" smtClean="0"/>
              <a:pPr/>
              <a:t>05.10.2023</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0F74B53-992C-4577-A143-249B45FFDF13}" type="slidenum">
              <a:rPr lang="cs-CZ" smtClean="0"/>
              <a:pPr/>
              <a:t>‹#›</a:t>
            </a:fld>
            <a:endParaRPr lang="cs-CZ"/>
          </a:p>
        </p:txBody>
      </p:sp>
    </p:spTree>
    <p:extLst>
      <p:ext uri="{BB962C8B-B14F-4D97-AF65-F5344CB8AC3E}">
        <p14:creationId xmlns:p14="http://schemas.microsoft.com/office/powerpoint/2010/main" val="1393475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930976E-7D9D-4E21-933C-092BCC63C24F}" type="slidenum">
              <a:rPr lang="cs-CZ" altLang="en-US" smtClean="0"/>
              <a:pPr>
                <a:spcBef>
                  <a:spcPct val="0"/>
                </a:spcBef>
              </a:pPr>
              <a:t>2</a:t>
            </a:fld>
            <a:endParaRPr lang="cs-CZ" altLang="en-US"/>
          </a:p>
        </p:txBody>
      </p:sp>
      <p:sp>
        <p:nvSpPr>
          <p:cNvPr id="30723"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0724"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a:latin typeface="Arial" panose="020B0604020202020204" pitchFamily="34" charset="0"/>
            </a:endParaRPr>
          </a:p>
        </p:txBody>
      </p:sp>
    </p:spTree>
    <p:extLst>
      <p:ext uri="{BB962C8B-B14F-4D97-AF65-F5344CB8AC3E}">
        <p14:creationId xmlns:p14="http://schemas.microsoft.com/office/powerpoint/2010/main" val="629235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7E4C43-E039-4C70-BA46-CBAF3D11C13E}" type="slidenum">
              <a:rPr lang="cs-CZ" altLang="en-US" smtClean="0"/>
              <a:pPr>
                <a:spcBef>
                  <a:spcPct val="0"/>
                </a:spcBef>
              </a:pPr>
              <a:t>3</a:t>
            </a:fld>
            <a:endParaRPr lang="cs-CZ" altLang="en-US"/>
          </a:p>
        </p:txBody>
      </p:sp>
      <p:sp>
        <p:nvSpPr>
          <p:cNvPr id="32771"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2772"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a:latin typeface="Arial" panose="020B0604020202020204" pitchFamily="34" charset="0"/>
            </a:endParaRPr>
          </a:p>
        </p:txBody>
      </p:sp>
    </p:spTree>
    <p:extLst>
      <p:ext uri="{BB962C8B-B14F-4D97-AF65-F5344CB8AC3E}">
        <p14:creationId xmlns:p14="http://schemas.microsoft.com/office/powerpoint/2010/main" val="158994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F95FC95-688A-4EF2-8DAD-EB9934CF0B5A}" type="slidenum">
              <a:rPr lang="cs-CZ" altLang="en-US" smtClean="0"/>
              <a:pPr>
                <a:spcBef>
                  <a:spcPct val="0"/>
                </a:spcBef>
              </a:pPr>
              <a:t>4</a:t>
            </a:fld>
            <a:endParaRPr lang="cs-CZ" altLang="en-US"/>
          </a:p>
        </p:txBody>
      </p:sp>
      <p:sp>
        <p:nvSpPr>
          <p:cNvPr id="34819"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4820"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a:latin typeface="Arial" panose="020B0604020202020204" pitchFamily="34" charset="0"/>
            </a:endParaRPr>
          </a:p>
        </p:txBody>
      </p:sp>
    </p:spTree>
    <p:extLst>
      <p:ext uri="{BB962C8B-B14F-4D97-AF65-F5344CB8AC3E}">
        <p14:creationId xmlns:p14="http://schemas.microsoft.com/office/powerpoint/2010/main" val="3778569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5119BE8F-E050-4C3C-9814-D6EC8D55BDA4}" type="datetime1">
              <a:rPr lang="cs-CZ"/>
              <a:pPr>
                <a:defRPr/>
              </a:pPr>
              <a:t>05.10.2023</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dirty="0"/>
              <a:t>Vytvořil Institut biostatistiky a analýz, Masarykova univerzita </a:t>
            </a:r>
            <a:br>
              <a:rPr lang="cs-CZ" dirty="0"/>
            </a:br>
            <a:r>
              <a:rPr lang="cs-CZ" i="1" dirty="0"/>
              <a:t>J. </a:t>
            </a:r>
            <a:r>
              <a:rPr lang="cs-CZ" i="1" dirty="0" err="1"/>
              <a:t>Jarkovský</a:t>
            </a:r>
            <a:r>
              <a:rPr lang="cs-CZ" i="1" dirty="0"/>
              <a:t>, L. Dušek, M. </a:t>
            </a:r>
            <a:r>
              <a:rPr lang="cs-CZ" i="1" dirty="0" err="1"/>
              <a:t>Cvanová</a:t>
            </a:r>
            <a:r>
              <a:rPr lang="cs-CZ" i="1" dirty="0"/>
              <a:t>, J. Kalina</a:t>
            </a:r>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36E1D8A-CBB2-4B24-B7B3-E30E3B97490E}"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E28C414C-7B53-472E-BAB1-DC981D950C87}" type="datetime1">
              <a:rPr lang="cs-CZ"/>
              <a:pPr>
                <a:defRPr/>
              </a:pPr>
              <a:t>05.10.2023</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dirty="0"/>
              <a:t>Vytvořil Institut biostatistiky a analýz, Masarykova univerzita </a:t>
            </a:r>
            <a:br>
              <a:rPr lang="cs-CZ" dirty="0"/>
            </a:br>
            <a:r>
              <a:rPr lang="cs-CZ" dirty="0"/>
              <a:t>J. Kalina</a:t>
            </a:r>
          </a:p>
          <a:p>
            <a:pPr>
              <a:defRPr/>
            </a:pPr>
            <a:endParaRPr lang="cs-CZ" dirty="0"/>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305840BF-48BA-43BD-9A16-632094A4B4AF}"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8668AA4C-38FB-42CA-A2B5-1C13FFEA9B69}"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67571C8C-95FA-40E6-A23E-43FAEC9E1CC8}" type="datetime1">
              <a:rPr lang="cs-CZ"/>
              <a:pPr>
                <a:defRPr/>
              </a:pPr>
              <a:t>05.10.2023</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pic>
        <p:nvPicPr>
          <p:cNvPr id="21" name="Obrázek 20" descr="Obsah obrázku snímek obrazovky, Grafika, Písmo, design">
            <a:extLst>
              <a:ext uri="{FF2B5EF4-FFF2-40B4-BE49-F238E27FC236}">
                <a16:creationId xmlns:a16="http://schemas.microsoft.com/office/drawing/2014/main" id="{876B20DC-25B4-3E0C-1980-7322A53DE1A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53222" y="6445038"/>
            <a:ext cx="936105" cy="36594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93713" y="836613"/>
            <a:ext cx="4248150" cy="5545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894263" y="836613"/>
            <a:ext cx="4249737" cy="5545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9"/>
          <p:cNvSpPr>
            <a:spLocks noGrp="1" noChangeArrowheads="1"/>
          </p:cNvSpPr>
          <p:nvPr>
            <p:ph type="sldNum" sz="quarter" idx="10"/>
          </p:nvPr>
        </p:nvSpPr>
        <p:spPr>
          <a:ln/>
        </p:spPr>
        <p:txBody>
          <a:bodyPr/>
          <a:lstStyle>
            <a:lvl1pPr>
              <a:defRPr/>
            </a:lvl1pPr>
          </a:lstStyle>
          <a:p>
            <a:pPr>
              <a:defRPr/>
            </a:pPr>
            <a:fld id="{5E3602D1-6C3E-4500-97A9-D26818AC13BB}" type="slidenum">
              <a:rPr lang="en-US" altLang="en-US"/>
              <a:pPr>
                <a:defRPr/>
              </a:pPr>
              <a:t>‹#›</a:t>
            </a:fld>
            <a:endParaRPr lang="en-US" altLang="en-US"/>
          </a:p>
        </p:txBody>
      </p:sp>
    </p:spTree>
    <p:extLst>
      <p:ext uri="{BB962C8B-B14F-4D97-AF65-F5344CB8AC3E}">
        <p14:creationId xmlns:p14="http://schemas.microsoft.com/office/powerpoint/2010/main" val="1470174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9"/>
          <p:cNvSpPr>
            <a:spLocks noGrp="1" noChangeArrowheads="1"/>
          </p:cNvSpPr>
          <p:nvPr>
            <p:ph type="sldNum" sz="quarter" idx="10"/>
          </p:nvPr>
        </p:nvSpPr>
        <p:spPr>
          <a:ln/>
        </p:spPr>
        <p:txBody>
          <a:bodyPr/>
          <a:lstStyle>
            <a:lvl1pPr>
              <a:defRPr/>
            </a:lvl1pPr>
          </a:lstStyle>
          <a:p>
            <a:pPr>
              <a:defRPr/>
            </a:pPr>
            <a:fld id="{9827F85B-A609-405A-9EC8-6DC277A33484}" type="slidenum">
              <a:rPr lang="en-US" altLang="en-US"/>
              <a:pPr>
                <a:defRPr/>
              </a:pPr>
              <a:t>‹#›</a:t>
            </a:fld>
            <a:endParaRPr lang="en-US" altLang="en-US"/>
          </a:p>
        </p:txBody>
      </p:sp>
    </p:spTree>
    <p:extLst>
      <p:ext uri="{BB962C8B-B14F-4D97-AF65-F5344CB8AC3E}">
        <p14:creationId xmlns:p14="http://schemas.microsoft.com/office/powerpoint/2010/main" val="305337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11F77581-F61D-4517-972C-775A665F2C85}" type="datetime1">
              <a:rPr lang="cs-CZ"/>
              <a:pPr>
                <a:defRPr/>
              </a:pPr>
              <a:t>05.10.2023</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E2052ECD-D51C-402B-8D1E-D191B99D66A0}"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a:t>Klepnutím lze upravit styl předlohy nadpisů.</a:t>
            </a:r>
            <a:endParaRPr lang="en-US"/>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pic>
        <p:nvPicPr>
          <p:cNvPr id="112656" name="Picture 19" descr="logo-IBA"/>
          <p:cNvPicPr>
            <a:picLocks noChangeAspect="1" noChangeArrowheads="1"/>
          </p:cNvPicPr>
          <p:nvPr userDrawn="1"/>
        </p:nvPicPr>
        <p:blipFill>
          <a:blip r:embed="rId7" cstate="print"/>
          <a:srcRect/>
          <a:stretch>
            <a:fillRect/>
          </a:stretch>
        </p:blipFill>
        <p:spPr bwMode="auto">
          <a:xfrm>
            <a:off x="4170363" y="6453188"/>
            <a:ext cx="360362" cy="341312"/>
          </a:xfrm>
          <a:prstGeom prst="rect">
            <a:avLst/>
          </a:prstGeom>
          <a:noFill/>
          <a:ln w="9525">
            <a:noFill/>
            <a:miter lim="800000"/>
            <a:headEnd/>
            <a:tailEnd/>
          </a:ln>
        </p:spPr>
      </p:pic>
      <p:pic>
        <p:nvPicPr>
          <p:cNvPr id="2" name="Obrázek 1" descr="Obsah obrázku snímek obrazovky, Grafika, Písmo, design">
            <a:extLst>
              <a:ext uri="{FF2B5EF4-FFF2-40B4-BE49-F238E27FC236}">
                <a16:creationId xmlns:a16="http://schemas.microsoft.com/office/drawing/2014/main" id="{92316BD1-5DF6-79E7-341A-C9ADF087715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653222" y="6445038"/>
            <a:ext cx="936105" cy="36594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7.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zápatí 16"/>
          <p:cNvSpPr>
            <a:spLocks noGrp="1"/>
          </p:cNvSpPr>
          <p:nvPr>
            <p:ph type="ftr" sz="quarter" idx="11"/>
          </p:nvPr>
        </p:nvSpPr>
        <p:spPr bwMode="auto">
          <a:noFill/>
          <a:ln>
            <a:miter lim="800000"/>
            <a:headEnd/>
            <a:tailEnd/>
          </a:ln>
        </p:spPr>
        <p:txBody>
          <a:bodyPr/>
          <a:lstStyle/>
          <a:p>
            <a:r>
              <a:rPr lang="cs-CZ" dirty="0">
                <a:latin typeface="Arial" charset="0"/>
                <a:cs typeface="Arial" charset="0"/>
              </a:rPr>
              <a:t>Vytvořil Institut biostatistiky a analýz, Masarykova univerzita </a:t>
            </a:r>
            <a:br>
              <a:rPr lang="cs-CZ" dirty="0">
                <a:latin typeface="Arial" charset="0"/>
                <a:cs typeface="Arial" charset="0"/>
              </a:rPr>
            </a:br>
            <a:r>
              <a:rPr lang="cs-CZ" i="1" dirty="0">
                <a:latin typeface="Arial" charset="0"/>
                <a:cs typeface="Arial" charset="0"/>
              </a:rPr>
              <a:t>J. Hřebíček</a:t>
            </a:r>
            <a:r>
              <a:rPr lang="cs-CZ" dirty="0">
                <a:latin typeface="Arial" charset="0"/>
                <a:cs typeface="Arial" charset="0"/>
              </a:rPr>
              <a:t>, </a:t>
            </a:r>
            <a:r>
              <a:rPr lang="cs-CZ" i="1" dirty="0">
                <a:latin typeface="Arial" charset="0"/>
                <a:cs typeface="Arial" charset="0"/>
              </a:rPr>
              <a:t>J. Kalina</a:t>
            </a:r>
          </a:p>
        </p:txBody>
      </p:sp>
      <p:sp>
        <p:nvSpPr>
          <p:cNvPr id="35843" name="Podnadpis 2"/>
          <p:cNvSpPr>
            <a:spLocks noGrp="1"/>
          </p:cNvSpPr>
          <p:nvPr>
            <p:ph type="subTitle" idx="4294967295"/>
          </p:nvPr>
        </p:nvSpPr>
        <p:spPr>
          <a:xfrm>
            <a:off x="285750" y="2997200"/>
            <a:ext cx="8572500" cy="2517612"/>
          </a:xfrm>
        </p:spPr>
        <p:txBody>
          <a:bodyPr>
            <a:spAutoFit/>
          </a:bodyPr>
          <a:lstStyle/>
          <a:p>
            <a:pPr marL="0" indent="0" algn="ctr">
              <a:buFont typeface="Wingdings 2" pitchFamily="18" charset="2"/>
              <a:buNone/>
            </a:pPr>
            <a:r>
              <a:rPr lang="cs-CZ" sz="2800" b="1" dirty="0">
                <a:solidFill>
                  <a:schemeClr val="tx2"/>
                </a:solidFill>
                <a:latin typeface="+mj-lt"/>
              </a:rPr>
              <a:t>Základní definice</a:t>
            </a:r>
          </a:p>
          <a:p>
            <a:pPr marL="0" indent="0" algn="ctr">
              <a:buFont typeface="Wingdings 2" pitchFamily="18" charset="2"/>
              <a:buNone/>
            </a:pPr>
            <a:r>
              <a:rPr lang="cs-CZ" sz="2800" b="1" dirty="0">
                <a:solidFill>
                  <a:schemeClr val="tx2"/>
                </a:solidFill>
                <a:latin typeface="+mj-lt"/>
              </a:rPr>
              <a:t>Klasifikace modelů</a:t>
            </a:r>
          </a:p>
          <a:p>
            <a:pPr marL="0" indent="0" algn="ctr">
              <a:buFont typeface="Wingdings 2" pitchFamily="18" charset="2"/>
              <a:buNone/>
            </a:pPr>
            <a:r>
              <a:rPr lang="cs-CZ" sz="2800" b="1" dirty="0">
                <a:solidFill>
                  <a:schemeClr val="tx2"/>
                </a:solidFill>
                <a:latin typeface="+mj-lt"/>
              </a:rPr>
              <a:t>Základní prvky matematického modelu</a:t>
            </a:r>
          </a:p>
          <a:p>
            <a:pPr marL="0" indent="0" algn="ctr">
              <a:buFont typeface="Wingdings 2" pitchFamily="18" charset="2"/>
              <a:buNone/>
            </a:pPr>
            <a:r>
              <a:rPr lang="cs-CZ" sz="2800" b="1" dirty="0">
                <a:solidFill>
                  <a:schemeClr val="tx2"/>
                </a:solidFill>
                <a:latin typeface="+mj-lt"/>
              </a:rPr>
              <a:t>Úvod do R</a:t>
            </a:r>
          </a:p>
          <a:p>
            <a:pPr marL="0" indent="0" algn="ctr">
              <a:buFont typeface="Wingdings 2" pitchFamily="18" charset="2"/>
              <a:buNone/>
            </a:pPr>
            <a:endParaRPr lang="cs-CZ" sz="2400" b="1" dirty="0">
              <a:solidFill>
                <a:schemeClr val="tx2"/>
              </a:solidFill>
              <a:latin typeface="Arial" charset="0"/>
            </a:endParaRPr>
          </a:p>
        </p:txBody>
      </p:sp>
      <p:sp>
        <p:nvSpPr>
          <p:cNvPr id="35844" name="Nadpis 1"/>
          <p:cNvSpPr>
            <a:spLocks noGrp="1"/>
          </p:cNvSpPr>
          <p:nvPr>
            <p:ph type="ctrTitle" idx="4294967295"/>
          </p:nvPr>
        </p:nvSpPr>
        <p:spPr>
          <a:xfrm>
            <a:off x="685800" y="829742"/>
            <a:ext cx="7772400" cy="1231106"/>
          </a:xfrm>
          <a:noFill/>
        </p:spPr>
        <p:txBody>
          <a:bodyPr>
            <a:spAutoFit/>
          </a:bodyPr>
          <a:lstStyle/>
          <a:p>
            <a:r>
              <a:rPr lang="cs-CZ" sz="4200" dirty="0">
                <a:solidFill>
                  <a:schemeClr val="accent1"/>
                </a:solidFill>
                <a:latin typeface="Arial" charset="0"/>
              </a:rPr>
              <a:t>2. Klasifikace modelů</a:t>
            </a:r>
            <a:br>
              <a:rPr lang="cs-CZ" sz="4200" dirty="0">
                <a:solidFill>
                  <a:schemeClr val="accent1"/>
                </a:solidFill>
                <a:latin typeface="Arial" charset="0"/>
              </a:rPr>
            </a:br>
            <a:r>
              <a:rPr lang="cs-CZ" sz="3200" dirty="0"/>
              <a:t>Bi3101 Úvod do matematického modelování</a:t>
            </a:r>
            <a:endParaRPr lang="cs-CZ" sz="3200" dirty="0">
              <a:solidFill>
                <a:schemeClr val="accent1"/>
              </a:solidFill>
              <a:latin typeface="Arial" charset="0"/>
            </a:endParaRPr>
          </a:p>
        </p:txBody>
      </p:sp>
    </p:spTree>
    <p:extLst>
      <p:ext uri="{BB962C8B-B14F-4D97-AF65-F5344CB8AC3E}">
        <p14:creationId xmlns:p14="http://schemas.microsoft.com/office/powerpoint/2010/main" val="2496978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468313" y="1628799"/>
            <a:ext cx="8675687" cy="4464025"/>
          </a:xfrm>
          <a:noFill/>
        </p:spPr>
        <p:txBody>
          <a:bodyPr/>
          <a:lstStyle/>
          <a:p>
            <a:pPr marL="0" indent="0" eaLnBrk="1" hangingPunct="1">
              <a:lnSpc>
                <a:spcPct val="80000"/>
              </a:lnSpc>
              <a:buFont typeface="Wingdings" panose="05000000000000000000" pitchFamily="2" charset="2"/>
              <a:buNone/>
            </a:pPr>
            <a:r>
              <a:rPr lang="cs-CZ" altLang="en-US" sz="2800" b="0" dirty="0"/>
              <a:t>Modely deskriptivní i normativní jsou dále děleny podle typu systému, k jehož modelování slouží, nebo podle typu matematických složek (proměnné, struktury, řešení) jež obsahují:</a:t>
            </a:r>
            <a:r>
              <a:rPr lang="cs-CZ" altLang="en-US" sz="2800" dirty="0"/>
              <a:t> </a:t>
            </a:r>
          </a:p>
          <a:p>
            <a:pPr marL="457200" indent="-457200" eaLnBrk="1" hangingPunct="1">
              <a:lnSpc>
                <a:spcPct val="80000"/>
              </a:lnSpc>
              <a:buFont typeface="Wingdings" panose="05000000000000000000" pitchFamily="2" charset="2"/>
              <a:buAutoNum type="arabicPeriod"/>
            </a:pPr>
            <a:r>
              <a:rPr lang="cs-CZ" altLang="en-US" sz="2800" b="1" i="1" dirty="0">
                <a:solidFill>
                  <a:schemeClr val="accent1"/>
                </a:solidFill>
              </a:rPr>
              <a:t>Modely deterministické</a:t>
            </a:r>
            <a:r>
              <a:rPr lang="cs-CZ" altLang="en-US" sz="2800" dirty="0"/>
              <a:t>. </a:t>
            </a:r>
            <a:r>
              <a:rPr lang="cs-CZ" altLang="en-US" sz="2800" b="0" dirty="0"/>
              <a:t>Všechny proměnné, konstanty a funkce v modelu jsou deterministické (nenáhodné) veličiny nebo funkce. </a:t>
            </a:r>
          </a:p>
          <a:p>
            <a:pPr marL="457200" indent="-457200" eaLnBrk="1" hangingPunct="1">
              <a:lnSpc>
                <a:spcPct val="80000"/>
              </a:lnSpc>
              <a:buFont typeface="Wingdings" panose="05000000000000000000" pitchFamily="2" charset="2"/>
              <a:buAutoNum type="arabicPeriod"/>
            </a:pPr>
            <a:r>
              <a:rPr lang="cs-CZ" altLang="en-US" sz="2800" b="1" i="1" dirty="0">
                <a:solidFill>
                  <a:schemeClr val="accent1"/>
                </a:solidFill>
              </a:rPr>
              <a:t>Modely stochastické</a:t>
            </a:r>
            <a:r>
              <a:rPr lang="cs-CZ" altLang="en-US" sz="2800" dirty="0"/>
              <a:t>. </a:t>
            </a:r>
            <a:r>
              <a:rPr lang="cs-CZ" altLang="en-US" sz="2800" b="0" dirty="0"/>
              <a:t>Alespoň jedna proměnná, konstanta nebo funkce v modelu je náhodná veličina nebo náhodná funkce. </a:t>
            </a:r>
          </a:p>
          <a:p>
            <a:pPr marL="457200" indent="-457200" eaLnBrk="1" hangingPunct="1">
              <a:lnSpc>
                <a:spcPct val="80000"/>
              </a:lnSpc>
              <a:buFont typeface="Wingdings" panose="05000000000000000000" pitchFamily="2" charset="2"/>
              <a:buAutoNum type="arabicPeriod"/>
            </a:pPr>
            <a:r>
              <a:rPr lang="cs-CZ" altLang="en-US" sz="2800" b="1" i="1" dirty="0">
                <a:solidFill>
                  <a:schemeClr val="accent1"/>
                </a:solidFill>
              </a:rPr>
              <a:t>Fuzzy modely</a:t>
            </a:r>
            <a:r>
              <a:rPr lang="cs-CZ" altLang="en-US" sz="2800" dirty="0"/>
              <a:t>. </a:t>
            </a:r>
            <a:r>
              <a:rPr lang="cs-CZ" altLang="en-US" sz="2800" b="0" dirty="0"/>
              <a:t>Některé proměnné, konstanty nebo funkce jsou fuzzy veličiny, nebo fuzzy funkce. </a:t>
            </a:r>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matematických modelů</a:t>
            </a:r>
            <a:endParaRPr lang="en-US" dirty="0"/>
          </a:p>
        </p:txBody>
      </p:sp>
    </p:spTree>
    <p:extLst>
      <p:ext uri="{BB962C8B-B14F-4D97-AF65-F5344CB8AC3E}">
        <p14:creationId xmlns:p14="http://schemas.microsoft.com/office/powerpoint/2010/main" val="408753865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468313" y="1628799"/>
            <a:ext cx="8675687" cy="4464025"/>
          </a:xfrm>
          <a:noFill/>
        </p:spPr>
        <p:txBody>
          <a:bodyPr/>
          <a:lstStyle/>
          <a:p>
            <a:pPr marL="0" indent="0" eaLnBrk="1" hangingPunct="1">
              <a:lnSpc>
                <a:spcPct val="80000"/>
              </a:lnSpc>
              <a:buFont typeface="Wingdings" panose="05000000000000000000" pitchFamily="2" charset="2"/>
              <a:buNone/>
            </a:pPr>
            <a:r>
              <a:rPr lang="cs-CZ" altLang="en-US" sz="2400" b="0" dirty="0"/>
              <a:t>Podle úrovně teoretického zdůvodnění (předpokladů, odvození vztahů mezi proměnnými) jednotlivých modelovaných procesů lze modely dělit na:</a:t>
            </a:r>
            <a:r>
              <a:rPr lang="cs-CZ" altLang="en-US" sz="2400" dirty="0"/>
              <a:t> </a:t>
            </a:r>
          </a:p>
          <a:p>
            <a:pPr marL="457200" indent="-457200" eaLnBrk="1" hangingPunct="1">
              <a:lnSpc>
                <a:spcPct val="80000"/>
              </a:lnSpc>
              <a:spcAft>
                <a:spcPts val="600"/>
              </a:spcAft>
              <a:buFont typeface="Wingdings" panose="05000000000000000000" pitchFamily="2" charset="2"/>
              <a:buAutoNum type="arabicPeriod"/>
            </a:pPr>
            <a:r>
              <a:rPr lang="cs-CZ" altLang="en-US" sz="2400" b="1" i="1" dirty="0">
                <a:solidFill>
                  <a:schemeClr val="accent1"/>
                </a:solidFill>
              </a:rPr>
              <a:t>Modely mechanistické</a:t>
            </a:r>
            <a:r>
              <a:rPr lang="cs-CZ" altLang="en-US" sz="2400" dirty="0"/>
              <a:t>. </a:t>
            </a:r>
            <a:r>
              <a:rPr lang="cs-CZ" altLang="en-US" sz="2400" b="0" dirty="0"/>
              <a:t>Pokouší se vysvětlit procesy na jedné hierarchické úrovni pomocí procesů z nižší hierarchické úrovně. Obvykle velmi komplexní modely obsahující mnoho proměnných a využívající obsáhlé teoretické znalosti o systému.</a:t>
            </a:r>
          </a:p>
          <a:p>
            <a:pPr marL="444500" indent="0" eaLnBrk="1" hangingPunct="1">
              <a:lnSpc>
                <a:spcPct val="80000"/>
              </a:lnSpc>
              <a:buNone/>
            </a:pPr>
            <a:r>
              <a:rPr lang="cs-CZ" altLang="en-US" sz="2400" dirty="0"/>
              <a:t>Příklady: model sorpce látky na sorbent, pohyb planet založený na rovnicích newtonovské mechaniky.</a:t>
            </a:r>
            <a:endParaRPr lang="cs-CZ" altLang="en-US" sz="2400" b="0" dirty="0"/>
          </a:p>
          <a:p>
            <a:pPr marL="457200" indent="-457200" eaLnBrk="1" hangingPunct="1">
              <a:lnSpc>
                <a:spcPct val="80000"/>
              </a:lnSpc>
              <a:spcAft>
                <a:spcPts val="600"/>
              </a:spcAft>
              <a:buFont typeface="+mj-lt"/>
              <a:buAutoNum type="arabicPeriod" startAt="2"/>
            </a:pPr>
            <a:r>
              <a:rPr lang="cs-CZ" altLang="en-US" sz="2400" b="1" i="1" dirty="0">
                <a:solidFill>
                  <a:schemeClr val="accent1"/>
                </a:solidFill>
              </a:rPr>
              <a:t>Modely empirické</a:t>
            </a:r>
            <a:r>
              <a:rPr lang="cs-CZ" altLang="en-US" sz="2400" dirty="0"/>
              <a:t>. </a:t>
            </a:r>
            <a:r>
              <a:rPr lang="cs-CZ" altLang="en-US" sz="2400" b="0" dirty="0"/>
              <a:t>Zanedbávají mechanizmy vzniku dějů, pracují s pozorovaným chováním systému bez snahy o jeho detailní vysvětlení.</a:t>
            </a:r>
          </a:p>
          <a:p>
            <a:pPr marL="444500" indent="0" eaLnBrk="1" hangingPunct="1">
              <a:lnSpc>
                <a:spcPct val="80000"/>
              </a:lnSpc>
              <a:buNone/>
            </a:pPr>
            <a:r>
              <a:rPr lang="cs-CZ" altLang="en-US" sz="2400" dirty="0"/>
              <a:t>Příklady: epidemiologické modely, regresní model růstu dobytka v závislosti na spotřebě krmiva.</a:t>
            </a:r>
            <a:endParaRPr lang="cs-CZ" altLang="en-US" sz="2400" b="0" dirty="0"/>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matematických modelů</a:t>
            </a:r>
            <a:endParaRPr lang="en-US" dirty="0"/>
          </a:p>
        </p:txBody>
      </p:sp>
    </p:spTree>
    <p:extLst>
      <p:ext uri="{BB962C8B-B14F-4D97-AF65-F5344CB8AC3E}">
        <p14:creationId xmlns:p14="http://schemas.microsoft.com/office/powerpoint/2010/main" val="198402844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stanovení předpokladů </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pPr>
                  <a:spcAft>
                    <a:spcPts val="600"/>
                  </a:spcAft>
                </a:pPr>
                <a:r>
                  <a:rPr lang="cs-CZ" dirty="0"/>
                  <a:t>V populačním modelování se obecně předpokládá, že spojitý růst populace nezatížené limitujícími faktory je exponenciální:</a:t>
                </a:r>
              </a:p>
              <a:p>
                <a:pPr marL="0" indent="0" algn="ctr">
                  <a:spcAft>
                    <a:spcPts val="600"/>
                  </a:spcAft>
                  <a:buNone/>
                </a:pPr>
                <a14:m>
                  <m:oMathPara xmlns:m="http://schemas.openxmlformats.org/officeDocument/2006/math">
                    <m:oMathParaPr>
                      <m:jc m:val="centerGroup"/>
                    </m:oMathParaPr>
                    <m:oMath xmlns:m="http://schemas.openxmlformats.org/officeDocument/2006/math">
                      <m:f>
                        <m:fPr>
                          <m:ctrlPr>
                            <a:rPr lang="cs-CZ" i="1" smtClean="0">
                              <a:latin typeface="Cambria Math" panose="02040503050406030204" pitchFamily="18" charset="0"/>
                            </a:rPr>
                          </m:ctrlPr>
                        </m:fPr>
                        <m:num>
                          <m:r>
                            <a:rPr lang="cs-CZ" i="1" smtClean="0">
                              <a:latin typeface="Cambria Math" panose="02040503050406030204" pitchFamily="18" charset="0"/>
                            </a:rPr>
                            <m:t>𝑑</m:t>
                          </m:r>
                          <m:r>
                            <a:rPr lang="cs-CZ" b="0" i="1" smtClean="0">
                              <a:latin typeface="Cambria Math" panose="02040503050406030204" pitchFamily="18" charset="0"/>
                            </a:rPr>
                            <m:t>𝑁</m:t>
                          </m:r>
                          <m:r>
                            <a:rPr lang="cs-CZ" b="0" i="1" smtClean="0">
                              <a:latin typeface="Cambria Math" panose="02040503050406030204" pitchFamily="18" charset="0"/>
                            </a:rPr>
                            <m:t>(</m:t>
                          </m:r>
                          <m:r>
                            <a:rPr lang="cs-CZ" b="0" i="1" smtClean="0">
                              <a:latin typeface="Cambria Math" panose="02040503050406030204" pitchFamily="18" charset="0"/>
                            </a:rPr>
                            <m:t>𝑡</m:t>
                          </m:r>
                          <m:r>
                            <a:rPr lang="cs-CZ" b="0" i="1" smtClean="0">
                              <a:latin typeface="Cambria Math" panose="02040503050406030204" pitchFamily="18" charset="0"/>
                            </a:rPr>
                            <m:t>)</m:t>
                          </m:r>
                        </m:num>
                        <m:den>
                          <m:r>
                            <a:rPr lang="cs-CZ" i="1" smtClean="0">
                              <a:latin typeface="Cambria Math" panose="02040503050406030204" pitchFamily="18" charset="0"/>
                            </a:rPr>
                            <m:t>𝑑</m:t>
                          </m:r>
                          <m:r>
                            <a:rPr lang="cs-CZ" b="0" i="1" smtClean="0">
                              <a:latin typeface="Cambria Math" panose="02040503050406030204" pitchFamily="18" charset="0"/>
                            </a:rPr>
                            <m:t>𝑡</m:t>
                          </m:r>
                        </m:den>
                      </m:f>
                      <m:r>
                        <a:rPr lang="cs-CZ"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𝑎</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b="0" dirty="0">
                  <a:ea typeface="Cambria Math" panose="02040503050406030204" pitchFamily="18" charset="0"/>
                </a:endParaRPr>
              </a:p>
              <a:p>
                <a:r>
                  <a:rPr lang="cs-CZ" dirty="0"/>
                  <a:t>Předpoklady:</a:t>
                </a:r>
              </a:p>
              <a:p>
                <a:pPr lvl="1"/>
                <a:r>
                  <a:rPr lang="cs-CZ" b="0" dirty="0">
                    <a:ea typeface="Cambria Math" panose="02040503050406030204" pitchFamily="18" charset="0"/>
                  </a:rPr>
                  <a:t>absence limitujících faktorů</a:t>
                </a:r>
              </a:p>
              <a:p>
                <a:pPr lvl="1"/>
                <a:r>
                  <a:rPr lang="cs-CZ" dirty="0">
                    <a:ea typeface="Cambria Math" panose="02040503050406030204" pitchFamily="18" charset="0"/>
                  </a:rPr>
                  <a:t>spojitý čas</a:t>
                </a:r>
              </a:p>
              <a:p>
                <a:pPr lvl="1"/>
                <a:r>
                  <a:rPr lang="cs-CZ" b="0" dirty="0">
                    <a:ea typeface="Cambria Math" panose="02040503050406030204" pitchFamily="18" charset="0"/>
                  </a:rPr>
                  <a:t>plynulé rozmnožování a odumírání (dostatečně velké N)</a:t>
                </a:r>
              </a:p>
              <a:p>
                <a:pPr lvl="1"/>
                <a:r>
                  <a:rPr lang="cs-CZ" dirty="0">
                    <a:ea typeface="Cambria Math" panose="02040503050406030204" pitchFamily="18" charset="0"/>
                  </a:rPr>
                  <a:t>…</a:t>
                </a:r>
                <a:endParaRPr lang="cs-CZ" b="0" dirty="0">
                  <a:ea typeface="Cambria Math" panose="02040503050406030204" pitchFamily="18" charset="0"/>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a:blip r:embed="rId2"/>
                <a:stretch>
                  <a:fillRect l="-714" t="-1194"/>
                </a:stretch>
              </a:blipFill>
            </p:spPr>
            <p:txBody>
              <a:bodyPr/>
              <a:lstStyle/>
              <a:p>
                <a:r>
                  <a:rPr lang="en-US">
                    <a:noFill/>
                  </a:rPr>
                  <a:t> </a:t>
                </a:r>
              </a:p>
            </p:txBody>
          </p:sp>
        </mc:Fallback>
      </mc:AlternateContent>
    </p:spTree>
    <p:extLst>
      <p:ext uri="{BB962C8B-B14F-4D97-AF65-F5344CB8AC3E}">
        <p14:creationId xmlns:p14="http://schemas.microsoft.com/office/powerpoint/2010/main" val="2048232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stanovení předpokladů </a:t>
            </a:r>
            <a:endParaRPr lang="en-US" dirty="0"/>
          </a:p>
        </p:txBody>
      </p:sp>
      <mc:AlternateContent xmlns:mc="http://schemas.openxmlformats.org/markup-compatibility/2006">
        <mc:Choice xmlns:a14="http://schemas.microsoft.com/office/drawing/2010/main" Requires="a14">
          <p:sp>
            <p:nvSpPr>
              <p:cNvPr id="3" name="Zástupný symbol pro obsah 2"/>
              <p:cNvSpPr>
                <a:spLocks noGrp="1"/>
              </p:cNvSpPr>
              <p:nvPr>
                <p:ph idx="1"/>
              </p:nvPr>
            </p:nvSpPr>
            <p:spPr/>
            <p:txBody>
              <a:bodyPr/>
              <a:lstStyle/>
              <a:p>
                <a:pPr>
                  <a:spcAft>
                    <a:spcPts val="600"/>
                  </a:spcAft>
                </a:pPr>
                <a:r>
                  <a:rPr lang="cs-CZ" dirty="0"/>
                  <a:t>V případě omezujících předpokladů:</a:t>
                </a:r>
              </a:p>
              <a:p>
                <a:pPr marL="0" indent="0" algn="ctr">
                  <a:spcAft>
                    <a:spcPts val="600"/>
                  </a:spcAft>
                  <a:buNone/>
                </a:pPr>
                <a14:m>
                  <m:oMathPara xmlns:m="http://schemas.openxmlformats.org/officeDocument/2006/math">
                    <m:oMathParaPr>
                      <m:jc m:val="centerGroup"/>
                    </m:oMathParaPr>
                    <m:oMath xmlns:m="http://schemas.openxmlformats.org/officeDocument/2006/math">
                      <m:f>
                        <m:fPr>
                          <m:ctrlPr>
                            <a:rPr lang="cs-CZ" i="1">
                              <a:latin typeface="Cambria Math" panose="02040503050406030204" pitchFamily="18" charset="0"/>
                            </a:rPr>
                          </m:ctrlPr>
                        </m:fPr>
                        <m:num>
                          <m:r>
                            <a:rPr lang="cs-CZ" i="1">
                              <a:latin typeface="Cambria Math" panose="02040503050406030204" pitchFamily="18" charset="0"/>
                            </a:rPr>
                            <m:t>𝑑𝑁</m:t>
                          </m:r>
                          <m:r>
                            <a:rPr lang="cs-CZ" i="1">
                              <a:latin typeface="Cambria Math" panose="02040503050406030204" pitchFamily="18" charset="0"/>
                            </a:rPr>
                            <m:t>(</m:t>
                          </m:r>
                          <m:r>
                            <a:rPr lang="cs-CZ" i="1">
                              <a:latin typeface="Cambria Math" panose="02040503050406030204" pitchFamily="18" charset="0"/>
                            </a:rPr>
                            <m:t>𝑡</m:t>
                          </m:r>
                          <m:r>
                            <a:rPr lang="cs-CZ" i="1">
                              <a:latin typeface="Cambria Math" panose="02040503050406030204" pitchFamily="18" charset="0"/>
                            </a:rPr>
                            <m:t>)</m:t>
                          </m:r>
                        </m:num>
                        <m:den>
                          <m:r>
                            <a:rPr lang="cs-CZ" i="1">
                              <a:latin typeface="Cambria Math" panose="02040503050406030204" pitchFamily="18" charset="0"/>
                            </a:rPr>
                            <m:t>𝑑𝑡</m:t>
                          </m:r>
                        </m:den>
                      </m:f>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𝑎</m:t>
                      </m:r>
                      <m:r>
                        <a:rPr lang="cs-CZ" i="1">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𝑏</m:t>
                      </m:r>
                      <m:r>
                        <a:rPr lang="cs-CZ" i="1">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dirty="0">
                  <a:ea typeface="Cambria Math" panose="02040503050406030204" pitchFamily="18" charset="0"/>
                </a:endParaRPr>
              </a:p>
              <a:p>
                <a:pPr>
                  <a:spcAft>
                    <a:spcPts val="600"/>
                  </a:spcAft>
                </a:pPr>
                <a:r>
                  <a:rPr lang="cs-CZ" dirty="0"/>
                  <a:t>V případě diskrétního času (v krocích):</a:t>
                </a:r>
              </a:p>
              <a:p>
                <a:pPr marL="0" indent="0" algn="ctr">
                  <a:spcAft>
                    <a:spcPts val="600"/>
                  </a:spcAft>
                  <a:buNone/>
                </a:pPr>
                <a14:m>
                  <m:oMathPara xmlns:m="http://schemas.openxmlformats.org/officeDocument/2006/math">
                    <m:oMathParaPr>
                      <m:jc m:val="centerGroup"/>
                    </m:oMathParaPr>
                    <m:oMath xmlns:m="http://schemas.openxmlformats.org/officeDocument/2006/math">
                      <m:r>
                        <a:rPr lang="cs-CZ" i="1" smtClean="0">
                          <a:latin typeface="Cambria Math" panose="02040503050406030204" pitchFamily="18" charset="0"/>
                        </a:rPr>
                        <m:t>𝑁</m:t>
                      </m:r>
                      <m:d>
                        <m:dPr>
                          <m:ctrlPr>
                            <a:rPr lang="cs-CZ" b="0" i="1" smtClean="0">
                              <a:latin typeface="Cambria Math" panose="02040503050406030204" pitchFamily="18" charset="0"/>
                            </a:rPr>
                          </m:ctrlPr>
                        </m:dPr>
                        <m:e>
                          <m:r>
                            <a:rPr lang="cs-CZ" b="0" i="1" smtClean="0">
                              <a:latin typeface="Cambria Math" panose="02040503050406030204" pitchFamily="18" charset="0"/>
                            </a:rPr>
                            <m:t>𝑡</m:t>
                          </m:r>
                          <m:r>
                            <a:rPr lang="cs-CZ" b="0" i="1" smtClean="0">
                              <a:latin typeface="Cambria Math" panose="02040503050406030204" pitchFamily="18" charset="0"/>
                            </a:rPr>
                            <m:t>+</m:t>
                          </m:r>
                          <m:r>
                            <a:rPr lang="cs-CZ" b="0" i="1" smtClean="0">
                              <a:latin typeface="Cambria Math" panose="02040503050406030204" pitchFamily="18" charset="0"/>
                            </a:rPr>
                            <m:t>1</m:t>
                          </m:r>
                        </m:e>
                      </m:d>
                      <m:r>
                        <a:rPr lang="cs-CZ"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𝑎</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b="0" dirty="0">
                  <a:ea typeface="Cambria Math" panose="02040503050406030204" pitchFamily="18" charset="0"/>
                </a:endParaRPr>
              </a:p>
              <a:p>
                <a:pPr>
                  <a:spcAft>
                    <a:spcPts val="600"/>
                  </a:spcAft>
                </a:pPr>
                <a:r>
                  <a:rPr lang="cs-CZ" dirty="0"/>
                  <a:t>V případě pravděpodobnosti pro každého jedince zvlášť:</a:t>
                </a:r>
              </a:p>
              <a:p>
                <a:pPr marL="0" indent="0">
                  <a:buNone/>
                </a:pPr>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ea typeface="Cambria Math" panose="02040503050406030204" pitchFamily="18" charset="0"/>
                        </a:rPr>
                        <m:t>𝑠</m:t>
                      </m:r>
                      <m:r>
                        <a:rPr lang="cs-CZ" b="0" i="1" smtClean="0">
                          <a:latin typeface="Cambria Math" panose="02040503050406030204" pitchFamily="18" charset="0"/>
                          <a:ea typeface="Cambria Math" panose="02040503050406030204" pitchFamily="18" charset="0"/>
                        </a:rPr>
                        <m:t> </m:t>
                      </m:r>
                      <m:r>
                        <a:rPr lang="cs-CZ" b="0" i="1" smtClean="0">
                          <a:latin typeface="Cambria Math" panose="02040503050406030204" pitchFamily="18" charset="0"/>
                          <a:ea typeface="Cambria Math" panose="02040503050406030204" pitchFamily="18" charset="0"/>
                        </a:rPr>
                        <m:t>𝑝𝑟𝑎𝑣𝑑</m:t>
                      </m:r>
                      <m:r>
                        <a:rPr lang="cs-CZ" b="0" i="1" smtClean="0">
                          <a:latin typeface="Cambria Math" panose="02040503050406030204" pitchFamily="18" charset="0"/>
                          <a:ea typeface="Cambria Math" panose="02040503050406030204" pitchFamily="18" charset="0"/>
                        </a:rPr>
                        <m:t>ě</m:t>
                      </m:r>
                      <m:r>
                        <a:rPr lang="cs-CZ" b="0" i="1" smtClean="0">
                          <a:latin typeface="Cambria Math" panose="02040503050406030204" pitchFamily="18" charset="0"/>
                          <a:ea typeface="Cambria Math" panose="02040503050406030204" pitchFamily="18" charset="0"/>
                        </a:rPr>
                        <m:t>𝑝𝑜𝑑𝑜𝑏𝑛𝑜𝑠𝑡</m:t>
                      </m:r>
                      <m:r>
                        <a:rPr lang="cs-CZ" b="0" i="1" smtClean="0">
                          <a:latin typeface="Cambria Math" panose="02040503050406030204" pitchFamily="18" charset="0"/>
                          <a:ea typeface="Cambria Math" panose="02040503050406030204" pitchFamily="18" charset="0"/>
                        </a:rPr>
                        <m:t>í </m:t>
                      </m:r>
                      <m:sSub>
                        <m:sSubPr>
                          <m:ctrlPr>
                            <a:rPr lang="cs-CZ" b="0" i="1" smtClean="0">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𝑝</m:t>
                          </m:r>
                        </m:e>
                        <m:sub>
                          <m:r>
                            <a:rPr lang="cs-CZ" b="0" i="1" smtClean="0">
                              <a:latin typeface="Cambria Math" panose="02040503050406030204" pitchFamily="18" charset="0"/>
                              <a:ea typeface="Cambria Math" panose="02040503050406030204" pitchFamily="18" charset="0"/>
                            </a:rPr>
                            <m:t>𝐵</m:t>
                          </m:r>
                        </m:sub>
                      </m:sSub>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1</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1</m:t>
                      </m:r>
                    </m:oMath>
                  </m:oMathPara>
                </a14:m>
                <a:endParaRPr lang="cs-CZ" b="0" dirty="0">
                  <a:ea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ea typeface="Cambria Math" panose="02040503050406030204" pitchFamily="18" charset="0"/>
                        </a:rPr>
                        <m:t>𝑠</m:t>
                      </m:r>
                      <m:r>
                        <a:rPr lang="cs-CZ" i="1">
                          <a:latin typeface="Cambria Math" panose="02040503050406030204" pitchFamily="18" charset="0"/>
                          <a:ea typeface="Cambria Math" panose="02040503050406030204" pitchFamily="18" charset="0"/>
                        </a:rPr>
                        <m:t> </m:t>
                      </m:r>
                      <m:r>
                        <a:rPr lang="cs-CZ" i="1">
                          <a:latin typeface="Cambria Math" panose="02040503050406030204" pitchFamily="18" charset="0"/>
                          <a:ea typeface="Cambria Math" panose="02040503050406030204" pitchFamily="18" charset="0"/>
                        </a:rPr>
                        <m:t>𝑝𝑟𝑎𝑣𝑑</m:t>
                      </m:r>
                      <m:r>
                        <a:rPr lang="cs-CZ" i="1">
                          <a:latin typeface="Cambria Math" panose="02040503050406030204" pitchFamily="18" charset="0"/>
                          <a:ea typeface="Cambria Math" panose="02040503050406030204" pitchFamily="18" charset="0"/>
                        </a:rPr>
                        <m:t>ě</m:t>
                      </m:r>
                      <m:r>
                        <a:rPr lang="cs-CZ" i="1">
                          <a:latin typeface="Cambria Math" panose="02040503050406030204" pitchFamily="18" charset="0"/>
                          <a:ea typeface="Cambria Math" panose="02040503050406030204" pitchFamily="18" charset="0"/>
                        </a:rPr>
                        <m:t>𝑝𝑜𝑑𝑜𝑏𝑛𝑜𝑠𝑡</m:t>
                      </m:r>
                      <m:r>
                        <a:rPr lang="cs-CZ" i="1">
                          <a:latin typeface="Cambria Math" panose="02040503050406030204" pitchFamily="18" charset="0"/>
                          <a:ea typeface="Cambria Math" panose="02040503050406030204" pitchFamily="18" charset="0"/>
                        </a:rPr>
                        <m:t>í</m:t>
                      </m:r>
                      <m:sSub>
                        <m:sSubPr>
                          <m:ctrlPr>
                            <a:rPr lang="cs-CZ" i="1">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 </m:t>
                          </m:r>
                          <m:r>
                            <a:rPr lang="cs-CZ" i="1">
                              <a:latin typeface="Cambria Math" panose="02040503050406030204" pitchFamily="18" charset="0"/>
                              <a:ea typeface="Cambria Math" panose="02040503050406030204" pitchFamily="18" charset="0"/>
                            </a:rPr>
                            <m:t>𝑝</m:t>
                          </m:r>
                        </m:e>
                        <m:sub>
                          <m:r>
                            <a:rPr lang="cs-CZ" b="0" i="1" smtClean="0">
                              <a:latin typeface="Cambria Math" panose="02040503050406030204" pitchFamily="18" charset="0"/>
                              <a:ea typeface="Cambria Math" panose="02040503050406030204" pitchFamily="18" charset="0"/>
                            </a:rPr>
                            <m:t>𝐷</m:t>
                          </m:r>
                        </m:sub>
                      </m:sSub>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𝑁</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𝑡</m:t>
                          </m:r>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1</m:t>
                          </m:r>
                        </m:e>
                      </m:d>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𝑁</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1</m:t>
                      </m:r>
                    </m:oMath>
                  </m:oMathPara>
                </a14:m>
                <a:endParaRPr lang="cs-CZ" dirty="0">
                  <a:ea typeface="Cambria Math" panose="02040503050406030204" pitchFamily="18" charset="0"/>
                </a:endParaRPr>
              </a:p>
              <a:p>
                <a:pPr marL="0" indent="0">
                  <a:buNone/>
                </a:pPr>
                <a:endParaRPr lang="cs-CZ" b="0" dirty="0">
                  <a:ea typeface="Cambria Math" panose="02040503050406030204" pitchFamily="18" charset="0"/>
                </a:endParaRPr>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a:blip r:embed="rId2"/>
                <a:stretch>
                  <a:fillRect l="-714" t="-1194"/>
                </a:stretch>
              </a:blipFill>
            </p:spPr>
            <p:txBody>
              <a:bodyPr/>
              <a:lstStyle/>
              <a:p>
                <a:r>
                  <a:rPr lang="en-US">
                    <a:noFill/>
                  </a:rPr>
                  <a:t> </a:t>
                </a:r>
              </a:p>
            </p:txBody>
          </p:sp>
        </mc:Fallback>
      </mc:AlternateContent>
    </p:spTree>
    <p:extLst>
      <p:ext uri="{BB962C8B-B14F-4D97-AF65-F5344CB8AC3E}">
        <p14:creationId xmlns:p14="http://schemas.microsoft.com/office/powerpoint/2010/main" val="425989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stanovení předpokladů </a:t>
            </a:r>
            <a:r>
              <a:rPr lang="cs-CZ" sz="2400" dirty="0"/>
              <a:t>(DÚ 1 do 19. 10. 2023)</a:t>
            </a:r>
            <a:endParaRPr lang="en-US" sz="2400" dirty="0"/>
          </a:p>
        </p:txBody>
      </p:sp>
      <p:sp>
        <p:nvSpPr>
          <p:cNvPr id="3" name="Zástupný symbol pro obsah 2"/>
          <p:cNvSpPr>
            <a:spLocks noGrp="1"/>
          </p:cNvSpPr>
          <p:nvPr>
            <p:ph idx="1"/>
          </p:nvPr>
        </p:nvSpPr>
        <p:spPr/>
        <p:txBody>
          <a:bodyPr/>
          <a:lstStyle/>
          <a:p>
            <a:pPr>
              <a:spcAft>
                <a:spcPts val="600"/>
              </a:spcAft>
            </a:pPr>
            <a:r>
              <a:rPr lang="cs-CZ" dirty="0"/>
              <a:t>V následujícím příkladu ověřte za pomocí R korespondenci mezi deterministickým a stochastickým modelem:</a:t>
            </a:r>
          </a:p>
          <a:p>
            <a:pPr marL="268288" indent="0">
              <a:spcAft>
                <a:spcPts val="600"/>
              </a:spcAft>
              <a:buNone/>
            </a:pPr>
            <a:r>
              <a:rPr lang="cs-CZ" dirty="0">
                <a:ea typeface="Cambria Math" panose="02040503050406030204" pitchFamily="18" charset="0"/>
              </a:rPr>
              <a:t>Využijte předchozí spojitý deterministický model s omezujícími předpoklady a diskrétní stochastický model s pravděpodobností rozmnožení se a úmrtí pro každého jedince a diskutujte jak/proč se oba liší pro různé hodnoty a, b, </a:t>
            </a:r>
            <a:r>
              <a:rPr lang="cs-CZ" dirty="0" err="1">
                <a:ea typeface="Cambria Math" panose="02040503050406030204" pitchFamily="18" charset="0"/>
              </a:rPr>
              <a:t>p</a:t>
            </a:r>
            <a:r>
              <a:rPr lang="cs-CZ" baseline="-25000" dirty="0" err="1">
                <a:ea typeface="Cambria Math" panose="02040503050406030204" pitchFamily="18" charset="0"/>
              </a:rPr>
              <a:t>B</a:t>
            </a:r>
            <a:r>
              <a:rPr lang="cs-CZ" dirty="0">
                <a:ea typeface="Cambria Math" panose="02040503050406030204" pitchFamily="18" charset="0"/>
              </a:rPr>
              <a:t>, </a:t>
            </a:r>
            <a:r>
              <a:rPr lang="cs-CZ" dirty="0" err="1">
                <a:ea typeface="Cambria Math" panose="02040503050406030204" pitchFamily="18" charset="0"/>
              </a:rPr>
              <a:t>p</a:t>
            </a:r>
            <a:r>
              <a:rPr lang="cs-CZ" baseline="-25000" dirty="0" err="1">
                <a:ea typeface="Cambria Math" panose="02040503050406030204" pitchFamily="18" charset="0"/>
              </a:rPr>
              <a:t>D</a:t>
            </a:r>
            <a:r>
              <a:rPr lang="cs-CZ" dirty="0">
                <a:ea typeface="Cambria Math" panose="02040503050406030204" pitchFamily="18" charset="0"/>
              </a:rPr>
              <a:t> a N(0).</a:t>
            </a:r>
          </a:p>
          <a:p>
            <a:pPr marL="268288" indent="0">
              <a:spcAft>
                <a:spcPts val="600"/>
              </a:spcAft>
              <a:buNone/>
            </a:pPr>
            <a:r>
              <a:rPr lang="cs-CZ" b="0" dirty="0" err="1">
                <a:ea typeface="Cambria Math" panose="02040503050406030204" pitchFamily="18" charset="0"/>
              </a:rPr>
              <a:t>Hint</a:t>
            </a:r>
            <a:r>
              <a:rPr lang="cs-CZ" b="0" dirty="0">
                <a:ea typeface="Cambria Math" panose="02040503050406030204" pitchFamily="18" charset="0"/>
              </a:rPr>
              <a:t>: použijte hodnoty </a:t>
            </a:r>
            <a:r>
              <a:rPr lang="cs-CZ" dirty="0">
                <a:ea typeface="Cambria Math" panose="02040503050406030204" pitchFamily="18" charset="0"/>
              </a:rPr>
              <a:t>a=0,35; b=0,25; </a:t>
            </a:r>
            <a:r>
              <a:rPr lang="cs-CZ" dirty="0" err="1">
                <a:ea typeface="Cambria Math" panose="02040503050406030204" pitchFamily="18" charset="0"/>
              </a:rPr>
              <a:t>p</a:t>
            </a:r>
            <a:r>
              <a:rPr lang="cs-CZ" baseline="-25000" dirty="0" err="1">
                <a:ea typeface="Cambria Math" panose="02040503050406030204" pitchFamily="18" charset="0"/>
              </a:rPr>
              <a:t>B</a:t>
            </a:r>
            <a:r>
              <a:rPr lang="cs-CZ" dirty="0">
                <a:ea typeface="Cambria Math" panose="02040503050406030204" pitchFamily="18" charset="0"/>
              </a:rPr>
              <a:t>=0,35; </a:t>
            </a:r>
            <a:r>
              <a:rPr lang="cs-CZ" dirty="0" err="1">
                <a:ea typeface="Cambria Math" panose="02040503050406030204" pitchFamily="18" charset="0"/>
              </a:rPr>
              <a:t>p</a:t>
            </a:r>
            <a:r>
              <a:rPr lang="cs-CZ" baseline="-25000" dirty="0" err="1">
                <a:ea typeface="Cambria Math" panose="02040503050406030204" pitchFamily="18" charset="0"/>
              </a:rPr>
              <a:t>D</a:t>
            </a:r>
            <a:r>
              <a:rPr lang="cs-CZ" dirty="0">
                <a:ea typeface="Cambria Math" panose="02040503050406030204" pitchFamily="18" charset="0"/>
              </a:rPr>
              <a:t>=0,25 a tři různá N(0): 10, 100 a 1000.</a:t>
            </a:r>
            <a:endParaRPr lang="cs-CZ" b="0" dirty="0">
              <a:ea typeface="Cambria Math" panose="02040503050406030204" pitchFamily="18" charset="0"/>
            </a:endParaRPr>
          </a:p>
        </p:txBody>
      </p:sp>
    </p:spTree>
    <p:extLst>
      <p:ext uri="{BB962C8B-B14F-4D97-AF65-F5344CB8AC3E}">
        <p14:creationId xmlns:p14="http://schemas.microsoft.com/office/powerpoint/2010/main" val="3570992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323850" y="1484313"/>
            <a:ext cx="8362950" cy="4641850"/>
          </a:xfrm>
          <a:noFill/>
        </p:spPr>
        <p:txBody>
          <a:bodyPr/>
          <a:lstStyle/>
          <a:p>
            <a:pPr marL="0" indent="0" eaLnBrk="1" hangingPunct="1">
              <a:buFont typeface="Wingdings" panose="05000000000000000000" pitchFamily="2" charset="2"/>
              <a:buNone/>
            </a:pPr>
            <a:r>
              <a:rPr lang="cs-CZ" altLang="en-US" b="0"/>
              <a:t>V každém matematickém modelu můžeme rozlišit tři základní skupiny objektů, ze kterých se model skládá. </a:t>
            </a:r>
            <a:br>
              <a:rPr lang="cs-CZ" altLang="en-US" b="0"/>
            </a:br>
            <a:r>
              <a:rPr lang="cs-CZ" altLang="en-US" b="0"/>
              <a:t>Jsou to :</a:t>
            </a:r>
          </a:p>
          <a:p>
            <a:pPr marL="1330325" lvl="1" indent="-609600" eaLnBrk="1" hangingPunct="1">
              <a:buFont typeface="Monotype Sorts" pitchFamily="2" charset="2"/>
              <a:buAutoNum type="romanUcPeriod"/>
            </a:pPr>
            <a:r>
              <a:rPr lang="cs-CZ" altLang="en-US" sz="3200" i="1"/>
              <a:t>proměnné a parametry, </a:t>
            </a:r>
          </a:p>
          <a:p>
            <a:pPr marL="1330325" lvl="1" indent="-609600" eaLnBrk="1" hangingPunct="1">
              <a:buFont typeface="Monotype Sorts" pitchFamily="2" charset="2"/>
              <a:buAutoNum type="romanUcPeriod"/>
            </a:pPr>
            <a:r>
              <a:rPr lang="cs-CZ" altLang="en-US" sz="3200" i="1"/>
              <a:t>matematické struktury, </a:t>
            </a:r>
          </a:p>
          <a:p>
            <a:pPr marL="1330325" lvl="1" indent="-609600" eaLnBrk="1" hangingPunct="1">
              <a:buFont typeface="Monotype Sorts" pitchFamily="2" charset="2"/>
              <a:buAutoNum type="romanUcPeriod"/>
            </a:pPr>
            <a:r>
              <a:rPr lang="cs-CZ" altLang="en-US" sz="3200" i="1"/>
              <a:t>řešení.</a:t>
            </a:r>
            <a:r>
              <a:rPr lang="cs-CZ" altLang="en-US" sz="3200"/>
              <a:t> </a:t>
            </a:r>
          </a:p>
        </p:txBody>
      </p:sp>
      <p:sp>
        <p:nvSpPr>
          <p:cNvPr id="4" name="Nadpis 1"/>
          <p:cNvSpPr>
            <a:spLocks noGrp="1"/>
          </p:cNvSpPr>
          <p:nvPr>
            <p:ph type="title"/>
          </p:nvPr>
        </p:nvSpPr>
        <p:spPr>
          <a:xfrm>
            <a:off x="301625" y="228600"/>
            <a:ext cx="8534400" cy="758825"/>
          </a:xfrm>
        </p:spPr>
        <p:txBody>
          <a:bodyPr/>
          <a:lstStyle/>
          <a:p>
            <a:r>
              <a:rPr lang="cs-CZ" dirty="0"/>
              <a:t>Základní prvky matematického modelu</a:t>
            </a:r>
            <a:endParaRPr lang="en-US" dirty="0"/>
          </a:p>
        </p:txBody>
      </p:sp>
    </p:spTree>
    <p:extLst>
      <p:ext uri="{BB962C8B-B14F-4D97-AF65-F5344CB8AC3E}">
        <p14:creationId xmlns:p14="http://schemas.microsoft.com/office/powerpoint/2010/main" val="236611482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467544" y="1700808"/>
            <a:ext cx="8496300" cy="5616575"/>
          </a:xfrm>
          <a:noFill/>
        </p:spPr>
        <p:txBody>
          <a:bodyPr/>
          <a:lstStyle/>
          <a:p>
            <a:pPr eaLnBrk="1" hangingPunct="1">
              <a:lnSpc>
                <a:spcPct val="80000"/>
              </a:lnSpc>
            </a:pPr>
            <a:r>
              <a:rPr lang="cs-CZ" altLang="en-US" sz="2400" b="1" i="1" dirty="0">
                <a:solidFill>
                  <a:schemeClr val="accent1"/>
                </a:solidFill>
              </a:rPr>
              <a:t>Proměnné a parametry identifikované (pojmenované)</a:t>
            </a:r>
            <a:r>
              <a:rPr lang="cs-CZ" altLang="en-US" sz="2400" dirty="0"/>
              <a:t>. </a:t>
            </a:r>
            <a:r>
              <a:rPr lang="cs-CZ" altLang="en-US" sz="2400" b="0" dirty="0"/>
              <a:t>Identifikovaná proměnná nebo parametr představuje konkrétní vlastnost reálného objektu, což se projevuje </a:t>
            </a:r>
            <a:r>
              <a:rPr lang="cs-CZ" altLang="en-US" sz="2400" b="0" i="1" dirty="0"/>
              <a:t>názvem a mírou</a:t>
            </a:r>
            <a:r>
              <a:rPr lang="cs-CZ" altLang="en-US" sz="2400" b="0" dirty="0"/>
              <a:t>. </a:t>
            </a:r>
          </a:p>
          <a:p>
            <a:pPr marL="265113" indent="0" eaLnBrk="1" hangingPunct="1">
              <a:lnSpc>
                <a:spcPct val="80000"/>
              </a:lnSpc>
              <a:buNone/>
            </a:pPr>
            <a:r>
              <a:rPr lang="cs-CZ" altLang="en-US" sz="2400" b="0" dirty="0"/>
              <a:t>Příklady: </a:t>
            </a:r>
            <a:r>
              <a:rPr lang="cs-CZ" altLang="en-US" sz="2400" b="0" i="1" dirty="0" err="1"/>
              <a:t>x</a:t>
            </a:r>
            <a:r>
              <a:rPr lang="cs-CZ" altLang="en-US" sz="2400" b="0" i="1" baseline="-25000" dirty="0" err="1"/>
              <a:t>k</a:t>
            </a:r>
            <a:r>
              <a:rPr lang="cs-CZ" altLang="en-US" sz="2400" b="0" i="1" dirty="0"/>
              <a:t> </a:t>
            </a:r>
            <a:r>
              <a:rPr lang="cs-CZ" altLang="en-US" sz="2400" b="0" dirty="0"/>
              <a:t>je výměra pšenice ozimé v ha, </a:t>
            </a:r>
            <a:r>
              <a:rPr lang="cs-CZ" altLang="en-US" sz="2400" b="0" i="1" dirty="0" err="1"/>
              <a:t>x</a:t>
            </a:r>
            <a:r>
              <a:rPr lang="cs-CZ" altLang="en-US" sz="2400" b="0" i="1" baseline="-25000" dirty="0" err="1"/>
              <a:t>r</a:t>
            </a:r>
            <a:r>
              <a:rPr lang="cs-CZ" altLang="en-US" sz="2400" b="0" dirty="0"/>
              <a:t> produkce pšenice ozimé v katastru “U křížku” v </a:t>
            </a:r>
            <a:r>
              <a:rPr lang="cs-CZ" altLang="en-US" sz="2400" b="0" i="1" dirty="0"/>
              <a:t>t</a:t>
            </a:r>
            <a:r>
              <a:rPr lang="cs-CZ" altLang="en-US" sz="2400" b="0" dirty="0"/>
              <a:t>, náhodná doba čekání sedmé jednotky v systému hromadné obsluhy v pátém kanálu obsluhy v minutách, </a:t>
            </a:r>
            <a:r>
              <a:rPr lang="cs-CZ" altLang="en-US" sz="2400" b="0" i="1" dirty="0" err="1"/>
              <a:t>c</a:t>
            </a:r>
            <a:r>
              <a:rPr lang="cs-CZ" altLang="en-US" sz="2400" b="0" i="1" baseline="-25000" dirty="0" err="1"/>
              <a:t>ik</a:t>
            </a:r>
            <a:r>
              <a:rPr lang="cs-CZ" altLang="en-US" sz="2400" b="0" i="1" dirty="0"/>
              <a:t> </a:t>
            </a:r>
            <a:r>
              <a:rPr lang="cs-CZ" altLang="en-US" sz="2400" b="0" dirty="0"/>
              <a:t>vzdálenost dodavatele </a:t>
            </a:r>
            <a:r>
              <a:rPr lang="cs-CZ" altLang="en-US" sz="2400" b="0" i="1" dirty="0"/>
              <a:t>D</a:t>
            </a:r>
            <a:r>
              <a:rPr lang="cs-CZ" altLang="en-US" sz="2400" b="0" i="1" baseline="-25000" dirty="0"/>
              <a:t>i</a:t>
            </a:r>
            <a:r>
              <a:rPr lang="cs-CZ" altLang="en-US" sz="2400" b="0" dirty="0"/>
              <a:t> od spotřebitele </a:t>
            </a:r>
            <a:r>
              <a:rPr lang="cs-CZ" altLang="en-US" sz="2400" b="0" i="1" dirty="0"/>
              <a:t>S</a:t>
            </a:r>
            <a:r>
              <a:rPr lang="cs-CZ" altLang="en-US" sz="2400" b="0" i="1" baseline="-25000" dirty="0"/>
              <a:t>k</a:t>
            </a:r>
            <a:r>
              <a:rPr lang="cs-CZ" altLang="en-US" sz="2400" b="0" dirty="0"/>
              <a:t> v km. </a:t>
            </a:r>
          </a:p>
          <a:p>
            <a:pPr eaLnBrk="1" hangingPunct="1">
              <a:lnSpc>
                <a:spcPct val="80000"/>
              </a:lnSpc>
            </a:pPr>
            <a:endParaRPr lang="cs-CZ" altLang="en-US" sz="2400" b="0" dirty="0"/>
          </a:p>
          <a:p>
            <a:pPr eaLnBrk="1" hangingPunct="1">
              <a:lnSpc>
                <a:spcPct val="80000"/>
              </a:lnSpc>
            </a:pPr>
            <a:r>
              <a:rPr lang="cs-CZ" altLang="en-US" sz="2400" b="1" i="1" dirty="0">
                <a:solidFill>
                  <a:schemeClr val="accent1"/>
                </a:solidFill>
              </a:rPr>
              <a:t>Proměnné a parametry neidentifikované (pomocné)</a:t>
            </a:r>
            <a:r>
              <a:rPr lang="cs-CZ" altLang="en-US" sz="2400" i="1" dirty="0"/>
              <a:t>. </a:t>
            </a:r>
            <a:r>
              <a:rPr lang="cs-CZ" altLang="en-US" sz="2400" b="0" dirty="0"/>
              <a:t>Slouží pro formalizaci matematického zápisu, chod algoritmů apod. </a:t>
            </a:r>
          </a:p>
        </p:txBody>
      </p:sp>
      <p:sp>
        <p:nvSpPr>
          <p:cNvPr id="2" name="Nadpis 1"/>
          <p:cNvSpPr>
            <a:spLocks noGrp="1"/>
          </p:cNvSpPr>
          <p:nvPr>
            <p:ph type="title"/>
          </p:nvPr>
        </p:nvSpPr>
        <p:spPr/>
        <p:txBody>
          <a:bodyPr/>
          <a:lstStyle/>
          <a:p>
            <a:r>
              <a:rPr lang="cs-CZ" dirty="0"/>
              <a:t>Proměnné a parametry</a:t>
            </a:r>
            <a:endParaRPr lang="en-US" dirty="0"/>
          </a:p>
        </p:txBody>
      </p:sp>
    </p:spTree>
    <p:extLst>
      <p:ext uri="{BB962C8B-B14F-4D97-AF65-F5344CB8AC3E}">
        <p14:creationId xmlns:p14="http://schemas.microsoft.com/office/powerpoint/2010/main" val="83664859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468313" y="1772816"/>
            <a:ext cx="8496300" cy="4680372"/>
          </a:xfrm>
        </p:spPr>
        <p:txBody>
          <a:bodyPr/>
          <a:lstStyle/>
          <a:p>
            <a:pPr eaLnBrk="1" hangingPunct="1">
              <a:lnSpc>
                <a:spcPct val="80000"/>
              </a:lnSpc>
              <a:defRPr/>
            </a:pPr>
            <a:r>
              <a:rPr lang="cs-CZ" sz="2400" dirty="0"/>
              <a:t>R</a:t>
            </a:r>
            <a:r>
              <a:rPr lang="cs-CZ" sz="2400" i="1" dirty="0"/>
              <a:t>ozhodovací proměnné.</a:t>
            </a:r>
            <a:r>
              <a:rPr lang="cs-CZ" sz="2400" dirty="0"/>
              <a:t> </a:t>
            </a:r>
            <a:r>
              <a:rPr lang="cs-CZ" sz="2400" b="0" dirty="0"/>
              <a:t>Představují zpravidla nejdůležitější procesy modelovaného systému, které se v matematickém modelování nazývají aktivity nebo entity nebo rozhodovací proměnné. </a:t>
            </a:r>
            <a:br>
              <a:rPr lang="cs-CZ" sz="2400" b="0" dirty="0"/>
            </a:br>
            <a:endParaRPr lang="cs-CZ" sz="2400" b="0" dirty="0"/>
          </a:p>
          <a:p>
            <a:pPr marL="265113" indent="-265113" eaLnBrk="1" hangingPunct="1">
              <a:lnSpc>
                <a:spcPct val="80000"/>
              </a:lnSpc>
              <a:buFont typeface="Wingdings" panose="05000000000000000000" pitchFamily="2" charset="2"/>
              <a:buNone/>
              <a:defRPr/>
            </a:pPr>
            <a:r>
              <a:rPr lang="cs-CZ" sz="2400" b="0" i="1" dirty="0"/>
              <a:t>	Příklady:</a:t>
            </a:r>
            <a:r>
              <a:rPr lang="cs-CZ" sz="2400" b="0" dirty="0"/>
              <a:t> </a:t>
            </a:r>
          </a:p>
          <a:p>
            <a:pPr marL="265113" indent="-265113" eaLnBrk="1" hangingPunct="1">
              <a:lnSpc>
                <a:spcPct val="80000"/>
              </a:lnSpc>
              <a:defRPr/>
            </a:pPr>
            <a:r>
              <a:rPr lang="cs-CZ" sz="2400" b="0" dirty="0"/>
              <a:t>V modelu optimalizace portfolia proměnné x</a:t>
            </a:r>
            <a:r>
              <a:rPr lang="cs-CZ" sz="2400" b="0" baseline="-25000" dirty="0"/>
              <a:t>1</a:t>
            </a:r>
            <a:r>
              <a:rPr lang="cs-CZ" sz="2400" b="0" dirty="0"/>
              <a:t>, ..., </a:t>
            </a:r>
            <a:r>
              <a:rPr lang="cs-CZ" sz="2400" b="0" dirty="0" err="1"/>
              <a:t>x</a:t>
            </a:r>
            <a:r>
              <a:rPr lang="cs-CZ" sz="2400" b="0" baseline="-25000" dirty="0" err="1"/>
              <a:t>n</a:t>
            </a:r>
            <a:r>
              <a:rPr lang="cs-CZ" sz="2400" b="0" dirty="0"/>
              <a:t> představují počty akcií podniků P</a:t>
            </a:r>
            <a:r>
              <a:rPr lang="cs-CZ" sz="2400" b="0" baseline="-25000" dirty="0"/>
              <a:t>1</a:t>
            </a:r>
            <a:r>
              <a:rPr lang="cs-CZ" sz="2400" b="0" dirty="0"/>
              <a:t>, ..., </a:t>
            </a:r>
            <a:r>
              <a:rPr lang="cs-CZ" sz="2400" b="0" dirty="0" err="1"/>
              <a:t>P</a:t>
            </a:r>
            <a:r>
              <a:rPr lang="cs-CZ" sz="2400" b="0" baseline="-25000" dirty="0" err="1"/>
              <a:t>n</a:t>
            </a:r>
            <a:r>
              <a:rPr lang="cs-CZ" sz="2400" b="0" dirty="0"/>
              <a:t> .</a:t>
            </a:r>
          </a:p>
          <a:p>
            <a:pPr marL="265113" indent="-265113" eaLnBrk="1" hangingPunct="1">
              <a:lnSpc>
                <a:spcPct val="80000"/>
              </a:lnSpc>
              <a:defRPr/>
            </a:pPr>
            <a:r>
              <a:rPr lang="cs-CZ" sz="2400" b="0" dirty="0"/>
              <a:t>V modelu I = U/R představují U a R aktivity a odpor v příslušných jednotkách. Těmito dvěma aktivitami je určen proud. </a:t>
            </a:r>
          </a:p>
          <a:p>
            <a:pPr marL="265113" indent="-265113" eaLnBrk="1" hangingPunct="1">
              <a:lnSpc>
                <a:spcPct val="80000"/>
              </a:lnSpc>
              <a:defRPr/>
            </a:pPr>
            <a:r>
              <a:rPr lang="cs-CZ" sz="2400" b="0" dirty="0"/>
              <a:t>V systému hromadné obsluhy např. jednotka </a:t>
            </a:r>
            <a:r>
              <a:rPr lang="cs-CZ" sz="2400" b="0" dirty="0" err="1"/>
              <a:t>t</a:t>
            </a:r>
            <a:r>
              <a:rPr lang="cs-CZ" sz="2400" b="0" baseline="-25000" dirty="0" err="1"/>
              <a:t>j</a:t>
            </a:r>
            <a:r>
              <a:rPr lang="cs-CZ" sz="2400" b="0" dirty="0"/>
              <a:t> představuje se svými charakteristikami </a:t>
            </a:r>
            <a:r>
              <a:rPr lang="cs-CZ" sz="2400" b="0" dirty="0" err="1"/>
              <a:t>t</a:t>
            </a:r>
            <a:r>
              <a:rPr lang="cs-CZ" sz="2400" b="0" baseline="-25000" dirty="0" err="1"/>
              <a:t>j</a:t>
            </a:r>
            <a:r>
              <a:rPr lang="cs-CZ" sz="2400" b="0" baseline="30000" dirty="0" err="1"/>
              <a:t>k</a:t>
            </a:r>
            <a:r>
              <a:rPr lang="cs-CZ" sz="2400" b="0" dirty="0"/>
              <a:t>, </a:t>
            </a:r>
            <a:r>
              <a:rPr lang="cs-CZ" sz="2400" b="0" dirty="0" err="1"/>
              <a:t>t</a:t>
            </a:r>
            <a:r>
              <a:rPr lang="cs-CZ" sz="2400" b="0" baseline="-25000" dirty="0" err="1"/>
              <a:t>j</a:t>
            </a:r>
            <a:r>
              <a:rPr lang="cs-CZ" sz="2400" b="0" baseline="30000" dirty="0" err="1"/>
              <a:t>n</a:t>
            </a:r>
            <a:r>
              <a:rPr lang="cs-CZ" sz="2400" b="0" dirty="0"/>
              <a:t> entitu.</a:t>
            </a:r>
            <a:r>
              <a:rPr lang="cs-CZ" sz="2400" dirty="0"/>
              <a:t> </a:t>
            </a:r>
          </a:p>
        </p:txBody>
      </p:sp>
      <p:sp>
        <p:nvSpPr>
          <p:cNvPr id="5" name="Nadpis 1"/>
          <p:cNvSpPr>
            <a:spLocks noGrp="1"/>
          </p:cNvSpPr>
          <p:nvPr>
            <p:ph type="title"/>
          </p:nvPr>
        </p:nvSpPr>
        <p:spPr>
          <a:xfrm>
            <a:off x="301625" y="228600"/>
            <a:ext cx="8534400" cy="758825"/>
          </a:xfrm>
        </p:spPr>
        <p:txBody>
          <a:bodyPr/>
          <a:lstStyle/>
          <a:p>
            <a:r>
              <a:rPr lang="cs-CZ" dirty="0"/>
              <a:t>Proměnné a parametry</a:t>
            </a:r>
            <a:endParaRPr lang="en-US" dirty="0"/>
          </a:p>
        </p:txBody>
      </p:sp>
    </p:spTree>
    <p:extLst>
      <p:ext uri="{BB962C8B-B14F-4D97-AF65-F5344CB8AC3E}">
        <p14:creationId xmlns:p14="http://schemas.microsoft.com/office/powerpoint/2010/main" val="399928627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xfrm>
            <a:off x="301624" y="1628800"/>
            <a:ext cx="8534401" cy="4824388"/>
          </a:xfrm>
          <a:noFill/>
        </p:spPr>
        <p:txBody>
          <a:bodyPr/>
          <a:lstStyle/>
          <a:p>
            <a:pPr eaLnBrk="1" hangingPunct="1">
              <a:lnSpc>
                <a:spcPct val="80000"/>
              </a:lnSpc>
              <a:spcAft>
                <a:spcPts val="600"/>
              </a:spcAft>
            </a:pPr>
            <a:r>
              <a:rPr lang="cs-CZ" altLang="en-US" sz="2400" b="1" i="1" dirty="0">
                <a:solidFill>
                  <a:schemeClr val="accent1"/>
                </a:solidFill>
              </a:rPr>
              <a:t>Vstupní proměnné a parametry, výstupní proměnné a konstanty </a:t>
            </a:r>
            <a:r>
              <a:rPr lang="cs-CZ" altLang="en-US" sz="2400" b="0" dirty="0"/>
              <a:t>(endogenní a exogenní proměnné a parametry).</a:t>
            </a:r>
            <a:endParaRPr lang="cs-CZ" altLang="en-US" sz="2400" b="1" i="1" dirty="0">
              <a:solidFill>
                <a:schemeClr val="accent1"/>
              </a:solidFill>
            </a:endParaRPr>
          </a:p>
          <a:p>
            <a:pPr eaLnBrk="1" hangingPunct="1">
              <a:lnSpc>
                <a:spcPct val="80000"/>
              </a:lnSpc>
              <a:spcAft>
                <a:spcPts val="600"/>
              </a:spcAft>
            </a:pPr>
            <a:r>
              <a:rPr lang="cs-CZ" altLang="en-US" sz="2400" b="1" i="1" dirty="0">
                <a:solidFill>
                  <a:schemeClr val="accent1"/>
                </a:solidFill>
              </a:rPr>
              <a:t>Heuristické proměnné a parametry</a:t>
            </a:r>
            <a:r>
              <a:rPr lang="cs-CZ" altLang="en-US" sz="2400" b="0" i="1" dirty="0"/>
              <a:t>. </a:t>
            </a:r>
            <a:r>
              <a:rPr lang="cs-CZ" altLang="en-US" sz="2400" b="0" dirty="0"/>
              <a:t>Představují procesy, jejichž míry nelze zjistit.</a:t>
            </a:r>
            <a:endParaRPr lang="cs-CZ" altLang="en-US" sz="2400" dirty="0"/>
          </a:p>
          <a:p>
            <a:pPr marL="265113" indent="0" eaLnBrk="1" hangingPunct="1">
              <a:lnSpc>
                <a:spcPct val="80000"/>
              </a:lnSpc>
              <a:spcAft>
                <a:spcPts val="600"/>
              </a:spcAft>
              <a:buNone/>
            </a:pPr>
            <a:r>
              <a:rPr lang="cs-CZ" altLang="en-US" sz="2400" b="0" i="1" dirty="0"/>
              <a:t>Příklady:</a:t>
            </a:r>
            <a:r>
              <a:rPr lang="cs-CZ" altLang="en-US" sz="2400" b="0" dirty="0"/>
              <a:t> Velikost míry inflace v chaotických a nestandardních podmínkách nelze popsat ani pomocí pravděpodobnosti ani pomocí fuzzy míry. </a:t>
            </a:r>
            <a:br>
              <a:rPr lang="cs-CZ" altLang="en-US" sz="2400" b="0" dirty="0"/>
            </a:br>
            <a:r>
              <a:rPr lang="cs-CZ" altLang="en-US" sz="2400" b="0" dirty="0"/>
              <a:t>V modelech situací „ad hoc“ jsou charakteristiky počasí nekontrolovatelné konstanty nebo proměnné, protože nelze využít počtu pravděpodobnosti pro jejich popis. </a:t>
            </a:r>
          </a:p>
          <a:p>
            <a:pPr eaLnBrk="1" hangingPunct="1">
              <a:lnSpc>
                <a:spcPct val="80000"/>
              </a:lnSpc>
            </a:pPr>
            <a:r>
              <a:rPr lang="cs-CZ" altLang="en-US" sz="2400" b="1" i="1" dirty="0">
                <a:solidFill>
                  <a:schemeClr val="accent1"/>
                </a:solidFill>
              </a:rPr>
              <a:t>Výsledné proměnné a konstanty</a:t>
            </a:r>
            <a:r>
              <a:rPr lang="cs-CZ" altLang="en-US" sz="2400" dirty="0"/>
              <a:t>. </a:t>
            </a:r>
            <a:r>
              <a:rPr lang="cs-CZ" altLang="en-US" sz="2400" b="0" dirty="0"/>
              <a:t>Udávají hodnoty řešení, popisují výslednou informaci. </a:t>
            </a:r>
          </a:p>
        </p:txBody>
      </p:sp>
      <p:sp>
        <p:nvSpPr>
          <p:cNvPr id="5" name="Nadpis 1"/>
          <p:cNvSpPr>
            <a:spLocks noGrp="1"/>
          </p:cNvSpPr>
          <p:nvPr>
            <p:ph type="title"/>
          </p:nvPr>
        </p:nvSpPr>
        <p:spPr/>
        <p:txBody>
          <a:bodyPr/>
          <a:lstStyle/>
          <a:p>
            <a:r>
              <a:rPr lang="cs-CZ" dirty="0"/>
              <a:t>Proměnné a parametry</a:t>
            </a:r>
            <a:endParaRPr lang="en-US" dirty="0"/>
          </a:p>
        </p:txBody>
      </p:sp>
    </p:spTree>
    <p:extLst>
      <p:ext uri="{BB962C8B-B14F-4D97-AF65-F5344CB8AC3E}">
        <p14:creationId xmlns:p14="http://schemas.microsoft.com/office/powerpoint/2010/main" val="192441476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301624" y="1628800"/>
            <a:ext cx="8734871" cy="4824388"/>
          </a:xfrm>
          <a:noFill/>
        </p:spPr>
        <p:txBody>
          <a:bodyPr/>
          <a:lstStyle/>
          <a:p>
            <a:pPr marL="0" indent="0" eaLnBrk="1" hangingPunct="1">
              <a:lnSpc>
                <a:spcPct val="80000"/>
              </a:lnSpc>
              <a:buFont typeface="Wingdings" panose="05000000000000000000" pitchFamily="2" charset="2"/>
              <a:buNone/>
            </a:pPr>
            <a:r>
              <a:rPr lang="cs-CZ" altLang="en-US" sz="2400" b="0" dirty="0"/>
              <a:t>V matematických modelech se matematické struktury nazývají omezující podmínky. Dělíme je podle použitého matematického aparátu z některého odvětví matematiky: </a:t>
            </a:r>
          </a:p>
          <a:p>
            <a:pPr eaLnBrk="1" hangingPunct="1">
              <a:lnSpc>
                <a:spcPct val="80000"/>
              </a:lnSpc>
              <a:spcAft>
                <a:spcPts val="600"/>
              </a:spcAft>
            </a:pPr>
            <a:r>
              <a:rPr lang="cs-CZ" altLang="en-US" sz="2400" b="1" i="1" dirty="0">
                <a:solidFill>
                  <a:schemeClr val="accent1"/>
                </a:solidFill>
              </a:rPr>
              <a:t>Analytické struktury</a:t>
            </a:r>
            <a:r>
              <a:rPr lang="cs-CZ" altLang="en-US" sz="2400" dirty="0"/>
              <a:t>. </a:t>
            </a:r>
            <a:r>
              <a:rPr lang="cs-CZ" altLang="en-US" sz="2400" b="0" dirty="0"/>
              <a:t>Jedná se o objekty z odvětví matematické analýzy, lineární algebry a dalších odvětví matematiky. </a:t>
            </a:r>
          </a:p>
          <a:p>
            <a:pPr marL="265113" indent="0" eaLnBrk="1" hangingPunct="1">
              <a:lnSpc>
                <a:spcPct val="80000"/>
              </a:lnSpc>
              <a:spcAft>
                <a:spcPts val="600"/>
              </a:spcAft>
              <a:buNone/>
            </a:pPr>
            <a:r>
              <a:rPr lang="cs-CZ" altLang="en-US" sz="2400" b="0" i="1" dirty="0"/>
              <a:t>Příklad:</a:t>
            </a:r>
            <a:r>
              <a:rPr lang="cs-CZ" altLang="en-US" sz="2400" b="0" dirty="0"/>
              <a:t> soustavy rovnic (lineární, nelineární, skalární, vektorové, diferenciální, integrální, maticové, atd.), soustavy nerovnic (lineární, nelineární, se smíšenými omezeními, atd.), funkce (elementární, složené, holomorfní, stochastické, fuzzy, atd.).</a:t>
            </a:r>
          </a:p>
          <a:p>
            <a:pPr marL="265113" indent="-265113" eaLnBrk="1" hangingPunct="1">
              <a:lnSpc>
                <a:spcPct val="80000"/>
              </a:lnSpc>
              <a:spcAft>
                <a:spcPts val="600"/>
              </a:spcAft>
            </a:pPr>
            <a:r>
              <a:rPr lang="cs-CZ" altLang="en-US" sz="2400" b="1" i="1" dirty="0">
                <a:solidFill>
                  <a:schemeClr val="accent1"/>
                </a:solidFill>
              </a:rPr>
              <a:t>Geometrické struktury</a:t>
            </a:r>
            <a:r>
              <a:rPr lang="cs-CZ" altLang="en-US" sz="2400" dirty="0"/>
              <a:t>. </a:t>
            </a:r>
            <a:r>
              <a:rPr lang="cs-CZ" altLang="en-US" sz="2400" b="0" dirty="0"/>
              <a:t>Model je popsán grafickými prostředky: body, přímkami, rovinami, křivkami.</a:t>
            </a:r>
          </a:p>
          <a:p>
            <a:pPr marL="265113" indent="0" eaLnBrk="1" hangingPunct="1">
              <a:lnSpc>
                <a:spcPct val="80000"/>
              </a:lnSpc>
              <a:buNone/>
            </a:pPr>
            <a:r>
              <a:rPr lang="cs-CZ" altLang="en-US" sz="2400" b="0" i="1" dirty="0"/>
              <a:t>Příklad:</a:t>
            </a:r>
            <a:r>
              <a:rPr lang="cs-CZ" altLang="en-US" sz="2400" b="0" dirty="0"/>
              <a:t> Geometrická interpretace a řešení úloh v modelech lineárního programování. Grafická interpretace rovnováhy nabídky a poptávky v ekonometrických modelech, atd. </a:t>
            </a:r>
          </a:p>
        </p:txBody>
      </p:sp>
      <p:sp>
        <p:nvSpPr>
          <p:cNvPr id="5" name="Nadpis 1"/>
          <p:cNvSpPr>
            <a:spLocks noGrp="1"/>
          </p:cNvSpPr>
          <p:nvPr>
            <p:ph type="title"/>
          </p:nvPr>
        </p:nvSpPr>
        <p:spPr>
          <a:xfrm>
            <a:off x="301625" y="228600"/>
            <a:ext cx="8534400" cy="758825"/>
          </a:xfrm>
        </p:spPr>
        <p:txBody>
          <a:bodyPr/>
          <a:lstStyle/>
          <a:p>
            <a:r>
              <a:rPr lang="cs-CZ" dirty="0"/>
              <a:t>Matematické struktury</a:t>
            </a:r>
            <a:endParaRPr lang="en-US" dirty="0"/>
          </a:p>
        </p:txBody>
      </p:sp>
    </p:spTree>
    <p:extLst>
      <p:ext uri="{BB962C8B-B14F-4D97-AF65-F5344CB8AC3E}">
        <p14:creationId xmlns:p14="http://schemas.microsoft.com/office/powerpoint/2010/main" val="211316834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701" name="Object 4"/>
          <p:cNvGraphicFramePr>
            <a:graphicFrameLocks noChangeAspect="1"/>
          </p:cNvGraphicFramePr>
          <p:nvPr>
            <p:extLst>
              <p:ext uri="{D42A27DB-BD31-4B8C-83A1-F6EECF244321}">
                <p14:modId xmlns:p14="http://schemas.microsoft.com/office/powerpoint/2010/main" val="158991554"/>
              </p:ext>
            </p:extLst>
          </p:nvPr>
        </p:nvGraphicFramePr>
        <p:xfrm>
          <a:off x="2468562" y="2852936"/>
          <a:ext cx="4200525" cy="3127375"/>
        </p:xfrm>
        <a:graphic>
          <a:graphicData uri="http://schemas.openxmlformats.org/presentationml/2006/ole">
            <mc:AlternateContent xmlns:mc="http://schemas.openxmlformats.org/markup-compatibility/2006">
              <mc:Choice xmlns:v="urn:schemas-microsoft-com:vml" Requires="v">
                <p:oleObj r:id="rId3" imgW="3486377" imgH="2609829" progId="">
                  <p:embed/>
                </p:oleObj>
              </mc:Choice>
              <mc:Fallback>
                <p:oleObj r:id="rId3" imgW="3486377" imgH="2609829" progId="">
                  <p:embed/>
                  <p:pic>
                    <p:nvPicPr>
                      <p:cNvPr id="29701"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68562" y="2852936"/>
                        <a:ext cx="4200525" cy="31273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Nadpis 1"/>
          <p:cNvSpPr>
            <a:spLocks noGrp="1"/>
          </p:cNvSpPr>
          <p:nvPr>
            <p:ph type="title"/>
          </p:nvPr>
        </p:nvSpPr>
        <p:spPr/>
        <p:txBody>
          <a:bodyPr/>
          <a:lstStyle/>
          <a:p>
            <a:r>
              <a:rPr lang="cs-CZ" dirty="0"/>
              <a:t>Základní pojmy</a:t>
            </a:r>
            <a:endParaRPr lang="en-US" dirty="0"/>
          </a:p>
        </p:txBody>
      </p:sp>
      <p:sp>
        <p:nvSpPr>
          <p:cNvPr id="3" name="Zástupný symbol pro obsah 2"/>
          <p:cNvSpPr>
            <a:spLocks noGrp="1"/>
          </p:cNvSpPr>
          <p:nvPr>
            <p:ph sz="half" idx="1"/>
          </p:nvPr>
        </p:nvSpPr>
        <p:spPr>
          <a:xfrm>
            <a:off x="493712" y="1556792"/>
            <a:ext cx="8182743" cy="4824958"/>
          </a:xfrm>
        </p:spPr>
        <p:txBody>
          <a:bodyPr/>
          <a:lstStyle/>
          <a:p>
            <a:r>
              <a:rPr lang="en-GB" sz="2700" dirty="0" err="1">
                <a:latin typeface="+mj-lt"/>
              </a:rPr>
              <a:t>r</a:t>
            </a:r>
            <a:r>
              <a:rPr lang="en-GB" sz="2700" dirty="0" err="1">
                <a:latin typeface="+mj-lt"/>
                <a:cs typeface="Arial" charset="0"/>
              </a:rPr>
              <a:t>eálný</a:t>
            </a:r>
            <a:r>
              <a:rPr lang="en-GB" sz="2700" dirty="0">
                <a:latin typeface="+mj-lt"/>
                <a:cs typeface="Arial" charset="0"/>
              </a:rPr>
              <a:t> </a:t>
            </a:r>
            <a:r>
              <a:rPr lang="en-GB" sz="2700" dirty="0" err="1">
                <a:latin typeface="+mj-lt"/>
                <a:cs typeface="Arial" charset="0"/>
              </a:rPr>
              <a:t>objekt</a:t>
            </a:r>
            <a:r>
              <a:rPr lang="en-GB" sz="2700" dirty="0">
                <a:latin typeface="+mj-lt"/>
                <a:cs typeface="Arial" charset="0"/>
              </a:rPr>
              <a:t> a </a:t>
            </a:r>
            <a:r>
              <a:rPr lang="en-GB" sz="2700" dirty="0" err="1">
                <a:latin typeface="+mj-lt"/>
                <a:cs typeface="Arial" charset="0"/>
              </a:rPr>
              <a:t>jeho</a:t>
            </a:r>
            <a:r>
              <a:rPr lang="en-GB" sz="2700" dirty="0">
                <a:latin typeface="+mj-lt"/>
                <a:cs typeface="Arial" charset="0"/>
              </a:rPr>
              <a:t> model </a:t>
            </a:r>
            <a:r>
              <a:rPr lang="en-GB" sz="2700" dirty="0" err="1">
                <a:latin typeface="+mj-lt"/>
                <a:cs typeface="Arial" charset="0"/>
              </a:rPr>
              <a:t>jsou</a:t>
            </a:r>
            <a:r>
              <a:rPr lang="en-GB" sz="2700" dirty="0">
                <a:latin typeface="+mj-lt"/>
                <a:cs typeface="Arial" charset="0"/>
              </a:rPr>
              <a:t> </a:t>
            </a:r>
            <a:r>
              <a:rPr lang="en-GB" sz="2700" dirty="0" err="1">
                <a:latin typeface="+mj-lt"/>
                <a:cs typeface="Arial" charset="0"/>
              </a:rPr>
              <a:t>navzájem</a:t>
            </a:r>
            <a:r>
              <a:rPr lang="en-GB" sz="2700" dirty="0">
                <a:latin typeface="+mj-lt"/>
                <a:cs typeface="Arial" charset="0"/>
              </a:rPr>
              <a:t> </a:t>
            </a:r>
            <a:r>
              <a:rPr lang="en-GB" sz="2700" dirty="0" err="1">
                <a:latin typeface="+mj-lt"/>
                <a:cs typeface="Arial" charset="0"/>
              </a:rPr>
              <a:t>propojeny</a:t>
            </a:r>
            <a:r>
              <a:rPr lang="en-GB" sz="2700" dirty="0">
                <a:latin typeface="+mj-lt"/>
                <a:cs typeface="Arial" charset="0"/>
              </a:rPr>
              <a:t> </a:t>
            </a:r>
            <a:r>
              <a:rPr lang="en-GB" sz="2700" dirty="0" err="1">
                <a:latin typeface="+mj-lt"/>
                <a:cs typeface="Arial" charset="0"/>
              </a:rPr>
              <a:t>dvěma</a:t>
            </a:r>
            <a:r>
              <a:rPr lang="en-GB" sz="2700" dirty="0">
                <a:latin typeface="+mj-lt"/>
                <a:cs typeface="Arial" charset="0"/>
              </a:rPr>
              <a:t> </a:t>
            </a:r>
            <a:r>
              <a:rPr lang="en-GB" sz="2700" dirty="0" err="1">
                <a:latin typeface="+mj-lt"/>
                <a:cs typeface="Arial" charset="0"/>
              </a:rPr>
              <a:t>relacemi</a:t>
            </a:r>
            <a:r>
              <a:rPr lang="en-GB" sz="2700" dirty="0">
                <a:latin typeface="+mj-lt"/>
                <a:cs typeface="Arial" charset="0"/>
              </a:rPr>
              <a:t> - </a:t>
            </a:r>
            <a:r>
              <a:rPr lang="en-GB" sz="2700" i="1" dirty="0" err="1">
                <a:solidFill>
                  <a:schemeClr val="accent1"/>
                </a:solidFill>
                <a:effectLst>
                  <a:outerShdw blurRad="38100" dist="38100" dir="2700000" algn="tl">
                    <a:srgbClr val="C0C0C0"/>
                  </a:outerShdw>
                </a:effectLst>
                <a:latin typeface="+mj-lt"/>
                <a:cs typeface="Arial" charset="0"/>
              </a:rPr>
              <a:t>abstrakcí</a:t>
            </a:r>
            <a:r>
              <a:rPr lang="en-GB" sz="2700" dirty="0">
                <a:solidFill>
                  <a:srgbClr val="FFFF00"/>
                </a:solidFill>
                <a:latin typeface="+mj-lt"/>
                <a:cs typeface="Arial" charset="0"/>
              </a:rPr>
              <a:t> </a:t>
            </a:r>
            <a:r>
              <a:rPr lang="en-GB" sz="2700" dirty="0">
                <a:latin typeface="+mj-lt"/>
                <a:cs typeface="Arial" charset="0"/>
              </a:rPr>
              <a:t>a </a:t>
            </a:r>
            <a:r>
              <a:rPr lang="en-GB" sz="2700" i="1" dirty="0" err="1">
                <a:solidFill>
                  <a:schemeClr val="accent1"/>
                </a:solidFill>
                <a:effectLst>
                  <a:outerShdw blurRad="38100" dist="38100" dir="2700000" algn="tl">
                    <a:srgbClr val="C0C0C0"/>
                  </a:outerShdw>
                </a:effectLst>
                <a:latin typeface="+mj-lt"/>
                <a:cs typeface="Arial" charset="0"/>
              </a:rPr>
              <a:t>interpretací</a:t>
            </a:r>
            <a:r>
              <a:rPr lang="en-GB" sz="2700" dirty="0">
                <a:latin typeface="+mj-lt"/>
                <a:cs typeface="Arial" charset="0"/>
              </a:rPr>
              <a:t>.</a:t>
            </a:r>
            <a:endParaRPr lang="en-US" sz="2700" dirty="0">
              <a:latin typeface="+mj-lt"/>
            </a:endParaRPr>
          </a:p>
        </p:txBody>
      </p:sp>
    </p:spTree>
    <p:extLst>
      <p:ext uri="{BB962C8B-B14F-4D97-AF65-F5344CB8AC3E}">
        <p14:creationId xmlns:p14="http://schemas.microsoft.com/office/powerpoint/2010/main" val="40594688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301624" y="1628948"/>
            <a:ext cx="8518525" cy="4896396"/>
          </a:xfrm>
          <a:noFill/>
        </p:spPr>
        <p:txBody>
          <a:bodyPr/>
          <a:lstStyle/>
          <a:p>
            <a:pPr marL="0" indent="0" eaLnBrk="1" hangingPunct="1">
              <a:lnSpc>
                <a:spcPct val="80000"/>
              </a:lnSpc>
              <a:buFont typeface="Wingdings" panose="05000000000000000000" pitchFamily="2" charset="2"/>
              <a:buNone/>
            </a:pPr>
            <a:r>
              <a:rPr lang="cs-CZ" altLang="en-US" sz="2400" b="0" dirty="0"/>
              <a:t>V matematických modelech se matematické struktury nazývají omezující podmínky. Dělíme je podle použitého matematického aparátu z některého odvětví matematiky: </a:t>
            </a:r>
          </a:p>
          <a:p>
            <a:pPr eaLnBrk="1" hangingPunct="1">
              <a:lnSpc>
                <a:spcPct val="80000"/>
              </a:lnSpc>
            </a:pPr>
            <a:r>
              <a:rPr lang="cs-CZ" altLang="en-US" sz="2400" b="1" i="1" dirty="0">
                <a:solidFill>
                  <a:schemeClr val="accent1"/>
                </a:solidFill>
              </a:rPr>
              <a:t>Topologické struktury</a:t>
            </a:r>
            <a:r>
              <a:rPr lang="cs-CZ" altLang="en-US" sz="2400" dirty="0"/>
              <a:t>. </a:t>
            </a:r>
            <a:r>
              <a:rPr lang="cs-CZ" altLang="en-US" sz="2400" b="0" dirty="0"/>
              <a:t>Modely jsou vytvářeny pomocí objektů matematické teorie grafů.</a:t>
            </a:r>
          </a:p>
          <a:p>
            <a:pPr marL="265113" indent="0" eaLnBrk="1" hangingPunct="1">
              <a:lnSpc>
                <a:spcPct val="80000"/>
              </a:lnSpc>
              <a:buNone/>
            </a:pPr>
            <a:r>
              <a:rPr lang="cs-CZ" altLang="en-US" sz="2400" b="0" i="1" dirty="0"/>
              <a:t>Příklad:</a:t>
            </a:r>
            <a:r>
              <a:rPr lang="cs-CZ" altLang="en-US" sz="2400" b="0" dirty="0"/>
              <a:t> Modely maximálních toků v sítích, nejspolehlivější cesty v grafu/síti. Dopravní a distribuční systémy zobrazené grafem. Logistické systémy popsané pomocí grafů a schémat. Topologické modely lze zpravidla ekvivalentně zobrazovat pomocí tzv. incidenčních matic (tabulek, matic souslednosti, apod.). </a:t>
            </a:r>
          </a:p>
        </p:txBody>
      </p:sp>
      <p:sp>
        <p:nvSpPr>
          <p:cNvPr id="5" name="Nadpis 1"/>
          <p:cNvSpPr>
            <a:spLocks noGrp="1"/>
          </p:cNvSpPr>
          <p:nvPr>
            <p:ph type="title"/>
          </p:nvPr>
        </p:nvSpPr>
        <p:spPr>
          <a:xfrm>
            <a:off x="301625" y="228600"/>
            <a:ext cx="8534400" cy="758825"/>
          </a:xfrm>
        </p:spPr>
        <p:txBody>
          <a:bodyPr/>
          <a:lstStyle/>
          <a:p>
            <a:r>
              <a:rPr lang="cs-CZ" dirty="0"/>
              <a:t>Matematické struktury</a:t>
            </a:r>
            <a:endParaRPr lang="en-US" dirty="0"/>
          </a:p>
        </p:txBody>
      </p:sp>
    </p:spTree>
    <p:extLst>
      <p:ext uri="{BB962C8B-B14F-4D97-AF65-F5344CB8AC3E}">
        <p14:creationId xmlns:p14="http://schemas.microsoft.com/office/powerpoint/2010/main" val="214458590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301624" y="1628800"/>
            <a:ext cx="8534401" cy="4824388"/>
          </a:xfrm>
          <a:noFill/>
        </p:spPr>
        <p:txBody>
          <a:bodyPr/>
          <a:lstStyle/>
          <a:p>
            <a:pPr eaLnBrk="1" hangingPunct="1">
              <a:lnSpc>
                <a:spcPct val="80000"/>
              </a:lnSpc>
            </a:pPr>
            <a:r>
              <a:rPr lang="cs-CZ" altLang="en-US" sz="2400" b="1" i="1" dirty="0">
                <a:solidFill>
                  <a:schemeClr val="accent1"/>
                </a:solidFill>
              </a:rPr>
              <a:t>Arteficiální struktury</a:t>
            </a:r>
            <a:r>
              <a:rPr lang="cs-CZ" altLang="en-US" sz="2400" i="1" dirty="0"/>
              <a:t>.</a:t>
            </a:r>
            <a:r>
              <a:rPr lang="cs-CZ" altLang="en-US" sz="2400" b="0" dirty="0"/>
              <a:t> Modely jsou popsány prvky programovacího jazyka.</a:t>
            </a:r>
          </a:p>
          <a:p>
            <a:pPr marL="265113" indent="0" eaLnBrk="1" hangingPunct="1">
              <a:lnSpc>
                <a:spcPct val="80000"/>
              </a:lnSpc>
              <a:buNone/>
            </a:pPr>
            <a:r>
              <a:rPr lang="cs-CZ" altLang="en-US" sz="2400" b="0" i="1" dirty="0"/>
              <a:t>Příklad</a:t>
            </a:r>
            <a:r>
              <a:rPr lang="cs-CZ" altLang="en-US" sz="2400" b="0" dirty="0"/>
              <a:t>: Model systému zásob popsaný vývojovým diagramem (simulačním jazykem SIMULA 67, objektově orientovaným jazykem </a:t>
            </a:r>
            <a:r>
              <a:rPr lang="cs-CZ" altLang="en-US" sz="2400" b="0" dirty="0" err="1"/>
              <a:t>Smalltalk</a:t>
            </a:r>
            <a:r>
              <a:rPr lang="cs-CZ" altLang="en-US" sz="2400" b="0" dirty="0"/>
              <a:t>, atd.). </a:t>
            </a:r>
          </a:p>
          <a:p>
            <a:pPr eaLnBrk="1" hangingPunct="1">
              <a:lnSpc>
                <a:spcPct val="80000"/>
              </a:lnSpc>
            </a:pPr>
            <a:r>
              <a:rPr lang="cs-CZ" altLang="en-US" sz="2400" b="1" i="1" dirty="0">
                <a:solidFill>
                  <a:schemeClr val="accent1"/>
                </a:solidFill>
              </a:rPr>
              <a:t>Kvalitativní struktury</a:t>
            </a:r>
            <a:r>
              <a:rPr lang="cs-CZ" altLang="en-US" sz="2400" i="1" dirty="0"/>
              <a:t>. </a:t>
            </a:r>
            <a:r>
              <a:rPr lang="cs-CZ" altLang="en-US" sz="2400" b="0" dirty="0"/>
              <a:t>Model je popsán pomocí kvalitativních rovnic, kvalitativních nerovností nebo vágně.</a:t>
            </a:r>
          </a:p>
          <a:p>
            <a:pPr marL="265113" indent="0" eaLnBrk="1" hangingPunct="1">
              <a:lnSpc>
                <a:spcPct val="80000"/>
              </a:lnSpc>
              <a:buNone/>
            </a:pPr>
            <a:r>
              <a:rPr lang="cs-CZ" altLang="en-US" sz="2400" b="0" i="1" dirty="0"/>
              <a:t>Příklad:</a:t>
            </a:r>
            <a:r>
              <a:rPr lang="cs-CZ" altLang="en-US" sz="2400" b="0" dirty="0"/>
              <a:t> kvalitativní matice, kvalitativní graf, jazykový operátor „velmi“ v teorii fuzzy množin, atd. </a:t>
            </a:r>
          </a:p>
          <a:p>
            <a:pPr marL="360363" indent="-360363" eaLnBrk="1" hangingPunct="1">
              <a:lnSpc>
                <a:spcPct val="80000"/>
              </a:lnSpc>
              <a:buFont typeface="Wingdings" panose="05000000000000000000" pitchFamily="2" charset="2"/>
              <a:buNone/>
            </a:pPr>
            <a:endParaRPr lang="cs-CZ" altLang="en-US" sz="2400" dirty="0"/>
          </a:p>
          <a:p>
            <a:pPr marL="0" indent="0" eaLnBrk="1" hangingPunct="1">
              <a:lnSpc>
                <a:spcPct val="80000"/>
              </a:lnSpc>
              <a:buFont typeface="Wingdings" panose="05000000000000000000" pitchFamily="2" charset="2"/>
              <a:buNone/>
            </a:pPr>
            <a:r>
              <a:rPr lang="cs-CZ" altLang="en-US" sz="2400" b="0" dirty="0"/>
              <a:t>Některé speciální a především již standardní struktury matematického modelu mají specifické názvy.</a:t>
            </a:r>
          </a:p>
          <a:p>
            <a:pPr marL="0" indent="0" eaLnBrk="1" hangingPunct="1">
              <a:lnSpc>
                <a:spcPct val="80000"/>
              </a:lnSpc>
              <a:buFont typeface="Wingdings" panose="05000000000000000000" pitchFamily="2" charset="2"/>
              <a:buNone/>
            </a:pPr>
            <a:r>
              <a:rPr lang="cs-CZ" altLang="en-US" sz="2400" b="0" i="1" dirty="0"/>
              <a:t>Příklady</a:t>
            </a:r>
            <a:r>
              <a:rPr lang="cs-CZ" altLang="en-US" sz="2400" b="0" dirty="0"/>
              <a:t>: </a:t>
            </a:r>
            <a:r>
              <a:rPr lang="cs-CZ" altLang="en-US" sz="2400" b="0" dirty="0" err="1"/>
              <a:t>Cobb-Douglasova</a:t>
            </a:r>
            <a:r>
              <a:rPr lang="cs-CZ" altLang="en-US" sz="2400" b="0" dirty="0"/>
              <a:t> funkce. Účelová funkce. Podmínky nezápornosti. </a:t>
            </a:r>
            <a:r>
              <a:rPr lang="cs-CZ" altLang="en-US" sz="2400" b="0" dirty="0" err="1"/>
              <a:t>Lagrangeova</a:t>
            </a:r>
            <a:r>
              <a:rPr lang="cs-CZ" altLang="en-US" sz="2400" b="0" dirty="0"/>
              <a:t> funkce. </a:t>
            </a:r>
            <a:r>
              <a:rPr lang="cs-CZ" altLang="en-US" sz="2400" b="0" dirty="0" err="1"/>
              <a:t>Wolfeho</a:t>
            </a:r>
            <a:r>
              <a:rPr lang="cs-CZ" altLang="en-US" sz="2400" b="0" dirty="0"/>
              <a:t> podmínky. </a:t>
            </a:r>
          </a:p>
        </p:txBody>
      </p:sp>
      <p:sp>
        <p:nvSpPr>
          <p:cNvPr id="5" name="Nadpis 1"/>
          <p:cNvSpPr>
            <a:spLocks noGrp="1"/>
          </p:cNvSpPr>
          <p:nvPr>
            <p:ph type="title"/>
          </p:nvPr>
        </p:nvSpPr>
        <p:spPr>
          <a:xfrm>
            <a:off x="301625" y="228600"/>
            <a:ext cx="8534400" cy="758825"/>
          </a:xfrm>
        </p:spPr>
        <p:txBody>
          <a:bodyPr/>
          <a:lstStyle/>
          <a:p>
            <a:r>
              <a:rPr lang="cs-CZ" dirty="0"/>
              <a:t>Matematické struktury</a:t>
            </a:r>
            <a:endParaRPr lang="en-US" dirty="0"/>
          </a:p>
        </p:txBody>
      </p:sp>
    </p:spTree>
    <p:extLst>
      <p:ext uri="{BB962C8B-B14F-4D97-AF65-F5344CB8AC3E}">
        <p14:creationId xmlns:p14="http://schemas.microsoft.com/office/powerpoint/2010/main" val="280814446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301624" y="1700808"/>
            <a:ext cx="8534401" cy="4752380"/>
          </a:xfrm>
          <a:noFill/>
        </p:spPr>
        <p:txBody>
          <a:bodyPr/>
          <a:lstStyle/>
          <a:p>
            <a:pPr marL="0" indent="0" eaLnBrk="1" hangingPunct="1">
              <a:lnSpc>
                <a:spcPct val="80000"/>
              </a:lnSpc>
              <a:buFont typeface="Wingdings" panose="05000000000000000000" pitchFamily="2" charset="2"/>
              <a:buNone/>
            </a:pPr>
            <a:r>
              <a:rPr lang="cs-CZ" altLang="en-US" sz="2400" b="0" dirty="0"/>
              <a:t>Řešení modelu klasifikujeme podle hlediska cílů modelování:</a:t>
            </a:r>
            <a:r>
              <a:rPr lang="cs-CZ" altLang="en-US" sz="2400" dirty="0"/>
              <a:t> </a:t>
            </a:r>
          </a:p>
          <a:p>
            <a:pPr eaLnBrk="1" hangingPunct="1">
              <a:lnSpc>
                <a:spcPct val="80000"/>
              </a:lnSpc>
            </a:pPr>
            <a:r>
              <a:rPr lang="cs-CZ" altLang="en-US" sz="2400" b="1" i="1" dirty="0">
                <a:solidFill>
                  <a:schemeClr val="accent1"/>
                </a:solidFill>
              </a:rPr>
              <a:t>Přípustné řešení, nepřípustné řešení</a:t>
            </a:r>
            <a:r>
              <a:rPr lang="cs-CZ" altLang="en-US" sz="2400" b="1" dirty="0">
                <a:solidFill>
                  <a:schemeClr val="accent1"/>
                </a:solidFill>
              </a:rPr>
              <a:t> </a:t>
            </a:r>
            <a:r>
              <a:rPr lang="cs-CZ" altLang="en-US" sz="2400" b="0" dirty="0"/>
              <a:t>- řešení vyhovuje, řešení nevyhovuje omezujícím podmínkám. </a:t>
            </a:r>
          </a:p>
          <a:p>
            <a:pPr eaLnBrk="1" hangingPunct="1">
              <a:lnSpc>
                <a:spcPct val="80000"/>
              </a:lnSpc>
            </a:pPr>
            <a:r>
              <a:rPr lang="cs-CZ" altLang="en-US" sz="2400" b="1" i="1" dirty="0">
                <a:solidFill>
                  <a:schemeClr val="accent1"/>
                </a:solidFill>
              </a:rPr>
              <a:t>Maximální řešení, minimální řešení</a:t>
            </a:r>
            <a:r>
              <a:rPr lang="cs-CZ" altLang="en-US" sz="2400" b="1" dirty="0">
                <a:solidFill>
                  <a:schemeClr val="accent1"/>
                </a:solidFill>
              </a:rPr>
              <a:t> </a:t>
            </a:r>
            <a:r>
              <a:rPr lang="cs-CZ" altLang="en-US" sz="2400" b="0" dirty="0"/>
              <a:t>- řešení splňuje maximalizační nebo minimalizační cílovou podmínku. </a:t>
            </a:r>
          </a:p>
          <a:p>
            <a:pPr eaLnBrk="1" hangingPunct="1">
              <a:lnSpc>
                <a:spcPct val="80000"/>
              </a:lnSpc>
            </a:pPr>
            <a:r>
              <a:rPr lang="cs-CZ" altLang="en-US" sz="2400" b="1" i="1" dirty="0">
                <a:solidFill>
                  <a:schemeClr val="accent1"/>
                </a:solidFill>
              </a:rPr>
              <a:t>Optimální řešení</a:t>
            </a:r>
            <a:r>
              <a:rPr lang="cs-CZ" altLang="en-US" sz="2400" b="1" dirty="0">
                <a:solidFill>
                  <a:schemeClr val="accent1"/>
                </a:solidFill>
              </a:rPr>
              <a:t> </a:t>
            </a:r>
            <a:r>
              <a:rPr lang="cs-CZ" altLang="en-US" sz="2400" b="0" dirty="0"/>
              <a:t>- řešení vyhovuje nejlépe požadovanému cíli podle představ a požadavků manažera (tj. nemusí být nutně maximální či minimální). </a:t>
            </a:r>
          </a:p>
          <a:p>
            <a:pPr eaLnBrk="1" hangingPunct="1">
              <a:lnSpc>
                <a:spcPct val="80000"/>
              </a:lnSpc>
            </a:pPr>
            <a:r>
              <a:rPr lang="cs-CZ" altLang="en-US" sz="2400" b="1" i="1" dirty="0">
                <a:solidFill>
                  <a:schemeClr val="accent1"/>
                </a:solidFill>
              </a:rPr>
              <a:t>Výchozí řešení</a:t>
            </a:r>
            <a:r>
              <a:rPr lang="cs-CZ" altLang="en-US" sz="2400" b="1" dirty="0">
                <a:solidFill>
                  <a:schemeClr val="accent1"/>
                </a:solidFill>
              </a:rPr>
              <a:t> </a:t>
            </a:r>
            <a:r>
              <a:rPr lang="cs-CZ" altLang="en-US" sz="2400" b="0" dirty="0"/>
              <a:t>- řešení zpravidla zadané odhadem nebo sestrojené vhodným jednoduchým algoritmem. Není optimální, používá se jako start v algoritmech typu „step by step“, které jsou založeny na postupném zlepšování výchozího řešení až do jeho optimálního tvaru. </a:t>
            </a:r>
          </a:p>
        </p:txBody>
      </p:sp>
      <p:sp>
        <p:nvSpPr>
          <p:cNvPr id="2" name="Nadpis 1"/>
          <p:cNvSpPr>
            <a:spLocks noGrp="1"/>
          </p:cNvSpPr>
          <p:nvPr>
            <p:ph type="title"/>
          </p:nvPr>
        </p:nvSpPr>
        <p:spPr/>
        <p:txBody>
          <a:bodyPr/>
          <a:lstStyle/>
          <a:p>
            <a:r>
              <a:rPr lang="cs-CZ" dirty="0"/>
              <a:t>Řešení</a:t>
            </a:r>
            <a:endParaRPr lang="en-US" dirty="0"/>
          </a:p>
        </p:txBody>
      </p:sp>
    </p:spTree>
    <p:extLst>
      <p:ext uri="{BB962C8B-B14F-4D97-AF65-F5344CB8AC3E}">
        <p14:creationId xmlns:p14="http://schemas.microsoft.com/office/powerpoint/2010/main" val="387882966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301624" y="1628800"/>
            <a:ext cx="8534401" cy="4824388"/>
          </a:xfrm>
          <a:noFill/>
        </p:spPr>
        <p:txBody>
          <a:bodyPr/>
          <a:lstStyle/>
          <a:p>
            <a:pPr marL="360363" indent="-360363" eaLnBrk="1" hangingPunct="1">
              <a:lnSpc>
                <a:spcPct val="80000"/>
              </a:lnSpc>
              <a:buFont typeface="Wingdings" panose="05000000000000000000" pitchFamily="2" charset="2"/>
              <a:buNone/>
            </a:pPr>
            <a:r>
              <a:rPr lang="cs-CZ" altLang="en-US" sz="2400" b="0" dirty="0"/>
              <a:t>Řešení modelu klasifikujeme podle hlediska cílů modelování:</a:t>
            </a:r>
            <a:r>
              <a:rPr lang="cs-CZ" altLang="en-US" sz="2400" dirty="0"/>
              <a:t> </a:t>
            </a:r>
          </a:p>
          <a:p>
            <a:pPr eaLnBrk="1" hangingPunct="1">
              <a:lnSpc>
                <a:spcPct val="80000"/>
              </a:lnSpc>
            </a:pPr>
            <a:r>
              <a:rPr lang="cs-CZ" altLang="en-US" sz="2400" b="1" i="1" dirty="0">
                <a:solidFill>
                  <a:schemeClr val="accent1"/>
                </a:solidFill>
              </a:rPr>
              <a:t>Výsledné řešení</a:t>
            </a:r>
            <a:r>
              <a:rPr lang="cs-CZ" altLang="en-US" sz="2400" b="1" dirty="0">
                <a:solidFill>
                  <a:schemeClr val="accent1"/>
                </a:solidFill>
              </a:rPr>
              <a:t> </a:t>
            </a:r>
            <a:r>
              <a:rPr lang="cs-CZ" altLang="en-US" sz="2400" b="0" dirty="0"/>
              <a:t>- řešení, které může být vybráno jako optimální. Výsledných řešení může být k disposici konečně nebo i nekonečně mnoho. Z množiny výsledných řešení (alternativ) vybírá manažer řešení pro praxi nejvhodnější (optimální). </a:t>
            </a:r>
          </a:p>
          <a:p>
            <a:pPr eaLnBrk="1" hangingPunct="1">
              <a:lnSpc>
                <a:spcPct val="80000"/>
              </a:lnSpc>
            </a:pPr>
            <a:r>
              <a:rPr lang="cs-CZ" altLang="en-US" sz="2400" b="1" i="1" dirty="0">
                <a:solidFill>
                  <a:schemeClr val="accent1"/>
                </a:solidFill>
              </a:rPr>
              <a:t>Alternativní řešení</a:t>
            </a:r>
            <a:r>
              <a:rPr lang="cs-CZ" altLang="en-US" sz="2400" b="1" dirty="0">
                <a:solidFill>
                  <a:schemeClr val="accent1"/>
                </a:solidFill>
              </a:rPr>
              <a:t> </a:t>
            </a:r>
            <a:r>
              <a:rPr lang="cs-CZ" altLang="en-US" sz="2400" b="0" dirty="0"/>
              <a:t>- řešení, které je podle předem zadaných kritérií rovnocenné s jiným řešením.</a:t>
            </a:r>
          </a:p>
          <a:p>
            <a:pPr marL="265113" indent="0" eaLnBrk="1" hangingPunct="1">
              <a:lnSpc>
                <a:spcPct val="80000"/>
              </a:lnSpc>
              <a:buNone/>
            </a:pPr>
            <a:r>
              <a:rPr lang="cs-CZ" altLang="en-US" sz="2400" b="0" i="1" dirty="0"/>
              <a:t>Příklad:</a:t>
            </a:r>
            <a:r>
              <a:rPr lang="cs-CZ" altLang="en-US" sz="2400" b="0" dirty="0"/>
              <a:t> Dvě strategie investic do vybavení podniku předpokládají sice různé technologie, ale garantují dosažení stejné výše zisku.</a:t>
            </a:r>
            <a:r>
              <a:rPr lang="cs-CZ" altLang="en-US" sz="2400" dirty="0"/>
              <a:t> </a:t>
            </a:r>
          </a:p>
          <a:p>
            <a:pPr eaLnBrk="1" hangingPunct="1">
              <a:lnSpc>
                <a:spcPct val="80000"/>
              </a:lnSpc>
            </a:pPr>
            <a:r>
              <a:rPr lang="cs-CZ" altLang="en-US" sz="2400" b="1" i="1" dirty="0">
                <a:solidFill>
                  <a:schemeClr val="accent1"/>
                </a:solidFill>
              </a:rPr>
              <a:t>Aproximativní řešení</a:t>
            </a:r>
            <a:r>
              <a:rPr lang="cs-CZ" altLang="en-US" sz="2400" b="1" dirty="0">
                <a:solidFill>
                  <a:schemeClr val="accent1"/>
                </a:solidFill>
              </a:rPr>
              <a:t> </a:t>
            </a:r>
            <a:r>
              <a:rPr lang="cs-CZ" altLang="en-US" sz="2400" b="0" dirty="0"/>
              <a:t>- řešení vyhovuje omezujícím podmínkám přibližně nebo se k cíli pouze přibližuje (zpravidla se požaduje, aby termín „přibližně“ byl vhodným způsobem determinován, např. byla známa výše ztráty, když řešení použijeme). </a:t>
            </a:r>
          </a:p>
        </p:txBody>
      </p:sp>
      <p:sp>
        <p:nvSpPr>
          <p:cNvPr id="2" name="Nadpis 1"/>
          <p:cNvSpPr>
            <a:spLocks noGrp="1"/>
          </p:cNvSpPr>
          <p:nvPr>
            <p:ph type="title"/>
          </p:nvPr>
        </p:nvSpPr>
        <p:spPr/>
        <p:txBody>
          <a:bodyPr/>
          <a:lstStyle/>
          <a:p>
            <a:r>
              <a:rPr lang="cs-CZ" dirty="0"/>
              <a:t>Řešení</a:t>
            </a:r>
            <a:endParaRPr lang="en-US" dirty="0"/>
          </a:p>
        </p:txBody>
      </p:sp>
    </p:spTree>
    <p:extLst>
      <p:ext uri="{BB962C8B-B14F-4D97-AF65-F5344CB8AC3E}">
        <p14:creationId xmlns:p14="http://schemas.microsoft.com/office/powerpoint/2010/main" val="240580333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body"/>
          </p:nvPr>
        </p:nvSpPr>
        <p:spPr>
          <a:xfrm>
            <a:off x="488950" y="1700808"/>
            <a:ext cx="8347075" cy="199489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t"/>
          <a:lstStyle/>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a:cs typeface="Arial" charset="0"/>
              </a:rPr>
              <a:t>Abstrakce</a:t>
            </a:r>
            <a:r>
              <a:rPr lang="cs-CZ" sz="2700" dirty="0">
                <a:solidFill>
                  <a:schemeClr val="tx1"/>
                </a:solidFill>
                <a:effectLst/>
                <a:cs typeface="Arial" charset="0"/>
              </a:rPr>
              <a:t> </a:t>
            </a:r>
            <a:r>
              <a:rPr lang="cs-CZ" sz="2700" b="0" dirty="0">
                <a:solidFill>
                  <a:schemeClr val="tx1"/>
                </a:solidFill>
                <a:effectLst/>
                <a:cs typeface="Arial" charset="0"/>
              </a:rPr>
              <a:t>znamená zobecnění (generalizaci) - uvažování  nejdůležitějších složek reálného systému a ignorování méně důležitých rysů. Důležitost je v tomto případě posuzována podle relativního vlivu prvků systému na jeho dynamiku</a:t>
            </a:r>
            <a:r>
              <a:rPr lang="cs-CZ" sz="2700" b="0" dirty="0">
                <a:solidFill>
                  <a:schemeClr val="tx1"/>
                </a:solidFill>
                <a:effectLst/>
              </a:rPr>
              <a:t> (umí zpravidla technici a matematici)</a:t>
            </a:r>
            <a:r>
              <a:rPr lang="ar-SA" sz="2700" b="0" dirty="0">
                <a:solidFill>
                  <a:schemeClr val="tx1"/>
                </a:solidFill>
                <a:effectLst/>
                <a:cs typeface="Arial" charset="0"/>
              </a:rPr>
              <a:t>‏</a:t>
            </a:r>
            <a:r>
              <a:rPr lang="cs-CZ" sz="2700" b="0" dirty="0">
                <a:solidFill>
                  <a:schemeClr val="tx1"/>
                </a:solidFill>
                <a:effectLst/>
                <a:cs typeface="Arial" charset="0"/>
              </a:rPr>
              <a:t>.</a:t>
            </a:r>
            <a:endParaRPr lang="en-GB" sz="2700" b="0" dirty="0">
              <a:solidFill>
                <a:schemeClr val="tx1"/>
              </a:solidFill>
              <a:effectLst/>
            </a:endParaRPr>
          </a:p>
        </p:txBody>
      </p:sp>
      <p:sp>
        <p:nvSpPr>
          <p:cNvPr id="274435" name="Rectangle 3"/>
          <p:cNvSpPr>
            <a:spLocks noGrp="1" noChangeArrowheads="1"/>
          </p:cNvSpPr>
          <p:nvPr>
            <p:ph type="body" idx="1"/>
          </p:nvPr>
        </p:nvSpPr>
        <p:spPr>
          <a:xfrm>
            <a:off x="488950" y="4077071"/>
            <a:ext cx="8347075" cy="2282453"/>
          </a:xfrm>
        </p:spPr>
        <p:txBody>
          <a:bodyPr lIns="90000" tIns="46800" rIns="90000" bIns="46800"/>
          <a:lstStyle/>
          <a:p>
            <a:pPr marL="338138" indent="-338138" defTabSz="449263" eaLnBrk="1" hangingPunct="1">
              <a:lnSpc>
                <a:spcPct val="90000"/>
              </a:lnSpc>
              <a:spcBef>
                <a:spcPts val="600"/>
              </a:spcBef>
              <a:buClr>
                <a:srgbClr val="FFFF00"/>
              </a:buClr>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b="1" i="1" dirty="0">
                <a:solidFill>
                  <a:schemeClr val="accent1"/>
                </a:solidFill>
                <a:latin typeface="+mj-lt"/>
                <a:cs typeface="Arial" charset="0"/>
              </a:rPr>
              <a:t>Interpretace</a:t>
            </a:r>
            <a:r>
              <a:rPr lang="cs-CZ" sz="2700" b="0" dirty="0">
                <a:solidFill>
                  <a:srgbClr val="FFFF00"/>
                </a:solidFill>
                <a:latin typeface="+mj-lt"/>
                <a:cs typeface="Arial" charset="0"/>
              </a:rPr>
              <a:t> </a:t>
            </a:r>
            <a:r>
              <a:rPr lang="cs-CZ" sz="2700" b="0" dirty="0">
                <a:latin typeface="+mj-lt"/>
                <a:cs typeface="Arial" charset="0"/>
              </a:rPr>
              <a:t>znamená výklad vztahu mezi modelem (s jeho prvky, vlastnostmi a chováním) a reálným systémem. Pokud nelze parametry modelu interpretovat, pak nelze na reálném systému měřit jejich vlastnosti</a:t>
            </a:r>
            <a:r>
              <a:rPr lang="cs-CZ" sz="2700" b="0" dirty="0">
                <a:latin typeface="+mj-lt"/>
              </a:rPr>
              <a:t> (umí zpravidla biologové)</a:t>
            </a:r>
            <a:r>
              <a:rPr lang="ar-SA" sz="2700" b="0" dirty="0">
                <a:latin typeface="+mj-lt"/>
                <a:cs typeface="Arial" charset="0"/>
              </a:rPr>
              <a:t>‏</a:t>
            </a:r>
            <a:r>
              <a:rPr lang="cs-CZ" sz="2700" b="0" dirty="0">
                <a:latin typeface="+mj-lt"/>
                <a:cs typeface="Arial" charset="0"/>
              </a:rPr>
              <a:t>.</a:t>
            </a:r>
            <a:endParaRPr lang="en-GB" sz="2700" b="0" dirty="0">
              <a:latin typeface="+mj-lt"/>
            </a:endParaRPr>
          </a:p>
        </p:txBody>
      </p:sp>
      <p:sp>
        <p:nvSpPr>
          <p:cNvPr id="7"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a:t>Základní pojmy</a:t>
            </a:r>
            <a:endParaRPr lang="en-US" dirty="0"/>
          </a:p>
        </p:txBody>
      </p:sp>
    </p:spTree>
    <p:extLst>
      <p:ext uri="{BB962C8B-B14F-4D97-AF65-F5344CB8AC3E}">
        <p14:creationId xmlns:p14="http://schemas.microsoft.com/office/powerpoint/2010/main" val="139177963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Základní pojmy</a:t>
            </a:r>
            <a:endParaRPr lang="en-US" dirty="0"/>
          </a:p>
        </p:txBody>
      </p:sp>
      <p:sp>
        <p:nvSpPr>
          <p:cNvPr id="8" name="Rectangle 2"/>
          <p:cNvSpPr txBox="1">
            <a:spLocks noChangeArrowheads="1"/>
          </p:cNvSpPr>
          <p:nvPr/>
        </p:nvSpPr>
        <p:spPr bwMode="auto">
          <a:xfrm>
            <a:off x="488950" y="1700808"/>
            <a:ext cx="5019154" cy="374441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a:cs typeface="Arial" charset="0"/>
              </a:rPr>
              <a:t>Realizace (implementace) modelu </a:t>
            </a:r>
          </a:p>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a:cs typeface="Arial" charset="0"/>
              </a:rPr>
              <a:t>	</a:t>
            </a:r>
            <a:r>
              <a:rPr lang="cs-CZ" sz="2700" b="0" dirty="0">
                <a:solidFill>
                  <a:schemeClr val="tx1"/>
                </a:solidFill>
                <a:cs typeface="Arial" charset="0"/>
              </a:rPr>
              <a:t>(většinou počítačem, ale může být i fyzikální, geometrický, ...)‏</a:t>
            </a:r>
          </a:p>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b="0" dirty="0">
                <a:solidFill>
                  <a:schemeClr val="tx1"/>
                </a:solidFill>
                <a:cs typeface="Arial" charset="0"/>
              </a:rPr>
              <a:t>	na zařízení schopném zpracování dat, resp. signálů, má-li k dispozici vhodně zakódované instrukce popisující model.</a:t>
            </a:r>
            <a:endParaRPr lang="en-GB" sz="2700" b="0" dirty="0">
              <a:solidFill>
                <a:schemeClr val="tx1"/>
              </a:solidFill>
            </a:endParaRPr>
          </a:p>
        </p:txBody>
      </p:sp>
      <p:graphicFrame>
        <p:nvGraphicFramePr>
          <p:cNvPr id="2" name="Objekt 1">
            <a:extLst>
              <a:ext uri="{FF2B5EF4-FFF2-40B4-BE49-F238E27FC236}">
                <a16:creationId xmlns:a16="http://schemas.microsoft.com/office/drawing/2014/main" id="{A1987EB2-BF50-7097-A79A-26AB132ABF05}"/>
              </a:ext>
            </a:extLst>
          </p:cNvPr>
          <p:cNvGraphicFramePr>
            <a:graphicFrameLocks noChangeAspect="1"/>
          </p:cNvGraphicFramePr>
          <p:nvPr>
            <p:extLst>
              <p:ext uri="{D42A27DB-BD31-4B8C-83A1-F6EECF244321}">
                <p14:modId xmlns:p14="http://schemas.microsoft.com/office/powerpoint/2010/main" val="2220038144"/>
              </p:ext>
            </p:extLst>
          </p:nvPr>
        </p:nvGraphicFramePr>
        <p:xfrm>
          <a:off x="5940152" y="2276872"/>
          <a:ext cx="2552700" cy="2705100"/>
        </p:xfrm>
        <a:graphic>
          <a:graphicData uri="http://schemas.openxmlformats.org/presentationml/2006/ole">
            <mc:AlternateContent xmlns:mc="http://schemas.openxmlformats.org/markup-compatibility/2006">
              <mc:Choice xmlns:v="urn:schemas-microsoft-com:vml" Requires="v">
                <p:oleObj name="Image" r:id="rId3" imgW="2552040" imgH="2704680" progId="Photoshop.Image.12">
                  <p:embed/>
                </p:oleObj>
              </mc:Choice>
              <mc:Fallback>
                <p:oleObj name="Image" r:id="rId3" imgW="2552040" imgH="2704680" progId="Photoshop.Image.12">
                  <p:embed/>
                  <p:pic>
                    <p:nvPicPr>
                      <p:cNvPr id="0" name=""/>
                      <p:cNvPicPr/>
                      <p:nvPr/>
                    </p:nvPicPr>
                    <p:blipFill>
                      <a:blip r:embed="rId4"/>
                      <a:stretch>
                        <a:fillRect/>
                      </a:stretch>
                    </p:blipFill>
                    <p:spPr>
                      <a:xfrm>
                        <a:off x="5940152" y="2276872"/>
                        <a:ext cx="2552700" cy="2705100"/>
                      </a:xfrm>
                      <a:prstGeom prst="rect">
                        <a:avLst/>
                      </a:prstGeom>
                    </p:spPr>
                  </p:pic>
                </p:oleObj>
              </mc:Fallback>
            </mc:AlternateContent>
          </a:graphicData>
        </a:graphic>
      </p:graphicFrame>
    </p:spTree>
    <p:extLst>
      <p:ext uri="{BB962C8B-B14F-4D97-AF65-F5344CB8AC3E}">
        <p14:creationId xmlns:p14="http://schemas.microsoft.com/office/powerpoint/2010/main" val="10185544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Vztah systému a okolního prostředí</a:t>
            </a:r>
            <a:endParaRPr lang="en-US" dirty="0"/>
          </a:p>
        </p:txBody>
      </p:sp>
      <p:sp>
        <p:nvSpPr>
          <p:cNvPr id="6" name="Zástupný symbol pro obsah 5"/>
          <p:cNvSpPr>
            <a:spLocks noGrp="1"/>
          </p:cNvSpPr>
          <p:nvPr>
            <p:ph idx="1"/>
          </p:nvPr>
        </p:nvSpPr>
        <p:spPr/>
        <p:txBody>
          <a:bodyPr/>
          <a:lstStyle/>
          <a:p>
            <a:r>
              <a:rPr lang="cs-CZ" dirty="0"/>
              <a:t>Před formulací modelu je nutné provést (myšlenkové) oddělení modelovaného systému od okolního prostředí:</a:t>
            </a:r>
          </a:p>
          <a:p>
            <a:pPr lvl="1"/>
            <a:r>
              <a:rPr lang="cs-CZ" dirty="0"/>
              <a:t>prostředí může mít vliv na modelovaný systém,</a:t>
            </a:r>
          </a:p>
          <a:p>
            <a:pPr lvl="1"/>
            <a:r>
              <a:rPr lang="cs-CZ" dirty="0"/>
              <a:t>systém nemá vliv na okolní prostředí.</a:t>
            </a:r>
          </a:p>
          <a:p>
            <a:r>
              <a:rPr lang="cs-CZ" dirty="0"/>
              <a:t>Např. model růstu lesa by měl zahrnout vliv počasí (teploty, srážky), nicméně vliv lesa na počasí je zanedbatelný.</a:t>
            </a:r>
          </a:p>
          <a:p>
            <a:r>
              <a:rPr lang="cs-CZ" dirty="0"/>
              <a:t>Jinak bude situace vypadat v případě modelu růstu všech světových lesů, kde je vliv na počasí zřejmý – hranice mezi modelovaným systémem a prostředím se posune.</a:t>
            </a:r>
          </a:p>
          <a:p>
            <a:pPr lvl="1"/>
            <a:endParaRPr lang="cs-CZ" dirty="0"/>
          </a:p>
        </p:txBody>
      </p:sp>
    </p:spTree>
    <p:extLst>
      <p:ext uri="{BB962C8B-B14F-4D97-AF65-F5344CB8AC3E}">
        <p14:creationId xmlns:p14="http://schemas.microsoft.com/office/powerpoint/2010/main" val="3374112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Předpoklady modelu</a:t>
            </a:r>
            <a:endParaRPr lang="en-US" dirty="0"/>
          </a:p>
        </p:txBody>
      </p:sp>
      <p:sp>
        <p:nvSpPr>
          <p:cNvPr id="6" name="Zástupný symbol pro obsah 5"/>
          <p:cNvSpPr>
            <a:spLocks noGrp="1"/>
          </p:cNvSpPr>
          <p:nvPr>
            <p:ph idx="1"/>
          </p:nvPr>
        </p:nvSpPr>
        <p:spPr/>
        <p:txBody>
          <a:bodyPr/>
          <a:lstStyle/>
          <a:p>
            <a:endParaRPr lang="cs-CZ" dirty="0"/>
          </a:p>
          <a:p>
            <a:r>
              <a:rPr lang="cs-CZ" dirty="0"/>
              <a:t>Součástí identifikace modelu (krok 1) je rovněž stanovení neměnných předpokladů, na základě kterých se konstruují rovnice a algoritmy (krok 2).</a:t>
            </a:r>
          </a:p>
          <a:p>
            <a:r>
              <a:rPr lang="cs-CZ" dirty="0"/>
              <a:t>Pokud jsou předpoklady dostatečně konkrétní, lze přímo na jejich základě sestavit matematické vyjádření modelu.</a:t>
            </a:r>
          </a:p>
          <a:p>
            <a:r>
              <a:rPr lang="cs-CZ" dirty="0"/>
              <a:t>Např. v newtonovské mechanice se považuje hmotnost tělesa za konstantní, naproti tomu einsteinovská teorie relativity považuje hmotnost za funkci rychlosti pohybu tělesa.</a:t>
            </a:r>
            <a:endParaRPr lang="en-US" dirty="0"/>
          </a:p>
        </p:txBody>
      </p:sp>
    </p:spTree>
    <p:extLst>
      <p:ext uri="{BB962C8B-B14F-4D97-AF65-F5344CB8AC3E}">
        <p14:creationId xmlns:p14="http://schemas.microsoft.com/office/powerpoint/2010/main" val="3527744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468313" y="1700808"/>
            <a:ext cx="8218487" cy="4752380"/>
          </a:xfrm>
          <a:noFill/>
        </p:spPr>
        <p:txBody>
          <a:bodyPr/>
          <a:lstStyle/>
          <a:p>
            <a:pPr marL="0" indent="0" eaLnBrk="1" hangingPunct="1">
              <a:lnSpc>
                <a:spcPct val="80000"/>
              </a:lnSpc>
              <a:buFont typeface="Wingdings" panose="05000000000000000000" pitchFamily="2" charset="2"/>
              <a:buNone/>
            </a:pPr>
            <a:r>
              <a:rPr lang="cs-CZ" altLang="en-US" sz="2200" b="0" dirty="0"/>
              <a:t>Reprezentace nebo abstrakce reality pomocí modelu předpokládá použití vhodných zobrazovacích prostředků. Podle typu zobrazení reality do modelu rozlišujeme tři základní typy modelů: </a:t>
            </a:r>
            <a:endParaRPr lang="cs-CZ" altLang="en-US" sz="2200" b="0" i="1" dirty="0"/>
          </a:p>
          <a:p>
            <a:pPr marL="457200" indent="-457200" eaLnBrk="1" hangingPunct="1">
              <a:lnSpc>
                <a:spcPct val="80000"/>
              </a:lnSpc>
              <a:buFont typeface="+mj-lt"/>
              <a:buAutoNum type="arabicPeriod"/>
            </a:pPr>
            <a:r>
              <a:rPr lang="cs-CZ" altLang="en-US" sz="2200" b="1" i="1" dirty="0">
                <a:solidFill>
                  <a:schemeClr val="accent1"/>
                </a:solidFill>
              </a:rPr>
              <a:t>Modely ikonické</a:t>
            </a:r>
            <a:r>
              <a:rPr lang="cs-CZ" altLang="en-US" sz="2200" i="1" dirty="0"/>
              <a:t>.</a:t>
            </a:r>
            <a:r>
              <a:rPr lang="cs-CZ" altLang="en-US" sz="2200" dirty="0"/>
              <a:t> </a:t>
            </a:r>
            <a:r>
              <a:rPr lang="cs-CZ" altLang="en-US" sz="2200" b="0" dirty="0"/>
              <a:t>Jedná se o fyzikální repliky reálného systému (předmětu). Jsou přesné, nebo zjednodušené, ve zmenšeném, nebo zvětšeném měřítku. </a:t>
            </a:r>
            <a:br>
              <a:rPr lang="cs-CZ" altLang="en-US" sz="2200" b="0" dirty="0"/>
            </a:br>
            <a:r>
              <a:rPr lang="cs-CZ" altLang="en-US" sz="2200" b="0" i="1" dirty="0"/>
              <a:t>Příklady:</a:t>
            </a:r>
            <a:r>
              <a:rPr lang="cs-CZ" altLang="en-US" sz="2200" b="0" dirty="0"/>
              <a:t> modely strojů, modely staveb, model atomu. </a:t>
            </a:r>
            <a:endParaRPr lang="cs-CZ" altLang="en-US" sz="2200" b="0" i="1" dirty="0"/>
          </a:p>
          <a:p>
            <a:pPr marL="457200" indent="-457200" eaLnBrk="1" hangingPunct="1">
              <a:lnSpc>
                <a:spcPct val="80000"/>
              </a:lnSpc>
              <a:buFont typeface="+mj-lt"/>
              <a:buAutoNum type="arabicPeriod"/>
            </a:pPr>
            <a:r>
              <a:rPr lang="cs-CZ" altLang="en-US" sz="2200" b="1" i="1" dirty="0">
                <a:solidFill>
                  <a:schemeClr val="accent1"/>
                </a:solidFill>
              </a:rPr>
              <a:t>Modely analogické</a:t>
            </a:r>
            <a:r>
              <a:rPr lang="cs-CZ" altLang="en-US" sz="2200" i="1" dirty="0"/>
              <a:t>.</a:t>
            </a:r>
            <a:r>
              <a:rPr lang="cs-CZ" altLang="en-US" sz="2200" dirty="0"/>
              <a:t> </a:t>
            </a:r>
            <a:r>
              <a:rPr lang="cs-CZ" altLang="en-US" sz="2200" b="0" dirty="0"/>
              <a:t>Jedná se o mechanické a elektronické analogy systémů. </a:t>
            </a:r>
            <a:br>
              <a:rPr lang="cs-CZ" altLang="en-US" sz="2200" b="0" dirty="0"/>
            </a:br>
            <a:r>
              <a:rPr lang="cs-CZ" altLang="en-US" sz="2200" b="0" i="1" dirty="0"/>
              <a:t>Příklady:</a:t>
            </a:r>
            <a:r>
              <a:rPr lang="cs-CZ" altLang="en-US" sz="2200" b="0" dirty="0"/>
              <a:t> plány měst, mapy, plány inženýrských sítí, analogový model Steiner-Weberovy úlohy, chemické vzorce. </a:t>
            </a:r>
            <a:endParaRPr lang="cs-CZ" altLang="en-US" sz="2200" b="0" i="1" dirty="0"/>
          </a:p>
          <a:p>
            <a:pPr marL="457200" indent="-457200" eaLnBrk="1" hangingPunct="1">
              <a:lnSpc>
                <a:spcPct val="80000"/>
              </a:lnSpc>
              <a:buFont typeface="+mj-lt"/>
              <a:buAutoNum type="arabicPeriod"/>
            </a:pPr>
            <a:r>
              <a:rPr lang="cs-CZ" altLang="en-US" sz="2200" b="1" i="1" dirty="0">
                <a:solidFill>
                  <a:schemeClr val="accent1"/>
                </a:solidFill>
              </a:rPr>
              <a:t>Modely matematické</a:t>
            </a:r>
            <a:r>
              <a:rPr lang="cs-CZ" altLang="en-US" sz="2200" dirty="0"/>
              <a:t>. </a:t>
            </a:r>
            <a:r>
              <a:rPr lang="cs-CZ" altLang="en-US" sz="2200" b="0" dirty="0"/>
              <a:t>Soustavy funkcí, soustavy rovnic, soustavy </a:t>
            </a:r>
            <a:r>
              <a:rPr lang="cs-CZ" altLang="en-US" sz="2200" b="0" dirty="0" err="1"/>
              <a:t>funkcionálů</a:t>
            </a:r>
            <a:r>
              <a:rPr lang="cs-CZ" altLang="en-US" sz="2200" b="0" dirty="0"/>
              <a:t>. Matice a grafy. Speciální programy počítačů. </a:t>
            </a:r>
            <a:br>
              <a:rPr lang="cs-CZ" altLang="en-US" sz="2200" b="0" dirty="0"/>
            </a:br>
            <a:r>
              <a:rPr lang="cs-CZ" altLang="en-US" sz="2200" b="0" i="1" dirty="0"/>
              <a:t>Příklady:</a:t>
            </a:r>
            <a:r>
              <a:rPr lang="cs-CZ" altLang="en-US" sz="2200" b="0" dirty="0"/>
              <a:t> Rovnice speciální teorie relativity. Vzorec pro výpočet rychlosti volného pádu tělesa ve vakuu. Model růstu populace apod. </a:t>
            </a:r>
            <a:br>
              <a:rPr lang="cs-CZ" altLang="en-US" sz="2200" b="0" dirty="0"/>
            </a:br>
            <a:endParaRPr lang="cs-CZ" altLang="en-US" sz="2200" b="0" dirty="0"/>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modelů</a:t>
            </a:r>
            <a:endParaRPr lang="en-US" dirty="0"/>
          </a:p>
        </p:txBody>
      </p:sp>
    </p:spTree>
    <p:extLst>
      <p:ext uri="{BB962C8B-B14F-4D97-AF65-F5344CB8AC3E}">
        <p14:creationId xmlns:p14="http://schemas.microsoft.com/office/powerpoint/2010/main" val="165296610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matematických modelů</a:t>
            </a:r>
            <a:endParaRPr lang="en-US" dirty="0"/>
          </a:p>
        </p:txBody>
      </p:sp>
      <p:sp>
        <p:nvSpPr>
          <p:cNvPr id="6" name="Rectangle 2"/>
          <p:cNvSpPr txBox="1">
            <a:spLocks noChangeArrowheads="1"/>
          </p:cNvSpPr>
          <p:nvPr/>
        </p:nvSpPr>
        <p:spPr bwMode="auto">
          <a:xfrm>
            <a:off x="468313" y="1700808"/>
            <a:ext cx="8218487" cy="47523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457200" indent="-457200" eaLnBrk="1" hangingPunct="1">
              <a:lnSpc>
                <a:spcPct val="80000"/>
              </a:lnSpc>
              <a:spcAft>
                <a:spcPts val="600"/>
              </a:spcAft>
              <a:buFont typeface="+mj-lt"/>
              <a:buAutoNum type="arabicPeriod"/>
            </a:pPr>
            <a:r>
              <a:rPr lang="cs-CZ" altLang="en-US" sz="2200" b="1" i="1" dirty="0">
                <a:solidFill>
                  <a:schemeClr val="accent1"/>
                </a:solidFill>
              </a:rPr>
              <a:t>Modely deskriptivní</a:t>
            </a:r>
            <a:r>
              <a:rPr lang="cs-CZ" altLang="en-US" sz="2200" dirty="0"/>
              <a:t>. Slouží k zobrazení prvků a vztahů v systému a k analýze základních vlastností systému. Pomocí těchto typů modelů se odvozují další vlastnosti systému, určuje se jeho rovnovážný stav, stabilní stav, vliv změn uvnitř i ve vnějším okolí systému na jeho chování.</a:t>
            </a:r>
          </a:p>
          <a:p>
            <a:pPr marL="444500" indent="0" eaLnBrk="1" hangingPunct="1">
              <a:lnSpc>
                <a:spcPct val="80000"/>
              </a:lnSpc>
              <a:spcAft>
                <a:spcPts val="600"/>
              </a:spcAft>
              <a:buNone/>
            </a:pPr>
            <a:r>
              <a:rPr lang="cs-CZ" altLang="en-US" sz="2200" dirty="0"/>
              <a:t>Příklady: Rovnice E = mc</a:t>
            </a:r>
            <a:r>
              <a:rPr lang="cs-CZ" altLang="en-US" sz="2200" baseline="30000" dirty="0"/>
              <a:t>2</a:t>
            </a:r>
            <a:r>
              <a:rPr lang="cs-CZ" altLang="en-US" sz="2200" dirty="0"/>
              <a:t>, soustava diferenciálních rovnic modelující procesy narození a úmrtí, simulační model modelující výskyt škůdců porostu.</a:t>
            </a:r>
          </a:p>
          <a:p>
            <a:pPr marL="457200" indent="-457200" eaLnBrk="1" hangingPunct="1">
              <a:lnSpc>
                <a:spcPct val="80000"/>
              </a:lnSpc>
              <a:buFont typeface="+mj-lt"/>
              <a:buAutoNum type="arabicPeriod"/>
            </a:pPr>
            <a:r>
              <a:rPr lang="cs-CZ" altLang="en-US" sz="2200" b="1" i="1" dirty="0">
                <a:solidFill>
                  <a:schemeClr val="accent1"/>
                </a:solidFill>
              </a:rPr>
              <a:t>Modely normativní</a:t>
            </a:r>
            <a:r>
              <a:rPr lang="cs-CZ" altLang="en-US" sz="2200" dirty="0"/>
              <a:t>. Slouží k analýze a řízení systému tak, aby byl splněn nějaký cíl nebo množina cílů. Zajímá nás cílové chování systému. Normativní model bývá často doplněn tzv. cílovou (účelovou) funkcí nebo soustavou takových funkcí. Nutnou součástí normativního modelu je </a:t>
            </a:r>
            <a:r>
              <a:rPr lang="cs-CZ" altLang="en-US" sz="2200" dirty="0" err="1"/>
              <a:t>extremální</a:t>
            </a:r>
            <a:r>
              <a:rPr lang="cs-CZ" altLang="en-US" sz="2200" dirty="0"/>
              <a:t> (minimální / maximální) řešení, které dává návod, jak požadovaného cíle (resp. cílů) dosáhnout. Normativní modely, jejichž cílem je nalezení optimálního řešení, se nazývají </a:t>
            </a:r>
            <a:r>
              <a:rPr lang="cs-CZ" altLang="en-US" sz="2200" b="1" i="1" dirty="0">
                <a:solidFill>
                  <a:schemeClr val="accent1"/>
                </a:solidFill>
              </a:rPr>
              <a:t>optimalizační</a:t>
            </a:r>
            <a:r>
              <a:rPr lang="cs-CZ" altLang="en-US" sz="2200" dirty="0"/>
              <a:t> modely. </a:t>
            </a:r>
          </a:p>
        </p:txBody>
      </p:sp>
    </p:spTree>
    <p:extLst>
      <p:ext uri="{BB962C8B-B14F-4D97-AF65-F5344CB8AC3E}">
        <p14:creationId xmlns:p14="http://schemas.microsoft.com/office/powerpoint/2010/main" val="170084738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xfrm>
            <a:off x="539750" y="1556791"/>
            <a:ext cx="8064698" cy="4536033"/>
          </a:xfrm>
          <a:noFill/>
        </p:spPr>
        <p:txBody>
          <a:bodyPr/>
          <a:lstStyle/>
          <a:p>
            <a:pPr marL="304800" indent="-304800" eaLnBrk="1" hangingPunct="1">
              <a:lnSpc>
                <a:spcPct val="80000"/>
              </a:lnSpc>
              <a:buFont typeface="Wingdings" panose="05000000000000000000" pitchFamily="2" charset="2"/>
              <a:buNone/>
            </a:pPr>
            <a:r>
              <a:rPr lang="en-US" altLang="en-US" sz="2200" b="0" dirty="0"/>
              <a:t>	</a:t>
            </a:r>
            <a:r>
              <a:rPr lang="cs-CZ" altLang="en-US" sz="2400" b="0" dirty="0"/>
              <a:t>Modely </a:t>
            </a:r>
            <a:r>
              <a:rPr lang="cs-CZ" altLang="en-US" sz="2400" dirty="0"/>
              <a:t>deskriptivní i normativní</a:t>
            </a:r>
            <a:r>
              <a:rPr lang="cs-CZ" altLang="en-US" sz="2400" b="0" dirty="0"/>
              <a:t> jsou dále děleny podle typu systému, k jehož modelování slouží, nebo podle typu matematických složek, jež obsahují:</a:t>
            </a:r>
            <a:r>
              <a:rPr lang="cs-CZ" altLang="en-US" sz="2400" dirty="0"/>
              <a:t> </a:t>
            </a:r>
          </a:p>
          <a:p>
            <a:pPr marL="304800" indent="-304800" eaLnBrk="1" hangingPunct="1">
              <a:lnSpc>
                <a:spcPct val="80000"/>
              </a:lnSpc>
              <a:buFont typeface="Wingdings" panose="05000000000000000000" pitchFamily="2" charset="2"/>
              <a:buAutoNum type="arabicPeriod"/>
            </a:pPr>
            <a:r>
              <a:rPr lang="cs-CZ" altLang="en-US" sz="2400" b="1" i="1" dirty="0">
                <a:solidFill>
                  <a:schemeClr val="accent1"/>
                </a:solidFill>
              </a:rPr>
              <a:t>Modely statické</a:t>
            </a:r>
            <a:r>
              <a:rPr lang="cs-CZ" altLang="en-US" sz="2400" i="1" dirty="0"/>
              <a:t>. </a:t>
            </a:r>
            <a:r>
              <a:rPr lang="cs-CZ" altLang="en-US" sz="2400" b="0" dirty="0"/>
              <a:t>Model zobrazuje a analyzuje systém bez zřetele k jeho časovému vývoji. Zobrazení se týká zpravidla určitého časového intervalu (týden, měsíc, rok, apod.). </a:t>
            </a:r>
          </a:p>
          <a:p>
            <a:pPr marL="304800" indent="-304800" eaLnBrk="1" hangingPunct="1">
              <a:lnSpc>
                <a:spcPct val="80000"/>
              </a:lnSpc>
              <a:buFont typeface="Wingdings" panose="05000000000000000000" pitchFamily="2" charset="2"/>
              <a:buAutoNum type="arabicPeriod"/>
            </a:pPr>
            <a:r>
              <a:rPr lang="cs-CZ" altLang="en-US" sz="2400" b="1" i="1" dirty="0">
                <a:solidFill>
                  <a:schemeClr val="accent1"/>
                </a:solidFill>
              </a:rPr>
              <a:t>Modely dynamické</a:t>
            </a:r>
            <a:r>
              <a:rPr lang="cs-CZ" altLang="en-US" sz="2400" dirty="0"/>
              <a:t>. </a:t>
            </a:r>
            <a:r>
              <a:rPr lang="cs-CZ" altLang="en-US" sz="2400" b="0" dirty="0"/>
              <a:t>Model zobrazuje a analyzuje systém v průběhu času. Zobrazení může být typu </a:t>
            </a:r>
            <a:r>
              <a:rPr lang="cs-CZ" altLang="en-US" sz="2400" dirty="0"/>
              <a:t>„ex post”</a:t>
            </a:r>
            <a:r>
              <a:rPr lang="cs-CZ" altLang="en-US" sz="2400" b="0" dirty="0"/>
              <a:t> nebo </a:t>
            </a:r>
            <a:r>
              <a:rPr lang="cs-CZ" altLang="en-US" sz="2400" dirty="0"/>
              <a:t>„ex</a:t>
            </a:r>
            <a:r>
              <a:rPr lang="zh-CN" altLang="en-US" sz="2400" dirty="0">
                <a:ea typeface="SimSun" panose="02010600030101010101" pitchFamily="2" charset="-122"/>
              </a:rPr>
              <a:t> </a:t>
            </a:r>
            <a:r>
              <a:rPr lang="cs-CZ" altLang="en-US" sz="2400" dirty="0"/>
              <a:t>ante”</a:t>
            </a:r>
            <a:r>
              <a:rPr lang="cs-CZ" altLang="en-US" sz="2400" b="0" dirty="0"/>
              <a:t> a respektovat krátký či delší časový horizont. </a:t>
            </a:r>
          </a:p>
          <a:p>
            <a:pPr marL="304800" indent="-304800" eaLnBrk="1" hangingPunct="1">
              <a:lnSpc>
                <a:spcPct val="80000"/>
              </a:lnSpc>
              <a:buFont typeface="Wingdings" panose="05000000000000000000" pitchFamily="2" charset="2"/>
              <a:buAutoNum type="arabicPeriod"/>
            </a:pPr>
            <a:r>
              <a:rPr lang="cs-CZ" altLang="en-US" sz="2400" b="1" i="1" dirty="0">
                <a:solidFill>
                  <a:schemeClr val="accent1"/>
                </a:solidFill>
              </a:rPr>
              <a:t>Modely dynamizované</a:t>
            </a:r>
            <a:r>
              <a:rPr lang="cs-CZ" altLang="en-US" sz="2400" dirty="0"/>
              <a:t>. </a:t>
            </a:r>
            <a:r>
              <a:rPr lang="cs-CZ" altLang="en-US" sz="2400" b="0" dirty="0"/>
              <a:t>Zpravidla se jedná o vyjádření časového prvku ve statickém modelu pomocí speciálních modelových technik. Dynamizované modely se používají v případě, kdy odpovídající dynamický model je velmi složitý nebo jej nedovedeme soudobými modelovými technikami spolehlivě konstruovat. </a:t>
            </a:r>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matematických modelů</a:t>
            </a:r>
            <a:endParaRPr lang="en-US" dirty="0"/>
          </a:p>
        </p:txBody>
      </p:sp>
    </p:spTree>
    <p:extLst>
      <p:ext uri="{BB962C8B-B14F-4D97-AF65-F5344CB8AC3E}">
        <p14:creationId xmlns:p14="http://schemas.microsoft.com/office/powerpoint/2010/main" val="1949653951"/>
      </p:ext>
    </p:extLst>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5864</TotalTime>
  <Words>2042</Words>
  <Application>Microsoft Office PowerPoint</Application>
  <PresentationFormat>Předvádění na obrazovce (4:3)</PresentationFormat>
  <Paragraphs>125</Paragraphs>
  <Slides>23</Slides>
  <Notes>3</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1</vt:i4>
      </vt:variant>
      <vt:variant>
        <vt:lpstr>Nadpisy snímků</vt:lpstr>
      </vt:variant>
      <vt:variant>
        <vt:i4>23</vt:i4>
      </vt:variant>
    </vt:vector>
  </HeadingPairs>
  <TitlesOfParts>
    <vt:vector size="32" baseType="lpstr">
      <vt:lpstr>Arial</vt:lpstr>
      <vt:lpstr>Calibri</vt:lpstr>
      <vt:lpstr>Cambria Math</vt:lpstr>
      <vt:lpstr>Monotype Sorts</vt:lpstr>
      <vt:lpstr>Verdana</vt:lpstr>
      <vt:lpstr>Wingdings</vt:lpstr>
      <vt:lpstr>Wingdings 2</vt:lpstr>
      <vt:lpstr>Administrativní</vt:lpstr>
      <vt:lpstr>Adobe Photoshop Image</vt:lpstr>
      <vt:lpstr>2. Klasifikace modelů Bi3101 Úvod do matematického modelování</vt:lpstr>
      <vt:lpstr>Základní pojmy</vt:lpstr>
      <vt:lpstr>Prezentace aplikace PowerPoint</vt:lpstr>
      <vt:lpstr>Prezentace aplikace PowerPoint</vt:lpstr>
      <vt:lpstr>Vztah systému a okolního prostředí</vt:lpstr>
      <vt:lpstr>Předpoklady modelu</vt:lpstr>
      <vt:lpstr>Prezentace aplikace PowerPoint</vt:lpstr>
      <vt:lpstr>Prezentace aplikace PowerPoint</vt:lpstr>
      <vt:lpstr>Prezentace aplikace PowerPoint</vt:lpstr>
      <vt:lpstr>Prezentace aplikace PowerPoint</vt:lpstr>
      <vt:lpstr>Prezentace aplikace PowerPoint</vt:lpstr>
      <vt:lpstr>Příklad stanovení předpokladů </vt:lpstr>
      <vt:lpstr>Příklad stanovení předpokladů </vt:lpstr>
      <vt:lpstr>Příklad stanovení předpokladů (DÚ 1 do 19. 10. 2023)</vt:lpstr>
      <vt:lpstr>Základní prvky matematického modelu</vt:lpstr>
      <vt:lpstr>Proměnné a parametry</vt:lpstr>
      <vt:lpstr>Proměnné a parametry</vt:lpstr>
      <vt:lpstr>Proměnné a parametry</vt:lpstr>
      <vt:lpstr>Matematické struktury</vt:lpstr>
      <vt:lpstr>Matematické struktury</vt:lpstr>
      <vt:lpstr>Matematické struktury</vt:lpstr>
      <vt:lpstr>Řešení</vt:lpstr>
      <vt:lpstr>Řešení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Příprava dat</dc:title>
  <dc:creator>cvanova</dc:creator>
  <cp:lastModifiedBy>Jiří Kalina</cp:lastModifiedBy>
  <cp:revision>156</cp:revision>
  <dcterms:created xsi:type="dcterms:W3CDTF">2011-03-03T07:28:24Z</dcterms:created>
  <dcterms:modified xsi:type="dcterms:W3CDTF">2023-10-05T11:50:30Z</dcterms:modified>
</cp:coreProperties>
</file>