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86" r:id="rId2"/>
    <p:sldId id="287" r:id="rId3"/>
    <p:sldId id="288" r:id="rId4"/>
    <p:sldId id="289" r:id="rId5"/>
    <p:sldId id="290" r:id="rId6"/>
    <p:sldId id="293" r:id="rId7"/>
    <p:sldId id="291" r:id="rId8"/>
    <p:sldId id="292" r:id="rId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98" autoAdjust="0"/>
    <p:restoredTop sz="85913" autoAdjust="0"/>
  </p:normalViewPr>
  <p:slideViewPr>
    <p:cSldViewPr showGuides="1">
      <p:cViewPr varScale="1">
        <p:scale>
          <a:sx n="92" d="100"/>
          <a:sy n="92" d="100"/>
        </p:scale>
        <p:origin x="2586" y="7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23.11.2023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23.11.2023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23.11.2023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23.11.2023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23.11.2023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Modely dvou interagujících populací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7. Interagující populace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/>
                  <a:t>Opět vyjdeme ze stejné rovnice (diskrétní a spojité) pro růst populace:</a:t>
                </a:r>
                <a:br>
                  <a:rPr lang="cs-CZ" altLang="en-US" sz="2400" dirty="0"/>
                </a:b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d>
                              <m:dPr>
                                <m:ctrlPr>
                                  <a:rPr lang="cs-CZ" alt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alt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num>
                          <m:den>
                            <m:r>
                              <a:rPr lang="cs-CZ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</m:den>
                        </m:f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cs-CZ" altLang="en-US" sz="2400" dirty="0"/>
              </a:p>
              <a:p>
                <a:r>
                  <a:rPr lang="cs-CZ" altLang="en-US" sz="2400" b="0" dirty="0"/>
                  <a:t>Pro dvě populace N</a:t>
                </a:r>
                <a:r>
                  <a:rPr lang="cs-CZ" altLang="en-US" sz="2400" b="0" baseline="-25000" dirty="0"/>
                  <a:t>1</a:t>
                </a:r>
                <a:r>
                  <a:rPr lang="cs-CZ" altLang="en-US" sz="2400" b="0" dirty="0"/>
                  <a:t>, N</a:t>
                </a:r>
                <a:r>
                  <a:rPr lang="cs-CZ" altLang="en-US" sz="2400" b="0" baseline="-25000" dirty="0"/>
                  <a:t>2</a:t>
                </a:r>
                <a:r>
                  <a:rPr lang="cs-CZ" altLang="en-US" sz="2400" b="0" dirty="0"/>
                  <a:t> budeme mít koeficienty r</a:t>
                </a:r>
                <a:r>
                  <a:rPr lang="cs-CZ" altLang="en-US" sz="2400" b="0" baseline="-25000" dirty="0"/>
                  <a:t>1</a:t>
                </a:r>
                <a:r>
                  <a:rPr lang="cs-CZ" altLang="en-US" sz="2400" b="0" dirty="0"/>
                  <a:t>, r</a:t>
                </a:r>
                <a:r>
                  <a:rPr lang="cs-CZ" altLang="en-US" sz="2400" b="0" baseline="-25000" dirty="0"/>
                  <a:t>2</a:t>
                </a:r>
                <a:r>
                  <a:rPr lang="cs-CZ" altLang="en-US" sz="2400" b="0" dirty="0"/>
                  <a:t>, K</a:t>
                </a:r>
                <a:r>
                  <a:rPr lang="cs-CZ" altLang="en-US" sz="2400" b="0" baseline="-25000" dirty="0"/>
                  <a:t>1</a:t>
                </a:r>
                <a:r>
                  <a:rPr lang="cs-CZ" altLang="en-US" sz="2400" b="0" dirty="0"/>
                  <a:t> a K</a:t>
                </a:r>
                <a:r>
                  <a:rPr lang="cs-CZ" altLang="en-US" sz="2400" b="0" baseline="-25000" dirty="0"/>
                  <a:t>2</a:t>
                </a:r>
                <a:r>
                  <a:rPr lang="cs-CZ" altLang="en-US" sz="2400" b="0" dirty="0"/>
                  <a:t>.</a:t>
                </a:r>
              </a:p>
              <a:p>
                <a:r>
                  <a:rPr lang="cs-CZ" altLang="en-US" sz="2400" dirty="0"/>
                  <a:t>Zahrneme-li nyní do soustavy rovnic vzájemné ovlivnění populací, změníme koeficienty K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 a K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 na funkce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 a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 závislé na velikosti druhé populace.</a:t>
                </a:r>
              </a:p>
              <a:p>
                <a:r>
                  <a:rPr lang="cs-CZ" altLang="en-US" sz="2400" dirty="0"/>
                  <a:t>Pro funkce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(N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) a </a:t>
                </a:r>
                <a:r>
                  <a:rPr lang="el-GR" altLang="en-US" sz="2400" dirty="0"/>
                  <a:t>κ</a:t>
                </a:r>
                <a:r>
                  <a:rPr lang="cs-CZ" altLang="en-US" sz="2400" baseline="-25000" dirty="0"/>
                  <a:t>2</a:t>
                </a:r>
                <a:r>
                  <a:rPr lang="cs-CZ" altLang="en-US" sz="2400" dirty="0"/>
                  <a:t>(N</a:t>
                </a:r>
                <a:r>
                  <a:rPr lang="cs-CZ" altLang="en-US" sz="2400" baseline="-25000" dirty="0"/>
                  <a:t>1</a:t>
                </a:r>
                <a:r>
                  <a:rPr lang="cs-CZ" altLang="en-US" sz="2400" dirty="0"/>
                  <a:t>) musí platit:</a:t>
                </a:r>
              </a:p>
              <a:p>
                <a:pPr lvl="1"/>
                <a:r>
                  <a:rPr lang="cs-CZ" altLang="en-US" sz="1900" dirty="0"/>
                  <a:t>Je-li velikost (té druhé) populace </a:t>
                </a:r>
                <a:r>
                  <a:rPr lang="cs-CZ" altLang="en-US" sz="2000" dirty="0" err="1"/>
                  <a:t>N</a:t>
                </a:r>
                <a:r>
                  <a:rPr lang="cs-CZ" altLang="en-US" sz="2000" baseline="-25000" dirty="0" err="1"/>
                  <a:t>j</a:t>
                </a:r>
                <a:r>
                  <a:rPr lang="cs-CZ" altLang="en-US" sz="1900" dirty="0"/>
                  <a:t>=0, zůstává </a:t>
                </a:r>
                <a:r>
                  <a:rPr lang="el-GR" altLang="en-US" sz="2000" dirty="0"/>
                  <a:t>κ</a:t>
                </a:r>
                <a:r>
                  <a:rPr lang="cs-CZ" altLang="en-US" sz="2000" baseline="-25000" dirty="0"/>
                  <a:t>i</a:t>
                </a:r>
                <a:r>
                  <a:rPr lang="cs-CZ" altLang="en-US" sz="2000" dirty="0"/>
                  <a:t>(0)= </a:t>
                </a:r>
                <a:r>
                  <a:rPr lang="cs-CZ" altLang="en-US" sz="2000" dirty="0" err="1"/>
                  <a:t>K</a:t>
                </a:r>
                <a:r>
                  <a:rPr lang="cs-CZ" altLang="en-US" sz="2000" baseline="-25000" dirty="0" err="1"/>
                  <a:t>i</a:t>
                </a:r>
                <a:r>
                  <a:rPr lang="cs-CZ" altLang="en-US" sz="2000" dirty="0"/>
                  <a:t>.</a:t>
                </a:r>
              </a:p>
              <a:p>
                <a:pPr lvl="1"/>
                <a:r>
                  <a:rPr lang="cs-CZ" altLang="en-US" sz="1900" dirty="0"/>
                  <a:t>Naopak pro </a:t>
                </a:r>
                <a:r>
                  <a:rPr lang="cs-CZ" altLang="en-US" sz="2000" dirty="0" err="1"/>
                  <a:t>N</a:t>
                </a:r>
                <a:r>
                  <a:rPr lang="cs-CZ" altLang="en-US" sz="2000" baseline="-25000" dirty="0" err="1"/>
                  <a:t>j</a:t>
                </a:r>
                <a:r>
                  <a:rPr lang="cs-CZ" altLang="en-US" sz="2000" dirty="0"/>
                  <a:t>→∞ se hodnota ustálí na nějaké konstantě </a:t>
                </a:r>
                <a:r>
                  <a:rPr lang="el-GR" altLang="en-US" sz="1800" dirty="0"/>
                  <a:t>κ</a:t>
                </a:r>
                <a:r>
                  <a:rPr lang="cs-CZ" altLang="en-US" sz="1800" baseline="-25000" dirty="0"/>
                  <a:t>i</a:t>
                </a:r>
                <a:r>
                  <a:rPr lang="cs-CZ" altLang="en-US" sz="1800" dirty="0"/>
                  <a:t>(∞)= </a:t>
                </a:r>
                <a:r>
                  <a:rPr lang="cs-CZ" altLang="en-US" sz="1800" dirty="0" err="1"/>
                  <a:t>C</a:t>
                </a:r>
                <a:r>
                  <a:rPr lang="cs-CZ" altLang="en-US" sz="1800" baseline="-25000" dirty="0" err="1"/>
                  <a:t>i</a:t>
                </a:r>
                <a:r>
                  <a:rPr lang="cs-CZ" altLang="en-US" sz="1800" dirty="0"/>
                  <a:t>.</a:t>
                </a:r>
                <a:endParaRPr lang="cs-CZ" altLang="en-US" sz="1900" dirty="0"/>
              </a:p>
              <a:p>
                <a:pPr lvl="1"/>
                <a:endParaRPr lang="cs-CZ" altLang="en-US" sz="1900" dirty="0"/>
              </a:p>
              <a:p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Vzájemné ovlivnění populací přes prostředí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Nalezněte vhodný předpis pro funkce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) a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) splňující následující podmínky:</a:t>
            </a:r>
          </a:p>
          <a:p>
            <a:pPr lvl="1"/>
            <a:r>
              <a:rPr lang="cs-CZ" altLang="en-US" sz="1900" dirty="0"/>
              <a:t>Funkce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 nechť jsou spojité a hladké na oboru &lt;0; ∞).</a:t>
            </a:r>
          </a:p>
          <a:p>
            <a:pPr lvl="1"/>
            <a:r>
              <a:rPr lang="cs-CZ" altLang="en-US" sz="1900" dirty="0"/>
              <a:t>Funkce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 nechť jsou neklesající na oboru &lt;0; ∞).</a:t>
            </a:r>
          </a:p>
          <a:p>
            <a:pPr lvl="1"/>
            <a:r>
              <a:rPr lang="cs-CZ" altLang="en-US" sz="1900" dirty="0"/>
              <a:t>Je-li velikost (té druhé) populace </a:t>
            </a:r>
            <a:r>
              <a:rPr lang="cs-CZ" altLang="en-US" sz="1900" dirty="0" err="1"/>
              <a:t>N</a:t>
            </a:r>
            <a:r>
              <a:rPr lang="cs-CZ" altLang="en-US" sz="1900" baseline="-25000" dirty="0" err="1"/>
              <a:t>j</a:t>
            </a:r>
            <a:r>
              <a:rPr lang="cs-CZ" altLang="en-US" sz="1900" dirty="0"/>
              <a:t>=0, zůstává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(0)= </a:t>
            </a:r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.</a:t>
            </a:r>
          </a:p>
          <a:p>
            <a:pPr lvl="1"/>
            <a:r>
              <a:rPr lang="cs-CZ" altLang="en-US" sz="1900" dirty="0"/>
              <a:t>Naopak pro </a:t>
            </a:r>
            <a:r>
              <a:rPr lang="cs-CZ" altLang="en-US" sz="1900" dirty="0" err="1"/>
              <a:t>N</a:t>
            </a:r>
            <a:r>
              <a:rPr lang="cs-CZ" altLang="en-US" sz="1900" baseline="-25000" dirty="0" err="1"/>
              <a:t>j</a:t>
            </a:r>
            <a:r>
              <a:rPr lang="cs-CZ" altLang="en-US" sz="1900" dirty="0"/>
              <a:t>→∞ se hodnota ustálí na nějaké konstantě </a:t>
            </a:r>
            <a:r>
              <a:rPr lang="el-GR" altLang="en-US" sz="1900" dirty="0"/>
              <a:t>κ</a:t>
            </a:r>
            <a:r>
              <a:rPr lang="cs-CZ" altLang="en-US" sz="1900" baseline="-25000" dirty="0"/>
              <a:t>i</a:t>
            </a:r>
            <a:r>
              <a:rPr lang="cs-CZ" altLang="en-US" sz="1900" dirty="0"/>
              <a:t>(∞)=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.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≠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.</a:t>
            </a:r>
          </a:p>
          <a:p>
            <a:endParaRPr lang="cs-CZ" altLang="en-US" sz="2400" dirty="0"/>
          </a:p>
          <a:p>
            <a:r>
              <a:rPr lang="cs-CZ" altLang="en-US" sz="2400" dirty="0"/>
              <a:t>Ve specifických případech může být komensalizmus neomezený (tj. </a:t>
            </a:r>
            <a:r>
              <a:rPr lang="cs-CZ" altLang="en-US" sz="2400" dirty="0" err="1"/>
              <a:t>C</a:t>
            </a:r>
            <a:r>
              <a:rPr lang="cs-CZ" altLang="en-US" sz="2400" baseline="-25000" dirty="0" err="1"/>
              <a:t>i</a:t>
            </a:r>
            <a:r>
              <a:rPr lang="cs-CZ" altLang="en-US" sz="2400" dirty="0"/>
              <a:t> = ∞).</a:t>
            </a:r>
          </a:p>
          <a:p>
            <a:pPr lvl="1"/>
            <a:endParaRPr lang="cs-CZ" altLang="en-US" sz="1900" dirty="0"/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9716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Varianty vzájemného ovlivnění dvou populací přes prostředí (ekologická klasifikace):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=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	neutrální vztah (žádný vliv),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&gt;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baseline="-25000" dirty="0"/>
              <a:t>	</a:t>
            </a:r>
            <a:r>
              <a:rPr lang="cs-CZ" altLang="en-US" sz="1900" dirty="0"/>
              <a:t>populace soupeří (</a:t>
            </a:r>
            <a:r>
              <a:rPr lang="cs-CZ" altLang="en-US" sz="1900" dirty="0" err="1"/>
              <a:t>amensály</a:t>
            </a:r>
            <a:r>
              <a:rPr lang="cs-CZ" altLang="en-US" sz="1900" dirty="0"/>
              <a:t>),</a:t>
            </a:r>
          </a:p>
          <a:p>
            <a:pPr lvl="1"/>
            <a:r>
              <a:rPr lang="cs-CZ" altLang="en-US" sz="1900" dirty="0" err="1"/>
              <a:t>K</a:t>
            </a:r>
            <a:r>
              <a:rPr lang="cs-CZ" altLang="en-US" sz="1900" baseline="-25000" dirty="0" err="1"/>
              <a:t>i</a:t>
            </a:r>
            <a:r>
              <a:rPr lang="cs-CZ" altLang="en-US" sz="1900" dirty="0"/>
              <a:t> &lt; </a:t>
            </a:r>
            <a:r>
              <a:rPr lang="cs-CZ" altLang="en-US" sz="1900" dirty="0" err="1"/>
              <a:t>C</a:t>
            </a:r>
            <a:r>
              <a:rPr lang="cs-CZ" altLang="en-US" sz="1900" baseline="-25000" dirty="0" err="1"/>
              <a:t>i</a:t>
            </a:r>
            <a:r>
              <a:rPr lang="cs-CZ" altLang="en-US" sz="1900" baseline="-25000" dirty="0"/>
              <a:t>	</a:t>
            </a:r>
            <a:r>
              <a:rPr lang="cs-CZ" altLang="en-US" sz="1900" dirty="0"/>
              <a:t>populace spolupracují (jsou na sobě závislé) (</a:t>
            </a:r>
            <a:r>
              <a:rPr lang="cs-CZ" altLang="en-US" sz="1900" dirty="0" err="1"/>
              <a:t>komensály</a:t>
            </a:r>
            <a:r>
              <a:rPr lang="cs-CZ" altLang="en-US" sz="1900" dirty="0"/>
              <a:t>), přičemž:</a:t>
            </a:r>
          </a:p>
          <a:p>
            <a:pPr lvl="2"/>
            <a:r>
              <a:rPr lang="cs-CZ" altLang="en-US" sz="1900" dirty="0">
                <a:solidFill>
                  <a:schemeClr val="tx2"/>
                </a:solidFill>
              </a:rPr>
              <a:t>pokud </a:t>
            </a:r>
            <a:r>
              <a:rPr lang="cs-CZ" altLang="en-US" sz="1900" dirty="0" err="1">
                <a:solidFill>
                  <a:schemeClr val="tx2"/>
                </a:solidFill>
              </a:rPr>
              <a:t>K</a:t>
            </a:r>
            <a:r>
              <a:rPr lang="cs-CZ" altLang="en-US" sz="1900" baseline="-25000" dirty="0" err="1">
                <a:solidFill>
                  <a:schemeClr val="tx2"/>
                </a:solidFill>
              </a:rPr>
              <a:t>i</a:t>
            </a:r>
            <a:r>
              <a:rPr lang="cs-CZ" altLang="en-US" sz="1900" dirty="0">
                <a:solidFill>
                  <a:schemeClr val="tx2"/>
                </a:solidFill>
              </a:rPr>
              <a:t> = 0, je j-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obligátním </a:t>
            </a:r>
            <a:r>
              <a:rPr lang="cs-CZ" altLang="en-US" sz="1900" dirty="0" err="1">
                <a:solidFill>
                  <a:schemeClr val="tx2"/>
                </a:solidFill>
              </a:rPr>
              <a:t>komensálem</a:t>
            </a:r>
            <a:r>
              <a:rPr lang="cs-CZ" altLang="en-US" sz="1900" dirty="0">
                <a:solidFill>
                  <a:schemeClr val="tx2"/>
                </a:solidFill>
              </a:rPr>
              <a:t> i-té populace (i-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nemůže přežít v nepřítomnosti j-té),</a:t>
            </a:r>
          </a:p>
          <a:p>
            <a:pPr lvl="2"/>
            <a:r>
              <a:rPr lang="cs-CZ" altLang="en-US" sz="1900" dirty="0">
                <a:solidFill>
                  <a:schemeClr val="tx2"/>
                </a:solidFill>
              </a:rPr>
              <a:t>pokud </a:t>
            </a:r>
            <a:r>
              <a:rPr lang="cs-CZ" altLang="en-US" sz="1900" dirty="0" err="1">
                <a:solidFill>
                  <a:schemeClr val="tx2"/>
                </a:solidFill>
              </a:rPr>
              <a:t>K</a:t>
            </a:r>
            <a:r>
              <a:rPr lang="cs-CZ" altLang="en-US" sz="1900" baseline="-25000" dirty="0" err="1">
                <a:solidFill>
                  <a:schemeClr val="tx2"/>
                </a:solidFill>
              </a:rPr>
              <a:t>i</a:t>
            </a:r>
            <a:r>
              <a:rPr lang="cs-CZ" altLang="en-US" sz="1900" dirty="0">
                <a:solidFill>
                  <a:schemeClr val="tx2"/>
                </a:solidFill>
              </a:rPr>
              <a:t> &gt; 0, je j-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fakultativním </a:t>
            </a:r>
            <a:r>
              <a:rPr lang="cs-CZ" altLang="en-US" sz="1900" dirty="0" err="1">
                <a:solidFill>
                  <a:schemeClr val="tx2"/>
                </a:solidFill>
              </a:rPr>
              <a:t>komensálem</a:t>
            </a:r>
            <a:r>
              <a:rPr lang="cs-CZ" altLang="en-US" sz="1900" dirty="0">
                <a:solidFill>
                  <a:schemeClr val="tx2"/>
                </a:solidFill>
              </a:rPr>
              <a:t> i-té populace (i-</a:t>
            </a:r>
            <a:r>
              <a:rPr lang="cs-CZ" altLang="en-US" sz="1900" dirty="0" err="1">
                <a:solidFill>
                  <a:schemeClr val="tx2"/>
                </a:solidFill>
              </a:rPr>
              <a:t>tá</a:t>
            </a:r>
            <a:r>
              <a:rPr lang="cs-CZ" altLang="en-US" sz="1900" dirty="0">
                <a:solidFill>
                  <a:schemeClr val="tx2"/>
                </a:solidFill>
              </a:rPr>
              <a:t> populace může přežít i bez j-té).</a:t>
            </a:r>
          </a:p>
          <a:p>
            <a:r>
              <a:rPr lang="cs-CZ" sz="1700" dirty="0" err="1"/>
              <a:t>Amensalizmus</a:t>
            </a:r>
            <a:r>
              <a:rPr lang="en-US" sz="1700" dirty="0"/>
              <a:t> je </a:t>
            </a:r>
            <a:r>
              <a:rPr lang="cs-CZ" sz="1700" dirty="0"/>
              <a:t>populační</a:t>
            </a:r>
            <a:r>
              <a:rPr lang="en-US" sz="1700" dirty="0"/>
              <a:t> </a:t>
            </a:r>
            <a:r>
              <a:rPr lang="en-US" sz="1700" dirty="0" err="1"/>
              <a:t>vztah</a:t>
            </a:r>
            <a:r>
              <a:rPr lang="en-US" sz="1700" dirty="0"/>
              <a:t>, p</a:t>
            </a:r>
            <a:r>
              <a:rPr lang="cs-CZ" sz="1700" dirty="0"/>
              <a:t>ř</a:t>
            </a:r>
            <a:r>
              <a:rPr lang="en-US" sz="1700" dirty="0" err="1"/>
              <a:t>i</a:t>
            </a:r>
            <a:r>
              <a:rPr lang="en-US" sz="1700" dirty="0"/>
              <a:t> n</a:t>
            </a:r>
            <a:r>
              <a:rPr lang="cs-CZ" sz="1700" dirty="0"/>
              <a:t>ě</a:t>
            </a:r>
            <a:r>
              <a:rPr lang="en-US" sz="1700" dirty="0"/>
              <a:t>m</a:t>
            </a:r>
            <a:r>
              <a:rPr lang="cs-CZ" sz="1700" dirty="0"/>
              <a:t>ž</a:t>
            </a:r>
            <a:r>
              <a:rPr lang="en-US" sz="1700" dirty="0"/>
              <a:t> </a:t>
            </a:r>
            <a:r>
              <a:rPr lang="en-US" sz="1700" dirty="0" err="1"/>
              <a:t>jedna</a:t>
            </a:r>
            <a:r>
              <a:rPr lang="en-US" sz="1700" dirty="0"/>
              <a:t> populace </a:t>
            </a:r>
            <a:r>
              <a:rPr lang="en-US" sz="1700" dirty="0" err="1"/>
              <a:t>uvol</a:t>
            </a:r>
            <a:r>
              <a:rPr lang="cs-CZ" sz="1700" dirty="0"/>
              <a:t>ň</a:t>
            </a:r>
            <a:r>
              <a:rPr lang="en-US" sz="1700" dirty="0" err="1"/>
              <a:t>uje</a:t>
            </a:r>
            <a:r>
              <a:rPr lang="en-US" sz="1700" dirty="0"/>
              <a:t> do prost</a:t>
            </a:r>
            <a:r>
              <a:rPr lang="cs-CZ" sz="1700" dirty="0"/>
              <a:t>ř</a:t>
            </a:r>
            <a:r>
              <a:rPr lang="en-US" sz="1700" dirty="0" err="1"/>
              <a:t>edí</a:t>
            </a:r>
            <a:r>
              <a:rPr lang="en-US" sz="1700" dirty="0"/>
              <a:t> </a:t>
            </a:r>
            <a:r>
              <a:rPr lang="en-US" sz="1700" dirty="0" err="1"/>
              <a:t>odpadní</a:t>
            </a:r>
            <a:r>
              <a:rPr lang="en-US" sz="1700" dirty="0"/>
              <a:t> </a:t>
            </a:r>
            <a:r>
              <a:rPr lang="en-US" sz="1700" dirty="0" err="1"/>
              <a:t>produkt</a:t>
            </a:r>
            <a:r>
              <a:rPr lang="en-US" sz="1700" dirty="0"/>
              <a:t> </a:t>
            </a:r>
            <a:r>
              <a:rPr lang="en-US" sz="1700" dirty="0" err="1"/>
              <a:t>nebo</a:t>
            </a:r>
            <a:r>
              <a:rPr lang="cs-CZ" sz="1700" dirty="0"/>
              <a:t> </a:t>
            </a:r>
            <a:r>
              <a:rPr lang="en-US" sz="1700" dirty="0" err="1"/>
              <a:t>speciální</a:t>
            </a:r>
            <a:r>
              <a:rPr lang="en-US" sz="1700" dirty="0"/>
              <a:t> </a:t>
            </a:r>
            <a:r>
              <a:rPr lang="en-US" sz="1700" dirty="0" err="1"/>
              <a:t>látku</a:t>
            </a:r>
            <a:r>
              <a:rPr lang="en-US" sz="1700" dirty="0"/>
              <a:t>, </a:t>
            </a:r>
            <a:r>
              <a:rPr lang="en-US" sz="1700" dirty="0" err="1"/>
              <a:t>která</a:t>
            </a:r>
            <a:r>
              <a:rPr lang="en-US" sz="1700" dirty="0"/>
              <a:t> </a:t>
            </a:r>
            <a:r>
              <a:rPr lang="en-US" sz="1700" dirty="0" err="1"/>
              <a:t>populaci</a:t>
            </a:r>
            <a:r>
              <a:rPr lang="en-US" sz="1700" dirty="0"/>
              <a:t> </a:t>
            </a:r>
            <a:r>
              <a:rPr lang="en-US" sz="1700" dirty="0" err="1"/>
              <a:t>jiného</a:t>
            </a:r>
            <a:r>
              <a:rPr lang="en-US" sz="1700" dirty="0"/>
              <a:t> </a:t>
            </a:r>
            <a:r>
              <a:rPr lang="en-US" sz="1700" dirty="0" err="1"/>
              <a:t>druhu</a:t>
            </a:r>
            <a:r>
              <a:rPr lang="en-US" sz="1700" dirty="0"/>
              <a:t> </a:t>
            </a:r>
            <a:r>
              <a:rPr lang="en-US" sz="1700" dirty="0" err="1"/>
              <a:t>ovliv</a:t>
            </a:r>
            <a:r>
              <a:rPr lang="cs-CZ" sz="1700" dirty="0"/>
              <a:t>ň</a:t>
            </a:r>
            <a:r>
              <a:rPr lang="en-US" sz="1700" dirty="0" err="1"/>
              <a:t>uje</a:t>
            </a:r>
            <a:r>
              <a:rPr lang="en-US" sz="1700" dirty="0"/>
              <a:t> </a:t>
            </a:r>
            <a:r>
              <a:rPr lang="en-US" sz="1700" dirty="0" err="1"/>
              <a:t>negativn</a:t>
            </a:r>
            <a:r>
              <a:rPr lang="cs-CZ" sz="1700" dirty="0"/>
              <a:t>ě</a:t>
            </a:r>
            <a:r>
              <a:rPr lang="en-US" sz="1700" dirty="0"/>
              <a:t> (</a:t>
            </a:r>
            <a:r>
              <a:rPr lang="en-US" sz="1700" dirty="0" err="1"/>
              <a:t>potla</a:t>
            </a:r>
            <a:r>
              <a:rPr lang="cs-CZ" sz="1700" dirty="0"/>
              <a:t>č</a:t>
            </a:r>
            <a:r>
              <a:rPr lang="en-US" sz="1700" dirty="0" err="1"/>
              <a:t>uje</a:t>
            </a:r>
            <a:r>
              <a:rPr lang="en-US" sz="1700" dirty="0"/>
              <a:t> r</a:t>
            </a:r>
            <a:r>
              <a:rPr lang="cs-CZ" sz="1700" dirty="0"/>
              <a:t>ů</a:t>
            </a:r>
            <a:r>
              <a:rPr lang="en-US" sz="1700" dirty="0" err="1"/>
              <a:t>st</a:t>
            </a:r>
            <a:r>
              <a:rPr lang="en-US" sz="1700" dirty="0"/>
              <a:t> a </a:t>
            </a:r>
            <a:r>
              <a:rPr lang="en-US" sz="1700" dirty="0" err="1"/>
              <a:t>vývoj</a:t>
            </a:r>
            <a:r>
              <a:rPr lang="en-US" sz="1700" dirty="0"/>
              <a:t>, </a:t>
            </a:r>
            <a:r>
              <a:rPr lang="cs-CZ" sz="1700" dirty="0"/>
              <a:t>může </a:t>
            </a:r>
            <a:r>
              <a:rPr lang="en-US" sz="1700" dirty="0" err="1"/>
              <a:t>zp</a:t>
            </a:r>
            <a:r>
              <a:rPr lang="cs-CZ" sz="1700" dirty="0"/>
              <a:t>ů</a:t>
            </a:r>
            <a:r>
              <a:rPr lang="en-US" sz="1700" dirty="0"/>
              <a:t>sob</a:t>
            </a:r>
            <a:r>
              <a:rPr lang="cs-CZ" sz="1700" dirty="0" err="1"/>
              <a:t>it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zánik</a:t>
            </a:r>
            <a:r>
              <a:rPr lang="en-US" sz="1700" dirty="0"/>
              <a:t>)</a:t>
            </a:r>
            <a:r>
              <a:rPr lang="cs-CZ" sz="1700" dirty="0"/>
              <a:t>.</a:t>
            </a:r>
          </a:p>
          <a:p>
            <a:r>
              <a:rPr lang="en-US" sz="1700" dirty="0" err="1"/>
              <a:t>Komensali</a:t>
            </a:r>
            <a:r>
              <a:rPr lang="cs-CZ" sz="1700" dirty="0"/>
              <a:t>z</a:t>
            </a:r>
            <a:r>
              <a:rPr lang="en-US" sz="1700" dirty="0" err="1"/>
              <a:t>mus</a:t>
            </a:r>
            <a:r>
              <a:rPr lang="en-US" sz="1700" dirty="0"/>
              <a:t> je </a:t>
            </a:r>
            <a:r>
              <a:rPr lang="en-US" sz="1700" dirty="0" err="1"/>
              <a:t>popula</a:t>
            </a:r>
            <a:r>
              <a:rPr lang="cs-CZ" sz="1700" dirty="0"/>
              <a:t>č</a:t>
            </a:r>
            <a:r>
              <a:rPr lang="en-US" sz="1700" dirty="0" err="1"/>
              <a:t>ní</a:t>
            </a:r>
            <a:r>
              <a:rPr lang="en-US" sz="1700" dirty="0"/>
              <a:t> </a:t>
            </a:r>
            <a:r>
              <a:rPr lang="en-US" sz="1700" dirty="0" err="1"/>
              <a:t>vztah</a:t>
            </a:r>
            <a:r>
              <a:rPr lang="en-US" sz="1700" dirty="0"/>
              <a:t>, p</a:t>
            </a:r>
            <a:r>
              <a:rPr lang="cs-CZ" sz="1700" dirty="0"/>
              <a:t>ř</a:t>
            </a:r>
            <a:r>
              <a:rPr lang="en-US" sz="1700" dirty="0" err="1"/>
              <a:t>i</a:t>
            </a:r>
            <a:r>
              <a:rPr lang="en-US" sz="1700" dirty="0"/>
              <a:t> n</a:t>
            </a:r>
            <a:r>
              <a:rPr lang="cs-CZ" sz="1700" dirty="0"/>
              <a:t>ě</a:t>
            </a:r>
            <a:r>
              <a:rPr lang="en-US" sz="1700" dirty="0"/>
              <a:t>m</a:t>
            </a:r>
            <a:r>
              <a:rPr lang="cs-CZ" sz="1700" dirty="0"/>
              <a:t>ž</a:t>
            </a:r>
            <a:r>
              <a:rPr lang="en-US" sz="1700" dirty="0"/>
              <a:t> </a:t>
            </a:r>
            <a:r>
              <a:rPr lang="en-US" sz="1700" dirty="0" err="1"/>
              <a:t>jedna</a:t>
            </a:r>
            <a:r>
              <a:rPr lang="en-US" sz="1700" dirty="0"/>
              <a:t> populace </a:t>
            </a:r>
            <a:r>
              <a:rPr lang="en-US" sz="1700" dirty="0" err="1"/>
              <a:t>vyu</a:t>
            </a:r>
            <a:r>
              <a:rPr lang="cs-CZ" sz="1700" dirty="0"/>
              <a:t>ž</a:t>
            </a:r>
            <a:r>
              <a:rPr lang="en-US" sz="1700" dirty="0" err="1"/>
              <a:t>ívá</a:t>
            </a:r>
            <a:r>
              <a:rPr lang="en-US" sz="1700" dirty="0"/>
              <a:t> </a:t>
            </a:r>
            <a:r>
              <a:rPr lang="en-US" sz="1700" dirty="0" err="1"/>
              <a:t>jinou</a:t>
            </a:r>
            <a:r>
              <a:rPr lang="en-US" sz="1700" dirty="0"/>
              <a:t> bez </a:t>
            </a:r>
            <a:r>
              <a:rPr lang="en-US" sz="1700" dirty="0" err="1"/>
              <a:t>jejího</a:t>
            </a:r>
            <a:r>
              <a:rPr lang="en-US" sz="1700" dirty="0"/>
              <a:t> </a:t>
            </a:r>
            <a:r>
              <a:rPr lang="cs-CZ" sz="1700" dirty="0"/>
              <a:t>p</a:t>
            </a:r>
            <a:r>
              <a:rPr lang="en-US" sz="1700" dirty="0"/>
              <a:t>o</a:t>
            </a:r>
            <a:r>
              <a:rPr lang="cs-CZ" sz="1700" dirty="0"/>
              <a:t>š</a:t>
            </a:r>
            <a:r>
              <a:rPr lang="en-US" sz="1700" dirty="0" err="1"/>
              <a:t>kozování</a:t>
            </a:r>
            <a:r>
              <a:rPr lang="en-US" sz="1700" dirty="0"/>
              <a:t> (</a:t>
            </a:r>
            <a:r>
              <a:rPr lang="en-US" sz="1700" dirty="0" err="1"/>
              <a:t>jedna</a:t>
            </a:r>
            <a:r>
              <a:rPr lang="cs-CZ" sz="1700" dirty="0"/>
              <a:t> </a:t>
            </a:r>
            <a:r>
              <a:rPr lang="en-US" sz="1700" dirty="0"/>
              <a:t>populace </a:t>
            </a:r>
            <a:r>
              <a:rPr lang="en-US" sz="1700" dirty="0" err="1"/>
              <a:t>má</a:t>
            </a:r>
            <a:r>
              <a:rPr lang="en-US" sz="1700" dirty="0"/>
              <a:t> </a:t>
            </a:r>
            <a:r>
              <a:rPr lang="en-US" sz="1700" dirty="0" err="1"/>
              <a:t>ze</a:t>
            </a:r>
            <a:r>
              <a:rPr lang="en-US" sz="1700" dirty="0"/>
              <a:t> </a:t>
            </a:r>
            <a:r>
              <a:rPr lang="en-US" sz="1700" dirty="0" err="1"/>
              <a:t>vztahu</a:t>
            </a:r>
            <a:r>
              <a:rPr lang="en-US" sz="1700" dirty="0"/>
              <a:t> </a:t>
            </a:r>
            <a:r>
              <a:rPr lang="en-US" sz="1700" dirty="0" err="1"/>
              <a:t>prosp</a:t>
            </a:r>
            <a:r>
              <a:rPr lang="cs-CZ" sz="1700" dirty="0"/>
              <a:t>ě</a:t>
            </a:r>
            <a:r>
              <a:rPr lang="en-US" sz="1700" dirty="0" err="1"/>
              <a:t>ch</a:t>
            </a:r>
            <a:r>
              <a:rPr lang="en-US" sz="1700" dirty="0"/>
              <a:t>, </a:t>
            </a:r>
            <a:r>
              <a:rPr lang="en-US" sz="1700" dirty="0" err="1"/>
              <a:t>druhá</a:t>
            </a:r>
            <a:r>
              <a:rPr lang="en-US" sz="1700" dirty="0"/>
              <a:t> </a:t>
            </a:r>
            <a:r>
              <a:rPr lang="en-US" sz="1700" dirty="0" err="1"/>
              <a:t>není</a:t>
            </a:r>
            <a:r>
              <a:rPr lang="en-US" sz="1700" dirty="0"/>
              <a:t> </a:t>
            </a:r>
            <a:r>
              <a:rPr lang="en-US" sz="1700" dirty="0" err="1"/>
              <a:t>ovlivn</a:t>
            </a:r>
            <a:r>
              <a:rPr lang="cs-CZ" sz="1700" dirty="0"/>
              <a:t>ě</a:t>
            </a:r>
            <a:r>
              <a:rPr lang="en-US" sz="1700" dirty="0" err="1"/>
              <a:t>na</a:t>
            </a:r>
            <a:r>
              <a:rPr lang="en-US" sz="1700" dirty="0"/>
              <a:t>)</a:t>
            </a:r>
            <a:endParaRPr lang="cs-CZ" altLang="en-US" sz="17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Vzájemné ovlivnění populací přes prostředí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1835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Využijte předpis funkcí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) a </a:t>
            </a:r>
            <a:r>
              <a:rPr lang="el-GR" altLang="en-US" sz="2400" dirty="0"/>
              <a:t>κ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(N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) z předchozího příkladu, navrhněte jejich vhodné parametry a nahraďte jimi koeficienty úživnosti K</a:t>
            </a:r>
            <a:r>
              <a:rPr lang="cs-CZ" altLang="en-US" sz="2400" baseline="-25000" dirty="0"/>
              <a:t>1</a:t>
            </a:r>
            <a:r>
              <a:rPr lang="cs-CZ" altLang="en-US" sz="2400" dirty="0"/>
              <a:t> a K</a:t>
            </a:r>
            <a:r>
              <a:rPr lang="cs-CZ" altLang="en-US" sz="2400" baseline="-25000" dirty="0"/>
              <a:t>2</a:t>
            </a:r>
            <a:r>
              <a:rPr lang="cs-CZ" altLang="en-US" sz="2400" dirty="0"/>
              <a:t> z původní rovnice.</a:t>
            </a:r>
          </a:p>
          <a:p>
            <a:r>
              <a:rPr lang="cs-CZ" altLang="en-US" sz="2400" dirty="0"/>
              <a:t>Řešte takto získanou soustavu dvou rovnic pro spojitý případ s nastavením parametrů tak, aby šlo o: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konkurenční vztah dvou populací (oboustranně negativní ovlivnění)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symbiózu obou populací (oboustranně výhodné ovlivnění),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predaci (navzájem pozitivní a negativní ovlivnění populací).</a:t>
            </a:r>
          </a:p>
          <a:p>
            <a:r>
              <a:rPr lang="cs-CZ" altLang="en-US" sz="2400" dirty="0"/>
              <a:t>Zjistěte, jaký vztah se nazývá „orgie vzájemné dobročinnosti“, navrhněte a řešte jemu odpovídající model.</a:t>
            </a:r>
            <a:endParaRPr lang="cs-CZ" altLang="en-US" sz="1900" dirty="0"/>
          </a:p>
          <a:p>
            <a:pPr lvl="1"/>
            <a:endParaRPr lang="cs-CZ" altLang="en-US" sz="1900" dirty="0"/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Příklad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35970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Mezidruhové vztahy</a:t>
            </a:r>
            <a:endParaRPr lang="en-US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625277"/>
              </p:ext>
            </p:extLst>
          </p:nvPr>
        </p:nvGraphicFramePr>
        <p:xfrm>
          <a:off x="467545" y="1628800"/>
          <a:ext cx="8208910" cy="4485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>
                  <a:extLst>
                    <a:ext uri="{9D8B030D-6E8A-4147-A177-3AD203B41FA5}">
                      <a16:colId xmlns:a16="http://schemas.microsoft.com/office/drawing/2014/main" val="1962305551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49360529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075532199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969659024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832524774"/>
                    </a:ext>
                  </a:extLst>
                </a:gridCol>
              </a:tblGrid>
              <a:tr h="892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Vliv první populace na druhou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05226"/>
                  </a:ext>
                </a:extLst>
              </a:tr>
              <a:tr h="892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Druhá populace je vůči první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záporný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neutrální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kladný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157428"/>
                  </a:ext>
                </a:extLst>
              </a:tr>
              <a:tr h="892899">
                <a:tc row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Vliv druhé populace na první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záporný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konkurent</a:t>
                      </a:r>
                    </a:p>
                    <a:p>
                      <a:pPr algn="ctr"/>
                      <a:r>
                        <a:rPr lang="cs-CZ" dirty="0"/>
                        <a:t>(</a:t>
                      </a:r>
                      <a:r>
                        <a:rPr lang="cs-CZ" dirty="0" err="1"/>
                        <a:t>kompetice</a:t>
                      </a:r>
                      <a:r>
                        <a:rPr lang="cs-CZ" dirty="0"/>
                        <a:t>)</a:t>
                      </a:r>
                      <a:endParaRPr lang="en-US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amensál</a:t>
                      </a:r>
                      <a:endParaRPr lang="en-US" dirty="0"/>
                    </a:p>
                  </a:txBody>
                  <a:tcPr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predátor</a:t>
                      </a:r>
                    </a:p>
                    <a:p>
                      <a:pPr algn="ctr"/>
                      <a:r>
                        <a:rPr lang="cs-CZ" dirty="0"/>
                        <a:t>parazit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85982437"/>
                  </a:ext>
                </a:extLst>
              </a:tr>
              <a:tr h="89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neutrální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85990"/>
                  </a:ext>
                </a:extLst>
              </a:tr>
              <a:tr h="89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kladný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kořist</a:t>
                      </a:r>
                    </a:p>
                    <a:p>
                      <a:pPr algn="ctr"/>
                      <a:r>
                        <a:rPr lang="cs-CZ" dirty="0"/>
                        <a:t>hostitel</a:t>
                      </a:r>
                      <a:endParaRPr lang="en-US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komensál</a:t>
                      </a:r>
                      <a:endParaRPr lang="en-US" dirty="0"/>
                    </a:p>
                  </a:txBody>
                  <a:tcPr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mutuál</a:t>
                      </a:r>
                      <a:r>
                        <a:rPr lang="cs-CZ" dirty="0"/>
                        <a:t> (symbióza)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265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97485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/>
                  <a:t>Mimo úživnosti se mohou populace ovlivňovat také jinými mechanizmy.</a:t>
                </a:r>
              </a:p>
              <a:p>
                <a:r>
                  <a:rPr lang="cs-CZ" altLang="en-US" sz="2400" dirty="0"/>
                  <a:t>Typickým příkladem je ovlivnění koeficientu růstu (resp. přesněji relativního přírůstku).</a:t>
                </a:r>
              </a:p>
              <a:p>
                <a:r>
                  <a:rPr lang="cs-CZ" altLang="en-US" sz="2400" dirty="0"/>
                  <a:t>V případě lineárního vlivu na relativní přírůstek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cs-CZ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cs-CZ" alt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cs-CZ" alt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alt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cs-CZ" altLang="en-US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sSub>
                            <m:sSub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cs-CZ" alt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cs-CZ" altLang="en-US" sz="2000" dirty="0"/>
              </a:p>
              <a:p>
                <a:pPr marL="274638" lvl="1" indent="0">
                  <a:buNone/>
                </a:pPr>
                <a:r>
                  <a:rPr lang="cs-CZ" altLang="en-US" sz="2400" dirty="0">
                    <a:solidFill>
                      <a:schemeClr val="tx1"/>
                    </a:solidFill>
                  </a:rPr>
                  <a:t>označujeme získanou soustavu rovnic jako </a:t>
                </a:r>
                <a:r>
                  <a:rPr lang="cs-CZ" altLang="en-US" sz="2400" dirty="0" err="1">
                    <a:solidFill>
                      <a:schemeClr val="tx1"/>
                    </a:solidFill>
                  </a:rPr>
                  <a:t>Lotkův-Volterrův</a:t>
                </a:r>
                <a:r>
                  <a:rPr lang="cs-CZ" altLang="en-US" sz="2400" dirty="0">
                    <a:solidFill>
                      <a:schemeClr val="tx1"/>
                    </a:solidFill>
                  </a:rPr>
                  <a:t> systém.</a:t>
                </a:r>
              </a:p>
              <a:p>
                <a:pPr marL="274638" lvl="1" indent="0">
                  <a:buNone/>
                </a:pPr>
                <a:endParaRPr lang="cs-CZ" altLang="en-US" sz="1900" dirty="0"/>
              </a:p>
              <a:p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5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Vzájemné ovlivnění populací přes přírůstek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8166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Navrhněte soustavu </a:t>
            </a:r>
            <a:r>
              <a:rPr lang="cs-CZ" altLang="en-US" sz="2400" dirty="0" err="1"/>
              <a:t>Lotkových-Volterrových</a:t>
            </a:r>
            <a:r>
              <a:rPr lang="cs-CZ" altLang="en-US" sz="2400" dirty="0"/>
              <a:t> rovnic tří populací.</a:t>
            </a:r>
          </a:p>
          <a:p>
            <a:r>
              <a:rPr lang="cs-CZ" altLang="en-US" sz="2400" dirty="0"/>
              <a:t>Řešte takto získanou soustavu pro spojitý případ s nastavením parametrů tak, aby šlo o: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konkurenční vztah všech tří populací (oboustranně negativní ovlivnění)</a:t>
            </a:r>
          </a:p>
          <a:p>
            <a:pPr marL="731838" lvl="1" indent="-457200">
              <a:buFont typeface="+mj-lt"/>
              <a:buAutoNum type="arabicPeriod"/>
            </a:pPr>
            <a:r>
              <a:rPr lang="cs-CZ" altLang="en-US" sz="1900" dirty="0"/>
              <a:t>predaci jedné populace vůči dvěma symbiotickým populacím (navzájem pozitivní a negativní ovlivnění populací).</a:t>
            </a:r>
          </a:p>
          <a:p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4 </a:t>
            </a:r>
            <a:r>
              <a:rPr lang="cs-CZ" sz="2000" dirty="0"/>
              <a:t>(do 30. 11. 2023)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94911677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6565</TotalTime>
  <Words>718</Words>
  <Application>Microsoft Office PowerPoint</Application>
  <PresentationFormat>Předvádění na obrazovce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Wingdings</vt:lpstr>
      <vt:lpstr>Wingdings 2</vt:lpstr>
      <vt:lpstr>Administrativní</vt:lpstr>
      <vt:lpstr>7. Interagující populace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196</cp:revision>
  <dcterms:created xsi:type="dcterms:W3CDTF">2011-03-03T07:28:24Z</dcterms:created>
  <dcterms:modified xsi:type="dcterms:W3CDTF">2023-11-23T12:22:06Z</dcterms:modified>
</cp:coreProperties>
</file>