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6" r:id="rId2"/>
    <p:sldId id="296" r:id="rId3"/>
    <p:sldId id="294" r:id="rId4"/>
    <p:sldId id="293" r:id="rId5"/>
    <p:sldId id="297" r:id="rId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0602" autoAdjust="0"/>
  </p:normalViewPr>
  <p:slideViewPr>
    <p:cSldViewPr showGuides="1">
      <p:cViewPr varScale="1">
        <p:scale>
          <a:sx n="97" d="100"/>
          <a:sy n="97" d="100"/>
        </p:scale>
        <p:origin x="2316" y="8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30.11.2023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30.11.2023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30.11.2023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30.11.2023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</a:rPr>
              <a:t>Model dravec-kořist </a:t>
            </a:r>
            <a:r>
              <a:rPr lang="cs-CZ" sz="2800" b="1" dirty="0" err="1">
                <a:solidFill>
                  <a:schemeClr val="tx2"/>
                </a:solidFill>
              </a:rPr>
              <a:t>Gauseho</a:t>
            </a:r>
            <a:r>
              <a:rPr lang="cs-CZ" sz="2800" b="1" dirty="0">
                <a:solidFill>
                  <a:schemeClr val="tx2"/>
                </a:solidFill>
              </a:rPr>
              <a:t> typu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 dravec-kořist </a:t>
            </a:r>
            <a:r>
              <a:rPr lang="cs-CZ" sz="2800" b="1" dirty="0" err="1">
                <a:solidFill>
                  <a:schemeClr val="tx2"/>
                </a:solidFill>
                <a:latin typeface="+mj-lt"/>
              </a:rPr>
              <a:t>Leslieho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 typu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9. Modely dravec-kořist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V předcházejícím případě jsme uvažovali nespecializovaného predátora, který se neživil výhradně modelovanou populací.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altLang="en-US" sz="2400"/>
                  <a:t>Populaci predátora </a:t>
                </a:r>
                <a:r>
                  <a:rPr lang="cs-CZ" altLang="en-US" sz="2400" dirty="0"/>
                  <a:t>jsme proto mohli považovat za konstantní a nezahrnovali jsme ji do modelu.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Nyní budeme predátora považovat za specializovaného a zahrneme jej do modelu jako další modelovanou populaci.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Pro jednoduchost označme populaci kořisti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altLang="en-US" sz="2400" dirty="0"/>
                  <a:t> a populaci predátora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altLang="en-US" sz="2400" dirty="0"/>
                  <a:t> </a:t>
                </a:r>
              </a:p>
              <a:p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Gauseho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764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Předpokládá vliv populace predátora na kořist, stejnou jako v případě nespecializovaného predátora z minulého týdne (s vhodnou predační funkcí p):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>
                    <a:solidFill>
                      <a:schemeClr val="tx1"/>
                    </a:solidFill>
                  </a:rPr>
                  <a:t>Pro predátora předpokládá, že je specializovaný a tedy je jeho populace závislá pouze na velikosti populace kořisti: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4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Jako vhodná predační funkce může být využita </a:t>
                </a:r>
                <a:r>
                  <a:rPr lang="cs-CZ" altLang="en-US" sz="2400" dirty="0" err="1"/>
                  <a:t>Hollingova</a:t>
                </a:r>
                <a:r>
                  <a:rPr lang="cs-CZ" altLang="en-US" sz="2400" dirty="0"/>
                  <a:t> funkce II. typu: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cs-CZ" altLang="en-US" sz="1800" dirty="0"/>
              </a:p>
              <a:p>
                <a:pPr marL="0" indent="0">
                  <a:buNone/>
                </a:pPr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0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Gauseho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34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Existují i komplikovanější populační modely, kde se kombinují oba dříve zmíněné principy.</a:t>
            </a:r>
          </a:p>
          <a:p>
            <a:r>
              <a:rPr lang="cs-CZ" altLang="en-US" sz="2400" dirty="0">
                <a:solidFill>
                  <a:schemeClr val="tx1"/>
                </a:solidFill>
              </a:rPr>
              <a:t>Model </a:t>
            </a:r>
            <a:r>
              <a:rPr lang="cs-CZ" altLang="en-US" sz="2400" dirty="0" err="1">
                <a:solidFill>
                  <a:schemeClr val="tx1"/>
                </a:solidFill>
              </a:rPr>
              <a:t>Leslieho</a:t>
            </a:r>
            <a:r>
              <a:rPr lang="cs-CZ" altLang="en-US" sz="2400" dirty="0">
                <a:solidFill>
                  <a:schemeClr val="tx1"/>
                </a:solidFill>
              </a:rPr>
              <a:t> typu předpokládá, že:</a:t>
            </a:r>
          </a:p>
          <a:p>
            <a:pPr lvl="1"/>
            <a:r>
              <a:rPr lang="cs-CZ" altLang="en-US" sz="1900" dirty="0"/>
              <a:t>populace predátora zmenšuje relativní přírůstek populace kořisti</a:t>
            </a:r>
          </a:p>
          <a:p>
            <a:pPr lvl="1"/>
            <a:r>
              <a:rPr lang="cs-CZ" altLang="en-US" sz="1900" dirty="0"/>
              <a:t>populace kořisti zvětšuje úživnost prostředí pro populaci predátora.</a:t>
            </a:r>
          </a:p>
          <a:p>
            <a:r>
              <a:rPr lang="cs-CZ" altLang="en-US" sz="2400" dirty="0"/>
              <a:t>Velikost populace kořisti vlastně určuje velikost úživnosti prostředí pro populaci predátora. Pokud by tedy byla populace kořisti neomezená, byla by neomezená i úživnost.</a:t>
            </a:r>
            <a:endParaRPr lang="cs-CZ" altLang="en-US" sz="1900" dirty="0">
              <a:solidFill>
                <a:schemeClr val="tx1"/>
              </a:solidFill>
            </a:endParaRPr>
          </a:p>
          <a:p>
            <a:pPr marL="274638" lvl="1" indent="0">
              <a:buNone/>
            </a:pPr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Leslieho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305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274638" lvl="1" indent="0">
              <a:buNone/>
            </a:pPr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Leslieho</a:t>
            </a:r>
            <a:r>
              <a:rPr lang="cs-CZ" dirty="0"/>
              <a:t> typu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5ED0C646-7953-4366-8270-A325B51778C6}"/>
                  </a:ext>
                </a:extLst>
              </p:cNvPr>
              <p:cNvSpPr txBox="1"/>
              <p:nvPr/>
            </p:nvSpPr>
            <p:spPr>
              <a:xfrm>
                <a:off x="323850" y="2803850"/>
                <a:ext cx="8352606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alt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l-GR" alt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5ED0C646-7953-4366-8270-A325B5177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803850"/>
                <a:ext cx="8352606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680997B-7C94-4E07-953B-BAE6FCB65B45}"/>
                  </a:ext>
                </a:extLst>
              </p:cNvPr>
              <p:cNvSpPr txBox="1"/>
              <p:nvPr/>
            </p:nvSpPr>
            <p:spPr>
              <a:xfrm>
                <a:off x="323850" y="4087900"/>
                <a:ext cx="8352606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cs-CZ" altLang="en-US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alt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680997B-7C94-4E07-953B-BAE6FCB65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4087900"/>
                <a:ext cx="8352606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790364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6383</TotalTime>
  <Words>323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Wingdings</vt:lpstr>
      <vt:lpstr>Wingdings 2</vt:lpstr>
      <vt:lpstr>Administrativní</vt:lpstr>
      <vt:lpstr>9. Modely dravec-kořist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198</cp:revision>
  <dcterms:created xsi:type="dcterms:W3CDTF">2011-03-03T07:28:24Z</dcterms:created>
  <dcterms:modified xsi:type="dcterms:W3CDTF">2023-11-30T12:17:38Z</dcterms:modified>
</cp:coreProperties>
</file>