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93" r:id="rId3"/>
    <p:sldId id="291" r:id="rId4"/>
    <p:sldId id="288" r:id="rId5"/>
    <p:sldId id="289" r:id="rId6"/>
    <p:sldId id="290" r:id="rId7"/>
    <p:sldId id="296" r:id="rId8"/>
    <p:sldId id="297" r:id="rId9"/>
    <p:sldId id="29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7" d="100"/>
          <a:sy n="107" d="100"/>
        </p:scale>
        <p:origin x="1686" y="11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07.12.2023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07.12.2023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07.12.2023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07.12.2023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48348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 err="1">
                <a:solidFill>
                  <a:schemeClr val="tx2"/>
                </a:solidFill>
                <a:latin typeface="+mj-lt"/>
              </a:rPr>
              <a:t>Lotkův-Volterrův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 systém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</a:rPr>
              <a:t>Maticové populační modely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10. Společenstva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Mezidruhové vztahy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67545" y="1628800"/>
          <a:ext cx="8208910" cy="4485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6230555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49360529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0755321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96965902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832524774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Vliv první populace na druhou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05226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Druhá populace je vůči první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57428"/>
                  </a:ext>
                </a:extLst>
              </a:tr>
              <a:tr h="892899">
                <a:tc row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Vliv druhé populace na první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konkurent</a:t>
                      </a:r>
                    </a:p>
                    <a:p>
                      <a:pPr algn="ctr"/>
                      <a:r>
                        <a:rPr lang="cs-CZ" dirty="0"/>
                        <a:t>(</a:t>
                      </a:r>
                      <a:r>
                        <a:rPr lang="cs-CZ" dirty="0" err="1"/>
                        <a:t>kompetice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amensál</a:t>
                      </a:r>
                      <a:endParaRPr lang="en-US" dirty="0"/>
                    </a:p>
                  </a:txBody>
                  <a:tcPr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predátor</a:t>
                      </a:r>
                    </a:p>
                    <a:p>
                      <a:pPr algn="ctr"/>
                      <a:r>
                        <a:rPr lang="cs-CZ" dirty="0"/>
                        <a:t>parazit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5982437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990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kořist</a:t>
                      </a:r>
                    </a:p>
                    <a:p>
                      <a:pPr algn="ctr"/>
                      <a:r>
                        <a:rPr lang="cs-CZ" dirty="0"/>
                        <a:t>hostitel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komensál</a:t>
                      </a:r>
                      <a:endParaRPr lang="en-US" dirty="0"/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mutuál</a:t>
                      </a:r>
                      <a:r>
                        <a:rPr lang="cs-CZ" dirty="0"/>
                        <a:t> (symbióza)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2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97485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Opět vyjdeme ze stejné rovnice (diskrétní a spojité) pro růst populace i:</a:t>
                </a:r>
                <a:br>
                  <a:rPr lang="cs-CZ" altLang="en-US" sz="24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cs-CZ" altLang="en-US" sz="2400" dirty="0"/>
              </a:p>
              <a:p>
                <a:r>
                  <a:rPr lang="cs-CZ" altLang="en-US" sz="2400" dirty="0"/>
                  <a:t>Vzájemné ovlivňování populací budeme modelovat tak, že růstový koeficient i-té populace </a:t>
                </a:r>
                <a:r>
                  <a:rPr lang="cs-CZ" altLang="en-US" sz="2400" dirty="0" err="1"/>
                  <a:t>r</a:t>
                </a:r>
                <a:r>
                  <a:rPr lang="cs-CZ" altLang="en-US" sz="2400" baseline="-25000" dirty="0" err="1"/>
                  <a:t>i</a:t>
                </a:r>
                <a:r>
                  <a:rPr lang="cs-CZ" altLang="en-US" sz="2400" dirty="0"/>
                  <a:t> závisí na velikostech všech populací tvořících společenstvo (včetně i-té), tedy: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en-US" sz="2400" b="0" i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cs-CZ" altLang="en-US" sz="2400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∈{1,…,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cs-CZ" altLang="en-US" sz="2400" dirty="0"/>
              </a:p>
              <a:p>
                <a:r>
                  <a:rPr lang="cs-CZ" altLang="en-US" sz="2400" dirty="0"/>
                  <a:t>Pokud budeme předpokládat lineární závislost: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nary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dirty="0"/>
                  <a:t>půjde o systém tzv. Lotka-</a:t>
                </a:r>
                <a:r>
                  <a:rPr lang="cs-CZ" altLang="en-US" sz="2400" dirty="0" err="1"/>
                  <a:t>Volterrových</a:t>
                </a:r>
                <a:r>
                  <a:rPr lang="cs-CZ" altLang="en-US" sz="2400" dirty="0"/>
                  <a:t> rovnic.</a:t>
                </a:r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329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856983" cy="4896396"/>
          </a:xfrm>
          <a:noFill/>
        </p:spPr>
        <p:txBody>
          <a:bodyPr/>
          <a:lstStyle/>
          <a:p>
            <a:r>
              <a:rPr lang="cs-CZ" altLang="en-US" sz="2400" dirty="0"/>
              <a:t>Interpretace koeficientů </a:t>
            </a:r>
            <a:r>
              <a:rPr lang="cs-CZ" altLang="en-US" sz="2400" dirty="0" err="1"/>
              <a:t>a</a:t>
            </a:r>
            <a:r>
              <a:rPr lang="cs-CZ" altLang="en-US" sz="2400" baseline="-25000" dirty="0" err="1"/>
              <a:t>i</a:t>
            </a:r>
            <a:r>
              <a:rPr lang="cs-CZ" altLang="en-US" sz="2400" dirty="0"/>
              <a:t>, 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je následující:</a:t>
            </a:r>
          </a:p>
          <a:p>
            <a:pPr lvl="1" defTabSz="985838"/>
            <a:r>
              <a:rPr lang="cs-CZ" sz="2400" dirty="0" err="1"/>
              <a:t>a</a:t>
            </a:r>
            <a:r>
              <a:rPr lang="cs-CZ" sz="2400" baseline="-25000" dirty="0" err="1"/>
              <a:t>i</a:t>
            </a:r>
            <a:r>
              <a:rPr lang="cs-CZ" sz="2400" dirty="0"/>
              <a:t>:	v</a:t>
            </a:r>
            <a:r>
              <a:rPr lang="en-US" sz="2400" dirty="0"/>
              <a:t>nit</a:t>
            </a:r>
            <a:r>
              <a:rPr lang="cs-CZ" sz="2400" dirty="0"/>
              <a:t>ř</a:t>
            </a:r>
            <a:r>
              <a:rPr lang="en-US" sz="2400" dirty="0" err="1"/>
              <a:t>ní</a:t>
            </a:r>
            <a:r>
              <a:rPr lang="en-US" sz="2400" dirty="0"/>
              <a:t> </a:t>
            </a:r>
            <a:r>
              <a:rPr lang="en-US" sz="2400" dirty="0" err="1"/>
              <a:t>koe</a:t>
            </a:r>
            <a:r>
              <a:rPr lang="cs-CZ" sz="2400" dirty="0" err="1"/>
              <a:t>fi</a:t>
            </a:r>
            <a:r>
              <a:rPr lang="en-US" sz="2400" dirty="0" err="1"/>
              <a:t>cient</a:t>
            </a:r>
            <a:r>
              <a:rPr lang="en-US" sz="2400" dirty="0"/>
              <a:t> r</a:t>
            </a:r>
            <a:r>
              <a:rPr lang="cs-CZ" sz="2400" dirty="0"/>
              <a:t>ů</a:t>
            </a:r>
            <a:r>
              <a:rPr lang="en-US" sz="2400" dirty="0" err="1"/>
              <a:t>stu</a:t>
            </a:r>
            <a:r>
              <a:rPr lang="en-US" sz="2400" dirty="0"/>
              <a:t> </a:t>
            </a:r>
            <a:r>
              <a:rPr lang="en-US" sz="2400" dirty="0" err="1"/>
              <a:t>i-té</a:t>
            </a:r>
            <a:r>
              <a:rPr lang="en-US" sz="2400" dirty="0"/>
              <a:t> populace.</a:t>
            </a:r>
            <a:r>
              <a:rPr lang="cs-CZ" sz="2400" dirty="0"/>
              <a:t> </a:t>
            </a:r>
            <a:r>
              <a:rPr lang="en-US" sz="2400" dirty="0" err="1"/>
              <a:t>Pokud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&gt; 0,</a:t>
            </a:r>
            <a:r>
              <a:rPr lang="cs-CZ" sz="2400" dirty="0"/>
              <a:t> </a:t>
            </a:r>
            <a:r>
              <a:rPr lang="en-US" sz="2400" dirty="0" err="1"/>
              <a:t>izolovaná</a:t>
            </a:r>
            <a:r>
              <a:rPr lang="cs-CZ" sz="2400" dirty="0"/>
              <a:t> </a:t>
            </a:r>
            <a:r>
              <a:rPr lang="en-US" sz="2400" dirty="0" err="1"/>
              <a:t>i-tá</a:t>
            </a:r>
            <a:r>
              <a:rPr lang="cs-CZ" sz="2400" dirty="0"/>
              <a:t> </a:t>
            </a:r>
            <a:r>
              <a:rPr lang="en-US" sz="2400" dirty="0"/>
              <a:t>populace by v </a:t>
            </a:r>
            <a:r>
              <a:rPr lang="en-US" sz="2400" dirty="0" err="1"/>
              <a:t>daném</a:t>
            </a:r>
            <a:r>
              <a:rPr lang="en-US" sz="2400" dirty="0"/>
              <a:t> prost</a:t>
            </a:r>
            <a:r>
              <a:rPr lang="cs-CZ" sz="2400" dirty="0"/>
              <a:t>ř</a:t>
            </a:r>
            <a:r>
              <a:rPr lang="en-US" sz="2400" dirty="0" err="1"/>
              <a:t>edí</a:t>
            </a:r>
            <a:r>
              <a:rPr lang="en-US" sz="2400" dirty="0"/>
              <a:t> </a:t>
            </a:r>
            <a:r>
              <a:rPr lang="en-US" sz="2400" dirty="0" err="1"/>
              <a:t>rostla</a:t>
            </a:r>
            <a:r>
              <a:rPr lang="en-US" sz="2400" dirty="0"/>
              <a:t>,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&lt; 0, </a:t>
            </a:r>
            <a:r>
              <a:rPr lang="en-US" sz="2400" dirty="0" err="1"/>
              <a:t>izolovaná</a:t>
            </a:r>
            <a:r>
              <a:rPr lang="en-US" sz="2400" dirty="0"/>
              <a:t> </a:t>
            </a:r>
            <a:r>
              <a:rPr lang="en-US" sz="2400" dirty="0" err="1"/>
              <a:t>i-tá</a:t>
            </a:r>
            <a:r>
              <a:rPr lang="en-US" sz="2400" dirty="0"/>
              <a:t> </a:t>
            </a:r>
            <a:r>
              <a:rPr lang="cs-CZ" sz="2400" dirty="0"/>
              <a:t> </a:t>
            </a:r>
            <a:r>
              <a:rPr lang="en-US" sz="2400" dirty="0"/>
              <a:t>populace by v </a:t>
            </a:r>
            <a:r>
              <a:rPr lang="en-US" sz="2400" dirty="0" err="1"/>
              <a:t>daném</a:t>
            </a:r>
            <a:r>
              <a:rPr lang="en-US" sz="2400" dirty="0"/>
              <a:t> prost</a:t>
            </a:r>
            <a:r>
              <a:rPr lang="cs-CZ" sz="2400" dirty="0"/>
              <a:t>ř</a:t>
            </a:r>
            <a:r>
              <a:rPr lang="en-US" sz="2400" dirty="0" err="1"/>
              <a:t>edí</a:t>
            </a:r>
            <a:r>
              <a:rPr lang="cs-CZ" sz="2400" dirty="0"/>
              <a:t> </a:t>
            </a:r>
            <a:r>
              <a:rPr lang="en-US" sz="2400" dirty="0" err="1"/>
              <a:t>vymírala</a:t>
            </a:r>
            <a:r>
              <a:rPr lang="cs-CZ" sz="2400" dirty="0"/>
              <a:t>.</a:t>
            </a:r>
          </a:p>
          <a:p>
            <a:pPr lvl="1" defTabSz="985838"/>
            <a:r>
              <a:rPr lang="cs-CZ" altLang="en-US" sz="2400" b="0" dirty="0" err="1"/>
              <a:t>b</a:t>
            </a:r>
            <a:r>
              <a:rPr lang="cs-CZ" altLang="en-US" sz="2400" b="0" baseline="-25000" dirty="0" err="1"/>
              <a:t>i,i</a:t>
            </a:r>
            <a:r>
              <a:rPr lang="cs-CZ" altLang="en-US" sz="2400" b="0" dirty="0"/>
              <a:t>:</a:t>
            </a:r>
            <a:r>
              <a:rPr lang="cs-CZ" altLang="en-US" sz="2400" dirty="0"/>
              <a:t>	síla vnitrodruhové konkurence nebo kooperace. Pokud</a:t>
            </a:r>
            <a:br>
              <a:rPr lang="cs-CZ" altLang="en-US" sz="2400" dirty="0"/>
            </a:b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i,i</a:t>
            </a:r>
            <a:r>
              <a:rPr lang="cs-CZ" altLang="en-US" sz="2400" baseline="-25000" dirty="0"/>
              <a:t> </a:t>
            </a:r>
            <a:r>
              <a:rPr lang="cs-CZ" altLang="en-US" sz="2400" dirty="0"/>
              <a:t>&lt; 0, jedná se o vnitrodruhovou konkurenci, pokud </a:t>
            </a:r>
            <a:br>
              <a:rPr lang="cs-CZ" altLang="en-US" sz="2400" dirty="0"/>
            </a:b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i,i</a:t>
            </a:r>
            <a:r>
              <a:rPr lang="cs-CZ" altLang="en-US" sz="2400" dirty="0"/>
              <a:t> &gt; 0, jedná se o vnitrodruhovou kooperaci.</a:t>
            </a:r>
          </a:p>
          <a:p>
            <a:pPr lvl="1" defTabSz="985838"/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:	síla vlivu j-té populace na růst i-té.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&gt;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komensálem</a:t>
            </a:r>
            <a:r>
              <a:rPr lang="cs-CZ" altLang="en-US" sz="2400" dirty="0"/>
              <a:t> i-té,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&lt;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amensálem</a:t>
            </a:r>
            <a:r>
              <a:rPr lang="cs-CZ" altLang="en-US" sz="2400" dirty="0"/>
              <a:t> i-té,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=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k i-té neutrální.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4371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cs-CZ" altLang="en-US" sz="24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0,01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konkurence tří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568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=−1,5</m:t>
                    </m:r>
                  </m:oMath>
                </a14:m>
                <a:endParaRPr lang="cs-CZ" altLang="en-US" sz="24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0,005;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−0,0001;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−0,02; 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,03</m:t>
                      </m:r>
                    </m:oMath>
                  </m:oMathPara>
                </a14:m>
                <a:endParaRPr lang="cs-CZ" alt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−0,01;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0,002;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konkurence tří populací (1 predátor)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9070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Zápis modelu vykazuje určitou pravidelnost, které lze efektivně využít pro zjednodušení práce pomocí matic.</a:t>
                </a:r>
              </a:p>
              <a:p>
                <a:r>
                  <a:rPr lang="cs-CZ" altLang="en-US" sz="2400" dirty="0"/>
                  <a:t>Tři typy vstupních parametrů lze sjednotit do matic o jednom (= vektorů) nebo více sloupcích: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altLang="en-US" sz="2400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altLang="en-US" sz="2400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altLang="en-US" sz="2400" dirty="0"/>
                  <a:t> plus stavový vektor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altLang="en-US" sz="2400" dirty="0"/>
                  <a:t>.</a:t>
                </a:r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r="-1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Maticový zápis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2473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b="0" dirty="0"/>
                  <a:t>Přepsáním rovnic pak získáme následující zápis:</a:t>
                </a:r>
              </a:p>
              <a:p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𝑑𝑖𝑎𝑔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Kde platí (pro 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cs-CZ" altLang="en-US" sz="2400" b="0" dirty="0"/>
                  <a:t> populací ve společenstvu):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alt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r>
                  <a:rPr lang="cs-CZ" altLang="en-US" sz="2400" b="0" dirty="0"/>
                  <a:t>	</a:t>
                </a:r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alt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alt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altLang="en-US" sz="2400" b="0" dirty="0"/>
                  <a:t>	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lang="cs-CZ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cs-CZ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cs-CZ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cs-CZ" altLang="en-US" sz="2400" b="0" dirty="0"/>
                  <a:t>		</a:t>
                </a:r>
              </a:p>
              <a:p>
                <a:pPr marL="0" indent="0" algn="ctr">
                  <a:buNone/>
                </a:pPr>
                <a:r>
                  <a:rPr lang="cs-CZ" altLang="en-US" sz="2400" dirty="0"/>
                  <a:t>A 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𝑑𝑖𝑎𝑔</m:t>
                    </m:r>
                  </m:oMath>
                </a14:m>
                <a:r>
                  <a:rPr lang="cs-CZ" altLang="en-US" sz="2400" dirty="0"/>
                  <a:t>() je funkce pro vytvoření diagonální matice.</a:t>
                </a:r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Maticový zápis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2876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200" dirty="0"/>
                  <a:t>Sestavte libovolný maticový model o nejméně třech populacích, který bude symetrický (populace budou zaměnitelné) a pro </a:t>
                </a:r>
                <a14:m>
                  <m:oMath xmlns:m="http://schemas.openxmlformats.org/officeDocument/2006/math">
                    <m:r>
                      <a:rPr lang="cs-CZ" altLang="en-US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alt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cs-CZ" altLang="en-US" sz="2200" dirty="0"/>
                  <a:t> se hodnoty modelu neustálí (model bude buď pravidelně oscilovat nebo bude chaotický).</a:t>
                </a:r>
              </a:p>
              <a:p>
                <a:r>
                  <a:rPr lang="cs-CZ" altLang="en-US" sz="2200" dirty="0"/>
                  <a:t>Vykreslete graf </a:t>
                </a:r>
                <a:r>
                  <a:rPr lang="cs-CZ" altLang="en-US" sz="2200" dirty="0" err="1"/>
                  <a:t>závilosti</a:t>
                </a:r>
                <a:r>
                  <a:rPr lang="cs-CZ" altLang="en-US" sz="2200" dirty="0"/>
                  <a:t> velikostí populací na čase, kde každá populace bude reprezentována čarou jiné barvy.</a:t>
                </a:r>
              </a:p>
              <a:p>
                <a:r>
                  <a:rPr lang="cs-CZ" altLang="en-US" sz="2200" dirty="0"/>
                  <a:t>Zaregistrujte se na Metacentrum + stáhněte si </a:t>
                </a:r>
                <a:r>
                  <a:rPr lang="cs-CZ" altLang="en-US" sz="2200" dirty="0" err="1"/>
                  <a:t>FileZillu</a:t>
                </a:r>
                <a:r>
                  <a:rPr lang="cs-CZ" altLang="en-US" sz="2200" dirty="0"/>
                  <a:t> nebo jiný FTP klient a </a:t>
                </a:r>
                <a:r>
                  <a:rPr lang="cs-CZ" altLang="en-US" sz="2200" dirty="0" err="1"/>
                  <a:t>PSPad</a:t>
                </a:r>
                <a:r>
                  <a:rPr lang="cs-CZ" altLang="en-US" sz="2200" dirty="0"/>
                  <a:t> nebo jiný textový editor, který umí zobrazovat linuxové konce řádků (ne notepad z Windows).</a:t>
                </a:r>
              </a:p>
              <a:p>
                <a:endParaRPr lang="cs-CZ" altLang="en-US" sz="2000" dirty="0"/>
              </a:p>
              <a:p>
                <a:pPr lvl="1"/>
                <a:endParaRPr lang="cs-CZ" altLang="en-US" sz="180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430" t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5 </a:t>
            </a:r>
            <a:r>
              <a:rPr lang="cs-CZ" sz="2000" dirty="0"/>
              <a:t>(do 21. 12. 2023)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476514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6692</TotalTime>
  <Words>754</Words>
  <Application>Microsoft Office PowerPoint</Application>
  <PresentationFormat>Předvádění na obrazovce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Wingdings</vt:lpstr>
      <vt:lpstr>Wingdings 2</vt:lpstr>
      <vt:lpstr>Administrativní</vt:lpstr>
      <vt:lpstr>10. Společenstva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Společenstva</dc:title>
  <dc:creator>Jiří Kalina</dc:creator>
  <cp:lastModifiedBy>Jiří Kalina</cp:lastModifiedBy>
  <cp:revision>210</cp:revision>
  <dcterms:created xsi:type="dcterms:W3CDTF">2011-03-03T07:28:24Z</dcterms:created>
  <dcterms:modified xsi:type="dcterms:W3CDTF">2023-12-07T11:54:11Z</dcterms:modified>
</cp:coreProperties>
</file>