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65"/>
  </p:notesMasterIdLst>
  <p:handoutMasterIdLst>
    <p:handoutMasterId r:id="rId66"/>
  </p:handoutMasterIdLst>
  <p:sldIdLst>
    <p:sldId id="257" r:id="rId2"/>
    <p:sldId id="357" r:id="rId3"/>
    <p:sldId id="386" r:id="rId4"/>
    <p:sldId id="259" r:id="rId5"/>
    <p:sldId id="351" r:id="rId6"/>
    <p:sldId id="287" r:id="rId7"/>
    <p:sldId id="288" r:id="rId8"/>
    <p:sldId id="289" r:id="rId9"/>
    <p:sldId id="290" r:id="rId10"/>
    <p:sldId id="291" r:id="rId11"/>
    <p:sldId id="264" r:id="rId12"/>
    <p:sldId id="263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6" r:id="rId24"/>
    <p:sldId id="275" r:id="rId25"/>
    <p:sldId id="277" r:id="rId26"/>
    <p:sldId id="278" r:id="rId27"/>
    <p:sldId id="279" r:id="rId28"/>
    <p:sldId id="280" r:id="rId29"/>
    <p:sldId id="282" r:id="rId30"/>
    <p:sldId id="352" r:id="rId31"/>
    <p:sldId id="283" r:id="rId32"/>
    <p:sldId id="284" r:id="rId33"/>
    <p:sldId id="285" r:id="rId34"/>
    <p:sldId id="286" r:id="rId35"/>
    <p:sldId id="292" r:id="rId36"/>
    <p:sldId id="293" r:id="rId37"/>
    <p:sldId id="262" r:id="rId38"/>
    <p:sldId id="294" r:id="rId39"/>
    <p:sldId id="295" r:id="rId40"/>
    <p:sldId id="296" r:id="rId41"/>
    <p:sldId id="298" r:id="rId42"/>
    <p:sldId id="299" r:id="rId43"/>
    <p:sldId id="300" r:id="rId44"/>
    <p:sldId id="301" r:id="rId45"/>
    <p:sldId id="353" r:id="rId46"/>
    <p:sldId id="260" r:id="rId47"/>
    <p:sldId id="261" r:id="rId48"/>
    <p:sldId id="358" r:id="rId49"/>
    <p:sldId id="359" r:id="rId50"/>
    <p:sldId id="360" r:id="rId51"/>
    <p:sldId id="374" r:id="rId52"/>
    <p:sldId id="375" r:id="rId53"/>
    <p:sldId id="376" r:id="rId54"/>
    <p:sldId id="364" r:id="rId55"/>
    <p:sldId id="377" r:id="rId56"/>
    <p:sldId id="378" r:id="rId57"/>
    <p:sldId id="379" r:id="rId58"/>
    <p:sldId id="380" r:id="rId59"/>
    <p:sldId id="381" r:id="rId60"/>
    <p:sldId id="382" r:id="rId61"/>
    <p:sldId id="383" r:id="rId62"/>
    <p:sldId id="384" r:id="rId63"/>
    <p:sldId id="385" r:id="rId6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F3F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8" autoAdjust="0"/>
    <p:restoredTop sz="96259" autoAdjust="0"/>
  </p:normalViewPr>
  <p:slideViewPr>
    <p:cSldViewPr snapToGrid="0">
      <p:cViewPr varScale="1">
        <p:scale>
          <a:sx n="86" d="100"/>
          <a:sy n="86" d="100"/>
        </p:scale>
        <p:origin x="557" y="5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599" y="414000"/>
            <a:ext cx="1543745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–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599" y="414000"/>
            <a:ext cx="1543745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217" y="414868"/>
            <a:ext cx="1542508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217" y="414868"/>
            <a:ext cx="1542508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480" y="6048047"/>
            <a:ext cx="865012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CI slide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8757" y="2014648"/>
            <a:ext cx="4094486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07936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494868" y="3658997"/>
            <a:ext cx="1483785" cy="4095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bk object 17"/>
          <p:cNvSpPr/>
          <p:nvPr/>
        </p:nvSpPr>
        <p:spPr>
          <a:xfrm>
            <a:off x="3295123" y="4048126"/>
            <a:ext cx="879507" cy="351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8" name="bk object 18"/>
          <p:cNvSpPr/>
          <p:nvPr/>
        </p:nvSpPr>
        <p:spPr>
          <a:xfrm>
            <a:off x="7392246" y="4591685"/>
            <a:ext cx="984513" cy="11189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9" name="bk object 19"/>
          <p:cNvSpPr/>
          <p:nvPr/>
        </p:nvSpPr>
        <p:spPr>
          <a:xfrm>
            <a:off x="6550912" y="951849"/>
            <a:ext cx="2778169" cy="22366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0" name="bk object 20"/>
          <p:cNvSpPr/>
          <p:nvPr/>
        </p:nvSpPr>
        <p:spPr>
          <a:xfrm>
            <a:off x="2755053" y="3044444"/>
            <a:ext cx="1462532" cy="3720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1" name="bk object 21"/>
          <p:cNvSpPr/>
          <p:nvPr/>
        </p:nvSpPr>
        <p:spPr>
          <a:xfrm>
            <a:off x="8261011" y="3970435"/>
            <a:ext cx="1986533" cy="5327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5656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.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endParaRPr lang="cs-CZ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  <p:sldLayoutId id="2147483700" r:id="rId19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1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F32C96-61DD-442B-BC16-3595AD720A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4800" dirty="0"/>
              <a:t>Etiopatogeneze nemocí, reaktivita a rezistence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73B0E9A-3862-4CB2-A36D-75E5660CB6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Julie Dobrovolná, RECETOX</a:t>
            </a:r>
          </a:p>
        </p:txBody>
      </p:sp>
    </p:spTree>
    <p:extLst>
      <p:ext uri="{BB962C8B-B14F-4D97-AF65-F5344CB8AC3E}">
        <p14:creationId xmlns:p14="http://schemas.microsoft.com/office/powerpoint/2010/main" val="2342867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EF59F9-8899-4C03-9B10-AFCD818B5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8213CBC-D9CF-4524-AEC8-9DB0BB60E6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544" y="1328738"/>
            <a:ext cx="6432412" cy="4351338"/>
          </a:xfrm>
        </p:spPr>
      </p:pic>
    </p:spTree>
    <p:extLst>
      <p:ext uri="{BB962C8B-B14F-4D97-AF65-F5344CB8AC3E}">
        <p14:creationId xmlns:p14="http://schemas.microsoft.com/office/powerpoint/2010/main" val="1289083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E9AC85-D18D-43A4-B217-12CE5CF8A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Kauzalita v medicíně</a:t>
            </a:r>
          </a:p>
        </p:txBody>
      </p:sp>
      <p:pic>
        <p:nvPicPr>
          <p:cNvPr id="5" name="Zástupný obsah 4" descr="Obsah obrázku muž, hrnek&#10;&#10;Popis byl vytvořen automaticky">
            <a:extLst>
              <a:ext uri="{FF2B5EF4-FFF2-40B4-BE49-F238E27FC236}">
                <a16:creationId xmlns:a16="http://schemas.microsoft.com/office/drawing/2014/main" id="{B1F7FD2A-973E-4512-85D5-1F8E37F859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2" y="1481931"/>
            <a:ext cx="1952625" cy="2143125"/>
          </a:xfrm>
        </p:spPr>
      </p:pic>
      <p:pic>
        <p:nvPicPr>
          <p:cNvPr id="7" name="Obrázek 6" descr="Obsah obrázku muž, osoba, oblek, nošení&#10;&#10;Popis byl vytvořen automaticky">
            <a:extLst>
              <a:ext uri="{FF2B5EF4-FFF2-40B4-BE49-F238E27FC236}">
                <a16:creationId xmlns:a16="http://schemas.microsoft.com/office/drawing/2014/main" id="{8831275B-9A38-4B83-B26F-0E68DED8D7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684" y="1788343"/>
            <a:ext cx="3164064" cy="4113861"/>
          </a:xfrm>
          <a:prstGeom prst="rect">
            <a:avLst/>
          </a:prstGeom>
        </p:spPr>
      </p:pic>
      <p:pic>
        <p:nvPicPr>
          <p:cNvPr id="8" name="Zástupný obsah 4" descr="Obsah obrázku muž&#10;&#10;Popis byl vytvořen automaticky">
            <a:extLst>
              <a:ext uri="{FF2B5EF4-FFF2-40B4-BE49-F238E27FC236}">
                <a16:creationId xmlns:a16="http://schemas.microsoft.com/office/drawing/2014/main" id="{45BCF580-75F3-4B97-B4B0-30A597D80D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129" y="3625056"/>
            <a:ext cx="3000375" cy="3019425"/>
          </a:xfrm>
          <a:prstGeom prst="rect">
            <a:avLst/>
          </a:prstGeom>
        </p:spPr>
      </p:pic>
      <p:pic>
        <p:nvPicPr>
          <p:cNvPr id="10" name="Obrázek 9" descr="Obsah obrázku muž, osoba, hledání, staré&#10;&#10;Popis byl vytvořen automaticky">
            <a:extLst>
              <a:ext uri="{FF2B5EF4-FFF2-40B4-BE49-F238E27FC236}">
                <a16:creationId xmlns:a16="http://schemas.microsoft.com/office/drawing/2014/main" id="{553B199A-8FBE-45CB-862F-6543E30CA1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504" y="1580226"/>
            <a:ext cx="3181895" cy="265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129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E68A03-DC04-4ECB-930E-B8A8910FB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doktríny lékařského determinismu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EF68E8-3E46-4C68-ADC8-7BF7E1BF99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Monokauzalismus</a:t>
            </a:r>
            <a:r>
              <a:rPr lang="cs-CZ" dirty="0"/>
              <a:t> </a:t>
            </a:r>
          </a:p>
          <a:p>
            <a:r>
              <a:rPr lang="cs-CZ" dirty="0"/>
              <a:t>Kondicionalismus</a:t>
            </a:r>
          </a:p>
          <a:p>
            <a:r>
              <a:rPr lang="cs-CZ" dirty="0"/>
              <a:t>Konstitucionalismus</a:t>
            </a:r>
          </a:p>
        </p:txBody>
      </p:sp>
    </p:spTree>
    <p:extLst>
      <p:ext uri="{BB962C8B-B14F-4D97-AF65-F5344CB8AC3E}">
        <p14:creationId xmlns:p14="http://schemas.microsoft.com/office/powerpoint/2010/main" val="2551406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ACFC7C-4A0A-4EF3-B2B8-D0BDF1061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První příklad deterministického přístupu?</a:t>
            </a:r>
          </a:p>
        </p:txBody>
      </p:sp>
      <p:pic>
        <p:nvPicPr>
          <p:cNvPr id="5" name="Zástupný obsah 4" descr="Obsah obrázku muž, hrnek&#10;&#10;Popis byl vytvořen automaticky">
            <a:extLst>
              <a:ext uri="{FF2B5EF4-FFF2-40B4-BE49-F238E27FC236}">
                <a16:creationId xmlns:a16="http://schemas.microsoft.com/office/drawing/2014/main" id="{4D97F810-8050-4FDC-9C13-CEC068F887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25" y="2282031"/>
            <a:ext cx="1952625" cy="2143125"/>
          </a:xfrm>
        </p:spPr>
      </p:pic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B61E2836-866A-44F5-9E49-B2FFEA4ED8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314" y="1881981"/>
            <a:ext cx="6930571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165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5E4A07-8CA0-4FE6-8214-7ADC2691E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97E060C3-9127-417F-9505-3E8EF7A645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074" y="751680"/>
            <a:ext cx="9144453" cy="3858419"/>
          </a:xfrm>
        </p:spPr>
      </p:pic>
    </p:spTree>
    <p:extLst>
      <p:ext uri="{BB962C8B-B14F-4D97-AF65-F5344CB8AC3E}">
        <p14:creationId xmlns:p14="http://schemas.microsoft.com/office/powerpoint/2010/main" val="1736586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8DE57D-AC48-493E-939D-485679E10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muž&#10;&#10;Popis byl vytvořen automaticky">
            <a:extLst>
              <a:ext uri="{FF2B5EF4-FFF2-40B4-BE49-F238E27FC236}">
                <a16:creationId xmlns:a16="http://schemas.microsoft.com/office/drawing/2014/main" id="{4AF0DC85-CC44-49AB-9A33-29C168EE23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7" y="510381"/>
            <a:ext cx="3000375" cy="3019425"/>
          </a:xfrm>
        </p:spPr>
      </p:pic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E64630FD-8A49-495D-B7C1-BCEA1D4B582C}"/>
              </a:ext>
            </a:extLst>
          </p:cNvPr>
          <p:cNvSpPr txBox="1">
            <a:spLocks/>
          </p:cNvSpPr>
          <p:nvPr/>
        </p:nvSpPr>
        <p:spPr>
          <a:xfrm>
            <a:off x="3733799" y="2020093"/>
            <a:ext cx="747236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Existují následující příčiny nemocí: </a:t>
            </a:r>
          </a:p>
          <a:p>
            <a:pPr lvl="1"/>
            <a:r>
              <a:rPr lang="cs-CZ" dirty="0"/>
              <a:t>Externí</a:t>
            </a:r>
          </a:p>
          <a:p>
            <a:pPr lvl="1"/>
            <a:r>
              <a:rPr lang="cs-CZ" dirty="0" err="1"/>
              <a:t>Preexistující</a:t>
            </a:r>
            <a:endParaRPr lang="cs-CZ" dirty="0"/>
          </a:p>
          <a:p>
            <a:pPr lvl="1"/>
            <a:r>
              <a:rPr lang="cs-CZ" dirty="0"/>
              <a:t>Spojené</a:t>
            </a:r>
          </a:p>
          <a:p>
            <a:pPr marL="457200" lvl="1" indent="0">
              <a:buNone/>
            </a:pPr>
            <a:r>
              <a:rPr lang="cs-CZ" dirty="0"/>
              <a:t>Aby vzniklo onemocnění, musí být přítomny všechny tři faktory!</a:t>
            </a:r>
          </a:p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r>
              <a:rPr lang="cs-CZ" dirty="0"/>
              <a:t>Ne každý příčinný faktor způsobující nemoc povede vždy ke vzniku nemoci</a:t>
            </a:r>
          </a:p>
        </p:txBody>
      </p:sp>
    </p:spTree>
    <p:extLst>
      <p:ext uri="{BB962C8B-B14F-4D97-AF65-F5344CB8AC3E}">
        <p14:creationId xmlns:p14="http://schemas.microsoft.com/office/powerpoint/2010/main" val="1335407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E3E84B-806B-4430-AE27-139D1A92B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Období temna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512AA7-F5AE-423F-8ED7-55B5328DC5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Existuje externí faktor – musí existovat onemocnění!</a:t>
            </a:r>
          </a:p>
          <a:p>
            <a:r>
              <a:rPr lang="cs-CZ" dirty="0"/>
              <a:t>Když neexistuje externí faktor – není onemocnění!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0821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1F17C7-C7D4-45AB-B552-59AFAD9CD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Monokauzalismus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79ED97-41AE-47DA-AF55-97567F6D5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844675"/>
            <a:ext cx="8181975" cy="4351338"/>
          </a:xfrm>
        </p:spPr>
        <p:txBody>
          <a:bodyPr/>
          <a:lstStyle/>
          <a:p>
            <a:r>
              <a:rPr lang="cs-CZ" dirty="0"/>
              <a:t>Jeden faktor – jedna příčina – jedno onemocnění</a:t>
            </a:r>
          </a:p>
          <a:p>
            <a:r>
              <a:rPr lang="cs-CZ" dirty="0"/>
              <a:t>Neschopnost rozeznat </a:t>
            </a:r>
            <a:r>
              <a:rPr lang="cs-CZ" dirty="0" err="1"/>
              <a:t>polyetiologické</a:t>
            </a:r>
            <a:r>
              <a:rPr lang="cs-CZ" dirty="0"/>
              <a:t> situace</a:t>
            </a:r>
          </a:p>
          <a:p>
            <a:r>
              <a:rPr lang="cs-CZ" dirty="0"/>
              <a:t>Příčina = příčinný faktor</a:t>
            </a:r>
          </a:p>
          <a:p>
            <a:r>
              <a:rPr lang="cs-CZ" dirty="0"/>
              <a:t>V rámci etiologie se neanalyzují podmínky, kontext či inherentní reaktivita</a:t>
            </a:r>
          </a:p>
          <a:p>
            <a:r>
              <a:rPr lang="cs-CZ" dirty="0"/>
              <a:t>Příčina rovná se akce, pokud je příčinný faktor přítomen, onemocnění vznikne. </a:t>
            </a:r>
          </a:p>
        </p:txBody>
      </p:sp>
      <p:pic>
        <p:nvPicPr>
          <p:cNvPr id="5" name="Obrázek 4" descr="Obsah obrázku muž, osoba, oblek, staré&#10;&#10;Popis byl vytvořen automaticky">
            <a:extLst>
              <a:ext uri="{FF2B5EF4-FFF2-40B4-BE49-F238E27FC236}">
                <a16:creationId xmlns:a16="http://schemas.microsoft.com/office/drawing/2014/main" id="{046079C9-7D22-4827-9CE9-112C05F6A9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380" y="883920"/>
            <a:ext cx="3596640" cy="509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4059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1C4679-1F62-4F9B-8399-22E82712C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Robert Koch – Kochovy postuláty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29AC9A-D5C6-424F-B3CD-EEC057D90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3791"/>
            <a:ext cx="7508702" cy="4351338"/>
          </a:xfrm>
        </p:spPr>
        <p:txBody>
          <a:bodyPr>
            <a:normAutofit fontScale="55000" lnSpcReduction="20000"/>
          </a:bodyPr>
          <a:lstStyle/>
          <a:p>
            <a:r>
              <a:rPr lang="cs-CZ" dirty="0"/>
              <a:t> Mikroorganismus musí být pozorován ve všech nemocných jedincích a v žádném zdravém.</a:t>
            </a:r>
          </a:p>
          <a:p>
            <a:r>
              <a:rPr lang="cs-CZ" dirty="0"/>
              <a:t>    Musí být izolován z nemocného jedince a vypěstován mimo něj v laboratoři v čisté kultuře.</a:t>
            </a:r>
          </a:p>
          <a:p>
            <a:r>
              <a:rPr lang="cs-CZ" dirty="0"/>
              <a:t>    Zdravý pokusný objekt musí po naočkování dostatečného počtu jedinců této čisté kultury onemocnět a vykazovat stejné příznaky onemocnění jako v bodě 1.</a:t>
            </a:r>
          </a:p>
          <a:p>
            <a:r>
              <a:rPr lang="cs-CZ" dirty="0"/>
              <a:t>    Z tohoto onemocnělého pokusného objektu musí být izolován mikroorganismus identický s tím, který byl pozorován a izolován v původním nemocném jedinci.</a:t>
            </a:r>
          </a:p>
        </p:txBody>
      </p:sp>
      <p:pic>
        <p:nvPicPr>
          <p:cNvPr id="5" name="Obrázek 4" descr="Obsah obrázku muž, osoba, oblek, nošení&#10;&#10;Popis byl vytvořen automaticky">
            <a:extLst>
              <a:ext uri="{FF2B5EF4-FFF2-40B4-BE49-F238E27FC236}">
                <a16:creationId xmlns:a16="http://schemas.microsoft.com/office/drawing/2014/main" id="{50B4F12A-C2AD-4119-917F-6C30A9E1E7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684" y="1788343"/>
            <a:ext cx="3164064" cy="411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9218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BDE8CB-3FB7-4646-B9CB-6AC7CBC0C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Výhody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546FAE-9F89-4114-8562-27F11B9C5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/>
              <a:t>Causa </a:t>
            </a:r>
            <a:r>
              <a:rPr lang="cs-CZ" i="1" dirty="0" err="1"/>
              <a:t>est</a:t>
            </a:r>
            <a:r>
              <a:rPr lang="cs-CZ" i="1" dirty="0"/>
              <a:t> </a:t>
            </a:r>
            <a:r>
              <a:rPr lang="cs-CZ" i="1" dirty="0" err="1"/>
              <a:t>condition</a:t>
            </a:r>
            <a:r>
              <a:rPr lang="cs-CZ" i="1" dirty="0"/>
              <a:t> sine </a:t>
            </a:r>
            <a:r>
              <a:rPr lang="cs-CZ" i="1" dirty="0" err="1"/>
              <a:t>qua</a:t>
            </a:r>
            <a:r>
              <a:rPr lang="cs-CZ" i="1" dirty="0"/>
              <a:t> non</a:t>
            </a:r>
            <a:r>
              <a:rPr lang="cs-CZ" dirty="0"/>
              <a:t>, bez daného agens nedojde ke vzniku onemocnění (přístup vhodný u řady infekčních chorob, což byly v dané době hlavní příčiny úmrtí)</a:t>
            </a:r>
          </a:p>
          <a:p>
            <a:r>
              <a:rPr lang="cs-CZ" dirty="0"/>
              <a:t>Stejné agens způsobuje stejné onemocnění (za předpokladu, že organismy jsou si podobné a podmínky se příliš nemění)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3CF21F6-4EE7-4542-A199-EF154585CE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068" y="4276445"/>
            <a:ext cx="4231366" cy="221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074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3">
            <a:extLst>
              <a:ext uri="{FF2B5EF4-FFF2-40B4-BE49-F238E27FC236}">
                <a16:creationId xmlns:a16="http://schemas.microsoft.com/office/drawing/2014/main" id="{6CB69D5B-9FC8-48A4-95EA-E49707DDB5A4}"/>
              </a:ext>
            </a:extLst>
          </p:cNvPr>
          <p:cNvSpPr txBox="1">
            <a:spLocks/>
          </p:cNvSpPr>
          <p:nvPr/>
        </p:nvSpPr>
        <p:spPr>
          <a:xfrm>
            <a:off x="872400" y="8724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4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kern="0" dirty="0">
                <a:solidFill>
                  <a:schemeClr val="tx2"/>
                </a:solidFill>
              </a:rPr>
              <a:t>Cíle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E1804103-8552-466D-ABC7-09F70352E667}"/>
              </a:ext>
            </a:extLst>
          </p:cNvPr>
          <p:cNvSpPr txBox="1"/>
          <p:nvPr/>
        </p:nvSpPr>
        <p:spPr>
          <a:xfrm>
            <a:off x="1848774" y="1834939"/>
            <a:ext cx="609452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Vysvětlit základní modely příčin nemocí.</a:t>
            </a:r>
            <a:br>
              <a:rPr lang="cs-CZ" dirty="0"/>
            </a:br>
            <a:br>
              <a:rPr lang="cs-CZ" dirty="0"/>
            </a:br>
            <a:r>
              <a:rPr lang="cs-CZ" dirty="0"/>
              <a:t>Pochopit etiologii nebo příčiny nemocí a změněné produkce.</a:t>
            </a:r>
            <a:br>
              <a:rPr lang="cs-CZ" dirty="0"/>
            </a:br>
            <a:br>
              <a:rPr lang="cs-CZ" dirty="0"/>
            </a:br>
            <a:r>
              <a:rPr lang="cs-CZ" dirty="0"/>
              <a:t>Pochopit použitelnost kauzálních kritérií aplikovaných na epidemiologické studie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703BCE-4B0C-4664-8C0B-2BF9D4D11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Etiotropní</a:t>
            </a:r>
            <a:r>
              <a:rPr lang="cs-CZ" dirty="0"/>
              <a:t> princip léčby a/nebo prevence, který je užitečný, ačkoli v mnoha případech není možný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91DBFDDB-11B8-43ED-A923-0156B6C3A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dirty="0"/>
              <a:t>Výhody </a:t>
            </a:r>
          </a:p>
        </p:txBody>
      </p:sp>
    </p:spTree>
    <p:extLst>
      <p:ext uri="{BB962C8B-B14F-4D97-AF65-F5344CB8AC3E}">
        <p14:creationId xmlns:p14="http://schemas.microsoft.com/office/powerpoint/2010/main" val="17261903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E40F49-3E2B-4A64-BAD8-F584A38B8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 čem </a:t>
            </a:r>
            <a:r>
              <a:rPr lang="cs-CZ" dirty="0" err="1"/>
              <a:t>monokauzalismus</a:t>
            </a:r>
            <a:r>
              <a:rPr lang="cs-CZ" dirty="0"/>
              <a:t> zhavaroval?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4E8220-852C-4777-A0B1-2F72B8855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cs-CZ" dirty="0"/>
              <a:t>Pro řadu onemocnění nikdy nebylo objeveno příčinné agens</a:t>
            </a:r>
          </a:p>
          <a:p>
            <a:r>
              <a:rPr lang="cs-CZ" dirty="0"/>
              <a:t>Existuje celá skupina nenakažlivých chorob, kde existenci příčinného agens ani neočekáváme</a:t>
            </a:r>
          </a:p>
          <a:p>
            <a:r>
              <a:rPr lang="cs-CZ" dirty="0"/>
              <a:t>Případy, kdy vyvolávající antigen je vlastní antigen těla – vyvolalo si tělo nemoc samo??? = autoimunitní choroby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EEAEF23-AF5A-44C6-B8C8-84857FEF30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975" y="1900853"/>
            <a:ext cx="5965749" cy="420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3081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D1A9EB-293D-4339-B67A-9C043269D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725" y="222850"/>
            <a:ext cx="10753200" cy="451576"/>
          </a:xfrm>
        </p:spPr>
        <p:txBody>
          <a:bodyPr/>
          <a:lstStyle/>
          <a:p>
            <a:r>
              <a:rPr lang="cs-CZ" dirty="0"/>
              <a:t>Exogenní patogeny mohou nepřímo způsobit onemocnění cestou imunitního systému</a:t>
            </a:r>
          </a:p>
        </p:txBody>
      </p:sp>
      <p:pic>
        <p:nvPicPr>
          <p:cNvPr id="5" name="Zástupný obsah 4" descr="Obsah obrázku interiér, pózování, fotka, oblečení&#10;&#10;Popis byl vytvořen automaticky">
            <a:extLst>
              <a:ext uri="{FF2B5EF4-FFF2-40B4-BE49-F238E27FC236}">
                <a16:creationId xmlns:a16="http://schemas.microsoft.com/office/drawing/2014/main" id="{DF1E162B-4852-4935-9FB0-6829782C09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59" y="1981199"/>
            <a:ext cx="5051041" cy="2309813"/>
          </a:xfrm>
        </p:spPr>
      </p:pic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86278945-8579-42C2-8E13-B1D0D3E3B531}"/>
              </a:ext>
            </a:extLst>
          </p:cNvPr>
          <p:cNvSpPr txBox="1">
            <a:spLocks/>
          </p:cNvSpPr>
          <p:nvPr/>
        </p:nvSpPr>
        <p:spPr>
          <a:xfrm>
            <a:off x="771525" y="468233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Difuzní toxická struma neboli Graves-</a:t>
            </a:r>
            <a:r>
              <a:rPr lang="cs-CZ" dirty="0" err="1"/>
              <a:t>Basedowova</a:t>
            </a:r>
            <a:r>
              <a:rPr lang="cs-CZ" dirty="0"/>
              <a:t> choroba může být způsobena u HLAD3-D4 jedinců autoimunitním útokem na TSH receptor vyvolaným bakterií </a:t>
            </a:r>
            <a:r>
              <a:rPr lang="cs-CZ" dirty="0" err="1"/>
              <a:t>Yersinia</a:t>
            </a:r>
            <a:r>
              <a:rPr lang="cs-CZ" dirty="0"/>
              <a:t> </a:t>
            </a:r>
            <a:r>
              <a:rPr lang="cs-CZ" dirty="0" err="1"/>
              <a:t>enterocolitica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88587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A98506-0EDB-4F9D-A1B3-02B5A8F3B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Parvovirus</a:t>
            </a:r>
            <a:r>
              <a:rPr lang="cs-CZ" dirty="0"/>
              <a:t> B19</a:t>
            </a:r>
          </a:p>
        </p:txBody>
      </p:sp>
      <p:pic>
        <p:nvPicPr>
          <p:cNvPr id="5" name="Zástupný obsah 4" descr="Obsah obrázku kreslení&#10;&#10;Popis byl vytvořen automaticky">
            <a:extLst>
              <a:ext uri="{FF2B5EF4-FFF2-40B4-BE49-F238E27FC236}">
                <a16:creationId xmlns:a16="http://schemas.microsoft.com/office/drawing/2014/main" id="{ED9EAE06-A5EF-4EA6-8345-3D8C329E91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457325"/>
            <a:ext cx="4514850" cy="2533650"/>
          </a:xfrm>
        </p:spPr>
      </p:pic>
      <p:pic>
        <p:nvPicPr>
          <p:cNvPr id="7" name="Obrázek 6" descr="Obsah obrázku interiér, fotka, vázanka, muž&#10;&#10;Popis byl vytvořen automaticky">
            <a:extLst>
              <a:ext uri="{FF2B5EF4-FFF2-40B4-BE49-F238E27FC236}">
                <a16:creationId xmlns:a16="http://schemas.microsoft.com/office/drawing/2014/main" id="{A8EF0723-1F93-4A11-BB8F-C8EFAD41D7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133850"/>
            <a:ext cx="4514850" cy="2533650"/>
          </a:xfrm>
          <a:prstGeom prst="rect">
            <a:avLst/>
          </a:prstGeom>
        </p:spPr>
      </p:pic>
      <p:pic>
        <p:nvPicPr>
          <p:cNvPr id="11" name="Obrázek 10" descr="Obsah obrázku sníh, fotka, zakryté, muž&#10;&#10;Popis byl vytvořen automaticky">
            <a:extLst>
              <a:ext uri="{FF2B5EF4-FFF2-40B4-BE49-F238E27FC236}">
                <a16:creationId xmlns:a16="http://schemas.microsoft.com/office/drawing/2014/main" id="{EECD552E-094D-466F-9C4C-96A29887AD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57325"/>
            <a:ext cx="51054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6640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F46D12-BFF1-40C5-ABDA-A8FF0D654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Noel Rose a Yehuda </a:t>
            </a:r>
            <a:r>
              <a:rPr lang="en-US" dirty="0" err="1"/>
              <a:t>Shoenfeld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1602F1-B389-489B-8B80-C04B20185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4080" y="241978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Everything is infectious until proven otherwise but, </a:t>
            </a:r>
          </a:p>
          <a:p>
            <a:pPr marL="0" indent="0">
              <a:buNone/>
            </a:pPr>
            <a:r>
              <a:rPr lang="en-US" i="1" dirty="0"/>
              <a:t>everything is also autoimmune until proven otherwise</a:t>
            </a:r>
            <a:endParaRPr lang="cs-CZ" i="1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Mikroby v našem těle I v našem okolí hrají významnou úlohu v etiologii mnoha chorob, které nejsou primárně považovány za infekční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84014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1EB413-9B3E-43B9-9F4C-0FA8AECF1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Kondicionalismus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DD7DB9-7589-4883-AD1F-94FCBFEC6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Vrozenou rezistenci slepic vůči antraxu bylo možné překonat pomocí </a:t>
            </a:r>
            <a:r>
              <a:rPr lang="cs-CZ" dirty="0" err="1"/>
              <a:t>neurotropních</a:t>
            </a:r>
            <a:r>
              <a:rPr lang="cs-CZ" dirty="0"/>
              <a:t> experimentů či experimentů s expozicí chladu – </a:t>
            </a:r>
            <a:r>
              <a:rPr lang="cs-CZ" b="1" dirty="0"/>
              <a:t>lze tedy modulovat výsledek působení příčinných sil pomocí modulace okolních podmínek</a:t>
            </a:r>
          </a:p>
          <a:p>
            <a:endParaRPr lang="cs-CZ" b="1" dirty="0"/>
          </a:p>
          <a:p>
            <a:r>
              <a:rPr lang="cs-CZ" b="1" dirty="0"/>
              <a:t>Slavný výrok L. Pasteura: „mikrob není nic… substrát je vše!“</a:t>
            </a:r>
          </a:p>
        </p:txBody>
      </p:sp>
      <p:pic>
        <p:nvPicPr>
          <p:cNvPr id="5" name="Obrázek 4" descr="Obsah obrázku vsedě, jídlo, stůl, fialová&#10;&#10;Popis byl vytvořen automaticky">
            <a:extLst>
              <a:ext uri="{FF2B5EF4-FFF2-40B4-BE49-F238E27FC236}">
                <a16:creationId xmlns:a16="http://schemas.microsoft.com/office/drawing/2014/main" id="{23DAB8EC-A231-4188-AAE8-47FC946F79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300" y="4670907"/>
            <a:ext cx="2924175" cy="164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5482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223764-546D-4667-AAE1-EA1564A60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Kondicionalismus: doktríny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55F878-18C7-41C9-9EBD-45B958D558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Ať už podmínky působí zaráz či po sobě, pro vznik onemocnění jsou všechny významné stejným způsobem a všechny jsou nutné</a:t>
            </a:r>
          </a:p>
          <a:p>
            <a:r>
              <a:rPr lang="cs-CZ" dirty="0"/>
              <a:t>Část těchto podmínek pochází z vnějšího prostředí – externí, část z prostředí vnitřního – interní</a:t>
            </a:r>
          </a:p>
          <a:p>
            <a:r>
              <a:rPr lang="cs-CZ" dirty="0"/>
              <a:t>Nedává smysl hledat „hlavní podmínku“ nemoci, jelikož jich je mnoho a přítomny musejí být všechny</a:t>
            </a:r>
          </a:p>
        </p:txBody>
      </p:sp>
    </p:spTree>
    <p:extLst>
      <p:ext uri="{BB962C8B-B14F-4D97-AF65-F5344CB8AC3E}">
        <p14:creationId xmlns:p14="http://schemas.microsoft.com/office/powerpoint/2010/main" val="38522076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F3B4C3-F43F-4014-B9AD-07591FE14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Max Richard Constantine </a:t>
            </a:r>
            <a:r>
              <a:rPr lang="cs-CZ" dirty="0" err="1"/>
              <a:t>Verworn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848ADB-BDE9-4C45-AC53-6E2A067CD3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Musí být přítomno více podmínek, aby se onemocnění objevilo</a:t>
            </a:r>
          </a:p>
          <a:p>
            <a:r>
              <a:rPr lang="cs-CZ" dirty="0"/>
              <a:t>Hledat kauzální faktor nemá smysl</a:t>
            </a:r>
          </a:p>
          <a:p>
            <a:r>
              <a:rPr lang="cs-CZ" dirty="0"/>
              <a:t>Zavedl do medicíny termín „reaktivita těla“ – ta je definována jako schopnost těla adekvátně reagovat na měnící se požadavky okolního prostředí. Adekvátnost této reakce není absolutní a tato reakce nemusí být vždy užitečná.</a:t>
            </a:r>
          </a:p>
          <a:p>
            <a:r>
              <a:rPr lang="cs-CZ" dirty="0"/>
              <a:t>Mechanismy reaktivity jsou potenciálně prospěšné, ale také potenciálně patogenní.</a:t>
            </a:r>
          </a:p>
        </p:txBody>
      </p:sp>
    </p:spTree>
    <p:extLst>
      <p:ext uri="{BB962C8B-B14F-4D97-AF65-F5344CB8AC3E}">
        <p14:creationId xmlns:p14="http://schemas.microsoft.com/office/powerpoint/2010/main" val="9095749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B91980-DEE4-4E2A-8607-2E3ED232D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Anafylaktická reakce na penicilín podávaný kvůli infekci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E59577CE-63BF-4F86-BDCC-680D5BCE65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137" y="1825625"/>
            <a:ext cx="6841726" cy="4351338"/>
          </a:xfrm>
        </p:spPr>
      </p:pic>
    </p:spTree>
    <p:extLst>
      <p:ext uri="{BB962C8B-B14F-4D97-AF65-F5344CB8AC3E}">
        <p14:creationId xmlns:p14="http://schemas.microsoft.com/office/powerpoint/2010/main" val="29167676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534AAD-894B-4402-AD25-32B6652E0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Reaktivita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101FCB-A868-4372-8ED4-B2368F7C63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Reaktivita více či méně odpovídá stimulům</a:t>
            </a:r>
          </a:p>
          <a:p>
            <a:r>
              <a:rPr lang="cs-CZ" dirty="0"/>
              <a:t>Mechanismy jsou relativně prospěšné</a:t>
            </a:r>
          </a:p>
          <a:p>
            <a:r>
              <a:rPr lang="cs-CZ" dirty="0"/>
              <a:t>Někdy předcházejí nemoci, někdy ji způsobují</a:t>
            </a:r>
          </a:p>
          <a:p>
            <a:endParaRPr lang="cs-CZ" dirty="0"/>
          </a:p>
          <a:p>
            <a:r>
              <a:rPr lang="cs-CZ" dirty="0"/>
              <a:t>Je to kompletní repertoár reakcí, kterých je individuální organismus schopný, není to pouze knihovna programů, ale též </a:t>
            </a:r>
            <a:r>
              <a:rPr lang="cs-CZ" dirty="0" err="1"/>
              <a:t>též</a:t>
            </a:r>
            <a:r>
              <a:rPr lang="cs-CZ" dirty="0"/>
              <a:t> interní manažer, který tyto programy řídí, vyvolává a vybírá</a:t>
            </a:r>
          </a:p>
          <a:p>
            <a:endParaRPr lang="cs-CZ" dirty="0"/>
          </a:p>
          <a:p>
            <a:r>
              <a:rPr lang="cs-CZ" dirty="0"/>
              <a:t>Reaktivita je schopnost se adaptovat</a:t>
            </a:r>
          </a:p>
        </p:txBody>
      </p:sp>
    </p:spTree>
    <p:extLst>
      <p:ext uri="{BB962C8B-B14F-4D97-AF65-F5344CB8AC3E}">
        <p14:creationId xmlns:p14="http://schemas.microsoft.com/office/powerpoint/2010/main" val="125989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B5A590-8F17-4091-8558-A856C23D7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Příčina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6020AFD-6966-46E2-B462-4F2C98DF64F3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7F98165-B66D-4A9B-9C7B-BBF8B9C50A5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3</a:t>
            </a:fld>
            <a:endParaRPr lang="cs-CZ"/>
          </a:p>
        </p:txBody>
      </p:sp>
      <p:sp>
        <p:nvSpPr>
          <p:cNvPr id="7" name="object 12">
            <a:extLst>
              <a:ext uri="{FF2B5EF4-FFF2-40B4-BE49-F238E27FC236}">
                <a16:creationId xmlns:a16="http://schemas.microsoft.com/office/drawing/2014/main" id="{885BCC25-1821-4BC1-857B-CC3E0B0F89A9}"/>
              </a:ext>
            </a:extLst>
          </p:cNvPr>
          <p:cNvSpPr txBox="1"/>
          <p:nvPr/>
        </p:nvSpPr>
        <p:spPr>
          <a:xfrm>
            <a:off x="1252073" y="2145947"/>
            <a:ext cx="8181975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cs-CZ" sz="2400" dirty="0" err="1"/>
              <a:t>Websterův</a:t>
            </a:r>
            <a:r>
              <a:rPr lang="cs-CZ" sz="2400" dirty="0"/>
              <a:t> slovník definuje příčinu jako „něco, co má účinek“.</a:t>
            </a:r>
            <a:br>
              <a:rPr lang="cs-CZ" sz="2400" dirty="0"/>
            </a:br>
            <a:r>
              <a:rPr lang="cs-CZ" sz="2400" dirty="0"/>
              <a:t>V epidemiologii lze za příčinu považovat něco, co mění frekvenci nemocí, stav zdraví a produkce nebo související faktory v populaci.</a:t>
            </a:r>
          </a:p>
        </p:txBody>
      </p:sp>
    </p:spTree>
    <p:extLst>
      <p:ext uri="{BB962C8B-B14F-4D97-AF65-F5344CB8AC3E}">
        <p14:creationId xmlns:p14="http://schemas.microsoft.com/office/powerpoint/2010/main" val="39353407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4F1D9C-4C51-4FA1-97C7-A8DC839BD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dvojice, ruka, řezání, držení&#10;&#10;Popis byl vytvořen automaticky">
            <a:extLst>
              <a:ext uri="{FF2B5EF4-FFF2-40B4-BE49-F238E27FC236}">
                <a16:creationId xmlns:a16="http://schemas.microsoft.com/office/drawing/2014/main" id="{83B5CAB1-B359-4EFF-A729-B9198B05D2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56" y="1562100"/>
            <a:ext cx="4000500" cy="4000500"/>
          </a:xfrm>
        </p:spPr>
      </p:pic>
      <p:pic>
        <p:nvPicPr>
          <p:cNvPr id="7" name="Obrázek 6" descr="Obsah obrázku interiér, osoba, ruka, jídlo&#10;&#10;Popis byl vytvořen automaticky">
            <a:extLst>
              <a:ext uri="{FF2B5EF4-FFF2-40B4-BE49-F238E27FC236}">
                <a16:creationId xmlns:a16="http://schemas.microsoft.com/office/drawing/2014/main" id="{02BFBC8D-1F7F-4F2C-BD31-748351B58C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075" y="1562100"/>
            <a:ext cx="4748658" cy="316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8055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A573AD-47C2-4917-A00D-8296A50EF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Akton</a:t>
            </a:r>
            <a:r>
              <a:rPr lang="cs-CZ" dirty="0"/>
              <a:t> - </a:t>
            </a:r>
            <a:r>
              <a:rPr lang="cs-CZ" dirty="0" err="1"/>
              <a:t>reakton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207042-1523-4ADF-AB3E-541B5148D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 vhodný </a:t>
            </a:r>
            <a:r>
              <a:rPr lang="cs-CZ" dirty="0" err="1"/>
              <a:t>akton</a:t>
            </a:r>
            <a:r>
              <a:rPr lang="cs-CZ" dirty="0"/>
              <a:t> musí být daný </a:t>
            </a:r>
            <a:r>
              <a:rPr lang="cs-CZ" dirty="0" err="1"/>
              <a:t>reakton</a:t>
            </a:r>
            <a:endParaRPr lang="cs-CZ" dirty="0"/>
          </a:p>
          <a:p>
            <a:r>
              <a:rPr lang="cs-CZ" dirty="0"/>
              <a:t>Proč nedostaneme některá onemocnění, kterými trpí třeba pes?</a:t>
            </a:r>
          </a:p>
          <a:p>
            <a:r>
              <a:rPr lang="cs-CZ" dirty="0"/>
              <a:t>Protože pro daný </a:t>
            </a:r>
            <a:r>
              <a:rPr lang="cs-CZ" dirty="0" err="1"/>
              <a:t>akton</a:t>
            </a:r>
            <a:r>
              <a:rPr lang="cs-CZ" dirty="0"/>
              <a:t> nemusí být daný </a:t>
            </a:r>
            <a:r>
              <a:rPr lang="cs-CZ" dirty="0" err="1"/>
              <a:t>reakton</a:t>
            </a:r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6F1AEB7-B7A4-4126-8E01-D6AC8F9D56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" y="3743324"/>
            <a:ext cx="2257425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0652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2710A5-43E2-47AB-AD1D-C942ADD4A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C3983E-DBE7-4F07-8C61-43E7DAE0E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222" y="1266331"/>
            <a:ext cx="10515600" cy="555625"/>
          </a:xfrm>
          <a:solidFill>
            <a:schemeClr val="accent4"/>
          </a:solidFill>
        </p:spPr>
        <p:txBody>
          <a:bodyPr/>
          <a:lstStyle/>
          <a:p>
            <a:pPr marL="72000" indent="0">
              <a:buNone/>
            </a:pPr>
            <a:r>
              <a:rPr lang="cs-CZ" sz="2400" dirty="0"/>
              <a:t>Příčina není faktor, příčina je proces, nejsou to akce, ale interakce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A6123F56-AB63-4CE3-A754-657358F7B178}"/>
              </a:ext>
            </a:extLst>
          </p:cNvPr>
          <p:cNvSpPr txBox="1">
            <a:spLocks/>
          </p:cNvSpPr>
          <p:nvPr/>
        </p:nvSpPr>
        <p:spPr>
          <a:xfrm>
            <a:off x="909222" y="2281345"/>
            <a:ext cx="10515600" cy="555625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dirty="0"/>
              <a:t>Příčinný faktor onemocnění ale není faktor, je to </a:t>
            </a:r>
            <a:r>
              <a:rPr lang="cs-CZ" sz="2400" dirty="0" err="1"/>
              <a:t>interaktor</a:t>
            </a:r>
            <a:r>
              <a:rPr lang="cs-CZ" sz="2400" dirty="0"/>
              <a:t>.</a:t>
            </a:r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3795134B-1C73-453C-B5D2-42016F671BDA}"/>
              </a:ext>
            </a:extLst>
          </p:cNvPr>
          <p:cNvSpPr txBox="1">
            <a:spLocks/>
          </p:cNvSpPr>
          <p:nvPr/>
        </p:nvSpPr>
        <p:spPr>
          <a:xfrm>
            <a:off x="909222" y="3296359"/>
            <a:ext cx="10515600" cy="641978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/>
              <a:t>Příčinný faktor (</a:t>
            </a:r>
            <a:r>
              <a:rPr lang="cs-CZ" dirty="0" err="1"/>
              <a:t>akton</a:t>
            </a:r>
            <a:r>
              <a:rPr lang="cs-CZ" dirty="0"/>
              <a:t>, externí faktor) sám nemůže způsobit onemocnění, musí být vhodný </a:t>
            </a:r>
            <a:r>
              <a:rPr lang="cs-CZ" dirty="0" err="1"/>
              <a:t>reakton</a:t>
            </a:r>
            <a:r>
              <a:rPr lang="cs-CZ" dirty="0"/>
              <a:t> v těle</a:t>
            </a:r>
          </a:p>
        </p:txBody>
      </p:sp>
    </p:spTree>
    <p:extLst>
      <p:ext uri="{BB962C8B-B14F-4D97-AF65-F5344CB8AC3E}">
        <p14:creationId xmlns:p14="http://schemas.microsoft.com/office/powerpoint/2010/main" val="19047579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31606D-B76B-4C24-BD8F-C3525FFB3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Rezistence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205E7B-E7C9-4B84-88BE-84695CD78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46309"/>
            <a:ext cx="5958318" cy="4351338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/>
              <a:t>Pasivní mechanismy tolerance (útěk, bariéra, zakuklení) a aktivní mechanismy konfrontace (boj, fagocytóza)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 err="1"/>
              <a:t>Katatoxické</a:t>
            </a:r>
            <a:r>
              <a:rPr lang="cs-CZ" sz="2400" dirty="0"/>
              <a:t> reakce znamenají aktivní ochranu.</a:t>
            </a:r>
          </a:p>
          <a:p>
            <a:pPr marL="0" indent="0">
              <a:buNone/>
            </a:pPr>
            <a:r>
              <a:rPr lang="cs-CZ" sz="2400" dirty="0" err="1"/>
              <a:t>Syntoxické</a:t>
            </a:r>
            <a:r>
              <a:rPr lang="cs-CZ" sz="2400" dirty="0"/>
              <a:t> reakce znamení pasivní ochranu.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i="1" dirty="0"/>
              <a:t>H. </a:t>
            </a:r>
            <a:r>
              <a:rPr lang="cs-CZ" sz="2400" i="1" dirty="0" err="1"/>
              <a:t>Selye</a:t>
            </a:r>
            <a:endParaRPr lang="cs-CZ" sz="2400" i="1" dirty="0"/>
          </a:p>
        </p:txBody>
      </p:sp>
      <p:pic>
        <p:nvPicPr>
          <p:cNvPr id="5" name="Obrázek 4" descr="Obsah obrázku osoba, muž, interiér, stůl&#10;&#10;Popis byl vytvořen automaticky">
            <a:extLst>
              <a:ext uri="{FF2B5EF4-FFF2-40B4-BE49-F238E27FC236}">
                <a16:creationId xmlns:a16="http://schemas.microsoft.com/office/drawing/2014/main" id="{14AF46D2-C898-420A-BD53-8C905DA1D1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779" y="1018672"/>
            <a:ext cx="2779295" cy="405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7130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A50CC7-C631-4CBC-823A-B0BEC80DE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724A8C-9127-489F-BBEE-D9E40058F9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Obrana bez aktivního útoku – musejí existovat i určité mechanismy tolerance nebezpečí</a:t>
            </a:r>
          </a:p>
          <a:p>
            <a:pPr marL="0" indent="0">
              <a:buNone/>
            </a:pPr>
            <a:r>
              <a:rPr lang="cs-CZ" dirty="0"/>
              <a:t>Mechanismy tolerance i agresivních faktorů</a:t>
            </a:r>
          </a:p>
          <a:p>
            <a:pPr marL="0" indent="0">
              <a:buNone/>
            </a:pPr>
            <a:r>
              <a:rPr lang="cs-CZ" dirty="0"/>
              <a:t>Mechanismy </a:t>
            </a:r>
            <a:r>
              <a:rPr lang="cs-CZ" dirty="0" err="1"/>
              <a:t>bariérování</a:t>
            </a:r>
            <a:r>
              <a:rPr lang="cs-CZ" dirty="0"/>
              <a:t>, </a:t>
            </a:r>
            <a:r>
              <a:rPr lang="cs-CZ" dirty="0" err="1"/>
              <a:t>enkapsulování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Aktivní </a:t>
            </a:r>
            <a:r>
              <a:rPr lang="cs-CZ" dirty="0" err="1"/>
              <a:t>katatoxické</a:t>
            </a:r>
            <a:r>
              <a:rPr lang="cs-CZ" dirty="0"/>
              <a:t> i pasivní </a:t>
            </a:r>
            <a:r>
              <a:rPr lang="cs-CZ" dirty="0" err="1"/>
              <a:t>syntoxické</a:t>
            </a:r>
            <a:r>
              <a:rPr lang="cs-CZ" dirty="0"/>
              <a:t> reakce by měly být v rovnováze</a:t>
            </a:r>
          </a:p>
        </p:txBody>
      </p:sp>
    </p:spTree>
    <p:extLst>
      <p:ext uri="{BB962C8B-B14F-4D97-AF65-F5344CB8AC3E}">
        <p14:creationId xmlns:p14="http://schemas.microsoft.com/office/powerpoint/2010/main" val="37273648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0E569F-2626-48A2-9ABC-942C5B7ED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Katatoxické</a:t>
            </a:r>
            <a:r>
              <a:rPr lang="cs-CZ" dirty="0"/>
              <a:t> a </a:t>
            </a:r>
            <a:r>
              <a:rPr lang="cs-CZ" dirty="0" err="1"/>
              <a:t>syntoxické</a:t>
            </a:r>
            <a:r>
              <a:rPr lang="cs-CZ" dirty="0"/>
              <a:t> mechanismy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2B6948-EDE1-4409-B89D-2135DF68ED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těle jsou adekvátní regulátory: </a:t>
            </a:r>
          </a:p>
          <a:p>
            <a:r>
              <a:rPr lang="cs-CZ" b="1" dirty="0" err="1"/>
              <a:t>Syntoxické</a:t>
            </a:r>
            <a:r>
              <a:rPr lang="cs-CZ" b="1" dirty="0"/>
              <a:t> r</a:t>
            </a:r>
            <a:r>
              <a:rPr lang="cs-CZ" dirty="0"/>
              <a:t>egulátory jsou např. glukokortikoidy, které tedy zodpovídají za pasivnější adaptaci</a:t>
            </a:r>
          </a:p>
          <a:p>
            <a:r>
              <a:rPr lang="cs-CZ" b="1" dirty="0" err="1"/>
              <a:t>Katatoxické</a:t>
            </a:r>
            <a:r>
              <a:rPr lang="cs-CZ" b="1" dirty="0"/>
              <a:t> </a:t>
            </a:r>
            <a:r>
              <a:rPr lang="cs-CZ" dirty="0"/>
              <a:t>regulátory jsou např. katecholaminy (adrenalin/noradrenalin)</a:t>
            </a:r>
          </a:p>
        </p:txBody>
      </p:sp>
    </p:spTree>
    <p:extLst>
      <p:ext uri="{BB962C8B-B14F-4D97-AF65-F5344CB8AC3E}">
        <p14:creationId xmlns:p14="http://schemas.microsoft.com/office/powerpoint/2010/main" val="39168227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ABDB96-CCD8-4D8F-AFB4-7C2BE80A1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Konvergentní hybrid dvou pólů nemoci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1E562A-E01C-498E-A066-78E9F7A13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/>
              <a:t>Algebraický součet všech rizikových a protektivních faktorů nebo externí patogenní konstelace koinciduje s konstelací interní či interní reaktivitou. Výsledkem této koincidence je „energetická změna“ neboli počátek onemocnění.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Nikolas Philipp </a:t>
            </a:r>
            <a:r>
              <a:rPr lang="cs-CZ" dirty="0" err="1"/>
              <a:t>Tendeloo</a:t>
            </a:r>
            <a:r>
              <a:rPr lang="cs-CZ" dirty="0"/>
              <a:t>, 1921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Vybral si to nejlepší z </a:t>
            </a:r>
            <a:r>
              <a:rPr lang="cs-CZ" dirty="0" err="1"/>
              <a:t>monokauzalismu</a:t>
            </a:r>
            <a:r>
              <a:rPr lang="cs-CZ" dirty="0"/>
              <a:t>, tj. specificitu určitého agens pro určité onemocnění, ale zároveň zohlednil to nejlepší z kondicionalismu, tj. </a:t>
            </a:r>
            <a:r>
              <a:rPr lang="cs-CZ" dirty="0" err="1"/>
              <a:t>polytropní</a:t>
            </a:r>
            <a:r>
              <a:rPr lang="cs-CZ" dirty="0"/>
              <a:t> konstelaci, mozaiku příčin </a:t>
            </a:r>
          </a:p>
        </p:txBody>
      </p:sp>
    </p:spTree>
    <p:extLst>
      <p:ext uri="{BB962C8B-B14F-4D97-AF65-F5344CB8AC3E}">
        <p14:creationId xmlns:p14="http://schemas.microsoft.com/office/powerpoint/2010/main" val="8221716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FC7EEA-0DA8-4156-95F1-506CF9F84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Kauzalismus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BB69D9-4158-42B9-AFDF-E641D86510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Předchůdce současného syntetického etiologického přístupu v medicíně</a:t>
            </a:r>
          </a:p>
          <a:p>
            <a:r>
              <a:rPr lang="cs-CZ" dirty="0"/>
              <a:t>Příčina není rovna příčinnému faktoru</a:t>
            </a:r>
          </a:p>
        </p:txBody>
      </p:sp>
    </p:spTree>
    <p:extLst>
      <p:ext uri="{BB962C8B-B14F-4D97-AF65-F5344CB8AC3E}">
        <p14:creationId xmlns:p14="http://schemas.microsoft.com/office/powerpoint/2010/main" val="42115966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133AF8-D5CD-48D0-B745-E73EA1E82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si medicína vzala z kondicionalismu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052EF8-3B65-447F-8B3D-B30C4E3A5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Teorie </a:t>
            </a:r>
            <a:r>
              <a:rPr lang="cs-CZ" dirty="0" err="1"/>
              <a:t>ulcerogeneze</a:t>
            </a:r>
            <a:r>
              <a:rPr lang="cs-CZ" dirty="0"/>
              <a:t> – první případ rozpoznání reaktivita jako etiologického faktoru vzniku onemocnění</a:t>
            </a:r>
          </a:p>
          <a:p>
            <a:r>
              <a:rPr lang="cs-CZ" dirty="0"/>
              <a:t>Logika pravděpodobnosti v medicíně namísto striktně mechanistického přístupu</a:t>
            </a:r>
          </a:p>
          <a:p>
            <a:pPr lvl="1"/>
            <a:r>
              <a:rPr lang="cs-CZ" dirty="0"/>
              <a:t>RIZIKOVÉ FAKTORY: zvyšují pravděpodobnost a zrychlují průběh onemocnění</a:t>
            </a:r>
          </a:p>
          <a:p>
            <a:pPr lvl="1"/>
            <a:r>
              <a:rPr lang="cs-CZ" dirty="0"/>
              <a:t>PROTEKTIVNÍ FAKTORY: snižují pravděpodobnost a umožní epidemiologickou analýzu mnohočetných faktorů</a:t>
            </a:r>
          </a:p>
        </p:txBody>
      </p:sp>
    </p:spTree>
    <p:extLst>
      <p:ext uri="{BB962C8B-B14F-4D97-AF65-F5344CB8AC3E}">
        <p14:creationId xmlns:p14="http://schemas.microsoft.com/office/powerpoint/2010/main" val="27156032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9248F0-F4C1-47BD-B6E3-6C40379C7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726" y="2141181"/>
            <a:ext cx="10753200" cy="4139998"/>
          </a:xfrm>
        </p:spPr>
        <p:txBody>
          <a:bodyPr/>
          <a:lstStyle/>
          <a:p>
            <a:r>
              <a:rPr lang="cs-CZ" dirty="0"/>
              <a:t>Chápání </a:t>
            </a:r>
            <a:r>
              <a:rPr lang="cs-CZ" dirty="0" err="1"/>
              <a:t>polyetiologických</a:t>
            </a:r>
            <a:r>
              <a:rPr lang="cs-CZ" dirty="0"/>
              <a:t> onemocnění – tyto choroby jsou </a:t>
            </a:r>
            <a:r>
              <a:rPr lang="cs-CZ" dirty="0" err="1"/>
              <a:t>monokauzalisty</a:t>
            </a:r>
            <a:r>
              <a:rPr lang="cs-CZ" dirty="0"/>
              <a:t> odmítány, ale jejich existenci dokazuje empirie</a:t>
            </a:r>
          </a:p>
          <a:p>
            <a:r>
              <a:rPr lang="cs-CZ" dirty="0"/>
              <a:t>Diabetes </a:t>
            </a:r>
            <a:r>
              <a:rPr lang="cs-CZ" dirty="0" err="1"/>
              <a:t>mellitus</a:t>
            </a:r>
            <a:r>
              <a:rPr lang="cs-CZ" dirty="0"/>
              <a:t>, ischemická choroba srdeční, mozková mrtvice…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6A10C641-92C6-441C-9A22-0C5DE575D7F0}"/>
              </a:ext>
            </a:extLst>
          </p:cNvPr>
          <p:cNvSpPr txBox="1">
            <a:spLocks/>
          </p:cNvSpPr>
          <p:nvPr/>
        </p:nvSpPr>
        <p:spPr>
          <a:xfrm>
            <a:off x="533400" y="12449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solidFill>
                  <a:schemeClr val="tx2"/>
                </a:solidFill>
              </a:rPr>
              <a:t>Co si medicína vzala z kondicionalismu</a:t>
            </a:r>
          </a:p>
        </p:txBody>
      </p:sp>
    </p:spTree>
    <p:extLst>
      <p:ext uri="{BB962C8B-B14F-4D97-AF65-F5344CB8AC3E}">
        <p14:creationId xmlns:p14="http://schemas.microsoft.com/office/powerpoint/2010/main" val="1111519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1485111" y="2700994"/>
            <a:ext cx="8587740" cy="2474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63500" indent="-342900">
              <a:spcBef>
                <a:spcPts val="95"/>
              </a:spcBef>
              <a:buClr>
                <a:srgbClr val="00007C"/>
              </a:buClr>
              <a:buSzPct val="75000"/>
              <a:buFont typeface="Wingdings"/>
              <a:buChar char=""/>
              <a:tabLst>
                <a:tab pos="355600" algn="l"/>
              </a:tabLst>
            </a:pPr>
            <a:r>
              <a:rPr lang="cs-CZ" sz="3200" dirty="0"/>
              <a:t>Stav těla nebo některé části nebo orgánu těla, ve kterém jsou narušeny jeho funkce.</a:t>
            </a:r>
            <a:br>
              <a:rPr lang="cs-CZ" sz="3200" dirty="0"/>
            </a:br>
            <a:r>
              <a:rPr lang="cs-CZ" sz="3200" dirty="0"/>
              <a:t>Lze mluvit o neadekvátním přizpůsobení organismu prostředí.</a:t>
            </a:r>
            <a:br>
              <a:rPr lang="cs-CZ" sz="3200" dirty="0"/>
            </a:br>
            <a:r>
              <a:rPr lang="cs-CZ" sz="3200" dirty="0"/>
              <a:t>Je to odchylka od normální funkce a účelu.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2A2BB599-CB66-444D-B13B-A86261751BF0}"/>
              </a:ext>
            </a:extLst>
          </p:cNvPr>
          <p:cNvSpPr txBox="1">
            <a:spLocks/>
          </p:cNvSpPr>
          <p:nvPr/>
        </p:nvSpPr>
        <p:spPr>
          <a:xfrm>
            <a:off x="872400" y="8724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4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kern="0" dirty="0">
                <a:solidFill>
                  <a:schemeClr val="tx2"/>
                </a:solidFill>
              </a:rPr>
              <a:t>Koncept onemocnění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7B5E8D-6008-43D1-96D0-1C8ED2A64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Polyetiologická</a:t>
            </a:r>
            <a:r>
              <a:rPr lang="cs-CZ" dirty="0"/>
              <a:t> onemocnění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969726-2B63-424D-A3EF-05CC6040AE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Mnohé mozaikové elementy onemocnění (typické patologické procesy) jsou </a:t>
            </a:r>
            <a:r>
              <a:rPr lang="cs-CZ" dirty="0" err="1"/>
              <a:t>polyetiologické</a:t>
            </a:r>
            <a:r>
              <a:rPr lang="cs-CZ" dirty="0"/>
              <a:t> (trombóza, zánět)</a:t>
            </a:r>
          </a:p>
          <a:p>
            <a:pPr marL="0" indent="0">
              <a:buNone/>
            </a:pPr>
            <a:r>
              <a:rPr lang="cs-CZ" dirty="0"/>
              <a:t>Aktivací různých drah mohou nastat tytéž procesy (klávesy na klávesnici také můžeme zmáčknout tužkou či prstem a stejně se napíše totéž písmeno)</a:t>
            </a:r>
          </a:p>
        </p:txBody>
      </p:sp>
    </p:spTree>
    <p:extLst>
      <p:ext uri="{BB962C8B-B14F-4D97-AF65-F5344CB8AC3E}">
        <p14:creationId xmlns:p14="http://schemas.microsoft.com/office/powerpoint/2010/main" val="27458929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6DCFFF-A09D-49B5-B06B-9B4DD6CF6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Polyetiologická</a:t>
            </a:r>
            <a:r>
              <a:rPr lang="cs-CZ" dirty="0"/>
              <a:t> onemocnění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C2ED5B-484E-48A0-9D7F-30890F20A4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Některá onemocnění, která byla považována za různé </a:t>
            </a:r>
            <a:r>
              <a:rPr lang="cs-CZ" dirty="0" err="1"/>
              <a:t>nozologické</a:t>
            </a:r>
            <a:r>
              <a:rPr lang="cs-CZ" dirty="0"/>
              <a:t> jednotky, se ukázala být toutéž nemocí: </a:t>
            </a:r>
            <a:r>
              <a:rPr lang="cs-CZ" dirty="0" err="1"/>
              <a:t>Rasmussenova</a:t>
            </a:r>
            <a:r>
              <a:rPr lang="cs-CZ" dirty="0"/>
              <a:t> choroba a </a:t>
            </a:r>
            <a:r>
              <a:rPr lang="cs-CZ" dirty="0" err="1"/>
              <a:t>Korsakoffova</a:t>
            </a:r>
            <a:r>
              <a:rPr lang="cs-CZ" dirty="0"/>
              <a:t> parciální epilepsie </a:t>
            </a:r>
          </a:p>
          <a:p>
            <a:pPr marL="0" indent="0">
              <a:buNone/>
            </a:pPr>
            <a:r>
              <a:rPr lang="cs-CZ" dirty="0"/>
              <a:t>Naopak některé choroby jsou ve skutečnosti souborem onemocnění s částečně odlišnými aktivačními drahami – např. cukrovka</a:t>
            </a:r>
          </a:p>
        </p:txBody>
      </p:sp>
    </p:spTree>
    <p:extLst>
      <p:ext uri="{BB962C8B-B14F-4D97-AF65-F5344CB8AC3E}">
        <p14:creationId xmlns:p14="http://schemas.microsoft.com/office/powerpoint/2010/main" val="14513044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996495-F651-42CB-8047-68E7B0D1A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1EBD83-7196-4B68-BAFF-0C1748CA6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Relativní </a:t>
            </a:r>
            <a:r>
              <a:rPr lang="cs-CZ" b="1" dirty="0" err="1"/>
              <a:t>polyetiologismus</a:t>
            </a:r>
            <a:r>
              <a:rPr lang="cs-CZ" b="1" dirty="0"/>
              <a:t> </a:t>
            </a:r>
            <a:r>
              <a:rPr lang="cs-CZ" dirty="0"/>
              <a:t>– každý konkrétní pacient s danou diagnózou má 1 klíčový faktor, který je </a:t>
            </a:r>
            <a:r>
              <a:rPr lang="cs-CZ" dirty="0" err="1"/>
              <a:t>precipitátorem</a:t>
            </a:r>
            <a:r>
              <a:rPr lang="cs-CZ" dirty="0"/>
              <a:t> vzniku onemocnění, ale tento faktor se u různých jedinců liší</a:t>
            </a:r>
          </a:p>
          <a:p>
            <a:endParaRPr lang="cs-CZ" dirty="0"/>
          </a:p>
          <a:p>
            <a:r>
              <a:rPr lang="cs-CZ" b="1" dirty="0"/>
              <a:t>Absolutní </a:t>
            </a:r>
            <a:r>
              <a:rPr lang="cs-CZ" b="1" dirty="0" err="1"/>
              <a:t>polyetiologismus</a:t>
            </a:r>
            <a:r>
              <a:rPr lang="cs-CZ" b="1" dirty="0"/>
              <a:t> </a:t>
            </a:r>
            <a:r>
              <a:rPr lang="cs-CZ" dirty="0"/>
              <a:t>– konkrétní průběh onemocnění není možný bez přítomnosti 2 a více podmínek, způsobených simultánně či následně různými faktory – </a:t>
            </a:r>
            <a:r>
              <a:rPr lang="cs-CZ" dirty="0" err="1"/>
              <a:t>kalcifilaxe</a:t>
            </a:r>
            <a:r>
              <a:rPr lang="cs-CZ" dirty="0"/>
              <a:t> – přecitlivělost navozená řadou </a:t>
            </a:r>
            <a:r>
              <a:rPr lang="cs-CZ" dirty="0" err="1"/>
              <a:t>senzitizujících</a:t>
            </a:r>
            <a:r>
              <a:rPr lang="cs-CZ" dirty="0"/>
              <a:t> faktorů, u kterých dochází ke kalcinóze pouze u jedinců, kteří byli předtím vystaveni další řadě faktorů, nezbytných pro </a:t>
            </a:r>
            <a:r>
              <a:rPr lang="cs-CZ" dirty="0" err="1"/>
              <a:t>senzitizaci</a:t>
            </a:r>
            <a:r>
              <a:rPr lang="cs-CZ" dirty="0"/>
              <a:t> organismu</a:t>
            </a:r>
          </a:p>
        </p:txBody>
      </p:sp>
    </p:spTree>
    <p:extLst>
      <p:ext uri="{BB962C8B-B14F-4D97-AF65-F5344CB8AC3E}">
        <p14:creationId xmlns:p14="http://schemas.microsoft.com/office/powerpoint/2010/main" val="6203756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16D1BC-4868-4CFC-969D-764A8EAE3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Klinický korelát </a:t>
            </a:r>
            <a:r>
              <a:rPr lang="cs-CZ" dirty="0" err="1"/>
              <a:t>kalcifylaxe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E47B01-E6A6-466D-ACC0-EB94EA9F4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1976 – klinický popis </a:t>
            </a:r>
            <a:r>
              <a:rPr lang="cs-CZ" dirty="0" err="1"/>
              <a:t>kalcifylaxe</a:t>
            </a:r>
            <a:r>
              <a:rPr lang="cs-CZ" dirty="0"/>
              <a:t> u pacientů s chronickým renálním selháním, kteří užívali vitamín D a </a:t>
            </a:r>
            <a:r>
              <a:rPr lang="cs-CZ" dirty="0" err="1"/>
              <a:t>antacida</a:t>
            </a:r>
            <a:r>
              <a:rPr lang="cs-CZ" dirty="0"/>
              <a:t> obsahující hliník </a:t>
            </a:r>
          </a:p>
          <a:p>
            <a:r>
              <a:rPr lang="cs-CZ" dirty="0"/>
              <a:t>Ke vzniku </a:t>
            </a:r>
            <a:r>
              <a:rPr lang="cs-CZ" dirty="0" err="1"/>
              <a:t>kalcifylaxe</a:t>
            </a:r>
            <a:r>
              <a:rPr lang="cs-CZ" dirty="0"/>
              <a:t> je zapotřebí léčiv, přítomnosti chronického renálního selhání a zánětu</a:t>
            </a:r>
          </a:p>
        </p:txBody>
      </p:sp>
      <p:pic>
        <p:nvPicPr>
          <p:cNvPr id="5" name="Obrázek 4" descr="Obsah obrázku tetování, osoba, banán, vsedě&#10;&#10;Popis byl vytvořen automaticky">
            <a:extLst>
              <a:ext uri="{FF2B5EF4-FFF2-40B4-BE49-F238E27FC236}">
                <a16:creationId xmlns:a16="http://schemas.microsoft.com/office/drawing/2014/main" id="{E6FDD707-5E02-45B9-BDBB-45A740ED8D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827" y="3811176"/>
            <a:ext cx="1452563" cy="2199099"/>
          </a:xfrm>
          <a:prstGeom prst="rect">
            <a:avLst/>
          </a:prstGeom>
        </p:spPr>
      </p:pic>
      <p:pic>
        <p:nvPicPr>
          <p:cNvPr id="7" name="Obrázek 6" descr="Obsah obrázku tetování, vsedě, držení, staré&#10;&#10;Popis byl vytvořen automaticky">
            <a:extLst>
              <a:ext uri="{FF2B5EF4-FFF2-40B4-BE49-F238E27FC236}">
                <a16:creationId xmlns:a16="http://schemas.microsoft.com/office/drawing/2014/main" id="{D2C6F676-0D28-4DCE-AD3B-02D63E962B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0" y="3895725"/>
            <a:ext cx="2800350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293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3FE612-C6AE-4F62-9FBE-D2952C752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Reaktivita versus rezistence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D40851-45A9-419F-B6FA-E618701D1D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Vyšší rezistence lze dosáhnout přítomností, ale i absencí reakce. </a:t>
            </a:r>
          </a:p>
          <a:p>
            <a:r>
              <a:rPr lang="cs-CZ" dirty="0"/>
              <a:t>V narkóze či u zvířat v hibernaci se snižuje celková reaktivita hypotalamu, ale rezistence vůči stresu způsobenému chirurgickým výkonem roste</a:t>
            </a:r>
          </a:p>
          <a:p>
            <a:r>
              <a:rPr lang="cs-CZ" dirty="0"/>
              <a:t>V narkóze klesá reaktivita, roste rezistence</a:t>
            </a:r>
          </a:p>
          <a:p>
            <a:r>
              <a:rPr lang="cs-CZ" dirty="0"/>
              <a:t>Narkózu lze považovat za arteficiální toxické kóma, přitom zvyšuje masivně rezistenci vůči chirurgickému výkonu</a:t>
            </a:r>
          </a:p>
        </p:txBody>
      </p:sp>
    </p:spTree>
    <p:extLst>
      <p:ext uri="{BB962C8B-B14F-4D97-AF65-F5344CB8AC3E}">
        <p14:creationId xmlns:p14="http://schemas.microsoft.com/office/powerpoint/2010/main" val="41952601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A9800D2-36CB-4F94-96BA-1826800116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379BC9C-F322-459E-924E-79CA511DA1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B30EAD-603B-4B96-BBF8-4B93A0266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Nyní prakticky…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462F7B6-B43E-4D71-B008-A9FB2633D7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29253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2059941" y="6476796"/>
            <a:ext cx="11048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83792" y="1271176"/>
            <a:ext cx="7783195" cy="381476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284480" indent="-342900">
              <a:lnSpc>
                <a:spcPct val="130000"/>
              </a:lnSpc>
              <a:spcBef>
                <a:spcPts val="95"/>
              </a:spcBef>
              <a:buClr>
                <a:srgbClr val="00007C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cs-CZ" dirty="0"/>
              <a:t>V epidemiologii existuje několik modelů příčin nemocí, které pomáhají porozumět procesu nemoci.</a:t>
            </a:r>
            <a:br>
              <a:rPr lang="cs-CZ" dirty="0"/>
            </a:br>
            <a:r>
              <a:rPr lang="cs-CZ" dirty="0"/>
              <a:t>Nejčastěji používané modely jsou:</a:t>
            </a:r>
            <a:br>
              <a:rPr lang="cs-CZ" dirty="0"/>
            </a:br>
            <a:r>
              <a:rPr lang="cs-CZ" dirty="0"/>
              <a:t>epidemiologická </a:t>
            </a:r>
            <a:r>
              <a:rPr lang="cs-CZ" i="1" dirty="0">
                <a:solidFill>
                  <a:srgbClr val="FF0000"/>
                </a:solidFill>
              </a:rPr>
              <a:t>triáda</a:t>
            </a:r>
            <a:r>
              <a:rPr lang="cs-CZ" dirty="0"/>
              <a:t> (trojúhelník),</a:t>
            </a:r>
            <a:br>
              <a:rPr lang="cs-CZ" dirty="0"/>
            </a:br>
            <a:r>
              <a:rPr lang="cs-CZ" i="1" dirty="0">
                <a:solidFill>
                  <a:srgbClr val="FF0000"/>
                </a:solidFill>
              </a:rPr>
              <a:t>kolo</a:t>
            </a:r>
            <a:r>
              <a:rPr lang="cs-CZ" dirty="0"/>
              <a:t> a</a:t>
            </a:r>
            <a:br>
              <a:rPr lang="cs-CZ" dirty="0"/>
            </a:br>
            <a:r>
              <a:rPr lang="cs-CZ" dirty="0">
                <a:solidFill>
                  <a:srgbClr val="FF0000"/>
                </a:solidFill>
              </a:rPr>
              <a:t>síť</a:t>
            </a:r>
            <a:r>
              <a:rPr lang="cs-CZ" dirty="0"/>
              <a:t>. </a:t>
            </a:r>
          </a:p>
          <a:p>
            <a:pPr marL="355600" marR="284480" indent="-342900">
              <a:lnSpc>
                <a:spcPct val="130000"/>
              </a:lnSpc>
              <a:spcBef>
                <a:spcPts val="95"/>
              </a:spcBef>
              <a:buClr>
                <a:srgbClr val="00007C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cs-CZ" dirty="0"/>
              <a:t>Dále model dostatečných příčin a komponent  (</a:t>
            </a:r>
            <a:r>
              <a:rPr lang="cs-CZ" dirty="0" err="1"/>
              <a:t>Rothmanův</a:t>
            </a:r>
            <a:r>
              <a:rPr lang="cs-CZ" dirty="0"/>
              <a:t> model příčin)</a:t>
            </a:r>
            <a:endParaRPr dirty="0">
              <a:latin typeface="Arial"/>
              <a:cs typeface="Arial"/>
            </a:endParaRPr>
          </a:p>
        </p:txBody>
      </p:sp>
      <p:sp>
        <p:nvSpPr>
          <p:cNvPr id="16" name="Nadpis 3">
            <a:extLst>
              <a:ext uri="{FF2B5EF4-FFF2-40B4-BE49-F238E27FC236}">
                <a16:creationId xmlns:a16="http://schemas.microsoft.com/office/drawing/2014/main" id="{E47CEDF8-76FC-4751-A31C-5065BAAB933A}"/>
              </a:ext>
            </a:extLst>
          </p:cNvPr>
          <p:cNvSpPr txBox="1">
            <a:spLocks/>
          </p:cNvSpPr>
          <p:nvPr/>
        </p:nvSpPr>
        <p:spPr>
          <a:xfrm>
            <a:off x="391526" y="183714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4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kern="0" dirty="0">
                <a:solidFill>
                  <a:schemeClr val="tx2"/>
                </a:solidFill>
              </a:rPr>
              <a:t>Obecné modely příčin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1747216" y="1572920"/>
            <a:ext cx="8330565" cy="2263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50100"/>
              </a:lnSpc>
              <a:spcBef>
                <a:spcPts val="100"/>
              </a:spcBef>
              <a:buClr>
                <a:srgbClr val="00007C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cs-CZ" sz="2000" dirty="0"/>
              <a:t>Epidemiologický trojúhelník nebo triáda je tradičním modelem příčinné souvislosti infekčních nemocí.</a:t>
            </a:r>
            <a:br>
              <a:rPr lang="cs-CZ" sz="2000" dirty="0"/>
            </a:br>
            <a:r>
              <a:rPr lang="cs-CZ" sz="2000" dirty="0"/>
              <a:t>Má tři složky: vnější agens, vnímavého hostitele a faktory prostředí, které vzájemně souvisejí různými složitými způsoby a společně vedou k onemocnění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8" name="Nadpis 3">
            <a:extLst>
              <a:ext uri="{FF2B5EF4-FFF2-40B4-BE49-F238E27FC236}">
                <a16:creationId xmlns:a16="http://schemas.microsoft.com/office/drawing/2014/main" id="{40F9EAB9-8802-41D5-9C2E-4B62FA890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25" y="720725"/>
            <a:ext cx="10752138" cy="450850"/>
          </a:xfrm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Epidemiologická triáda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2059941" y="6476796"/>
            <a:ext cx="11048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7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76495" y="2231262"/>
            <a:ext cx="10128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b="1" spc="-5" dirty="0">
                <a:solidFill>
                  <a:srgbClr val="6600CC"/>
                </a:solidFill>
                <a:latin typeface="Times New Roman"/>
                <a:cs typeface="Times New Roman"/>
              </a:rPr>
              <a:t>HOST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824353" y="4060316"/>
            <a:ext cx="12871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AG</a:t>
            </a:r>
            <a:r>
              <a:rPr sz="2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NT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699629" y="4060316"/>
            <a:ext cx="27654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ENVIRONMENT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353561" y="2667761"/>
            <a:ext cx="2133600" cy="1447800"/>
          </a:xfrm>
          <a:custGeom>
            <a:avLst/>
            <a:gdLst/>
            <a:ahLst/>
            <a:cxnLst/>
            <a:rect l="l" t="t" r="r" b="b"/>
            <a:pathLst>
              <a:path w="2133600" h="1447800">
                <a:moveTo>
                  <a:pt x="2133600" y="0"/>
                </a:moveTo>
                <a:lnTo>
                  <a:pt x="0" y="1447800"/>
                </a:lnTo>
              </a:path>
            </a:pathLst>
          </a:custGeom>
          <a:ln w="38100">
            <a:solidFill>
              <a:srgbClr val="CC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325361" y="2667761"/>
            <a:ext cx="1981200" cy="1447800"/>
          </a:xfrm>
          <a:custGeom>
            <a:avLst/>
            <a:gdLst/>
            <a:ahLst/>
            <a:cxnLst/>
            <a:rect l="l" t="t" r="r" b="b"/>
            <a:pathLst>
              <a:path w="1981200" h="1447800">
                <a:moveTo>
                  <a:pt x="0" y="0"/>
                </a:moveTo>
                <a:lnTo>
                  <a:pt x="1981199" y="1447800"/>
                </a:lnTo>
              </a:path>
            </a:pathLst>
          </a:custGeom>
          <a:ln w="38100">
            <a:solidFill>
              <a:srgbClr val="CC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039361" y="4344161"/>
            <a:ext cx="3581400" cy="0"/>
          </a:xfrm>
          <a:custGeom>
            <a:avLst/>
            <a:gdLst/>
            <a:ahLst/>
            <a:cxnLst/>
            <a:rect l="l" t="t" r="r" b="b"/>
            <a:pathLst>
              <a:path w="3581400">
                <a:moveTo>
                  <a:pt x="0" y="0"/>
                </a:moveTo>
                <a:lnTo>
                  <a:pt x="3581400" y="0"/>
                </a:lnTo>
              </a:path>
            </a:pathLst>
          </a:custGeom>
          <a:ln w="38100">
            <a:solidFill>
              <a:srgbClr val="CC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48200" y="1828800"/>
            <a:ext cx="842010" cy="614680"/>
          </a:xfrm>
          <a:custGeom>
            <a:avLst/>
            <a:gdLst/>
            <a:ahLst/>
            <a:cxnLst/>
            <a:rect l="l" t="t" r="r" b="b"/>
            <a:pathLst>
              <a:path w="842010" h="614680">
                <a:moveTo>
                  <a:pt x="20384" y="14816"/>
                </a:moveTo>
                <a:lnTo>
                  <a:pt x="25455" y="26373"/>
                </a:lnTo>
                <a:lnTo>
                  <a:pt x="834516" y="614679"/>
                </a:lnTo>
                <a:lnTo>
                  <a:pt x="841883" y="604520"/>
                </a:lnTo>
                <a:lnTo>
                  <a:pt x="32800" y="16073"/>
                </a:lnTo>
                <a:lnTo>
                  <a:pt x="20384" y="14816"/>
                </a:lnTo>
                <a:close/>
              </a:path>
              <a:path w="842010" h="614680">
                <a:moveTo>
                  <a:pt x="0" y="0"/>
                </a:moveTo>
                <a:lnTo>
                  <a:pt x="39877" y="90677"/>
                </a:lnTo>
                <a:lnTo>
                  <a:pt x="41275" y="93979"/>
                </a:lnTo>
                <a:lnTo>
                  <a:pt x="44957" y="95376"/>
                </a:lnTo>
                <a:lnTo>
                  <a:pt x="48260" y="93979"/>
                </a:lnTo>
                <a:lnTo>
                  <a:pt x="51435" y="92583"/>
                </a:lnTo>
                <a:lnTo>
                  <a:pt x="52831" y="88773"/>
                </a:lnTo>
                <a:lnTo>
                  <a:pt x="25455" y="26373"/>
                </a:lnTo>
                <a:lnTo>
                  <a:pt x="6476" y="12573"/>
                </a:lnTo>
                <a:lnTo>
                  <a:pt x="13843" y="2286"/>
                </a:lnTo>
                <a:lnTo>
                  <a:pt x="22742" y="2286"/>
                </a:lnTo>
                <a:lnTo>
                  <a:pt x="0" y="0"/>
                </a:lnTo>
                <a:close/>
              </a:path>
              <a:path w="842010" h="614680">
                <a:moveTo>
                  <a:pt x="13843" y="2286"/>
                </a:moveTo>
                <a:lnTo>
                  <a:pt x="6476" y="12573"/>
                </a:lnTo>
                <a:lnTo>
                  <a:pt x="25455" y="26373"/>
                </a:lnTo>
                <a:lnTo>
                  <a:pt x="20384" y="14816"/>
                </a:lnTo>
                <a:lnTo>
                  <a:pt x="9525" y="13715"/>
                </a:lnTo>
                <a:lnTo>
                  <a:pt x="16001" y="4825"/>
                </a:lnTo>
                <a:lnTo>
                  <a:pt x="17335" y="4825"/>
                </a:lnTo>
                <a:lnTo>
                  <a:pt x="13843" y="2286"/>
                </a:lnTo>
                <a:close/>
              </a:path>
              <a:path w="842010" h="614680">
                <a:moveTo>
                  <a:pt x="22742" y="2286"/>
                </a:moveTo>
                <a:lnTo>
                  <a:pt x="13843" y="2286"/>
                </a:lnTo>
                <a:lnTo>
                  <a:pt x="32800" y="16073"/>
                </a:lnTo>
                <a:lnTo>
                  <a:pt x="100837" y="22987"/>
                </a:lnTo>
                <a:lnTo>
                  <a:pt x="103886" y="20447"/>
                </a:lnTo>
                <a:lnTo>
                  <a:pt x="104648" y="13462"/>
                </a:lnTo>
                <a:lnTo>
                  <a:pt x="102107" y="10287"/>
                </a:lnTo>
                <a:lnTo>
                  <a:pt x="22742" y="2286"/>
                </a:lnTo>
                <a:close/>
              </a:path>
              <a:path w="842010" h="614680">
                <a:moveTo>
                  <a:pt x="17335" y="4825"/>
                </a:moveTo>
                <a:lnTo>
                  <a:pt x="16001" y="4825"/>
                </a:lnTo>
                <a:lnTo>
                  <a:pt x="20384" y="14816"/>
                </a:lnTo>
                <a:lnTo>
                  <a:pt x="32800" y="16073"/>
                </a:lnTo>
                <a:lnTo>
                  <a:pt x="17335" y="4825"/>
                </a:lnTo>
                <a:close/>
              </a:path>
              <a:path w="842010" h="614680">
                <a:moveTo>
                  <a:pt x="16001" y="4825"/>
                </a:moveTo>
                <a:lnTo>
                  <a:pt x="9525" y="13715"/>
                </a:lnTo>
                <a:lnTo>
                  <a:pt x="20384" y="14816"/>
                </a:lnTo>
                <a:lnTo>
                  <a:pt x="16001" y="48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209774" y="3429000"/>
            <a:ext cx="842010" cy="614680"/>
          </a:xfrm>
          <a:custGeom>
            <a:avLst/>
            <a:gdLst/>
            <a:ahLst/>
            <a:cxnLst/>
            <a:rect l="l" t="t" r="r" b="b"/>
            <a:pathLst>
              <a:path w="842010" h="614679">
                <a:moveTo>
                  <a:pt x="20389" y="14813"/>
                </a:moveTo>
                <a:lnTo>
                  <a:pt x="25485" y="26412"/>
                </a:lnTo>
                <a:lnTo>
                  <a:pt x="834542" y="614680"/>
                </a:lnTo>
                <a:lnTo>
                  <a:pt x="841908" y="604519"/>
                </a:lnTo>
                <a:lnTo>
                  <a:pt x="32897" y="16080"/>
                </a:lnTo>
                <a:lnTo>
                  <a:pt x="20389" y="14813"/>
                </a:lnTo>
                <a:close/>
              </a:path>
              <a:path w="842010" h="614679">
                <a:moveTo>
                  <a:pt x="0" y="0"/>
                </a:moveTo>
                <a:lnTo>
                  <a:pt x="39865" y="90677"/>
                </a:lnTo>
                <a:lnTo>
                  <a:pt x="41275" y="93979"/>
                </a:lnTo>
                <a:lnTo>
                  <a:pt x="45021" y="95376"/>
                </a:lnTo>
                <a:lnTo>
                  <a:pt x="51435" y="92583"/>
                </a:lnTo>
                <a:lnTo>
                  <a:pt x="52895" y="88773"/>
                </a:lnTo>
                <a:lnTo>
                  <a:pt x="51485" y="85598"/>
                </a:lnTo>
                <a:lnTo>
                  <a:pt x="25485" y="26412"/>
                </a:lnTo>
                <a:lnTo>
                  <a:pt x="6451" y="12573"/>
                </a:lnTo>
                <a:lnTo>
                  <a:pt x="13931" y="2286"/>
                </a:lnTo>
                <a:lnTo>
                  <a:pt x="22754" y="2286"/>
                </a:lnTo>
                <a:lnTo>
                  <a:pt x="0" y="0"/>
                </a:lnTo>
                <a:close/>
              </a:path>
              <a:path w="842010" h="614679">
                <a:moveTo>
                  <a:pt x="13931" y="2286"/>
                </a:moveTo>
                <a:lnTo>
                  <a:pt x="6451" y="12573"/>
                </a:lnTo>
                <a:lnTo>
                  <a:pt x="25485" y="26412"/>
                </a:lnTo>
                <a:lnTo>
                  <a:pt x="20389" y="14813"/>
                </a:lnTo>
                <a:lnTo>
                  <a:pt x="9550" y="13715"/>
                </a:lnTo>
                <a:lnTo>
                  <a:pt x="16002" y="4825"/>
                </a:lnTo>
                <a:lnTo>
                  <a:pt x="17423" y="4825"/>
                </a:lnTo>
                <a:lnTo>
                  <a:pt x="13931" y="2286"/>
                </a:lnTo>
                <a:close/>
              </a:path>
              <a:path w="842010" h="614679">
                <a:moveTo>
                  <a:pt x="22754" y="2286"/>
                </a:moveTo>
                <a:lnTo>
                  <a:pt x="13931" y="2286"/>
                </a:lnTo>
                <a:lnTo>
                  <a:pt x="32897" y="16080"/>
                </a:lnTo>
                <a:lnTo>
                  <a:pt x="100812" y="22987"/>
                </a:lnTo>
                <a:lnTo>
                  <a:pt x="103924" y="20447"/>
                </a:lnTo>
                <a:lnTo>
                  <a:pt x="104635" y="13462"/>
                </a:lnTo>
                <a:lnTo>
                  <a:pt x="102095" y="10287"/>
                </a:lnTo>
                <a:lnTo>
                  <a:pt x="22754" y="2286"/>
                </a:lnTo>
                <a:close/>
              </a:path>
              <a:path w="842010" h="614679">
                <a:moveTo>
                  <a:pt x="17423" y="4825"/>
                </a:moveTo>
                <a:lnTo>
                  <a:pt x="16002" y="4825"/>
                </a:lnTo>
                <a:lnTo>
                  <a:pt x="20389" y="14813"/>
                </a:lnTo>
                <a:lnTo>
                  <a:pt x="32897" y="16080"/>
                </a:lnTo>
                <a:lnTo>
                  <a:pt x="17423" y="4825"/>
                </a:lnTo>
                <a:close/>
              </a:path>
              <a:path w="842010" h="614679">
                <a:moveTo>
                  <a:pt x="16002" y="4825"/>
                </a:moveTo>
                <a:lnTo>
                  <a:pt x="9550" y="13715"/>
                </a:lnTo>
                <a:lnTo>
                  <a:pt x="20389" y="14813"/>
                </a:lnTo>
                <a:lnTo>
                  <a:pt x="16002" y="48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442831" y="3124200"/>
            <a:ext cx="403860" cy="993140"/>
          </a:xfrm>
          <a:custGeom>
            <a:avLst/>
            <a:gdLst/>
            <a:ahLst/>
            <a:cxnLst/>
            <a:rect l="l" t="t" r="r" b="b"/>
            <a:pathLst>
              <a:path w="403859" h="993139">
                <a:moveTo>
                  <a:pt x="377920" y="23491"/>
                </a:moveTo>
                <a:lnTo>
                  <a:pt x="368102" y="31371"/>
                </a:lnTo>
                <a:lnTo>
                  <a:pt x="0" y="988313"/>
                </a:lnTo>
                <a:lnTo>
                  <a:pt x="11938" y="992886"/>
                </a:lnTo>
                <a:lnTo>
                  <a:pt x="379929" y="35909"/>
                </a:lnTo>
                <a:lnTo>
                  <a:pt x="377920" y="23491"/>
                </a:lnTo>
                <a:close/>
              </a:path>
              <a:path w="403859" h="993139">
                <a:moveTo>
                  <a:pt x="388494" y="9398"/>
                </a:moveTo>
                <a:lnTo>
                  <a:pt x="376554" y="9398"/>
                </a:lnTo>
                <a:lnTo>
                  <a:pt x="388366" y="13970"/>
                </a:lnTo>
                <a:lnTo>
                  <a:pt x="379929" y="35909"/>
                </a:lnTo>
                <a:lnTo>
                  <a:pt x="390271" y="99822"/>
                </a:lnTo>
                <a:lnTo>
                  <a:pt x="390905" y="103250"/>
                </a:lnTo>
                <a:lnTo>
                  <a:pt x="394080" y="105663"/>
                </a:lnTo>
                <a:lnTo>
                  <a:pt x="397637" y="105028"/>
                </a:lnTo>
                <a:lnTo>
                  <a:pt x="401066" y="104521"/>
                </a:lnTo>
                <a:lnTo>
                  <a:pt x="403351" y="101219"/>
                </a:lnTo>
                <a:lnTo>
                  <a:pt x="402844" y="97789"/>
                </a:lnTo>
                <a:lnTo>
                  <a:pt x="388494" y="9398"/>
                </a:lnTo>
                <a:close/>
              </a:path>
              <a:path w="403859" h="993139">
                <a:moveTo>
                  <a:pt x="386969" y="0"/>
                </a:moveTo>
                <a:lnTo>
                  <a:pt x="306959" y="64135"/>
                </a:lnTo>
                <a:lnTo>
                  <a:pt x="306450" y="68072"/>
                </a:lnTo>
                <a:lnTo>
                  <a:pt x="308610" y="70865"/>
                </a:lnTo>
                <a:lnTo>
                  <a:pt x="310896" y="73660"/>
                </a:lnTo>
                <a:lnTo>
                  <a:pt x="314833" y="74040"/>
                </a:lnTo>
                <a:lnTo>
                  <a:pt x="317626" y="71882"/>
                </a:lnTo>
                <a:lnTo>
                  <a:pt x="368102" y="31371"/>
                </a:lnTo>
                <a:lnTo>
                  <a:pt x="376554" y="9398"/>
                </a:lnTo>
                <a:lnTo>
                  <a:pt x="388494" y="9398"/>
                </a:lnTo>
                <a:lnTo>
                  <a:pt x="386969" y="0"/>
                </a:lnTo>
                <a:close/>
              </a:path>
              <a:path w="403859" h="993139">
                <a:moveTo>
                  <a:pt x="385085" y="12700"/>
                </a:moveTo>
                <a:lnTo>
                  <a:pt x="376174" y="12700"/>
                </a:lnTo>
                <a:lnTo>
                  <a:pt x="386461" y="16637"/>
                </a:lnTo>
                <a:lnTo>
                  <a:pt x="377920" y="23491"/>
                </a:lnTo>
                <a:lnTo>
                  <a:pt x="379929" y="35909"/>
                </a:lnTo>
                <a:lnTo>
                  <a:pt x="388366" y="13970"/>
                </a:lnTo>
                <a:lnTo>
                  <a:pt x="385085" y="12700"/>
                </a:lnTo>
                <a:close/>
              </a:path>
              <a:path w="403859" h="993139">
                <a:moveTo>
                  <a:pt x="376554" y="9398"/>
                </a:moveTo>
                <a:lnTo>
                  <a:pt x="368102" y="31371"/>
                </a:lnTo>
                <a:lnTo>
                  <a:pt x="377920" y="23491"/>
                </a:lnTo>
                <a:lnTo>
                  <a:pt x="376174" y="12700"/>
                </a:lnTo>
                <a:lnTo>
                  <a:pt x="385085" y="12700"/>
                </a:lnTo>
                <a:lnTo>
                  <a:pt x="376554" y="9398"/>
                </a:lnTo>
                <a:close/>
              </a:path>
              <a:path w="403859" h="993139">
                <a:moveTo>
                  <a:pt x="376174" y="12700"/>
                </a:moveTo>
                <a:lnTo>
                  <a:pt x="377920" y="23491"/>
                </a:lnTo>
                <a:lnTo>
                  <a:pt x="386461" y="16637"/>
                </a:lnTo>
                <a:lnTo>
                  <a:pt x="376174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891911" y="1524000"/>
            <a:ext cx="103505" cy="838200"/>
          </a:xfrm>
          <a:custGeom>
            <a:avLst/>
            <a:gdLst/>
            <a:ahLst/>
            <a:cxnLst/>
            <a:rect l="l" t="t" r="r" b="b"/>
            <a:pathLst>
              <a:path w="103504" h="838200">
                <a:moveTo>
                  <a:pt x="51688" y="25109"/>
                </a:moveTo>
                <a:lnTo>
                  <a:pt x="45338" y="35995"/>
                </a:lnTo>
                <a:lnTo>
                  <a:pt x="45338" y="838200"/>
                </a:lnTo>
                <a:lnTo>
                  <a:pt x="58038" y="838200"/>
                </a:lnTo>
                <a:lnTo>
                  <a:pt x="58038" y="35995"/>
                </a:lnTo>
                <a:lnTo>
                  <a:pt x="51688" y="25109"/>
                </a:lnTo>
                <a:close/>
              </a:path>
              <a:path w="103504" h="838200">
                <a:moveTo>
                  <a:pt x="51688" y="0"/>
                </a:moveTo>
                <a:lnTo>
                  <a:pt x="0" y="88646"/>
                </a:lnTo>
                <a:lnTo>
                  <a:pt x="1015" y="92455"/>
                </a:lnTo>
                <a:lnTo>
                  <a:pt x="7112" y="96012"/>
                </a:lnTo>
                <a:lnTo>
                  <a:pt x="10922" y="94996"/>
                </a:lnTo>
                <a:lnTo>
                  <a:pt x="45338" y="35995"/>
                </a:lnTo>
                <a:lnTo>
                  <a:pt x="45338" y="12573"/>
                </a:lnTo>
                <a:lnTo>
                  <a:pt x="59020" y="12573"/>
                </a:lnTo>
                <a:lnTo>
                  <a:pt x="51688" y="0"/>
                </a:lnTo>
                <a:close/>
              </a:path>
              <a:path w="103504" h="838200">
                <a:moveTo>
                  <a:pt x="59020" y="12573"/>
                </a:moveTo>
                <a:lnTo>
                  <a:pt x="58038" y="12573"/>
                </a:lnTo>
                <a:lnTo>
                  <a:pt x="58038" y="35995"/>
                </a:lnTo>
                <a:lnTo>
                  <a:pt x="92455" y="94996"/>
                </a:lnTo>
                <a:lnTo>
                  <a:pt x="96265" y="96012"/>
                </a:lnTo>
                <a:lnTo>
                  <a:pt x="102362" y="92455"/>
                </a:lnTo>
                <a:lnTo>
                  <a:pt x="103377" y="88646"/>
                </a:lnTo>
                <a:lnTo>
                  <a:pt x="59020" y="12573"/>
                </a:lnTo>
                <a:close/>
              </a:path>
              <a:path w="103504" h="838200">
                <a:moveTo>
                  <a:pt x="58038" y="12573"/>
                </a:moveTo>
                <a:lnTo>
                  <a:pt x="45338" y="12573"/>
                </a:lnTo>
                <a:lnTo>
                  <a:pt x="45338" y="35995"/>
                </a:lnTo>
                <a:lnTo>
                  <a:pt x="51688" y="25109"/>
                </a:lnTo>
                <a:lnTo>
                  <a:pt x="46227" y="15748"/>
                </a:lnTo>
                <a:lnTo>
                  <a:pt x="58038" y="15748"/>
                </a:lnTo>
                <a:lnTo>
                  <a:pt x="58038" y="12573"/>
                </a:lnTo>
                <a:close/>
              </a:path>
              <a:path w="103504" h="838200">
                <a:moveTo>
                  <a:pt x="58038" y="15748"/>
                </a:moveTo>
                <a:lnTo>
                  <a:pt x="57150" y="15748"/>
                </a:lnTo>
                <a:lnTo>
                  <a:pt x="51688" y="25109"/>
                </a:lnTo>
                <a:lnTo>
                  <a:pt x="58038" y="35995"/>
                </a:lnTo>
                <a:lnTo>
                  <a:pt x="58038" y="15748"/>
                </a:lnTo>
                <a:close/>
              </a:path>
              <a:path w="103504" h="838200">
                <a:moveTo>
                  <a:pt x="57150" y="15748"/>
                </a:moveTo>
                <a:lnTo>
                  <a:pt x="46227" y="15748"/>
                </a:lnTo>
                <a:lnTo>
                  <a:pt x="51688" y="25109"/>
                </a:lnTo>
                <a:lnTo>
                  <a:pt x="57150" y="157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548755" y="1600201"/>
            <a:ext cx="690245" cy="690245"/>
          </a:xfrm>
          <a:custGeom>
            <a:avLst/>
            <a:gdLst/>
            <a:ahLst/>
            <a:cxnLst/>
            <a:rect l="l" t="t" r="r" b="b"/>
            <a:pathLst>
              <a:path w="690245" h="690244">
                <a:moveTo>
                  <a:pt x="672488" y="17756"/>
                </a:moveTo>
                <a:lnTo>
                  <a:pt x="660420" y="20934"/>
                </a:lnTo>
                <a:lnTo>
                  <a:pt x="0" y="681354"/>
                </a:lnTo>
                <a:lnTo>
                  <a:pt x="8890" y="690245"/>
                </a:lnTo>
                <a:lnTo>
                  <a:pt x="669310" y="29824"/>
                </a:lnTo>
                <a:lnTo>
                  <a:pt x="672488" y="17756"/>
                </a:lnTo>
                <a:close/>
              </a:path>
              <a:path w="690245" h="690244">
                <a:moveTo>
                  <a:pt x="689077" y="4445"/>
                </a:moveTo>
                <a:lnTo>
                  <a:pt x="676910" y="4445"/>
                </a:lnTo>
                <a:lnTo>
                  <a:pt x="685800" y="13335"/>
                </a:lnTo>
                <a:lnTo>
                  <a:pt x="669310" y="29824"/>
                </a:lnTo>
                <a:lnTo>
                  <a:pt x="651891" y="96012"/>
                </a:lnTo>
                <a:lnTo>
                  <a:pt x="653923" y="99440"/>
                </a:lnTo>
                <a:lnTo>
                  <a:pt x="660654" y="101219"/>
                </a:lnTo>
                <a:lnTo>
                  <a:pt x="664210" y="99187"/>
                </a:lnTo>
                <a:lnTo>
                  <a:pt x="689077" y="4445"/>
                </a:lnTo>
                <a:close/>
              </a:path>
              <a:path w="690245" h="690244">
                <a:moveTo>
                  <a:pt x="690245" y="0"/>
                </a:moveTo>
                <a:lnTo>
                  <a:pt x="591058" y="26035"/>
                </a:lnTo>
                <a:lnTo>
                  <a:pt x="589026" y="29590"/>
                </a:lnTo>
                <a:lnTo>
                  <a:pt x="589915" y="33020"/>
                </a:lnTo>
                <a:lnTo>
                  <a:pt x="590804" y="36322"/>
                </a:lnTo>
                <a:lnTo>
                  <a:pt x="594233" y="38353"/>
                </a:lnTo>
                <a:lnTo>
                  <a:pt x="660420" y="20934"/>
                </a:lnTo>
                <a:lnTo>
                  <a:pt x="676910" y="4445"/>
                </a:lnTo>
                <a:lnTo>
                  <a:pt x="689077" y="4445"/>
                </a:lnTo>
                <a:lnTo>
                  <a:pt x="690245" y="0"/>
                </a:lnTo>
                <a:close/>
              </a:path>
              <a:path w="690245" h="690244">
                <a:moveTo>
                  <a:pt x="679703" y="7238"/>
                </a:moveTo>
                <a:lnTo>
                  <a:pt x="675259" y="7238"/>
                </a:lnTo>
                <a:lnTo>
                  <a:pt x="683006" y="14986"/>
                </a:lnTo>
                <a:lnTo>
                  <a:pt x="672488" y="17756"/>
                </a:lnTo>
                <a:lnTo>
                  <a:pt x="669310" y="29824"/>
                </a:lnTo>
                <a:lnTo>
                  <a:pt x="685800" y="13335"/>
                </a:lnTo>
                <a:lnTo>
                  <a:pt x="679703" y="7238"/>
                </a:lnTo>
                <a:close/>
              </a:path>
              <a:path w="690245" h="690244">
                <a:moveTo>
                  <a:pt x="676910" y="4445"/>
                </a:moveTo>
                <a:lnTo>
                  <a:pt x="660420" y="20934"/>
                </a:lnTo>
                <a:lnTo>
                  <a:pt x="672488" y="17756"/>
                </a:lnTo>
                <a:lnTo>
                  <a:pt x="675259" y="7238"/>
                </a:lnTo>
                <a:lnTo>
                  <a:pt x="679703" y="7238"/>
                </a:lnTo>
                <a:lnTo>
                  <a:pt x="676910" y="4445"/>
                </a:lnTo>
                <a:close/>
              </a:path>
              <a:path w="690245" h="690244">
                <a:moveTo>
                  <a:pt x="675259" y="7238"/>
                </a:moveTo>
                <a:lnTo>
                  <a:pt x="672488" y="17756"/>
                </a:lnTo>
                <a:lnTo>
                  <a:pt x="683006" y="14986"/>
                </a:lnTo>
                <a:lnTo>
                  <a:pt x="675259" y="72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368155" y="4491354"/>
            <a:ext cx="995044" cy="995044"/>
          </a:xfrm>
          <a:custGeom>
            <a:avLst/>
            <a:gdLst/>
            <a:ahLst/>
            <a:cxnLst/>
            <a:rect l="l" t="t" r="r" b="b"/>
            <a:pathLst>
              <a:path w="995045" h="995045">
                <a:moveTo>
                  <a:pt x="899033" y="956691"/>
                </a:moveTo>
                <a:lnTo>
                  <a:pt x="895603" y="958723"/>
                </a:lnTo>
                <a:lnTo>
                  <a:pt x="894715" y="962025"/>
                </a:lnTo>
                <a:lnTo>
                  <a:pt x="893826" y="965454"/>
                </a:lnTo>
                <a:lnTo>
                  <a:pt x="895858" y="969010"/>
                </a:lnTo>
                <a:lnTo>
                  <a:pt x="995045" y="995045"/>
                </a:lnTo>
                <a:lnTo>
                  <a:pt x="993877" y="990600"/>
                </a:lnTo>
                <a:lnTo>
                  <a:pt x="981710" y="990600"/>
                </a:lnTo>
                <a:lnTo>
                  <a:pt x="965220" y="974110"/>
                </a:lnTo>
                <a:lnTo>
                  <a:pt x="899033" y="956691"/>
                </a:lnTo>
                <a:close/>
              </a:path>
              <a:path w="995045" h="995045">
                <a:moveTo>
                  <a:pt x="965220" y="974110"/>
                </a:moveTo>
                <a:lnTo>
                  <a:pt x="981710" y="990600"/>
                </a:lnTo>
                <a:lnTo>
                  <a:pt x="984504" y="987806"/>
                </a:lnTo>
                <a:lnTo>
                  <a:pt x="980059" y="987806"/>
                </a:lnTo>
                <a:lnTo>
                  <a:pt x="977288" y="977288"/>
                </a:lnTo>
                <a:lnTo>
                  <a:pt x="965220" y="974110"/>
                </a:lnTo>
                <a:close/>
              </a:path>
              <a:path w="995045" h="995045">
                <a:moveTo>
                  <a:pt x="965453" y="893826"/>
                </a:moveTo>
                <a:lnTo>
                  <a:pt x="958723" y="895604"/>
                </a:lnTo>
                <a:lnTo>
                  <a:pt x="956691" y="899033"/>
                </a:lnTo>
                <a:lnTo>
                  <a:pt x="957579" y="902462"/>
                </a:lnTo>
                <a:lnTo>
                  <a:pt x="974110" y="965220"/>
                </a:lnTo>
                <a:lnTo>
                  <a:pt x="990600" y="981710"/>
                </a:lnTo>
                <a:lnTo>
                  <a:pt x="981710" y="990600"/>
                </a:lnTo>
                <a:lnTo>
                  <a:pt x="993877" y="990600"/>
                </a:lnTo>
                <a:lnTo>
                  <a:pt x="969010" y="895858"/>
                </a:lnTo>
                <a:lnTo>
                  <a:pt x="965453" y="893826"/>
                </a:lnTo>
                <a:close/>
              </a:path>
              <a:path w="995045" h="995045">
                <a:moveTo>
                  <a:pt x="977288" y="977288"/>
                </a:moveTo>
                <a:lnTo>
                  <a:pt x="980059" y="987806"/>
                </a:lnTo>
                <a:lnTo>
                  <a:pt x="987805" y="980059"/>
                </a:lnTo>
                <a:lnTo>
                  <a:pt x="977288" y="977288"/>
                </a:lnTo>
                <a:close/>
              </a:path>
              <a:path w="995045" h="995045">
                <a:moveTo>
                  <a:pt x="974110" y="965220"/>
                </a:moveTo>
                <a:lnTo>
                  <a:pt x="977288" y="977288"/>
                </a:lnTo>
                <a:lnTo>
                  <a:pt x="987805" y="980059"/>
                </a:lnTo>
                <a:lnTo>
                  <a:pt x="980059" y="987806"/>
                </a:lnTo>
                <a:lnTo>
                  <a:pt x="984504" y="987806"/>
                </a:lnTo>
                <a:lnTo>
                  <a:pt x="990600" y="981710"/>
                </a:lnTo>
                <a:lnTo>
                  <a:pt x="974110" y="965220"/>
                </a:lnTo>
                <a:close/>
              </a:path>
              <a:path w="995045" h="995045">
                <a:moveTo>
                  <a:pt x="8890" y="0"/>
                </a:moveTo>
                <a:lnTo>
                  <a:pt x="0" y="8890"/>
                </a:lnTo>
                <a:lnTo>
                  <a:pt x="965220" y="974110"/>
                </a:lnTo>
                <a:lnTo>
                  <a:pt x="977288" y="977288"/>
                </a:lnTo>
                <a:lnTo>
                  <a:pt x="974110" y="965220"/>
                </a:lnTo>
                <a:lnTo>
                  <a:pt x="88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976611" y="3352801"/>
            <a:ext cx="466090" cy="841375"/>
          </a:xfrm>
          <a:custGeom>
            <a:avLst/>
            <a:gdLst/>
            <a:ahLst/>
            <a:cxnLst/>
            <a:rect l="l" t="t" r="r" b="b"/>
            <a:pathLst>
              <a:path w="466090" h="841375">
                <a:moveTo>
                  <a:pt x="450782" y="22077"/>
                </a:moveTo>
                <a:lnTo>
                  <a:pt x="439995" y="28596"/>
                </a:lnTo>
                <a:lnTo>
                  <a:pt x="0" y="835151"/>
                </a:lnTo>
                <a:lnTo>
                  <a:pt x="11176" y="841248"/>
                </a:lnTo>
                <a:lnTo>
                  <a:pt x="451147" y="34737"/>
                </a:lnTo>
                <a:lnTo>
                  <a:pt x="450782" y="22077"/>
                </a:lnTo>
                <a:close/>
              </a:path>
              <a:path w="466090" h="841375">
                <a:moveTo>
                  <a:pt x="463013" y="8000"/>
                </a:moveTo>
                <a:lnTo>
                  <a:pt x="451231" y="8000"/>
                </a:lnTo>
                <a:lnTo>
                  <a:pt x="462407" y="14097"/>
                </a:lnTo>
                <a:lnTo>
                  <a:pt x="451147" y="34737"/>
                </a:lnTo>
                <a:lnTo>
                  <a:pt x="452998" y="99060"/>
                </a:lnTo>
                <a:lnTo>
                  <a:pt x="453009" y="102870"/>
                </a:lnTo>
                <a:lnTo>
                  <a:pt x="455930" y="105663"/>
                </a:lnTo>
                <a:lnTo>
                  <a:pt x="463042" y="105410"/>
                </a:lnTo>
                <a:lnTo>
                  <a:pt x="465709" y="102488"/>
                </a:lnTo>
                <a:lnTo>
                  <a:pt x="465582" y="99060"/>
                </a:lnTo>
                <a:lnTo>
                  <a:pt x="463013" y="8000"/>
                </a:lnTo>
                <a:close/>
              </a:path>
              <a:path w="466090" h="841375">
                <a:moveTo>
                  <a:pt x="462788" y="0"/>
                </a:moveTo>
                <a:lnTo>
                  <a:pt x="377952" y="51180"/>
                </a:lnTo>
                <a:lnTo>
                  <a:pt x="375031" y="53086"/>
                </a:lnTo>
                <a:lnTo>
                  <a:pt x="374015" y="56896"/>
                </a:lnTo>
                <a:lnTo>
                  <a:pt x="377571" y="62991"/>
                </a:lnTo>
                <a:lnTo>
                  <a:pt x="381508" y="63880"/>
                </a:lnTo>
                <a:lnTo>
                  <a:pt x="384556" y="62102"/>
                </a:lnTo>
                <a:lnTo>
                  <a:pt x="439995" y="28596"/>
                </a:lnTo>
                <a:lnTo>
                  <a:pt x="451231" y="8000"/>
                </a:lnTo>
                <a:lnTo>
                  <a:pt x="463013" y="8000"/>
                </a:lnTo>
                <a:lnTo>
                  <a:pt x="462788" y="0"/>
                </a:lnTo>
                <a:close/>
              </a:path>
              <a:path w="466090" h="841375">
                <a:moveTo>
                  <a:pt x="457051" y="11175"/>
                </a:moveTo>
                <a:lnTo>
                  <a:pt x="450469" y="11175"/>
                </a:lnTo>
                <a:lnTo>
                  <a:pt x="459994" y="16510"/>
                </a:lnTo>
                <a:lnTo>
                  <a:pt x="450782" y="22077"/>
                </a:lnTo>
                <a:lnTo>
                  <a:pt x="451147" y="34737"/>
                </a:lnTo>
                <a:lnTo>
                  <a:pt x="462407" y="14097"/>
                </a:lnTo>
                <a:lnTo>
                  <a:pt x="457051" y="11175"/>
                </a:lnTo>
                <a:close/>
              </a:path>
              <a:path w="466090" h="841375">
                <a:moveTo>
                  <a:pt x="451231" y="8000"/>
                </a:moveTo>
                <a:lnTo>
                  <a:pt x="439995" y="28596"/>
                </a:lnTo>
                <a:lnTo>
                  <a:pt x="450782" y="22077"/>
                </a:lnTo>
                <a:lnTo>
                  <a:pt x="450469" y="11175"/>
                </a:lnTo>
                <a:lnTo>
                  <a:pt x="457051" y="11175"/>
                </a:lnTo>
                <a:lnTo>
                  <a:pt x="451231" y="8000"/>
                </a:lnTo>
                <a:close/>
              </a:path>
              <a:path w="466090" h="841375">
                <a:moveTo>
                  <a:pt x="450469" y="11175"/>
                </a:moveTo>
                <a:lnTo>
                  <a:pt x="450782" y="22077"/>
                </a:lnTo>
                <a:lnTo>
                  <a:pt x="459994" y="16510"/>
                </a:lnTo>
                <a:lnTo>
                  <a:pt x="450469" y="111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52575" y="4215511"/>
            <a:ext cx="991235" cy="103505"/>
          </a:xfrm>
          <a:custGeom>
            <a:avLst/>
            <a:gdLst/>
            <a:ahLst/>
            <a:cxnLst/>
            <a:rect l="l" t="t" r="r" b="b"/>
            <a:pathLst>
              <a:path w="991235" h="103504">
                <a:moveTo>
                  <a:pt x="88633" y="0"/>
                </a:moveTo>
                <a:lnTo>
                  <a:pt x="0" y="51688"/>
                </a:lnTo>
                <a:lnTo>
                  <a:pt x="88633" y="103377"/>
                </a:lnTo>
                <a:lnTo>
                  <a:pt x="92519" y="102362"/>
                </a:lnTo>
                <a:lnTo>
                  <a:pt x="96050" y="96265"/>
                </a:lnTo>
                <a:lnTo>
                  <a:pt x="95021" y="92456"/>
                </a:lnTo>
                <a:lnTo>
                  <a:pt x="36039" y="58038"/>
                </a:lnTo>
                <a:lnTo>
                  <a:pt x="12585" y="58038"/>
                </a:lnTo>
                <a:lnTo>
                  <a:pt x="12585" y="45338"/>
                </a:lnTo>
                <a:lnTo>
                  <a:pt x="36039" y="45338"/>
                </a:lnTo>
                <a:lnTo>
                  <a:pt x="95021" y="10921"/>
                </a:lnTo>
                <a:lnTo>
                  <a:pt x="96050" y="7112"/>
                </a:lnTo>
                <a:lnTo>
                  <a:pt x="92519" y="1015"/>
                </a:lnTo>
                <a:lnTo>
                  <a:pt x="88633" y="0"/>
                </a:lnTo>
                <a:close/>
              </a:path>
              <a:path w="991235" h="103504">
                <a:moveTo>
                  <a:pt x="36039" y="45338"/>
                </a:moveTo>
                <a:lnTo>
                  <a:pt x="12585" y="45338"/>
                </a:lnTo>
                <a:lnTo>
                  <a:pt x="12585" y="58038"/>
                </a:lnTo>
                <a:lnTo>
                  <a:pt x="36039" y="58038"/>
                </a:lnTo>
                <a:lnTo>
                  <a:pt x="34516" y="57150"/>
                </a:lnTo>
                <a:lnTo>
                  <a:pt x="15798" y="57150"/>
                </a:lnTo>
                <a:lnTo>
                  <a:pt x="15798" y="46227"/>
                </a:lnTo>
                <a:lnTo>
                  <a:pt x="34516" y="46227"/>
                </a:lnTo>
                <a:lnTo>
                  <a:pt x="36039" y="45338"/>
                </a:lnTo>
                <a:close/>
              </a:path>
              <a:path w="991235" h="103504">
                <a:moveTo>
                  <a:pt x="990625" y="45338"/>
                </a:moveTo>
                <a:lnTo>
                  <a:pt x="36039" y="45338"/>
                </a:lnTo>
                <a:lnTo>
                  <a:pt x="25157" y="51688"/>
                </a:lnTo>
                <a:lnTo>
                  <a:pt x="36039" y="58038"/>
                </a:lnTo>
                <a:lnTo>
                  <a:pt x="990625" y="58038"/>
                </a:lnTo>
                <a:lnTo>
                  <a:pt x="990625" y="45338"/>
                </a:lnTo>
                <a:close/>
              </a:path>
              <a:path w="991235" h="103504">
                <a:moveTo>
                  <a:pt x="15798" y="46227"/>
                </a:moveTo>
                <a:lnTo>
                  <a:pt x="15798" y="57150"/>
                </a:lnTo>
                <a:lnTo>
                  <a:pt x="25157" y="51688"/>
                </a:lnTo>
                <a:lnTo>
                  <a:pt x="15798" y="46227"/>
                </a:lnTo>
                <a:close/>
              </a:path>
              <a:path w="991235" h="103504">
                <a:moveTo>
                  <a:pt x="25157" y="51688"/>
                </a:moveTo>
                <a:lnTo>
                  <a:pt x="15798" y="57150"/>
                </a:lnTo>
                <a:lnTo>
                  <a:pt x="34516" y="57150"/>
                </a:lnTo>
                <a:lnTo>
                  <a:pt x="25157" y="51688"/>
                </a:lnTo>
                <a:close/>
              </a:path>
              <a:path w="991235" h="103504">
                <a:moveTo>
                  <a:pt x="34516" y="46227"/>
                </a:moveTo>
                <a:lnTo>
                  <a:pt x="15798" y="46227"/>
                </a:lnTo>
                <a:lnTo>
                  <a:pt x="25157" y="51688"/>
                </a:lnTo>
                <a:lnTo>
                  <a:pt x="34516" y="462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438375" y="4491101"/>
            <a:ext cx="766445" cy="690880"/>
          </a:xfrm>
          <a:custGeom>
            <a:avLst/>
            <a:gdLst/>
            <a:ahLst/>
            <a:cxnLst/>
            <a:rect l="l" t="t" r="r" b="b"/>
            <a:pathLst>
              <a:path w="766444" h="690879">
                <a:moveTo>
                  <a:pt x="34874" y="590931"/>
                </a:moveTo>
                <a:lnTo>
                  <a:pt x="31292" y="592836"/>
                </a:lnTo>
                <a:lnTo>
                  <a:pt x="0" y="690499"/>
                </a:lnTo>
                <a:lnTo>
                  <a:pt x="17699" y="686816"/>
                </a:lnTo>
                <a:lnTo>
                  <a:pt x="13614" y="686816"/>
                </a:lnTo>
                <a:lnTo>
                  <a:pt x="5118" y="677418"/>
                </a:lnTo>
                <a:lnTo>
                  <a:pt x="22549" y="661730"/>
                </a:lnTo>
                <a:lnTo>
                  <a:pt x="42316" y="599948"/>
                </a:lnTo>
                <a:lnTo>
                  <a:pt x="43395" y="596646"/>
                </a:lnTo>
                <a:lnTo>
                  <a:pt x="41554" y="593090"/>
                </a:lnTo>
                <a:lnTo>
                  <a:pt x="38214" y="592074"/>
                </a:lnTo>
                <a:lnTo>
                  <a:pt x="34874" y="590931"/>
                </a:lnTo>
                <a:close/>
              </a:path>
              <a:path w="766444" h="690879">
                <a:moveTo>
                  <a:pt x="22549" y="661730"/>
                </a:moveTo>
                <a:lnTo>
                  <a:pt x="5118" y="677418"/>
                </a:lnTo>
                <a:lnTo>
                  <a:pt x="13614" y="686816"/>
                </a:lnTo>
                <a:lnTo>
                  <a:pt x="16718" y="684022"/>
                </a:lnTo>
                <a:lnTo>
                  <a:pt x="15417" y="684022"/>
                </a:lnTo>
                <a:lnTo>
                  <a:pt x="8077" y="675894"/>
                </a:lnTo>
                <a:lnTo>
                  <a:pt x="18724" y="673686"/>
                </a:lnTo>
                <a:lnTo>
                  <a:pt x="22549" y="661730"/>
                </a:lnTo>
                <a:close/>
              </a:path>
              <a:path w="766444" h="690879">
                <a:moveTo>
                  <a:pt x="97891" y="657225"/>
                </a:moveTo>
                <a:lnTo>
                  <a:pt x="94449" y="657987"/>
                </a:lnTo>
                <a:lnTo>
                  <a:pt x="31036" y="671133"/>
                </a:lnTo>
                <a:lnTo>
                  <a:pt x="13614" y="686816"/>
                </a:lnTo>
                <a:lnTo>
                  <a:pt x="17699" y="686816"/>
                </a:lnTo>
                <a:lnTo>
                  <a:pt x="97040" y="670306"/>
                </a:lnTo>
                <a:lnTo>
                  <a:pt x="100469" y="669671"/>
                </a:lnTo>
                <a:lnTo>
                  <a:pt x="102679" y="666242"/>
                </a:lnTo>
                <a:lnTo>
                  <a:pt x="101244" y="659384"/>
                </a:lnTo>
                <a:lnTo>
                  <a:pt x="97891" y="657225"/>
                </a:lnTo>
                <a:close/>
              </a:path>
              <a:path w="766444" h="690879">
                <a:moveTo>
                  <a:pt x="18724" y="673686"/>
                </a:moveTo>
                <a:lnTo>
                  <a:pt x="8077" y="675894"/>
                </a:lnTo>
                <a:lnTo>
                  <a:pt x="15417" y="684022"/>
                </a:lnTo>
                <a:lnTo>
                  <a:pt x="18724" y="673686"/>
                </a:lnTo>
                <a:close/>
              </a:path>
              <a:path w="766444" h="690879">
                <a:moveTo>
                  <a:pt x="31036" y="671133"/>
                </a:moveTo>
                <a:lnTo>
                  <a:pt x="18724" y="673686"/>
                </a:lnTo>
                <a:lnTo>
                  <a:pt x="15417" y="684022"/>
                </a:lnTo>
                <a:lnTo>
                  <a:pt x="16718" y="684022"/>
                </a:lnTo>
                <a:lnTo>
                  <a:pt x="31036" y="671133"/>
                </a:lnTo>
                <a:close/>
              </a:path>
              <a:path w="766444" h="690879">
                <a:moveTo>
                  <a:pt x="757834" y="0"/>
                </a:moveTo>
                <a:lnTo>
                  <a:pt x="22549" y="661730"/>
                </a:lnTo>
                <a:lnTo>
                  <a:pt x="18724" y="673686"/>
                </a:lnTo>
                <a:lnTo>
                  <a:pt x="31036" y="671133"/>
                </a:lnTo>
                <a:lnTo>
                  <a:pt x="766216" y="9398"/>
                </a:lnTo>
                <a:lnTo>
                  <a:pt x="7578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831340" y="1551178"/>
            <a:ext cx="25387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Genetic make up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(breed,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831340" y="1825497"/>
            <a:ext cx="260350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80110"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strain, </a:t>
            </a:r>
            <a:r>
              <a:rPr sz="1800" spc="-25" dirty="0">
                <a:latin typeface="Arial"/>
                <a:cs typeface="Arial"/>
              </a:rPr>
              <a:t>variety.  </a:t>
            </a:r>
            <a:r>
              <a:rPr sz="1800" spc="-5" dirty="0">
                <a:latin typeface="Arial"/>
                <a:cs typeface="Arial"/>
              </a:rPr>
              <a:t>Nutritional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status</a:t>
            </a:r>
          </a:p>
          <a:p>
            <a:pPr marL="12700"/>
            <a:r>
              <a:rPr sz="1800" spc="-5" dirty="0">
                <a:latin typeface="Arial"/>
                <a:cs typeface="Arial"/>
              </a:rPr>
              <a:t>Immunological </a:t>
            </a:r>
            <a:r>
              <a:rPr sz="1800" dirty="0">
                <a:latin typeface="Arial"/>
                <a:cs typeface="Arial"/>
              </a:rPr>
              <a:t>status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etc.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3101595" y="4904614"/>
            <a:ext cx="102298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spcBef>
                <a:spcPts val="100"/>
              </a:spcBef>
            </a:pPr>
            <a:r>
              <a:rPr sz="1800" spc="-40" dirty="0">
                <a:latin typeface="Arial"/>
                <a:cs typeface="Arial"/>
              </a:rPr>
              <a:t>V</a:t>
            </a:r>
            <a:r>
              <a:rPr sz="1800" spc="-5" dirty="0">
                <a:latin typeface="Arial"/>
                <a:cs typeface="Arial"/>
              </a:rPr>
              <a:t>ir</a:t>
            </a:r>
            <a:r>
              <a:rPr sz="1800" spc="-15" dirty="0">
                <a:latin typeface="Arial"/>
                <a:cs typeface="Arial"/>
              </a:rPr>
              <a:t>u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5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nce  Pathovar  Biovar  ID</a:t>
            </a:r>
            <a:r>
              <a:rPr sz="1800" spc="-7" baseline="-20833" dirty="0">
                <a:latin typeface="Arial"/>
                <a:cs typeface="Arial"/>
              </a:rPr>
              <a:t>50</a:t>
            </a:r>
            <a:r>
              <a:rPr sz="1800" spc="-5" dirty="0">
                <a:latin typeface="Arial"/>
                <a:cs typeface="Arial"/>
              </a:rPr>
              <a:t>,LD</a:t>
            </a:r>
            <a:r>
              <a:rPr sz="1800" spc="-7" baseline="-20833" dirty="0">
                <a:latin typeface="Arial"/>
                <a:cs typeface="Arial"/>
              </a:rPr>
              <a:t>50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224010" y="1703579"/>
            <a:ext cx="110172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Climate  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ti</a:t>
            </a:r>
            <a:r>
              <a:rPr sz="1800" spc="-10" dirty="0">
                <a:latin typeface="Arial"/>
                <a:cs typeface="Arial"/>
              </a:rPr>
              <a:t>on</a:t>
            </a:r>
            <a:r>
              <a:rPr sz="1800" dirty="0">
                <a:latin typeface="Arial"/>
                <a:cs typeface="Arial"/>
              </a:rPr>
              <a:t>s  </a:t>
            </a:r>
            <a:r>
              <a:rPr sz="1800" spc="-5" dirty="0">
                <a:latin typeface="Arial"/>
                <a:cs typeface="Arial"/>
              </a:rPr>
              <a:t>Rainfall  Winds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7" name="Nadpis 3">
            <a:extLst>
              <a:ext uri="{FF2B5EF4-FFF2-40B4-BE49-F238E27FC236}">
                <a16:creationId xmlns:a16="http://schemas.microsoft.com/office/drawing/2014/main" id="{E60E0C7A-2E78-4ADB-AC08-78FD90B5D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25" y="720725"/>
            <a:ext cx="10752138" cy="450850"/>
          </a:xfrm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Epidemiologická triáda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33"/>
          <p:cNvSpPr/>
          <p:nvPr/>
        </p:nvSpPr>
        <p:spPr>
          <a:xfrm>
            <a:off x="1772562" y="5981722"/>
            <a:ext cx="104857" cy="94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554723" y="5727191"/>
            <a:ext cx="710184" cy="6797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1957318" y="1261846"/>
            <a:ext cx="8610600" cy="44448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  <a:buSzPct val="95833"/>
              <a:buFont typeface="Arial"/>
              <a:buChar char="•"/>
              <a:tabLst>
                <a:tab pos="120650" algn="l"/>
              </a:tabLst>
            </a:pPr>
            <a:r>
              <a:rPr lang="cs-CZ" dirty="0"/>
              <a:t>Infekční agens: agens může být mikroorganismus - virus, bakterie, parazit, </a:t>
            </a:r>
            <a:r>
              <a:rPr lang="cs-CZ" dirty="0" err="1"/>
              <a:t>priony</a:t>
            </a:r>
            <a:r>
              <a:rPr lang="cs-CZ" dirty="0"/>
              <a:t>, jiné mikroby a další (jedovatí tvorové). Obecně musí být tato činidla přítomna, aby se onemocnění objevilo jako základní příčinný faktor.</a:t>
            </a:r>
            <a:br>
              <a:rPr lang="cs-CZ" dirty="0"/>
            </a:br>
            <a:br>
              <a:rPr lang="cs-CZ" dirty="0"/>
            </a:br>
            <a:r>
              <a:rPr lang="cs-CZ" dirty="0"/>
              <a:t>Výživné: Přebytky nebo nedostatky (Cholesterol, vitamíny,</a:t>
            </a:r>
            <a:br>
              <a:rPr lang="cs-CZ" dirty="0"/>
            </a:br>
            <a:r>
              <a:rPr lang="cs-CZ" dirty="0"/>
              <a:t>bílkoviny)</a:t>
            </a:r>
            <a:br>
              <a:rPr lang="cs-CZ" dirty="0"/>
            </a:br>
            <a:br>
              <a:rPr lang="cs-CZ" dirty="0"/>
            </a:br>
            <a:r>
              <a:rPr lang="cs-CZ" dirty="0"/>
              <a:t>Chemická činidla: (oxid uhelnatý, léky, léky)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r>
              <a:rPr lang="cs-CZ" dirty="0"/>
              <a:t>Fyzikální látky (ionizující záření,…</a:t>
            </a:r>
            <a:endParaRPr dirty="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059941" y="6476796"/>
            <a:ext cx="11048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8</a:t>
            </a:r>
            <a:endParaRPr sz="1200">
              <a:latin typeface="Arial"/>
              <a:cs typeface="Arial"/>
            </a:endParaRPr>
          </a:p>
        </p:txBody>
      </p:sp>
      <p:sp>
        <p:nvSpPr>
          <p:cNvPr id="43" name="Nadpis 3">
            <a:extLst>
              <a:ext uri="{FF2B5EF4-FFF2-40B4-BE49-F238E27FC236}">
                <a16:creationId xmlns:a16="http://schemas.microsoft.com/office/drawing/2014/main" id="{7F7E74CB-075C-4C56-8475-943B91675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805" y="183714"/>
            <a:ext cx="10752138" cy="450850"/>
          </a:xfrm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Infekční agens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A49B64A-1B58-4AAC-B45C-C9EF51BF02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AB0821C-629B-4098-855B-FAF541C020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D0B6170-003B-4CCA-B045-433F0F15B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Etiologie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4EE292D-4F27-496C-BC1E-E3E8BA66F7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/>
              <a:t>Příčina: Covid-19</a:t>
            </a:r>
          </a:p>
          <a:p>
            <a:pPr marL="72000" indent="0">
              <a:buNone/>
            </a:pPr>
            <a:r>
              <a:rPr lang="cs-CZ" dirty="0"/>
              <a:t>Příčinný faktor – Covid-19</a:t>
            </a:r>
          </a:p>
          <a:p>
            <a:pPr marL="72000" indent="0">
              <a:buNone/>
            </a:pPr>
            <a:r>
              <a:rPr lang="cs-CZ" dirty="0"/>
              <a:t>Onemocnění: typický průběh Covid-19</a:t>
            </a:r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r>
              <a:rPr lang="cs-CZ" dirty="0"/>
              <a:t>Problémy:</a:t>
            </a:r>
          </a:p>
          <a:p>
            <a:pPr marL="586350" indent="-514350">
              <a:buAutoNum type="arabicParenR"/>
            </a:pPr>
            <a:r>
              <a:rPr lang="cs-CZ" dirty="0"/>
              <a:t>Proč někdo vůbec neonemocní a někdo zemře?</a:t>
            </a:r>
          </a:p>
          <a:p>
            <a:pPr marL="586350" indent="-514350">
              <a:buAutoNum type="arabicParenR"/>
            </a:pPr>
            <a:r>
              <a:rPr lang="cs-CZ" dirty="0"/>
              <a:t>Proč někdo, i když na něj působil příčinný faktor, vůbec neonemocněl?</a:t>
            </a:r>
          </a:p>
          <a:p>
            <a:pPr marL="586350" indent="-514350">
              <a:buAutoNum type="arabicParenR"/>
            </a:pPr>
            <a:r>
              <a:rPr lang="cs-CZ" dirty="0"/>
              <a:t>Proč více umírají obézní a starší lidé?</a:t>
            </a:r>
          </a:p>
        </p:txBody>
      </p:sp>
      <p:pic>
        <p:nvPicPr>
          <p:cNvPr id="7" name="Obrázek 6" descr="Obsah obrázku interiér, místnost, vsedě, stůl&#10;&#10;Popis byl vytvořen automaticky">
            <a:extLst>
              <a:ext uri="{FF2B5EF4-FFF2-40B4-BE49-F238E27FC236}">
                <a16:creationId xmlns:a16="http://schemas.microsoft.com/office/drawing/2014/main" id="{17CD78AB-4790-488E-96F6-CF5639B804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998" y="0"/>
            <a:ext cx="4554002" cy="303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19061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1688311" y="877019"/>
            <a:ext cx="7785734" cy="51039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6370955">
              <a:spcBef>
                <a:spcPts val="100"/>
              </a:spcBef>
            </a:pPr>
            <a:r>
              <a:rPr lang="cs-CZ" sz="1400" b="1" dirty="0"/>
              <a:t>Biologické faktory</a:t>
            </a:r>
            <a:endParaRPr lang="cs-CZ" sz="1400" dirty="0"/>
          </a:p>
          <a:p>
            <a:pPr marL="38100" marR="6370955">
              <a:spcBef>
                <a:spcPts val="100"/>
              </a:spcBef>
            </a:pPr>
            <a:r>
              <a:rPr lang="cs-CZ" sz="1400" dirty="0"/>
              <a:t>Přizpůsobivost Rozsah hostitelů Virulence Patogenita</a:t>
            </a:r>
            <a:br>
              <a:rPr lang="cs-CZ" sz="1400" dirty="0"/>
            </a:br>
            <a:r>
              <a:rPr lang="cs-CZ" sz="1400" dirty="0"/>
              <a:t>Dávka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: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ID</a:t>
            </a:r>
            <a:r>
              <a:rPr sz="1800" baseline="-20833" dirty="0">
                <a:solidFill>
                  <a:srgbClr val="FF0000"/>
                </a:solidFill>
                <a:latin typeface="Arial"/>
                <a:cs typeface="Arial"/>
              </a:rPr>
              <a:t>50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,</a:t>
            </a:r>
            <a:r>
              <a:rPr lang="cs-CZ" sz="18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LD</a:t>
            </a:r>
            <a:r>
              <a:rPr sz="1800" spc="-7" baseline="-20833" dirty="0">
                <a:solidFill>
                  <a:srgbClr val="FF0000"/>
                </a:solidFill>
                <a:latin typeface="Arial"/>
                <a:cs typeface="Arial"/>
              </a:rPr>
              <a:t>50</a:t>
            </a:r>
            <a:r>
              <a:rPr sz="1800" spc="-37" baseline="-2083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aseline="25462" dirty="0">
                <a:solidFill>
                  <a:srgbClr val="FF0000"/>
                </a:solidFill>
                <a:latin typeface="Arial"/>
                <a:cs typeface="Arial"/>
              </a:rPr>
              <a:t>etc.</a:t>
            </a:r>
            <a:r>
              <a:rPr lang="cs-CZ" sz="1400" dirty="0"/>
              <a:t>Chemické látky (toxiny a znečišťující látky)</a:t>
            </a:r>
            <a:br>
              <a:rPr lang="cs-CZ" sz="1400" dirty="0"/>
            </a:br>
            <a:r>
              <a:rPr lang="cs-CZ" sz="1400" dirty="0"/>
              <a:t>Dávka toxicity, propustnost, stabilita</a:t>
            </a:r>
            <a:br>
              <a:rPr lang="cs-CZ" sz="1400" dirty="0"/>
            </a:br>
            <a:r>
              <a:rPr lang="cs-CZ" sz="1400" dirty="0"/>
              <a:t>Poločas rozpadu atd.</a:t>
            </a:r>
            <a:br>
              <a:rPr lang="cs-CZ" sz="1400" dirty="0"/>
            </a:br>
            <a:r>
              <a:rPr lang="cs-CZ" sz="1400" dirty="0"/>
              <a:t>Fyzikální látky (záření, zvuk, vítr, povodně, průvan, půda atd.)</a:t>
            </a:r>
            <a:br>
              <a:rPr lang="cs-CZ" sz="1400" dirty="0"/>
            </a:br>
            <a:r>
              <a:rPr lang="cs-CZ" sz="1400" dirty="0"/>
              <a:t>Velikost skladeb, doba expozice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7" name="Nadpis 3">
            <a:extLst>
              <a:ext uri="{FF2B5EF4-FFF2-40B4-BE49-F238E27FC236}">
                <a16:creationId xmlns:a16="http://schemas.microsoft.com/office/drawing/2014/main" id="{A489A735-0359-481B-AF28-2D1E9A191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805" y="183714"/>
            <a:ext cx="10752138" cy="450850"/>
          </a:xfrm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Infekční agens - faktory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F2E8A9-923D-4FA0-8563-BF650AB4F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Faktory na straně hostitele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824E715-F886-4E8E-A38B-39F33DD1E9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400" dirty="0"/>
              <a:t>Faktory hostitele jsou vnitřní faktory, které ovlivňují expozici jednotlivce, jeho citlivost nebo reakci na původce.</a:t>
            </a:r>
            <a:br>
              <a:rPr lang="cs-CZ" sz="2400" dirty="0"/>
            </a:br>
            <a:br>
              <a:rPr lang="cs-CZ" sz="2400" dirty="0"/>
            </a:br>
            <a:r>
              <a:rPr lang="cs-CZ" sz="2400" dirty="0"/>
              <a:t>Faktory na straně hostitele, které ovlivňují riziko expozice jednotlivce daným agens:</a:t>
            </a:r>
            <a:br>
              <a:rPr lang="cs-CZ" sz="2400" dirty="0"/>
            </a:br>
            <a:r>
              <a:rPr lang="cs-CZ" sz="2400" dirty="0"/>
              <a:t>Věk, rasa, pohlaví, u zvířat plemeno, kmen, účel domestikace, krmení</a:t>
            </a:r>
            <a:br>
              <a:rPr lang="cs-CZ" sz="2400" dirty="0"/>
            </a:br>
            <a:r>
              <a:rPr lang="cs-CZ" sz="2400" dirty="0"/>
              <a:t>a stravovací návyky, chovatelské praktiky, sociologický stav atd.</a:t>
            </a:r>
            <a:br>
              <a:rPr lang="cs-CZ" sz="2400" dirty="0"/>
            </a:br>
            <a:r>
              <a:rPr lang="cs-CZ" sz="2400" dirty="0"/>
              <a:t>Faktory hostitele, které ovlivňují citlivost a reakci na agenta:</a:t>
            </a:r>
            <a:br>
              <a:rPr lang="cs-CZ" sz="2400" dirty="0"/>
            </a:br>
            <a:r>
              <a:rPr lang="cs-CZ" sz="2400" dirty="0"/>
              <a:t>Genetické složení, nutriční a imunologický stav, anatomická struktura, přítomnost jiných nemocí nebo léků, účel a použití domestikace, způsob chovu a chovatelské postupy a psychologické líčení.</a:t>
            </a:r>
          </a:p>
          <a:p>
            <a:endParaRPr lang="cs-CZ" sz="240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285F7F8-3723-4546-9F3F-97EB79800D5C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C8E4C5A-69EF-4156-840C-7A83F25DD1C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00944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FA52B1-8D3E-4478-8AA6-6E13B09D1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Faktory na straně vnějšího prostředí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BCD2980-D298-459C-BFBD-2237426D1C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Faktory prostředí jsou vnější faktory, které ovlivňují agens</a:t>
            </a:r>
            <a:br>
              <a:rPr lang="cs-CZ" dirty="0"/>
            </a:br>
            <a:r>
              <a:rPr lang="cs-CZ" dirty="0"/>
              <a:t>stejně jako hostitel a expozice</a:t>
            </a:r>
          </a:p>
          <a:p>
            <a:r>
              <a:rPr lang="cs-CZ" dirty="0"/>
              <a:t>Mezi faktory prostředí patří:</a:t>
            </a:r>
            <a:br>
              <a:rPr lang="cs-CZ" dirty="0"/>
            </a:br>
            <a:r>
              <a:rPr lang="cs-CZ" dirty="0"/>
              <a:t>Fyzikální faktory jako geologie, klima, ..</a:t>
            </a:r>
            <a:br>
              <a:rPr lang="cs-CZ" dirty="0"/>
            </a:br>
            <a:r>
              <a:rPr lang="cs-CZ" dirty="0"/>
              <a:t>Biologické faktory, jako je hmyz, který přenáší látku; a</a:t>
            </a:r>
            <a:br>
              <a:rPr lang="cs-CZ" dirty="0"/>
            </a:br>
            <a:r>
              <a:rPr lang="cs-CZ" dirty="0"/>
              <a:t>Socioekonomické faktory, jako je vytěsňování, hygiena a dostupnost zdravotnických služeb.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A55F017-D820-4054-B56C-2865CE480292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D4147E9-9192-412A-A341-D17DB23561B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995511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41C6ED-295D-418B-B3DB-210943DAE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Síť příčin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BE1470D-144E-47FD-AB2C-0D2A34BB36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Síť příčin byla původně navržena k řešení chronických onemocnění - lze ji použít i na přenosné nemoci) z důvodu multifaktoriální / </a:t>
            </a:r>
            <a:r>
              <a:rPr lang="cs-CZ" dirty="0" err="1"/>
              <a:t>multietiologické</a:t>
            </a:r>
            <a:r>
              <a:rPr lang="cs-CZ" dirty="0"/>
              <a:t> povahy příčinné souvislosti u mnoha nemocí</a:t>
            </a:r>
            <a:br>
              <a:rPr lang="cs-CZ" dirty="0"/>
            </a:br>
            <a:r>
              <a:rPr lang="cs-CZ" dirty="0"/>
              <a:t>Neexistuje žádná jediná příčina / </a:t>
            </a:r>
            <a:r>
              <a:rPr lang="cs-CZ" dirty="0" err="1"/>
              <a:t>vícefaktorové</a:t>
            </a:r>
            <a:r>
              <a:rPr lang="cs-CZ" dirty="0"/>
              <a:t> příčiny</a:t>
            </a:r>
            <a:br>
              <a:rPr lang="cs-CZ" dirty="0"/>
            </a:br>
            <a:r>
              <a:rPr lang="cs-CZ" dirty="0" err="1"/>
              <a:t>Příčiny</a:t>
            </a:r>
            <a:r>
              <a:rPr lang="cs-CZ" dirty="0"/>
              <a:t> onemocnění interagují různými cestami</a:t>
            </a:r>
            <a:br>
              <a:rPr lang="cs-CZ" dirty="0"/>
            </a:br>
            <a:r>
              <a:rPr lang="cs-CZ" dirty="0"/>
              <a:t>Ilustruje provázanost možných příčin</a:t>
            </a:r>
            <a:br>
              <a:rPr lang="cs-CZ" dirty="0"/>
            </a:br>
            <a:r>
              <a:rPr lang="cs-CZ" dirty="0"/>
              <a:t>Zde je nemoc z klinického hlediska obvykle dobře definována (např. Rakovina plic, mastitida), ale etiologická perspektiva je složitější.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8D03EC3-C3D2-4A71-A609-963ABAE25D20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EEAAB57-4A93-4754-9686-52F62E5DCB8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307925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272600-5BE8-40B7-9322-DD33E334C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2"/>
                </a:solidFill>
              </a:rPr>
              <a:t>Expozom</a:t>
            </a:r>
            <a:r>
              <a:rPr lang="cs-CZ" dirty="0">
                <a:solidFill>
                  <a:schemeClr val="tx2"/>
                </a:solidFill>
              </a:rPr>
              <a:t> – síť příčin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A8DF0FF-2511-4671-9D54-B0051BD554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F961673-7BF8-4F08-AB94-405FA5E9B26A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E056B98-1FE1-4174-839B-A25FAF5D74E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55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224DC9A-4DE4-4FD2-8A47-10D96EFB1E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349128"/>
            <a:ext cx="8081695" cy="520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2989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96E03C-B76B-45DD-AA58-63DE9CFF3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Model „kolo“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6018373-70A2-4C59-A2C7-FC91484ED07B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29BEE4C-5753-42A0-8124-AF98FD78B9B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56</a:t>
            </a:fld>
            <a:endParaRPr lang="cs-CZ"/>
          </a:p>
        </p:txBody>
      </p:sp>
      <p:sp>
        <p:nvSpPr>
          <p:cNvPr id="7" name="object 13">
            <a:extLst>
              <a:ext uri="{FF2B5EF4-FFF2-40B4-BE49-F238E27FC236}">
                <a16:creationId xmlns:a16="http://schemas.microsoft.com/office/drawing/2014/main" id="{39572C20-D004-419B-850C-39857673266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57480" rIns="0" bIns="0" rtlCol="0">
            <a:spAutoFit/>
          </a:bodyPr>
          <a:lstStyle/>
          <a:p>
            <a:pPr marL="355600" indent="-342900">
              <a:spcBef>
                <a:spcPts val="1240"/>
              </a:spcBef>
              <a:buClr>
                <a:srgbClr val="00007C"/>
              </a:buClr>
              <a:buSzPct val="75000"/>
              <a:buFont typeface="Wingdings"/>
              <a:buChar char=""/>
              <a:tabLst>
                <a:tab pos="355600" algn="l"/>
              </a:tabLst>
            </a:pPr>
            <a:r>
              <a:rPr lang="cs-CZ" sz="2400" dirty="0" err="1"/>
              <a:t>Mausner</a:t>
            </a:r>
            <a:r>
              <a:rPr lang="cs-CZ" sz="2400" dirty="0"/>
              <a:t> &amp; </a:t>
            </a:r>
            <a:r>
              <a:rPr lang="cs-CZ" sz="2400" dirty="0" err="1"/>
              <a:t>Kramer</a:t>
            </a:r>
            <a:r>
              <a:rPr lang="cs-CZ" sz="2400" dirty="0"/>
              <a:t>, 1985</a:t>
            </a:r>
            <a:br>
              <a:rPr lang="cs-CZ" sz="2400" dirty="0"/>
            </a:br>
            <a:r>
              <a:rPr lang="cs-CZ" sz="2400" dirty="0"/>
              <a:t>„kolo“ příčin nemoci snižuje významnost agens jako jediného faktoru</a:t>
            </a:r>
            <a:br>
              <a:rPr lang="cs-CZ" sz="2400" dirty="0"/>
            </a:br>
            <a:r>
              <a:rPr lang="cs-CZ" sz="2400" dirty="0"/>
              <a:t>Zdůrazňuje souhru fyzického, biologického a sociálního (produktivního) prostředí. Do mozaiky přináší také genetické vlohy.</a:t>
            </a:r>
            <a:br>
              <a:rPr lang="cs-CZ" sz="2400" dirty="0"/>
            </a:br>
            <a:r>
              <a:rPr lang="cs-CZ" sz="2400" dirty="0"/>
              <a:t>Model nemoci, který rozlišuje mezi „nezbytnými“ a „dostatečnými“ faktory.</a:t>
            </a:r>
            <a:r>
              <a:rPr sz="1200" dirty="0">
                <a:latin typeface="Arial"/>
                <a:cs typeface="Arial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7560400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13AC9F-1995-4BB6-A201-92684D40F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Nezbytné vs. dostatečné faktory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E56C4CD-1A99-4C3F-AF18-14971DAD3D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Nezbytnou příčinou je kauzální faktor, jehož přítomnost je nutná pro vznik účinku. Pokud se nemoc nevyvíjí bez přítomného faktoru, označujeme příčinný faktor jako „nezbytný“.</a:t>
            </a:r>
            <a:br>
              <a:rPr lang="cs-CZ" dirty="0"/>
            </a:br>
            <a:r>
              <a:rPr lang="cs-CZ" dirty="0"/>
              <a:t>Dostatečnou příčinou je „minimální soubor podmínek, faktorů nebo událostí potřebných k dosažení daného výsledku.</a:t>
            </a:r>
            <a:br>
              <a:rPr lang="cs-CZ" dirty="0"/>
            </a:br>
            <a:r>
              <a:rPr lang="cs-CZ" dirty="0"/>
              <a:t>Faktory nebo podmínky, které tvoří dostatečnou příčinu, jsou</a:t>
            </a:r>
            <a:br>
              <a:rPr lang="cs-CZ" dirty="0"/>
            </a:br>
            <a:r>
              <a:rPr lang="cs-CZ" dirty="0"/>
              <a:t>nazývané příčiny komponent.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0F9505A-50AE-42AC-8D2F-E2FBEC7E5F5F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99729F0-61E2-4FD1-833C-34E5A347F12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57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496469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48CCC1-0B2A-4C37-B8BA-B7D5DBE5A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Příklad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8607C73-8BD0-44EE-9A32-583DC938C7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Tuberkulózní bacil je nutný k vyvolání tuberkulózy, ale sám o sobě nemusí vždy onemocnění způsobit.</a:t>
            </a:r>
            <a:br>
              <a:rPr lang="cs-CZ" dirty="0"/>
            </a:br>
            <a:r>
              <a:rPr lang="cs-CZ" dirty="0"/>
              <a:t>Tuberkulózní bacil je tedy </a:t>
            </a:r>
            <a:r>
              <a:rPr lang="cs-CZ" dirty="0">
                <a:solidFill>
                  <a:schemeClr val="tx2"/>
                </a:solidFill>
              </a:rPr>
              <a:t>nezbytnou</a:t>
            </a:r>
            <a:r>
              <a:rPr lang="cs-CZ" dirty="0"/>
              <a:t>, nikoli dostatečnou příčinou.</a:t>
            </a:r>
            <a:br>
              <a:rPr lang="cs-CZ" dirty="0"/>
            </a:br>
            <a:r>
              <a:rPr lang="cs-CZ" dirty="0"/>
              <a:t>To platí pro většinu infekčních příčin.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4E426BC-4841-4841-B372-7E79FBA82468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AACD417-3ABE-4795-AE1A-ECBD54E2A64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58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918234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8C78FF-9F82-4B99-8B37-E5BE87335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2"/>
                </a:solidFill>
              </a:rPr>
              <a:t>Rothmanův</a:t>
            </a:r>
            <a:r>
              <a:rPr lang="cs-CZ" dirty="0">
                <a:solidFill>
                  <a:schemeClr val="tx2"/>
                </a:solidFill>
              </a:rPr>
              <a:t> model příčin nemoci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8F791F7-D0E7-40F1-BAA5-252D1B0038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Rothmanův</a:t>
            </a:r>
            <a:r>
              <a:rPr lang="cs-CZ" dirty="0"/>
              <a:t> model zdůrazňuje, že příčiny nemoci zahrnují soubor faktorů.</a:t>
            </a:r>
            <a:br>
              <a:rPr lang="cs-CZ" dirty="0"/>
            </a:br>
            <a:r>
              <a:rPr lang="cs-CZ" dirty="0"/>
              <a:t>Tyto faktory představují „kousky koláče“, kde teprve „celý koláč“ (kombinace faktorů) je dostatečnou příčinou nemoci či syndromu.</a:t>
            </a:r>
            <a:br>
              <a:rPr lang="cs-CZ" dirty="0"/>
            </a:br>
            <a:r>
              <a:rPr lang="cs-CZ" dirty="0"/>
              <a:t>Ukazuje, že onemocnění může mít více než jednu dostatečnou příčinu, přičemž každá dostatečná příčina se skládá z několika faktorů.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8617626-47FE-4B44-8565-4029E2E86532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F878729-268F-4258-A363-912F6CFA069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59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8368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D5A45B-9D0A-4626-89FC-2062EA583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Obecná etiologie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4D0BC8-AB16-4F4D-B806-EB9913B337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Etiologie je odvětvím </a:t>
            </a:r>
            <a:r>
              <a:rPr lang="cs-CZ" b="1" dirty="0"/>
              <a:t>Obecné </a:t>
            </a:r>
            <a:r>
              <a:rPr lang="cs-CZ" b="1" dirty="0" err="1"/>
              <a:t>nozologie</a:t>
            </a:r>
            <a:r>
              <a:rPr lang="cs-CZ" dirty="0"/>
              <a:t>, která se zabývá </a:t>
            </a:r>
            <a:r>
              <a:rPr lang="cs-CZ" b="1" dirty="0"/>
              <a:t>příčinami a příčinnými faktory </a:t>
            </a:r>
            <a:r>
              <a:rPr lang="cs-CZ" dirty="0"/>
              <a:t>chorob, primární interakcí těchto faktorů s organismem a podmínkami vzniku nemoci</a:t>
            </a:r>
          </a:p>
          <a:p>
            <a:endParaRPr lang="cs-CZ" dirty="0"/>
          </a:p>
          <a:p>
            <a:r>
              <a:rPr lang="cs-CZ" dirty="0"/>
              <a:t>Etiologie odhaluje rizikové faktory chorob na straně jedné a faktory protektivní na straně druhé</a:t>
            </a:r>
          </a:p>
        </p:txBody>
      </p:sp>
    </p:spTree>
    <p:extLst>
      <p:ext uri="{BB962C8B-B14F-4D97-AF65-F5344CB8AC3E}">
        <p14:creationId xmlns:p14="http://schemas.microsoft.com/office/powerpoint/2010/main" val="228180505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6997FE-B27D-469D-87D7-C6AACAB06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Příčiny komponent a kauzální koláče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DAAECF9-535D-4BF8-A8BA-D7937A315D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Faktory představované částmi koláče v tomto modelu se nazývají příčiny komponent.</a:t>
            </a:r>
            <a:br>
              <a:rPr lang="cs-CZ" dirty="0"/>
            </a:br>
            <a:r>
              <a:rPr lang="cs-CZ" dirty="0"/>
              <a:t>Každá jednotlivá složka je zřídkakdy dostatečnou příčinou sama o sobě, ale může být nezbytná pro příčinu onemocnění.</a:t>
            </a:r>
            <a:br>
              <a:rPr lang="cs-CZ" dirty="0"/>
            </a:br>
            <a:r>
              <a:rPr lang="cs-CZ" dirty="0"/>
              <a:t>Kontroly nemoci lze dosáhnout odstraněním jedné ze složek v každém „koláči“ a pokud by existoval faktor společný pro všechny „koláče“ (nezbytná příčina), nemoc by byla odstraněna odstraněním samotné.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A210321-0EA1-43E6-ABCC-76596ADF4FC8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017FA1F-A849-4BA5-BCA0-020B12F7FF4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60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406611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E2EF6C0-5967-433C-8E1F-FBAAC7E13E8E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13C77B9-C5A8-468F-97A7-66F72D067A8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61</a:t>
            </a:fld>
            <a:endParaRPr lang="cs-CZ"/>
          </a:p>
        </p:txBody>
      </p:sp>
      <p:sp>
        <p:nvSpPr>
          <p:cNvPr id="7" name="object 13">
            <a:extLst>
              <a:ext uri="{FF2B5EF4-FFF2-40B4-BE49-F238E27FC236}">
                <a16:creationId xmlns:a16="http://schemas.microsoft.com/office/drawing/2014/main" id="{D371B886-EB13-4C9B-B654-0677081A26D4}"/>
              </a:ext>
            </a:extLst>
          </p:cNvPr>
          <p:cNvSpPr txBox="1"/>
          <p:nvPr/>
        </p:nvSpPr>
        <p:spPr>
          <a:xfrm>
            <a:off x="1453749" y="2152664"/>
            <a:ext cx="4493895" cy="3023264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r>
              <a:rPr lang="cs-CZ" sz="2400" dirty="0"/>
              <a:t>Kauzální komplement ≡ soubor faktorů, které doplňují dostatečný kauzální mechanismus</a:t>
            </a:r>
            <a:br>
              <a:rPr lang="cs-CZ" sz="2400" dirty="0"/>
            </a:br>
            <a:r>
              <a:rPr lang="cs-CZ" sz="2400" dirty="0"/>
              <a:t>Příklad: tyfus</a:t>
            </a:r>
            <a:br>
              <a:rPr lang="cs-CZ" sz="2400" dirty="0"/>
            </a:br>
            <a:r>
              <a:rPr lang="cs-CZ" sz="2400" dirty="0"/>
              <a:t>Nezbytný prostředek </a:t>
            </a:r>
            <a:r>
              <a:rPr lang="cs-CZ" sz="2400" dirty="0" err="1"/>
              <a:t>Salmonella</a:t>
            </a:r>
            <a:r>
              <a:rPr lang="cs-CZ" sz="2400" dirty="0"/>
              <a:t> </a:t>
            </a:r>
            <a:r>
              <a:rPr lang="cs-CZ" sz="2400" dirty="0" err="1"/>
              <a:t>enterica</a:t>
            </a:r>
            <a:r>
              <a:rPr lang="cs-CZ" sz="2400" dirty="0"/>
              <a:t> ser </a:t>
            </a:r>
            <a:r>
              <a:rPr lang="cs-CZ" sz="2400" dirty="0" err="1"/>
              <a:t>Typhi</a:t>
            </a:r>
            <a:br>
              <a:rPr lang="cs-CZ" sz="2400" dirty="0"/>
            </a:br>
            <a:r>
              <a:rPr lang="cs-CZ" sz="2400" dirty="0"/>
              <a:t>Kauzální doplněk „Citlivost“</a:t>
            </a:r>
          </a:p>
        </p:txBody>
      </p:sp>
      <p:sp>
        <p:nvSpPr>
          <p:cNvPr id="9" name="object 16">
            <a:extLst>
              <a:ext uri="{FF2B5EF4-FFF2-40B4-BE49-F238E27FC236}">
                <a16:creationId xmlns:a16="http://schemas.microsoft.com/office/drawing/2014/main" id="{D6B343BE-6732-4699-A513-DB687A8A15CC}"/>
              </a:ext>
            </a:extLst>
          </p:cNvPr>
          <p:cNvSpPr/>
          <p:nvPr/>
        </p:nvSpPr>
        <p:spPr>
          <a:xfrm>
            <a:off x="7250508" y="2138185"/>
            <a:ext cx="2657777" cy="25816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2">
            <a:extLst>
              <a:ext uri="{FF2B5EF4-FFF2-40B4-BE49-F238E27FC236}">
                <a16:creationId xmlns:a16="http://schemas.microsoft.com/office/drawing/2014/main" id="{F6F66109-2865-4DF2-9793-22E241A46888}"/>
              </a:ext>
            </a:extLst>
          </p:cNvPr>
          <p:cNvSpPr txBox="1">
            <a:spLocks/>
          </p:cNvSpPr>
          <p:nvPr/>
        </p:nvSpPr>
        <p:spPr>
          <a:xfrm>
            <a:off x="568171" y="444754"/>
            <a:ext cx="9959622" cy="690574"/>
          </a:xfrm>
          <a:prstGeom prst="rect">
            <a:avLst/>
          </a:prstGeom>
        </p:spPr>
        <p:txBody>
          <a:bodyPr vert="horz" wrap="square" lIns="0" tIns="13335" rIns="0" bIns="0" rtlCol="0" anchor="t" anchorCtr="0">
            <a:sp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4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marL="1007744" marR="5080" indent="-995680">
              <a:lnSpc>
                <a:spcPct val="100000"/>
              </a:lnSpc>
              <a:spcBef>
                <a:spcPts val="105"/>
              </a:spcBef>
            </a:pPr>
            <a:r>
              <a:rPr lang="cs-CZ" b="0" kern="0" dirty="0">
                <a:solidFill>
                  <a:schemeClr val="tx2"/>
                </a:solidFill>
              </a:rPr>
              <a:t>Kauzální komplement (</a:t>
            </a:r>
            <a:r>
              <a:rPr lang="cs-CZ" b="0" kern="0" dirty="0" err="1">
                <a:solidFill>
                  <a:schemeClr val="tx2"/>
                </a:solidFill>
              </a:rPr>
              <a:t>Causal</a:t>
            </a:r>
            <a:r>
              <a:rPr lang="cs-CZ" b="0" kern="0" spc="-15" dirty="0">
                <a:solidFill>
                  <a:schemeClr val="tx2"/>
                </a:solidFill>
              </a:rPr>
              <a:t> </a:t>
            </a:r>
            <a:r>
              <a:rPr lang="cs-CZ" b="0" kern="0" dirty="0">
                <a:solidFill>
                  <a:schemeClr val="tx2"/>
                </a:solidFill>
              </a:rPr>
              <a:t>Pie)</a:t>
            </a:r>
          </a:p>
        </p:txBody>
      </p:sp>
    </p:spTree>
    <p:extLst>
      <p:ext uri="{BB962C8B-B14F-4D97-AF65-F5344CB8AC3E}">
        <p14:creationId xmlns:p14="http://schemas.microsoft.com/office/powerpoint/2010/main" val="25285672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92FD68-36E3-4A9B-AD2A-4C35C73BC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Kauzální komplement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FB30157-5CD7-467B-909F-1D6D72CD7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3604625" cy="3960000"/>
          </a:xfrm>
        </p:spPr>
        <p:txBody>
          <a:bodyPr/>
          <a:lstStyle/>
          <a:p>
            <a:r>
              <a:rPr lang="cs-CZ" sz="2000" dirty="0"/>
              <a:t>Nezbytná příčina = nalezena ve všech případech (B) Přispívající příčina = nutná v některých případech (A, C, D, E,</a:t>
            </a:r>
            <a:br>
              <a:rPr lang="cs-CZ" sz="2000" dirty="0"/>
            </a:br>
            <a:r>
              <a:rPr lang="cs-CZ" sz="2000" dirty="0"/>
              <a:t>F), ale ne ve všech případech. Dostatečná příčina = soubor nezbytných a přispívajících příčin, díky nimž je nemoc u jednotlivce nevyhnutelná</a:t>
            </a:r>
          </a:p>
          <a:p>
            <a:endParaRPr lang="cs-CZ" sz="200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69908AF-4C29-4C6E-BA32-D5E15ED817B7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A9FAFC8-5D5F-4987-90B6-25971F9D7CE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62</a:t>
            </a:fld>
            <a:endParaRPr lang="cs-CZ"/>
          </a:p>
        </p:txBody>
      </p:sp>
      <p:sp>
        <p:nvSpPr>
          <p:cNvPr id="7" name="object 15">
            <a:extLst>
              <a:ext uri="{FF2B5EF4-FFF2-40B4-BE49-F238E27FC236}">
                <a16:creationId xmlns:a16="http://schemas.microsoft.com/office/drawing/2014/main" id="{A3DE4444-ACD4-447F-8C04-F5AD436EEDB9}"/>
              </a:ext>
            </a:extLst>
          </p:cNvPr>
          <p:cNvSpPr/>
          <p:nvPr/>
        </p:nvSpPr>
        <p:spPr>
          <a:xfrm>
            <a:off x="4820014" y="1567576"/>
            <a:ext cx="5622510" cy="38897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039266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663103-5678-4D8A-8BC4-7D29C00E0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0AD9E64-9718-48DE-BF8E-81ECB13080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C0FE176-1D12-4FFB-8A0E-39352659C4FC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E6CDFA9-8394-455B-AC30-7719286C506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63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8586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35DC67-889E-4CAD-8F2A-8642CA7E4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Etiologie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CA8ACB-314A-4A8F-9015-143CEDE8B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Etiologie je zásadní pro </a:t>
            </a:r>
          </a:p>
          <a:p>
            <a:pPr lvl="1"/>
            <a:r>
              <a:rPr lang="cs-CZ" dirty="0"/>
              <a:t>Epidemiologii</a:t>
            </a:r>
          </a:p>
          <a:p>
            <a:pPr lvl="1"/>
            <a:r>
              <a:rPr lang="cs-CZ" dirty="0"/>
              <a:t>Chirurgii (</a:t>
            </a:r>
            <a:r>
              <a:rPr lang="cs-CZ" dirty="0" err="1"/>
              <a:t>etiotropní</a:t>
            </a:r>
            <a:r>
              <a:rPr lang="cs-CZ" dirty="0"/>
              <a:t> léčba)</a:t>
            </a:r>
          </a:p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r>
              <a:rPr lang="cs-CZ" b="1" dirty="0" err="1"/>
              <a:t>Etiotropní</a:t>
            </a:r>
            <a:r>
              <a:rPr lang="cs-CZ" dirty="0"/>
              <a:t> léčba nemusí být vždy možná (komár – malárie). </a:t>
            </a:r>
            <a:r>
              <a:rPr lang="cs-CZ" dirty="0" err="1"/>
              <a:t>Etiotropní</a:t>
            </a:r>
            <a:r>
              <a:rPr lang="cs-CZ" dirty="0"/>
              <a:t> léčbu nelze aplikovat tam, kde etiologický příčinný faktor již zmizel. </a:t>
            </a:r>
          </a:p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r>
              <a:rPr lang="cs-CZ" dirty="0" err="1"/>
              <a:t>Etiotropní</a:t>
            </a:r>
            <a:r>
              <a:rPr lang="cs-CZ" dirty="0"/>
              <a:t> léčba covid-19? Je možná? Nebo léčíme pouze následky toho, co </a:t>
            </a:r>
            <a:r>
              <a:rPr lang="cs-CZ" dirty="0" err="1"/>
              <a:t>Covid</a:t>
            </a:r>
            <a:r>
              <a:rPr lang="cs-CZ" dirty="0"/>
              <a:t> napáchal v našem těle? Co vlastně léčíme?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7243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7B43CF-7CE3-48C0-B912-CE3C0206B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494" y="0"/>
            <a:ext cx="10515600" cy="1325563"/>
          </a:xfrm>
        </p:spPr>
        <p:txBody>
          <a:bodyPr/>
          <a:lstStyle/>
          <a:p>
            <a:r>
              <a:rPr lang="cs-CZ" dirty="0"/>
              <a:t>Lepra</a:t>
            </a:r>
          </a:p>
        </p:txBody>
      </p:sp>
      <p:pic>
        <p:nvPicPr>
          <p:cNvPr id="5" name="Zástupný obsah 4" descr="Obsah obrázku osoba, muž, držení, hledání&#10;&#10;Popis byl vytvořen automaticky">
            <a:extLst>
              <a:ext uri="{FF2B5EF4-FFF2-40B4-BE49-F238E27FC236}">
                <a16:creationId xmlns:a16="http://schemas.microsoft.com/office/drawing/2014/main" id="{E2104C90-F130-4152-984B-13D4B4545E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94" y="1455570"/>
            <a:ext cx="2493532" cy="1711492"/>
          </a:xfrm>
        </p:spPr>
      </p:pic>
      <p:pic>
        <p:nvPicPr>
          <p:cNvPr id="7" name="Obrázek 6" descr="Obsah obrázku jídlo, pizza, vsedě, velké&#10;&#10;Popis byl vytvořen automaticky">
            <a:extLst>
              <a:ext uri="{FF2B5EF4-FFF2-40B4-BE49-F238E27FC236}">
                <a16:creationId xmlns:a16="http://schemas.microsoft.com/office/drawing/2014/main" id="{04326AFE-8AFB-4FA6-85C7-ED9B06DEAB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732" y="1437067"/>
            <a:ext cx="2640443" cy="1748497"/>
          </a:xfrm>
          <a:prstGeom prst="rect">
            <a:avLst/>
          </a:prstGeom>
        </p:spPr>
      </p:pic>
      <p:pic>
        <p:nvPicPr>
          <p:cNvPr id="9" name="Obrázek 8" descr="Obsah obrázku dort, stůl, narozeniny, řetěz&#10;&#10;Popis byl vytvořen automaticky">
            <a:extLst>
              <a:ext uri="{FF2B5EF4-FFF2-40B4-BE49-F238E27FC236}">
                <a16:creationId xmlns:a16="http://schemas.microsoft.com/office/drawing/2014/main" id="{E2E849AD-6971-4546-A4D5-1EB258C5D0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881" y="1455570"/>
            <a:ext cx="2009777" cy="1700254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7A9A1467-D2D3-445C-856D-2368D86302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407" y="1455570"/>
            <a:ext cx="2137866" cy="151966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6F3B2719-7937-4A5F-BDF5-F0ECC134C3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573" y="3672437"/>
            <a:ext cx="5505450" cy="235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702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3ABEA8-8095-4C14-9B2B-75ECCCFC7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vzniká onemocnění?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061AF0-643C-451E-A1E4-06CB6DFD85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Etiologie odpovídá na otázku „proč“</a:t>
            </a:r>
          </a:p>
          <a:p>
            <a:r>
              <a:rPr lang="cs-CZ" dirty="0"/>
              <a:t>Onemocnění má ale i trvání, intenzitu, průběh, výsledek, individuální rysy – tyto všechny spadají do oblasti PATOGENEZE</a:t>
            </a:r>
          </a:p>
          <a:p>
            <a:endParaRPr lang="cs-CZ" dirty="0"/>
          </a:p>
          <a:p>
            <a:r>
              <a:rPr lang="cs-CZ" dirty="0"/>
              <a:t>Patogeneze je nauka o mechanismech, průběhu, individuálních odchylkách a výsledcích onemocnění</a:t>
            </a:r>
          </a:p>
          <a:p>
            <a:r>
              <a:rPr lang="cs-CZ" dirty="0"/>
              <a:t>Je to kybernetika vývoje onemocnění</a:t>
            </a:r>
          </a:p>
        </p:txBody>
      </p:sp>
    </p:spTree>
    <p:extLst>
      <p:ext uri="{BB962C8B-B14F-4D97-AF65-F5344CB8AC3E}">
        <p14:creationId xmlns:p14="http://schemas.microsoft.com/office/powerpoint/2010/main" val="584357993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ácia17" id="{43703F8D-E2C7-064E-8A97-D14F04880A64}" vid="{A2C6ABD1-35F7-E349-AC15-BB7AAE84BEB3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muni-sci-prezentace-16x9-cz</Template>
  <TotalTime>1140</TotalTime>
  <Words>2428</Words>
  <Application>Microsoft Office PowerPoint</Application>
  <PresentationFormat>Širokoúhlá obrazovka</PresentationFormat>
  <Paragraphs>222</Paragraphs>
  <Slides>63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63</vt:i4>
      </vt:variant>
    </vt:vector>
  </HeadingPairs>
  <TitlesOfParts>
    <vt:vector size="68" baseType="lpstr">
      <vt:lpstr>Arial</vt:lpstr>
      <vt:lpstr>Tahoma</vt:lpstr>
      <vt:lpstr>Times New Roman</vt:lpstr>
      <vt:lpstr>Wingdings</vt:lpstr>
      <vt:lpstr>Prezentace_MU_CZ</vt:lpstr>
      <vt:lpstr>Etiopatogeneze nemocí, reaktivita a rezistence</vt:lpstr>
      <vt:lpstr>Prezentace aplikace PowerPoint</vt:lpstr>
      <vt:lpstr>Příčina</vt:lpstr>
      <vt:lpstr>Prezentace aplikace PowerPoint</vt:lpstr>
      <vt:lpstr>Etiologie</vt:lpstr>
      <vt:lpstr>Obecná etiologie</vt:lpstr>
      <vt:lpstr>Etiologie</vt:lpstr>
      <vt:lpstr>Lepra</vt:lpstr>
      <vt:lpstr>Jak vzniká onemocnění?</vt:lpstr>
      <vt:lpstr>Prezentace aplikace PowerPoint</vt:lpstr>
      <vt:lpstr>Kauzalita v medicíně</vt:lpstr>
      <vt:lpstr>Základní doktríny lékařského determinismu</vt:lpstr>
      <vt:lpstr>První příklad deterministického přístupu?</vt:lpstr>
      <vt:lpstr>Prezentace aplikace PowerPoint</vt:lpstr>
      <vt:lpstr>Prezentace aplikace PowerPoint</vt:lpstr>
      <vt:lpstr>Období temna</vt:lpstr>
      <vt:lpstr>Monokauzalismus</vt:lpstr>
      <vt:lpstr>Robert Koch – Kochovy postuláty</vt:lpstr>
      <vt:lpstr>Výhody </vt:lpstr>
      <vt:lpstr>Výhody </vt:lpstr>
      <vt:lpstr>Na čem monokauzalismus zhavaroval? </vt:lpstr>
      <vt:lpstr>Exogenní patogeny mohou nepřímo způsobit onemocnění cestou imunitního systému</vt:lpstr>
      <vt:lpstr>Parvovirus B19</vt:lpstr>
      <vt:lpstr>Noel Rose a Yehuda Shoenfeld</vt:lpstr>
      <vt:lpstr>Kondicionalismus</vt:lpstr>
      <vt:lpstr>Kondicionalismus: doktríny</vt:lpstr>
      <vt:lpstr>Max Richard Constantine Verworn</vt:lpstr>
      <vt:lpstr>Anafylaktická reakce na penicilín podávaný kvůli infekci</vt:lpstr>
      <vt:lpstr>Reaktivita</vt:lpstr>
      <vt:lpstr>Prezentace aplikace PowerPoint</vt:lpstr>
      <vt:lpstr>Akton - reakton</vt:lpstr>
      <vt:lpstr>Prezentace aplikace PowerPoint</vt:lpstr>
      <vt:lpstr>Rezistence</vt:lpstr>
      <vt:lpstr>Prezentace aplikace PowerPoint</vt:lpstr>
      <vt:lpstr>Katatoxické a syntoxické mechanismy</vt:lpstr>
      <vt:lpstr>Konvergentní hybrid dvou pólů nemoci</vt:lpstr>
      <vt:lpstr>Kauzalismus</vt:lpstr>
      <vt:lpstr>Co si medicína vzala z kondicionalismu</vt:lpstr>
      <vt:lpstr>Prezentace aplikace PowerPoint</vt:lpstr>
      <vt:lpstr>Polyetiologická onemocnění</vt:lpstr>
      <vt:lpstr>Polyetiologická onemocnění</vt:lpstr>
      <vt:lpstr>Prezentace aplikace PowerPoint</vt:lpstr>
      <vt:lpstr>Klinický korelát kalcifylaxe</vt:lpstr>
      <vt:lpstr>Reaktivita versus rezistence</vt:lpstr>
      <vt:lpstr>Nyní prakticky…</vt:lpstr>
      <vt:lpstr>Prezentace aplikace PowerPoint</vt:lpstr>
      <vt:lpstr>Epidemiologická triáda</vt:lpstr>
      <vt:lpstr>Epidemiologická triáda</vt:lpstr>
      <vt:lpstr>Infekční agens</vt:lpstr>
      <vt:lpstr>Infekční agens - faktory</vt:lpstr>
      <vt:lpstr>Faktory na straně hostitele</vt:lpstr>
      <vt:lpstr>Faktory na straně vnějšího prostředí</vt:lpstr>
      <vt:lpstr>Síť příčin</vt:lpstr>
      <vt:lpstr>Prezentace aplikace PowerPoint</vt:lpstr>
      <vt:lpstr>Expozom – síť příčin</vt:lpstr>
      <vt:lpstr>Model „kolo“</vt:lpstr>
      <vt:lpstr>Nezbytné vs. dostatečné faktory</vt:lpstr>
      <vt:lpstr>Příklad</vt:lpstr>
      <vt:lpstr>Rothmanův model příčin nemoci</vt:lpstr>
      <vt:lpstr>Příčiny komponent a kauzální koláče</vt:lpstr>
      <vt:lpstr>Prezentace aplikace PowerPoint</vt:lpstr>
      <vt:lpstr>Kauzální komplement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Julie Dobrovolná</dc:creator>
  <cp:lastModifiedBy>Julie Dobrovolná</cp:lastModifiedBy>
  <cp:revision>19</cp:revision>
  <cp:lastPrinted>1601-01-01T00:00:00Z</cp:lastPrinted>
  <dcterms:created xsi:type="dcterms:W3CDTF">2020-10-16T08:40:46Z</dcterms:created>
  <dcterms:modified xsi:type="dcterms:W3CDTF">2020-11-19T10:03:48Z</dcterms:modified>
</cp:coreProperties>
</file>