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2" r:id="rId5"/>
    <p:sldId id="261" r:id="rId6"/>
    <p:sldId id="273" r:id="rId7"/>
    <p:sldId id="274" r:id="rId8"/>
    <p:sldId id="259" r:id="rId9"/>
    <p:sldId id="270" r:id="rId10"/>
    <p:sldId id="770" r:id="rId11"/>
  </p:sldIdLst>
  <p:sldSz cx="12192000" cy="6858000"/>
  <p:notesSz cx="9944100" cy="6805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2ED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77C8CF-35F7-4EB0-BCAC-2A3CA4DCDF4E}" v="1" dt="2023-10-04T10:32:32.4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2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a Holochová" userId="cec1fc50-0959-4ef1-8dd0-4d8194554cff" providerId="ADAL" clId="{0577C8CF-35F7-4EB0-BCAC-2A3CA4DCDF4E}"/>
    <pc:docChg chg="custSel addSld delSld modSld">
      <pc:chgData name="Pavla Holochová" userId="cec1fc50-0959-4ef1-8dd0-4d8194554cff" providerId="ADAL" clId="{0577C8CF-35F7-4EB0-BCAC-2A3CA4DCDF4E}" dt="2023-10-05T05:32:47.263" v="45" actId="6549"/>
      <pc:docMkLst>
        <pc:docMk/>
      </pc:docMkLst>
      <pc:sldChg chg="modSp mod">
        <pc:chgData name="Pavla Holochová" userId="cec1fc50-0959-4ef1-8dd0-4d8194554cff" providerId="ADAL" clId="{0577C8CF-35F7-4EB0-BCAC-2A3CA4DCDF4E}" dt="2023-10-05T05:32:47.263" v="45" actId="6549"/>
        <pc:sldMkLst>
          <pc:docMk/>
          <pc:sldMk cId="4187406800" sldId="256"/>
        </pc:sldMkLst>
        <pc:spChg chg="mod">
          <ac:chgData name="Pavla Holochová" userId="cec1fc50-0959-4ef1-8dd0-4d8194554cff" providerId="ADAL" clId="{0577C8CF-35F7-4EB0-BCAC-2A3CA4DCDF4E}" dt="2023-10-05T05:32:47.263" v="45" actId="6549"/>
          <ac:spMkLst>
            <pc:docMk/>
            <pc:sldMk cId="4187406800" sldId="256"/>
            <ac:spMk id="3" creationId="{CE0FD0B8-D1A3-4EFB-8C63-8A5EB10D0365}"/>
          </ac:spMkLst>
        </pc:spChg>
      </pc:sldChg>
      <pc:sldChg chg="del">
        <pc:chgData name="Pavla Holochová" userId="cec1fc50-0959-4ef1-8dd0-4d8194554cff" providerId="ADAL" clId="{0577C8CF-35F7-4EB0-BCAC-2A3CA4DCDF4E}" dt="2023-10-04T10:31:10.831" v="0" actId="47"/>
        <pc:sldMkLst>
          <pc:docMk/>
          <pc:sldMk cId="273891140" sldId="260"/>
        </pc:sldMkLst>
      </pc:sldChg>
      <pc:sldChg chg="del">
        <pc:chgData name="Pavla Holochová" userId="cec1fc50-0959-4ef1-8dd0-4d8194554cff" providerId="ADAL" clId="{0577C8CF-35F7-4EB0-BCAC-2A3CA4DCDF4E}" dt="2023-10-04T10:31:12.437" v="1" actId="47"/>
        <pc:sldMkLst>
          <pc:docMk/>
          <pc:sldMk cId="341119894" sldId="266"/>
        </pc:sldMkLst>
      </pc:sldChg>
      <pc:sldChg chg="del">
        <pc:chgData name="Pavla Holochová" userId="cec1fc50-0959-4ef1-8dd0-4d8194554cff" providerId="ADAL" clId="{0577C8CF-35F7-4EB0-BCAC-2A3CA4DCDF4E}" dt="2023-10-04T10:32:17.396" v="5" actId="47"/>
        <pc:sldMkLst>
          <pc:docMk/>
          <pc:sldMk cId="17486645" sldId="268"/>
        </pc:sldMkLst>
      </pc:sldChg>
      <pc:sldChg chg="del">
        <pc:chgData name="Pavla Holochová" userId="cec1fc50-0959-4ef1-8dd0-4d8194554cff" providerId="ADAL" clId="{0577C8CF-35F7-4EB0-BCAC-2A3CA4DCDF4E}" dt="2023-10-04T10:32:16.455" v="4" actId="47"/>
        <pc:sldMkLst>
          <pc:docMk/>
          <pc:sldMk cId="3449196845" sldId="269"/>
        </pc:sldMkLst>
      </pc:sldChg>
      <pc:sldChg chg="new del">
        <pc:chgData name="Pavla Holochová" userId="cec1fc50-0959-4ef1-8dd0-4d8194554cff" providerId="ADAL" clId="{0577C8CF-35F7-4EB0-BCAC-2A3CA4DCDF4E}" dt="2023-10-04T10:32:34.792" v="8" actId="47"/>
        <pc:sldMkLst>
          <pc:docMk/>
          <pc:sldMk cId="166150470" sldId="275"/>
        </pc:sldMkLst>
      </pc:sldChg>
      <pc:sldChg chg="del">
        <pc:chgData name="Pavla Holochová" userId="cec1fc50-0959-4ef1-8dd0-4d8194554cff" providerId="ADAL" clId="{0577C8CF-35F7-4EB0-BCAC-2A3CA4DCDF4E}" dt="2023-10-04T10:32:13.995" v="2" actId="47"/>
        <pc:sldMkLst>
          <pc:docMk/>
          <pc:sldMk cId="2779887347" sldId="276"/>
        </pc:sldMkLst>
      </pc:sldChg>
      <pc:sldChg chg="del">
        <pc:chgData name="Pavla Holochová" userId="cec1fc50-0959-4ef1-8dd0-4d8194554cff" providerId="ADAL" clId="{0577C8CF-35F7-4EB0-BCAC-2A3CA4DCDF4E}" dt="2023-10-04T10:32:15.426" v="3" actId="47"/>
        <pc:sldMkLst>
          <pc:docMk/>
          <pc:sldMk cId="3540240763" sldId="277"/>
        </pc:sldMkLst>
      </pc:sldChg>
      <pc:sldChg chg="add">
        <pc:chgData name="Pavla Holochová" userId="cec1fc50-0959-4ef1-8dd0-4d8194554cff" providerId="ADAL" clId="{0577C8CF-35F7-4EB0-BCAC-2A3CA4DCDF4E}" dt="2023-10-04T10:32:32.421" v="7"/>
        <pc:sldMkLst>
          <pc:docMk/>
          <pc:sldMk cId="3399235936" sldId="7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144F4-0372-4684-92AE-792C02B8A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30C2F7-2629-4F80-BB07-00206536F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3437D7-EBA9-420F-B27D-D6B06125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2418E5-F89F-4B6B-9ECB-C72F6EDC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41BDB0-72F3-4166-9A44-D3F67A25C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3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9C2B5-5DC6-40D7-9A2E-1455C994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FCE8D8-471D-41B1-BF0F-5790AFED5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00AFC1-096E-4770-8904-3076C331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D31D8C-B6E0-4994-8527-25679209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AE5CAB-59BC-4DEB-9DB2-C6514B32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159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F0C7600-1C7D-4228-AB8C-12008FAB08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8863A3E-9D14-4058-BBB9-2A801913B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FE2922-0573-408E-8112-EF0F3FCFC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A7F1E1-4B2B-4DA6-87E5-5B2859D8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6ACD31-1A76-459C-9457-C8490D2A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13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verzní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273" cy="3240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41158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48327-326B-4F7A-9BB8-BDA4BD6FC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5534A9-511B-4AEA-BDE6-CD96EF2B5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E0995E-766B-4FC8-90E4-07AD47D6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D6C6E7-9B6A-45F2-8A55-1FDA2B2E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4D34A4-315B-440F-93EE-A90D48F61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95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748D7C-0719-4825-B031-047FA0E71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4F080B4-3D82-4A26-B3B0-0716F4004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6CACC4-AB1D-4429-9908-7EC552B73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5D4177-65C9-48D4-92A6-AB8DDF8DA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D2C39B-ABAE-4696-B9E6-D5A8E6C3E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66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24CA0-C99B-44BA-A027-3D04A754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9159B9-E034-47B3-A9EA-378DFF182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BB6F417-74BD-4762-8296-A31EE0505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C12DDEA-1C42-4612-93E3-E9543115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10CE357-2A47-4590-81F6-70B55ABD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91CB9A-E5A6-4780-B100-F9A401BB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758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89D07-C89D-4A9A-B59F-1FE09293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C96B15-4F81-4D8A-BE34-8FF001D33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50BB8B2-C9D8-4905-80C7-FCF1E4A13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8ECE86E-ED0C-4D30-85B6-09A7D24499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256855A-79EF-4D8F-8A02-C320B6F2C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9048A7A-E01B-4C5D-8E90-D6FEB132B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A92C8F-6785-453E-8AA1-E1CB92E6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BD469B3-2F3A-4386-AF06-189C91E6B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79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CFFD7-F991-408B-B5FE-5C73B67F3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93AA7A4-63CB-4EE3-852C-69262C2C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2D87E38-D154-454C-941B-6C2C97BE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2D6FF40-65A2-4DB1-A180-617CD711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0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AAF8EB2-4E07-4EE1-9D4F-08BAFBBA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50F21E3-FAE0-4B29-B58F-D50EAE07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96E7195-B6A7-4A67-8851-D218A23E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94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D6903-89A4-4306-BA48-D2957DC9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94A2CC-8254-4F21-A23D-A32F8C051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D704D3-457F-462E-980D-3D863C954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BA7A250-1ED2-48CA-AD02-34B3FA969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0531CD-C603-4F44-A56A-ADE1A1921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3B35F43-D525-45E4-B163-7F387401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62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657C3-A8C2-43B5-9F45-608AABF5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1CDA4BA-545A-468C-92C1-6641E4AE58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436FEBB-B633-42E2-A933-352681FED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FAE371-EC6D-4DF7-B4F4-D1063607C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ED56E8-2F8A-4DB4-B2AA-0005A8719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B3260F-A085-4A18-9803-1E2C249A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061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E9C7D87-4643-429B-BC95-158A3471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1270C2-F7AF-4D13-98CB-EF636FBF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407956-84CB-4510-A7C8-D3882861F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813E-AEDC-4D97-B58C-7C0B046659F2}" type="datetimeFigureOut">
              <a:rPr lang="cs-CZ" smtClean="0"/>
              <a:t>05.10.2023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C6536C-C763-4046-A90A-967C19CD6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536A22-3FE8-474F-ACF0-45D034C8C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697E2-86C6-4499-ADF0-CE65DD8053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99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G"/><Relationship Id="rId7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140C7-8432-4A4F-AC52-0F11125E7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2492" y="2934994"/>
            <a:ext cx="7971693" cy="972698"/>
          </a:xfrm>
        </p:spPr>
        <p:txBody>
          <a:bodyPr>
            <a:normAutofit fontScale="90000"/>
          </a:bodyPr>
          <a:lstStyle/>
          <a:p>
            <a:r>
              <a:rPr lang="cs-CZ" sz="5300" b="1" dirty="0"/>
              <a:t>Laboratoře MIKROBIOM 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E0FD0B8-D1A3-4EFB-8C63-8A5EB10D0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661" y="1547446"/>
            <a:ext cx="11369327" cy="405927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cs-CZ" dirty="0" err="1"/>
              <a:t>Recetox</a:t>
            </a:r>
            <a:r>
              <a:rPr lang="cs-CZ" dirty="0"/>
              <a:t>, Přírodovědecká fakulta, MU</a:t>
            </a:r>
          </a:p>
          <a:p>
            <a:pPr algn="l"/>
            <a:r>
              <a:rPr lang="cs-CZ" dirty="0"/>
              <a:t>D30/320, 322, 323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Vedoucí skupiny: </a:t>
            </a:r>
          </a:p>
          <a:p>
            <a:pPr algn="l"/>
            <a:r>
              <a:rPr lang="cs-CZ" sz="2800" dirty="0"/>
              <a:t>	doc. Petra Bořilová Linhartová, PhD, MBA</a:t>
            </a:r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r>
              <a:rPr lang="cs-CZ" dirty="0"/>
              <a:t>Pracovníci infrastruktury :</a:t>
            </a:r>
          </a:p>
          <a:p>
            <a:pPr algn="l"/>
            <a:r>
              <a:rPr lang="cs-CZ" dirty="0"/>
              <a:t>                Mgr. Pavla Holochová, Ph.D. </a:t>
            </a:r>
          </a:p>
          <a:p>
            <a:pPr algn="l"/>
            <a:r>
              <a:rPr lang="cs-CZ" dirty="0"/>
              <a:t>                Mgr. Jana Vrzalová</a:t>
            </a:r>
          </a:p>
          <a:p>
            <a:pPr algn="l"/>
            <a:r>
              <a:rPr lang="cs-CZ" dirty="0"/>
              <a:t>	  Mgr. Petra Brenerová, Ph.D</a:t>
            </a:r>
          </a:p>
          <a:p>
            <a:pPr algn="l"/>
            <a:endParaRPr lang="cs-CZ" dirty="0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1EC806FA-7CB2-4E04-894E-5595EFD0E0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640" y="6353480"/>
            <a:ext cx="3010535" cy="3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06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07CBCEBB-50B1-490D-AF2E-8C1A839DBDCB}"/>
              </a:ext>
            </a:extLst>
          </p:cNvPr>
          <p:cNvGrpSpPr>
            <a:grpSpLocks noChangeAspect="1"/>
          </p:cNvGrpSpPr>
          <p:nvPr/>
        </p:nvGrpSpPr>
        <p:grpSpPr>
          <a:xfrm>
            <a:off x="294823" y="6000646"/>
            <a:ext cx="691270" cy="683267"/>
            <a:chOff x="5018325" y="2347286"/>
            <a:chExt cx="1510619" cy="1493130"/>
          </a:xfrm>
        </p:grpSpPr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CC8B8758-0455-4CE2-B0E2-F9FC5F83DE23}"/>
                </a:ext>
              </a:extLst>
            </p:cNvPr>
            <p:cNvSpPr/>
            <p:nvPr/>
          </p:nvSpPr>
          <p:spPr bwMode="auto">
            <a:xfrm rot="12413073">
              <a:off x="5044016" y="2745827"/>
              <a:ext cx="1484928" cy="703008"/>
            </a:xfrm>
            <a:prstGeom prst="ellipse">
              <a:avLst/>
            </a:prstGeom>
            <a:solidFill>
              <a:schemeClr val="accent6">
                <a:alpha val="5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33E80D90-FE1C-49AA-A801-84A72A95FB1E}"/>
                </a:ext>
              </a:extLst>
            </p:cNvPr>
            <p:cNvSpPr/>
            <p:nvPr/>
          </p:nvSpPr>
          <p:spPr bwMode="auto">
            <a:xfrm rot="9021403">
              <a:off x="5018325" y="2738148"/>
              <a:ext cx="1484928" cy="703008"/>
            </a:xfrm>
            <a:prstGeom prst="ellipse">
              <a:avLst/>
            </a:prstGeom>
            <a:solidFill>
              <a:srgbClr val="AB8CC6">
                <a:alpha val="71000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9BD77BC7-9C67-42FA-892A-C1E61D6D0C1C}"/>
                </a:ext>
              </a:extLst>
            </p:cNvPr>
            <p:cNvSpPr>
              <a:spLocks noChangeAspect="1"/>
            </p:cNvSpPr>
            <p:nvPr/>
          </p:nvSpPr>
          <p:spPr bwMode="auto">
            <a:xfrm rot="7583583">
              <a:off x="5032605" y="2738246"/>
              <a:ext cx="1484927" cy="703008"/>
            </a:xfrm>
            <a:prstGeom prst="ellipse">
              <a:avLst/>
            </a:prstGeom>
            <a:solidFill>
              <a:srgbClr val="F5ED87">
                <a:alpha val="71000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67CDD28A-4AD9-457E-8659-5ED7A121D2C0}"/>
                </a:ext>
              </a:extLst>
            </p:cNvPr>
            <p:cNvSpPr/>
            <p:nvPr/>
          </p:nvSpPr>
          <p:spPr bwMode="auto">
            <a:xfrm rot="3324462">
              <a:off x="5015855" y="2746449"/>
              <a:ext cx="1484927" cy="703008"/>
            </a:xfrm>
            <a:prstGeom prst="ellipse">
              <a:avLst/>
            </a:prstGeom>
            <a:solidFill>
              <a:srgbClr val="69D1D9">
                <a:alpha val="68000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/>
          <a:srcRect l="15521" t="18376" r="17813" b="10000"/>
          <a:stretch/>
        </p:blipFill>
        <p:spPr>
          <a:xfrm>
            <a:off x="1057930" y="0"/>
            <a:ext cx="9989598" cy="6037041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7CBCEBB-50B1-490D-AF2E-8C1A839DBDCB}"/>
              </a:ext>
            </a:extLst>
          </p:cNvPr>
          <p:cNvGrpSpPr>
            <a:grpSpLocks noChangeAspect="1"/>
          </p:cNvGrpSpPr>
          <p:nvPr/>
        </p:nvGrpSpPr>
        <p:grpSpPr>
          <a:xfrm>
            <a:off x="280909" y="6003595"/>
            <a:ext cx="691270" cy="683267"/>
            <a:chOff x="5018325" y="2347286"/>
            <a:chExt cx="1510619" cy="1493130"/>
          </a:xfrm>
        </p:grpSpPr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CC8B8758-0455-4CE2-B0E2-F9FC5F83DE23}"/>
                </a:ext>
              </a:extLst>
            </p:cNvPr>
            <p:cNvSpPr/>
            <p:nvPr/>
          </p:nvSpPr>
          <p:spPr bwMode="auto">
            <a:xfrm rot="12413073">
              <a:off x="5044016" y="2745827"/>
              <a:ext cx="1484928" cy="703008"/>
            </a:xfrm>
            <a:prstGeom prst="ellipse">
              <a:avLst/>
            </a:prstGeom>
            <a:solidFill>
              <a:schemeClr val="accent6">
                <a:alpha val="5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33E80D90-FE1C-49AA-A801-84A72A95FB1E}"/>
                </a:ext>
              </a:extLst>
            </p:cNvPr>
            <p:cNvSpPr/>
            <p:nvPr/>
          </p:nvSpPr>
          <p:spPr bwMode="auto">
            <a:xfrm rot="9021403">
              <a:off x="5018325" y="2738148"/>
              <a:ext cx="1484928" cy="703008"/>
            </a:xfrm>
            <a:prstGeom prst="ellipse">
              <a:avLst/>
            </a:prstGeom>
            <a:solidFill>
              <a:srgbClr val="AB8CC6">
                <a:alpha val="71000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9BD77BC7-9C67-42FA-892A-C1E61D6D0C1C}"/>
                </a:ext>
              </a:extLst>
            </p:cNvPr>
            <p:cNvSpPr>
              <a:spLocks noChangeAspect="1"/>
            </p:cNvSpPr>
            <p:nvPr/>
          </p:nvSpPr>
          <p:spPr bwMode="auto">
            <a:xfrm rot="7583583">
              <a:off x="5032605" y="2738246"/>
              <a:ext cx="1484927" cy="703008"/>
            </a:xfrm>
            <a:prstGeom prst="ellipse">
              <a:avLst/>
            </a:prstGeom>
            <a:solidFill>
              <a:srgbClr val="F5ED87">
                <a:alpha val="71000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67CDD28A-4AD9-457E-8659-5ED7A121D2C0}"/>
                </a:ext>
              </a:extLst>
            </p:cNvPr>
            <p:cNvSpPr/>
            <p:nvPr/>
          </p:nvSpPr>
          <p:spPr bwMode="auto">
            <a:xfrm rot="3324462">
              <a:off x="5015855" y="2746449"/>
              <a:ext cx="1484927" cy="703008"/>
            </a:xfrm>
            <a:prstGeom prst="ellipse">
              <a:avLst/>
            </a:prstGeom>
            <a:solidFill>
              <a:srgbClr val="69D1D9">
                <a:alpha val="68000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800" b="0" i="0" u="none" strike="noStrike" cap="none" normalizeH="0" baseline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16" name="Obdélník 15"/>
          <p:cNvSpPr/>
          <p:nvPr/>
        </p:nvSpPr>
        <p:spPr>
          <a:xfrm>
            <a:off x="1057422" y="6083619"/>
            <a:ext cx="1563248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cs-CZ" sz="14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ENVIRONMENTAL </a:t>
            </a:r>
          </a:p>
          <a:p>
            <a:r>
              <a:rPr lang="cs-CZ" sz="14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GENOMICS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3468767" y="6093734"/>
            <a:ext cx="1334020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cs-CZ" sz="14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MICROBIOME </a:t>
            </a:r>
          </a:p>
          <a:p>
            <a:r>
              <a:rPr lang="cs-CZ" sz="1400" b="1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LABORATORIES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/>
          <a:srcRect l="37324" t="490" r="6427" b="-490"/>
          <a:stretch/>
        </p:blipFill>
        <p:spPr>
          <a:xfrm>
            <a:off x="2663353" y="5968553"/>
            <a:ext cx="734043" cy="7340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923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D0EDD0-9BB2-416C-8A9A-C49D025FC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5137"/>
            <a:ext cx="10255899" cy="1015123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Vstup do laboratoří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8B5DAF-6807-46C8-A143-FBC25BDC9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135" y="1623527"/>
            <a:ext cx="10698065" cy="4553435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Přezůvky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cs-CZ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B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ílé oblečení/laboratorní plát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Vstup mají samostatně povoleny pouze osoby proškoleny BOZP a PO a seznámeny s provozním řádem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011593-1786-4D91-8741-38C7AFBDD9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20" y="6317444"/>
            <a:ext cx="3010535" cy="3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0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0AB44-084F-4543-B768-D560DC6B5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72262" cy="611798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Dokumenty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17A0D3-E7A0-4092-BC2E-D42CAF25E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329" y="1175657"/>
            <a:ext cx="11669342" cy="5243582"/>
          </a:xfrm>
        </p:spPr>
        <p:txBody>
          <a:bodyPr>
            <a:normAutofit/>
          </a:bodyPr>
          <a:lstStyle/>
          <a:p>
            <a:r>
              <a:rPr lang="cs-CZ" sz="2400" dirty="0"/>
              <a:t>Každá laboratoř má:        Provozní řád – specifikace prací vykonávaných v dané laboratoři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Knihu laboratoře – seznam proškolených lidí, závady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Kartu BOZP pro </a:t>
            </a:r>
            <a:r>
              <a:rPr lang="cs-CZ" sz="2400" dirty="0" err="1"/>
              <a:t>prac</a:t>
            </a:r>
            <a:r>
              <a:rPr lang="cs-CZ" sz="2400" dirty="0"/>
              <a:t>. činnost – možná rizika a jejich kategorizace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Seznam chemikálií s H a S větami, bezpečnostní listy (v počítači v </a:t>
            </a:r>
            <a:r>
              <a:rPr lang="cs-CZ" sz="2400" dirty="0" err="1"/>
              <a:t>lab</a:t>
            </a:r>
            <a:r>
              <a:rPr lang="cs-CZ" sz="2400" dirty="0"/>
              <a:t>. 320)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Provozní řád a Pravidla pro práci v laboratoři nalepeny na dveřích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Kniha laboratoře a Karta BOZP uloženy v šuplíku v laboratoři D30/322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3B0F83-9372-409B-B254-C32DF43D40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36" y="6419239"/>
            <a:ext cx="3010535" cy="3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47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2EF29-87EE-4232-A4E7-DBCCA7B2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569"/>
            <a:ext cx="10515600" cy="1055077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b="1" dirty="0"/>
              <a:t>Při požáru</a:t>
            </a:r>
          </a:p>
        </p:txBody>
      </p:sp>
      <p:pic>
        <p:nvPicPr>
          <p:cNvPr id="5" name="Zástupný obsah 4" descr="Obsah obrázku zeď, interiér&#10;&#10;Popis byl vytvořen automaticky">
            <a:extLst>
              <a:ext uri="{FF2B5EF4-FFF2-40B4-BE49-F238E27FC236}">
                <a16:creationId xmlns:a16="http://schemas.microsoft.com/office/drawing/2014/main" id="{43A55F82-F2C8-4849-851E-E15232787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3" t="5795" r="11222" b="1776"/>
          <a:stretch/>
        </p:blipFill>
        <p:spPr>
          <a:xfrm>
            <a:off x="466530" y="1474236"/>
            <a:ext cx="4261579" cy="4432041"/>
          </a:xfrm>
        </p:spPr>
      </p:pic>
      <p:pic>
        <p:nvPicPr>
          <p:cNvPr id="7" name="Obrázek 6" descr="Obsah obrázku zeď, interiér, strop, patro&#10;&#10;Popis byl vytvořen automaticky">
            <a:extLst>
              <a:ext uri="{FF2B5EF4-FFF2-40B4-BE49-F238E27FC236}">
                <a16:creationId xmlns:a16="http://schemas.microsoft.com/office/drawing/2014/main" id="{0CEFB704-2BF5-4064-B68E-6F4018C2A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6231" y="2032323"/>
            <a:ext cx="4464698" cy="3348524"/>
          </a:xfrm>
          <a:prstGeom prst="rect">
            <a:avLst/>
          </a:prstGeom>
        </p:spPr>
      </p:pic>
      <p:pic>
        <p:nvPicPr>
          <p:cNvPr id="9" name="Obrázek 8" descr="Obsah obrázku interiér, zeď, budova, okno&#10;&#10;Popis byl vytvořen automaticky">
            <a:extLst>
              <a:ext uri="{FF2B5EF4-FFF2-40B4-BE49-F238E27FC236}">
                <a16:creationId xmlns:a16="http://schemas.microsoft.com/office/drawing/2014/main" id="{015B7D6D-3F74-4D39-BBC9-3F961F8B8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8042" y="2032325"/>
            <a:ext cx="4464698" cy="33485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71B9151-4581-43F7-88B8-F176A246795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772" y="6407998"/>
            <a:ext cx="3010535" cy="3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24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37CF8-C7E6-4689-AFC3-13491BCD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785" y="466229"/>
            <a:ext cx="6375400" cy="775921"/>
          </a:xfrm>
        </p:spPr>
        <p:txBody>
          <a:bodyPr/>
          <a:lstStyle/>
          <a:p>
            <a:r>
              <a:rPr lang="cs-CZ" b="1" dirty="0"/>
              <a:t>BOZP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6954D8-93BF-406F-8234-9A065B611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785" y="1586523"/>
            <a:ext cx="11043138" cy="4590440"/>
          </a:xfrm>
        </p:spPr>
        <p:txBody>
          <a:bodyPr/>
          <a:lstStyle/>
          <a:p>
            <a:r>
              <a:rPr lang="cs-CZ" dirty="0"/>
              <a:t>Bezpečnostní pracovník </a:t>
            </a:r>
            <a:r>
              <a:rPr lang="cs-CZ" dirty="0" err="1"/>
              <a:t>Recetoxu</a:t>
            </a:r>
            <a:r>
              <a:rPr lang="cs-CZ" dirty="0"/>
              <a:t> zajistí celkové školení</a:t>
            </a:r>
          </a:p>
          <a:p>
            <a:r>
              <a:rPr lang="cs-CZ" dirty="0"/>
              <a:t>Úraz hlásit vedoucímu a bezpečnostnímu pracovníku </a:t>
            </a:r>
            <a:r>
              <a:rPr lang="cs-CZ" dirty="0" err="1"/>
              <a:t>Recetoxu</a:t>
            </a:r>
            <a:endParaRPr lang="cs-CZ" dirty="0"/>
          </a:p>
          <a:p>
            <a:r>
              <a:rPr lang="cs-CZ" dirty="0"/>
              <a:t>Lékárnička: 3. patro kuchyňka INBIT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, interiér, položky, pouzdro&#10;&#10;Popis byl vytvořen automaticky">
            <a:extLst>
              <a:ext uri="{FF2B5EF4-FFF2-40B4-BE49-F238E27FC236}">
                <a16:creationId xmlns:a16="http://schemas.microsoft.com/office/drawing/2014/main" id="{DD070059-AB71-4BBA-9180-83BE7AA9C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8806" y="4431259"/>
            <a:ext cx="2240581" cy="1680436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EADCD2A-B1B2-4BF0-BB9E-3C6F26E1E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9826" y="4431258"/>
            <a:ext cx="2240581" cy="1680436"/>
          </a:xfrm>
          <a:prstGeom prst="rect">
            <a:avLst/>
          </a:prstGeom>
        </p:spPr>
      </p:pic>
      <p:pic>
        <p:nvPicPr>
          <p:cNvPr id="9" name="Obrázek 8" descr="Obsah obrázku text, kontejner, box, kartotéka&#10;&#10;Popis byl vytvořen automaticky">
            <a:extLst>
              <a:ext uri="{FF2B5EF4-FFF2-40B4-BE49-F238E27FC236}">
                <a16:creationId xmlns:a16="http://schemas.microsoft.com/office/drawing/2014/main" id="{05210D3E-CEDD-4ADC-976F-5982C4A46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592" y="4431260"/>
            <a:ext cx="2240583" cy="16804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EC978F3-C766-47ED-ADAE-9DCBA155FA9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28" y="6391767"/>
            <a:ext cx="3010535" cy="3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28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7B0410-298E-4CC4-A038-695A750A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63200" cy="901700"/>
          </a:xfrm>
        </p:spPr>
        <p:txBody>
          <a:bodyPr/>
          <a:lstStyle/>
          <a:p>
            <a:pPr algn="ctr"/>
            <a:r>
              <a:rPr lang="cs-CZ" b="1" dirty="0"/>
              <a:t>Nebezpečné látky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554791-0B30-4F69-8722-E7E8BBBB18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28" y="6391767"/>
            <a:ext cx="3010535" cy="330835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EBFACBF-02C1-2F5E-37A2-6E32E6158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Chemikálie nebo nebezpečný odpad </a:t>
            </a:r>
          </a:p>
          <a:p>
            <a:r>
              <a:rPr lang="cs-CZ" dirty="0"/>
              <a:t>Definované H větami</a:t>
            </a:r>
          </a:p>
          <a:p>
            <a:r>
              <a:rPr lang="cs-CZ" dirty="0"/>
              <a:t>Většinou umístěné pod digestoří</a:t>
            </a:r>
          </a:p>
          <a:p>
            <a:r>
              <a:rPr lang="cs-CZ" dirty="0"/>
              <a:t>Seznam nebezpečných látek a Bezpečnostní listy v PC</a:t>
            </a:r>
            <a:br>
              <a:rPr lang="cs-CZ" dirty="0"/>
            </a:br>
            <a:r>
              <a:rPr lang="cs-CZ" dirty="0"/>
              <a:t> (</a:t>
            </a:r>
            <a:r>
              <a:rPr lang="cs-CZ" dirty="0" err="1"/>
              <a:t>lab</a:t>
            </a:r>
            <a:r>
              <a:rPr lang="cs-CZ" dirty="0"/>
              <a:t>. 320)</a:t>
            </a:r>
          </a:p>
          <a:p>
            <a:r>
              <a:rPr lang="cs-CZ" dirty="0"/>
              <a:t>Odpad označen informačními štítky o nebezpečném </a:t>
            </a:r>
            <a:br>
              <a:rPr lang="cs-CZ" dirty="0"/>
            </a:br>
            <a:r>
              <a:rPr lang="cs-CZ" dirty="0"/>
              <a:t>odpadu (</a:t>
            </a:r>
            <a:r>
              <a:rPr lang="cs-CZ" dirty="0" err="1"/>
              <a:t>lab</a:t>
            </a:r>
            <a:r>
              <a:rPr lang="cs-CZ" dirty="0"/>
              <a:t>. 323 a 320)</a:t>
            </a:r>
          </a:p>
          <a:p>
            <a:endParaRPr lang="cs-CZ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032EDFD6-9AC7-6FD0-F12A-D01074D9B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0" t="8940" r="14588" b="8853"/>
          <a:stretch/>
        </p:blipFill>
        <p:spPr>
          <a:xfrm>
            <a:off x="8890066" y="2056051"/>
            <a:ext cx="3126658" cy="422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56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424944-F4DF-AA83-4C0C-84118CF0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pomoc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BE604D82-9FA0-A2E6-7604-90637A1777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2997385"/>
              </p:ext>
            </p:extLst>
          </p:nvPr>
        </p:nvGraphicFramePr>
        <p:xfrm>
          <a:off x="146050" y="1434592"/>
          <a:ext cx="3197225" cy="3988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7225">
                  <a:extLst>
                    <a:ext uri="{9D8B030D-6E8A-4147-A177-3AD203B41FA5}">
                      <a16:colId xmlns:a16="http://schemas.microsoft.com/office/drawing/2014/main" val="3068395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2-Mercaptoethanol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3258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2-Propanol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45697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8-Methoxypsoralen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0283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Acetic acid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1360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Denatured Alcohol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42734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EDTA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32461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Ethanol 96%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10195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Ethylenediamine tetraacetic acid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0210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Formaldehyde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68201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Hydrochloric acid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117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Chloramine T trihydrate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507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Phenol/Chloroform/Isoamyl alcohol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574390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Sodium dodecyl sulphate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703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Sodium hydroxide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7102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>
                          <a:effectLst/>
                        </a:rPr>
                        <a:t>Trichloromethane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9158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1600" dirty="0">
                          <a:effectLst/>
                        </a:rPr>
                        <a:t>Xylene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7928773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2E373389-FE17-4305-9736-5210C19A3436}"/>
              </a:ext>
            </a:extLst>
          </p:cNvPr>
          <p:cNvSpPr txBox="1"/>
          <p:nvPr/>
        </p:nvSpPr>
        <p:spPr>
          <a:xfrm>
            <a:off x="3768697" y="1298717"/>
            <a:ext cx="3356811" cy="4470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Zásady práce s chemikáliemi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Před použitím dané látky si obstarejte specifické instrukce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Manipulujte s danou látkou je povolena až po prostudování všech bezpečnostních opatření a jejich pochopení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Podle potřeby používejte osobní ochranné prostředky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 manipulaci důkladně omyjte obličej, ruce a veškerou exponovanou pokožku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 používání dané látky produktu nejezte, nepijte a nekuřte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Nevdechujte prach/dým/plyn/mlhu/páry/aerosoly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 všech případech pochybností, nebo když symptomy přetrvávají, vyhledejte lékařskou pomoc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případě bezvědomí uložit osobu do stabilizované polohy.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Nikdy nic nepodávejte ústy</a:t>
            </a:r>
            <a:endParaRPr lang="cs-CZ" sz="1200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A9F3A49-7897-5B86-69EB-E859508AD330}"/>
              </a:ext>
            </a:extLst>
          </p:cNvPr>
          <p:cNvSpPr txBox="1"/>
          <p:nvPr/>
        </p:nvSpPr>
        <p:spPr>
          <a:xfrm>
            <a:off x="156437" y="6211777"/>
            <a:ext cx="11396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Okamžitě volejte Toxikologické centrum (+420 224 919 293, +420 224 915 402) nebo lékařskou službu (112, 155)</a:t>
            </a: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D4B10CD-729B-02B1-0FF5-BCEC7334FBAF}"/>
              </a:ext>
            </a:extLst>
          </p:cNvPr>
          <p:cNvSpPr/>
          <p:nvPr/>
        </p:nvSpPr>
        <p:spPr>
          <a:xfrm>
            <a:off x="146049" y="1430749"/>
            <a:ext cx="3197225" cy="256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28575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059A6B7-3C2C-2E25-D494-590E60E28D46}"/>
              </a:ext>
            </a:extLst>
          </p:cNvPr>
          <p:cNvSpPr/>
          <p:nvPr/>
        </p:nvSpPr>
        <p:spPr>
          <a:xfrm>
            <a:off x="146048" y="1968671"/>
            <a:ext cx="3197225" cy="256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28575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C7F0CB3-985D-20DC-D3CA-478B5AD8C975}"/>
              </a:ext>
            </a:extLst>
          </p:cNvPr>
          <p:cNvSpPr/>
          <p:nvPr/>
        </p:nvSpPr>
        <p:spPr>
          <a:xfrm>
            <a:off x="146048" y="2220924"/>
            <a:ext cx="3197225" cy="256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28575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6CAD6C8-D4FA-D879-056D-CF62BDCBA961}"/>
              </a:ext>
            </a:extLst>
          </p:cNvPr>
          <p:cNvSpPr/>
          <p:nvPr/>
        </p:nvSpPr>
        <p:spPr>
          <a:xfrm>
            <a:off x="146048" y="3965001"/>
            <a:ext cx="3197225" cy="256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28575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1B6FC09-EA9F-3605-2412-392E8799A5EA}"/>
              </a:ext>
            </a:extLst>
          </p:cNvPr>
          <p:cNvSpPr/>
          <p:nvPr/>
        </p:nvSpPr>
        <p:spPr>
          <a:xfrm>
            <a:off x="144872" y="3692040"/>
            <a:ext cx="3197225" cy="256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28575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883B450-EC65-1C8B-BDAE-A45314AB9A28}"/>
              </a:ext>
            </a:extLst>
          </p:cNvPr>
          <p:cNvSpPr/>
          <p:nvPr/>
        </p:nvSpPr>
        <p:spPr>
          <a:xfrm>
            <a:off x="129994" y="5157574"/>
            <a:ext cx="3197225" cy="256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28575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2D10E02-E883-F72E-237C-4D8384C20A41}"/>
              </a:ext>
            </a:extLst>
          </p:cNvPr>
          <p:cNvSpPr/>
          <p:nvPr/>
        </p:nvSpPr>
        <p:spPr>
          <a:xfrm>
            <a:off x="156437" y="4167659"/>
            <a:ext cx="3197225" cy="256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28575">
                <a:solidFill>
                  <a:srgbClr val="C00000"/>
                </a:solidFill>
              </a:ln>
              <a:noFill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E802437-53C1-5D40-866F-8B0B8AF205F6}"/>
              </a:ext>
            </a:extLst>
          </p:cNvPr>
          <p:cNvSpPr/>
          <p:nvPr/>
        </p:nvSpPr>
        <p:spPr>
          <a:xfrm>
            <a:off x="134700" y="4652366"/>
            <a:ext cx="3197225" cy="256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28575">
                <a:solidFill>
                  <a:srgbClr val="C00000"/>
                </a:solidFill>
              </a:ln>
              <a:noFill/>
            </a:endParaRPr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8A8D71D4-626C-3C94-AB5A-34CB4A39E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70904"/>
              </p:ext>
            </p:extLst>
          </p:nvPr>
        </p:nvGraphicFramePr>
        <p:xfrm>
          <a:off x="7593430" y="1165623"/>
          <a:ext cx="4384246" cy="44923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4219">
                  <a:extLst>
                    <a:ext uri="{9D8B030D-6E8A-4147-A177-3AD203B41FA5}">
                      <a16:colId xmlns:a16="http://schemas.microsoft.com/office/drawing/2014/main" val="259192847"/>
                    </a:ext>
                  </a:extLst>
                </a:gridCol>
                <a:gridCol w="2770027">
                  <a:extLst>
                    <a:ext uri="{9D8B030D-6E8A-4147-A177-3AD203B41FA5}">
                      <a16:colId xmlns:a16="http://schemas.microsoft.com/office/drawing/2014/main" val="3300648670"/>
                    </a:ext>
                  </a:extLst>
                </a:gridCol>
              </a:tblGrid>
              <a:tr h="11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První pomoc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Pokyny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extLst>
                  <a:ext uri="{0D108BD9-81ED-4DB2-BD59-A6C34878D82A}">
                    <a16:rowId xmlns:a16="http://schemas.microsoft.com/office/drawing/2014/main" val="2263833302"/>
                  </a:ext>
                </a:extLst>
              </a:tr>
              <a:tr h="557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Vdechnutí / Inhalation 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PŘI VDECHNUTÍ: Přeneste postiženého na čerstvý vzduch a ponechte jej v klidu v poloze usnadňující dýchání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extLst>
                  <a:ext uri="{0D108BD9-81ED-4DB2-BD59-A6C34878D82A}">
                    <a16:rowId xmlns:a16="http://schemas.microsoft.com/office/drawing/2014/main" val="3394540564"/>
                  </a:ext>
                </a:extLst>
              </a:tr>
              <a:tr h="807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Kůže / Skin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PŘI STYKU S KŮŽÍ (nebo vlasy): Veškeré kontaminované oblečení okamžitě svlékněte. Opláchněte kůži velkým množstvím vody /osprchujte. Kontaminovaný oděv před opětovným použitím vyperte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extLst>
                  <a:ext uri="{0D108BD9-81ED-4DB2-BD59-A6C34878D82A}">
                    <a16:rowId xmlns:a16="http://schemas.microsoft.com/office/drawing/2014/main" val="3986455565"/>
                  </a:ext>
                </a:extLst>
              </a:tr>
              <a:tr h="6828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Oči / Eyes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PŘI ZASAŽENÍ OČÍ: Několik minut opatrně vyplachujte vodou (15-20 min). Vyjměte kontaktní čočky, pokud jsou nasazeny a lze je snadno vyjmout. Pokračuj v oplachování</a:t>
                      </a:r>
                      <a:endParaRPr lang="cs-CZ" sz="7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extLst>
                  <a:ext uri="{0D108BD9-81ED-4DB2-BD59-A6C34878D82A}">
                    <a16:rowId xmlns:a16="http://schemas.microsoft.com/office/drawing/2014/main" val="1519983585"/>
                  </a:ext>
                </a:extLst>
              </a:tr>
              <a:tr h="308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Požití</a:t>
                      </a:r>
                      <a:endParaRPr lang="cs-CZ" sz="7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 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Vypláchněte ústa. NEVYVOLÁVEJTE zvracení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extLst>
                  <a:ext uri="{0D108BD9-81ED-4DB2-BD59-A6C34878D82A}">
                    <a16:rowId xmlns:a16="http://schemas.microsoft.com/office/drawing/2014/main" val="3818372369"/>
                  </a:ext>
                </a:extLst>
              </a:tr>
              <a:tr h="18758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Náhodný únik / Accidental release measures</a:t>
                      </a:r>
                      <a:endParaRPr lang="cs-CZ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800" dirty="0">
                          <a:effectLst/>
                        </a:rPr>
                        <a:t>• Zajistěte dostatečné větrání.</a:t>
                      </a:r>
                      <a:endParaRPr lang="cs-CZ" sz="700" dirty="0">
                        <a:effectLst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800" dirty="0">
                          <a:effectLst/>
                        </a:rPr>
                        <a:t>Evakuace nepotřebného personálu</a:t>
                      </a:r>
                      <a:endParaRPr lang="cs-CZ" sz="700" dirty="0">
                        <a:effectLst/>
                      </a:endParaRP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800" dirty="0">
                          <a:effectLst/>
                        </a:rPr>
                        <a:t>• Používejte osobní ochranné prostředky</a:t>
                      </a:r>
                      <a:endParaRPr lang="cs-CZ" sz="700" dirty="0">
                        <a:effectLst/>
                      </a:endParaRP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cs-CZ" sz="800" dirty="0">
                          <a:effectLst/>
                        </a:rPr>
                        <a:t>• Otřete savým materiálem (např. hadříkem, </a:t>
                      </a:r>
                      <a:r>
                        <a:rPr lang="cs-CZ" sz="800" dirty="0" err="1">
                          <a:effectLst/>
                        </a:rPr>
                        <a:t>fleecem</a:t>
                      </a:r>
                      <a:r>
                        <a:rPr lang="cs-CZ" sz="800" dirty="0">
                          <a:effectLst/>
                        </a:rPr>
                        <a:t>), použijte vhodný adsorbent.</a:t>
                      </a:r>
                      <a:endParaRPr lang="cs-CZ" sz="700" dirty="0">
                        <a:effectLst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800" dirty="0">
                          <a:effectLst/>
                        </a:rPr>
                        <a:t>Sbírejte uniklé látky: piliny, křemelina (křemelina), písek, univerzální pojivo</a:t>
                      </a:r>
                      <a:endParaRPr lang="cs-CZ" sz="700" dirty="0">
                        <a:effectLst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800" dirty="0">
                          <a:effectLst/>
                        </a:rPr>
                        <a:t>Nedýchat prach. Nevdechujte páry/aerosoly pokud se objeví</a:t>
                      </a:r>
                      <a:endParaRPr lang="cs-CZ" sz="700" dirty="0">
                        <a:effectLst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800" dirty="0">
                          <a:effectLst/>
                        </a:rPr>
                        <a:t>Uchovávejte mimo dosah kanalizace, povrchových a podzemních vod.</a:t>
                      </a:r>
                      <a:endParaRPr lang="cs-CZ" sz="700" dirty="0">
                        <a:effectLst/>
                      </a:endParaRP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cs-CZ" sz="800" dirty="0">
                          <a:effectLst/>
                        </a:rPr>
                        <a:t>Likvidovaný materiál uložte do odpovídajících nádob na odpad </a:t>
                      </a:r>
                      <a:endParaRPr lang="cs-CZ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2" marR="43742" marT="0" marB="0"/>
                </a:tc>
                <a:extLst>
                  <a:ext uri="{0D108BD9-81ED-4DB2-BD59-A6C34878D82A}">
                    <a16:rowId xmlns:a16="http://schemas.microsoft.com/office/drawing/2014/main" val="3876249317"/>
                  </a:ext>
                </a:extLst>
              </a:tr>
            </a:tbl>
          </a:graphicData>
        </a:graphic>
      </p:graphicFrame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4E803AA6-4371-0AC2-D553-D190351E19BD}"/>
              </a:ext>
            </a:extLst>
          </p:cNvPr>
          <p:cNvCxnSpPr/>
          <p:nvPr/>
        </p:nvCxnSpPr>
        <p:spPr>
          <a:xfrm>
            <a:off x="1435768" y="5518484"/>
            <a:ext cx="0" cy="69329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11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 animBg="1"/>
      <p:bldP spid="5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49A97-41A3-40AF-9521-5810E2C8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69"/>
            <a:ext cx="10386527" cy="893746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Odpad</a:t>
            </a:r>
          </a:p>
        </p:txBody>
      </p:sp>
      <p:pic>
        <p:nvPicPr>
          <p:cNvPr id="13" name="Zástupný obsah 12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C4F16CC3-9847-4711-AE5E-DDB46A143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39" y="1524190"/>
            <a:ext cx="2113387" cy="1585038"/>
          </a:xfrm>
        </p:spPr>
      </p:pic>
      <p:pic>
        <p:nvPicPr>
          <p:cNvPr id="9" name="Obrázek 8" descr="Obsah obrázku interiér, nádobí, porcelán&#10;&#10;Popis byl vytvořen automaticky">
            <a:extLst>
              <a:ext uri="{FF2B5EF4-FFF2-40B4-BE49-F238E27FC236}">
                <a16:creationId xmlns:a16="http://schemas.microsoft.com/office/drawing/2014/main" id="{50419A7D-6D25-45FE-868B-F5383DC24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26" y="1554487"/>
            <a:ext cx="2113384" cy="1585038"/>
          </a:xfrm>
          <a:prstGeom prst="rect">
            <a:avLst/>
          </a:prstGeom>
        </p:spPr>
      </p:pic>
      <p:pic>
        <p:nvPicPr>
          <p:cNvPr id="15" name="Obrázek 14" descr="Obsah obrázku text, interiér, mikrovlnná trouba&#10;&#10;Popis byl vytvořen automaticky">
            <a:extLst>
              <a:ext uri="{FF2B5EF4-FFF2-40B4-BE49-F238E27FC236}">
                <a16:creationId xmlns:a16="http://schemas.microsoft.com/office/drawing/2014/main" id="{DAF982BB-117D-4D1D-9F6C-E1B0D4E22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187" y="1665512"/>
            <a:ext cx="2015415" cy="1511561"/>
          </a:xfrm>
          <a:prstGeom prst="rect">
            <a:avLst/>
          </a:prstGeom>
        </p:spPr>
      </p:pic>
      <p:pic>
        <p:nvPicPr>
          <p:cNvPr id="17" name="Obrázek 16" descr="Obsah obrázku text, zeď, interiér, linkovaný&#10;&#10;Popis byl vytvořen automaticky">
            <a:extLst>
              <a:ext uri="{FF2B5EF4-FFF2-40B4-BE49-F238E27FC236}">
                <a16:creationId xmlns:a16="http://schemas.microsoft.com/office/drawing/2014/main" id="{A6A97617-CFEB-47F8-A5F9-0D20AAF1E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899" y="4455458"/>
            <a:ext cx="2082362" cy="1561772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7F2221-4097-4E22-8A1E-69C9412EDC38}"/>
              </a:ext>
            </a:extLst>
          </p:cNvPr>
          <p:cNvSpPr txBox="1"/>
          <p:nvPr/>
        </p:nvSpPr>
        <p:spPr>
          <a:xfrm>
            <a:off x="-284460" y="3441735"/>
            <a:ext cx="1202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323                                                                           320                                        323                                              Stoly</a:t>
            </a:r>
          </a:p>
        </p:txBody>
      </p:sp>
      <p:pic>
        <p:nvPicPr>
          <p:cNvPr id="20" name="Obrázek 19" descr="Obsah obrázku text, interiér, otevřít, otevřeno&#10;&#10;Popis byl vytvořen automaticky">
            <a:extLst>
              <a:ext uri="{FF2B5EF4-FFF2-40B4-BE49-F238E27FC236}">
                <a16:creationId xmlns:a16="http://schemas.microsoft.com/office/drawing/2014/main" id="{446AE10B-8CE0-4954-866F-1E83CC168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66749" y="1546515"/>
            <a:ext cx="1835470" cy="1376603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94BA0109-048C-4945-AE3B-C4A51E53C33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28" y="6355600"/>
            <a:ext cx="3010535" cy="33083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93874B6-44B3-CE3E-E443-F4CFEA26D333}"/>
              </a:ext>
            </a:extLst>
          </p:cNvPr>
          <p:cNvSpPr txBox="1"/>
          <p:nvPr/>
        </p:nvSpPr>
        <p:spPr>
          <a:xfrm>
            <a:off x="377427" y="1023958"/>
            <a:ext cx="997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Komunální a tříděný odpad                               Biologický (180103) a jiný nebezpečný odpad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66480BF-0336-39D3-3C4A-000EC4D274F6}"/>
              </a:ext>
            </a:extLst>
          </p:cNvPr>
          <p:cNvSpPr txBox="1"/>
          <p:nvPr/>
        </p:nvSpPr>
        <p:spPr>
          <a:xfrm>
            <a:off x="199288" y="6277525"/>
            <a:ext cx="996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322                                                                                                  323</a:t>
            </a:r>
          </a:p>
          <a:p>
            <a:r>
              <a:rPr lang="cs-CZ" dirty="0"/>
              <a:t>         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239B59A-1905-716F-D410-715C9C3DFF5B}"/>
              </a:ext>
            </a:extLst>
          </p:cNvPr>
          <p:cNvCxnSpPr/>
          <p:nvPr/>
        </p:nvCxnSpPr>
        <p:spPr>
          <a:xfrm flipH="1">
            <a:off x="9304421" y="2316709"/>
            <a:ext cx="77002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 descr="Obsah obrázku lednička, interiér, otevřít, dveře&#10;&#10;Popis byl vytvořen automaticky">
            <a:extLst>
              <a:ext uri="{FF2B5EF4-FFF2-40B4-BE49-F238E27FC236}">
                <a16:creationId xmlns:a16="http://schemas.microsoft.com/office/drawing/2014/main" id="{6747999F-3093-6BB5-C229-0609D5D0C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67" y="4376319"/>
            <a:ext cx="2254848" cy="16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29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3C1F5-7126-4A86-A785-87FCEED6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9892" cy="721213"/>
          </a:xfrm>
        </p:spPr>
        <p:txBody>
          <a:bodyPr/>
          <a:lstStyle/>
          <a:p>
            <a:pPr algn="ctr"/>
            <a:r>
              <a:rPr lang="cs-CZ" b="1" dirty="0"/>
              <a:t>Sanitace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B8FFE2-BEE9-40D8-B6AD-6FA706E54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76" y="1555262"/>
            <a:ext cx="10806723" cy="4621701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Úklid laboratoře po ukončené práci</a:t>
            </a:r>
          </a:p>
          <a:p>
            <a:pPr fontAlgn="base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Doplnění chybějícího materiálu</a:t>
            </a:r>
          </a:p>
          <a:p>
            <a:pPr fontAlgn="base"/>
            <a:endParaRPr lang="cs-CZ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Sanitace ploch před a po práci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         - dezinfekce na plochy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(70% etanol a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DNAzol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), 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působení cca 1 min, setření papírovou utěrkou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cs-CZ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Sanitace UV boxů před a po práci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r>
              <a:rPr lang="cs-CZ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       - dezinfekce na plochy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(70% etanol a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</a:rPr>
              <a:t>DNAzol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působení cca 1 min, setření papírovou utěrkou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fontAlgn="base">
              <a:buNone/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 - </a:t>
            </a:r>
            <a:r>
              <a:rPr lang="cs-CZ" b="0" i="0" u="none" strike="noStrike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UV 15 min</a:t>
            </a:r>
          </a:p>
          <a:p>
            <a:pPr fontAlgn="base"/>
            <a:r>
              <a:rPr lang="cs-CZ" dirty="0"/>
              <a:t>PCR boxy (plastové stěny)  -  max. 20 % etanolem</a:t>
            </a:r>
            <a:endParaRPr lang="en-US" b="0" i="0" dirty="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marL="0" indent="0" algn="l" rtl="0" fontAlgn="base">
              <a:buNone/>
            </a:pPr>
            <a:endParaRPr lang="cs-CZ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Zástupný obsah 4" descr="Obsah obrázku interiér, láhev, přepážka, plast&#10;&#10;Popis byl vytvořen automaticky">
            <a:extLst>
              <a:ext uri="{FF2B5EF4-FFF2-40B4-BE49-F238E27FC236}">
                <a16:creationId xmlns:a16="http://schemas.microsoft.com/office/drawing/2014/main" id="{185136A7-747C-7527-E4B9-ED8D0C770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7804" y="699000"/>
            <a:ext cx="2670994" cy="200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4140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</TotalTime>
  <Words>659</Words>
  <Application>Microsoft Office PowerPoint</Application>
  <PresentationFormat>Širokoúhlá obrazovka</PresentationFormat>
  <Paragraphs>109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Symbol</vt:lpstr>
      <vt:lpstr>Times New Roman</vt:lpstr>
      <vt:lpstr>Motiv Office</vt:lpstr>
      <vt:lpstr>Laboratoře MIKROBIOM     </vt:lpstr>
      <vt:lpstr>Vstup do laboratoří</vt:lpstr>
      <vt:lpstr>Dokumenty</vt:lpstr>
      <vt:lpstr>                            Při požáru</vt:lpstr>
      <vt:lpstr>BOZP</vt:lpstr>
      <vt:lpstr>Nebezpečné látky</vt:lpstr>
      <vt:lpstr>První pomoc</vt:lpstr>
      <vt:lpstr>Odpad</vt:lpstr>
      <vt:lpstr>Sanitace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MIKROBIOM    </dc:title>
  <dc:creator>Petra Šplíchalová</dc:creator>
  <cp:lastModifiedBy>Pavla Holochová</cp:lastModifiedBy>
  <cp:revision>47</cp:revision>
  <cp:lastPrinted>2022-10-12T07:45:32Z</cp:lastPrinted>
  <dcterms:created xsi:type="dcterms:W3CDTF">2021-07-30T06:16:46Z</dcterms:created>
  <dcterms:modified xsi:type="dcterms:W3CDTF">2023-10-05T05:32:53Z</dcterms:modified>
</cp:coreProperties>
</file>