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52" r:id="rId1"/>
  </p:sldMasterIdLst>
  <p:notesMasterIdLst>
    <p:notesMasterId r:id="rId9"/>
  </p:notesMasterIdLst>
  <p:sldIdLst>
    <p:sldId id="256" r:id="rId2"/>
    <p:sldId id="257" r:id="rId3"/>
    <p:sldId id="258" r:id="rId4"/>
    <p:sldId id="260" r:id="rId5"/>
    <p:sldId id="261" r:id="rId6"/>
    <p:sldId id="263" r:id="rId7"/>
    <p:sldId id="264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0"/>
    <p:restoredTop sz="94681"/>
  </p:normalViewPr>
  <p:slideViewPr>
    <p:cSldViewPr snapToGrid="0">
      <p:cViewPr varScale="1">
        <p:scale>
          <a:sx n="99" d="100"/>
          <a:sy n="99" d="100"/>
        </p:scale>
        <p:origin x="1056" y="1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91" d="100"/>
        <a:sy n="91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620A547-6099-4D21-8FE7-BF9CCC0812BF}" type="datetimeFigureOut">
              <a:rPr lang="cs-CZ" smtClean="0"/>
              <a:t>16.11.2023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0781E6F-0418-4F17-B568-0D7C62D8748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6945185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0781E6F-0418-4F17-B568-0D7C62D87488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549561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>
            <a:extLst>
              <a:ext uri="{FF2B5EF4-FFF2-40B4-BE49-F238E27FC236}">
                <a16:creationId xmlns:a16="http://schemas.microsoft.com/office/drawing/2014/main" id="{9D3B3C7E-BC2D-4436-8B03-AC421FA66787}"/>
              </a:ext>
            </a:extLst>
          </p:cNvPr>
          <p:cNvSpPr/>
          <p:nvPr/>
        </p:nvSpPr>
        <p:spPr>
          <a:xfrm>
            <a:off x="160920" y="157606"/>
            <a:ext cx="11870161" cy="654278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B66887E-4265-46F7-9DE0-605FFFC9076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035130" y="1066800"/>
            <a:ext cx="8112369" cy="2073119"/>
          </a:xfrm>
        </p:spPr>
        <p:txBody>
          <a:bodyPr anchor="b">
            <a:normAutofit/>
          </a:bodyPr>
          <a:lstStyle>
            <a:lvl1pPr algn="ctr">
              <a:lnSpc>
                <a:spcPct val="110000"/>
              </a:lnSpc>
              <a:defRPr sz="2800" cap="all" spc="39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7EDB1A74-54F5-45CA-8922-87FFD57515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75804" y="4876802"/>
            <a:ext cx="7821637" cy="1028697"/>
          </a:xfrm>
        </p:spPr>
        <p:txBody>
          <a:bodyPr>
            <a:normAutofit/>
          </a:bodyPr>
          <a:lstStyle>
            <a:lvl1pPr marL="0" indent="0" algn="ctr">
              <a:lnSpc>
                <a:spcPct val="100000"/>
              </a:lnSpc>
              <a:buNone/>
              <a:defRPr sz="20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B6BE6EF-9D0F-4ABF-B92C-E967FE3F16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E4AB150-954C-4F02-89AC-DA7163D75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7279965" y="6245352"/>
            <a:ext cx="4114800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E16270-CBD7-4ACC-BFC5-9CADE72266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79B5D0C1-066E-4C02-A6B8-59FAE4A19724}"/>
              </a:ext>
            </a:extLst>
          </p:cNvPr>
          <p:cNvGrpSpPr/>
          <p:nvPr/>
        </p:nvGrpSpPr>
        <p:grpSpPr>
          <a:xfrm>
            <a:off x="5662258" y="4240546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D4386904-AFDC-449E-8D1B-906B305EBDA7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70778F2-11E8-428C-8324-479CA9D6FE92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4A0BE89E-CB2D-48BA-A8D2-533FAAAA725F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9403116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DB1126-542A-43AD-8078-EE35651654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4A5F98B-5F32-4561-BFBC-9F6E5DA0A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1028700" y="2161903"/>
            <a:ext cx="10134600" cy="374359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773D0DD-B04E-4E48-8EE1-51E46131A9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81352D-F9C0-4442-9601-A09A7655E6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FC0801-9C45-40AE-AB33-5742CDA4DA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479262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E946561-59BF-4566-AD2C-9B05C4771DF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9196250" y="723899"/>
            <a:ext cx="2271849" cy="5410201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DF7870-6CBD-47E2-854C-68141BAA101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723900" y="723899"/>
            <a:ext cx="8302534" cy="541020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12FAF3-C106-49CB-A845-1FC7F73139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34D5CCC-00E8-48FA-91A6-921E7B6440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B7E1751-E7AA-406D-A977-1ACEF1FBD1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841056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D2DC87-4B97-4A7C-BC4C-6E772456161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4B59FD9-57FD-4ABA-9FCD-7954052534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7BD40E-B0AA-47B8-900F-488A8AEC1B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65E623C-1E35-4485-A5B4-A71969BE70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5C6BB9-EF4F-465E-985B-34521F68C5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1183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7F5577-D71B-4279-B07A-62F703E5D1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648367D-C35C-4023-BEBE-F834D033B0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2BFCF8A-B8C6-496A-98A5-BBB52DB70F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Rectangle 5">
            <a:extLst>
              <a:ext uri="{FF2B5EF4-FFF2-40B4-BE49-F238E27FC236}">
                <a16:creationId xmlns:a16="http://schemas.microsoft.com/office/drawing/2014/main" id="{CDE45C10-227D-42DF-A888-EEFD3784FA8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/>
          <p:nvPr/>
        </p:nvSpPr>
        <p:spPr>
          <a:xfrm>
            <a:off x="723900" y="750338"/>
            <a:ext cx="4580642" cy="5494694"/>
          </a:xfrm>
          <a:custGeom>
            <a:avLst/>
            <a:gdLst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0 w 6096000"/>
              <a:gd name="connsiteY3" fmla="*/ 6858000 h 6858000"/>
              <a:gd name="connsiteX4" fmla="*/ 0 w 6096000"/>
              <a:gd name="connsiteY4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58886 w 6096000"/>
              <a:gd name="connsiteY3" fmla="*/ 6858000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  <a:gd name="connsiteX0" fmla="*/ 0 w 6096000"/>
              <a:gd name="connsiteY0" fmla="*/ 0 h 6858000"/>
              <a:gd name="connsiteX1" fmla="*/ 6096000 w 6096000"/>
              <a:gd name="connsiteY1" fmla="*/ 0 h 6858000"/>
              <a:gd name="connsiteX2" fmla="*/ 6096000 w 6096000"/>
              <a:gd name="connsiteY2" fmla="*/ 6858000 h 6858000"/>
              <a:gd name="connsiteX3" fmla="*/ 3037115 w 6096000"/>
              <a:gd name="connsiteY3" fmla="*/ 5889172 h 6858000"/>
              <a:gd name="connsiteX4" fmla="*/ 0 w 6096000"/>
              <a:gd name="connsiteY4" fmla="*/ 6858000 h 6858000"/>
              <a:gd name="connsiteX5" fmla="*/ 0 w 6096000"/>
              <a:gd name="connsiteY5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6096000" y="0"/>
                </a:lnTo>
                <a:lnTo>
                  <a:pt x="6096000" y="6858000"/>
                </a:lnTo>
                <a:lnTo>
                  <a:pt x="3037115" y="5889172"/>
                </a:lnTo>
                <a:lnTo>
                  <a:pt x="0" y="6858000"/>
                </a:lnTo>
                <a:lnTo>
                  <a:pt x="0" y="0"/>
                </a:lnTo>
                <a:close/>
              </a:path>
            </a:pathLst>
          </a:cu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A214944-8898-48BC-AE6F-065DA7BBB8E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/>
          <p:nvPr/>
        </p:nvGrpSpPr>
        <p:grpSpPr>
          <a:xfrm>
            <a:off x="2580478" y="4714704"/>
            <a:ext cx="867485" cy="115439"/>
            <a:chOff x="8910933" y="1861308"/>
            <a:chExt cx="867485" cy="115439"/>
          </a:xfrm>
        </p:grpSpPr>
        <p:sp>
          <p:nvSpPr>
            <p:cNvPr id="8" name="Rectangle 7">
              <a:extLst>
                <a:ext uri="{FF2B5EF4-FFF2-40B4-BE49-F238E27FC236}">
                  <a16:creationId xmlns:a16="http://schemas.microsoft.com/office/drawing/2014/main" id="{B94B3AAB-30C4-441D-B481-D253F8325953}"/>
                </a:ext>
              </a:extLst>
            </p:cNvPr>
            <p:cNvSpPr/>
            <p:nvPr/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9" name="Straight Connector 8">
              <a:extLst>
                <a:ext uri="{FF2B5EF4-FFF2-40B4-BE49-F238E27FC236}">
                  <a16:creationId xmlns:a16="http://schemas.microsoft.com/office/drawing/2014/main" id="{FDCB6176-5585-40BC-BC9C-CA625F989F1B}"/>
                </a:ext>
              </a:extLst>
            </p:cNvPr>
            <p:cNvCxnSpPr/>
            <p:nvPr/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>
              <a:extLst>
                <a:ext uri="{FF2B5EF4-FFF2-40B4-BE49-F238E27FC236}">
                  <a16:creationId xmlns:a16="http://schemas.microsoft.com/office/drawing/2014/main" id="{77C4F1D9-97D8-43DD-A319-C56367F97FCE}"/>
                </a:ext>
              </a:extLst>
            </p:cNvPr>
            <p:cNvCxnSpPr/>
            <p:nvPr/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D25E64ED-B373-4866-B5A2-E805D3168B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1291" y="1274475"/>
            <a:ext cx="3761832" cy="2823913"/>
          </a:xfrm>
        </p:spPr>
        <p:txBody>
          <a:bodyPr anchor="b">
            <a:normAutofit/>
          </a:bodyPr>
          <a:lstStyle>
            <a:lvl1pPr algn="ctr">
              <a:defRPr sz="3200" cap="all" spc="600" baseline="0"/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6D6168-DDAE-41B2-A0D5-42185A2D028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556756" y="2730304"/>
            <a:ext cx="4383030" cy="139739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400899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5825EB-71EE-41B3-89D2-47A0C7C3598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E662F7D-C4AD-4BD4-AAC8-F0223EE4A38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037305" y="2155369"/>
            <a:ext cx="4953000" cy="3998323"/>
          </a:xfrm>
        </p:spPr>
        <p:txBody>
          <a:bodyPr/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D0FB088-28C6-4667-8DF2-0DE32AE3EC3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155369"/>
            <a:ext cx="4953000" cy="399832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F36095F-AE34-4E94-B722-E3A1205AE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E06A8E6-BD94-48EA-8F35-DA0DF910AC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478AEF-56B8-49F5-81E8-663B1FFA07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902673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CF873F-001F-4254-97F3-05329E6A7B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555171"/>
            <a:ext cx="10134600" cy="1135517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37B575-060F-4296-A28A-93DA109F96F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37306" y="1801620"/>
            <a:ext cx="4849036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BA581A51-F4D1-4A02-9918-C416F820B64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037306" y="2619103"/>
            <a:ext cx="4849036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32916D0-3DFE-455D-9888-3FDEFD3DE0C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250108" y="1801620"/>
            <a:ext cx="4904585" cy="814387"/>
          </a:xfrm>
        </p:spPr>
        <p:txBody>
          <a:bodyPr anchor="b">
            <a:normAutofit/>
          </a:bodyPr>
          <a:lstStyle>
            <a:lvl1pPr marL="0" indent="0">
              <a:buNone/>
              <a:defRPr sz="1800" b="0" cap="all" spc="300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F093D763-0643-4A48-8007-93391C59F6D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50108" y="2619103"/>
            <a:ext cx="4904585" cy="3514997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9A2D07B-3A5D-41C2-83B8-BD1AD6522CA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E2C1367-FE5A-4CDD-B85B-724FFFE5B58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992F244-23EB-4E1A-B74F-77F23F879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66458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876C0A-BEF4-4DE4-A9D2-C60298FC7F9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367C0AC-3C98-4D68-AE72-CFFA1638CC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FEA7722A-E2E4-45D2-8A20-4853ED6837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146B9201-B20B-4412-B745-F2F6A91487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73182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CBC4889A-9ABE-4409-BAD8-F84C36C1FA0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DDA5A70-FE21-4CB6-A67B-1DC798E9E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84AD11-7FD2-432C-A6AB-395BE9275C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32790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FF397CF-9CDD-4E78-8F35-A2FFE786741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7194BFE-7A85-4123-B0F7-4DB1C141CE6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066800"/>
            <a:ext cx="6172200" cy="4838699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41EFD6D-1929-4A73-A860-22A36FF5C17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9B399A5-94A1-4452-AFF0-918BDA8B1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89589D8-DD83-406C-A77A-176D23993BA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E46024-82ED-40EF-8846-F6CC44BC53D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091410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BD12FA-83A4-42AF-98D7-312C4C5A71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66800" y="457200"/>
            <a:ext cx="370522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46CF1DC8-2932-4C6E-BFBB-8BA1C959842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1066800"/>
            <a:ext cx="5942012" cy="48387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D6E0000-EF01-46A5-8A71-25FB7EA3F9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066800" y="2057400"/>
            <a:ext cx="370522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01AD40B-9246-4532-9F73-5BA9061C3A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BE6B9A0-5B1C-4F7B-828A-EF74E51478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82E99FB-C932-4165-A612-8B302D8F72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48225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16CE7638-D991-46E7-BF2C-67D1AC82962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8700" y="723900"/>
            <a:ext cx="10134600" cy="1288489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A7C6B9C-4923-4DAB-9748-D5CD289EB97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8700" y="2161903"/>
            <a:ext cx="10134600" cy="396934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578CF6-4B33-40E4-B881-5F4C568378E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394765" y="6245032"/>
            <a:ext cx="5244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fld id="{19590046-DA73-4BBF-84B5-C08E6F75191A}" type="slidenum">
              <a:rPr lang="en-US" smtClean="0"/>
              <a:t>‹#›</a:t>
            </a:fld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5AE857E-F564-4539-9984-10435B6140A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354841" y="6245032"/>
            <a:ext cx="265938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2"/>
                </a:solidFill>
              </a:defRPr>
            </a:lvl1pPr>
          </a:lstStyle>
          <a:p>
            <a:fld id="{C485584D-7D79-4248-9986-4CA35242F944}" type="datetimeFigureOut">
              <a:rPr lang="en-US" smtClean="0"/>
              <a:t>11/16/23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1EABEF-B998-4B11-A878-8F492F8E398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7279964" y="6245033"/>
            <a:ext cx="411222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16" name="Freeform: Shape 15">
            <a:extLst>
              <a:ext uri="{FF2B5EF4-FFF2-40B4-BE49-F238E27FC236}">
                <a16:creationId xmlns:a16="http://schemas.microsoft.com/office/drawing/2014/main" id="{9EB54D17-3792-403D-9127-495845021D2B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custGeom>
            <a:avLst/>
            <a:gdLst>
              <a:gd name="connsiteX0" fmla="*/ 160920 w 12192000"/>
              <a:gd name="connsiteY0" fmla="*/ 157606 h 6858000"/>
              <a:gd name="connsiteX1" fmla="*/ 160920 w 12192000"/>
              <a:gd name="connsiteY1" fmla="*/ 6700394 h 6858000"/>
              <a:gd name="connsiteX2" fmla="*/ 12031081 w 12192000"/>
              <a:gd name="connsiteY2" fmla="*/ 6700394 h 6858000"/>
              <a:gd name="connsiteX3" fmla="*/ 12031081 w 12192000"/>
              <a:gd name="connsiteY3" fmla="*/ 157606 h 6858000"/>
              <a:gd name="connsiteX4" fmla="*/ 0 w 12192000"/>
              <a:gd name="connsiteY4" fmla="*/ 0 h 6858000"/>
              <a:gd name="connsiteX5" fmla="*/ 12192000 w 12192000"/>
              <a:gd name="connsiteY5" fmla="*/ 0 h 6858000"/>
              <a:gd name="connsiteX6" fmla="*/ 12192000 w 12192000"/>
              <a:gd name="connsiteY6" fmla="*/ 6858000 h 6858000"/>
              <a:gd name="connsiteX7" fmla="*/ 0 w 12192000"/>
              <a:gd name="connsiteY7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60920" y="157606"/>
                </a:moveTo>
                <a:lnTo>
                  <a:pt x="160920" y="6700394"/>
                </a:lnTo>
                <a:lnTo>
                  <a:pt x="12031081" y="6700394"/>
                </a:lnTo>
                <a:lnTo>
                  <a:pt x="12031081" y="157606"/>
                </a:lnTo>
                <a:close/>
                <a:moveTo>
                  <a:pt x="0" y="0"/>
                </a:moveTo>
                <a:lnTo>
                  <a:pt x="12192000" y="0"/>
                </a:lnTo>
                <a:lnTo>
                  <a:pt x="12192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397847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63" r:id="rId1"/>
    <p:sldLayoutId id="2147483862" r:id="rId2"/>
    <p:sldLayoutId id="2147483861" r:id="rId3"/>
    <p:sldLayoutId id="2147483860" r:id="rId4"/>
    <p:sldLayoutId id="2147483859" r:id="rId5"/>
    <p:sldLayoutId id="2147483858" r:id="rId6"/>
    <p:sldLayoutId id="2147483857" r:id="rId7"/>
    <p:sldLayoutId id="2147483856" r:id="rId8"/>
    <p:sldLayoutId id="2147483855" r:id="rId9"/>
    <p:sldLayoutId id="2147483854" r:id="rId10"/>
    <p:sldLayoutId id="2147483853" r:id="rId11"/>
  </p:sldLayoutIdLst>
  <p:txStyles>
    <p:titleStyle>
      <a:lvl1pPr algn="l" defTabSz="914400" rtl="0" eaLnBrk="1" latinLnBrk="0" hangingPunct="1">
        <a:lnSpc>
          <a:spcPct val="110000"/>
        </a:lnSpc>
        <a:spcBef>
          <a:spcPct val="0"/>
        </a:spcBef>
        <a:buNone/>
        <a:defRPr sz="3200" kern="1200" cap="none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110000"/>
        </a:lnSpc>
        <a:spcBef>
          <a:spcPts val="1000"/>
        </a:spcBef>
        <a:buFontTx/>
        <a:buNone/>
        <a:defRPr sz="2000" kern="1200">
          <a:solidFill>
            <a:schemeClr val="tx2"/>
          </a:solidFill>
          <a:latin typeface="+mn-lt"/>
          <a:ea typeface="+mn-ea"/>
          <a:cs typeface="+mn-cs"/>
        </a:defRPr>
      </a:lvl1pPr>
      <a:lvl2pPr marL="274320" indent="-228600" algn="l" defTabSz="914400" rtl="0" eaLnBrk="1" latinLnBrk="0" hangingPunct="1">
        <a:lnSpc>
          <a:spcPct val="110000"/>
        </a:lnSpc>
        <a:spcBef>
          <a:spcPts val="500"/>
        </a:spcBef>
        <a:buSzPct val="85000"/>
        <a:buFont typeface="Arial" panose="020B0604020202020204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+mn-cs"/>
        </a:defRPr>
      </a:lvl2pPr>
      <a:lvl3pPr marL="27432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600" kern="1200">
          <a:solidFill>
            <a:schemeClr val="tx2"/>
          </a:solidFill>
          <a:latin typeface="+mn-lt"/>
          <a:ea typeface="+mn-ea"/>
          <a:cs typeface="+mn-cs"/>
        </a:defRPr>
      </a:lvl3pPr>
      <a:lvl4pPr marL="548640" indent="-228600" algn="l" defTabSz="914400" rtl="0" eaLnBrk="1" latinLnBrk="0" hangingPunct="1">
        <a:lnSpc>
          <a:spcPct val="110000"/>
        </a:lnSpc>
        <a:spcBef>
          <a:spcPts val="500"/>
        </a:spcBef>
        <a:buFont typeface="Arial" panose="020B0604020202020204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548640" indent="0" algn="l" defTabSz="914400" rtl="0" eaLnBrk="1" latinLnBrk="0" hangingPunct="1">
        <a:lnSpc>
          <a:spcPct val="110000"/>
        </a:lnSpc>
        <a:spcBef>
          <a:spcPts val="500"/>
        </a:spcBef>
        <a:buFontTx/>
        <a:buNone/>
        <a:defRPr sz="14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ekolist.cz/cz/zpravodajstvi/zpravy/staty-eu-a-europoslanci-se-dohodli-na-regulaci-emisi-metanu-v-energetice?fbclid=IwAR2rtmsCWgw7GWuxuJnOkOHQNQ5tPAUNHXJF3xDxoP3sz7G6hOC4Hluq1CY" TargetMode="External"/><Relationship Id="rId2" Type="http://schemas.openxmlformats.org/officeDocument/2006/relationships/hyperlink" Target="https://ekolist.cz/cz/zpravodajstvi/zpravy/mnozstvi-sklenikovych-plynu-v-atmosfere-je-rekordni-uvedla-wmo?fbclid=IwAR1twUj7R8MeECUfhYq4DNE8HuURkVOYlLNT6am6u9o0PiLO_l5qU6vF0zA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bbc.com/news/science-environment-67363874?fbclid=IwAR0CcxDkNTjek8pqNM8Fp_UPo3jjL5DL1KD6zttxqYiwA9PMyDJOzzlP4o4" TargetMode="External"/><Relationship Id="rId5" Type="http://schemas.openxmlformats.org/officeDocument/2006/relationships/hyperlink" Target="https://www.mzp.cz/cz/news_20231115_Ministri_zivotniho_prostredi_ceske_republiky_a_Polska_podepsali_deklaraci_o_boji_proti_preshranicnimu_znecisteni_ovzdusi?fbclid=IwAR1RDxUDAS0HFoqAZhX14LV1xwy86G2sQDFTguKUz0_Vsv2nNQGCkc94u4Q" TargetMode="External"/><Relationship Id="rId4" Type="http://schemas.openxmlformats.org/officeDocument/2006/relationships/hyperlink" Target="https://zpravy.aktualne.cz/ekonomika/spolana-jako-nejvetsi-znecistovatel-roku/r~3d91f8a2731411eeba63ac1f6b220ee8/?fbclid=IwAR3LByATfqavsp4WZg8bSSrXxK8uXC5KdV5LH_-PeS4f0xBygJpaoF5jfic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DF0CAD46-2E46-44EB-A063-C05881768CE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A stack of newspaper">
            <a:extLst>
              <a:ext uri="{FF2B5EF4-FFF2-40B4-BE49-F238E27FC236}">
                <a16:creationId xmlns:a16="http://schemas.microsoft.com/office/drawing/2014/main" id="{4A88182D-9ED6-FF7F-A08D-135D5255242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8738" b="2591"/>
          <a:stretch/>
        </p:blipFill>
        <p:spPr>
          <a:xfrm>
            <a:off x="20" y="11"/>
            <a:ext cx="12191980" cy="6857989"/>
          </a:xfrm>
          <a:prstGeom prst="rect">
            <a:avLst/>
          </a:prstGeom>
        </p:spPr>
      </p:pic>
      <p:sp>
        <p:nvSpPr>
          <p:cNvPr id="11" name="Rectangle 10">
            <a:extLst>
              <a:ext uri="{FF2B5EF4-FFF2-40B4-BE49-F238E27FC236}">
                <a16:creationId xmlns:a16="http://schemas.microsoft.com/office/drawing/2014/main" id="{DE8A7E9B-3161-4AE7-B85C-EE3D7786D5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8700" y="1028700"/>
            <a:ext cx="10134600" cy="4800600"/>
          </a:xfrm>
          <a:prstGeom prst="rect">
            <a:avLst/>
          </a:prstGeom>
          <a:solidFill>
            <a:schemeClr val="bg2">
              <a:alpha val="81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793D6347-B4F4-35B3-B915-C6F9773F17E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39253" y="1942391"/>
            <a:ext cx="7113494" cy="1486609"/>
          </a:xfrm>
        </p:spPr>
        <p:txBody>
          <a:bodyPr>
            <a:normAutofit/>
          </a:bodyPr>
          <a:lstStyle/>
          <a:p>
            <a:r>
              <a:rPr lang="cs-CX" sz="6600" dirty="0">
                <a:latin typeface="Avenir Next LT Pro" panose="020B0504020202020204" pitchFamily="34" charset="-18"/>
              </a:rPr>
              <a:t>NEWS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66533B12-2341-0579-B5D3-0967F6C727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3558989" y="4424305"/>
            <a:ext cx="5074022" cy="972222"/>
          </a:xfrm>
        </p:spPr>
        <p:txBody>
          <a:bodyPr>
            <a:normAutofit/>
          </a:bodyPr>
          <a:lstStyle/>
          <a:p>
            <a:r>
              <a:rPr lang="cs-CX" dirty="0">
                <a:latin typeface="Avenir Next LT Pro" panose="020B0504020202020204" pitchFamily="34" charset="-18"/>
              </a:rPr>
              <a:t>Tým pejska a mačičky</a:t>
            </a:r>
          </a:p>
          <a:p>
            <a:r>
              <a:rPr lang="cs-CX" dirty="0">
                <a:latin typeface="Avenir Next LT Pro" panose="020B0504020202020204" pitchFamily="34" charset="-18"/>
              </a:rPr>
              <a:t>16.</a:t>
            </a:r>
            <a:r>
              <a:rPr lang="cs-CZ" dirty="0">
                <a:latin typeface="Avenir Next LT Pro" panose="020B0504020202020204" pitchFamily="34" charset="-18"/>
              </a:rPr>
              <a:t> </a:t>
            </a:r>
            <a:r>
              <a:rPr lang="cs-CX" dirty="0">
                <a:latin typeface="Avenir Next LT Pro" panose="020B0504020202020204" pitchFamily="34" charset="-18"/>
              </a:rPr>
              <a:t>11.</a:t>
            </a:r>
            <a:r>
              <a:rPr lang="cs-CZ" dirty="0">
                <a:latin typeface="Avenir Next LT Pro" panose="020B0504020202020204" pitchFamily="34" charset="-18"/>
              </a:rPr>
              <a:t> </a:t>
            </a:r>
            <a:r>
              <a:rPr lang="cs-CX" dirty="0">
                <a:latin typeface="Avenir Next LT Pro" panose="020B0504020202020204" pitchFamily="34" charset="-18"/>
              </a:rPr>
              <a:t>2023</a:t>
            </a:r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3E45FAB-3768-4529-B0E8-A0E9BE5E382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5662258" y="3891005"/>
            <a:ext cx="867485" cy="115439"/>
            <a:chOff x="8910933" y="1861308"/>
            <a:chExt cx="867485" cy="115439"/>
          </a:xfrm>
        </p:grpSpPr>
        <p:sp>
          <p:nvSpPr>
            <p:cNvPr id="14" name="Rectangle 13">
              <a:extLst>
                <a:ext uri="{FF2B5EF4-FFF2-40B4-BE49-F238E27FC236}">
                  <a16:creationId xmlns:a16="http://schemas.microsoft.com/office/drawing/2014/main" id="{6FF68CFF-0675-43D9-8EF2-EAC1F19D24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5" name="Straight Connector 14">
              <a:extLst>
                <a:ext uri="{FF2B5EF4-FFF2-40B4-BE49-F238E27FC236}">
                  <a16:creationId xmlns:a16="http://schemas.microsoft.com/office/drawing/2014/main" id="{E1414FA8-D7DF-4B14-AD83-846AB2899B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>
              <a:extLst>
                <a:ext uri="{FF2B5EF4-FFF2-40B4-BE49-F238E27FC236}">
                  <a16:creationId xmlns:a16="http://schemas.microsoft.com/office/drawing/2014/main" id="{638B88A0-A01D-4106-8E09-1AEB09B04EC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350160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withEffect">
                                  <p:stCondLst>
                                    <p:cond delay="10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1500"/>
                                  </p:stCondLst>
                                  <p:iterate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8" name="Rectangle 27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C2499B1C-3CE9-FDBB-FC9C-725ED9785B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7042" y="286393"/>
            <a:ext cx="6833937" cy="2091492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b="1" i="0" dirty="0">
                <a:effectLst/>
                <a:latin typeface="Avenir Next LT Pro" panose="020B0504020202020204" pitchFamily="34" charset="-18"/>
              </a:rPr>
              <a:t>Množství skleníkových plynů v atmosféře je rekordní, uvádí WMO</a:t>
            </a:r>
            <a:endParaRPr lang="cs-CX" sz="2500" dirty="0">
              <a:latin typeface="Avenir Next LT Pro" panose="020B0504020202020204" pitchFamily="34" charset="-18"/>
            </a:endParaRP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D56982D-52DB-B79D-4EEB-3BBC5E88ED1C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6640" r="23692" b="-2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34" name="Group 33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5" name="Rectangle 34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6" name="Straight Connector 35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7" name="Straight Connector 36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0" name="Zástupný obsah 2">
            <a:extLst>
              <a:ext uri="{FF2B5EF4-FFF2-40B4-BE49-F238E27FC236}">
                <a16:creationId xmlns:a16="http://schemas.microsoft.com/office/drawing/2014/main" id="{F0B7AADC-6CB4-859B-189C-0EB6E06B65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557" y="2609985"/>
            <a:ext cx="7007025" cy="3969342"/>
          </a:xfrm>
        </p:spPr>
        <p:txBody>
          <a:bodyPr/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i="0" dirty="0">
                <a:latin typeface="Avenir Next LT Pro" panose="020B0504020202020204" pitchFamily="34" charset="-18"/>
              </a:rPr>
              <a:t>Koncentrace skleníkových plynů v zemské atmosféře se loni dostala na rekordní úroveň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</a:rPr>
              <a:t>M</a:t>
            </a:r>
            <a:r>
              <a:rPr lang="cs-CZ" b="0" i="0" dirty="0">
                <a:latin typeface="Avenir Next LT Pro" panose="020B0504020202020204" pitchFamily="34" charset="-18"/>
              </a:rPr>
              <a:t>nožství oxidu uhličitého (CO</a:t>
            </a:r>
            <a:r>
              <a:rPr lang="cs-CZ" b="0" i="0" baseline="-25000" dirty="0">
                <a:latin typeface="Avenir Next LT Pro" panose="020B0504020202020204" pitchFamily="34" charset="-18"/>
              </a:rPr>
              <a:t>2</a:t>
            </a:r>
            <a:r>
              <a:rPr lang="cs-CZ" b="0" i="0" dirty="0">
                <a:latin typeface="Avenir Next LT Pro" panose="020B0504020202020204" pitchFamily="34" charset="-18"/>
              </a:rPr>
              <a:t>) je nyní o 50 % vyšší než v předprůmyslovém období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Z" b="0" i="0" dirty="0">
                <a:latin typeface="Avenir Next LT Pro" panose="020B0504020202020204" pitchFamily="34" charset="-18"/>
              </a:rPr>
              <a:t>Podle měření rostly i koncentrace metanu a oxidů dusíku, což může mít pro globální klima ničivé důsledky</a:t>
            </a:r>
            <a:endParaRPr lang="en-US" dirty="0">
              <a:latin typeface="Avenir Next LT Pro" panose="020B0504020202020204" pitchFamily="34" charset="-18"/>
            </a:endParaRPr>
          </a:p>
        </p:txBody>
      </p:sp>
    </p:spTree>
    <p:extLst>
      <p:ext uri="{BB962C8B-B14F-4D97-AF65-F5344CB8AC3E}">
        <p14:creationId xmlns:p14="http://schemas.microsoft.com/office/powerpoint/2010/main" val="9455100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53B8BFA7-1FBE-F991-1A71-B42CAE7526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5167" y="553458"/>
            <a:ext cx="6734195" cy="1583559"/>
          </a:xfrm>
        </p:spPr>
        <p:txBody>
          <a:bodyPr anchor="b">
            <a:normAutofit/>
          </a:bodyPr>
          <a:lstStyle/>
          <a:p>
            <a:pPr algn="ctr">
              <a:lnSpc>
                <a:spcPct val="100000"/>
              </a:lnSpc>
            </a:pPr>
            <a:r>
              <a:rPr lang="cs-CZ" b="1" i="0" dirty="0">
                <a:effectLst/>
                <a:latin typeface="Avenir Next LT Pro" panose="020B0504020202020204" pitchFamily="34" charset="-18"/>
              </a:rPr>
              <a:t>Státy EU a europoslanci se dohodli na regulaci emisí metanu v energetice</a:t>
            </a:r>
            <a:endParaRPr lang="cs-CX" sz="2500" dirty="0">
              <a:latin typeface="Avenir Next LT Pro" panose="020B0504020202020204" pitchFamily="34" charset="-18"/>
            </a:endParaRP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682403BB-BC7C-480C-FB7D-95A5BF8394C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6309" y="2618530"/>
            <a:ext cx="7150611" cy="3728409"/>
          </a:xfrm>
        </p:spPr>
        <p:txBody>
          <a:bodyPr anchor="t">
            <a:normAutofit/>
          </a:bodyPr>
          <a:lstStyle/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>
                <a:latin typeface="Avenir Next LT Pro" panose="020B0504020202020204" pitchFamily="34" charset="-18"/>
              </a:rPr>
              <a:t>Bylo dokončeno</a:t>
            </a:r>
            <a:r>
              <a:rPr lang="cs-CZ" b="0" i="0" dirty="0">
                <a:effectLst/>
                <a:latin typeface="Avenir Next LT Pro" panose="020B0504020202020204" pitchFamily="34" charset="-18"/>
              </a:rPr>
              <a:t> vyjednávání o předpisu, který by pro energetické společnosti zavedl požadavky ohledně hlášení emisí metanu a jejich omezování</a:t>
            </a:r>
            <a:endParaRPr lang="cs-CZ" dirty="0">
              <a:latin typeface="Avenir Next LT Pro" panose="020B0504020202020204" pitchFamily="34" charset="-18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venir Next LT Pro" panose="020B0504020202020204" pitchFamily="34" charset="-18"/>
              </a:rPr>
              <a:t>V případě potvrzení předběžné dohody by se nařízení vztahovalo na dodavatele ropy, plynu a uhlí včetně firem dovážejících suroviny do unie</a:t>
            </a:r>
            <a:endParaRPr lang="cs-CZ" dirty="0">
              <a:latin typeface="Avenir Next LT Pro" panose="020B0504020202020204" pitchFamily="34" charset="-18"/>
            </a:endParaRPr>
          </a:p>
          <a:p>
            <a:pPr marL="285750" indent="-28575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venir Next LT Pro" panose="020B0504020202020204" pitchFamily="34" charset="-18"/>
              </a:rPr>
              <a:t>Chystaná norma představuje první pokus EU o regulaci emisí metanu</a:t>
            </a:r>
            <a:endParaRPr lang="cs-CX" dirty="0">
              <a:latin typeface="Avenir Next LT Pro" panose="020B0504020202020204" pitchFamily="34" charset="-18"/>
            </a:endParaRPr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404FB834-5FAD-C809-3EAE-F63E8161F09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40744" r="34590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7" name="Rectangle 16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26802428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Nadpis 1">
            <a:extLst>
              <a:ext uri="{FF2B5EF4-FFF2-40B4-BE49-F238E27FC236}">
                <a16:creationId xmlns:a16="http://schemas.microsoft.com/office/drawing/2014/main" id="{45090A45-9114-AE5F-30FE-5D477C4361F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0039" y="0"/>
            <a:ext cx="6723346" cy="2214664"/>
          </a:xfrm>
        </p:spPr>
        <p:txBody>
          <a:bodyPr anchor="b">
            <a:normAutofit/>
          </a:bodyPr>
          <a:lstStyle/>
          <a:p>
            <a:pPr algn="ctr" fontAlgn="base">
              <a:lnSpc>
                <a:spcPct val="100000"/>
              </a:lnSpc>
            </a:pPr>
            <a:r>
              <a:rPr lang="cs-CZ" b="1" i="0" dirty="0">
                <a:effectLst/>
                <a:latin typeface="Avenir Next LT Pro" panose="020B0504020202020204" pitchFamily="34" charset="-18"/>
              </a:rPr>
              <a:t>Skleníkové plyny i toxické kovy Srovnání ukazuje, které firmy v Česku škodí přírodě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B3C2B31-66D3-ECF0-2E4F-41F9D798DC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0038" y="2732544"/>
            <a:ext cx="6886575" cy="3653963"/>
          </a:xfrm>
        </p:spPr>
        <p:txBody>
          <a:bodyPr anchor="t">
            <a:normAutofit/>
          </a:bodyPr>
          <a:lstStyle/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venir Next LT Pro" panose="020B0504020202020204" pitchFamily="34" charset="-18"/>
              </a:rPr>
              <a:t>Na znečištění ŽP v Česku se loni nejvíce podílely uhelné elektrárny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venir Next LT Pro" panose="020B0504020202020204" pitchFamily="34" charset="-18"/>
              </a:rPr>
              <a:t>Do vzduchu vypouštějí emise oxidu uhličitého nebo plyny způsobující kyselé srážky</a:t>
            </a:r>
            <a:endParaRPr lang="cs-CZ" dirty="0">
              <a:latin typeface="Avenir Next LT Pro" panose="020B0504020202020204" pitchFamily="34" charset="-18"/>
            </a:endParaRP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venir Next LT Pro" panose="020B0504020202020204" pitchFamily="34" charset="-18"/>
              </a:rPr>
              <a:t>Elektrárny mají na svědomí také vypouštění největšího množství toxických těžkých kovů, včetně rtuti</a:t>
            </a:r>
          </a:p>
          <a:p>
            <a:pPr marL="342900" indent="-342900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b="0" i="0" dirty="0">
                <a:effectLst/>
                <a:latin typeface="Avenir Next LT Pro" panose="020B0504020202020204" pitchFamily="34" charset="-18"/>
              </a:rPr>
              <a:t>Za nejvýznamnějšího znečišťovatele ekologové označili elektrárnu Chvaletice</a:t>
            </a:r>
          </a:p>
          <a:p>
            <a:pPr algn="ctr">
              <a:lnSpc>
                <a:spcPct val="100000"/>
              </a:lnSpc>
            </a:pPr>
            <a:endParaRPr lang="cs-CX" dirty="0">
              <a:latin typeface="Avenir Next LT Pro" panose="020B0504020202020204" pitchFamily="34" charset="-18"/>
            </a:endParaRPr>
          </a:p>
        </p:txBody>
      </p:sp>
      <p:pic>
        <p:nvPicPr>
          <p:cNvPr id="21" name="Picture 20" descr="Kouř z továrny">
            <a:extLst>
              <a:ext uri="{FF2B5EF4-FFF2-40B4-BE49-F238E27FC236}">
                <a16:creationId xmlns:a16="http://schemas.microsoft.com/office/drawing/2014/main" id="{7722B01E-9F90-C60E-1775-E4C76745B39E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24682" r="30817" b="-1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32" name="Rectangle 31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49031390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Rectangle 40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D4E478-71A1-56E3-D2A1-6390E03C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1014" y="156186"/>
            <a:ext cx="6990568" cy="1983905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X" b="1" dirty="0">
                <a:latin typeface="Avenir Next LT Pro" panose="020B0504020202020204" pitchFamily="34" charset="-18"/>
              </a:rPr>
              <a:t>Ministři ŽP </a:t>
            </a:r>
            <a:r>
              <a:rPr lang="cs-CZ" b="1" dirty="0">
                <a:latin typeface="Avenir Next LT Pro" panose="020B0504020202020204" pitchFamily="34" charset="-18"/>
              </a:rPr>
              <a:t>ČR </a:t>
            </a:r>
            <a:r>
              <a:rPr lang="cs-CX" b="1" dirty="0">
                <a:latin typeface="Avenir Next LT Pro" panose="020B0504020202020204" pitchFamily="34" charset="-18"/>
              </a:rPr>
              <a:t>a Polska podepsali deklraci o boji proti přeshraničnímu znečištění ovzduší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2CA3F-E13E-3727-1422-2DD57AC4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1014" y="2697303"/>
            <a:ext cx="6990568" cy="3232826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cs-CX" dirty="0">
                <a:latin typeface="Avenir Next LT Pro" panose="020B0504020202020204" pitchFamily="34" charset="-18"/>
              </a:rPr>
              <a:t>Ministr ŽP Petr Hladík podepsal s polskou ministryní klimatu a ochrany ŽP Annou Moskwovou deklaraci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X" dirty="0">
                <a:latin typeface="Avenir Next LT Pro" panose="020B0504020202020204" pitchFamily="34" charset="-18"/>
              </a:rPr>
              <a:t>Deklarace potvrzuje připravenost obou stran realizovat opatření k omezení přeshraničního přenosu znečištění ovzduší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cs-CX" dirty="0">
                <a:latin typeface="Avenir Next LT Pro" panose="020B0504020202020204" pitchFamily="34" charset="-18"/>
              </a:rPr>
              <a:t>Deklaraci iniciovalo a připravilo Ministerstvo ŽP České republiky</a:t>
            </a:r>
          </a:p>
        </p:txBody>
      </p:sp>
      <p:pic>
        <p:nvPicPr>
          <p:cNvPr id="35" name="Picture 34" descr="Tepelná elektrárna">
            <a:extLst>
              <a:ext uri="{FF2B5EF4-FFF2-40B4-BE49-F238E27FC236}">
                <a16:creationId xmlns:a16="http://schemas.microsoft.com/office/drawing/2014/main" id="{89026084-24DF-151E-4CF1-30054D6857D5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alphaModFix/>
          </a:blip>
          <a:srcRect l="18626" r="31374"/>
          <a:stretch/>
        </p:blipFill>
        <p:spPr>
          <a:xfrm>
            <a:off x="7620000" y="10"/>
            <a:ext cx="4572000" cy="6857990"/>
          </a:xfrm>
          <a:prstGeom prst="rect">
            <a:avLst/>
          </a:prstGeom>
        </p:spPr>
      </p:pic>
      <p:grpSp>
        <p:nvGrpSpPr>
          <p:cNvPr id="45" name="Group 44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46" name="Rectangle 45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47" name="Straight Connector 46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62535599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47" name="Rectangle 1046">
            <a:extLst>
              <a:ext uri="{FF2B5EF4-FFF2-40B4-BE49-F238E27FC236}">
                <a16:creationId xmlns:a16="http://schemas.microsoft.com/office/drawing/2014/main" id="{158E38A4-F699-490C-8D1F-E8AD332D9B4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49" name="Rectangle 1048">
            <a:extLst>
              <a:ext uri="{FF2B5EF4-FFF2-40B4-BE49-F238E27FC236}">
                <a16:creationId xmlns:a16="http://schemas.microsoft.com/office/drawing/2014/main" id="{939C6AAB-48AC-41A3-95C2-6BF83715DF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7620000" cy="6858000"/>
          </a:xfrm>
          <a:prstGeom prst="rect">
            <a:avLst/>
          </a:prstGeom>
          <a:solidFill>
            <a:schemeClr val="bg2"/>
          </a:solidFill>
          <a:ln w="12700" cap="flat" cmpd="sng" algn="ctr">
            <a:noFill/>
            <a:prstDash val="solid"/>
            <a:miter lim="800000"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51" name="Rectangle 1050">
            <a:extLst>
              <a:ext uri="{FF2B5EF4-FFF2-40B4-BE49-F238E27FC236}">
                <a16:creationId xmlns:a16="http://schemas.microsoft.com/office/drawing/2014/main" id="{F6EE861B-7D2F-4B7C-A6E3-5937E81B80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3081" y="159026"/>
            <a:ext cx="7313839" cy="654278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Nadpis 1">
            <a:extLst>
              <a:ext uri="{FF2B5EF4-FFF2-40B4-BE49-F238E27FC236}">
                <a16:creationId xmlns:a16="http://schemas.microsoft.com/office/drawing/2014/main" id="{A1D4E478-71A1-56E3-D2A1-6390E03CDA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7443" y="723901"/>
            <a:ext cx="6788427" cy="1288884"/>
          </a:xfrm>
        </p:spPr>
        <p:txBody>
          <a:bodyPr anchor="b">
            <a:noAutofit/>
          </a:bodyPr>
          <a:lstStyle/>
          <a:p>
            <a:pPr algn="ctr">
              <a:lnSpc>
                <a:spcPct val="100000"/>
              </a:lnSpc>
            </a:pPr>
            <a:r>
              <a:rPr lang="cs-CX" b="1" dirty="0">
                <a:latin typeface="Avenir Next LT Pro" panose="020B0504020202020204" pitchFamily="34" charset="-18"/>
              </a:rPr>
              <a:t>Vůbec první snímky dokazují, že „stracená echidna“ nevyhynula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FD62CA3F-E13E-3727-1422-2DD57AC45B5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8113" y="2705668"/>
            <a:ext cx="7158807" cy="3232826"/>
          </a:xfrm>
        </p:spPr>
        <p:txBody>
          <a:bodyPr anchor="t"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 LT Pro" panose="020B0504020202020204" pitchFamily="34" charset="-18"/>
              </a:rPr>
              <a:t>Jedná</a:t>
            </a:r>
            <a:r>
              <a:rPr lang="en-US" dirty="0">
                <a:latin typeface="Avenir Next LT Pro" panose="020B0504020202020204" pitchFamily="34" charset="-18"/>
              </a:rPr>
              <a:t> se o </a:t>
            </a:r>
            <a:r>
              <a:rPr lang="en-US" dirty="0" err="1">
                <a:latin typeface="Avenir Next LT Pro" panose="020B0504020202020204" pitchFamily="34" charset="-18"/>
              </a:rPr>
              <a:t>vejce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kladoucího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savce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pojmenovaného</a:t>
            </a:r>
            <a:r>
              <a:rPr lang="en-US" dirty="0">
                <a:latin typeface="Avenir Next LT Pro" panose="020B0504020202020204" pitchFamily="34" charset="-18"/>
              </a:rPr>
              <a:t> po </a:t>
            </a:r>
            <a:br>
              <a:rPr lang="cs-CZ" dirty="0">
                <a:latin typeface="Avenir Next LT Pro" panose="020B0504020202020204" pitchFamily="34" charset="-18"/>
              </a:rPr>
            </a:br>
            <a:r>
              <a:rPr lang="en-US" dirty="0">
                <a:latin typeface="Avenir Next LT Pro" panose="020B0504020202020204" pitchFamily="34" charset="-18"/>
              </a:rPr>
              <a:t>D. </a:t>
            </a:r>
            <a:r>
              <a:rPr lang="en-US" dirty="0" err="1">
                <a:latin typeface="Avenir Next LT Pro" panose="020B0504020202020204" pitchFamily="34" charset="-18"/>
              </a:rPr>
              <a:t>Attenboroughovi</a:t>
            </a:r>
            <a:endParaRPr lang="cs-CZ" dirty="0">
              <a:latin typeface="Avenir Next LT Pro" panose="020B0504020202020204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 LT Pro" panose="020B0504020202020204" pitchFamily="34" charset="-18"/>
              </a:rPr>
              <a:t>Žili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nejspíš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už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před</a:t>
            </a:r>
            <a:r>
              <a:rPr lang="en-US" dirty="0">
                <a:latin typeface="Avenir Next LT Pro" panose="020B0504020202020204" pitchFamily="34" charset="-18"/>
              </a:rPr>
              <a:t> 200 </a:t>
            </a:r>
            <a:r>
              <a:rPr lang="en-US" dirty="0" err="1">
                <a:latin typeface="Avenir Next LT Pro" panose="020B0504020202020204" pitchFamily="34" charset="-18"/>
              </a:rPr>
              <a:t>miliony</a:t>
            </a:r>
            <a:r>
              <a:rPr lang="en-US" dirty="0">
                <a:latin typeface="Avenir Next LT Pro" panose="020B0504020202020204" pitchFamily="34" charset="-18"/>
              </a:rPr>
              <a:t> let s </a:t>
            </a:r>
            <a:r>
              <a:rPr lang="en-US" dirty="0" err="1">
                <a:latin typeface="Avenir Next LT Pro" panose="020B0504020202020204" pitchFamily="34" charset="-18"/>
              </a:rPr>
              <a:t>dinosaury</a:t>
            </a:r>
            <a:r>
              <a:rPr lang="en-US" dirty="0">
                <a:latin typeface="Avenir Next LT Pro" panose="020B0504020202020204" pitchFamily="34" charset="-18"/>
              </a:rPr>
              <a:t> a </a:t>
            </a:r>
            <a:r>
              <a:rPr lang="en-US" dirty="0" err="1">
                <a:latin typeface="Avenir Next LT Pro" panose="020B0504020202020204" pitchFamily="34" charset="-18"/>
              </a:rPr>
              <a:t>jediný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důkaz</a:t>
            </a:r>
            <a:r>
              <a:rPr lang="en-US" dirty="0">
                <a:latin typeface="Avenir Next LT Pro" panose="020B0504020202020204" pitchFamily="34" charset="-18"/>
              </a:rPr>
              <a:t> o </a:t>
            </a:r>
            <a:r>
              <a:rPr lang="en-US" dirty="0" err="1">
                <a:latin typeface="Avenir Next LT Pro" panose="020B0504020202020204" pitchFamily="34" charset="-18"/>
              </a:rPr>
              <a:t>jejich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existenci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byla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mrtvolka</a:t>
            </a:r>
            <a:r>
              <a:rPr lang="en-US" dirty="0">
                <a:latin typeface="Avenir Next LT Pro" panose="020B0504020202020204" pitchFamily="34" charset="-18"/>
              </a:rPr>
              <a:t> v </a:t>
            </a:r>
            <a:r>
              <a:rPr lang="en-US" dirty="0" err="1">
                <a:latin typeface="Avenir Next LT Pro" panose="020B0504020202020204" pitchFamily="34" charset="-18"/>
              </a:rPr>
              <a:t>britském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muzeu</a:t>
            </a:r>
            <a:endParaRPr lang="cs-CZ" dirty="0">
              <a:latin typeface="Avenir Next LT Pro" panose="020B0504020202020204" pitchFamily="34" charset="-18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dirty="0" err="1">
                <a:latin typeface="Avenir Next LT Pro" panose="020B0504020202020204" pitchFamily="34" charset="-18"/>
              </a:rPr>
              <a:t>Jeho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znovuobjevení</a:t>
            </a:r>
            <a:r>
              <a:rPr lang="en-US" dirty="0">
                <a:latin typeface="Avenir Next LT Pro" panose="020B0504020202020204" pitchFamily="34" charset="-18"/>
              </a:rPr>
              <a:t> je </a:t>
            </a:r>
            <a:r>
              <a:rPr lang="en-US" dirty="0" err="1">
                <a:latin typeface="Avenir Next LT Pro" panose="020B0504020202020204" pitchFamily="34" charset="-18"/>
              </a:rPr>
              <a:t>pozitivní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zpráva</a:t>
            </a:r>
            <a:r>
              <a:rPr lang="en-US" dirty="0">
                <a:latin typeface="Avenir Next LT Pro" panose="020B0504020202020204" pitchFamily="34" charset="-18"/>
              </a:rPr>
              <a:t> z </a:t>
            </a:r>
            <a:r>
              <a:rPr lang="en-US" dirty="0" err="1">
                <a:latin typeface="Avenir Next LT Pro" panose="020B0504020202020204" pitchFamily="34" charset="-18"/>
              </a:rPr>
              <a:t>oblasti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biodiverzity</a:t>
            </a:r>
            <a:r>
              <a:rPr lang="en-US" dirty="0">
                <a:latin typeface="Avenir Next LT Pro" panose="020B0504020202020204" pitchFamily="34" charset="-18"/>
              </a:rPr>
              <a:t>, </a:t>
            </a:r>
            <a:r>
              <a:rPr lang="en-US" dirty="0" err="1">
                <a:latin typeface="Avenir Next LT Pro" panose="020B0504020202020204" pitchFamily="34" charset="-18"/>
              </a:rPr>
              <a:t>kde</a:t>
            </a:r>
            <a:r>
              <a:rPr lang="en-US" dirty="0">
                <a:latin typeface="Avenir Next LT Pro" panose="020B0504020202020204" pitchFamily="34" charset="-18"/>
              </a:rPr>
              <a:t> se </a:t>
            </a:r>
            <a:r>
              <a:rPr lang="en-US" dirty="0" err="1">
                <a:latin typeface="Avenir Next LT Pro" panose="020B0504020202020204" pitchFamily="34" charset="-18"/>
              </a:rPr>
              <a:t>většinou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takto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šťastných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konců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bohužel</a:t>
            </a:r>
            <a:r>
              <a:rPr lang="en-US" dirty="0">
                <a:latin typeface="Avenir Next LT Pro" panose="020B0504020202020204" pitchFamily="34" charset="-18"/>
              </a:rPr>
              <a:t> </a:t>
            </a:r>
            <a:r>
              <a:rPr lang="en-US" dirty="0" err="1">
                <a:latin typeface="Avenir Next LT Pro" panose="020B0504020202020204" pitchFamily="34" charset="-18"/>
              </a:rPr>
              <a:t>nedočkáváme</a:t>
            </a:r>
            <a:endParaRPr lang="en-US" dirty="0">
              <a:latin typeface="Avenir Next LT Pro" panose="020B0504020202020204" pitchFamily="34" charset="-18"/>
            </a:endParaRPr>
          </a:p>
        </p:txBody>
      </p:sp>
      <p:pic>
        <p:nvPicPr>
          <p:cNvPr id="1030" name="Picture 6" descr="Featured Animal: Short-beaked Echidna - Animal Fact Guide">
            <a:extLst>
              <a:ext uri="{FF2B5EF4-FFF2-40B4-BE49-F238E27FC236}">
                <a16:creationId xmlns:a16="http://schemas.microsoft.com/office/drawing/2014/main" id="{6475CC09-19E8-DBE3-2F96-1D47BAFC84C4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alphaModFix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803" r="22197" b="1"/>
          <a:stretch/>
        </p:blipFill>
        <p:spPr bwMode="auto">
          <a:xfrm>
            <a:off x="7620000" y="10"/>
            <a:ext cx="4572000" cy="68579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053" name="Group 1052">
            <a:extLst>
              <a:ext uri="{FF2B5EF4-FFF2-40B4-BE49-F238E27FC236}">
                <a16:creationId xmlns:a16="http://schemas.microsoft.com/office/drawing/2014/main" id="{073091F1-AA5A-47C6-9502-D5870A72D5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3376258" y="2320171"/>
            <a:ext cx="867485" cy="115439"/>
            <a:chOff x="8910933" y="1861308"/>
            <a:chExt cx="867485" cy="115439"/>
          </a:xfrm>
        </p:grpSpPr>
        <p:sp>
          <p:nvSpPr>
            <p:cNvPr id="1054" name="Rectangle 1053">
              <a:extLst>
                <a:ext uri="{FF2B5EF4-FFF2-40B4-BE49-F238E27FC236}">
                  <a16:creationId xmlns:a16="http://schemas.microsoft.com/office/drawing/2014/main" id="{8085C4F7-6E91-4DF6-BB01-A46132BC35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8964825" flipH="1">
              <a:off x="9286956" y="1861308"/>
              <a:ext cx="115439" cy="115439"/>
            </a:xfrm>
            <a:prstGeom prst="rect">
              <a:avLst/>
            </a:prstGeom>
            <a:noFill/>
            <a:ln w="15875">
              <a:solidFill>
                <a:schemeClr val="tx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endParaRPr>
            </a:p>
          </p:txBody>
        </p:sp>
        <p:cxnSp>
          <p:nvCxnSpPr>
            <p:cNvPr id="1055" name="Straight Connector 1054">
              <a:extLst>
                <a:ext uri="{FF2B5EF4-FFF2-40B4-BE49-F238E27FC236}">
                  <a16:creationId xmlns:a16="http://schemas.microsoft.com/office/drawing/2014/main" id="{25476588-B9AD-4662-A085-8E4D91493B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426289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56" name="Straight Connector 1055">
              <a:extLst>
                <a:ext uri="{FF2B5EF4-FFF2-40B4-BE49-F238E27FC236}">
                  <a16:creationId xmlns:a16="http://schemas.microsoft.com/office/drawing/2014/main" id="{BCDB34B3-D348-476E-BE7F-1139370F431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8910933" y="1919027"/>
              <a:ext cx="352129" cy="0"/>
            </a:xfrm>
            <a:prstGeom prst="line">
              <a:avLst/>
            </a:prstGeom>
            <a:ln w="15875">
              <a:solidFill>
                <a:schemeClr val="tx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419592150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828BB93-1F7C-7EE2-E754-CA25866FAF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2800" y="375211"/>
            <a:ext cx="10134600" cy="1288489"/>
          </a:xfrm>
        </p:spPr>
        <p:txBody>
          <a:bodyPr/>
          <a:lstStyle/>
          <a:p>
            <a:pPr algn="ctr"/>
            <a:r>
              <a:rPr lang="cs-CX" dirty="0"/>
              <a:t>Odkazy</a:t>
            </a:r>
          </a:p>
        </p:txBody>
      </p:sp>
      <p:sp>
        <p:nvSpPr>
          <p:cNvPr id="3" name="Zástupný obsah 2">
            <a:extLst>
              <a:ext uri="{FF2B5EF4-FFF2-40B4-BE49-F238E27FC236}">
                <a16:creationId xmlns:a16="http://schemas.microsoft.com/office/drawing/2014/main" id="{2158AEF8-20DD-7466-D274-2C7B9D806EF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46289" y="1856883"/>
            <a:ext cx="11506200" cy="4467545"/>
          </a:xfrm>
        </p:spPr>
        <p:txBody>
          <a:bodyPr>
            <a:normAutofit lnSpcReduction="10000"/>
          </a:bodyPr>
          <a:lstStyle/>
          <a:p>
            <a:r>
              <a:rPr lang="cs-CZ" dirty="0">
                <a:hlinkClick r:id="rId2"/>
              </a:rPr>
              <a:t>https://ekolist.cz/cz/zpravodajstvi/zpravy/mnozstvi-sklenikovych-plynu-v-atmosfere-je-rekordni-uvedla-wmo?fbclid=IwAR1twUj7R8MeECUfhYq4DNE8HuURkVOYlLNT6am6u9o0PiLO_l5qU6vF0zA</a:t>
            </a:r>
            <a:endParaRPr lang="cs-CZ" dirty="0"/>
          </a:p>
          <a:p>
            <a:r>
              <a:rPr lang="cs-CZ" dirty="0">
                <a:hlinkClick r:id="rId3"/>
              </a:rPr>
              <a:t>https://ekolist.cz/cz/zpravodajstvi/zpravy/staty-eu-a-europoslanci-se-dohodli-na-regulaci-emisi-metanu-v-energetice?fbclid=IwAR2rtmsCWgw7GWuxuJnOkOHQNQ5tPAUNHXJF3xDxoP3sz7G6hOC4Hluq1CY</a:t>
            </a:r>
            <a:endParaRPr lang="cs-CZ" dirty="0"/>
          </a:p>
          <a:p>
            <a:r>
              <a:rPr lang="cs-CZ" dirty="0">
                <a:hlinkClick r:id="rId4"/>
              </a:rPr>
              <a:t>https://zpravy.aktualne.cz/ekonomika/spolana-jako-nejvetsi-znecistovatel-roku/r~3d91f8a2731411eeba63ac1f6b220ee8/?fbclid=IwAR3LByATfqavsp4WZg8bSSrXxK8uXC5KdV5LH_-PeS4f0xBygJpaoF5jfic</a:t>
            </a:r>
            <a:endParaRPr lang="cs-CZ" dirty="0"/>
          </a:p>
          <a:p>
            <a:r>
              <a:rPr lang="cs-CZ" dirty="0">
                <a:hlinkClick r:id="rId5"/>
              </a:rPr>
              <a:t>https://www.mzp.cz/cz/news_20231115_Ministri_zivotniho_prostredi_ceske_republiky_a_Polska_podepsali_deklaraci_o_boji_proti_preshranicnimu_znecisteni_ovzdusi?fbclid=IwAR1RDxUDAS0HFoqAZhX14LV1xwy86G2sQDFTguKUz0_Vsv2nNQGCkc94u4Q</a:t>
            </a:r>
            <a:endParaRPr lang="cs-CZ" dirty="0"/>
          </a:p>
          <a:p>
            <a:r>
              <a:rPr lang="cs-CZ" dirty="0">
                <a:hlinkClick r:id="rId6"/>
              </a:rPr>
              <a:t>https://www.bbc.com/news/science-environment-67363874?fbclid=IwAR0CcxDkNTjek8pqNM8Fp_UPo3jjL5DL1KD6zttxqYiwA9PMyDJOzzlP4o4</a:t>
            </a:r>
            <a:endParaRPr lang="cs-CZ" dirty="0"/>
          </a:p>
          <a:p>
            <a:endParaRPr lang="cs-CX" dirty="0"/>
          </a:p>
        </p:txBody>
      </p:sp>
    </p:spTree>
    <p:extLst>
      <p:ext uri="{BB962C8B-B14F-4D97-AF65-F5344CB8AC3E}">
        <p14:creationId xmlns:p14="http://schemas.microsoft.com/office/powerpoint/2010/main" val="1640221118"/>
      </p:ext>
    </p:extLst>
  </p:cSld>
  <p:clrMapOvr>
    <a:masterClrMapping/>
  </p:clrMapOvr>
</p:sld>
</file>

<file path=ppt/theme/theme1.xml><?xml version="1.0" encoding="utf-8"?>
<a:theme xmlns:a="http://schemas.openxmlformats.org/drawingml/2006/main" name="AdornVTI">
  <a:themeElements>
    <a:clrScheme name="Office">
      <a:dk1>
        <a:srgbClr val="000000"/>
      </a:dk1>
      <a:lt1>
        <a:srgbClr val="FFFFFF"/>
      </a:lt1>
      <a:dk2>
        <a:srgbClr val="1D242E"/>
      </a:dk2>
      <a:lt2>
        <a:srgbClr val="F2F1F1"/>
      </a:lt2>
      <a:accent1>
        <a:srgbClr val="4472C4"/>
      </a:accent1>
      <a:accent2>
        <a:srgbClr val="ED7D31"/>
      </a:accent2>
      <a:accent3>
        <a:srgbClr val="A3A3A3"/>
      </a:accent3>
      <a:accent4>
        <a:srgbClr val="CF9B00"/>
      </a:accent4>
      <a:accent5>
        <a:srgbClr val="5B9BD5"/>
      </a:accent5>
      <a:accent6>
        <a:srgbClr val="70AD47"/>
      </a:accent6>
      <a:hlink>
        <a:srgbClr val="D26012"/>
      </a:hlink>
      <a:folHlink>
        <a:srgbClr val="9A5879"/>
      </a:folHlink>
    </a:clrScheme>
    <a:fontScheme name="Bembo">
      <a:majorFont>
        <a:latin typeface="Bembo"/>
        <a:ea typeface=""/>
        <a:cs typeface=""/>
      </a:majorFont>
      <a:minorFont>
        <a:latin typeface="Bembo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dornVTI" id="{497E3FA9-5A27-4D12-9D04-917BEF3D1303}" vid="{34192A01-61CA-4566-9818-841C607496F7}"/>
    </a:ext>
  </a:extLst>
</a:theme>
</file>

<file path=ppt/theme/theme2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Rámeček</Template>
  <TotalTime>63</TotalTime>
  <Words>421</Words>
  <Application>Microsoft Macintosh PowerPoint</Application>
  <PresentationFormat>Širokoúhlá obrazovka</PresentationFormat>
  <Paragraphs>31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4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2" baseType="lpstr">
      <vt:lpstr>Arial</vt:lpstr>
      <vt:lpstr>Avenir Next LT Pro</vt:lpstr>
      <vt:lpstr>Bembo</vt:lpstr>
      <vt:lpstr>Calibri</vt:lpstr>
      <vt:lpstr>AdornVTI</vt:lpstr>
      <vt:lpstr>NEWS</vt:lpstr>
      <vt:lpstr>Množství skleníkových plynů v atmosféře je rekordní, uvádí WMO</vt:lpstr>
      <vt:lpstr>Státy EU a europoslanci se dohodli na regulaci emisí metanu v energetice</vt:lpstr>
      <vt:lpstr>Skleníkové plyny i toxické kovy Srovnání ukazuje, které firmy v Česku škodí přírodě</vt:lpstr>
      <vt:lpstr>Ministři ŽP ČR a Polska podepsali deklraci o boji proti přeshraničnímu znečištění ovzduší</vt:lpstr>
      <vt:lpstr>Vůbec první snímky dokazují, že „stracená echidna“ nevyhynula</vt:lpstr>
      <vt:lpstr>Odkazy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NEWS</dc:title>
  <dc:creator>Markéta Slivová</dc:creator>
  <cp:lastModifiedBy>Markéta Slivová</cp:lastModifiedBy>
  <cp:revision>5</cp:revision>
  <dcterms:created xsi:type="dcterms:W3CDTF">2023-11-15T16:34:38Z</dcterms:created>
  <dcterms:modified xsi:type="dcterms:W3CDTF">2023-11-16T09:50:51Z</dcterms:modified>
</cp:coreProperties>
</file>