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91" r:id="rId4"/>
    <p:sldId id="289" r:id="rId5"/>
    <p:sldId id="288" r:id="rId6"/>
    <p:sldId id="290" r:id="rId7"/>
    <p:sldId id="285" r:id="rId8"/>
    <p:sldId id="281" r:id="rId9"/>
    <p:sldId id="283" r:id="rId10"/>
    <p:sldId id="282" r:id="rId11"/>
    <p:sldId id="284" r:id="rId12"/>
    <p:sldId id="280" r:id="rId13"/>
    <p:sldId id="279" r:id="rId14"/>
    <p:sldId id="278" r:id="rId15"/>
    <p:sldId id="274" r:id="rId16"/>
    <p:sldId id="275" r:id="rId17"/>
    <p:sldId id="276" r:id="rId18"/>
    <p:sldId id="277" r:id="rId1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8C7AB-604B-4BFA-9005-B68A52AD1D51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1949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6.em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7.emf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prezentovat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9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/>
              <a:t>Desetiminutová prezentace: cca 12-15 </a:t>
            </a:r>
            <a:r>
              <a:rPr lang="cs-CZ" altLang="cs-CZ" sz="2400" dirty="0" smtClean="0"/>
              <a:t>snímek.</a:t>
            </a:r>
            <a:endParaRPr lang="cs-CZ" altLang="cs-CZ" sz="2400" dirty="0">
              <a:solidFill>
                <a:srgbClr val="996633"/>
              </a:solidFill>
            </a:endParaRP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Nadpis – stručný </a:t>
            </a:r>
            <a:r>
              <a:rPr lang="cs-CZ" altLang="cs-CZ" sz="2400" dirty="0"/>
              <a:t>a jasný, musí informovat o</a:t>
            </a:r>
            <a:br>
              <a:rPr lang="cs-CZ" altLang="cs-CZ" sz="2400" dirty="0"/>
            </a:br>
            <a:r>
              <a:rPr lang="cs-CZ" altLang="cs-CZ" sz="2400" dirty="0"/>
              <a:t>současné pozici.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Text </a:t>
            </a:r>
            <a:r>
              <a:rPr lang="cs-CZ" altLang="cs-CZ" sz="2400" dirty="0"/>
              <a:t>jednoduchý, stručný, heslovitý, koncentrovaný, maximálně informativní.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Ne </a:t>
            </a:r>
            <a:r>
              <a:rPr lang="cs-CZ" altLang="cs-CZ" sz="2400" dirty="0"/>
              <a:t>víc než 7 odrážek na jeden snímek.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Jeden </a:t>
            </a:r>
            <a:r>
              <a:rPr lang="cs-CZ" altLang="cs-CZ" sz="2400" dirty="0"/>
              <a:t>snímek pro každou hlavní </a:t>
            </a:r>
            <a:r>
              <a:rPr lang="cs-CZ" altLang="cs-CZ" sz="2400" dirty="0" smtClean="0"/>
              <a:t>myšlenku.</a:t>
            </a:r>
            <a:r>
              <a:rPr lang="cs-CZ" altLang="cs-CZ" sz="2400" dirty="0"/>
              <a:t>	</a:t>
            </a:r>
          </a:p>
          <a:p>
            <a:pPr>
              <a:lnSpc>
                <a:spcPct val="100000"/>
              </a:lnSpc>
              <a:spcBef>
                <a:spcPct val="15000"/>
              </a:spcBef>
              <a:buSzTx/>
            </a:pPr>
            <a:r>
              <a:rPr lang="cs-CZ" altLang="cs-CZ" sz="2400" dirty="0" smtClean="0"/>
              <a:t>Poslední </a:t>
            </a:r>
            <a:r>
              <a:rPr lang="cs-CZ" altLang="cs-CZ" sz="2400" dirty="0"/>
              <a:t>snímek: Děkuji za </a:t>
            </a:r>
            <a:r>
              <a:rPr lang="cs-CZ" altLang="cs-CZ" sz="2400" dirty="0" smtClean="0"/>
              <a:t>pozornost.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73366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ct val="15000"/>
              </a:spcBef>
              <a:buSzTx/>
            </a:pPr>
            <a:r>
              <a:rPr lang="cs-CZ" altLang="cs-CZ" sz="2400" b="1" dirty="0" smtClean="0"/>
              <a:t>Používat</a:t>
            </a:r>
            <a:r>
              <a:rPr lang="cs-CZ" altLang="cs-CZ" sz="2400" dirty="0" smtClean="0"/>
              <a:t> </a:t>
            </a:r>
          </a:p>
          <a:p>
            <a:pPr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	Obrázky: </a:t>
            </a:r>
            <a:r>
              <a:rPr lang="cs-CZ" altLang="cs-CZ" sz="2400" dirty="0" smtClean="0">
                <a:solidFill>
                  <a:schemeClr val="tx2"/>
                </a:solidFill>
              </a:rPr>
              <a:t>Jeden </a:t>
            </a:r>
            <a:r>
              <a:rPr lang="cs-CZ" altLang="cs-CZ" sz="2400" dirty="0">
                <a:solidFill>
                  <a:schemeClr val="tx2"/>
                </a:solidFill>
              </a:rPr>
              <a:t>obrázek dokáže říci více než tisíc slov.</a:t>
            </a:r>
          </a:p>
          <a:p>
            <a:pPr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	Diagramy: </a:t>
            </a:r>
            <a:r>
              <a:rPr lang="cs-CZ" altLang="cs-CZ" sz="2400" dirty="0" smtClean="0">
                <a:solidFill>
                  <a:schemeClr val="tx2"/>
                </a:solidFill>
              </a:rPr>
              <a:t>Jeden </a:t>
            </a:r>
            <a:r>
              <a:rPr lang="cs-CZ" altLang="cs-CZ" sz="2400" dirty="0">
                <a:solidFill>
                  <a:schemeClr val="tx2"/>
                </a:solidFill>
              </a:rPr>
              <a:t>diagram dokáže </a:t>
            </a:r>
            <a:r>
              <a:rPr lang="cs-CZ" altLang="cs-CZ" sz="2400" dirty="0" smtClean="0">
                <a:solidFill>
                  <a:schemeClr val="tx2"/>
                </a:solidFill>
              </a:rPr>
              <a:t>říci </a:t>
            </a:r>
            <a:r>
              <a:rPr lang="cs-CZ" altLang="cs-CZ" sz="2400" dirty="0">
                <a:solidFill>
                  <a:schemeClr val="tx2"/>
                </a:solidFill>
              </a:rPr>
              <a:t>více než sto slov.</a:t>
            </a:r>
          </a:p>
        </p:txBody>
      </p:sp>
    </p:spTree>
    <p:extLst>
      <p:ext uri="{BB962C8B-B14F-4D97-AF65-F5344CB8AC3E}">
        <p14:creationId xmlns:p14="http://schemas.microsoft.com/office/powerpoint/2010/main" val="1632195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rgbClr val="FF0000"/>
                </a:solidFill>
              </a:rPr>
              <a:t>Ž</a:t>
            </a:r>
            <a:r>
              <a:rPr lang="cs-CZ" altLang="cs-CZ" sz="2400" dirty="0">
                <a:solidFill>
                  <a:srgbClr val="009900"/>
                </a:solidFill>
              </a:rPr>
              <a:t>á</a:t>
            </a:r>
            <a:r>
              <a:rPr lang="cs-CZ" altLang="cs-CZ" sz="2400" dirty="0">
                <a:solidFill>
                  <a:schemeClr val="hlink"/>
                </a:solidFill>
              </a:rPr>
              <a:t>d</a:t>
            </a:r>
            <a:r>
              <a:rPr lang="cs-CZ" altLang="cs-CZ" sz="2400" dirty="0">
                <a:solidFill>
                  <a:srgbClr val="996633"/>
                </a:solidFill>
              </a:rPr>
              <a:t>n</a:t>
            </a:r>
            <a:r>
              <a:rPr lang="cs-CZ" altLang="cs-CZ" sz="2400" dirty="0">
                <a:solidFill>
                  <a:srgbClr val="FFFF00"/>
                </a:solidFill>
              </a:rPr>
              <a:t>é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rgbClr val="660066"/>
                </a:solidFill>
              </a:rPr>
              <a:t>o</a:t>
            </a:r>
            <a:r>
              <a:rPr lang="cs-CZ" altLang="cs-CZ" sz="2400" dirty="0">
                <a:solidFill>
                  <a:srgbClr val="009900"/>
                </a:solidFill>
              </a:rPr>
              <a:t>m</a:t>
            </a:r>
            <a:r>
              <a:rPr lang="cs-CZ" altLang="cs-CZ" sz="2400" dirty="0"/>
              <a:t>a</a:t>
            </a:r>
            <a:r>
              <a:rPr lang="cs-CZ" altLang="cs-CZ" sz="2400" dirty="0">
                <a:solidFill>
                  <a:srgbClr val="CC3300"/>
                </a:solidFill>
              </a:rPr>
              <a:t>l</a:t>
            </a:r>
            <a:r>
              <a:rPr lang="cs-CZ" altLang="cs-CZ" sz="2400" dirty="0">
                <a:solidFill>
                  <a:srgbClr val="003366"/>
                </a:solidFill>
              </a:rPr>
              <a:t>o</a:t>
            </a:r>
            <a:r>
              <a:rPr lang="cs-CZ" altLang="cs-CZ" sz="2400" dirty="0">
                <a:solidFill>
                  <a:srgbClr val="CC9900"/>
                </a:solidFill>
              </a:rPr>
              <a:t>v</a:t>
            </a:r>
            <a:r>
              <a:rPr lang="cs-CZ" altLang="cs-CZ" sz="2400" dirty="0">
                <a:solidFill>
                  <a:srgbClr val="0033CC"/>
                </a:solidFill>
              </a:rPr>
              <a:t>á</a:t>
            </a:r>
            <a:r>
              <a:rPr lang="cs-CZ" altLang="cs-CZ" sz="2400" dirty="0">
                <a:solidFill>
                  <a:srgbClr val="00CC99"/>
                </a:solidFill>
              </a:rPr>
              <a:t>n</a:t>
            </a:r>
            <a:r>
              <a:rPr lang="cs-CZ" altLang="cs-CZ" sz="2400" dirty="0">
                <a:solidFill>
                  <a:srgbClr val="FF0000"/>
                </a:solidFill>
              </a:rPr>
              <a:t>k</a:t>
            </a:r>
            <a:r>
              <a:rPr lang="cs-CZ" altLang="cs-CZ" sz="2400" dirty="0">
                <a:solidFill>
                  <a:srgbClr val="FF9900"/>
                </a:solidFill>
              </a:rPr>
              <a:t>y</a:t>
            </a:r>
            <a:r>
              <a:rPr lang="cs-CZ" altLang="cs-CZ" sz="2400" dirty="0"/>
              <a:t> </a:t>
            </a:r>
            <a:r>
              <a:rPr lang="cs-CZ" altLang="cs-CZ" sz="2400" dirty="0" smtClean="0"/>
              <a:t>(ne víc než 4 </a:t>
            </a:r>
            <a:r>
              <a:rPr lang="cs-CZ" altLang="cs-CZ" sz="2400" dirty="0"/>
              <a:t>barvy mimo </a:t>
            </a:r>
            <a:r>
              <a:rPr lang="cs-CZ" altLang="cs-CZ" sz="2400" dirty="0" smtClean="0"/>
              <a:t>obrázky).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STOP animacím!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Použít kontrastnější kombinaci pozadí a textu (</a:t>
            </a:r>
            <a:r>
              <a:rPr lang="cs-CZ" altLang="cs-CZ" sz="2400" dirty="0" smtClean="0"/>
              <a:t>světelnost 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/>
              <a:t>a kontrast monitoru je vyšší než projektoru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Dostatečně velké písmo (ne méně než 20 bodů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Nepoužívat ozdobné </a:t>
            </a:r>
            <a:r>
              <a:rPr lang="cs-CZ" altLang="cs-CZ" sz="2400" dirty="0" smtClean="0"/>
              <a:t>písmo.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Důležité nebo nové pojmy </a:t>
            </a:r>
            <a:r>
              <a:rPr lang="cs-CZ" altLang="cs-CZ" sz="2400" dirty="0" smtClean="0"/>
              <a:t>(části obrázků) zvýraznit.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Vzorce </a:t>
            </a:r>
            <a:r>
              <a:rPr lang="cs-CZ" altLang="cs-CZ" sz="2400" dirty="0" smtClean="0"/>
              <a:t>popsat. 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Algoritmy symbolicky, používat zjednodušená </a:t>
            </a:r>
            <a:r>
              <a:rPr lang="cs-CZ" altLang="cs-CZ" sz="2400" dirty="0" smtClean="0"/>
              <a:t>schémata.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Minimum tabulek, pouze pro informace, které nemůžou být zobrazeny </a:t>
            </a:r>
            <a:r>
              <a:rPr lang="cs-CZ" altLang="cs-CZ" sz="2400" dirty="0" smtClean="0"/>
              <a:t>graficky.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Když tabulky, tak max. 4–5 sloupců a 5–6 řádků.</a:t>
            </a:r>
          </a:p>
        </p:txBody>
      </p:sp>
    </p:spTree>
    <p:extLst>
      <p:ext uri="{BB962C8B-B14F-4D97-AF65-F5344CB8AC3E}">
        <p14:creationId xmlns:p14="http://schemas.microsoft.com/office/powerpoint/2010/main" val="552538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Prezentaci se dá věřit pouze v případě, že věříte prezentujícímu. </a:t>
            </a:r>
            <a:r>
              <a:rPr lang="cs-CZ" altLang="cs-CZ" sz="2400" dirty="0"/>
              <a:t>Když se řečník nepřipraví na svůj výstup, když mumlá nebo jeho řeč postrádá intonaci, posluchači nebudou respektovat stanovisko řečníka a nebudou mu naslouchat.</a:t>
            </a:r>
            <a:endParaRPr lang="cs-CZ" altLang="cs-CZ" sz="2400" dirty="0">
              <a:solidFill>
                <a:srgbClr val="996633"/>
              </a:solidFill>
            </a:endParaRP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Naštěstí </a:t>
            </a:r>
            <a:r>
              <a:rPr lang="cs-CZ" altLang="cs-CZ" sz="2400" dirty="0"/>
              <a:t>pro vás nemají posluchači důvod vám nevěřit.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>
                <a:solidFill>
                  <a:schemeClr val="tx2"/>
                </a:solidFill>
              </a:rPr>
              <a:t>Prezentujícímu </a:t>
            </a:r>
            <a:r>
              <a:rPr lang="cs-CZ" altLang="cs-CZ" sz="2400" dirty="0">
                <a:solidFill>
                  <a:schemeClr val="tx2"/>
                </a:solidFill>
              </a:rPr>
              <a:t>lze věřit pouze tehdy, když vypadá </a:t>
            </a:r>
            <a:r>
              <a:rPr lang="cs-CZ" altLang="cs-CZ" sz="2400" dirty="0" smtClean="0">
                <a:solidFill>
                  <a:schemeClr val="tx2"/>
                </a:solidFill>
              </a:rPr>
              <a:t>kompetentně.</a:t>
            </a:r>
            <a:endParaRPr lang="cs-CZ" altLang="cs-CZ" sz="24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Ujasnění </a:t>
            </a:r>
            <a:r>
              <a:rPr lang="cs-CZ" altLang="cs-CZ" sz="2400" dirty="0"/>
              <a:t>si, co chci vlastně ukázat.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Z</a:t>
            </a:r>
            <a:r>
              <a:rPr lang="pt-BR" altLang="cs-CZ" sz="2400" dirty="0"/>
              <a:t>laté pravidlo pro bezvadnou prezentaci</a:t>
            </a:r>
            <a:r>
              <a:rPr lang="cs-CZ" altLang="cs-CZ" sz="2400" dirty="0"/>
              <a:t> =&gt;</a:t>
            </a:r>
            <a:r>
              <a:rPr lang="pt-BR" altLang="cs-CZ" sz="2400" dirty="0"/>
              <a:t> </a:t>
            </a:r>
            <a:r>
              <a:rPr lang="pt-BR" altLang="cs-CZ" sz="2400" b="1" dirty="0"/>
              <a:t>Př</a:t>
            </a:r>
            <a:r>
              <a:rPr lang="cs-CZ" altLang="cs-CZ" sz="2400" b="1" dirty="0"/>
              <a:t>i</a:t>
            </a:r>
            <a:r>
              <a:rPr lang="pt-BR" altLang="cs-CZ" sz="2400" b="1" dirty="0"/>
              <a:t>prav</a:t>
            </a:r>
            <a:r>
              <a:rPr lang="cs-CZ" altLang="cs-CZ" sz="2400" b="1" dirty="0" err="1"/>
              <a:t>it</a:t>
            </a:r>
            <a:r>
              <a:rPr lang="cs-CZ" altLang="cs-CZ" sz="2400" b="1" dirty="0"/>
              <a:t> se!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045871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 prezentací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562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42"/>
          <p:cNvGraphicFramePr>
            <a:graphicFrameLocks noChangeAspect="1"/>
          </p:cNvGraphicFramePr>
          <p:nvPr/>
        </p:nvGraphicFramePr>
        <p:xfrm>
          <a:off x="794" y="1"/>
          <a:ext cx="9144000" cy="685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mage" r:id="rId3" imgW="10171429" imgH="7619048" progId="Photoshop.Image.9">
                  <p:embed/>
                </p:oleObj>
              </mc:Choice>
              <mc:Fallback>
                <p:oleObj name="Image" r:id="rId3" imgW="10171429" imgH="7619048" progId="Photoshop.Image.9">
                  <p:embed/>
                  <p:pic>
                    <p:nvPicPr>
                      <p:cNvPr id="1945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" y="1"/>
                        <a:ext cx="9144000" cy="685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59" name="Picture 4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5" y="1412876"/>
            <a:ext cx="8183563" cy="496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951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794" y="1"/>
          <a:ext cx="9144000" cy="685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Image" r:id="rId3" imgW="10171429" imgH="7619048" progId="Photoshop.Image.9">
                  <p:embed/>
                </p:oleObj>
              </mc:Choice>
              <mc:Fallback>
                <p:oleObj name="Image" r:id="rId3" imgW="10171429" imgH="7619048" progId="Photoshop.Image.9">
                  <p:embed/>
                  <p:pic>
                    <p:nvPicPr>
                      <p:cNvPr id="204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" y="1"/>
                        <a:ext cx="9144000" cy="685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07" y="77789"/>
            <a:ext cx="9231312" cy="558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763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7"/>
          <p:cNvSpPr>
            <a:spLocks noChangeArrowheads="1"/>
          </p:cNvSpPr>
          <p:nvPr/>
        </p:nvSpPr>
        <p:spPr bwMode="auto">
          <a:xfrm>
            <a:off x="794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5732" y="271463"/>
            <a:ext cx="1325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43794" y="287338"/>
            <a:ext cx="1690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iskusní klub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4339433" y="271463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elp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698208" y="271463"/>
            <a:ext cx="15065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Z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pět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974558" y="268288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nalytické nástroje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133432" y="268288"/>
            <a:ext cx="1047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VOD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056608" y="271463"/>
            <a:ext cx="2516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anagement dat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593308" y="271463"/>
            <a:ext cx="1228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tabLst>
                <a:tab pos="476250" algn="l"/>
              </a:tabLst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tabLst>
                <a:tab pos="476250" algn="l"/>
              </a:tabLs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tabLst>
                <a:tab pos="476250" algn="l"/>
              </a:tabLst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lužby IS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81291" name="Rectangle 11"/>
          <p:cNvSpPr>
            <a:spLocks noChangeArrowheads="1"/>
          </p:cNvSpPr>
          <p:nvPr/>
        </p:nvSpPr>
        <p:spPr bwMode="auto">
          <a:xfrm>
            <a:off x="4501358" y="6550026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cs-CZ"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Institut biostatistiky a analýz, Masarykova univerzita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57994" y="6467475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1517" name="Picture 13" descr="logo_m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582" y="6524626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8" name="Picture 14" descr="logo-IB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45" y="6548439"/>
            <a:ext cx="2444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9" name="Picture 15" descr="gistPP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6" y="-26988"/>
            <a:ext cx="9156700" cy="87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0" name="Picture 16" descr="gist-bar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9" y="6519863"/>
            <a:ext cx="1212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1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" y="177800"/>
            <a:ext cx="9156700" cy="663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17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94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 b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35732" y="271463"/>
            <a:ext cx="13255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W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43794" y="287338"/>
            <a:ext cx="16906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D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iskusní klub projektu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339433" y="271463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H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elp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698208" y="271463"/>
            <a:ext cx="150653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Z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pět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5974558" y="268288"/>
            <a:ext cx="1508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A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nalytické nástroje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7133432" y="268288"/>
            <a:ext cx="10477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VOD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056608" y="271463"/>
            <a:ext cx="25161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M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anagement dat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593308" y="271463"/>
            <a:ext cx="1228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tabLst>
                <a:tab pos="476250" algn="l"/>
              </a:tabLst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tabLst>
                <a:tab pos="476250" algn="l"/>
              </a:tabLst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tabLst>
                <a:tab pos="476250" algn="l"/>
              </a:tabLst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tabLst>
                <a:tab pos="476250" algn="l"/>
              </a:tabLs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000" u="sng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cs-CZ" altLang="cs-CZ" sz="1000">
                <a:solidFill>
                  <a:schemeClr val="bg1"/>
                </a:solidFill>
                <a:latin typeface="Arial" panose="020B0604020202020204" pitchFamily="34" charset="0"/>
              </a:rPr>
              <a:t>lužby IS</a:t>
            </a:r>
            <a:endParaRPr lang="en-US" altLang="cs-CZ" sz="10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94603" name="Rectangle 11"/>
          <p:cNvSpPr>
            <a:spLocks noChangeArrowheads="1"/>
          </p:cNvSpPr>
          <p:nvPr/>
        </p:nvSpPr>
        <p:spPr bwMode="auto">
          <a:xfrm>
            <a:off x="4501358" y="6550026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cs-CZ"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Institut biostatistiky a analýz, Masarykova univerzita</a:t>
            </a: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457994" y="6467475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22541" name="Picture 13" descr="logo_m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582" y="6524626"/>
            <a:ext cx="25241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2" name="Picture 14" descr="logo-IB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45" y="6548439"/>
            <a:ext cx="2444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3" name="Picture 15" descr="gistPPpru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906" y="-26988"/>
            <a:ext cx="9156700" cy="87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4" name="Picture 16" descr="gist-bar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19" y="6519863"/>
            <a:ext cx="12128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5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8" y="260351"/>
            <a:ext cx="8804275" cy="614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539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prezentovat výsledky BP, DP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Prezentace výsledků bakalářské a diplomové práce je veřejné vystoupení.</a:t>
            </a:r>
          </a:p>
          <a:p>
            <a:pPr>
              <a:lnSpc>
                <a:spcPct val="110000"/>
              </a:lnSpc>
            </a:pPr>
            <a:r>
              <a:rPr lang="cs-CZ" altLang="cs-CZ" sz="2400" dirty="0"/>
              <a:t>Účel: </a:t>
            </a:r>
            <a:r>
              <a:rPr lang="cs-CZ" altLang="cs-CZ" sz="2400" b="1" dirty="0"/>
              <a:t>informovat</a:t>
            </a:r>
            <a:r>
              <a:rPr lang="cs-CZ" altLang="cs-CZ" sz="2400" dirty="0"/>
              <a:t> o výsledcích vědecké práce.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57207" y="2349189"/>
            <a:ext cx="2787100" cy="4514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424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Prezentování výsledk</a:t>
            </a:r>
            <a:r>
              <a:rPr lang="cs-CZ" dirty="0"/>
              <a:t>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Prezentování výsledků BP, DP je vždy spojené s využitím podpůrných prostředků (obrazová prezentace</a:t>
            </a:r>
            <a:r>
              <a:rPr lang="cs-CZ" altLang="cs-CZ" sz="2400" dirty="0" smtClean="0"/>
              <a:t>).</a:t>
            </a:r>
          </a:p>
          <a:p>
            <a:pPr marL="72000" indent="0">
              <a:lnSpc>
                <a:spcPct val="110000"/>
              </a:lnSpc>
              <a:buNone/>
            </a:pPr>
            <a:r>
              <a:rPr lang="cs-CZ" sz="2400" dirty="0" smtClean="0"/>
              <a:t> </a:t>
            </a:r>
          </a:p>
          <a:p>
            <a:pPr>
              <a:lnSpc>
                <a:spcPct val="110000"/>
              </a:lnSpc>
            </a:pPr>
            <a:r>
              <a:rPr lang="cs-CZ" sz="2400" dirty="0"/>
              <a:t>Přehlednost a srozumitelnost </a:t>
            </a:r>
            <a:r>
              <a:rPr lang="cs-CZ" sz="2400" dirty="0" smtClean="0"/>
              <a:t>textu.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Jazyk přednášky – přiměřenost </a:t>
            </a:r>
            <a:r>
              <a:rPr lang="cs-CZ" sz="2400" dirty="0" smtClean="0"/>
              <a:t>posluchačům.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Rychlost přednesu, tempo </a:t>
            </a:r>
            <a:r>
              <a:rPr lang="cs-CZ" sz="2400" dirty="0" smtClean="0"/>
              <a:t>přednášky.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Intonace k udržení </a:t>
            </a:r>
            <a:r>
              <a:rPr lang="cs-CZ" sz="2400" dirty="0" smtClean="0"/>
              <a:t>pozornosti.</a:t>
            </a: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/>
              <a:t>Aby přednáška splnila svůj účel, musí ji posluchač pochopit na první a jediný poslech. Důležité je opakování podstatných informací</a:t>
            </a:r>
            <a:r>
              <a:rPr lang="cs-CZ" sz="2400" dirty="0" smtClean="0"/>
              <a:t>. 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11764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prezentování výsledků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Začátek prezentace (pozdravit a představit se). 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Úvod prezentace (úvod do problematiky, cíl práce).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Jádro prezentace (nejdůležitější část s logickou stavbou; důležité věci říci 3x, aby si to posluchač zapamatoval).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Závěr prezentace (shrnutí v několika větách).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Poděkování za pozornost a vyzvání k otázkám.</a:t>
            </a:r>
          </a:p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 smtClean="0">
                <a:solidFill>
                  <a:schemeClr val="tx2"/>
                </a:solidFill>
              </a:rPr>
              <a:t>Úvod a závěr prezentace:</a:t>
            </a:r>
          </a:p>
          <a:p>
            <a:pPr marL="625475" indent="-26511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cs-CZ" sz="2400" dirty="0" smtClean="0">
                <a:solidFill>
                  <a:schemeClr val="tx2"/>
                </a:solidFill>
              </a:rPr>
              <a:t>10–15 % z celkového času věnovat úvodu;</a:t>
            </a:r>
          </a:p>
          <a:p>
            <a:pPr marL="625475" indent="-265113">
              <a:lnSpc>
                <a:spcPct val="110000"/>
              </a:lnSpc>
              <a:buFont typeface="Courier New" panose="02070309020205020404" pitchFamily="49" charset="0"/>
              <a:buChar char="o"/>
            </a:pPr>
            <a:r>
              <a:rPr lang="cs-CZ" sz="2400" dirty="0">
                <a:solidFill>
                  <a:schemeClr val="tx2"/>
                </a:solidFill>
              </a:rPr>
              <a:t>10–15 </a:t>
            </a:r>
            <a:r>
              <a:rPr lang="cs-CZ" sz="2400" dirty="0" smtClean="0">
                <a:solidFill>
                  <a:schemeClr val="tx2"/>
                </a:solidFill>
              </a:rPr>
              <a:t>% z celkového času věnovat závěru.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2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cs-CZ" altLang="cs-CZ" sz="2400" dirty="0"/>
              <a:t>Rozhodnout se o obsahu a zvážit formu </a:t>
            </a:r>
            <a:r>
              <a:rPr lang="cs-CZ" altLang="cs-CZ" sz="2400" dirty="0" smtClean="0"/>
              <a:t>přednášky.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altLang="cs-CZ" sz="2400" dirty="0"/>
              <a:t>Charakter přednášky přizpůsobit </a:t>
            </a:r>
            <a:r>
              <a:rPr lang="cs-CZ" altLang="cs-CZ" sz="2400" dirty="0" smtClean="0"/>
              <a:t>auditoriu.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altLang="cs-CZ" sz="2400" dirty="0"/>
              <a:t>Prezentace = vysvětlit problém odborně </a:t>
            </a:r>
            <a:r>
              <a:rPr lang="cs-CZ" altLang="cs-CZ" sz="2400" dirty="0" smtClean="0"/>
              <a:t>laikovi.</a:t>
            </a:r>
            <a:endParaRPr lang="cs-CZ" altLang="cs-CZ" sz="24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01420" y="2261026"/>
            <a:ext cx="2743200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11984" y="4540434"/>
            <a:ext cx="352766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71463" indent="-271463" defTabSz="5334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53340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5334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5334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5334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5334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buClrTx/>
              <a:buSzTx/>
              <a:buFontTx/>
              <a:buNone/>
            </a:pPr>
            <a:r>
              <a:rPr lang="cs-CZ" altLang="cs-CZ" sz="2000" b="0" dirty="0" smtClean="0">
                <a:latin typeface="+mn-lt"/>
              </a:rPr>
              <a:t>Zjistit </a:t>
            </a:r>
            <a:r>
              <a:rPr lang="cs-CZ" altLang="cs-CZ" sz="2000" b="0" dirty="0">
                <a:latin typeface="+mn-lt"/>
              </a:rPr>
              <a:t>si podmínky, v kterých se bude prezentovat – vyzkoušet prezentační techniku.</a:t>
            </a:r>
          </a:p>
        </p:txBody>
      </p:sp>
    </p:spTree>
    <p:extLst>
      <p:ext uri="{BB962C8B-B14F-4D97-AF65-F5344CB8AC3E}">
        <p14:creationId xmlns:p14="http://schemas.microsoft.com/office/powerpoint/2010/main" val="130929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získat pozornost</a:t>
            </a:r>
            <a:endParaRPr 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idx="1"/>
          </p:nvPr>
        </p:nvSpPr>
        <p:spPr>
          <a:xfrm>
            <a:off x="540094" y="1663127"/>
            <a:ext cx="3916403" cy="185972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Přednášející musí udržet kontakt s auditoriem</a:t>
            </a:r>
            <a:r>
              <a:rPr lang="cs-CZ" sz="2400" dirty="0"/>
              <a:t>.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81958" y="687500"/>
            <a:ext cx="2666643" cy="4059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obsah 4"/>
          <p:cNvSpPr txBox="1">
            <a:spLocks/>
          </p:cNvSpPr>
          <p:nvPr/>
        </p:nvSpPr>
        <p:spPr>
          <a:xfrm>
            <a:off x="538488" y="3653952"/>
            <a:ext cx="7806614" cy="25740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10000"/>
              </a:lnSpc>
            </a:pPr>
            <a:r>
              <a:rPr lang="cs-CZ" sz="2400" kern="0" dirty="0" smtClean="0"/>
              <a:t>Důležité zaujat.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cs-CZ" sz="2400" kern="0" dirty="0" smtClean="0">
                <a:solidFill>
                  <a:schemeClr val="tx2"/>
                </a:solidFill>
              </a:rPr>
              <a:t>Řečník má pro zaujetí posluchače 1 minutu.</a:t>
            </a:r>
          </a:p>
          <a:p>
            <a:pPr>
              <a:lnSpc>
                <a:spcPct val="110000"/>
              </a:lnSpc>
            </a:pPr>
            <a:endParaRPr lang="cs-CZ" sz="2400" kern="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kern="0" dirty="0" smtClean="0"/>
              <a:t>Důležité udržet pozornost.</a:t>
            </a:r>
          </a:p>
          <a:p>
            <a:pPr marL="269875" indent="0">
              <a:lnSpc>
                <a:spcPct val="110000"/>
              </a:lnSpc>
              <a:buNone/>
            </a:pPr>
            <a:r>
              <a:rPr lang="cs-CZ" sz="2400" kern="0" dirty="0" smtClean="0">
                <a:solidFill>
                  <a:schemeClr val="tx2"/>
                </a:solidFill>
              </a:rPr>
              <a:t>Když řečník nezaujme na začátku svého vystoupení, je velice obtížné udržet pozornost.</a:t>
            </a:r>
            <a:endParaRPr lang="cs-CZ" sz="2400" kern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410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mluvit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 smtClean="0"/>
              <a:t>Zásady rétoriky.</a:t>
            </a:r>
          </a:p>
          <a:p>
            <a:pPr>
              <a:lnSpc>
                <a:spcPct val="110000"/>
              </a:lnSpc>
            </a:pPr>
            <a:r>
              <a:rPr lang="cs-CZ" sz="2400" dirty="0" smtClean="0"/>
              <a:t>Řeč těla </a:t>
            </a:r>
            <a:r>
              <a:rPr lang="cs-CZ" sz="2400" dirty="0" smtClean="0">
                <a:solidFill>
                  <a:schemeClr val="tx2"/>
                </a:solidFill>
              </a:rPr>
              <a:t>(působit klidným a vyrovnaným dojmem).</a:t>
            </a:r>
          </a:p>
          <a:p>
            <a:pPr>
              <a:lnSpc>
                <a:spcPct val="110000"/>
              </a:lnSpc>
            </a:pPr>
            <a:endParaRPr lang="cs-CZ" sz="24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400" b="1" dirty="0" smtClean="0"/>
              <a:t>Image:</a:t>
            </a:r>
            <a:r>
              <a:rPr lang="cs-CZ" sz="2400" dirty="0" smtClean="0"/>
              <a:t> být upravený a vypadat dobře.</a:t>
            </a:r>
          </a:p>
          <a:p>
            <a:pPr>
              <a:lnSpc>
                <a:spcPct val="110000"/>
              </a:lnSpc>
            </a:pPr>
            <a:endParaRPr lang="cs-CZ" sz="2400" dirty="0"/>
          </a:p>
          <a:p>
            <a:pPr>
              <a:lnSpc>
                <a:spcPct val="110000"/>
              </a:lnSpc>
            </a:pPr>
            <a:r>
              <a:rPr lang="cs-CZ" sz="2400" dirty="0" smtClean="0"/>
              <a:t>Jak na </a:t>
            </a:r>
            <a:r>
              <a:rPr lang="cs-CZ" sz="2400" b="1" dirty="0" smtClean="0"/>
              <a:t>trému</a:t>
            </a:r>
            <a:r>
              <a:rPr lang="cs-CZ" sz="2400" dirty="0" smtClean="0"/>
              <a:t>?</a:t>
            </a:r>
          </a:p>
          <a:p>
            <a:pPr marL="72000" indent="0" defTabSz="1250950">
              <a:lnSpc>
                <a:spcPct val="110000"/>
              </a:lnSpc>
              <a:buNone/>
              <a:tabLst>
                <a:tab pos="269875" algn="l"/>
              </a:tabLst>
            </a:pPr>
            <a:r>
              <a:rPr lang="cs-CZ" sz="2400" dirty="0"/>
              <a:t>	</a:t>
            </a:r>
            <a:r>
              <a:rPr lang="cs-CZ" sz="2400" dirty="0" smtClean="0"/>
              <a:t>Důkladně se připravit.</a:t>
            </a:r>
          </a:p>
          <a:p>
            <a:pPr>
              <a:lnSpc>
                <a:spcPct val="110000"/>
              </a:lnSpc>
            </a:pPr>
            <a:endParaRPr lang="cs-CZ" sz="2400" dirty="0">
              <a:solidFill>
                <a:schemeClr val="tx2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65" y="3572603"/>
            <a:ext cx="3816350" cy="237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1503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Odborná diskuze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20000"/>
              </a:spcBef>
              <a:buSzTx/>
            </a:pPr>
            <a:r>
              <a:rPr lang="cs-CZ" altLang="cs-CZ" sz="2400" dirty="0"/>
              <a:t>Prezentace nekončí posledním slovem přednášejícího.</a:t>
            </a:r>
          </a:p>
          <a:p>
            <a:pPr>
              <a:lnSpc>
                <a:spcPct val="100000"/>
              </a:lnSpc>
              <a:spcBef>
                <a:spcPct val="20000"/>
              </a:spcBef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Na otázky z pléna se nelze jednoduše </a:t>
            </a:r>
            <a:r>
              <a:rPr lang="cs-CZ" altLang="cs-CZ" sz="2400" dirty="0" smtClean="0">
                <a:solidFill>
                  <a:schemeClr val="tx2"/>
                </a:solidFill>
              </a:rPr>
              <a:t>připravit;</a:t>
            </a:r>
            <a:endParaRPr lang="cs-CZ" altLang="cs-CZ" sz="2400" dirty="0">
              <a:solidFill>
                <a:schemeClr val="tx2"/>
              </a:solidFill>
            </a:endParaRPr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položenou otázku vždy nahlas zopakujeme pro </a:t>
            </a:r>
            <a:r>
              <a:rPr lang="cs-CZ" altLang="cs-CZ" sz="2400" dirty="0" smtClean="0"/>
              <a:t>ostatní;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s odpovědí nemusíme pospíchat, chvilka </a:t>
            </a:r>
            <a:r>
              <a:rPr lang="cs-CZ" altLang="cs-CZ" sz="2400" dirty="0" smtClean="0"/>
              <a:t>na rozmyšlení </a:t>
            </a:r>
            <a:r>
              <a:rPr lang="cs-CZ" altLang="cs-CZ" sz="2400" dirty="0"/>
              <a:t>je v </a:t>
            </a:r>
            <a:r>
              <a:rPr lang="cs-CZ" altLang="cs-CZ" sz="2400" dirty="0" smtClean="0"/>
              <a:t>pořádku; 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nejsme-li si jisti, na co se tazatel přesně ptá, neváháme a ihned požádáme o </a:t>
            </a:r>
            <a:r>
              <a:rPr lang="cs-CZ" altLang="cs-CZ" sz="2400" dirty="0" smtClean="0"/>
              <a:t>vysvětlení; </a:t>
            </a:r>
            <a:endParaRPr lang="cs-CZ" altLang="cs-CZ" sz="2400" dirty="0"/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dlouhé diskusi pouze s jedním tazatelem </a:t>
            </a:r>
            <a:r>
              <a:rPr lang="cs-CZ" altLang="cs-CZ" sz="2400" dirty="0" smtClean="0"/>
              <a:t>nevedeme;</a:t>
            </a:r>
          </a:p>
          <a:p>
            <a:pPr marL="539750" indent="-266700">
              <a:lnSpc>
                <a:spcPct val="100000"/>
              </a:lnSpc>
              <a:spcBef>
                <a:spcPct val="20000"/>
              </a:spcBef>
              <a:buSzTx/>
              <a:buFont typeface="Courier New" panose="02070309020205020404" pitchFamily="49" charset="0"/>
              <a:buChar char="o"/>
            </a:pPr>
            <a:r>
              <a:rPr lang="cs-CZ" altLang="cs-CZ" sz="2400" dirty="0" smtClean="0"/>
              <a:t>nejsme-li schopni na otázku odpovědět: </a:t>
            </a:r>
            <a:r>
              <a:rPr lang="cs-CZ" altLang="cs-CZ" sz="2400" dirty="0">
                <a:solidFill>
                  <a:schemeClr val="tx2"/>
                </a:solidFill>
              </a:rPr>
              <a:t>není hanba říct: „omlouvám se, nevím</a:t>
            </a:r>
            <a:r>
              <a:rPr lang="cs-CZ" altLang="cs-CZ" sz="2400" dirty="0" smtClean="0">
                <a:solidFill>
                  <a:schemeClr val="tx2"/>
                </a:solidFill>
              </a:rPr>
              <a:t>“.</a:t>
            </a:r>
            <a:endParaRPr lang="cs-CZ" alt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7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snímky</a:t>
            </a:r>
            <a:endParaRPr lang="cs-CZ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16970" y="869626"/>
            <a:ext cx="4183063" cy="577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1031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89</TotalTime>
  <Words>620</Words>
  <Application>Microsoft Office PowerPoint</Application>
  <PresentationFormat>Vlastní</PresentationFormat>
  <Paragraphs>126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Courier New</vt:lpstr>
      <vt:lpstr>Tahoma</vt:lpstr>
      <vt:lpstr>Verdana</vt:lpstr>
      <vt:lpstr>Wingdings</vt:lpstr>
      <vt:lpstr>Prezentace_MU_CZ</vt:lpstr>
      <vt:lpstr>Image</vt:lpstr>
      <vt:lpstr>Jak prezentovat</vt:lpstr>
      <vt:lpstr>Jak prezentovat výsledky BP, DP</vt:lpstr>
      <vt:lpstr>Prezentování výsledků</vt:lpstr>
      <vt:lpstr>Struktura prezentování výsledků</vt:lpstr>
      <vt:lpstr>Příprava prezentace</vt:lpstr>
      <vt:lpstr>Jak získat pozornost</vt:lpstr>
      <vt:lpstr>Jak mluvit</vt:lpstr>
      <vt:lpstr>Odborná diskuze</vt:lpstr>
      <vt:lpstr>Jak na snímky</vt:lpstr>
      <vt:lpstr>Jak na snímky</vt:lpstr>
      <vt:lpstr>Jak na snímky</vt:lpstr>
      <vt:lpstr>Jak na snímky</vt:lpstr>
      <vt:lpstr>Závěrem</vt:lpstr>
      <vt:lpstr>Ukázky prezentací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21</cp:revision>
  <cp:lastPrinted>1601-01-01T00:00:00Z</cp:lastPrinted>
  <dcterms:created xsi:type="dcterms:W3CDTF">2019-09-23T19:54:11Z</dcterms:created>
  <dcterms:modified xsi:type="dcterms:W3CDTF">2020-10-24T20:05:35Z</dcterms:modified>
</cp:coreProperties>
</file>