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414" r:id="rId3"/>
    <p:sldId id="419" r:id="rId4"/>
    <p:sldId id="423" r:id="rId5"/>
    <p:sldId id="424" r:id="rId6"/>
    <p:sldId id="440" r:id="rId7"/>
    <p:sldId id="444" r:id="rId8"/>
    <p:sldId id="435" r:id="rId9"/>
    <p:sldId id="436" r:id="rId10"/>
    <p:sldId id="438" r:id="rId11"/>
    <p:sldId id="454" r:id="rId12"/>
    <p:sldId id="447" r:id="rId13"/>
    <p:sldId id="534" r:id="rId14"/>
    <p:sldId id="442" r:id="rId15"/>
    <p:sldId id="451" r:id="rId16"/>
    <p:sldId id="452" r:id="rId17"/>
    <p:sldId id="427" r:id="rId18"/>
    <p:sldId id="478" r:id="rId19"/>
    <p:sldId id="483" r:id="rId20"/>
    <p:sldId id="432" r:id="rId21"/>
    <p:sldId id="429" r:id="rId22"/>
    <p:sldId id="430" r:id="rId23"/>
    <p:sldId id="431" r:id="rId24"/>
    <p:sldId id="523" r:id="rId25"/>
    <p:sldId id="486" r:id="rId26"/>
    <p:sldId id="490" r:id="rId27"/>
    <p:sldId id="524" r:id="rId28"/>
    <p:sldId id="525" r:id="rId29"/>
    <p:sldId id="498" r:id="rId30"/>
    <p:sldId id="500" r:id="rId31"/>
    <p:sldId id="501" r:id="rId32"/>
    <p:sldId id="505" r:id="rId33"/>
    <p:sldId id="506" r:id="rId34"/>
    <p:sldId id="508" r:id="rId35"/>
    <p:sldId id="509" r:id="rId36"/>
    <p:sldId id="514" r:id="rId37"/>
    <p:sldId id="516" r:id="rId38"/>
    <p:sldId id="526" r:id="rId39"/>
    <p:sldId id="462" r:id="rId40"/>
    <p:sldId id="465" r:id="rId41"/>
    <p:sldId id="448" r:id="rId42"/>
    <p:sldId id="456" r:id="rId43"/>
    <p:sldId id="528" r:id="rId44"/>
    <p:sldId id="527" r:id="rId45"/>
    <p:sldId id="529" r:id="rId46"/>
    <p:sldId id="531" r:id="rId47"/>
    <p:sldId id="533" r:id="rId48"/>
    <p:sldId id="532" r:id="rId49"/>
  </p:sldIdLst>
  <p:sldSz cx="9144000" cy="6858000" type="screen4x3"/>
  <p:notesSz cx="6761163" cy="99425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B87ABE-475A-4F5F-9E9C-BFB421A0B332}" v="3" dt="2022-10-26T08:49:56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6" autoAdjust="0"/>
    <p:restoredTop sz="96656" autoAdjust="0"/>
  </p:normalViewPr>
  <p:slideViewPr>
    <p:cSldViewPr>
      <p:cViewPr varScale="1">
        <p:scale>
          <a:sx n="154" d="100"/>
          <a:sy n="154" d="100"/>
        </p:scale>
        <p:origin x="86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ěk Bláha" userId="42617b0c-9dcc-4722-9496-b1459645750d" providerId="ADAL" clId="{B4B87ABE-475A-4F5F-9E9C-BFB421A0B332}"/>
    <pc:docChg chg="undo custSel modSld">
      <pc:chgData name="Luděk Bláha" userId="42617b0c-9dcc-4722-9496-b1459645750d" providerId="ADAL" clId="{B4B87ABE-475A-4F5F-9E9C-BFB421A0B332}" dt="2022-10-26T08:49:56.101" v="4" actId="478"/>
      <pc:docMkLst>
        <pc:docMk/>
      </pc:docMkLst>
      <pc:sldChg chg="delSp">
        <pc:chgData name="Luděk Bláha" userId="42617b0c-9dcc-4722-9496-b1459645750d" providerId="ADAL" clId="{B4B87ABE-475A-4F5F-9E9C-BFB421A0B332}" dt="2022-10-26T08:49:56.101" v="4" actId="478"/>
        <pc:sldMkLst>
          <pc:docMk/>
          <pc:sldMk cId="0" sldId="430"/>
        </pc:sldMkLst>
        <pc:picChg chg="del">
          <ac:chgData name="Luděk Bláha" userId="42617b0c-9dcc-4722-9496-b1459645750d" providerId="ADAL" clId="{B4B87ABE-475A-4F5F-9E9C-BFB421A0B332}" dt="2022-10-26T08:49:56.101" v="4" actId="478"/>
          <ac:picMkLst>
            <pc:docMk/>
            <pc:sldMk cId="0" sldId="430"/>
            <ac:picMk id="45069" creationId="{00000000-0000-0000-0000-000000000000}"/>
          </ac:picMkLst>
        </pc:picChg>
        <pc:picChg chg="del">
          <ac:chgData name="Luděk Bláha" userId="42617b0c-9dcc-4722-9496-b1459645750d" providerId="ADAL" clId="{B4B87ABE-475A-4F5F-9E9C-BFB421A0B332}" dt="2022-10-26T08:49:32.458" v="2" actId="478"/>
          <ac:picMkLst>
            <pc:docMk/>
            <pc:sldMk cId="0" sldId="430"/>
            <ac:picMk id="45070" creationId="{00000000-0000-0000-0000-000000000000}"/>
          </ac:picMkLst>
        </pc:picChg>
        <pc:picChg chg="del">
          <ac:chgData name="Luděk Bláha" userId="42617b0c-9dcc-4722-9496-b1459645750d" providerId="ADAL" clId="{B4B87ABE-475A-4F5F-9E9C-BFB421A0B332}" dt="2022-10-26T08:49:32.458" v="2" actId="478"/>
          <ac:picMkLst>
            <pc:docMk/>
            <pc:sldMk cId="0" sldId="430"/>
            <ac:picMk id="45073" creationId="{00000000-0000-0000-0000-000000000000}"/>
          </ac:picMkLst>
        </pc:picChg>
        <pc:picChg chg="del">
          <ac:chgData name="Luděk Bláha" userId="42617b0c-9dcc-4722-9496-b1459645750d" providerId="ADAL" clId="{B4B87ABE-475A-4F5F-9E9C-BFB421A0B332}" dt="2022-10-26T08:49:56.101" v="4" actId="478"/>
          <ac:picMkLst>
            <pc:docMk/>
            <pc:sldMk cId="0" sldId="430"/>
            <ac:picMk id="45074" creationId="{00000000-0000-0000-0000-000000000000}"/>
          </ac:picMkLst>
        </pc:picChg>
      </pc:sldChg>
      <pc:sldChg chg="delSp">
        <pc:chgData name="Luděk Bláha" userId="42617b0c-9dcc-4722-9496-b1459645750d" providerId="ADAL" clId="{B4B87ABE-475A-4F5F-9E9C-BFB421A0B332}" dt="2022-10-26T08:49:45.812" v="3" actId="478"/>
        <pc:sldMkLst>
          <pc:docMk/>
          <pc:sldMk cId="0" sldId="431"/>
        </pc:sldMkLst>
        <pc:picChg chg="del">
          <ac:chgData name="Luděk Bláha" userId="42617b0c-9dcc-4722-9496-b1459645750d" providerId="ADAL" clId="{B4B87ABE-475A-4F5F-9E9C-BFB421A0B332}" dt="2022-10-26T08:49:45.812" v="3" actId="478"/>
          <ac:picMkLst>
            <pc:docMk/>
            <pc:sldMk cId="0" sldId="431"/>
            <ac:picMk id="46091" creationId="{00000000-0000-0000-0000-000000000000}"/>
          </ac:picMkLst>
        </pc:picChg>
      </pc:sldChg>
      <pc:sldChg chg="addSp delSp mod">
        <pc:chgData name="Luděk Bláha" userId="42617b0c-9dcc-4722-9496-b1459645750d" providerId="ADAL" clId="{B4B87ABE-475A-4F5F-9E9C-BFB421A0B332}" dt="2022-10-26T08:49:07.338" v="1" actId="478"/>
        <pc:sldMkLst>
          <pc:docMk/>
          <pc:sldMk cId="0" sldId="442"/>
        </pc:sldMkLst>
        <pc:picChg chg="add del">
          <ac:chgData name="Luděk Bláha" userId="42617b0c-9dcc-4722-9496-b1459645750d" providerId="ADAL" clId="{B4B87ABE-475A-4F5F-9E9C-BFB421A0B332}" dt="2022-10-26T08:49:07.338" v="1" actId="478"/>
          <ac:picMkLst>
            <pc:docMk/>
            <pc:sldMk cId="0" sldId="442"/>
            <ac:picMk id="17410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3" tIns="44052" rIns="88103" bIns="4405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3" tIns="44052" rIns="88103" bIns="4405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95C518-8B84-444F-BC39-6F3FD778B487}" type="datetimeFigureOut">
              <a:rPr lang="cs-CZ"/>
              <a:pPr>
                <a:defRPr/>
              </a:pPr>
              <a:t>26.10.2022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3" tIns="44052" rIns="88103" bIns="4405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3" tIns="44052" rIns="88103" bIns="440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A80D53BD-9D12-4AEB-BDBF-7B5EF6BFF96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t" anchorCtr="0" compatLnSpc="1">
            <a:prstTxWarp prst="textNoShape">
              <a:avLst/>
            </a:prstTxWarp>
          </a:bodyPr>
          <a:lstStyle>
            <a:lvl1pPr defTabSz="954456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t" anchorCtr="0" compatLnSpc="1">
            <a:prstTxWarp prst="textNoShape">
              <a:avLst/>
            </a:prstTxWarp>
          </a:bodyPr>
          <a:lstStyle>
            <a:lvl1pPr algn="r" defTabSz="954456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B0704F-0C4A-4E04-A854-D1B88D4912CF}" type="datetimeFigureOut">
              <a:rPr lang="cs-CZ"/>
              <a:pPr>
                <a:defRPr/>
              </a:pPr>
              <a:t>26.10.2022</a:t>
            </a:fld>
            <a:endParaRPr 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b" anchorCtr="0" compatLnSpc="1">
            <a:prstTxWarp prst="textNoShape">
              <a:avLst/>
            </a:prstTxWarp>
          </a:bodyPr>
          <a:lstStyle>
            <a:lvl1pPr defTabSz="954456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b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300" b="0" smtClean="0"/>
            </a:lvl1pPr>
          </a:lstStyle>
          <a:p>
            <a:pPr>
              <a:defRPr/>
            </a:pPr>
            <a:fld id="{A1AD6E5A-ED82-4A1D-AD3B-1D8E89B630F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1369D7-242B-416E-B49D-E6FDF78970D4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1CB8A9-4CAC-429C-87C2-103D710A2392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A81DA-4D0F-46DD-80E9-1CAC5CEE7686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A81DA-4D0F-46DD-80E9-1CAC5CEE7686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11CE3D-B53C-441C-A9E1-58FC6F48B822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1AE03E-47CE-4004-BF3D-64D0F4E2EA8A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1AE03E-47CE-4004-BF3D-64D0F4E2EA8A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205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477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3308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71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9108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E6EECB-1F8F-47F6-8053-9335B49D219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7467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301FFE-89D1-4B29-8D7E-1E3E86994E3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5247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364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E438BE-2FBB-4B30-885F-EF5C83F00F09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2612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2738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5891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8736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9452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3062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2213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8616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C7B08-71E8-4B07-B651-4690FF21A41C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513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D88FE0-C695-4793-8D46-BA4FB96EA0D3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7236AB-8173-475D-A9FE-71654D0E7EF9}" type="slidenum">
              <a:rPr lang="cs-CZ" smtClean="0"/>
              <a:pPr>
                <a:defRPr/>
              </a:pPr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150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BF7095-AE59-4B94-B217-820FFBBB7373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1CB8A9-4CAC-429C-87C2-103D710A2392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AF67C5-6203-4FDB-A811-4F289E5485BE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2B4CFF-88AB-465E-B1BC-00BF995DAB71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665D32-A566-4E0D-A9C7-C20AE718A889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3197F5-2051-46C2-9312-24DE3DEFBA8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228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9800-36C1-4CA7-A97F-8BA582AA1A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58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5749D-6286-4886-811C-D95F9D29B5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7836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F3BA9-BFD7-492B-9AB1-0DA1E5E4D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2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D9BC8-AAAD-4066-8A0B-61C1A097CC3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248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CAE153-E451-4592-89DF-ED740426121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532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167A0-D81B-4BC0-BA49-52BD3F5FDF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190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8B34E-856E-4AFA-8AA8-9DE106E516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410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F991A-357F-44ED-B8E3-DDE801CD37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634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6CBF3-7931-4D7C-B539-5AA6785B16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828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CD552-0710-488D-ACA5-71679C5AFA5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076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26647-DA9B-4218-82FD-667EAECC84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918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fld id="{3848A8B6-1E78-4126-83A9-40DB4B3E3F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70" r:id="rId2"/>
    <p:sldLayoutId id="214748388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fif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nadpis 2"/>
          <p:cNvSpPr>
            <a:spLocks/>
          </p:cNvSpPr>
          <p:nvPr/>
        </p:nvSpPr>
        <p:spPr bwMode="auto">
          <a:xfrm>
            <a:off x="1331913" y="4735513"/>
            <a:ext cx="6400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br>
              <a:rPr lang="cs-CZ" altLang="en-US" sz="2000">
                <a:solidFill>
                  <a:srgbClr val="000066"/>
                </a:solidFill>
                <a:latin typeface="Tahoma" panose="020B0604030504040204" pitchFamily="34" charset="0"/>
              </a:rPr>
            </a:br>
            <a:r>
              <a:rPr lang="cs-CZ" altLang="en-US" sz="2000" b="0">
                <a:solidFill>
                  <a:srgbClr val="000066"/>
                </a:solidFill>
                <a:latin typeface="Tahoma" panose="020B0604030504040204" pitchFamily="34" charset="0"/>
              </a:rPr>
              <a:t>Luděk Bláha, PřF MU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468313" y="2046288"/>
            <a:ext cx="838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dirty="0" err="1">
                <a:solidFill>
                  <a:srgbClr val="FF3300"/>
                </a:solidFill>
              </a:rPr>
              <a:t>Ecotoxic</a:t>
            </a:r>
            <a:r>
              <a:rPr lang="cs-CZ" altLang="en-US" sz="4000" dirty="0">
                <a:solidFill>
                  <a:srgbClr val="FF3300"/>
                </a:solidFill>
              </a:rPr>
              <a:t> </a:t>
            </a:r>
            <a:r>
              <a:rPr lang="cs-CZ" altLang="en-US" sz="4000" dirty="0" err="1">
                <a:solidFill>
                  <a:srgbClr val="FF3300"/>
                </a:solidFill>
              </a:rPr>
              <a:t>effects</a:t>
            </a:r>
            <a:r>
              <a:rPr lang="cs-CZ" altLang="en-US" sz="4000" dirty="0">
                <a:solidFill>
                  <a:srgbClr val="FF3300"/>
                </a:solidFill>
              </a:rPr>
              <a:t> </a:t>
            </a:r>
            <a:endParaRPr lang="en-US" altLang="en-US" sz="4000" dirty="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b="0" dirty="0">
                <a:solidFill>
                  <a:srgbClr val="FF3300"/>
                </a:solidFill>
              </a:rPr>
              <a:t>- </a:t>
            </a:r>
            <a:r>
              <a:rPr lang="cs-CZ" altLang="en-US" sz="4000" b="0" dirty="0" err="1">
                <a:solidFill>
                  <a:srgbClr val="FF3300"/>
                </a:solidFill>
              </a:rPr>
              <a:t>Cellular</a:t>
            </a:r>
            <a:r>
              <a:rPr lang="cs-CZ" altLang="en-US" sz="4000" b="0" dirty="0">
                <a:solidFill>
                  <a:srgbClr val="FF3300"/>
                </a:solidFill>
              </a:rPr>
              <a:t> and </a:t>
            </a:r>
            <a:r>
              <a:rPr lang="cs-CZ" altLang="en-US" sz="4000" b="0" dirty="0" err="1">
                <a:solidFill>
                  <a:srgbClr val="FF3300"/>
                </a:solidFill>
              </a:rPr>
              <a:t>organisms</a:t>
            </a:r>
            <a:r>
              <a:rPr lang="cs-CZ" altLang="en-US" sz="4000" b="0" dirty="0">
                <a:solidFill>
                  <a:srgbClr val="FF3300"/>
                </a:solidFill>
              </a:rPr>
              <a:t> </a:t>
            </a:r>
            <a:r>
              <a:rPr lang="cs-CZ" altLang="en-US" sz="4000" b="0" dirty="0" err="1">
                <a:solidFill>
                  <a:srgbClr val="FF3300"/>
                </a:solidFill>
              </a:rPr>
              <a:t>levels</a:t>
            </a:r>
            <a:r>
              <a:rPr lang="cs-CZ" altLang="en-US" sz="4000" b="0" dirty="0">
                <a:solidFill>
                  <a:srgbClr val="FF3300"/>
                </a:solidFill>
              </a:rPr>
              <a:t> - </a:t>
            </a:r>
            <a:endParaRPr lang="cs-CZ" altLang="en-US" sz="4000" b="0" dirty="0">
              <a:solidFill>
                <a:schemeClr val="tx1"/>
              </a:solidFill>
            </a:endParaRPr>
          </a:p>
        </p:txBody>
      </p:sp>
      <p:pic>
        <p:nvPicPr>
          <p:cNvPr id="6148" name="Picture 7" descr="OPVK_MU_stred_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5516563"/>
            <a:ext cx="4537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r="17708"/>
          <a:stretch>
            <a:fillRect/>
          </a:stretch>
        </p:blipFill>
        <p:spPr bwMode="auto">
          <a:xfrm>
            <a:off x="1524000" y="1295400"/>
            <a:ext cx="60198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Reactivity of ROS (short rate </a:t>
            </a:r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 instability = reactivity)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652120" y="5661248"/>
            <a:ext cx="2016224" cy="8194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qub.ac.uk/schools/SchoolofBiologicalSciences/People/DrAGalkin/Research/Image1,172487,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7153789" cy="4464496"/>
          </a:xfrm>
          <a:prstGeom prst="rect">
            <a:avLst/>
          </a:prstGeom>
          <a:noFill/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1014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Mitochondria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(= metabolism!)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cs-CZ" dirty="0" err="1">
                <a:solidFill>
                  <a:schemeClr val="tx1"/>
                </a:solidFill>
              </a:rPr>
              <a:t>Unwanted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side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effect</a:t>
            </a:r>
            <a:r>
              <a:rPr lang="cs-CZ" dirty="0">
                <a:solidFill>
                  <a:schemeClr val="tx1"/>
                </a:solidFill>
              </a:rPr>
              <a:t>) </a:t>
            </a:r>
            <a:r>
              <a:rPr lang="en-GB" dirty="0">
                <a:solidFill>
                  <a:schemeClr val="tx1"/>
                </a:solidFill>
              </a:rPr>
              <a:t>production </a:t>
            </a:r>
            <a:r>
              <a:rPr lang="cs-CZ" dirty="0">
                <a:solidFill>
                  <a:schemeClr val="tx1"/>
                </a:solidFill>
              </a:rPr>
              <a:t>os O2*- (</a:t>
            </a:r>
            <a:r>
              <a:rPr lang="cs-CZ" dirty="0" err="1">
                <a:solidFill>
                  <a:schemeClr val="tx1"/>
                </a:solidFill>
              </a:rPr>
              <a:t>superoxide</a:t>
            </a:r>
            <a:r>
              <a:rPr lang="cs-CZ" dirty="0">
                <a:solidFill>
                  <a:schemeClr val="tx1"/>
                </a:solidFill>
              </a:rPr>
              <a:t>)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 err="1">
                <a:solidFill>
                  <a:schemeClr val="tx1"/>
                </a:solidFill>
              </a:rPr>
              <a:t>during</a:t>
            </a:r>
            <a:r>
              <a:rPr lang="cs-CZ" dirty="0">
                <a:solidFill>
                  <a:schemeClr val="tx1"/>
                </a:solidFill>
              </a:rPr>
              <a:t> ATP </a:t>
            </a:r>
            <a:r>
              <a:rPr lang="cs-CZ" dirty="0" err="1">
                <a:solidFill>
                  <a:schemeClr val="tx1"/>
                </a:solidFill>
              </a:rPr>
              <a:t>synthesis</a:t>
            </a:r>
            <a:r>
              <a:rPr lang="cs-CZ" dirty="0">
                <a:solidFill>
                  <a:schemeClr val="tx1"/>
                </a:solidFill>
              </a:rPr>
              <a:t> = </a:t>
            </a:r>
            <a:r>
              <a:rPr lang="cs-CZ" dirty="0" err="1">
                <a:solidFill>
                  <a:schemeClr val="tx1"/>
                </a:solidFill>
              </a:rPr>
              <a:t>during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oxidative respiration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48072"/>
          </a:xfrm>
        </p:spPr>
        <p:txBody>
          <a:bodyPr/>
          <a:lstStyle/>
          <a:p>
            <a:pPr algn="ctr" eaLnBrk="1" hangingPunct="1"/>
            <a:r>
              <a:rPr lang="en-GB" sz="2800" dirty="0">
                <a:solidFill>
                  <a:schemeClr val="tx1"/>
                </a:solidFill>
              </a:rPr>
              <a:t>Metals and impacts on </a:t>
            </a:r>
            <a:r>
              <a:rPr lang="en-GB" sz="2800" dirty="0" err="1">
                <a:solidFill>
                  <a:schemeClr val="tx1"/>
                </a:solidFill>
              </a:rPr>
              <a:t>redox</a:t>
            </a:r>
            <a:r>
              <a:rPr lang="en-GB" sz="2800" dirty="0">
                <a:solidFill>
                  <a:schemeClr val="tx1"/>
                </a:solidFill>
              </a:rPr>
              <a:t> homeostasis </a:t>
            </a:r>
            <a:br>
              <a:rPr lang="en-GB" sz="2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(* direct ROS production / * binding to proteins)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49154" name="Picture 2" descr="http://www.cell.com/cms/attachment/600379/4726988/gr1.jpg"/>
          <p:cNvPicPr>
            <a:picLocks noChangeAspect="1" noChangeArrowheads="1"/>
          </p:cNvPicPr>
          <p:nvPr/>
        </p:nvPicPr>
        <p:blipFill>
          <a:blip r:embed="rId3" cstate="print"/>
          <a:srcRect l="17689" r="14346" b="5501"/>
          <a:stretch>
            <a:fillRect/>
          </a:stretch>
        </p:blipFill>
        <p:spPr bwMode="auto">
          <a:xfrm>
            <a:off x="1763688" y="1268760"/>
            <a:ext cx="7056784" cy="5316755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2771800" y="2276872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, Cr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763688" y="3697868"/>
            <a:ext cx="1643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+ H</a:t>
            </a:r>
            <a:r>
              <a:rPr lang="en-GB" sz="1400" b="1" baseline="-25000" dirty="0"/>
              <a:t>2</a:t>
            </a:r>
            <a:r>
              <a:rPr lang="en-GB" sz="1400" b="1" dirty="0"/>
              <a:t>O</a:t>
            </a:r>
            <a:r>
              <a:rPr lang="en-GB" sz="1400" b="1" baseline="-25000" dirty="0"/>
              <a:t>2</a:t>
            </a:r>
          </a:p>
          <a:p>
            <a:r>
              <a:rPr lang="en-GB" sz="1400" b="1" dirty="0"/>
              <a:t>(</a:t>
            </a:r>
            <a:r>
              <a:rPr lang="en-GB" sz="1400" b="1" dirty="0">
                <a:solidFill>
                  <a:srgbClr val="FF0000"/>
                </a:solidFill>
              </a:rPr>
              <a:t>Fenton reaction</a:t>
            </a:r>
            <a:r>
              <a:rPr lang="en-GB" sz="1400" b="1" dirty="0"/>
              <a:t>)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763688" y="1844824"/>
            <a:ext cx="4968552" cy="38884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Přímá spojovací šipka 13"/>
          <p:cNvCxnSpPr>
            <a:cxnSpLocks/>
          </p:cNvCxnSpPr>
          <p:nvPr/>
        </p:nvCxnSpPr>
        <p:spPr>
          <a:xfrm>
            <a:off x="899592" y="1340768"/>
            <a:ext cx="1685795" cy="26187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20080"/>
          </a:xfrm>
        </p:spPr>
        <p:txBody>
          <a:bodyPr/>
          <a:lstStyle/>
          <a:p>
            <a:pPr algn="ctr" eaLnBrk="1" hangingPunct="1"/>
            <a:r>
              <a:rPr lang="en-GB" b="1" dirty="0">
                <a:solidFill>
                  <a:schemeClr val="tx1"/>
                </a:solidFill>
              </a:rPr>
              <a:t>CYP450 as ROS source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(example CYP2E1, MEOS – </a:t>
            </a:r>
            <a:r>
              <a:rPr lang="en-GB" sz="1800" dirty="0" err="1">
                <a:solidFill>
                  <a:schemeClr val="tx1"/>
                </a:solidFill>
              </a:rPr>
              <a:t>microsomal</a:t>
            </a:r>
            <a:r>
              <a:rPr lang="en-GB" sz="1800" dirty="0">
                <a:solidFill>
                  <a:schemeClr val="tx1"/>
                </a:solidFill>
              </a:rPr>
              <a:t> ethanol oxidising system) 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51202" name="Picture 2" descr="http://themedicalbiochemistrypage.org/images/cyp2e1-activiti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124744"/>
            <a:ext cx="8196336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200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2800" dirty="0" err="1">
                <a:solidFill>
                  <a:schemeClr val="tx1"/>
                </a:solidFill>
              </a:rPr>
              <a:t>Irradiation</a:t>
            </a:r>
            <a:r>
              <a:rPr lang="cs-CZ" sz="2800" dirty="0">
                <a:solidFill>
                  <a:schemeClr val="tx1"/>
                </a:solidFill>
              </a:rPr>
              <a:t> as a </a:t>
            </a:r>
            <a:r>
              <a:rPr lang="cs-CZ" sz="2800" dirty="0" err="1">
                <a:solidFill>
                  <a:schemeClr val="tx1"/>
                </a:solidFill>
              </a:rPr>
              <a:t>source</a:t>
            </a:r>
            <a:r>
              <a:rPr lang="cs-CZ" sz="2800" dirty="0">
                <a:solidFill>
                  <a:schemeClr val="tx1"/>
                </a:solidFill>
              </a:rPr>
              <a:t> of ROS </a:t>
            </a:r>
            <a:r>
              <a:rPr lang="cs-CZ" sz="2800" dirty="0" err="1">
                <a:solidFill>
                  <a:schemeClr val="tx1"/>
                </a:solidFill>
              </a:rPr>
              <a:t>and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oxidative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damage</a:t>
            </a:r>
            <a:br>
              <a:rPr lang="cs-CZ" sz="28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(</a:t>
            </a:r>
            <a:r>
              <a:rPr lang="cs-CZ" sz="2000" dirty="0" err="1">
                <a:solidFill>
                  <a:schemeClr val="tx1"/>
                </a:solidFill>
              </a:rPr>
              <a:t>reminder</a:t>
            </a:r>
            <a:r>
              <a:rPr lang="cs-CZ" sz="2000" dirty="0">
                <a:solidFill>
                  <a:schemeClr val="tx1"/>
                </a:solidFill>
              </a:rPr>
              <a:t> – </a:t>
            </a:r>
            <a:r>
              <a:rPr lang="cs-CZ" sz="2000" dirty="0" err="1">
                <a:solidFill>
                  <a:schemeClr val="tx1"/>
                </a:solidFill>
              </a:rPr>
              <a:t>check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lectures</a:t>
            </a:r>
            <a:r>
              <a:rPr lang="cs-CZ" sz="2000" dirty="0">
                <a:solidFill>
                  <a:schemeClr val="tx1"/>
                </a:solidFill>
              </a:rPr>
              <a:t> on toxicity </a:t>
            </a:r>
            <a:r>
              <a:rPr lang="cs-CZ" sz="2000" dirty="0" err="1">
                <a:solidFill>
                  <a:schemeClr val="tx1"/>
                </a:solidFill>
              </a:rPr>
              <a:t>towards</a:t>
            </a:r>
            <a:r>
              <a:rPr lang="cs-CZ" sz="2000" dirty="0">
                <a:solidFill>
                  <a:schemeClr val="tx1"/>
                </a:solidFill>
              </a:rPr>
              <a:t> DNA)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17410" name="Picture 2" descr="http://image.slidesharecdn.com/radioactivity-120828105904-phpapp02/95/radioactivity-12-728.jpg?cb=13461516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980728"/>
            <a:ext cx="8086328" cy="5686705"/>
          </a:xfrm>
          <a:prstGeom prst="rect">
            <a:avLst/>
          </a:prstGeom>
          <a:noFill/>
        </p:spPr>
      </p:pic>
      <p:sp>
        <p:nvSpPr>
          <p:cNvPr id="4" name="Šipka doprava 3"/>
          <p:cNvSpPr/>
          <p:nvPr/>
        </p:nvSpPr>
        <p:spPr>
          <a:xfrm>
            <a:off x="395536" y="4581128"/>
            <a:ext cx="1008112" cy="115212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ROS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1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54163"/>
            <a:ext cx="8686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Oxidative d</a:t>
            </a:r>
            <a:r>
              <a:rPr lang="cs-CZ" sz="2000" b="1" dirty="0" err="1">
                <a:solidFill>
                  <a:schemeClr val="tx1"/>
                </a:solidFill>
              </a:rPr>
              <a:t>amage</a:t>
            </a:r>
            <a:r>
              <a:rPr lang="cs-CZ" sz="2000" b="1" dirty="0">
                <a:solidFill>
                  <a:schemeClr val="tx1"/>
                </a:solidFill>
              </a:rPr>
              <a:t> to cell</a:t>
            </a:r>
            <a:r>
              <a:rPr lang="en-US" sz="2000" b="1" dirty="0" err="1">
                <a:solidFill>
                  <a:schemeClr val="tx1"/>
                </a:solidFill>
              </a:rPr>
              <a:t>ular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components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&amp; biomarkers of oxidative damage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179512" y="1916832"/>
            <a:ext cx="720080" cy="45943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ipsa 5"/>
          <p:cNvSpPr/>
          <p:nvPr/>
        </p:nvSpPr>
        <p:spPr>
          <a:xfrm>
            <a:off x="251520" y="4149080"/>
            <a:ext cx="720080" cy="45943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ipsa 6"/>
          <p:cNvSpPr/>
          <p:nvPr/>
        </p:nvSpPr>
        <p:spPr>
          <a:xfrm>
            <a:off x="251520" y="4941168"/>
            <a:ext cx="720080" cy="45943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30622"/>
            <a:ext cx="9144000" cy="490066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Effects of oxidative stress … multiple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 l="20472" t="17006" r="39479" b="10995"/>
          <a:stretch>
            <a:fillRect/>
          </a:stretch>
        </p:blipFill>
        <p:spPr bwMode="auto">
          <a:xfrm>
            <a:off x="3909526" y="1052736"/>
            <a:ext cx="512697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929439" y="764704"/>
            <a:ext cx="3954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e.g. acute </a:t>
            </a:r>
            <a:r>
              <a:rPr lang="en-US" sz="1100" dirty="0" err="1"/>
              <a:t>coronar</a:t>
            </a:r>
            <a:r>
              <a:rPr lang="en-GB" sz="1100" dirty="0"/>
              <a:t>y syndrome (ACS) </a:t>
            </a:r>
            <a:r>
              <a:rPr lang="en-GB" sz="1100" dirty="0">
                <a:sym typeface="Wingdings" pitchFamily="2" charset="2"/>
              </a:rPr>
              <a:t> myocardial infarction</a:t>
            </a:r>
            <a:endParaRPr lang="en-GB" sz="1100" dirty="0"/>
          </a:p>
        </p:txBody>
      </p:sp>
      <p:pic>
        <p:nvPicPr>
          <p:cNvPr id="58372" name="Picture 4" descr="http://www.geneactivatornrf2.org/wp-content/uploads/2013/03/oxidative_stress_diseases-6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24" y="1412776"/>
            <a:ext cx="3347864" cy="2555537"/>
          </a:xfrm>
          <a:prstGeom prst="rect">
            <a:avLst/>
          </a:prstGeom>
          <a:noFill/>
        </p:spPr>
      </p:pic>
      <p:sp>
        <p:nvSpPr>
          <p:cNvPr id="10" name="Elipsa 9"/>
          <p:cNvSpPr/>
          <p:nvPr/>
        </p:nvSpPr>
        <p:spPr>
          <a:xfrm>
            <a:off x="2843808" y="3284984"/>
            <a:ext cx="576064" cy="216024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ipsa 10"/>
          <p:cNvSpPr/>
          <p:nvPr/>
        </p:nvSpPr>
        <p:spPr>
          <a:xfrm>
            <a:off x="1475656" y="1628800"/>
            <a:ext cx="720080" cy="21602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 bwMode="auto">
          <a:xfrm>
            <a:off x="468313" y="1557338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500" dirty="0"/>
              <a:t>The </a:t>
            </a:r>
            <a:r>
              <a:rPr lang="cs-CZ" altLang="en-US" sz="3500" dirty="0" err="1"/>
              <a:t>cellular</a:t>
            </a:r>
            <a:r>
              <a:rPr lang="cs-CZ" altLang="en-US" sz="3500" dirty="0"/>
              <a:t> e</a:t>
            </a:r>
            <a:r>
              <a:rPr lang="en-US" altLang="en-US" sz="3500" dirty="0" err="1"/>
              <a:t>ffects</a:t>
            </a:r>
            <a:r>
              <a:rPr lang="en-US" altLang="en-US" sz="3500" dirty="0"/>
              <a:t> </a:t>
            </a:r>
            <a:r>
              <a:rPr lang="cs-CZ" altLang="en-US" sz="3500" dirty="0" err="1"/>
              <a:t>further</a:t>
            </a:r>
            <a:r>
              <a:rPr lang="cs-CZ" altLang="en-US" sz="3500" dirty="0"/>
              <a:t> </a:t>
            </a:r>
            <a:r>
              <a:rPr lang="cs-CZ" altLang="en-US" sz="3500" dirty="0" err="1"/>
              <a:t>propate</a:t>
            </a:r>
            <a:r>
              <a:rPr lang="cs-CZ" altLang="en-US" sz="3500" dirty="0"/>
              <a:t> </a:t>
            </a:r>
            <a:br>
              <a:rPr lang="en-US" altLang="en-US" sz="3500" dirty="0"/>
            </a:br>
            <a:r>
              <a:rPr lang="cs-CZ" altLang="en-US" sz="3500" b="1" dirty="0">
                <a:sym typeface="Wingdings" panose="05000000000000000000" pitchFamily="2" charset="2"/>
              </a:rPr>
              <a:t></a:t>
            </a:r>
            <a:r>
              <a:rPr lang="en-US" altLang="en-US" sz="3500" b="1" dirty="0">
                <a:sym typeface="Wingdings" panose="05000000000000000000" pitchFamily="2" charset="2"/>
              </a:rPr>
              <a:t> level of the </a:t>
            </a:r>
            <a:r>
              <a:rPr lang="en-US" altLang="en-US" sz="3500" b="1" dirty="0"/>
              <a:t>ORGANISM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 bwMode="auto">
          <a:xfrm>
            <a:off x="467544" y="45170"/>
            <a:ext cx="8229600" cy="647526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Acute lethal </a:t>
            </a:r>
            <a:r>
              <a:rPr lang="en-US" altLang="en-US" b="1" dirty="0" err="1"/>
              <a:t>toxicit</a:t>
            </a:r>
            <a:r>
              <a:rPr lang="cs-CZ" altLang="en-US" b="1" dirty="0"/>
              <a:t>y</a:t>
            </a:r>
            <a:r>
              <a:rPr lang="en-US" altLang="en-US" b="1" dirty="0"/>
              <a:t> </a:t>
            </a:r>
            <a:r>
              <a:rPr lang="cs-CZ" altLang="en-US" b="1" dirty="0"/>
              <a:t>(</a:t>
            </a:r>
            <a:r>
              <a:rPr lang="cs-CZ" altLang="en-US" b="1" dirty="0" err="1"/>
              <a:t>fish</a:t>
            </a:r>
            <a:r>
              <a:rPr lang="cs-CZ" altLang="en-US" b="1" dirty="0"/>
              <a:t>) </a:t>
            </a:r>
            <a:r>
              <a:rPr lang="en-US" altLang="en-US" b="1" dirty="0"/>
              <a:t>&amp; relevant </a:t>
            </a:r>
            <a:r>
              <a:rPr lang="cs-CZ" altLang="en-US" b="1" dirty="0"/>
              <a:t>toxicity</a:t>
            </a:r>
            <a:r>
              <a:rPr lang="en-US" altLang="en-US" b="1" dirty="0"/>
              <a:t> mechanisms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22" t="12686" r="16080" b="9555"/>
          <a:stretch>
            <a:fillRect/>
          </a:stretch>
        </p:blipFill>
        <p:spPr bwMode="auto">
          <a:xfrm>
            <a:off x="250825" y="721879"/>
            <a:ext cx="85344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2700338" y="6464846"/>
            <a:ext cx="6296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200" dirty="0" err="1">
                <a:solidFill>
                  <a:schemeClr val="tx1"/>
                </a:solidFill>
              </a:rPr>
              <a:t>Russom</a:t>
            </a:r>
            <a:r>
              <a:rPr lang="cs-CZ" altLang="en-US" sz="1200" dirty="0">
                <a:solidFill>
                  <a:schemeClr val="tx1"/>
                </a:solidFill>
              </a:rPr>
              <a:t> et al. </a:t>
            </a:r>
            <a:r>
              <a:rPr lang="en-US" altLang="en-US" sz="1200" dirty="0">
                <a:solidFill>
                  <a:schemeClr val="tx1"/>
                </a:solidFill>
              </a:rPr>
              <a:t>Environmental Toxicology and Chemistry, Vol. 16, No. 5, pp. 948–967, 1997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12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04800" y="908050"/>
            <a:ext cx="8610600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„</a:t>
            </a:r>
            <a:r>
              <a:rPr lang="cs-CZ" altLang="en-US" sz="2200" dirty="0" err="1">
                <a:solidFill>
                  <a:schemeClr val="tx1"/>
                </a:solidFill>
              </a:rPr>
              <a:t>Chronic</a:t>
            </a:r>
            <a:r>
              <a:rPr lang="cs-CZ" altLang="en-US" sz="2200" dirty="0">
                <a:solidFill>
                  <a:schemeClr val="tx1"/>
                </a:solidFill>
              </a:rPr>
              <a:t>“ m</a:t>
            </a:r>
            <a:r>
              <a:rPr lang="en-US" altLang="en-US" sz="2200" dirty="0" err="1">
                <a:solidFill>
                  <a:schemeClr val="tx1"/>
                </a:solidFill>
              </a:rPr>
              <a:t>echanisms</a:t>
            </a:r>
            <a:r>
              <a:rPr lang="en-US" altLang="en-US" sz="2200" dirty="0">
                <a:solidFill>
                  <a:schemeClr val="tx1"/>
                </a:solidFill>
              </a:rPr>
              <a:t> less explored</a:t>
            </a:r>
            <a:endParaRPr lang="cs-CZ" altLang="en-US" sz="22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en-US" altLang="en-US" sz="2200" b="0" dirty="0" err="1">
                <a:solidFill>
                  <a:schemeClr val="tx1"/>
                </a:solidFill>
              </a:rPr>
              <a:t>Usuall</a:t>
            </a:r>
            <a:r>
              <a:rPr lang="cs-CZ" altLang="en-US" sz="2200" b="0" dirty="0">
                <a:solidFill>
                  <a:schemeClr val="tx1"/>
                </a:solidFill>
              </a:rPr>
              <a:t>y not </a:t>
            </a:r>
            <a:r>
              <a:rPr lang="cs-CZ" altLang="en-US" sz="2200" b="0" dirty="0" err="1">
                <a:solidFill>
                  <a:schemeClr val="tx1"/>
                </a:solidFill>
              </a:rPr>
              <a:t>tested</a:t>
            </a:r>
            <a:r>
              <a:rPr lang="cs-CZ" altLang="en-US" sz="2200" b="0" dirty="0">
                <a:solidFill>
                  <a:schemeClr val="tx1"/>
                </a:solidFill>
              </a:rPr>
              <a:t> in </a:t>
            </a:r>
            <a:r>
              <a:rPr lang="cs-CZ" altLang="en-US" sz="2200" b="0" dirty="0" err="1">
                <a:solidFill>
                  <a:schemeClr val="tx1"/>
                </a:solidFill>
              </a:rPr>
              <a:t>ecotoxicity</a:t>
            </a: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>
                <a:solidFill>
                  <a:schemeClr val="tx1"/>
                </a:solidFill>
              </a:rPr>
              <a:t>assays</a:t>
            </a:r>
            <a:endParaRPr lang="cs-CZ" altLang="en-US" sz="22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cs-CZ" altLang="en-US" sz="2200" b="0" dirty="0" err="1">
                <a:solidFill>
                  <a:schemeClr val="tx1"/>
                </a:solidFill>
              </a:rPr>
              <a:t>Slow</a:t>
            </a: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>
                <a:solidFill>
                  <a:schemeClr val="tx1"/>
                </a:solidFill>
              </a:rPr>
              <a:t>manifestation</a:t>
            </a:r>
            <a:r>
              <a:rPr lang="cs-CZ" altLang="en-US" sz="2200" b="0" dirty="0">
                <a:solidFill>
                  <a:schemeClr val="tx1"/>
                </a:solidFill>
              </a:rPr>
              <a:t> and </a:t>
            </a:r>
            <a:r>
              <a:rPr lang="cs-CZ" altLang="en-US" sz="2200" b="0" dirty="0" err="1">
                <a:solidFill>
                  <a:schemeClr val="tx1"/>
                </a:solidFill>
              </a:rPr>
              <a:t>effects</a:t>
            </a:r>
            <a:r>
              <a:rPr lang="cs-CZ" altLang="en-US" sz="2200" b="0" dirty="0">
                <a:solidFill>
                  <a:schemeClr val="tx1"/>
                </a:solidFill>
              </a:rPr>
              <a:t> in </a:t>
            </a:r>
            <a:r>
              <a:rPr lang="cs-CZ" altLang="en-US" sz="2200" b="0" dirty="0" err="1">
                <a:solidFill>
                  <a:schemeClr val="tx1"/>
                </a:solidFill>
              </a:rPr>
              <a:t>ecosystems</a:t>
            </a:r>
            <a:endParaRPr lang="cs-CZ" altLang="en-US" sz="22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en-US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u="sng" dirty="0" err="1">
                <a:solidFill>
                  <a:schemeClr val="tx1"/>
                </a:solidFill>
              </a:rPr>
              <a:t>Various</a:t>
            </a:r>
            <a:r>
              <a:rPr lang="cs-CZ" altLang="en-US" sz="2200" b="0" u="sng" dirty="0">
                <a:solidFill>
                  <a:schemeClr val="tx1"/>
                </a:solidFill>
              </a:rPr>
              <a:t> </a:t>
            </a:r>
            <a:r>
              <a:rPr lang="cs-CZ" altLang="en-US" sz="2200" b="0" u="sng" dirty="0" err="1">
                <a:solidFill>
                  <a:schemeClr val="tx1"/>
                </a:solidFill>
              </a:rPr>
              <a:t>effects</a:t>
            </a:r>
            <a:r>
              <a:rPr lang="cs-CZ" altLang="en-US" sz="2200" b="0" u="sng" dirty="0">
                <a:solidFill>
                  <a:schemeClr val="tx1"/>
                </a:solidFill>
              </a:rPr>
              <a:t>:</a:t>
            </a: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2"/>
                </a:solidFill>
              </a:rPr>
              <a:t>  </a:t>
            </a:r>
            <a:r>
              <a:rPr lang="cs-CZ" altLang="en-US" sz="1800" b="0" dirty="0" err="1">
                <a:solidFill>
                  <a:schemeClr val="tx2"/>
                </a:solidFill>
              </a:rPr>
              <a:t>growth</a:t>
            </a:r>
            <a:r>
              <a:rPr lang="cs-CZ" altLang="en-US" sz="1800" b="0" dirty="0">
                <a:solidFill>
                  <a:schemeClr val="tx2"/>
                </a:solidFill>
              </a:rPr>
              <a:t> </a:t>
            </a:r>
            <a:r>
              <a:rPr lang="cs-CZ" altLang="en-US" sz="1800" b="0" dirty="0" err="1">
                <a:solidFill>
                  <a:schemeClr val="tx2"/>
                </a:solidFill>
              </a:rPr>
              <a:t>inhibition</a:t>
            </a:r>
            <a:r>
              <a:rPr lang="cs-CZ" altLang="en-US" sz="1800" b="0" dirty="0">
                <a:solidFill>
                  <a:schemeClr val="tx2"/>
                </a:solidFill>
              </a:rPr>
              <a:t> (</a:t>
            </a:r>
            <a:r>
              <a:rPr lang="en-US" altLang="en-US" sz="1800" b="0" dirty="0">
                <a:solidFill>
                  <a:schemeClr val="tx2"/>
                </a:solidFill>
              </a:rPr>
              <a:t>~ </a:t>
            </a:r>
            <a:r>
              <a:rPr lang="cs-CZ" altLang="en-US" sz="1800" b="0" dirty="0" err="1">
                <a:solidFill>
                  <a:schemeClr val="tx2"/>
                </a:solidFill>
              </a:rPr>
              <a:t>lower</a:t>
            </a:r>
            <a:r>
              <a:rPr lang="cs-CZ" altLang="en-US" sz="1800" b="0" dirty="0">
                <a:solidFill>
                  <a:schemeClr val="tx2"/>
                </a:solidFill>
              </a:rPr>
              <a:t> food </a:t>
            </a:r>
            <a:r>
              <a:rPr lang="cs-CZ" altLang="en-US" sz="1800" b="0" dirty="0" err="1">
                <a:solidFill>
                  <a:schemeClr val="tx2"/>
                </a:solidFill>
              </a:rPr>
              <a:t>uptake</a:t>
            </a:r>
            <a:r>
              <a:rPr lang="cs-CZ" altLang="en-US" sz="1800" b="0" dirty="0">
                <a:solidFill>
                  <a:schemeClr val="tx2"/>
                </a:solidFill>
              </a:rPr>
              <a:t>)</a:t>
            </a: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2"/>
                </a:solidFill>
              </a:rPr>
              <a:t>  </a:t>
            </a:r>
            <a:r>
              <a:rPr lang="cs-CZ" altLang="en-US" sz="1800" b="0" dirty="0" err="1">
                <a:solidFill>
                  <a:schemeClr val="tx2"/>
                </a:solidFill>
              </a:rPr>
              <a:t>diseases</a:t>
            </a:r>
            <a:r>
              <a:rPr lang="cs-CZ" altLang="en-US" sz="1800" b="0" dirty="0">
                <a:solidFill>
                  <a:schemeClr val="tx2"/>
                </a:solidFill>
              </a:rPr>
              <a:t> such as </a:t>
            </a:r>
            <a:r>
              <a:rPr lang="cs-CZ" altLang="en-US" sz="1800" b="0" dirty="0" err="1">
                <a:solidFill>
                  <a:schemeClr val="tx2"/>
                </a:solidFill>
              </a:rPr>
              <a:t>carcinogenicity</a:t>
            </a:r>
            <a:endParaRPr lang="cs-CZ" altLang="en-US" sz="1800" b="0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2"/>
                </a:solidFill>
              </a:rPr>
              <a:t>  teratogenicity and embryotoxicity, </a:t>
            </a:r>
            <a:br>
              <a:rPr lang="cs-CZ" altLang="en-US" sz="1800" b="0" dirty="0">
                <a:solidFill>
                  <a:schemeClr val="tx2"/>
                </a:solidFill>
              </a:rPr>
            </a:br>
            <a:r>
              <a:rPr lang="cs-CZ" altLang="en-US" sz="1800" b="0" dirty="0">
                <a:solidFill>
                  <a:schemeClr val="tx2"/>
                </a:solidFill>
              </a:rPr>
              <a:t>      developmental toxicity</a:t>
            </a:r>
            <a:endParaRPr lang="en-US" altLang="en-US" sz="1800" b="0" dirty="0">
              <a:solidFill>
                <a:schemeClr val="tx2"/>
              </a:solidFill>
            </a:endParaRPr>
          </a:p>
          <a:p>
            <a:pPr marL="800100" lvl="1" indent="-342900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 err="1">
                <a:solidFill>
                  <a:schemeClr val="tx2"/>
                </a:solidFill>
              </a:rPr>
              <a:t>Reproduction</a:t>
            </a:r>
            <a:r>
              <a:rPr lang="cs-CZ" altLang="en-US" sz="1800" b="0" dirty="0">
                <a:solidFill>
                  <a:schemeClr val="tx2"/>
                </a:solidFill>
              </a:rPr>
              <a:t> toxicity </a:t>
            </a:r>
          </a:p>
          <a:p>
            <a:pPr marL="800100" lvl="1" indent="-342900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endParaRPr lang="cs-CZ" altLang="en-US" sz="1800" b="0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endParaRPr lang="cs-CZ" altLang="en-US" sz="2200" b="0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2200" b="0" dirty="0">
                <a:solidFill>
                  <a:schemeClr val="tx2"/>
                </a:solidFill>
              </a:rPr>
              <a:t> </a:t>
            </a:r>
            <a:r>
              <a:rPr lang="cs-CZ" altLang="en-US" sz="2400" dirty="0">
                <a:solidFill>
                  <a:srgbClr val="00B050"/>
                </a:solidFill>
              </a:rPr>
              <a:t>Organ-</a:t>
            </a:r>
            <a:r>
              <a:rPr lang="cs-CZ" altLang="en-US" sz="2400" dirty="0" err="1">
                <a:solidFill>
                  <a:srgbClr val="00B050"/>
                </a:solidFill>
              </a:rPr>
              <a:t>specific</a:t>
            </a:r>
            <a:r>
              <a:rPr lang="cs-CZ" altLang="en-US" sz="2400" dirty="0">
                <a:solidFill>
                  <a:srgbClr val="00B050"/>
                </a:solidFill>
              </a:rPr>
              <a:t> </a:t>
            </a:r>
            <a:r>
              <a:rPr lang="cs-CZ" altLang="en-US" sz="2200" b="0" dirty="0" err="1">
                <a:solidFill>
                  <a:schemeClr val="tx2"/>
                </a:solidFill>
              </a:rPr>
              <a:t>types</a:t>
            </a:r>
            <a:r>
              <a:rPr lang="cs-CZ" altLang="en-US" sz="2200" b="0" dirty="0">
                <a:solidFill>
                  <a:schemeClr val="tx2"/>
                </a:solidFill>
              </a:rPr>
              <a:t> of t</a:t>
            </a:r>
            <a:r>
              <a:rPr lang="en-GB" altLang="en-US" sz="2200" b="0" dirty="0" err="1">
                <a:solidFill>
                  <a:schemeClr val="tx2"/>
                </a:solidFill>
              </a:rPr>
              <a:t>oxicity</a:t>
            </a:r>
            <a:r>
              <a:rPr lang="en-GB" altLang="en-US" sz="2200" b="0" dirty="0">
                <a:solidFill>
                  <a:schemeClr val="tx2"/>
                </a:solidFill>
              </a:rPr>
              <a:t> </a:t>
            </a:r>
            <a:br>
              <a:rPr lang="en-GB" altLang="en-US" sz="2200" b="0" dirty="0">
                <a:solidFill>
                  <a:schemeClr val="tx2"/>
                </a:solidFill>
              </a:rPr>
            </a:br>
            <a:r>
              <a:rPr lang="en-GB" altLang="en-US" sz="2200" b="0" dirty="0">
                <a:solidFill>
                  <a:schemeClr val="tx2"/>
                </a:solidFill>
              </a:rPr>
              <a:t>	</a:t>
            </a:r>
            <a:r>
              <a:rPr lang="en-GB" altLang="en-US" sz="1800" b="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cs-CZ" altLang="en-US" sz="1800" b="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GB" altLang="en-US" sz="1800" b="0" dirty="0">
                <a:solidFill>
                  <a:schemeClr val="tx2"/>
                </a:solidFill>
                <a:sym typeface="Wingdings" panose="05000000000000000000" pitchFamily="2" charset="2"/>
              </a:rPr>
              <a:t>I</a:t>
            </a:r>
            <a:r>
              <a:rPr lang="cs-CZ" altLang="en-US" sz="1800" b="0" dirty="0" err="1">
                <a:solidFill>
                  <a:schemeClr val="tx2"/>
                </a:solidFill>
              </a:rPr>
              <a:t>munotoxicity</a:t>
            </a:r>
            <a:endParaRPr lang="en-GB" altLang="en-US" sz="1800" b="0" dirty="0">
              <a:solidFill>
                <a:schemeClr val="tx2"/>
              </a:solidFill>
            </a:endParaRPr>
          </a:p>
          <a:p>
            <a:pPr lvl="2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2"/>
                </a:solidFill>
              </a:rPr>
              <a:t> </a:t>
            </a:r>
            <a:r>
              <a:rPr lang="cs-CZ" altLang="en-US" sz="1800" b="0" dirty="0" err="1">
                <a:solidFill>
                  <a:schemeClr val="tx2"/>
                </a:solidFill>
              </a:rPr>
              <a:t>Neurotoxicity</a:t>
            </a:r>
            <a:r>
              <a:rPr lang="cs-CZ" altLang="en-US" sz="1800" b="0" dirty="0">
                <a:solidFill>
                  <a:schemeClr val="tx2"/>
                </a:solidFill>
              </a:rPr>
              <a:t> </a:t>
            </a:r>
            <a:endParaRPr lang="en-US" altLang="en-US" sz="1800" b="0" dirty="0">
              <a:solidFill>
                <a:schemeClr val="tx2"/>
              </a:solidFill>
            </a:endParaRPr>
          </a:p>
          <a:p>
            <a:pPr lvl="2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2"/>
                </a:solidFill>
              </a:rPr>
              <a:t> </a:t>
            </a:r>
            <a:r>
              <a:rPr lang="en-GB" altLang="en-US" sz="1800" b="0" dirty="0" err="1">
                <a:solidFill>
                  <a:schemeClr val="tx2"/>
                </a:solidFill>
              </a:rPr>
              <a:t>Nefrotoxicit</a:t>
            </a:r>
            <a:r>
              <a:rPr lang="cs-CZ" altLang="en-US" sz="1800" b="0" dirty="0">
                <a:solidFill>
                  <a:schemeClr val="tx2"/>
                </a:solidFill>
              </a:rPr>
              <a:t>y </a:t>
            </a:r>
            <a:r>
              <a:rPr lang="cs-CZ" altLang="en-US" sz="1800" b="0" dirty="0" err="1">
                <a:solidFill>
                  <a:schemeClr val="tx2"/>
                </a:solidFill>
              </a:rPr>
              <a:t>etc</a:t>
            </a:r>
            <a:r>
              <a:rPr lang="cs-CZ" altLang="en-US" sz="1800" b="0" dirty="0">
                <a:solidFill>
                  <a:schemeClr val="tx2"/>
                </a:solidFill>
              </a:rPr>
              <a:t>. </a:t>
            </a:r>
            <a:endParaRPr lang="cs-CZ" altLang="en-US" sz="1800" b="0" i="1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200" b="0" dirty="0">
              <a:solidFill>
                <a:schemeClr val="tx1"/>
              </a:solidFill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FF3300"/>
                </a:solidFill>
              </a:rPr>
              <a:t>CHRONIC and DELAYED TOXICITY</a:t>
            </a:r>
            <a:endParaRPr lang="cs-CZ" altLang="en-US" sz="2400" b="0" dirty="0">
              <a:solidFill>
                <a:srgbClr val="FF3300"/>
              </a:solidFill>
            </a:endParaRPr>
          </a:p>
        </p:txBody>
      </p:sp>
      <p:sp>
        <p:nvSpPr>
          <p:cNvPr id="2" name="Pravá složená závorka 1"/>
          <p:cNvSpPr/>
          <p:nvPr/>
        </p:nvSpPr>
        <p:spPr>
          <a:xfrm>
            <a:off x="5148064" y="2996952"/>
            <a:ext cx="720080" cy="136815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084168" y="306896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00B050"/>
                </a:solidFill>
              </a:rPr>
              <a:t>„</a:t>
            </a:r>
            <a:r>
              <a:rPr lang="cs-CZ" sz="2400" dirty="0" err="1">
                <a:solidFill>
                  <a:srgbClr val="00B050"/>
                </a:solidFill>
              </a:rPr>
              <a:t>Systemic</a:t>
            </a:r>
            <a:r>
              <a:rPr lang="cs-CZ" sz="2400" dirty="0">
                <a:solidFill>
                  <a:srgbClr val="00B050"/>
                </a:solidFill>
              </a:rPr>
              <a:t>“ </a:t>
            </a:r>
          </a:p>
          <a:p>
            <a:pPr algn="ctr"/>
            <a:r>
              <a:rPr lang="cs-CZ" sz="2400" dirty="0" err="1">
                <a:solidFill>
                  <a:srgbClr val="00B050"/>
                </a:solidFill>
              </a:rPr>
              <a:t>effects</a:t>
            </a:r>
            <a:endParaRPr lang="cs-CZ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60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 bwMode="auto">
          <a:xfrm>
            <a:off x="468313" y="1557338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500" b="1" dirty="0"/>
              <a:t>Toxicity </a:t>
            </a:r>
            <a:r>
              <a:rPr lang="cs-CZ" altLang="en-US" sz="3500" b="1" dirty="0" err="1"/>
              <a:t>at</a:t>
            </a:r>
            <a:r>
              <a:rPr lang="cs-CZ" altLang="en-US" sz="3500" b="1" dirty="0"/>
              <a:t> </a:t>
            </a:r>
            <a:r>
              <a:rPr lang="cs-CZ" altLang="en-US" sz="3500" b="1" dirty="0" err="1"/>
              <a:t>cellular</a:t>
            </a:r>
            <a:r>
              <a:rPr lang="cs-CZ" altLang="en-US" sz="3500" b="1" dirty="0"/>
              <a:t> </a:t>
            </a:r>
            <a:r>
              <a:rPr lang="cs-CZ" altLang="en-US" sz="3500" b="1" dirty="0" err="1"/>
              <a:t>level</a:t>
            </a:r>
            <a:endParaRPr lang="en-US" altLang="en-US" sz="3500" b="1" dirty="0"/>
          </a:p>
        </p:txBody>
      </p:sp>
      <p:pic>
        <p:nvPicPr>
          <p:cNvPr id="12291" name="Picture 2" descr="http://www.sszdra-karvina.cz/bunka/bi/03eu/obr/eu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3" r="45682" b="15631"/>
          <a:stretch>
            <a:fillRect/>
          </a:stretch>
        </p:blipFill>
        <p:spPr bwMode="auto">
          <a:xfrm>
            <a:off x="4989513" y="3644900"/>
            <a:ext cx="39751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11560" y="371703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Molecular</a:t>
            </a:r>
            <a:r>
              <a:rPr lang="cs-CZ" dirty="0"/>
              <a:t> </a:t>
            </a:r>
            <a:r>
              <a:rPr lang="cs-CZ" dirty="0" err="1"/>
              <a:t>mechanisms</a:t>
            </a:r>
            <a:r>
              <a:rPr lang="cs-CZ" dirty="0"/>
              <a:t> </a:t>
            </a:r>
          </a:p>
          <a:p>
            <a:r>
              <a:rPr lang="cs-CZ" b="0" dirty="0"/>
              <a:t>(</a:t>
            </a:r>
            <a:r>
              <a:rPr lang="cs-CZ" b="0" dirty="0" err="1"/>
              <a:t>effects</a:t>
            </a:r>
            <a:r>
              <a:rPr lang="cs-CZ" b="0" dirty="0"/>
              <a:t> on </a:t>
            </a:r>
            <a:r>
              <a:rPr lang="cs-CZ" b="0" dirty="0" err="1"/>
              <a:t>proteins</a:t>
            </a:r>
            <a:r>
              <a:rPr lang="cs-CZ" b="0" dirty="0"/>
              <a:t>, </a:t>
            </a:r>
            <a:r>
              <a:rPr lang="cs-CZ" b="0" dirty="0" err="1"/>
              <a:t>membranes</a:t>
            </a:r>
            <a:r>
              <a:rPr lang="cs-CZ" b="0" dirty="0"/>
              <a:t>, DNA) </a:t>
            </a:r>
            <a:r>
              <a:rPr lang="cs-CZ" dirty="0"/>
              <a:t>manifest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cellular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/>
          </p:cNvSpPr>
          <p:nvPr>
            <p:ph type="body" idx="4294967295"/>
          </p:nvPr>
        </p:nvSpPr>
        <p:spPr>
          <a:xfrm>
            <a:off x="-180975" y="1125538"/>
            <a:ext cx="9178925" cy="50419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2500" b="1" dirty="0"/>
              <a:t>Organism level – </a:t>
            </a:r>
            <a:r>
              <a:rPr lang="cs-CZ" altLang="en-US" sz="2500" dirty="0"/>
              <a:t>important in ecotoxicology (see </a:t>
            </a:r>
            <a:r>
              <a:rPr lang="cs-CZ" altLang="en-US" sz="2500" dirty="0">
                <a:solidFill>
                  <a:schemeClr val="tx2"/>
                </a:solidFill>
              </a:rPr>
              <a:t>Bioassays</a:t>
            </a:r>
            <a:r>
              <a:rPr lang="cs-CZ" altLang="en-US" sz="2500" dirty="0"/>
              <a:t>)</a:t>
            </a:r>
            <a:endParaRPr lang="en-GB" altLang="en-US" sz="25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dirty="0"/>
              <a:t>Effects on structure</a:t>
            </a:r>
            <a:r>
              <a:rPr lang="cs-CZ" altLang="en-US" sz="2000" dirty="0"/>
              <a:t>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dirty="0"/>
              <a:t>Effects on metabolism </a:t>
            </a:r>
            <a:r>
              <a:rPr lang="cs-CZ" altLang="en-US" sz="2000" dirty="0"/>
              <a:t>(maintenance)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dirty="0"/>
              <a:t>Effects on regulation</a:t>
            </a:r>
            <a:endParaRPr lang="cs-CZ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altLang="en-US" sz="2000" dirty="0"/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cs-CZ" altLang="en-US" dirty="0">
                <a:sym typeface="Wingdings" pitchFamily="2" charset="2"/>
              </a:rPr>
              <a:t>Changes in functions (e.g. Ethinylestradiol)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cs-CZ" altLang="en-US" dirty="0">
                <a:sym typeface="Wingdings" pitchFamily="2" charset="2"/>
              </a:rPr>
              <a:t>Repair, s</a:t>
            </a:r>
            <a:r>
              <a:rPr lang="en-US" altLang="en-US" dirty="0" err="1">
                <a:sym typeface="Wingdings" pitchFamily="2" charset="2"/>
              </a:rPr>
              <a:t>urvival</a:t>
            </a:r>
            <a:r>
              <a:rPr lang="cs-CZ" altLang="en-US" dirty="0">
                <a:sym typeface="Wingdings" pitchFamily="2" charset="2"/>
              </a:rPr>
              <a:t>, </a:t>
            </a:r>
            <a:r>
              <a:rPr lang="cs-CZ" altLang="en-US" b="1" dirty="0">
                <a:solidFill>
                  <a:srgbClr val="FF0000"/>
                </a:solidFill>
                <a:sym typeface="Wingdings" pitchFamily="2" charset="2"/>
              </a:rPr>
              <a:t>growth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cs-CZ" altLang="en-US" b="1" dirty="0">
                <a:solidFill>
                  <a:srgbClr val="FF0000"/>
                </a:solidFill>
                <a:sym typeface="Wingdings" pitchFamily="2" charset="2"/>
              </a:rPr>
              <a:t>Death (lethality)</a:t>
            </a:r>
            <a:endParaRPr lang="cs-CZ" altLang="en-US" b="1" i="1" dirty="0">
              <a:solidFill>
                <a:srgbClr val="FF0000"/>
              </a:solidFill>
              <a:sym typeface="Wingdings" pitchFamily="2" charset="2"/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cs-CZ" altLang="en-US" dirty="0">
                <a:sym typeface="Wingdings" pitchFamily="2" charset="2"/>
              </a:rPr>
              <a:t>Proliferation = </a:t>
            </a:r>
            <a:r>
              <a:rPr lang="cs-CZ" altLang="en-US" b="1" dirty="0">
                <a:solidFill>
                  <a:srgbClr val="FF0000"/>
                </a:solidFill>
                <a:sym typeface="Wingdings" pitchFamily="2" charset="2"/>
              </a:rPr>
              <a:t>Reproduction</a:t>
            </a:r>
          </a:p>
        </p:txBody>
      </p:sp>
      <p:sp>
        <p:nvSpPr>
          <p:cNvPr id="43011" name="Rectangle 4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/>
              <a:t>Effects at different levels - ORGANISM</a:t>
            </a:r>
          </a:p>
        </p:txBody>
      </p:sp>
      <p:sp>
        <p:nvSpPr>
          <p:cNvPr id="43012" name="AutoShape 4" descr="data:image/jpeg;base64,/9j/4AAQSkZJRgABAQAAAQABAAD/2wCEAAkGBhQSEBUQExQWFRQVGBoXGBcVFRcXGRgbFhcVGBQYHRobGyYfHxwjGRQUIS8gJScpLCwsGx8xNTAqNSYrLCkBCQoKDgwOGg8PGiwlHyEsNDU0NjIsNSosKiwsLCksMCwsLCwsLDUqLC0sLCwuLDAsLDQsKSwpLCwsLzQsKSksLP/AABEIAKkA8AMBIgACEQEDEQH/xAAcAAABBQEBAQAAAAAAAAAAAAAAAwQFBgcCAQj/xABGEAACAQIDBQYDBAYHBwUAAAABAgMAEQQSIQUGMUFRBxMiYXGBMkKRFCNSoTOSsbLB0RUWU2JjgqIkJTRydNLhF0NUc6P/xAAbAQEAAgMBAQAAAAAAAAAAAAAABAUCAwYBB//EADARAAICAQIEAgkEAwAAAAAAAAABAgMRBBIFITFBUXETIjJhgaGxwdEUM0KRFVLw/9oADAMBAAIRAxEAPwDcaKKKAKKKKAKKKKAKKKKAKKKjtv7QaCAyIuZgRp162FwCbcASL9aAkaKqJ27NK6i3dhcQilQsiuATKDnuMpRlCOLHS9j1rrZ+0Z0wuFceOXEG8mdZND3TuQFv4CSgWxIALcOVAWyiqfFvXOe7YIhVvEbRyggd7h4yhzWyuO9kvxH3d+tvf6zYoxCVIVa5YZAkuZGCB8j3sLgrKhI0uU4aigLfRVK2xvLMQ8aqVzRMwKpIrqcneRe5GhFuII4giroKA9ooooAooooBhtrGPHGGRS3jRWspYqrMA75RqbA3/PlVT2Z9oaOKJxKAXhDsVlDMpSYvmJa4swTUWIuLk1btr44xRh1AJ7yNLEkaSSIhOnMBr1GR75Qj4yRpctkYKATOFvfW/wDs8g9R5igIPBbTxkUJARjJ3IlPeRTOZHKkNb5VIYKClxca21vUg+1cZ3hjAHhkSMnuJD4WYDvgb5CMhJsCbEa24VJyb1wrbN3iXz/FGw/RrIzeZ8MTG4uOHUV1DvRC7hBnLZstghNtcoY2v4b6ZuGh6UBBx7YxdlkeNr/FlEMhyg4MMbAML/fZls1+mhsa6j2ri2IJjY6x2Tu3UXE2JVjm0IuqwE30Ga9rGpbaW8gT4EZyJUjYhTa7SIjKD+IZxp69DZOTfGHuu8UmxUkEoxAYRd7lIGuYJrbyPOgIuTb2NsGWLTLn1he5ISJmjtfQh2kW/P2N7kKipt5olBNpGF2Ayxs2cp3gcLbiV7p7jjw6ipRGuAetAdUUUUBHYreCCMlXkAIsCNb3JVQBYanM6DTmw61wd5sMED98mUrmzXNrZc3HrlN7cba2pjtTdIPKJ0dxJ3iMczXUKJIZGVRbrCthwFz1rjaW5UbQSRxEqzgkZmJUSFChkNhfMVJvy52oCQg3nw7kqsl7C/wtzd48vD486MMvHThXX9YYSFKSI2YoAQdPHly+K1r2dTbzFItutEX7y7h8we4b5g7OGta1wXYdLG1cR7nQKQVzKRktZrfo3V1vpr4lvre2ZrWBNAS2ExiSLnQ5l6i9joCCOosRrS1Mtl7JTDoUjvYsW16m17AAAXtewA1JPOntAFFFFAcyPYE6m2unGo/Ze1u/ZrLZVtqTqSb/AE4UnjZTM5w6Gyj9Kw/cHmakcPhVQWVQvDh5CwoBSq/vHv3g8CwSeX71vhiQGSQ34eBdfrakd/t5XwmHVYAGxWIkEECnhnf5j5KLn6V1ufuPFgUzn73FPrNiH1kdj8VmOoXoB70BFf8Aq3AvikwuPij/ALR8K4X101tVp2HvBh8ZH32GlSVOqngejDiD5EVIWrP99d2zgmO2MAojmiGbERLpHiIhrIGUaZwLkN5GgNAtTRdqR94YicrA2sdL9LGvdk7TTEQR4iM3SVA6nyYX+tNtobJuxnj/AEosRfgbC1vcc6AlKKbbPxwlTMNCNGU8VPMGnNAFFFFAI4rCrIuVxcXVra8UYMp06MoPtTH+rOG/slPkbkG3em1if8eX9c1KUlicSsaF3IVVFyTyAoCJxO6uHyaAoyplWTOzFbK4ViWY5iBI+rX4moaDEYHD5GeXvHjuFdc+UDS6jxEFQRfKSwBuRVF7Ru0WR3MEfh/u8lGlsw4M5GtjounE61mk+IZzmdixPNjc/nV5puESsjuseM/2SY0f7H0ngsVgJ5CyFc8jK5BLLd0KlWCkgZtF4amwvepFd2MMFKCIZSuUi7WtkydeOTw3420vXy5h8SyG6MVPkePr19613sz7S2cjDYlr24OeQ/l16ceF7YavhUqY74PK+Z5OnCyjR33Zw5zXj+J+8NncWbW7CzeG+Zr2te5ve9SarbSvaKpiOFFFFAFFRO9H2v7M32Hu/tF1y998FrjPe3leqVfeXpgP9X86AV7K9pSy4zayySO6x4oqgdiwQZptFvwGg0HStGrAdwTtj7TtH7IML3n2g/aO8vbvM0nwW+W+f8qvezjvD30ffDBd1nXvMmbNkzDPbzy3tQGh0UUUAVHbSxrXEMf6Ruf4F5sf4V1tDaojOQDNIQMq9bkgfsrrZuByAsxzSPqzfwHkKARaRcNGsagszGwHNmPEk0DaUiMqyoFDmwZWzAE8AdKkGiBIJAJHA21HpUU18RJYaRRPx5uy/wABQFc3s127skN8NsUR0z5Et72q91VO0Ld6XEQRzYa32vCyCeG+mYr8cZPRl0+lWXCyMyKzrkcqCy3DZSR4lzDQ2Ol+dALVUe0LfmPZqQtNE0kUzNG+UjMoyE3AOh9Lirbes87X9zJ9pDCQQAACR2d2PhRcoFzzJ10AoBXsT2rHJsmGJZFZ4s4KBhnUd4xXMvEXBFXfFbQjjtnYC/Ac/oKrm4vZxhtmR/djPMws8zgZm6gD5Vv8o9yeNT6YBVlaYm5IA1tZQOlAMZpBm+0wENbSRR8w62/EKlsPiFdQ6m4PCorZ9nxDzRj7vLlJ4B2vxH869cfZnzj9C58Q/Ax+b/lNATFFcpIDwIPob11QBVN372tYd18samWTzygmNf8ASW9l61cqzLbv37Yn/EMiD0AMa/u1M0Vanas9jfRHdPyMTnnLsXY3ZiST5nU0nXrKQbEWI0I6Eca8rt0TApxs/FmKVJB8pB9R8w9CLj3pvSuGgLuqDixCj3NqPGOZ6fTW5+0e8gyE3aI5bnmpF4z5+HS/VTU9VG3SkyYoIODxlfdLMv5Z/rV5rhNTX6OxpEC2O2bQUUUVHNQUUUUBmHZD/wAdtn/rD+/PWn1mHZD/AMdtn/rD+/PWn0BC7a3zweEbJiMTFE1r5WbxWPA5RrbQ8qlcNiVkRZEN1dQymxFwwuDY68DUBvpuHh9pxqk4syEFZF0YC4LLf8LDQj34ioduzifDm+ztoTwAcIZrYiH0AbVR9TQFuk2OjSmVrsdLC+gtw4U+qiHejamEH+2YAYhBxlwLZjbqYW8X0NSWxO0zAYlu7WcRy8O6nBhe/Sz2BPoTQFoNNdnRMqkMiocxNk4EHn6mnQN6CbUBEbz70w4GHvpm8lUfE56AftPAVjO3e2TGTMRERAnIJYtbzci9/S1QW/m87Y7GyS3PdqSsQ5BAdDbqeJ9artdXoeG11wUrVmT8ei+BOrqUVl9Syw9oeOU5vtM1/wD7CR9DcVeN1+2OQELigJE5yIoWRfMqNGHpY+tZFSuHmytf61YT0entW2cF5pYa/o3qMJcpr7M+ssHjEljWWNg6OLqwNwQaR2vbuXzMVFrEgXI1HKsu7IN42WY4JjdJAXjv8rjVgPJlubdV8zWuEVx+s0stLc6n2+aIF1Tqm4sSwiAIoXhYW5aWr3FQZ0ZL2zC1xbn60rRUQ0kdsfZrQhlJDKTcHgeFjcewqRoooDw1mMZuL9S37zVp9ZrNFleRD8sjj/WSPyIqy4c/Wa9xL0vVmf76bqsHbExC6tq6gaqebAdDz6VTK3Go3GbuYeU5nhQk8wMpP0tXR16jasSJjiZCBV73K3VZGGJmWxt92p4i/wAxHLTgKsuC2BBCbxxKp62ufqaf15ZqNywgojvYrWxcFubMP/zetCqh7tx5sXHp8Id/oMv7XFXyuY137vwIGo9sKKKKhEcKKKKAhN390YcHLiJYs+bFSd7Jma4zXY+HQWHjNTdFFAFMdsY4xR5xY+ICx5g8afVy8YIsQCPOgEsHihIgcAi/I0y21uxhcWuXEQRy+bKMw9G4j2NGym7t3w5+XxJ5oeXsac7TaQJaIXYkC/QHifagKa3ZlJhzm2dj8RhekUh+0QeQyvqB7mp2UYldmy/aWjbECGW5hBVCQr5LAm97W96Vx+HeCPvVlclbXDm4bytyqXsGXUaEag+Y1FerkD5HNeVM73bvtgsZJh2GgN0P4kPwH6fmDUNX0CE1OKlHoyzznmgooruGPMQKzSyepZeEXHs/Y/b8IRx7wfutf8q2feRdpZ1+wnCBMvi+0LIWzX0tkIFrWrOuyLYBkxRxJH3cAIB5GRhYAeikk+q1szHS/GuX45ZGepwv4pJ+fN/c066SdmF2WCj5Nv8A4tm/qYj/AL6Mm3/xbN/UxH/fVigwEsi55JHRydFU2C9NOdL7FxTSRnMblWK5h81udUZBKtk2/wDi2b+piP8AvpttKPb/AHMniwHwP+jTEZ/hPweP4unnarNtF5HxKxqbquV2A0+bn19KnKApXZqu1RD/ALyMdreC/wCn5fGV8PD361xvTgu7xOf5Zhf/ADoAGHuuU+zdKvFMNtbLGIiMZNjxVvwsOB9ORHME1uot9FNSNlc9kslBor10ZWaNxldfiX9hB5qeR/jpXldHGSksotE01lBRRS2BwDTyd0mnDO/JFPP/AJjrYe/AV5OahHdI8lJRWWWDcvBaSTn5iEX0QnMfdyR/lFWeksLhljRY1FlUAAdAOFK1zdk3ZNyfcqpy3NsKKKK1mIUUUUAUVn29vbBh8KxhhXv5RoSDaNT0La3Pp9ao8/bhjS11WBR0yMfzL1Pq4dqLVuUeXv5G2NUmbzRWRbC7dCWC4mEAH5oiQR/lYm/61alszakeIjE0Lh0bgR+YI4gjoda036W2j9yOPoYyrlHqN9sxEBZ1HiiNyOqn4h/GpCKUMoYagi4966YX0NReym7t3wx+XxJ5qeXsajGB6cI0s7GQHu47ZF5MebedqlKbwYTK7vmY5yDYnQW6VXt+d7jhESCBe9xuIOTDxDXXnI3RF4k/+SAON7t2MLtMPAXQYiC2qkF484uodb3ytxsbdRWMbe7NcbhWN4i6D54wXU/QXHuBW4bkbojAwnO3e4mY95iJj8Ujnjrxyi5AHvzqcxmKEaNIeCi//irDS8Qt0y2rmvB/Y2wtcOR8tRbBmY27t79AjE/QCrxut2UYiUgyqcPHzZx94w6KnL1a3oa1043EBO9KJltmyAtmtx48L2qSw04dA44MLiplnG7XHFaUff1fwN/6tr2Fgq27+38Ph8U2x+6bDtGAYc5FsQpF2dW5tfNcHX6EC3VBb3boxY+Hu3JSRDmimTR4nHBlPsLjn9CIbdDe6VZ/6L2hZcYguknBMUg4SIfxWGq+vmBSNtvLIbeSzbVR2yRLcK5IdhyUD8r8KcoiRR2GiIL+w1NeT4TM6PmYZL6A6G/WmO1ZRIVw6m5ZvHb5VXVr+uleAU2LESrTN8Upzei/KPpUlXirYWHCvaAKKKKAYbT2NHOAHGo+FlNmX0PTyNwelV+XcyUHwSow/vqVP5XH7Kt9Fbq77K/ZZnGyUejKlhty3J+9lAHSIan/ADNw9hVlwOASFMkahVHIdeZJOpPmacUV5ZbOz2mJTlLqwooorUYBRRRQBWddsW+DYbDrhYmyyzg5iDqsY0NuhY6X6Bq0WvnztmnLbUZTwWOMD0y5v2sasOG0xt1CUui5m2mOZFGryiiu0J4VduzjfBsHiBmb7pyFlBOluAk9V69LiqTTzZ3E+n8axlTG6Lql0f8A2fgZ1xU3sfRn1gDUPt7ASPaSM6qCLDRteNjz9KNzcSZNn4Z24mJLnrYWv+VSO0NoRwRPNKwSNAWZm4ADjXz+UdrafYqWsPBH70bzRYDCtiZeA0VB8Ujn4UUdSf4moPcbdiXO+08cAcbiB8PLDxfLCvQ/iPX3uw3Y2e+1MUu18UpWCMn7DA3If/IYfibl09hWhVieHteMt6A19RXtARe0ZWd/syG11u7dFOlh5mpDDwBFCLwUWFIrE/fFvDkKgDTxX8z0p1QBUFvfujFj4O7clJEOaKZNHiccGU8eQuOf0Ina8DDhfUUBSt0t7pVm/ovaNkxiC8cg0jxSDhIh/Fpqvr5gWOLY479p2NyTdQOWg1PWmu926MWPg7t7pIhzRTJpJE44Mp48QLjn9CIbdHe6VZ/6L2jZMYgvHINExScnQ8M2mq+vQgAXaiiigCuWkAFyQB5ms63+7VBhi2Hw9mlGjOdQh6AcGYc76DzrINpb0TzsWkkZyfxsT+XAelqudNwiy2KnN7U/i/6JUNM2szePqfUEWMRjZXVj5MD+w1WN7e0WHBkxKO9n/ADovTO3L0GvpXz5DtNlN/zGhp6k+fxXvfjfjfnerXT8Cp35nPK8MY+5Mp0dcpc5Z93QtW0u0nHTEkS90PwxAKB7/EfrVg7O9/J3xS4WdzIslwrNqysASNeJBsRrWb1c+ynZJlx4lt4IFLE/3mBVB66k+xqy12k01eln6iWF4d+3PzJmopqjVL1V0Nuooor5+c6FFFFAFYr25bBZZ4sWB4XXI3kyXI+qn/Sa2qo/buxY8XA+HlF1YcRxUj4WHmDUrR6j9PcrO3fyNlctsss+UqKte9nZ/PgnOZbx38Mig5G9T8p8j7XqvDZ7+Xreu4qkrY7q3le4sowcuceY1qV2bg2NlAu7kBQOJJ0Ue5NeYTZniAsXc8FUEknyA1NaRsTcnF4OA7RECy4mMqYsM172JysxI4SWNwOWt9eGGp1MNHBzm/W7I2trTrfLr2RqWxdnjD4aKD+yjVb+agAn63NUSRjt3FlAP91YZ/EeH2uZPlHWJfz99EdobzTbWKbKgV8OxUHaDkMpw63s0C5gLuxBF+BB0uL20TZmzosLAkEShIolyqOQA5k9eZJ8zXAt55spB0iAAACwGgA4DypntTZxlWwdl8hwPqKjMb2gYCJsr4qO44hSX/dBpfZu+eDxBCxYmNmPBS2Vj7NY1n6KaW7a8eRltfXApBsRgoBmlFgBZW0HppwpT+hz/bzfrD+VSV6K1mJG/wBDn+3m/WH8qP6HP9vN+sP5VJUUBG/0Of7eb9YfypuuwG73vO9e1hrfxHyJ4WqaooDwVB73boxY+Hu5LpIhzRTJo8TjgynjxAuOf0InaKAzDcrtOlfHjY+KCNNH3iHEI3hlaOxUhbCxKh7+Y5Vbd/NvHCYGSRTZ28CHozc/YXPtUpi9iwSOkrxI0kZDI5UZ1I4ENxFUrtpUnBxEcO91943t/GpmgrjZqYRl0ybtPFSsimYViZizEk3pKiiu4bzzJzeXlhS2GmytflzpGiieHlHqbi8osuzdnSTyrDEpZ3NgB+ZPQDrW+7o7srgcOIRq58UjfiY8fYcBWUdksJbaKMOCxuT7rl/awrcqoeP6mbmqF7OM/HmecRtbkoduoUUUVzJVhRRRQBReq5tPesxPKuVbRFQczENZ+7tLa1u6Gcgm4tlNMsHtuZ8VGGcANJGGRGDIA2FlcgNluVLqrXoC3PGCLEXB0IOoNQeJ3GwMhzNhYr+SZf3bUhNvaR3jhVKQyZJFu3eoofIzlAOBurDXUE0jid45GuvhjaOWFHUNd7tLCG0K2yMrtY35fTKM5R5xeD1NroTmztg4fD/oYY4/NEAP1ten9qiN3dtnEoZMqgXFsrZiLgEq4+V1NwR5cql68bb5s86lQ313RjmdMf35wsmG8bSqoOdUIcLJqCygqbDzNZFv12jTY6RkUmPDA+GMG2b+89uJ8uA/OtF7b9rtHgkgXTvpLN/yoMxH6xWsJrouEaSLj6aSy+35JdEFjcz2vVkI4GuaK6Ekmndnfag8LLBiWLQ6DM2rRdDfiU6g8OXStuVr6ivknCNZx9PrX0R2W7VM2z0DG7QsYr9Qtin0VgPauc4vo4wir4LGXh/n8mjUVrb6ReTLfRRRXPEIKKKKAK8ZwBcmwHEmoGTaISfvlkDQutns1wjRNZmHSwYZh0W/y0tNFFjYikyHIHF0ZiA4FjHnAOqsGU5G8rigGTbYlxpMeDOSDg2LIve3EYdSLOf8Q+Acs/Jbb266z4A4MMxIUZGkYu2ZdVLM1ySTxPmafbW2zDhEUvoW8EcaLmeQ8kjQak+mgGpsNajsHsufEus+LPdqpDR4VGuqkG6tM4/SODbwjwL/AHjrWdc5VyU49UZRk4tNdj5w2ngGhlaN1KspIIIsQRxFNK+ld7dw8Nj/AI/BKBo62vb+8PmH5+dZhtHsQxiN900cq9c2Q+4P8zXX0cTotWZPa/B/Zk9Wwlz6Gc0thYC7AfWr3gOxPHOR3ndRjmS+b8lvWkbpdl+HwRWRvvpRqGYWVT1C9fM39qyt4lp6lndufgvz2PfSwjzbOezHdM4WAzSi0s1vCeKIPhB8ze5Hp0q7VBbwbefDuioivmVnILEMckkKFVABuxE1x6VFT73u3dvbu0DBjqbFTHis0T+EkOpgBNuo9+S1F8tRY7J9WQbLHZJyfcuVFUuTfR3V7IoCC7FXIJtP3Xh8JGoAbXkbedLYrfcpmOWMqsmRbM13CG0pAtYAHQEnXKxAItWg1luoqn4beyTPZ1UMfBcFhGp+0zxAsCLjSNdb6lgNKc7F3ueeZEaIIH0+IlgRDFNqLWt94R7CgJPGbxYaN2SSVVZQcwN9AFDkE2t8JvbpfoaRxe8sCrmQh2FjlHhJGeNG4jiveLccRccL0nit1VmecysSkpBVVNsp7kQk8Pitmty14UtNutExYnN4mL/FwZihcjTTN3a397WvQDPE7fhZ0RgCAWcsJGCgRymFdQoztn/9s8+pAp6N6MIQWEqEAAlrG1iAy3NrcGB8gaRl3QhI4yA+IghhdWafv8w0tcScL3FtLV1it04pEZGeWznM1n4nuhFrpb4QD5HUWoDuDeSFnIDAAZ73uGLJL3RATLrd7i/M8qWwu8WHkkESSqzsLgC+vhD8bWvlN7evQ03bdOEtnu+YEspzfCWlExI0/GOB0sSK6wW68MTq6ZgVbMBm0v3bRk2tzDMfU0BRe3jBlsPh5QDZJGU+WdQR+4axSvqfejYK4zCyYdtMw8J/Cw1U/X8r180bZ2JLhpXhkUqyGxH7D5gjUHmK6ng90ZVOruvoTaHmOPAj6KK7jiLGwFXfU3pZ5IUwSXceWtbv2NQEYKVuTTG3+VI1P5g1kGxNivLIsES55HNh/Enoo4k19G7vbGXCYaPDqbhFsT+InVm9ySaqON2xhTGn+TefJDVNV1Kvu3kkaKKK5IqwphtETghoShW2qMup81bMBfyP1FP6KAgNk4IPK0pyghs1lLqwZlYOroRwIIIvfUtan+09lq4ZwimSwAJ8jca8j50kC0DM7gOrvcupswzEKgKnQgXAuD7U8xO0I0RpGYZUNmI1ym4Gtr2tcelAMsGIXxLy91bEKgQswBIW5IUOCVGpJKgg8LjhTTHbxNJKcLglWSVTaSRr9xB5OQfFJ0iXX8RUcedlY6RXt3V42cg92c6ozahxwOR7huBAve/ECdwmDSJAkaKii9lVQoFzc6DqSTQDDY2wFgLSMzSzyW7yaS2ZrXsoA0VASbIug8zc1K0UUAUUUUBF7SxmHilSSZgsgVghOb4WaMPoNLZu61PlXC7wwE3zplsGvrmJZpFtly3v9y/n4W00pfaexEnILlhZWTwm2jNG55dYk/OovaW54Zfu2IYsC2Y8QJJpbDwmxzzvyOmnnQD2PeXCm9pVsMtyAbDMAV1tbgVPoR1ryHeCFmIBWwB4ghiRI8RATLcjMjAEeelIyboRvHkd5Dc5mykKCcip8IWwACLbpbTpSv8AVWLMHu4YHMpzfCTK8txcfikca30NqAXwu3MPK/dpIjMRew1uMqvxtY+F1NuhqRyjjUTgN14YXV0zDKbgZri5jWI8vwqPe9S9AFFFFAFFFFAFFFFAFQm8m6GHxy2mXxD4ZF0dfIHmPI3FTdFZQnKElKLw0epuLyjH9odiUob7qWFx/iKyN9QGB/Kutn9i85P3s0SL/hhnP5hQPzrXqKs/8xrMY3/JZ+hK/WXJYz8iE3a3Qw+BUiJbs3xSNq7e/IeQsKm6KKrJzlOTlJ5bIrk5PLCiiisTwKKKKAb4/BiWNoySt7ara4sQQRfS9xUZit3rsvdkItjmGpu2UqrH8VwzBr/ELcxepuvDQFf3cwwDuTmSSP7uROKP80couOak+IWuS19RVhrgcfYfxrugCiiigCiiigCiiigCiiigCiiigP/Z"/>
          <p:cNvSpPr>
            <a:spLocks noChangeAspect="1" noChangeArrowheads="1"/>
          </p:cNvSpPr>
          <p:nvPr/>
        </p:nvSpPr>
        <p:spPr bwMode="auto">
          <a:xfrm>
            <a:off x="155575" y="-769938"/>
            <a:ext cx="2286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3013" name="AutoShape 8" descr="data:image/jpeg;base64,/9j/4AAQSkZJRgABAQAAAQABAAD/2wCEAAkGBhQSEBUQExQWFRQVGBoXGBcVFRcXGRgbFhcVGBQYHRobGyYfHxwjGRQUIS8gJScpLCwsGx8xNTAqNSYrLCkBCQoKDgwOGg8PGiwlHyEsNDU0NjIsNSosKiwsLCksMCwsLCwsLDUqLC0sLCwuLDAsLDQsKSwpLCwsLzQsKSksLP/AABEIAKkA8AMBIgACEQEDEQH/xAAcAAABBQEBAQAAAAAAAAAAAAAAAwQFBgcCAQj/xABGEAACAQIDBQYDBAYHBwUAAAABAgMAEQQSIQUGMUFRBxMiYXGBMkKRFCNSoTOSsbLB0RUWU2JjgqIkJTRydNLhF0NUc6P/xAAbAQEAAgMBAQAAAAAAAAAAAAAABAUCAwYBB//EADARAAICAQIEAgkEAwAAAAAAAAABAgMRBBIFITFBUXETIjJhgaGxwdEUM0KRFVLw/9oADAMBAAIRAxEAPwDcaKKKAKKKKAKKKKAKKKKAKKKjtv7QaCAyIuZgRp162FwCbcASL9aAkaKqJ27NK6i3dhcQilQsiuATKDnuMpRlCOLHS9j1rrZ+0Z0wuFceOXEG8mdZND3TuQFv4CSgWxIALcOVAWyiqfFvXOe7YIhVvEbRyggd7h4yhzWyuO9kvxH3d+tvf6zYoxCVIVa5YZAkuZGCB8j3sLgrKhI0uU4aigLfRVK2xvLMQ8aqVzRMwKpIrqcneRe5GhFuII4giroKA9ooooAooooBhtrGPHGGRS3jRWspYqrMA75RqbA3/PlVT2Z9oaOKJxKAXhDsVlDMpSYvmJa4swTUWIuLk1btr44xRh1AJ7yNLEkaSSIhOnMBr1GR75Qj4yRpctkYKATOFvfW/wDs8g9R5igIPBbTxkUJARjJ3IlPeRTOZHKkNb5VIYKClxca21vUg+1cZ3hjAHhkSMnuJD4WYDvgb5CMhJsCbEa24VJyb1wrbN3iXz/FGw/RrIzeZ8MTG4uOHUV1DvRC7hBnLZstghNtcoY2v4b6ZuGh6UBBx7YxdlkeNr/FlEMhyg4MMbAML/fZls1+mhsa6j2ri2IJjY6x2Tu3UXE2JVjm0IuqwE30Ga9rGpbaW8gT4EZyJUjYhTa7SIjKD+IZxp69DZOTfGHuu8UmxUkEoxAYRd7lIGuYJrbyPOgIuTb2NsGWLTLn1he5ISJmjtfQh2kW/P2N7kKipt5olBNpGF2Ayxs2cp3gcLbiV7p7jjw6ipRGuAetAdUUUUBHYreCCMlXkAIsCNb3JVQBYanM6DTmw61wd5sMED98mUrmzXNrZc3HrlN7cba2pjtTdIPKJ0dxJ3iMczXUKJIZGVRbrCthwFz1rjaW5UbQSRxEqzgkZmJUSFChkNhfMVJvy52oCQg3nw7kqsl7C/wtzd48vD486MMvHThXX9YYSFKSI2YoAQdPHly+K1r2dTbzFItutEX7y7h8we4b5g7OGta1wXYdLG1cR7nQKQVzKRktZrfo3V1vpr4lvre2ZrWBNAS2ExiSLnQ5l6i9joCCOosRrS1Mtl7JTDoUjvYsW16m17AAAXtewA1JPOntAFFFFAcyPYE6m2unGo/Ze1u/ZrLZVtqTqSb/AE4UnjZTM5w6Gyj9Kw/cHmakcPhVQWVQvDh5CwoBSq/vHv3g8CwSeX71vhiQGSQ34eBdfrakd/t5XwmHVYAGxWIkEECnhnf5j5KLn6V1ufuPFgUzn73FPrNiH1kdj8VmOoXoB70BFf8Aq3AvikwuPij/ALR8K4X101tVp2HvBh8ZH32GlSVOqngejDiD5EVIWrP99d2zgmO2MAojmiGbERLpHiIhrIGUaZwLkN5GgNAtTRdqR94YicrA2sdL9LGvdk7TTEQR4iM3SVA6nyYX+tNtobJuxnj/AEosRfgbC1vcc6AlKKbbPxwlTMNCNGU8VPMGnNAFFFFAI4rCrIuVxcXVra8UYMp06MoPtTH+rOG/slPkbkG3em1if8eX9c1KUlicSsaF3IVVFyTyAoCJxO6uHyaAoyplWTOzFbK4ViWY5iBI+rX4moaDEYHD5GeXvHjuFdc+UDS6jxEFQRfKSwBuRVF7Ru0WR3MEfh/u8lGlsw4M5GtjounE61mk+IZzmdixPNjc/nV5puESsjuseM/2SY0f7H0ngsVgJ5CyFc8jK5BLLd0KlWCkgZtF4amwvepFd2MMFKCIZSuUi7WtkydeOTw3420vXy5h8SyG6MVPkePr19613sz7S2cjDYlr24OeQ/l16ceF7YavhUqY74PK+Z5OnCyjR33Zw5zXj+J+8NncWbW7CzeG+Zr2te5ve9SarbSvaKpiOFFFFAFFRO9H2v7M32Hu/tF1y998FrjPe3leqVfeXpgP9X86AV7K9pSy4zayySO6x4oqgdiwQZptFvwGg0HStGrAdwTtj7TtH7IML3n2g/aO8vbvM0nwW+W+f8qvezjvD30ffDBd1nXvMmbNkzDPbzy3tQGh0UUUAVHbSxrXEMf6Ruf4F5sf4V1tDaojOQDNIQMq9bkgfsrrZuByAsxzSPqzfwHkKARaRcNGsagszGwHNmPEk0DaUiMqyoFDmwZWzAE8AdKkGiBIJAJHA21HpUU18RJYaRRPx5uy/wABQFc3s127skN8NsUR0z5Et72q91VO0Ld6XEQRzYa32vCyCeG+mYr8cZPRl0+lWXCyMyKzrkcqCy3DZSR4lzDQ2Ol+dALVUe0LfmPZqQtNE0kUzNG+UjMoyE3AOh9Lirbes87X9zJ9pDCQQAACR2d2PhRcoFzzJ10AoBXsT2rHJsmGJZFZ4s4KBhnUd4xXMvEXBFXfFbQjjtnYC/Ac/oKrm4vZxhtmR/djPMws8zgZm6gD5Vv8o9yeNT6YBVlaYm5IA1tZQOlAMZpBm+0wENbSRR8w62/EKlsPiFdQ6m4PCorZ9nxDzRj7vLlJ4B2vxH869cfZnzj9C58Q/Ax+b/lNATFFcpIDwIPob11QBVN372tYd18samWTzygmNf8ASW9l61cqzLbv37Yn/EMiD0AMa/u1M0Vanas9jfRHdPyMTnnLsXY3ZiST5nU0nXrKQbEWI0I6Eca8rt0TApxs/FmKVJB8pB9R8w9CLj3pvSuGgLuqDixCj3NqPGOZ6fTW5+0e8gyE3aI5bnmpF4z5+HS/VTU9VG3SkyYoIODxlfdLMv5Z/rV5rhNTX6OxpEC2O2bQUUUVHNQUUUUBmHZD/wAdtn/rD+/PWn1mHZD/AMdtn/rD+/PWn0BC7a3zweEbJiMTFE1r5WbxWPA5RrbQ8qlcNiVkRZEN1dQymxFwwuDY68DUBvpuHh9pxqk4syEFZF0YC4LLf8LDQj34ioduzifDm+ztoTwAcIZrYiH0AbVR9TQFuk2OjSmVrsdLC+gtw4U+qiHejamEH+2YAYhBxlwLZjbqYW8X0NSWxO0zAYlu7WcRy8O6nBhe/Sz2BPoTQFoNNdnRMqkMiocxNk4EHn6mnQN6CbUBEbz70w4GHvpm8lUfE56AftPAVjO3e2TGTMRERAnIJYtbzci9/S1QW/m87Y7GyS3PdqSsQ5BAdDbqeJ9artdXoeG11wUrVmT8ei+BOrqUVl9Syw9oeOU5vtM1/wD7CR9DcVeN1+2OQELigJE5yIoWRfMqNGHpY+tZFSuHmytf61YT0entW2cF5pYa/o3qMJcpr7M+ssHjEljWWNg6OLqwNwQaR2vbuXzMVFrEgXI1HKsu7IN42WY4JjdJAXjv8rjVgPJlubdV8zWuEVx+s0stLc6n2+aIF1Tqm4sSwiAIoXhYW5aWr3FQZ0ZL2zC1xbn60rRUQ0kdsfZrQhlJDKTcHgeFjcewqRoooDw1mMZuL9S37zVp9ZrNFleRD8sjj/WSPyIqy4c/Wa9xL0vVmf76bqsHbExC6tq6gaqebAdDz6VTK3Go3GbuYeU5nhQk8wMpP0tXR16jasSJjiZCBV73K3VZGGJmWxt92p4i/wAxHLTgKsuC2BBCbxxKp62ufqaf15ZqNywgojvYrWxcFubMP/zetCqh7tx5sXHp8Id/oMv7XFXyuY137vwIGo9sKKKKhEcKKKKAhN390YcHLiJYs+bFSd7Jma4zXY+HQWHjNTdFFAFMdsY4xR5xY+ICx5g8afVy8YIsQCPOgEsHihIgcAi/I0y21uxhcWuXEQRy+bKMw9G4j2NGym7t3w5+XxJ5oeXsac7TaQJaIXYkC/QHifagKa3ZlJhzm2dj8RhekUh+0QeQyvqB7mp2UYldmy/aWjbECGW5hBVCQr5LAm97W96Vx+HeCPvVlclbXDm4bytyqXsGXUaEag+Y1FerkD5HNeVM73bvtgsZJh2GgN0P4kPwH6fmDUNX0CE1OKlHoyzznmgooruGPMQKzSyepZeEXHs/Y/b8IRx7wfutf8q2feRdpZ1+wnCBMvi+0LIWzX0tkIFrWrOuyLYBkxRxJH3cAIB5GRhYAeikk+q1szHS/GuX45ZGepwv4pJ+fN/c066SdmF2WCj5Nv8A4tm/qYj/AL6Mm3/xbN/UxH/fVigwEsi55JHRydFU2C9NOdL7FxTSRnMblWK5h81udUZBKtk2/wDi2b+piP8AvpttKPb/AHMniwHwP+jTEZ/hPweP4unnarNtF5HxKxqbquV2A0+bn19KnKApXZqu1RD/ALyMdreC/wCn5fGV8PD361xvTgu7xOf5Zhf/ADoAGHuuU+zdKvFMNtbLGIiMZNjxVvwsOB9ORHME1uot9FNSNlc9kslBor10ZWaNxldfiX9hB5qeR/jpXldHGSksotE01lBRRS2BwDTyd0mnDO/JFPP/AJjrYe/AV5OahHdI8lJRWWWDcvBaSTn5iEX0QnMfdyR/lFWeksLhljRY1FlUAAdAOFK1zdk3ZNyfcqpy3NsKKKK1mIUUUUAUVn29vbBh8KxhhXv5RoSDaNT0La3Pp9ao8/bhjS11WBR0yMfzL1Pq4dqLVuUeXv5G2NUmbzRWRbC7dCWC4mEAH5oiQR/lYm/61alszakeIjE0Lh0bgR+YI4gjoda036W2j9yOPoYyrlHqN9sxEBZ1HiiNyOqn4h/GpCKUMoYagi4966YX0NReym7t3wx+XxJ5qeXsajGB6cI0s7GQHu47ZF5MebedqlKbwYTK7vmY5yDYnQW6VXt+d7jhESCBe9xuIOTDxDXXnI3RF4k/+SAON7t2MLtMPAXQYiC2qkF484uodb3ytxsbdRWMbe7NcbhWN4i6D54wXU/QXHuBW4bkbojAwnO3e4mY95iJj8Ujnjrxyi5AHvzqcxmKEaNIeCi//irDS8Qt0y2rmvB/Y2wtcOR8tRbBmY27t79AjE/QCrxut2UYiUgyqcPHzZx94w6KnL1a3oa1043EBO9KJltmyAtmtx48L2qSw04dA44MLiplnG7XHFaUff1fwN/6tr2Fgq27+38Ph8U2x+6bDtGAYc5FsQpF2dW5tfNcHX6EC3VBb3boxY+Hu3JSRDmimTR4nHBlPsLjn9CIbdDe6VZ/6L2hZcYguknBMUg4SIfxWGq+vmBSNtvLIbeSzbVR2yRLcK5IdhyUD8r8KcoiRR2GiIL+w1NeT4TM6PmYZL6A6G/WmO1ZRIVw6m5ZvHb5VXVr+uleAU2LESrTN8Upzei/KPpUlXirYWHCvaAKKKKAYbT2NHOAHGo+FlNmX0PTyNwelV+XcyUHwSow/vqVP5XH7Kt9Fbq77K/ZZnGyUejKlhty3J+9lAHSIan/ADNw9hVlwOASFMkahVHIdeZJOpPmacUV5ZbOz2mJTlLqwooorUYBRRRQBWddsW+DYbDrhYmyyzg5iDqsY0NuhY6X6Bq0WvnztmnLbUZTwWOMD0y5v2sasOG0xt1CUui5m2mOZFGryiiu0J4VduzjfBsHiBmb7pyFlBOluAk9V69LiqTTzZ3E+n8axlTG6Lql0f8A2fgZ1xU3sfRn1gDUPt7ASPaSM6qCLDRteNjz9KNzcSZNn4Z24mJLnrYWv+VSO0NoRwRPNKwSNAWZm4ADjXz+UdrafYqWsPBH70bzRYDCtiZeA0VB8Ujn4UUdSf4moPcbdiXO+08cAcbiB8PLDxfLCvQ/iPX3uw3Y2e+1MUu18UpWCMn7DA3If/IYfibl09hWhVieHteMt6A19RXtARe0ZWd/syG11u7dFOlh5mpDDwBFCLwUWFIrE/fFvDkKgDTxX8z0p1QBUFvfujFj4O7clJEOaKZNHiccGU8eQuOf0Ina8DDhfUUBSt0t7pVm/ovaNkxiC8cg0jxSDhIh/Fpqvr5gWOLY479p2NyTdQOWg1PWmu926MWPg7t7pIhzRTJpJE44Mp48QLjn9CIbdHe6VZ/6L2jZMYgvHINExScnQ8M2mq+vQgAXaiiigCuWkAFyQB5ms63+7VBhi2Hw9mlGjOdQh6AcGYc76DzrINpb0TzsWkkZyfxsT+XAelqudNwiy2KnN7U/i/6JUNM2szePqfUEWMRjZXVj5MD+w1WN7e0WHBkxKO9n/ADovTO3L0GvpXz5DtNlN/zGhp6k+fxXvfjfjfnerXT8Cp35nPK8MY+5Mp0dcpc5Z93QtW0u0nHTEkS90PwxAKB7/EfrVg7O9/J3xS4WdzIslwrNqysASNeJBsRrWb1c+ynZJlx4lt4IFLE/3mBVB66k+xqy12k01eln6iWF4d+3PzJmopqjVL1V0Nuooor5+c6FFFFAFYr25bBZZ4sWB4XXI3kyXI+qn/Sa2qo/buxY8XA+HlF1YcRxUj4WHmDUrR6j9PcrO3fyNlctsss+UqKte9nZ/PgnOZbx38Mig5G9T8p8j7XqvDZ7+Xreu4qkrY7q3le4sowcuceY1qV2bg2NlAu7kBQOJJ0Ue5NeYTZniAsXc8FUEknyA1NaRsTcnF4OA7RECy4mMqYsM172JysxI4SWNwOWt9eGGp1MNHBzm/W7I2trTrfLr2RqWxdnjD4aKD+yjVb+agAn63NUSRjt3FlAP91YZ/EeH2uZPlHWJfz99EdobzTbWKbKgV8OxUHaDkMpw63s0C5gLuxBF+BB0uL20TZmzosLAkEShIolyqOQA5k9eZJ8zXAt55spB0iAAACwGgA4DypntTZxlWwdl8hwPqKjMb2gYCJsr4qO44hSX/dBpfZu+eDxBCxYmNmPBS2Vj7NY1n6KaW7a8eRltfXApBsRgoBmlFgBZW0HppwpT+hz/bzfrD+VSV6K1mJG/wBDn+3m/WH8qP6HP9vN+sP5VJUUBG/0Of7eb9YfypuuwG73vO9e1hrfxHyJ4WqaooDwVB73boxY+Hu5LpIhzRTJo8TjgynjxAuOf0InaKAzDcrtOlfHjY+KCNNH3iHEI3hlaOxUhbCxKh7+Y5Vbd/NvHCYGSRTZ28CHozc/YXPtUpi9iwSOkrxI0kZDI5UZ1I4ENxFUrtpUnBxEcO91943t/GpmgrjZqYRl0ybtPFSsimYViZizEk3pKiiu4bzzJzeXlhS2GmytflzpGiieHlHqbi8osuzdnSTyrDEpZ3NgB+ZPQDrW+7o7srgcOIRq58UjfiY8fYcBWUdksJbaKMOCxuT7rl/awrcqoeP6mbmqF7OM/HmecRtbkoduoUUUVzJVhRRRQBReq5tPesxPKuVbRFQczENZ+7tLa1u6Gcgm4tlNMsHtuZ8VGGcANJGGRGDIA2FlcgNluVLqrXoC3PGCLEXB0IOoNQeJ3GwMhzNhYr+SZf3bUhNvaR3jhVKQyZJFu3eoofIzlAOBurDXUE0jid45GuvhjaOWFHUNd7tLCG0K2yMrtY35fTKM5R5xeD1NroTmztg4fD/oYY4/NEAP1ten9qiN3dtnEoZMqgXFsrZiLgEq4+V1NwR5cql68bb5s86lQ313RjmdMf35wsmG8bSqoOdUIcLJqCygqbDzNZFv12jTY6RkUmPDA+GMG2b+89uJ8uA/OtF7b9rtHgkgXTvpLN/yoMxH6xWsJrouEaSLj6aSy+35JdEFjcz2vVkI4GuaK6Ekmndnfag8LLBiWLQ6DM2rRdDfiU6g8OXStuVr6ivknCNZx9PrX0R2W7VM2z0DG7QsYr9Qtin0VgPauc4vo4wir4LGXh/n8mjUVrb6ReTLfRRRXPEIKKKKAK8ZwBcmwHEmoGTaISfvlkDQutns1wjRNZmHSwYZh0W/y0tNFFjYikyHIHF0ZiA4FjHnAOqsGU5G8rigGTbYlxpMeDOSDg2LIve3EYdSLOf8Q+Acs/Jbb266z4A4MMxIUZGkYu2ZdVLM1ySTxPmafbW2zDhEUvoW8EcaLmeQ8kjQak+mgGpsNajsHsufEus+LPdqpDR4VGuqkG6tM4/SODbwjwL/AHjrWdc5VyU49UZRk4tNdj5w2ngGhlaN1KspIIIsQRxFNK+ld7dw8Nj/AI/BKBo62vb+8PmH5+dZhtHsQxiN900cq9c2Q+4P8zXX0cTotWZPa/B/Zk9Wwlz6Gc0thYC7AfWr3gOxPHOR3ndRjmS+b8lvWkbpdl+HwRWRvvpRqGYWVT1C9fM39qyt4lp6lndufgvz2PfSwjzbOezHdM4WAzSi0s1vCeKIPhB8ze5Hp0q7VBbwbefDuioivmVnILEMckkKFVABuxE1x6VFT73u3dvbu0DBjqbFTHis0T+EkOpgBNuo9+S1F8tRY7J9WQbLHZJyfcuVFUuTfR3V7IoCC7FXIJtP3Xh8JGoAbXkbedLYrfcpmOWMqsmRbM13CG0pAtYAHQEnXKxAItWg1luoqn4beyTPZ1UMfBcFhGp+0zxAsCLjSNdb6lgNKc7F3ueeZEaIIH0+IlgRDFNqLWt94R7CgJPGbxYaN2SSVVZQcwN9AFDkE2t8JvbpfoaRxe8sCrmQh2FjlHhJGeNG4jiveLccRccL0nit1VmecysSkpBVVNsp7kQk8Pitmty14UtNutExYnN4mL/FwZihcjTTN3a397WvQDPE7fhZ0RgCAWcsJGCgRymFdQoztn/9s8+pAp6N6MIQWEqEAAlrG1iAy3NrcGB8gaRl3QhI4yA+IghhdWafv8w0tcScL3FtLV1it04pEZGeWznM1n4nuhFrpb4QD5HUWoDuDeSFnIDAAZ73uGLJL3RATLrd7i/M8qWwu8WHkkESSqzsLgC+vhD8bWvlN7evQ03bdOEtnu+YEspzfCWlExI0/GOB0sSK6wW68MTq6ZgVbMBm0v3bRk2tzDMfU0BRe3jBlsPh5QDZJGU+WdQR+4axSvqfejYK4zCyYdtMw8J/Cw1U/X8r180bZ2JLhpXhkUqyGxH7D5gjUHmK6ng90ZVOruvoTaHmOPAj6KK7jiLGwFXfU3pZ5IUwSXceWtbv2NQEYKVuTTG3+VI1P5g1kGxNivLIsES55HNh/Enoo4k19G7vbGXCYaPDqbhFsT+InVm9ySaqON2xhTGn+TefJDVNV1Kvu3kkaKKK5IqwphtETghoShW2qMup81bMBfyP1FP6KAgNk4IPK0pyghs1lLqwZlYOroRwIIIvfUtan+09lq4ZwimSwAJ8jca8j50kC0DM7gOrvcupswzEKgKnQgXAuD7U8xO0I0RpGYZUNmI1ym4Gtr2tcelAMsGIXxLy91bEKgQswBIW5IUOCVGpJKgg8LjhTTHbxNJKcLglWSVTaSRr9xB5OQfFJ0iXX8RUcedlY6RXt3V42cg92c6ozahxwOR7huBAve/ECdwmDSJAkaKii9lVQoFzc6DqSTQDDY2wFgLSMzSzyW7yaS2ZrXsoA0VASbIug8zc1K0UUAUUUUBF7SxmHilSSZgsgVghOb4WaMPoNLZu61PlXC7wwE3zplsGvrmJZpFtly3v9y/n4W00pfaexEnILlhZWTwm2jNG55dYk/OovaW54Zfu2IYsC2Y8QJJpbDwmxzzvyOmnnQD2PeXCm9pVsMtyAbDMAV1tbgVPoR1ryHeCFmIBWwB4ghiRI8RATLcjMjAEeelIyboRvHkd5Dc5mykKCcip8IWwACLbpbTpSv8AVWLMHu4YHMpzfCTK8txcfikca30NqAXwu3MPK/dpIjMRew1uMqvxtY+F1NuhqRyjjUTgN14YXV0zDKbgZri5jWI8vwqPe9S9AFFFFAFFFFAFFFFAFQm8m6GHxy2mXxD4ZF0dfIHmPI3FTdFZQnKElKLw0epuLyjH9odiUob7qWFx/iKyN9QGB/Kutn9i85P3s0SL/hhnP5hQPzrXqKs/8xrMY3/JZ+hK/WXJYz8iE3a3Qw+BUiJbs3xSNq7e/IeQsKm6KKrJzlOTlJ5bIrk5PLCiiisTwKKKKAb4/BiWNoySt7ara4sQQRfS9xUZit3rsvdkItjmGpu2UqrH8VwzBr/ELcxepuvDQFf3cwwDuTmSSP7uROKP80couOak+IWuS19RVhrgcfYfxrugCiiigCiiigCiiigCiiigCiiigP/Z"/>
          <p:cNvSpPr>
            <a:spLocks noChangeAspect="1" noChangeArrowheads="1"/>
          </p:cNvSpPr>
          <p:nvPr/>
        </p:nvSpPr>
        <p:spPr bwMode="auto">
          <a:xfrm>
            <a:off x="155575" y="-769938"/>
            <a:ext cx="2286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4292600"/>
            <a:ext cx="3616325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50825" y="3213100"/>
            <a:ext cx="5184775" cy="2519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3016" name="TextovéPole 7"/>
          <p:cNvSpPr txBox="1">
            <a:spLocks noChangeArrowheads="1"/>
          </p:cNvSpPr>
          <p:nvPr/>
        </p:nvSpPr>
        <p:spPr bwMode="auto">
          <a:xfrm>
            <a:off x="468313" y="4652963"/>
            <a:ext cx="40878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>
                <a:solidFill>
                  <a:schemeClr val="tx2"/>
                </a:solidFill>
              </a:rPr>
              <a:t>3 key apical endpoints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i="1" dirty="0">
                <a:solidFill>
                  <a:schemeClr val="tx2"/>
                </a:solidFill>
              </a:rPr>
              <a:t>(reflected e.g. in regulations)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45"/>
          <p:cNvGrpSpPr>
            <a:grpSpLocks/>
          </p:cNvGrpSpPr>
          <p:nvPr/>
        </p:nvGrpSpPr>
        <p:grpSpPr bwMode="auto">
          <a:xfrm>
            <a:off x="420688" y="2205038"/>
            <a:ext cx="2184400" cy="3970337"/>
            <a:chOff x="155555" y="2204864"/>
            <a:chExt cx="2184197" cy="3970302"/>
          </a:xfrm>
        </p:grpSpPr>
        <p:sp>
          <p:nvSpPr>
            <p:cNvPr id="44061" name="TextovéPole 25"/>
            <p:cNvSpPr txBox="1">
              <a:spLocks noChangeArrowheads="1"/>
            </p:cNvSpPr>
            <p:nvPr/>
          </p:nvSpPr>
          <p:spPr bwMode="auto">
            <a:xfrm>
              <a:off x="155555" y="2204864"/>
              <a:ext cx="2069604" cy="3970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Metabolism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8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Control,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Interactions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with environment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endParaRPr lang="cs-CZ" altLang="en-US" sz="18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Defence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against pathogens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predators …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8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8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Defence against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toxicants</a:t>
              </a:r>
            </a:p>
          </p:txBody>
        </p:sp>
        <p:sp>
          <p:nvSpPr>
            <p:cNvPr id="29" name="Šipka doleva 28"/>
            <p:cNvSpPr/>
            <p:nvPr/>
          </p:nvSpPr>
          <p:spPr>
            <a:xfrm>
              <a:off x="1979422" y="2420762"/>
              <a:ext cx="360330" cy="21589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2" name="Šipka doleva 31"/>
            <p:cNvSpPr/>
            <p:nvPr/>
          </p:nvSpPr>
          <p:spPr>
            <a:xfrm>
              <a:off x="1979422" y="3868549"/>
              <a:ext cx="360330" cy="21589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3" name="Šipka doleva 32"/>
            <p:cNvSpPr/>
            <p:nvPr/>
          </p:nvSpPr>
          <p:spPr>
            <a:xfrm>
              <a:off x="1979422" y="4725792"/>
              <a:ext cx="360330" cy="21589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2" name="Šipka doleva 51"/>
            <p:cNvSpPr/>
            <p:nvPr/>
          </p:nvSpPr>
          <p:spPr>
            <a:xfrm>
              <a:off x="1979422" y="5589384"/>
              <a:ext cx="360330" cy="21589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pic>
        <p:nvPicPr>
          <p:cNvPr id="44035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628775"/>
            <a:ext cx="10795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Šipka dolů 16"/>
          <p:cNvSpPr/>
          <p:nvPr/>
        </p:nvSpPr>
        <p:spPr>
          <a:xfrm>
            <a:off x="4549775" y="404813"/>
            <a:ext cx="1008063" cy="1152525"/>
          </a:xfrm>
          <a:prstGeom prst="downArrow">
            <a:avLst>
              <a:gd name="adj1" fmla="val 50000"/>
              <a:gd name="adj2" fmla="val 51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TextovéPole 17"/>
          <p:cNvSpPr txBox="1">
            <a:spLocks noChangeArrowheads="1"/>
          </p:cNvSpPr>
          <p:nvPr/>
        </p:nvSpPr>
        <p:spPr bwMode="auto">
          <a:xfrm>
            <a:off x="3644900" y="404813"/>
            <a:ext cx="915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Energy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hv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food</a:t>
            </a:r>
          </a:p>
        </p:txBody>
      </p: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4033838"/>
            <a:ext cx="18383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Šipka doleva 19"/>
          <p:cNvSpPr/>
          <p:nvPr/>
        </p:nvSpPr>
        <p:spPr>
          <a:xfrm>
            <a:off x="3613150" y="2636838"/>
            <a:ext cx="792163" cy="5048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Šipka doleva 20"/>
          <p:cNvSpPr/>
          <p:nvPr/>
        </p:nvSpPr>
        <p:spPr>
          <a:xfrm rot="8076646">
            <a:off x="6793706" y="1931194"/>
            <a:ext cx="1679575" cy="5349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2" name="TextovéPole 21"/>
          <p:cNvSpPr txBox="1">
            <a:spLocks noChangeArrowheads="1"/>
          </p:cNvSpPr>
          <p:nvPr/>
        </p:nvSpPr>
        <p:spPr bwMode="auto">
          <a:xfrm>
            <a:off x="8045450" y="620713"/>
            <a:ext cx="915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Losses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heat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faeces</a:t>
            </a:r>
          </a:p>
        </p:txBody>
      </p:sp>
      <p:sp>
        <p:nvSpPr>
          <p:cNvPr id="23" name="TextovéPole 22"/>
          <p:cNvSpPr txBox="1">
            <a:spLocks noChangeArrowheads="1"/>
          </p:cNvSpPr>
          <p:nvPr/>
        </p:nvSpPr>
        <p:spPr bwMode="auto">
          <a:xfrm>
            <a:off x="2711450" y="1628775"/>
            <a:ext cx="1747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Life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(</a:t>
            </a:r>
            <a:r>
              <a:rPr lang="cs-CZ" altLang="en-US" sz="1800" b="1" i="1">
                <a:solidFill>
                  <a:schemeClr val="tx2"/>
                </a:solidFill>
              </a:rPr>
              <a:t>maintenance</a:t>
            </a:r>
            <a:r>
              <a:rPr lang="cs-CZ" altLang="en-US" sz="1800" b="1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3159125"/>
            <a:ext cx="108108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Šipka doleva 33"/>
          <p:cNvSpPr/>
          <p:nvPr/>
        </p:nvSpPr>
        <p:spPr>
          <a:xfrm rot="16200000">
            <a:off x="4117181" y="3356769"/>
            <a:ext cx="792163" cy="5048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TextovéPole 34"/>
          <p:cNvSpPr txBox="1">
            <a:spLocks noChangeArrowheads="1"/>
          </p:cNvSpPr>
          <p:nvPr/>
        </p:nvSpPr>
        <p:spPr bwMode="auto">
          <a:xfrm>
            <a:off x="4740275" y="3141663"/>
            <a:ext cx="1184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Growth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to sexual</a:t>
            </a:r>
            <a:br>
              <a:rPr lang="cs-CZ" altLang="en-US" sz="1800" b="1">
                <a:solidFill>
                  <a:schemeClr val="tx2"/>
                </a:solidFill>
              </a:rPr>
            </a:br>
            <a:r>
              <a:rPr lang="cs-CZ" altLang="en-US" sz="1800" b="1">
                <a:solidFill>
                  <a:schemeClr val="tx2"/>
                </a:solidFill>
              </a:rPr>
              <a:t>maturity</a:t>
            </a:r>
          </a:p>
        </p:txBody>
      </p:sp>
      <p:sp>
        <p:nvSpPr>
          <p:cNvPr id="36" name="Šipka doleva 35"/>
          <p:cNvSpPr/>
          <p:nvPr/>
        </p:nvSpPr>
        <p:spPr>
          <a:xfrm rot="10800000">
            <a:off x="6205538" y="4941888"/>
            <a:ext cx="1008062" cy="5032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37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4221163"/>
            <a:ext cx="3825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5013325"/>
            <a:ext cx="3825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4724400"/>
            <a:ext cx="382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5445125"/>
            <a:ext cx="382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63" y="5229225"/>
            <a:ext cx="3825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5805488"/>
            <a:ext cx="3825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63" y="5661025"/>
            <a:ext cx="382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6021388"/>
            <a:ext cx="3825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ovéPole 44"/>
          <p:cNvSpPr txBox="1">
            <a:spLocks noChangeArrowheads="1"/>
          </p:cNvSpPr>
          <p:nvPr/>
        </p:nvSpPr>
        <p:spPr bwMode="auto">
          <a:xfrm>
            <a:off x="6073775" y="4427538"/>
            <a:ext cx="168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Reproduction</a:t>
            </a:r>
          </a:p>
        </p:txBody>
      </p:sp>
      <p:cxnSp>
        <p:nvCxnSpPr>
          <p:cNvPr id="47" name="Přímá spojovací šipka 46"/>
          <p:cNvCxnSpPr/>
          <p:nvPr/>
        </p:nvCxnSpPr>
        <p:spPr>
          <a:xfrm flipH="1" flipV="1">
            <a:off x="6061075" y="2420938"/>
            <a:ext cx="1655763" cy="1512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50"/>
          <p:cNvGrpSpPr>
            <a:grpSpLocks/>
          </p:cNvGrpSpPr>
          <p:nvPr/>
        </p:nvGrpSpPr>
        <p:grpSpPr bwMode="auto">
          <a:xfrm>
            <a:off x="265113" y="5373688"/>
            <a:ext cx="3767137" cy="1104900"/>
            <a:chOff x="-2" y="5372609"/>
            <a:chExt cx="3765951" cy="1105377"/>
          </a:xfrm>
        </p:grpSpPr>
        <p:sp>
          <p:nvSpPr>
            <p:cNvPr id="48" name="Zaoblený obdélník 47"/>
            <p:cNvSpPr/>
            <p:nvPr/>
          </p:nvSpPr>
          <p:spPr>
            <a:xfrm>
              <a:off x="-2" y="5372609"/>
              <a:ext cx="2074209" cy="93702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9" name="Blesk 48"/>
            <p:cNvSpPr/>
            <p:nvPr/>
          </p:nvSpPr>
          <p:spPr>
            <a:xfrm rot="9919160">
              <a:off x="1561606" y="5685481"/>
              <a:ext cx="863328" cy="792505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4060" name="TextovéPole 49"/>
            <p:cNvSpPr txBox="1">
              <a:spLocks noChangeArrowheads="1"/>
            </p:cNvSpPr>
            <p:nvPr/>
          </p:nvSpPr>
          <p:spPr bwMode="auto">
            <a:xfrm>
              <a:off x="2555776" y="5732615"/>
              <a:ext cx="1210173" cy="646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 b="1">
                  <a:solidFill>
                    <a:srgbClr val="FF0000"/>
                  </a:solidFill>
                </a:rPr>
                <a:t>Chemical</a:t>
              </a:r>
              <a:br>
                <a:rPr lang="cs-CZ" altLang="en-US" sz="1800" b="1">
                  <a:solidFill>
                    <a:srgbClr val="FF0000"/>
                  </a:solidFill>
                </a:rPr>
              </a:br>
              <a:r>
                <a:rPr lang="cs-CZ" altLang="en-US" sz="1800" b="1">
                  <a:solidFill>
                    <a:srgbClr val="FF0000"/>
                  </a:solidFill>
                </a:rPr>
                <a:t>stress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 animBg="1"/>
      <p:bldP spid="21" grpId="0" animBg="1"/>
      <p:bldP spid="22" grpId="0"/>
      <p:bldP spid="23" grpId="0"/>
      <p:bldP spid="34" grpId="0" animBg="1"/>
      <p:bldP spid="35" grpId="0"/>
      <p:bldP spid="36" grpId="0" animBg="1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ovéPole 25"/>
          <p:cNvSpPr txBox="1">
            <a:spLocks noChangeArrowheads="1"/>
          </p:cNvSpPr>
          <p:nvPr/>
        </p:nvSpPr>
        <p:spPr bwMode="auto">
          <a:xfrm>
            <a:off x="420688" y="2205038"/>
            <a:ext cx="20701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Metabolism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Control,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Interactions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with environment</a:t>
            </a:r>
            <a:br>
              <a:rPr lang="cs-CZ" altLang="en-US" sz="1800">
                <a:solidFill>
                  <a:schemeClr val="tx1"/>
                </a:solidFill>
              </a:rPr>
            </a:b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Defence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against pathogens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predators 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Defence against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toxicants</a:t>
            </a:r>
          </a:p>
        </p:txBody>
      </p:sp>
      <p:pic>
        <p:nvPicPr>
          <p:cNvPr id="45059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628775"/>
            <a:ext cx="10795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Šipka dolů 16"/>
          <p:cNvSpPr/>
          <p:nvPr/>
        </p:nvSpPr>
        <p:spPr>
          <a:xfrm>
            <a:off x="4549775" y="404813"/>
            <a:ext cx="1008063" cy="1152525"/>
          </a:xfrm>
          <a:prstGeom prst="downArrow">
            <a:avLst>
              <a:gd name="adj1" fmla="val 50000"/>
              <a:gd name="adj2" fmla="val 51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5061" name="TextovéPole 17"/>
          <p:cNvSpPr txBox="1">
            <a:spLocks noChangeArrowheads="1"/>
          </p:cNvSpPr>
          <p:nvPr/>
        </p:nvSpPr>
        <p:spPr bwMode="auto">
          <a:xfrm>
            <a:off x="3644900" y="404813"/>
            <a:ext cx="915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Energy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hv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food</a:t>
            </a:r>
          </a:p>
        </p:txBody>
      </p:sp>
      <p:sp>
        <p:nvSpPr>
          <p:cNvPr id="21" name="Šipka doleva 20"/>
          <p:cNvSpPr/>
          <p:nvPr/>
        </p:nvSpPr>
        <p:spPr>
          <a:xfrm rot="8076646">
            <a:off x="6793706" y="1931194"/>
            <a:ext cx="1679575" cy="5349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5063" name="TextovéPole 21"/>
          <p:cNvSpPr txBox="1">
            <a:spLocks noChangeArrowheads="1"/>
          </p:cNvSpPr>
          <p:nvPr/>
        </p:nvSpPr>
        <p:spPr bwMode="auto">
          <a:xfrm>
            <a:off x="8045450" y="620713"/>
            <a:ext cx="915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Losses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heat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faeces</a:t>
            </a:r>
          </a:p>
        </p:txBody>
      </p:sp>
      <p:sp>
        <p:nvSpPr>
          <p:cNvPr id="45064" name="TextovéPole 22"/>
          <p:cNvSpPr txBox="1">
            <a:spLocks noChangeArrowheads="1"/>
          </p:cNvSpPr>
          <p:nvPr/>
        </p:nvSpPr>
        <p:spPr bwMode="auto">
          <a:xfrm>
            <a:off x="2711450" y="1628775"/>
            <a:ext cx="1747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Life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(</a:t>
            </a:r>
            <a:r>
              <a:rPr lang="cs-CZ" altLang="en-US" sz="1800" b="1" i="1">
                <a:solidFill>
                  <a:schemeClr val="tx2"/>
                </a:solidFill>
              </a:rPr>
              <a:t>maintenance</a:t>
            </a:r>
            <a:r>
              <a:rPr lang="cs-CZ" altLang="en-US" sz="1800" b="1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45065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3159125"/>
            <a:ext cx="108108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TextovéPole 34"/>
          <p:cNvSpPr txBox="1">
            <a:spLocks noChangeArrowheads="1"/>
          </p:cNvSpPr>
          <p:nvPr/>
        </p:nvSpPr>
        <p:spPr bwMode="auto">
          <a:xfrm>
            <a:off x="4740275" y="3141663"/>
            <a:ext cx="1184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Growth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to sexual</a:t>
            </a:r>
            <a:br>
              <a:rPr lang="cs-CZ" altLang="en-US" sz="1800" b="1">
                <a:solidFill>
                  <a:schemeClr val="tx2"/>
                </a:solidFill>
              </a:rPr>
            </a:br>
            <a:r>
              <a:rPr lang="cs-CZ" altLang="en-US" sz="1800" b="1">
                <a:solidFill>
                  <a:schemeClr val="tx2"/>
                </a:solidFill>
              </a:rPr>
              <a:t>maturity</a:t>
            </a:r>
          </a:p>
        </p:txBody>
      </p:sp>
      <p:pic>
        <p:nvPicPr>
          <p:cNvPr id="45067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4221163"/>
            <a:ext cx="3825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5013325"/>
            <a:ext cx="3825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1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63" y="5229225"/>
            <a:ext cx="3825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2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5805488"/>
            <a:ext cx="3825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5" name="TextovéPole 44"/>
          <p:cNvSpPr txBox="1">
            <a:spLocks noChangeArrowheads="1"/>
          </p:cNvSpPr>
          <p:nvPr/>
        </p:nvSpPr>
        <p:spPr bwMode="auto">
          <a:xfrm>
            <a:off x="6073775" y="4427538"/>
            <a:ext cx="168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Reproduction</a:t>
            </a:r>
          </a:p>
        </p:txBody>
      </p:sp>
      <p:cxnSp>
        <p:nvCxnSpPr>
          <p:cNvPr id="47" name="Přímá spojovací šipka 46"/>
          <p:cNvCxnSpPr/>
          <p:nvPr/>
        </p:nvCxnSpPr>
        <p:spPr>
          <a:xfrm flipH="1" flipV="1">
            <a:off x="6061075" y="2420938"/>
            <a:ext cx="1655763" cy="1512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77" name="Skupina 50"/>
          <p:cNvGrpSpPr>
            <a:grpSpLocks/>
          </p:cNvGrpSpPr>
          <p:nvPr/>
        </p:nvGrpSpPr>
        <p:grpSpPr bwMode="auto">
          <a:xfrm>
            <a:off x="265113" y="5373688"/>
            <a:ext cx="3767137" cy="1104900"/>
            <a:chOff x="-2" y="5372609"/>
            <a:chExt cx="3765951" cy="1105377"/>
          </a:xfrm>
        </p:grpSpPr>
        <p:sp>
          <p:nvSpPr>
            <p:cNvPr id="48" name="Zaoblený obdélník 47"/>
            <p:cNvSpPr/>
            <p:nvPr/>
          </p:nvSpPr>
          <p:spPr>
            <a:xfrm>
              <a:off x="-2" y="5372609"/>
              <a:ext cx="2074209" cy="93702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9" name="Blesk 48"/>
            <p:cNvSpPr/>
            <p:nvPr/>
          </p:nvSpPr>
          <p:spPr>
            <a:xfrm rot="9919160">
              <a:off x="1561606" y="5685481"/>
              <a:ext cx="863328" cy="792505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5091" name="TextovéPole 49"/>
            <p:cNvSpPr txBox="1">
              <a:spLocks noChangeArrowheads="1"/>
            </p:cNvSpPr>
            <p:nvPr/>
          </p:nvSpPr>
          <p:spPr bwMode="auto">
            <a:xfrm>
              <a:off x="2555776" y="5732615"/>
              <a:ext cx="1210173" cy="646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 b="1">
                  <a:solidFill>
                    <a:srgbClr val="FF0000"/>
                  </a:solidFill>
                </a:rPr>
                <a:t>Chemical</a:t>
              </a:r>
              <a:br>
                <a:rPr lang="cs-CZ" altLang="en-US" sz="1800" b="1">
                  <a:solidFill>
                    <a:srgbClr val="FF0000"/>
                  </a:solidFill>
                </a:rPr>
              </a:br>
              <a:r>
                <a:rPr lang="cs-CZ" altLang="en-US" sz="1800" b="1">
                  <a:solidFill>
                    <a:srgbClr val="FF0000"/>
                  </a:solidFill>
                </a:rPr>
                <a:t>stress</a:t>
              </a:r>
            </a:p>
          </p:txBody>
        </p:sp>
      </p:grpSp>
      <p:sp>
        <p:nvSpPr>
          <p:cNvPr id="46" name="Šipka doleva 45"/>
          <p:cNvSpPr/>
          <p:nvPr/>
        </p:nvSpPr>
        <p:spPr>
          <a:xfrm>
            <a:off x="3613150" y="2276475"/>
            <a:ext cx="792163" cy="100806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0" name="Šipka doleva 49"/>
          <p:cNvSpPr/>
          <p:nvPr/>
        </p:nvSpPr>
        <p:spPr>
          <a:xfrm rot="16200000">
            <a:off x="3984625" y="3489325"/>
            <a:ext cx="792163" cy="2397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1" name="Šipka doleva 50"/>
          <p:cNvSpPr/>
          <p:nvPr/>
        </p:nvSpPr>
        <p:spPr>
          <a:xfrm rot="10800000">
            <a:off x="6205538" y="5157788"/>
            <a:ext cx="1008062" cy="28733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3" name="Šipka doleva 52"/>
          <p:cNvSpPr/>
          <p:nvPr/>
        </p:nvSpPr>
        <p:spPr bwMode="auto">
          <a:xfrm>
            <a:off x="2244725" y="2276475"/>
            <a:ext cx="360363" cy="57626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4" name="Šipka doleva 53"/>
          <p:cNvSpPr/>
          <p:nvPr/>
        </p:nvSpPr>
        <p:spPr bwMode="auto">
          <a:xfrm>
            <a:off x="2244725" y="3868738"/>
            <a:ext cx="360363" cy="1365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5" name="Šipka doleva 54"/>
          <p:cNvSpPr/>
          <p:nvPr/>
        </p:nvSpPr>
        <p:spPr bwMode="auto">
          <a:xfrm>
            <a:off x="2244725" y="4725988"/>
            <a:ext cx="360363" cy="14287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6" name="Šipka doleva 55"/>
          <p:cNvSpPr/>
          <p:nvPr/>
        </p:nvSpPr>
        <p:spPr bwMode="auto">
          <a:xfrm>
            <a:off x="2244725" y="5589588"/>
            <a:ext cx="360363" cy="576262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5085" name="TextovéPole 25"/>
          <p:cNvSpPr txBox="1">
            <a:spLocks noChangeArrowheads="1"/>
          </p:cNvSpPr>
          <p:nvPr/>
        </p:nvSpPr>
        <p:spPr bwMode="auto">
          <a:xfrm>
            <a:off x="323850" y="417513"/>
            <a:ext cx="3527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Chemical stress</a:t>
            </a:r>
            <a:br>
              <a:rPr lang="cs-CZ" altLang="en-US" sz="1800" b="1">
                <a:solidFill>
                  <a:srgbClr val="FF0000"/>
                </a:solidFill>
              </a:rPr>
            </a:br>
            <a:r>
              <a:rPr lang="cs-CZ" altLang="en-US" sz="180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altLang="en-US" sz="1800">
                <a:solidFill>
                  <a:srgbClr val="FF0000"/>
                </a:solidFill>
                <a:sym typeface="Wingdings" pitchFamily="2" charset="2"/>
              </a:rPr>
              <a:t> energ</a:t>
            </a:r>
            <a:r>
              <a:rPr lang="en-GB" altLang="en-US" sz="1800">
                <a:solidFill>
                  <a:srgbClr val="FF0000"/>
                </a:solidFill>
                <a:sym typeface="Wingdings" pitchFamily="2" charset="2"/>
              </a:rPr>
              <a:t>y re-allocation</a:t>
            </a:r>
            <a:endParaRPr lang="cs-CZ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altLang="en-US" sz="180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altLang="en-US" sz="1800">
                <a:solidFill>
                  <a:srgbClr val="FF0000"/>
                </a:solidFill>
                <a:sym typeface="Wingdings" pitchFamily="2" charset="2"/>
              </a:rPr>
              <a:t>„</a:t>
            </a:r>
            <a:r>
              <a:rPr lang="en-GB" altLang="en-US" sz="1800">
                <a:solidFill>
                  <a:srgbClr val="FF0000"/>
                </a:solidFill>
                <a:sym typeface="Wingdings" pitchFamily="2" charset="2"/>
              </a:rPr>
              <a:t>insufficient</a:t>
            </a:r>
            <a:r>
              <a:rPr lang="cs-CZ" altLang="en-US" sz="1800">
                <a:solidFill>
                  <a:srgbClr val="FF0000"/>
                </a:solidFill>
                <a:sym typeface="Wingdings" pitchFamily="2" charset="2"/>
              </a:rPr>
              <a:t>“ </a:t>
            </a:r>
            <a:r>
              <a:rPr lang="en-GB" altLang="en-US" sz="1800">
                <a:solidFill>
                  <a:srgbClr val="FF0000"/>
                </a:solidFill>
                <a:sym typeface="Wingdings" pitchFamily="2" charset="2"/>
              </a:rPr>
              <a:t>resourses  elsewhere</a:t>
            </a:r>
            <a:endParaRPr lang="cs-CZ" altLang="en-US" sz="1800">
              <a:solidFill>
                <a:srgbClr val="FF0000"/>
              </a:solidFill>
            </a:endParaRPr>
          </a:p>
        </p:txBody>
      </p:sp>
      <p:cxnSp>
        <p:nvCxnSpPr>
          <p:cNvPr id="58" name="Přímá spojovací šipka 57"/>
          <p:cNvCxnSpPr/>
          <p:nvPr/>
        </p:nvCxnSpPr>
        <p:spPr>
          <a:xfrm>
            <a:off x="2339975" y="1341438"/>
            <a:ext cx="0" cy="792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šipka 58"/>
          <p:cNvCxnSpPr/>
          <p:nvPr/>
        </p:nvCxnSpPr>
        <p:spPr>
          <a:xfrm>
            <a:off x="2195513" y="1341438"/>
            <a:ext cx="0" cy="4103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88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4337050"/>
            <a:ext cx="1376362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ovéPole 25"/>
          <p:cNvSpPr txBox="1">
            <a:spLocks noChangeArrowheads="1"/>
          </p:cNvSpPr>
          <p:nvPr/>
        </p:nvSpPr>
        <p:spPr bwMode="auto">
          <a:xfrm>
            <a:off x="420688" y="2205038"/>
            <a:ext cx="20701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Metabolism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Control,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Interactions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with environment</a:t>
            </a:r>
            <a:br>
              <a:rPr lang="cs-CZ" altLang="en-US" sz="1800" dirty="0">
                <a:solidFill>
                  <a:schemeClr val="tx1"/>
                </a:solidFill>
              </a:rPr>
            </a:b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Defence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against pathogens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predators 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Defence against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toxicants</a:t>
            </a:r>
          </a:p>
        </p:txBody>
      </p:sp>
      <p:pic>
        <p:nvPicPr>
          <p:cNvPr id="46083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628775"/>
            <a:ext cx="10795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ovéPole 17"/>
          <p:cNvSpPr txBox="1">
            <a:spLocks noChangeArrowheads="1"/>
          </p:cNvSpPr>
          <p:nvPr/>
        </p:nvSpPr>
        <p:spPr bwMode="auto">
          <a:xfrm>
            <a:off x="3644900" y="404813"/>
            <a:ext cx="915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Energy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hv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food</a:t>
            </a:r>
          </a:p>
        </p:txBody>
      </p:sp>
      <p:sp>
        <p:nvSpPr>
          <p:cNvPr id="21" name="Šipka doleva 20"/>
          <p:cNvSpPr/>
          <p:nvPr/>
        </p:nvSpPr>
        <p:spPr>
          <a:xfrm rot="8076646">
            <a:off x="6793706" y="1931194"/>
            <a:ext cx="1679575" cy="5349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6086" name="TextovéPole 21"/>
          <p:cNvSpPr txBox="1">
            <a:spLocks noChangeArrowheads="1"/>
          </p:cNvSpPr>
          <p:nvPr/>
        </p:nvSpPr>
        <p:spPr bwMode="auto">
          <a:xfrm>
            <a:off x="8045450" y="620713"/>
            <a:ext cx="915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Losses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heat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faeces</a:t>
            </a:r>
          </a:p>
        </p:txBody>
      </p:sp>
      <p:sp>
        <p:nvSpPr>
          <p:cNvPr id="46087" name="TextovéPole 22"/>
          <p:cNvSpPr txBox="1">
            <a:spLocks noChangeArrowheads="1"/>
          </p:cNvSpPr>
          <p:nvPr/>
        </p:nvSpPr>
        <p:spPr bwMode="auto">
          <a:xfrm>
            <a:off x="2711450" y="1628775"/>
            <a:ext cx="1747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Life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(</a:t>
            </a:r>
            <a:r>
              <a:rPr lang="cs-CZ" altLang="en-US" sz="1800" b="1" i="1">
                <a:solidFill>
                  <a:schemeClr val="tx2"/>
                </a:solidFill>
              </a:rPr>
              <a:t>maintenance</a:t>
            </a:r>
            <a:r>
              <a:rPr lang="cs-CZ" altLang="en-US" sz="1800" b="1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46088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3159125"/>
            <a:ext cx="108108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ovéPole 34"/>
          <p:cNvSpPr txBox="1">
            <a:spLocks noChangeArrowheads="1"/>
          </p:cNvSpPr>
          <p:nvPr/>
        </p:nvSpPr>
        <p:spPr bwMode="auto">
          <a:xfrm>
            <a:off x="4740275" y="3141663"/>
            <a:ext cx="1184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Growth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to sexual</a:t>
            </a:r>
            <a:br>
              <a:rPr lang="cs-CZ" altLang="en-US" sz="1800" b="1">
                <a:solidFill>
                  <a:schemeClr val="tx2"/>
                </a:solidFill>
              </a:rPr>
            </a:br>
            <a:r>
              <a:rPr lang="cs-CZ" altLang="en-US" sz="1800" b="1">
                <a:solidFill>
                  <a:schemeClr val="tx2"/>
                </a:solidFill>
              </a:rPr>
              <a:t>maturity</a:t>
            </a:r>
          </a:p>
        </p:txBody>
      </p:sp>
      <p:pic>
        <p:nvPicPr>
          <p:cNvPr id="46090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4221163"/>
            <a:ext cx="3825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5805488"/>
            <a:ext cx="3825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3" name="TextovéPole 44"/>
          <p:cNvSpPr txBox="1">
            <a:spLocks noChangeArrowheads="1"/>
          </p:cNvSpPr>
          <p:nvPr/>
        </p:nvSpPr>
        <p:spPr bwMode="auto">
          <a:xfrm>
            <a:off x="6073775" y="4427538"/>
            <a:ext cx="168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Reproduction</a:t>
            </a:r>
          </a:p>
        </p:txBody>
      </p:sp>
      <p:cxnSp>
        <p:nvCxnSpPr>
          <p:cNvPr id="47" name="Přímá spojovací šipka 46"/>
          <p:cNvCxnSpPr/>
          <p:nvPr/>
        </p:nvCxnSpPr>
        <p:spPr>
          <a:xfrm flipH="1" flipV="1">
            <a:off x="6061075" y="2420938"/>
            <a:ext cx="1655763" cy="1512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5" name="TextovéPole 49"/>
          <p:cNvSpPr txBox="1">
            <a:spLocks noChangeArrowheads="1"/>
          </p:cNvSpPr>
          <p:nvPr/>
        </p:nvSpPr>
        <p:spPr bwMode="auto">
          <a:xfrm>
            <a:off x="2820988" y="5734050"/>
            <a:ext cx="1211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Chemical</a:t>
            </a:r>
            <a:br>
              <a:rPr lang="cs-CZ" altLang="en-US" sz="1800" b="1">
                <a:solidFill>
                  <a:srgbClr val="FF0000"/>
                </a:solidFill>
              </a:rPr>
            </a:br>
            <a:r>
              <a:rPr lang="cs-CZ" altLang="en-US" sz="1800" b="1">
                <a:solidFill>
                  <a:srgbClr val="FF0000"/>
                </a:solidFill>
              </a:rPr>
              <a:t>stress</a:t>
            </a:r>
          </a:p>
        </p:txBody>
      </p:sp>
      <p:sp>
        <p:nvSpPr>
          <p:cNvPr id="46" name="Šipka doleva 45"/>
          <p:cNvSpPr/>
          <p:nvPr/>
        </p:nvSpPr>
        <p:spPr>
          <a:xfrm>
            <a:off x="3613150" y="2276475"/>
            <a:ext cx="792163" cy="100806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0" name="Šipka doleva 49"/>
          <p:cNvSpPr/>
          <p:nvPr/>
        </p:nvSpPr>
        <p:spPr>
          <a:xfrm rot="16200000">
            <a:off x="3984625" y="3489325"/>
            <a:ext cx="792163" cy="2397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1" name="Šipka doleva 50"/>
          <p:cNvSpPr/>
          <p:nvPr/>
        </p:nvSpPr>
        <p:spPr>
          <a:xfrm rot="10800000">
            <a:off x="6205538" y="5300663"/>
            <a:ext cx="1008062" cy="14446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4" name="Šipka doleva 53"/>
          <p:cNvSpPr/>
          <p:nvPr/>
        </p:nvSpPr>
        <p:spPr bwMode="auto">
          <a:xfrm>
            <a:off x="2244725" y="3868738"/>
            <a:ext cx="360363" cy="1365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5" name="Šipka doleva 54"/>
          <p:cNvSpPr/>
          <p:nvPr/>
        </p:nvSpPr>
        <p:spPr bwMode="auto">
          <a:xfrm>
            <a:off x="2244725" y="4725988"/>
            <a:ext cx="360363" cy="14287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Šipka dolů 35"/>
          <p:cNvSpPr/>
          <p:nvPr/>
        </p:nvSpPr>
        <p:spPr>
          <a:xfrm>
            <a:off x="4741863" y="404813"/>
            <a:ext cx="622300" cy="1152525"/>
          </a:xfrm>
          <a:prstGeom prst="downArrow">
            <a:avLst>
              <a:gd name="adj1" fmla="val 50000"/>
              <a:gd name="adj2" fmla="val 51176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2" name="Šipka doleva 51"/>
          <p:cNvSpPr/>
          <p:nvPr/>
        </p:nvSpPr>
        <p:spPr bwMode="auto">
          <a:xfrm>
            <a:off x="2244725" y="2420938"/>
            <a:ext cx="360363" cy="2889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0" name="Šipka doleva 59"/>
          <p:cNvSpPr/>
          <p:nvPr/>
        </p:nvSpPr>
        <p:spPr bwMode="auto">
          <a:xfrm>
            <a:off x="2244725" y="5734050"/>
            <a:ext cx="360363" cy="28733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6104" name="TextovéPole 25"/>
          <p:cNvSpPr txBox="1">
            <a:spLocks noChangeArrowheads="1"/>
          </p:cNvSpPr>
          <p:nvPr/>
        </p:nvSpPr>
        <p:spPr bwMode="auto">
          <a:xfrm>
            <a:off x="323850" y="417513"/>
            <a:ext cx="3527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Chemical stress</a:t>
            </a:r>
            <a:br>
              <a:rPr lang="cs-CZ" altLang="en-US" sz="1800" b="1">
                <a:solidFill>
                  <a:srgbClr val="FF0000"/>
                </a:solidFill>
              </a:rPr>
            </a:br>
            <a:br>
              <a:rPr lang="en-GB" altLang="en-US" sz="1800" b="1">
                <a:solidFill>
                  <a:srgbClr val="FF0000"/>
                </a:solidFill>
              </a:rPr>
            </a:br>
            <a:r>
              <a:rPr lang="en-GB" altLang="en-US" sz="1800" b="1">
                <a:solidFill>
                  <a:srgbClr val="FF0000"/>
                </a:solidFill>
              </a:rPr>
              <a:t>+ ... another stress </a:t>
            </a:r>
            <a:br>
              <a:rPr lang="en-GB" altLang="en-US" sz="1800" b="1">
                <a:solidFill>
                  <a:srgbClr val="FF0000"/>
                </a:solidFill>
              </a:rPr>
            </a:br>
            <a:r>
              <a:rPr lang="en-GB" altLang="en-US" sz="1800">
                <a:solidFill>
                  <a:srgbClr val="FF0000"/>
                </a:solidFill>
              </a:rPr>
              <a:t>(food scarcity)</a:t>
            </a:r>
            <a:endParaRPr lang="cs-CZ" altLang="en-US" sz="1800">
              <a:solidFill>
                <a:srgbClr val="FF0000"/>
              </a:solidFill>
              <a:sym typeface="Wingdings" pitchFamily="2" charset="2"/>
            </a:endParaRPr>
          </a:p>
        </p:txBody>
      </p:sp>
      <p:pic>
        <p:nvPicPr>
          <p:cNvPr id="46105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4337050"/>
            <a:ext cx="1376362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344" t="38457" r="9375" b="28125"/>
          <a:stretch>
            <a:fillRect/>
          </a:stretch>
        </p:blipFill>
        <p:spPr bwMode="auto">
          <a:xfrm>
            <a:off x="3924300" y="3644726"/>
            <a:ext cx="4838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06" t="22917" r="10938" b="45833"/>
          <a:stretch>
            <a:fillRect/>
          </a:stretch>
        </p:blipFill>
        <p:spPr bwMode="auto">
          <a:xfrm>
            <a:off x="376238" y="1557163"/>
            <a:ext cx="606742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Rectangle 6"/>
          <p:cNvSpPr>
            <a:spLocks noChangeArrowheads="1"/>
          </p:cNvSpPr>
          <p:nvPr/>
        </p:nvSpPr>
        <p:spPr bwMode="auto">
          <a:xfrm>
            <a:off x="304800" y="304800"/>
            <a:ext cx="86106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500" dirty="0" err="1">
                <a:solidFill>
                  <a:srgbClr val="FF3300"/>
                </a:solidFill>
              </a:rPr>
              <a:t>Example</a:t>
            </a:r>
            <a:r>
              <a:rPr lang="cs-CZ" altLang="en-US" sz="2500" dirty="0">
                <a:solidFill>
                  <a:srgbClr val="FF3300"/>
                </a:solidFill>
              </a:rPr>
              <a:t> - GROWTH </a:t>
            </a:r>
            <a:r>
              <a:rPr lang="cs-CZ" altLang="en-US" sz="2500" dirty="0" err="1">
                <a:solidFill>
                  <a:srgbClr val="FF3300"/>
                </a:solidFill>
              </a:rPr>
              <a:t>inhibition</a:t>
            </a:r>
            <a:r>
              <a:rPr lang="cs-CZ" altLang="en-US" sz="2500" dirty="0">
                <a:solidFill>
                  <a:srgbClr val="FF3300"/>
                </a:solidFill>
              </a:rPr>
              <a:t> in </a:t>
            </a:r>
            <a:r>
              <a:rPr lang="cs-CZ" altLang="en-US" sz="2500" dirty="0" err="1">
                <a:solidFill>
                  <a:srgbClr val="FF3300"/>
                </a:solidFill>
              </a:rPr>
              <a:t>fish</a:t>
            </a:r>
            <a:endParaRPr lang="cs-CZ" altLang="en-US" sz="2500" b="0" dirty="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500" b="0" dirty="0" err="1">
                <a:solidFill>
                  <a:srgbClr val="FF3300"/>
                </a:solidFill>
              </a:rPr>
              <a:t>Exposures</a:t>
            </a:r>
            <a:r>
              <a:rPr lang="cs-CZ" altLang="en-US" sz="2500" b="0" dirty="0">
                <a:solidFill>
                  <a:srgbClr val="FF3300"/>
                </a:solidFill>
              </a:rPr>
              <a:t> to </a:t>
            </a:r>
            <a:r>
              <a:rPr lang="cs-CZ" altLang="en-US" sz="2500" b="0" dirty="0" err="1">
                <a:solidFill>
                  <a:srgbClr val="FF3300"/>
                </a:solidFill>
              </a:rPr>
              <a:t>PAHs</a:t>
            </a:r>
            <a:r>
              <a:rPr lang="cs-CZ" altLang="en-US" sz="2500" b="0" dirty="0">
                <a:solidFill>
                  <a:srgbClr val="FF3300"/>
                </a:solidFill>
              </a:rPr>
              <a:t> +</a:t>
            </a:r>
            <a:r>
              <a:rPr lang="en-US" altLang="en-US" sz="2500" b="0" dirty="0">
                <a:solidFill>
                  <a:srgbClr val="FF3300"/>
                </a:solidFill>
              </a:rPr>
              <a:t>/</a:t>
            </a:r>
            <a:r>
              <a:rPr lang="cs-CZ" altLang="en-US" sz="2500" b="0" dirty="0">
                <a:solidFill>
                  <a:srgbClr val="FF3300"/>
                </a:solidFill>
              </a:rPr>
              <a:t>- UV (</a:t>
            </a:r>
            <a:r>
              <a:rPr lang="cs-CZ" altLang="en-US" sz="2500" b="0" dirty="0" err="1">
                <a:solidFill>
                  <a:srgbClr val="FF3300"/>
                </a:solidFill>
              </a:rPr>
              <a:t>phototoxicity</a:t>
            </a:r>
            <a:r>
              <a:rPr lang="cs-CZ" altLang="en-US" sz="2500" b="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161797" name="Text Box 7"/>
          <p:cNvSpPr txBox="1">
            <a:spLocks noChangeArrowheads="1"/>
          </p:cNvSpPr>
          <p:nvPr/>
        </p:nvSpPr>
        <p:spPr bwMode="auto">
          <a:xfrm>
            <a:off x="323850" y="1190351"/>
            <a:ext cx="36407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Model </a:t>
            </a:r>
            <a:r>
              <a:rPr lang="cs-CZ" altLang="en-US" sz="1800" dirty="0" err="1">
                <a:solidFill>
                  <a:schemeClr val="tx1"/>
                </a:solidFill>
              </a:rPr>
              <a:t>fish</a:t>
            </a:r>
            <a:r>
              <a:rPr lang="cs-CZ" altLang="en-US" sz="1800" dirty="0">
                <a:solidFill>
                  <a:schemeClr val="tx1"/>
                </a:solidFill>
              </a:rPr>
              <a:t> = </a:t>
            </a:r>
            <a:r>
              <a:rPr lang="cs-CZ" altLang="en-US" sz="1800" dirty="0" err="1">
                <a:solidFill>
                  <a:schemeClr val="tx1"/>
                </a:solidFill>
              </a:rPr>
              <a:t>Japanese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dirty="0" err="1">
                <a:solidFill>
                  <a:schemeClr val="tx1"/>
                </a:solidFill>
              </a:rPr>
              <a:t>medaka</a:t>
            </a:r>
            <a:endParaRPr lang="cs-CZ" altLang="en-US" sz="1800" dirty="0">
              <a:solidFill>
                <a:schemeClr val="tx1"/>
              </a:solidFill>
            </a:endParaRPr>
          </a:p>
        </p:txBody>
      </p:sp>
      <p:pic>
        <p:nvPicPr>
          <p:cNvPr id="16179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860626"/>
            <a:ext cx="33845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BAB1B2-512E-46B1-A30E-22215D78EF10}"/>
              </a:ext>
            </a:extLst>
          </p:cNvPr>
          <p:cNvSpPr txBox="1"/>
          <p:nvPr/>
        </p:nvSpPr>
        <p:spPr>
          <a:xfrm>
            <a:off x="6443663" y="1340768"/>
            <a:ext cx="27003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Growth is proportional to food/feed consumption</a:t>
            </a:r>
          </a:p>
          <a:p>
            <a:r>
              <a:rPr lang="cs-CZ" dirty="0"/>
              <a:t>(</a:t>
            </a:r>
            <a:r>
              <a:rPr lang="cs-CZ" dirty="0">
                <a:solidFill>
                  <a:srgbClr val="FF0000"/>
                </a:solidFill>
              </a:rPr>
              <a:t>measuring of food consumption</a:t>
            </a:r>
            <a:r>
              <a:rPr lang="cs-CZ" dirty="0"/>
              <a:t> answers how toxicant affects the growth)</a:t>
            </a:r>
          </a:p>
        </p:txBody>
      </p:sp>
    </p:spTree>
    <p:extLst>
      <p:ext uri="{BB962C8B-B14F-4D97-AF65-F5344CB8AC3E}">
        <p14:creationId xmlns:p14="http://schemas.microsoft.com/office/powerpoint/2010/main" val="424451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04800" y="836613"/>
            <a:ext cx="861060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0" u="sng" dirty="0">
                <a:solidFill>
                  <a:schemeClr val="tx1"/>
                </a:solidFill>
              </a:rPr>
              <a:t>Complex process with f</a:t>
            </a:r>
            <a:r>
              <a:rPr lang="cs-CZ" altLang="en-US" sz="2200" b="0" u="sng" dirty="0" err="1">
                <a:solidFill>
                  <a:schemeClr val="tx1"/>
                </a:solidFill>
              </a:rPr>
              <a:t>our</a:t>
            </a:r>
            <a:r>
              <a:rPr lang="cs-CZ" altLang="en-US" sz="2200" b="0" u="sng" dirty="0">
                <a:solidFill>
                  <a:schemeClr val="tx1"/>
                </a:solidFill>
              </a:rPr>
              <a:t> </a:t>
            </a:r>
            <a:r>
              <a:rPr lang="cs-CZ" altLang="en-US" sz="2200" b="0" u="sng" dirty="0" err="1">
                <a:solidFill>
                  <a:schemeClr val="tx1"/>
                </a:solidFill>
              </a:rPr>
              <a:t>main</a:t>
            </a:r>
            <a:r>
              <a:rPr lang="cs-CZ" altLang="en-US" sz="2200" b="0" u="sng" dirty="0">
                <a:solidFill>
                  <a:schemeClr val="tx1"/>
                </a:solidFill>
              </a:rPr>
              <a:t> </a:t>
            </a:r>
            <a:r>
              <a:rPr lang="cs-CZ" altLang="en-US" sz="2200" b="0" u="sng" dirty="0" err="1">
                <a:solidFill>
                  <a:schemeClr val="tx1"/>
                </a:solidFill>
              </a:rPr>
              <a:t>phases</a:t>
            </a:r>
            <a:r>
              <a:rPr lang="en-US" altLang="en-US" sz="2200" b="0" u="sng" dirty="0">
                <a:solidFill>
                  <a:schemeClr val="tx1"/>
                </a:solidFill>
              </a:rPr>
              <a:t>/steps</a:t>
            </a:r>
            <a:r>
              <a:rPr lang="cs-CZ" altLang="en-US" sz="2200" b="0" u="sng" dirty="0">
                <a:solidFill>
                  <a:schemeClr val="tx1"/>
                </a:solidFill>
              </a:rPr>
              <a:t>:</a:t>
            </a: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2"/>
                </a:solidFill>
              </a:rPr>
              <a:t> </a:t>
            </a:r>
            <a:r>
              <a:rPr lang="en-US" altLang="en-US" sz="2200" b="0" dirty="0">
                <a:solidFill>
                  <a:schemeClr val="tx2"/>
                </a:solidFill>
              </a:rPr>
              <a:t>initiation </a:t>
            </a:r>
            <a:r>
              <a:rPr lang="cs-CZ" altLang="en-US" sz="2200" b="0" dirty="0">
                <a:solidFill>
                  <a:schemeClr val="tx1"/>
                </a:solidFill>
              </a:rPr>
              <a:t>(</a:t>
            </a:r>
            <a:r>
              <a:rPr lang="cs-CZ" altLang="en-US" sz="2200" b="0" i="1" dirty="0">
                <a:solidFill>
                  <a:schemeClr val="tx1"/>
                </a:solidFill>
              </a:rPr>
              <a:t>DNA</a:t>
            </a:r>
            <a:r>
              <a:rPr lang="en-US" altLang="en-US" sz="2200" b="0" i="1" dirty="0">
                <a:solidFill>
                  <a:schemeClr val="tx1"/>
                </a:solidFill>
              </a:rPr>
              <a:t> changes</a:t>
            </a:r>
            <a:r>
              <a:rPr lang="cs-CZ" altLang="en-US" sz="2200" b="0" dirty="0">
                <a:solidFill>
                  <a:schemeClr val="tx1"/>
                </a:solidFill>
              </a:rPr>
              <a:t>) = </a:t>
            </a:r>
            <a:r>
              <a:rPr lang="en-US" altLang="en-US" sz="2200" b="0" dirty="0">
                <a:solidFill>
                  <a:schemeClr val="tx1"/>
                </a:solidFill>
              </a:rPr>
              <a:t>mutagenesis</a:t>
            </a: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2"/>
                </a:solidFill>
              </a:rPr>
              <a:t> </a:t>
            </a:r>
            <a:r>
              <a:rPr lang="en-US" altLang="en-US" sz="2200" b="0" dirty="0">
                <a:solidFill>
                  <a:schemeClr val="tx2"/>
                </a:solidFill>
              </a:rPr>
              <a:t>promotion </a:t>
            </a:r>
            <a:r>
              <a:rPr lang="cs-CZ" altLang="en-US" sz="2200" b="0" dirty="0">
                <a:solidFill>
                  <a:schemeClr val="tx1"/>
                </a:solidFill>
              </a:rPr>
              <a:t>(</a:t>
            </a:r>
            <a:r>
              <a:rPr lang="en-US" altLang="en-US" sz="2200" b="0" i="1" dirty="0">
                <a:solidFill>
                  <a:schemeClr val="tx1"/>
                </a:solidFill>
              </a:rPr>
              <a:t>changes fixed in genome, cell proliferation </a:t>
            </a:r>
            <a:r>
              <a:rPr lang="en-US" altLang="en-US" sz="2200" b="0" i="1" dirty="0" err="1">
                <a:solidFill>
                  <a:schemeClr val="tx1"/>
                </a:solidFill>
              </a:rPr>
              <a:t>etc</a:t>
            </a:r>
            <a:r>
              <a:rPr lang="cs-CZ" altLang="en-US" sz="2200" b="0" i="1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2"/>
                </a:solidFill>
              </a:rPr>
              <a:t>- </a:t>
            </a:r>
            <a:r>
              <a:rPr lang="cs-CZ" altLang="en-US" sz="2200" b="0" dirty="0" err="1">
                <a:solidFill>
                  <a:schemeClr val="tx2"/>
                </a:solidFill>
              </a:rPr>
              <a:t>transformation</a:t>
            </a:r>
            <a:r>
              <a:rPr lang="cs-CZ" altLang="en-US" sz="2200" b="0" dirty="0">
                <a:solidFill>
                  <a:schemeClr val="tx2"/>
                </a:solidFill>
              </a:rPr>
              <a:t> </a:t>
            </a:r>
            <a:r>
              <a:rPr lang="cs-CZ" altLang="en-US" sz="2200" b="0" dirty="0">
                <a:solidFill>
                  <a:schemeClr val="tx1"/>
                </a:solidFill>
              </a:rPr>
              <a:t>(</a:t>
            </a:r>
            <a:r>
              <a:rPr lang="cs-CZ" altLang="en-US" sz="2200" b="0" i="1" dirty="0" err="1">
                <a:solidFill>
                  <a:schemeClr val="tx1"/>
                </a:solidFill>
              </a:rPr>
              <a:t>formation</a:t>
            </a:r>
            <a:r>
              <a:rPr lang="cs-CZ" altLang="en-US" sz="2200" b="0" i="1" dirty="0">
                <a:solidFill>
                  <a:schemeClr val="tx1"/>
                </a:solidFill>
              </a:rPr>
              <a:t> of </a:t>
            </a:r>
            <a:r>
              <a:rPr lang="cs-CZ" altLang="en-US" sz="2200" b="0" i="1" dirty="0" err="1">
                <a:solidFill>
                  <a:schemeClr val="tx1"/>
                </a:solidFill>
              </a:rPr>
              <a:t>malignant</a:t>
            </a:r>
            <a:r>
              <a:rPr lang="cs-CZ" altLang="en-US" sz="2200" b="0" i="1" dirty="0">
                <a:solidFill>
                  <a:schemeClr val="tx1"/>
                </a:solidFill>
              </a:rPr>
              <a:t> </a:t>
            </a:r>
            <a:r>
              <a:rPr lang="cs-CZ" altLang="en-US" sz="2200" b="0" i="1" dirty="0" err="1">
                <a:solidFill>
                  <a:schemeClr val="tx1"/>
                </a:solidFill>
              </a:rPr>
              <a:t>cells</a:t>
            </a:r>
            <a:r>
              <a:rPr lang="cs-CZ" altLang="en-US" sz="2200" b="0" i="1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2"/>
                </a:solidFill>
              </a:rPr>
              <a:t>- </a:t>
            </a:r>
            <a:r>
              <a:rPr lang="cs-CZ" altLang="en-US" sz="2200" b="0" dirty="0" err="1">
                <a:solidFill>
                  <a:schemeClr val="tx2"/>
                </a:solidFill>
              </a:rPr>
              <a:t>progression</a:t>
            </a:r>
            <a:r>
              <a:rPr lang="cs-CZ" altLang="en-US" sz="2200" b="0" dirty="0">
                <a:solidFill>
                  <a:schemeClr val="tx2"/>
                </a:solidFill>
              </a:rPr>
              <a:t> </a:t>
            </a:r>
            <a:r>
              <a:rPr lang="cs-CZ" altLang="en-US" sz="2200" b="0" dirty="0">
                <a:solidFill>
                  <a:schemeClr val="tx1"/>
                </a:solidFill>
              </a:rPr>
              <a:t>(</a:t>
            </a:r>
            <a:r>
              <a:rPr lang="cs-CZ" altLang="en-US" sz="2200" b="0" i="1" dirty="0" err="1">
                <a:solidFill>
                  <a:schemeClr val="tx1"/>
                </a:solidFill>
              </a:rPr>
              <a:t>neoplasia</a:t>
            </a:r>
            <a:r>
              <a:rPr lang="cs-CZ" altLang="en-US" sz="2200" b="0" i="1" dirty="0">
                <a:solidFill>
                  <a:schemeClr val="tx1"/>
                </a:solidFill>
              </a:rPr>
              <a:t>, </a:t>
            </a:r>
            <a:r>
              <a:rPr lang="cs-CZ" altLang="en-US" sz="2200" b="0" i="1" dirty="0" err="1">
                <a:solidFill>
                  <a:schemeClr val="tx1"/>
                </a:solidFill>
              </a:rPr>
              <a:t>metastasing</a:t>
            </a:r>
            <a:r>
              <a:rPr lang="cs-CZ" altLang="en-US" sz="2200" b="0" i="1" dirty="0">
                <a:solidFill>
                  <a:schemeClr val="tx1"/>
                </a:solidFill>
              </a:rPr>
              <a:t>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i="1" dirty="0">
                <a:solidFill>
                  <a:schemeClr val="tx1"/>
                </a:solidFill>
                <a:highlight>
                  <a:srgbClr val="FFFF00"/>
                </a:highlight>
              </a:rPr>
              <a:t>RELEVANT mostly</a:t>
            </a:r>
            <a:br>
              <a:rPr lang="cs-CZ" altLang="en-US" sz="2200" b="0" i="1" dirty="0">
                <a:solidFill>
                  <a:schemeClr val="tx1"/>
                </a:solidFill>
                <a:highlight>
                  <a:srgbClr val="FFFF00"/>
                </a:highlight>
              </a:rPr>
            </a:br>
            <a:r>
              <a:rPr lang="cs-CZ" altLang="en-US" sz="2200" b="0" i="1" dirty="0">
                <a:solidFill>
                  <a:schemeClr val="tx1"/>
                </a:solidFill>
                <a:highlight>
                  <a:srgbClr val="FFFF00"/>
                </a:highlight>
              </a:rPr>
              <a:t>for HUMAN </a:t>
            </a:r>
            <a:br>
              <a:rPr lang="cs-CZ" altLang="en-US" sz="2200" b="0" i="1" dirty="0">
                <a:solidFill>
                  <a:schemeClr val="tx1"/>
                </a:solidFill>
              </a:rPr>
            </a:br>
            <a:r>
              <a:rPr lang="cs-CZ" altLang="en-US" sz="2200" b="0" i="1" dirty="0">
                <a:solidFill>
                  <a:schemeClr val="tx1"/>
                </a:solidFill>
              </a:rPr>
              <a:t>toxicology but </a:t>
            </a:r>
            <a:br>
              <a:rPr lang="cs-CZ" altLang="en-US" sz="2200" b="0" i="1" dirty="0">
                <a:solidFill>
                  <a:schemeClr val="tx1"/>
                </a:solidFill>
              </a:rPr>
            </a:br>
            <a:r>
              <a:rPr lang="cs-CZ" altLang="en-US" sz="2200" b="0" i="1" dirty="0">
                <a:solidFill>
                  <a:schemeClr val="tx1"/>
                </a:solidFill>
              </a:rPr>
              <a:t>tumors observed </a:t>
            </a:r>
            <a:br>
              <a:rPr lang="cs-CZ" altLang="en-US" sz="2200" b="0" i="1" dirty="0">
                <a:solidFill>
                  <a:schemeClr val="tx1"/>
                </a:solidFill>
              </a:rPr>
            </a:br>
            <a:r>
              <a:rPr lang="cs-CZ" altLang="en-US" sz="2200" b="0" i="1" dirty="0">
                <a:solidFill>
                  <a:schemeClr val="tx1"/>
                </a:solidFill>
              </a:rPr>
              <a:t>also in wild </a:t>
            </a:r>
            <a:br>
              <a:rPr lang="cs-CZ" altLang="en-US" sz="2200" b="0" i="1" dirty="0">
                <a:solidFill>
                  <a:schemeClr val="tx1"/>
                </a:solidFill>
              </a:rPr>
            </a:br>
            <a:r>
              <a:rPr lang="cs-CZ" altLang="en-US" sz="2200" b="0" i="1" dirty="0">
                <a:solidFill>
                  <a:schemeClr val="tx1"/>
                </a:solidFill>
              </a:rPr>
              <a:t>biota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b="0" dirty="0">
              <a:solidFill>
                <a:schemeClr val="tx1"/>
              </a:solidFill>
            </a:endParaRPr>
          </a:p>
        </p:txBody>
      </p:sp>
      <p:sp>
        <p:nvSpPr>
          <p:cNvPr id="86019" name="Rectangle 4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 err="1">
                <a:solidFill>
                  <a:srgbClr val="FF3300"/>
                </a:solidFill>
              </a:rPr>
              <a:t>Carcinogenicity</a:t>
            </a:r>
            <a:endParaRPr lang="cs-CZ" altLang="en-US" sz="2400" b="0" dirty="0">
              <a:solidFill>
                <a:srgbClr val="FF3300"/>
              </a:solidFill>
            </a:endParaRPr>
          </a:p>
        </p:txBody>
      </p:sp>
      <p:pic>
        <p:nvPicPr>
          <p:cNvPr id="860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87" b="4755"/>
          <a:stretch>
            <a:fillRect/>
          </a:stretch>
        </p:blipFill>
        <p:spPr bwMode="auto">
          <a:xfrm>
            <a:off x="3167063" y="2997200"/>
            <a:ext cx="5976937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217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538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3" descr="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1844675"/>
            <a:ext cx="4932362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2" name="Group 4"/>
          <p:cNvGrpSpPr>
            <a:grpSpLocks/>
          </p:cNvGrpSpPr>
          <p:nvPr/>
        </p:nvGrpSpPr>
        <p:grpSpPr bwMode="auto">
          <a:xfrm>
            <a:off x="0" y="3860800"/>
            <a:ext cx="4716463" cy="2997200"/>
            <a:chOff x="1056" y="1056"/>
            <a:chExt cx="3737" cy="2458"/>
          </a:xfrm>
        </p:grpSpPr>
        <p:pic>
          <p:nvPicPr>
            <p:cNvPr id="94213" name="Picture 5" descr="figure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056"/>
              <a:ext cx="3737" cy="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14" name="Oval 6"/>
            <p:cNvSpPr>
              <a:spLocks noChangeArrowheads="1"/>
            </p:cNvSpPr>
            <p:nvPr/>
          </p:nvSpPr>
          <p:spPr bwMode="auto">
            <a:xfrm>
              <a:off x="1968" y="2592"/>
              <a:ext cx="1008" cy="43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4215" name="Oval 7"/>
            <p:cNvSpPr>
              <a:spLocks noChangeArrowheads="1"/>
            </p:cNvSpPr>
            <p:nvPr/>
          </p:nvSpPr>
          <p:spPr bwMode="auto">
            <a:xfrm>
              <a:off x="2976" y="2160"/>
              <a:ext cx="288" cy="43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8564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0"/>
            <a:ext cx="8231188" cy="1143000"/>
          </a:xfrm>
        </p:spPr>
        <p:txBody>
          <a:bodyPr/>
          <a:lstStyle/>
          <a:p>
            <a:pPr marL="342900" indent="-342900" algn="l" defTabSz="-13873163" eaLnBrk="1" hangingPunct="1"/>
            <a:r>
              <a:rPr lang="cs-CZ" sz="3200" b="1" dirty="0" err="1">
                <a:solidFill>
                  <a:schemeClr val="tx1"/>
                </a:solidFill>
              </a:rPr>
              <a:t>Endocrine</a:t>
            </a:r>
            <a:r>
              <a:rPr lang="cs-CZ" sz="3200" b="1" dirty="0">
                <a:solidFill>
                  <a:schemeClr val="tx1"/>
                </a:solidFill>
              </a:rPr>
              <a:t> </a:t>
            </a:r>
            <a:r>
              <a:rPr lang="cs-CZ" sz="3200" b="1" dirty="0" err="1">
                <a:solidFill>
                  <a:schemeClr val="tx1"/>
                </a:solidFill>
              </a:rPr>
              <a:t>disruption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800" y="1258888"/>
            <a:ext cx="6770464" cy="4759325"/>
          </a:xfrm>
        </p:spPr>
        <p:txBody>
          <a:bodyPr/>
          <a:lstStyle/>
          <a:p>
            <a:pPr defTabSz="-13873163" eaLnBrk="1" hangingPunct="1"/>
            <a:r>
              <a:rPr lang="en-US" sz="2500" b="1" dirty="0" err="1">
                <a:solidFill>
                  <a:srgbClr val="FF3300"/>
                </a:solidFill>
              </a:rPr>
              <a:t>Interferen</a:t>
            </a:r>
            <a:r>
              <a:rPr lang="cs-CZ" sz="2500" b="1" dirty="0" err="1">
                <a:solidFill>
                  <a:srgbClr val="FF3300"/>
                </a:solidFill>
              </a:rPr>
              <a:t>ce</a:t>
            </a:r>
            <a:r>
              <a:rPr lang="en-US" sz="2500" b="1" dirty="0">
                <a:solidFill>
                  <a:srgbClr val="FF3300"/>
                </a:solidFill>
              </a:rPr>
              <a:t> of </a:t>
            </a:r>
            <a:r>
              <a:rPr lang="en-US" sz="2500" b="1" dirty="0" err="1">
                <a:solidFill>
                  <a:srgbClr val="FF3300"/>
                </a:solidFill>
              </a:rPr>
              <a:t>xenobiotics</a:t>
            </a:r>
            <a:r>
              <a:rPr lang="en-US" sz="2500" b="1" dirty="0">
                <a:solidFill>
                  <a:srgbClr val="FF3300"/>
                </a:solidFill>
              </a:rPr>
              <a:t> with normal functioning of hormonal system </a:t>
            </a:r>
            <a:endParaRPr lang="cs-CZ" sz="2500" b="1" dirty="0">
              <a:solidFill>
                <a:srgbClr val="FF3300"/>
              </a:solidFill>
            </a:endParaRPr>
          </a:p>
          <a:p>
            <a:pPr defTabSz="-13873163" eaLnBrk="1" hangingPunct="1">
              <a:buFontTx/>
              <a:buNone/>
            </a:pPr>
            <a:endParaRPr lang="en-US" sz="2500" dirty="0"/>
          </a:p>
          <a:p>
            <a:pPr defTabSz="-13873163" eaLnBrk="1" hangingPunct="1">
              <a:buFontTx/>
              <a:buNone/>
            </a:pPr>
            <a:r>
              <a:rPr lang="en-US" sz="2500" b="1" dirty="0"/>
              <a:t>Known </a:t>
            </a:r>
            <a:r>
              <a:rPr lang="cs-CZ" sz="2500" b="1" dirty="0" err="1"/>
              <a:t>consequences</a:t>
            </a:r>
            <a:endParaRPr lang="cs-CZ" sz="2500" b="1" dirty="0"/>
          </a:p>
          <a:p>
            <a:pPr defTabSz="-13873163" eaLnBrk="1" hangingPunct="1">
              <a:buFontTx/>
              <a:buNone/>
            </a:pPr>
            <a:r>
              <a:rPr lang="en-GB" sz="2500" dirty="0">
                <a:sym typeface="Wingdings" pitchFamily="2" charset="2"/>
              </a:rPr>
              <a:t> </a:t>
            </a:r>
            <a:r>
              <a:rPr lang="cs-CZ" sz="2500" dirty="0"/>
              <a:t>D</a:t>
            </a:r>
            <a:r>
              <a:rPr lang="en-US" sz="2500" dirty="0" err="1"/>
              <a:t>isrupti</a:t>
            </a:r>
            <a:r>
              <a:rPr lang="cs-CZ" sz="2500" dirty="0"/>
              <a:t>on</a:t>
            </a:r>
            <a:r>
              <a:rPr lang="en-US" sz="2500" dirty="0"/>
              <a:t> of</a:t>
            </a:r>
            <a:r>
              <a:rPr lang="cs-CZ" sz="2500" dirty="0"/>
              <a:t> </a:t>
            </a:r>
            <a:r>
              <a:rPr lang="en-US" sz="2500" dirty="0"/>
              <a:t>homeostasis, reproduction, development, and/or behavior</a:t>
            </a:r>
            <a:r>
              <a:rPr lang="cs-CZ" sz="2500" dirty="0"/>
              <a:t> (</a:t>
            </a:r>
            <a:r>
              <a:rPr lang="cs-CZ" sz="2500" dirty="0" err="1"/>
              <a:t>and</a:t>
            </a:r>
            <a:r>
              <a:rPr lang="cs-CZ" sz="2500" dirty="0"/>
              <a:t> </a:t>
            </a:r>
            <a:r>
              <a:rPr lang="cs-CZ" sz="2500" dirty="0" err="1"/>
              <a:t>other</a:t>
            </a:r>
            <a:r>
              <a:rPr lang="cs-CZ" sz="2500" dirty="0"/>
              <a:t> hormone-</a:t>
            </a:r>
            <a:r>
              <a:rPr lang="cs-CZ" sz="2500" dirty="0" err="1"/>
              <a:t>controlled</a:t>
            </a:r>
            <a:r>
              <a:rPr lang="cs-CZ" sz="2500" dirty="0"/>
              <a:t> </a:t>
            </a:r>
            <a:r>
              <a:rPr lang="cs-CZ" sz="2500" dirty="0" err="1"/>
              <a:t>processes</a:t>
            </a:r>
            <a:r>
              <a:rPr lang="cs-CZ" sz="2500" dirty="0"/>
              <a:t>)</a:t>
            </a:r>
            <a:r>
              <a:rPr lang="en-US" sz="2500" dirty="0"/>
              <a:t>, such as</a:t>
            </a:r>
            <a:endParaRPr lang="en-US" sz="2100" dirty="0"/>
          </a:p>
          <a:p>
            <a:pPr lvl="1" defTabSz="-13873163" eaLnBrk="1" hangingPunct="1"/>
            <a:r>
              <a:rPr lang="en-US" sz="1800" dirty="0"/>
              <a:t>Shift in sex ratio, defective sexual development</a:t>
            </a:r>
          </a:p>
          <a:p>
            <a:pPr lvl="1" defTabSz="-13873163" eaLnBrk="1" hangingPunct="1"/>
            <a:r>
              <a:rPr lang="en-US" sz="1800" dirty="0"/>
              <a:t>Low fecundity/fertility</a:t>
            </a:r>
          </a:p>
          <a:p>
            <a:pPr lvl="1" defTabSz="-13873163" eaLnBrk="1" hangingPunct="1"/>
            <a:r>
              <a:rPr lang="en-US" sz="1800" dirty="0"/>
              <a:t>Hypo-immunity, carcinogenesis</a:t>
            </a:r>
          </a:p>
          <a:p>
            <a:pPr lvl="1" defTabSz="-13873163" eaLnBrk="1" hangingPunct="1"/>
            <a:r>
              <a:rPr lang="cs-CZ" sz="1800" dirty="0" err="1"/>
              <a:t>Developmental</a:t>
            </a:r>
            <a:r>
              <a:rPr lang="cs-CZ" sz="1800" dirty="0"/>
              <a:t> </a:t>
            </a:r>
            <a:r>
              <a:rPr lang="cs-CZ" sz="1800" dirty="0" err="1"/>
              <a:t>processes</a:t>
            </a:r>
            <a:r>
              <a:rPr lang="cs-CZ" sz="1800" dirty="0"/>
              <a:t> - m</a:t>
            </a:r>
            <a:r>
              <a:rPr lang="en-US" sz="1800" dirty="0" err="1"/>
              <a:t>alformations</a:t>
            </a:r>
            <a:endParaRPr lang="en-US" sz="1800" dirty="0"/>
          </a:p>
          <a:p>
            <a:pPr lvl="1" defTabSz="-13873163" eaLnBrk="1" hangingPunct="1"/>
            <a:r>
              <a:rPr lang="en-US" sz="1800" dirty="0"/>
              <a:t>etc.</a:t>
            </a: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77063" y="0"/>
            <a:ext cx="2166937" cy="1277938"/>
          </a:xfrm>
          <a:noFill/>
        </p:spPr>
      </p:pic>
      <p:pic>
        <p:nvPicPr>
          <p:cNvPr id="1331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5088" y="1398588"/>
            <a:ext cx="1458912" cy="1611312"/>
          </a:xfrm>
          <a:noFill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6263" y="3149600"/>
            <a:ext cx="2217737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6300192" y="4005064"/>
            <a:ext cx="949921" cy="1587699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697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305800" cy="763588"/>
          </a:xfrm>
          <a:noFill/>
        </p:spPr>
        <p:txBody>
          <a:bodyPr anchor="b"/>
          <a:lstStyle/>
          <a:p>
            <a:pPr defTabSz="933450" eaLnBrk="1" hangingPunct="1"/>
            <a:r>
              <a:rPr lang="cs-CZ" sz="3900" dirty="0" err="1">
                <a:solidFill>
                  <a:schemeClr val="tx1"/>
                </a:solidFill>
              </a:rPr>
              <a:t>Endocrine</a:t>
            </a:r>
            <a:r>
              <a:rPr lang="cs-CZ" sz="3900" dirty="0">
                <a:solidFill>
                  <a:schemeClr val="tx1"/>
                </a:solidFill>
              </a:rPr>
              <a:t> </a:t>
            </a:r>
            <a:r>
              <a:rPr lang="cs-CZ" sz="3900" dirty="0" err="1">
                <a:solidFill>
                  <a:schemeClr val="tx1"/>
                </a:solidFill>
              </a:rPr>
              <a:t>disrupters</a:t>
            </a:r>
            <a:r>
              <a:rPr lang="cs-CZ" sz="3900" dirty="0">
                <a:solidFill>
                  <a:schemeClr val="tx1"/>
                </a:solidFill>
              </a:rPr>
              <a:t> in </a:t>
            </a:r>
            <a:r>
              <a:rPr lang="cs-CZ" sz="3900" dirty="0" err="1">
                <a:solidFill>
                  <a:schemeClr val="tx1"/>
                </a:solidFill>
              </a:rPr>
              <a:t>the</a:t>
            </a:r>
            <a:r>
              <a:rPr lang="cs-CZ" sz="3900" dirty="0">
                <a:solidFill>
                  <a:schemeClr val="tx1"/>
                </a:solidFill>
              </a:rPr>
              <a:t> </a:t>
            </a:r>
            <a:r>
              <a:rPr lang="cs-CZ" sz="3900" dirty="0" err="1">
                <a:solidFill>
                  <a:schemeClr val="tx1"/>
                </a:solidFill>
              </a:rPr>
              <a:t>environment</a:t>
            </a:r>
            <a:r>
              <a:rPr lang="cs-CZ" sz="39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4114800"/>
          </a:xfrm>
          <a:noFill/>
        </p:spPr>
        <p:txBody>
          <a:bodyPr/>
          <a:lstStyle/>
          <a:p>
            <a:pPr marL="350838" indent="-350838" defTabSz="933450" eaLnBrk="1" hangingPunct="1"/>
            <a:endParaRPr lang="cs-CZ"/>
          </a:p>
          <a:p>
            <a:pPr marL="350838" indent="-350838" defTabSz="933450" eaLnBrk="1" hangingPunct="1"/>
            <a:endParaRPr lang="cs-CZ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81000" y="1371600"/>
            <a:ext cx="86121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cs-CZ" sz="28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EDCs...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Persistent Organic Compounds </a:t>
            </a:r>
            <a:b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(POPs and their metabolites)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steroid hormones and their </a:t>
            </a:r>
            <a:b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derivatives from contraception pills</a:t>
            </a:r>
            <a:endParaRPr lang="en-US" sz="2600" b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alkylphenols</a:t>
            </a:r>
            <a:endParaRPr lang="en-US" sz="2600" b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organometallics (butyltins)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pharmaceuticals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Pesticides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+ number of unknowns …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endParaRPr lang="cs-CZ" sz="2600" b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524000"/>
            <a:ext cx="19812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4" cstate="print"/>
          <a:srcRect b="30202"/>
          <a:stretch>
            <a:fillRect/>
          </a:stretch>
        </p:blipFill>
        <p:spPr bwMode="auto">
          <a:xfrm>
            <a:off x="6840538" y="5822950"/>
            <a:ext cx="20669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924944"/>
            <a:ext cx="19812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4679950"/>
            <a:ext cx="40767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5220072" y="6021288"/>
            <a:ext cx="125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Tributyl-tin</a:t>
            </a:r>
            <a:endParaRPr lang="en-US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220072" y="431061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alkylphenols</a:t>
            </a:r>
            <a:endParaRPr lang="en-US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241956" y="1186934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2,3,7,8-TCDD</a:t>
            </a:r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241955" y="263691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estradiol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5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3"/>
          <p:cNvSpPr txBox="1">
            <a:spLocks noChangeArrowheads="1"/>
          </p:cNvSpPr>
          <p:nvPr/>
        </p:nvSpPr>
        <p:spPr bwMode="auto">
          <a:xfrm>
            <a:off x="250825" y="277813"/>
            <a:ext cx="5115503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3000" dirty="0" err="1">
                <a:solidFill>
                  <a:schemeClr val="tx1"/>
                </a:solidFill>
              </a:rPr>
              <a:t>Effects</a:t>
            </a:r>
            <a:r>
              <a:rPr lang="cs-CZ" altLang="en-US" sz="3000" dirty="0">
                <a:solidFill>
                  <a:schemeClr val="tx1"/>
                </a:solidFill>
              </a:rPr>
              <a:t> of </a:t>
            </a:r>
            <a:r>
              <a:rPr lang="cs-CZ" altLang="en-US" sz="3000" dirty="0" err="1">
                <a:solidFill>
                  <a:schemeClr val="tx1"/>
                </a:solidFill>
              </a:rPr>
              <a:t>EDs</a:t>
            </a:r>
            <a:r>
              <a:rPr lang="cs-CZ" altLang="en-US" sz="3000" dirty="0">
                <a:solidFill>
                  <a:schemeClr val="tx1"/>
                </a:solidFill>
              </a:rPr>
              <a:t> in </a:t>
            </a:r>
            <a:br>
              <a:rPr lang="cs-CZ" altLang="en-US" sz="3000" dirty="0">
                <a:solidFill>
                  <a:schemeClr val="tx1"/>
                </a:solidFill>
              </a:rPr>
            </a:br>
            <a:r>
              <a:rPr lang="cs-CZ" altLang="en-US" sz="3000" dirty="0" err="1">
                <a:solidFill>
                  <a:schemeClr val="tx1"/>
                </a:solidFill>
              </a:rPr>
              <a:t>invertebrates</a:t>
            </a:r>
            <a:endParaRPr lang="cs-CZ" altLang="en-US" sz="3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3000" b="0" dirty="0">
                <a:solidFill>
                  <a:schemeClr val="tx1"/>
                </a:solidFill>
              </a:rPr>
              <a:t>(</a:t>
            </a:r>
            <a:r>
              <a:rPr lang="cs-CZ" altLang="en-US" sz="3000" b="0" dirty="0" err="1">
                <a:solidFill>
                  <a:schemeClr val="tx1"/>
                </a:solidFill>
              </a:rPr>
              <a:t>molluscs</a:t>
            </a:r>
            <a:r>
              <a:rPr lang="cs-CZ" altLang="en-US" sz="3000" b="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 err="1">
                <a:solidFill>
                  <a:schemeClr val="tx2"/>
                </a:solidFill>
              </a:rPr>
              <a:t>One</a:t>
            </a:r>
            <a:r>
              <a:rPr lang="cs-CZ" altLang="en-US" sz="1800" dirty="0">
                <a:solidFill>
                  <a:schemeClr val="tx2"/>
                </a:solidFill>
              </a:rPr>
              <a:t> of </a:t>
            </a:r>
            <a:r>
              <a:rPr lang="cs-CZ" altLang="en-US" sz="1800" dirty="0" err="1">
                <a:solidFill>
                  <a:schemeClr val="tx2"/>
                </a:solidFill>
              </a:rPr>
              <a:t>the</a:t>
            </a:r>
            <a:r>
              <a:rPr lang="cs-CZ" altLang="en-US" sz="1800" dirty="0">
                <a:solidFill>
                  <a:schemeClr val="tx2"/>
                </a:solidFill>
              </a:rPr>
              <a:t> </a:t>
            </a:r>
            <a:r>
              <a:rPr lang="cs-CZ" altLang="en-US" sz="1800" dirty="0" err="1">
                <a:solidFill>
                  <a:schemeClr val="tx2"/>
                </a:solidFill>
              </a:rPr>
              <a:t>first</a:t>
            </a:r>
            <a:r>
              <a:rPr lang="cs-CZ" altLang="en-US" sz="1800" dirty="0">
                <a:solidFill>
                  <a:schemeClr val="tx2"/>
                </a:solidFill>
              </a:rPr>
              <a:t> EDC </a:t>
            </a:r>
            <a:r>
              <a:rPr lang="cs-CZ" altLang="en-US" sz="1800" dirty="0" err="1">
                <a:solidFill>
                  <a:schemeClr val="tx2"/>
                </a:solidFill>
              </a:rPr>
              <a:t>effects</a:t>
            </a:r>
            <a:r>
              <a:rPr lang="cs-CZ" altLang="en-US" sz="1800" dirty="0">
                <a:solidFill>
                  <a:schemeClr val="tx2"/>
                </a:solidFill>
              </a:rPr>
              <a:t>: = </a:t>
            </a:r>
            <a:r>
              <a:rPr lang="cs-CZ" altLang="en-US" sz="2400" dirty="0" err="1">
                <a:solidFill>
                  <a:srgbClr val="FF3300"/>
                </a:solidFill>
              </a:rPr>
              <a:t>imposex</a:t>
            </a:r>
            <a:endParaRPr lang="cs-CZ" altLang="en-US" sz="18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ClrTx/>
            </a:pPr>
            <a:r>
              <a:rPr lang="cs-CZ" altLang="en-US" sz="1800" b="0" dirty="0" err="1">
                <a:solidFill>
                  <a:schemeClr val="tx1"/>
                </a:solidFill>
              </a:rPr>
              <a:t>Development</a:t>
            </a:r>
            <a:r>
              <a:rPr lang="cs-CZ" altLang="en-US" sz="1800" b="0" dirty="0">
                <a:solidFill>
                  <a:schemeClr val="tx1"/>
                </a:solidFill>
              </a:rPr>
              <a:t> of male </a:t>
            </a:r>
            <a:r>
              <a:rPr lang="cs-CZ" altLang="en-US" sz="1800" b="0" dirty="0" err="1">
                <a:solidFill>
                  <a:schemeClr val="tx1"/>
                </a:solidFill>
              </a:rPr>
              <a:t>sexual</a:t>
            </a:r>
            <a:r>
              <a:rPr lang="cs-CZ" altLang="en-US" sz="1800" b="0" dirty="0">
                <a:solidFill>
                  <a:schemeClr val="tx1"/>
                </a:solidFill>
              </a:rPr>
              <a:t> </a:t>
            </a:r>
            <a:r>
              <a:rPr lang="cs-CZ" altLang="en-US" sz="1800" b="0" dirty="0" err="1">
                <a:solidFill>
                  <a:schemeClr val="tx1"/>
                </a:solidFill>
              </a:rPr>
              <a:t>characteristic</a:t>
            </a:r>
            <a:r>
              <a:rPr lang="cs-CZ" altLang="en-US" sz="1800" b="0" dirty="0">
                <a:solidFill>
                  <a:schemeClr val="tx1"/>
                </a:solidFill>
              </a:rPr>
              <a:t> in </a:t>
            </a:r>
            <a:br>
              <a:rPr lang="cs-CZ" altLang="en-US" sz="1800" b="0" dirty="0">
                <a:solidFill>
                  <a:schemeClr val="tx1"/>
                </a:solidFill>
              </a:rPr>
            </a:br>
            <a:r>
              <a:rPr lang="cs-CZ" altLang="en-US" sz="1800" b="0" dirty="0">
                <a:solidFill>
                  <a:schemeClr val="tx1"/>
                </a:solidFill>
              </a:rPr>
              <a:t>  </a:t>
            </a:r>
            <a:r>
              <a:rPr lang="cs-CZ" altLang="en-US" sz="1800" b="0" dirty="0" err="1">
                <a:solidFill>
                  <a:schemeClr val="tx1"/>
                </a:solidFill>
              </a:rPr>
              <a:t>females</a:t>
            </a:r>
            <a:endParaRPr lang="cs-CZ" altLang="en-US" sz="1800" b="0" dirty="0">
              <a:solidFill>
                <a:schemeClr val="tx1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ClrTx/>
            </a:pPr>
            <a:r>
              <a:rPr lang="cs-CZ" altLang="en-US" sz="1800" b="0" dirty="0" err="1">
                <a:solidFill>
                  <a:schemeClr val="tx1"/>
                </a:solidFill>
              </a:rPr>
              <a:t>Effects</a:t>
            </a:r>
            <a:r>
              <a:rPr lang="cs-CZ" altLang="en-US" sz="1800" b="0" dirty="0">
                <a:solidFill>
                  <a:schemeClr val="tx1"/>
                </a:solidFill>
              </a:rPr>
              <a:t> of </a:t>
            </a:r>
            <a:r>
              <a:rPr lang="cs-CZ" altLang="en-US" sz="1800" b="0" dirty="0" err="1">
                <a:solidFill>
                  <a:schemeClr val="tx1"/>
                </a:solidFill>
              </a:rPr>
              <a:t>alkyltins</a:t>
            </a:r>
            <a:r>
              <a:rPr lang="cs-CZ" altLang="en-US" sz="1800" b="0" dirty="0">
                <a:solidFill>
                  <a:schemeClr val="tx1"/>
                </a:solidFill>
              </a:rPr>
              <a:t> (</a:t>
            </a:r>
            <a:r>
              <a:rPr lang="cs-CZ" altLang="en-US" sz="1800" b="0" dirty="0" err="1">
                <a:solidFill>
                  <a:schemeClr val="tx1"/>
                </a:solidFill>
              </a:rPr>
              <a:t>e.g</a:t>
            </a:r>
            <a:r>
              <a:rPr lang="cs-CZ" altLang="en-US" sz="1800" b="0" dirty="0">
                <a:solidFill>
                  <a:schemeClr val="tx1"/>
                </a:solidFill>
              </a:rPr>
              <a:t>. </a:t>
            </a:r>
            <a:r>
              <a:rPr lang="cs-CZ" altLang="en-US" sz="1800" dirty="0">
                <a:solidFill>
                  <a:schemeClr val="tx1"/>
                </a:solidFill>
              </a:rPr>
              <a:t>Tributyl tin</a:t>
            </a:r>
            <a:r>
              <a:rPr lang="cs-CZ" altLang="en-US" sz="1800" b="0" dirty="0">
                <a:solidFill>
                  <a:schemeClr val="tx1"/>
                </a:solidFill>
              </a:rPr>
              <a:t>) </a:t>
            </a:r>
            <a:br>
              <a:rPr lang="cs-CZ" altLang="en-US" sz="1800" b="0" dirty="0">
                <a:solidFill>
                  <a:schemeClr val="tx1"/>
                </a:solidFill>
              </a:rPr>
            </a:br>
            <a:r>
              <a:rPr lang="cs-CZ" altLang="en-US" sz="1800" b="0" dirty="0">
                <a:solidFill>
                  <a:schemeClr val="tx1"/>
                </a:solidFill>
              </a:rPr>
              <a:t>– anti-fouling agents</a:t>
            </a:r>
          </a:p>
        </p:txBody>
      </p:sp>
      <p:pic>
        <p:nvPicPr>
          <p:cNvPr id="1105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06" t="26042" r="12500" b="32292"/>
          <a:stretch>
            <a:fillRect/>
          </a:stretch>
        </p:blipFill>
        <p:spPr bwMode="auto">
          <a:xfrm>
            <a:off x="1003747" y="3918756"/>
            <a:ext cx="6290841" cy="276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3" y="162719"/>
            <a:ext cx="3025031" cy="211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water, large, sitting, snow&#10;&#10;Description automatically generated">
            <a:extLst>
              <a:ext uri="{FF2B5EF4-FFF2-40B4-BE49-F238E27FC236}">
                <a16:creationId xmlns:a16="http://schemas.microsoft.com/office/drawing/2014/main" id="{DC2A405F-5263-4E01-9BA8-123319F37F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08920"/>
            <a:ext cx="3428952" cy="1800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35DDB4-AE17-4000-BE85-29BACB2A7079}"/>
              </a:ext>
            </a:extLst>
          </p:cNvPr>
          <p:cNvSpPr txBox="1"/>
          <p:nvPr/>
        </p:nvSpPr>
        <p:spPr>
          <a:xfrm>
            <a:off x="5333463" y="4281206"/>
            <a:ext cx="165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BIOFOULING</a:t>
            </a:r>
          </a:p>
        </p:txBody>
      </p:sp>
    </p:spTree>
    <p:extLst>
      <p:ext uri="{BB962C8B-B14F-4D97-AF65-F5344CB8AC3E}">
        <p14:creationId xmlns:p14="http://schemas.microsoft.com/office/powerpoint/2010/main" val="2843405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991600" cy="685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</a:pPr>
            <a:r>
              <a:rPr lang="cs-CZ" altLang="en-US" dirty="0" err="1"/>
              <a:t>Life</a:t>
            </a:r>
            <a:r>
              <a:rPr lang="cs-CZ" altLang="en-US" dirty="0"/>
              <a:t> </a:t>
            </a:r>
            <a:r>
              <a:rPr lang="cs-CZ" altLang="en-US" dirty="0" err="1"/>
              <a:t>trajectories</a:t>
            </a:r>
            <a:r>
              <a:rPr lang="cs-CZ" altLang="en-US" dirty="0"/>
              <a:t> of </a:t>
            </a:r>
            <a:r>
              <a:rPr lang="cs-CZ" altLang="en-US" dirty="0" err="1"/>
              <a:t>the</a:t>
            </a:r>
            <a:r>
              <a:rPr lang="cs-CZ" altLang="en-US" dirty="0"/>
              <a:t> cell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828800" y="2362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323850" y="1035050"/>
            <a:ext cx="8497888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2593975" algn="l"/>
              </a:tabLst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593975" algn="l"/>
              </a:tabLst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2593975" algn="l"/>
              </a:tabLst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en-US" sz="2800" dirty="0" err="1">
                <a:solidFill>
                  <a:srgbClr val="FF0000"/>
                </a:solidFill>
              </a:rPr>
              <a:t>Regular</a:t>
            </a:r>
            <a:r>
              <a:rPr lang="cs-CZ" altLang="en-US" sz="2800" dirty="0">
                <a:solidFill>
                  <a:srgbClr val="FF0000"/>
                </a:solidFill>
              </a:rPr>
              <a:t> </a:t>
            </a:r>
            <a:r>
              <a:rPr lang="cs-CZ" altLang="en-US" sz="2800" dirty="0" err="1">
                <a:solidFill>
                  <a:srgbClr val="FF0000"/>
                </a:solidFill>
              </a:rPr>
              <a:t>pa</a:t>
            </a:r>
            <a:r>
              <a:rPr lang="en-US" altLang="en-US" sz="2800" dirty="0" err="1">
                <a:solidFill>
                  <a:srgbClr val="FF0000"/>
                </a:solidFill>
              </a:rPr>
              <a:t>thways</a:t>
            </a:r>
            <a:r>
              <a:rPr lang="en-US" altLang="en-US" sz="2800" dirty="0">
                <a:solidFill>
                  <a:srgbClr val="FF0000"/>
                </a:solidFill>
              </a:rPr>
              <a:t> of cell life</a:t>
            </a:r>
            <a:endParaRPr lang="cs-CZ" altLang="en-US" sz="2800" dirty="0">
              <a:solidFill>
                <a:srgbClr val="FF0000"/>
              </a:solidFill>
            </a:endParaRPr>
          </a:p>
          <a:p>
            <a:pPr lvl="1" eaLnBrk="1" hangingPunct="1">
              <a:buClrTx/>
              <a:buFontTx/>
              <a:buAutoNum type="arabicParenR"/>
            </a:pPr>
            <a:r>
              <a:rPr lang="cs-CZ" altLang="en-US" sz="2400" dirty="0">
                <a:solidFill>
                  <a:srgbClr val="00B0F0"/>
                </a:solidFill>
              </a:rPr>
              <a:t> </a:t>
            </a:r>
            <a:r>
              <a:rPr lang="en-US" altLang="en-US" sz="2400" dirty="0">
                <a:solidFill>
                  <a:srgbClr val="00B0F0"/>
                </a:solidFill>
              </a:rPr>
              <a:t>Cycling </a:t>
            </a:r>
            <a:r>
              <a:rPr lang="cs-CZ" altLang="en-US" sz="2400" b="0" dirty="0">
                <a:solidFill>
                  <a:schemeClr val="tx1"/>
                </a:solidFill>
              </a:rPr>
              <a:t>(cell </a:t>
            </a:r>
            <a:r>
              <a:rPr lang="cs-CZ" altLang="en-US" sz="2400" b="0" dirty="0" err="1">
                <a:solidFill>
                  <a:schemeClr val="tx1"/>
                </a:solidFill>
              </a:rPr>
              <a:t>cycle</a:t>
            </a:r>
            <a:r>
              <a:rPr lang="cs-CZ" altLang="en-US" sz="2400" b="0" dirty="0">
                <a:solidFill>
                  <a:schemeClr val="tx1"/>
                </a:solidFill>
              </a:rPr>
              <a:t>, </a:t>
            </a:r>
            <a:r>
              <a:rPr lang="cs-CZ" altLang="en-US" sz="2400" b="0" dirty="0" err="1">
                <a:solidFill>
                  <a:schemeClr val="tx1"/>
                </a:solidFill>
              </a:rPr>
              <a:t>proliferation</a:t>
            </a:r>
            <a:r>
              <a:rPr lang="cs-CZ" altLang="en-US" sz="2400" b="0" dirty="0">
                <a:solidFill>
                  <a:schemeClr val="tx1"/>
                </a:solidFill>
              </a:rPr>
              <a:t>)</a:t>
            </a:r>
          </a:p>
          <a:p>
            <a:pPr lvl="1" eaLnBrk="1" hangingPunct="1">
              <a:buClrTx/>
              <a:buFontTx/>
              <a:buAutoNum type="arabicParenR"/>
            </a:pPr>
            <a:r>
              <a:rPr lang="cs-CZ" altLang="en-US" sz="2400" b="0" dirty="0">
                <a:solidFill>
                  <a:schemeClr val="tx1"/>
                </a:solidFill>
              </a:rPr>
              <a:t> </a:t>
            </a:r>
            <a:r>
              <a:rPr lang="cs-CZ" altLang="en-US" sz="2400" b="0" dirty="0" err="1">
                <a:solidFill>
                  <a:schemeClr val="tx1"/>
                </a:solidFill>
              </a:rPr>
              <a:t>Due</a:t>
            </a:r>
            <a:r>
              <a:rPr lang="cs-CZ" altLang="en-US" sz="2400" b="0" dirty="0">
                <a:solidFill>
                  <a:schemeClr val="tx1"/>
                </a:solidFill>
              </a:rPr>
              <a:t> to limited </a:t>
            </a:r>
            <a:r>
              <a:rPr lang="cs-CZ" altLang="en-US" sz="2400" b="0" dirty="0" err="1">
                <a:solidFill>
                  <a:schemeClr val="tx1"/>
                </a:solidFill>
              </a:rPr>
              <a:t>proliferation</a:t>
            </a:r>
            <a:r>
              <a:rPr lang="cs-CZ" altLang="en-US" sz="2400" b="0" dirty="0">
                <a:solidFill>
                  <a:schemeClr val="tx1"/>
                </a:solidFill>
              </a:rPr>
              <a:t> </a:t>
            </a:r>
            <a:r>
              <a:rPr lang="cs-CZ" altLang="en-US" sz="2400" b="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4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dirty="0">
                <a:solidFill>
                  <a:srgbClr val="00B0F0"/>
                </a:solidFill>
                <a:sym typeface="Wingdings" panose="05000000000000000000" pitchFamily="2" charset="2"/>
              </a:rPr>
              <a:t>senescence</a:t>
            </a:r>
            <a:r>
              <a:rPr lang="cs-CZ" altLang="en-US" sz="2400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dirty="0" err="1">
                <a:solidFill>
                  <a:srgbClr val="00B0F0"/>
                </a:solidFill>
                <a:sym typeface="Wingdings" panose="05000000000000000000" pitchFamily="2" charset="2"/>
              </a:rPr>
              <a:t>or</a:t>
            </a:r>
            <a:endParaRPr lang="cs-CZ" altLang="en-US" sz="2400" dirty="0">
              <a:solidFill>
                <a:srgbClr val="00B0F0"/>
              </a:solidFill>
            </a:endParaRPr>
          </a:p>
          <a:p>
            <a:pPr marL="457200" lvl="1" indent="0" eaLnBrk="1" hangingPunct="1">
              <a:buClrTx/>
              <a:buNone/>
            </a:pPr>
            <a:r>
              <a:rPr lang="cs-CZ" altLang="en-US" sz="2400" b="0" dirty="0">
                <a:solidFill>
                  <a:schemeClr val="tx1"/>
                </a:solidFill>
              </a:rPr>
              <a:t>    </a:t>
            </a:r>
            <a:r>
              <a:rPr lang="cs-CZ" altLang="en-US" sz="2400" b="0" dirty="0" err="1">
                <a:solidFill>
                  <a:schemeClr val="tx1"/>
                </a:solidFill>
              </a:rPr>
              <a:t>or</a:t>
            </a:r>
            <a:r>
              <a:rPr lang="cs-CZ" altLang="en-US" sz="2400" b="0" dirty="0">
                <a:solidFill>
                  <a:schemeClr val="tx1"/>
                </a:solidFill>
              </a:rPr>
              <a:t> </a:t>
            </a:r>
            <a:r>
              <a:rPr lang="cs-CZ" altLang="en-US" sz="2400" b="0" dirty="0" err="1">
                <a:solidFill>
                  <a:schemeClr val="tx1"/>
                </a:solidFill>
              </a:rPr>
              <a:t>terminal</a:t>
            </a:r>
            <a:r>
              <a:rPr lang="cs-CZ" altLang="en-US" sz="2400" b="0" dirty="0">
                <a:solidFill>
                  <a:schemeClr val="tx1"/>
                </a:solidFill>
              </a:rPr>
              <a:t> </a:t>
            </a:r>
            <a:r>
              <a:rPr lang="cs-CZ" altLang="en-US" sz="2400" dirty="0" err="1">
                <a:solidFill>
                  <a:schemeClr val="tx2"/>
                </a:solidFill>
              </a:rPr>
              <a:t>differentiation</a:t>
            </a:r>
            <a:endParaRPr lang="cs-CZ" altLang="en-US" sz="2400" dirty="0">
              <a:solidFill>
                <a:schemeClr val="tx2"/>
              </a:solidFill>
            </a:endParaRPr>
          </a:p>
          <a:p>
            <a:pPr marL="457200" lvl="1" indent="0" eaLnBrk="1" hangingPunct="1">
              <a:buClrTx/>
              <a:buNone/>
            </a:pPr>
            <a:r>
              <a:rPr lang="cs-CZ" altLang="en-US" sz="2400" b="0" dirty="0">
                <a:solidFill>
                  <a:schemeClr val="tx1"/>
                </a:solidFill>
              </a:rPr>
              <a:t>    </a:t>
            </a:r>
            <a:r>
              <a:rPr lang="cs-CZ" altLang="en-US" sz="2400" b="0" dirty="0" err="1">
                <a:solidFill>
                  <a:schemeClr val="tx1"/>
                </a:solidFill>
              </a:rPr>
              <a:t>or</a:t>
            </a:r>
            <a:r>
              <a:rPr lang="cs-CZ" altLang="en-US" sz="2400" b="0" dirty="0">
                <a:solidFill>
                  <a:schemeClr val="tx1"/>
                </a:solidFill>
              </a:rPr>
              <a:t> cell </a:t>
            </a:r>
            <a:r>
              <a:rPr lang="cs-CZ" altLang="en-US" sz="2400" b="0" dirty="0" err="1">
                <a:solidFill>
                  <a:schemeClr val="tx1"/>
                </a:solidFill>
              </a:rPr>
              <a:t>death</a:t>
            </a:r>
            <a:r>
              <a:rPr lang="cs-CZ" altLang="en-US" sz="2400" b="0" dirty="0">
                <a:solidFill>
                  <a:schemeClr val="tx1"/>
                </a:solidFill>
              </a:rPr>
              <a:t> (</a:t>
            </a:r>
            <a:r>
              <a:rPr lang="cs-CZ" altLang="en-US" sz="2400" b="0" dirty="0" err="1">
                <a:solidFill>
                  <a:schemeClr val="tx1"/>
                </a:solidFill>
              </a:rPr>
              <a:t>controlled</a:t>
            </a:r>
            <a:r>
              <a:rPr lang="cs-CZ" altLang="en-US" sz="2400" b="0" dirty="0">
                <a:solidFill>
                  <a:schemeClr val="tx1"/>
                </a:solidFill>
              </a:rPr>
              <a:t>) – </a:t>
            </a:r>
            <a:r>
              <a:rPr lang="cs-CZ" altLang="en-US" sz="2400" dirty="0" err="1">
                <a:solidFill>
                  <a:schemeClr val="tx2"/>
                </a:solidFill>
              </a:rPr>
              <a:t>apoptosis</a:t>
            </a:r>
            <a:endParaRPr lang="cs-CZ" altLang="en-US" sz="2400" dirty="0">
              <a:solidFill>
                <a:schemeClr val="tx2"/>
              </a:solidFill>
            </a:endParaRPr>
          </a:p>
          <a:p>
            <a:pPr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buClrTx/>
              <a:buFontTx/>
              <a:buNone/>
            </a:pPr>
            <a:r>
              <a:rPr lang="cs-CZ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Homeostasis</a:t>
            </a:r>
            <a:r>
              <a:rPr lang="cs-CZ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assured</a:t>
            </a:r>
            <a:r>
              <a:rPr lang="cs-CZ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through</a:t>
            </a:r>
            <a:r>
              <a:rPr lang="cs-CZ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careful</a:t>
            </a:r>
            <a:r>
              <a:rPr lang="cs-CZ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check</a:t>
            </a:r>
            <a:r>
              <a:rPr lang="cs-CZ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of </a:t>
            </a:r>
            <a:r>
              <a:rPr lang="cs-CZ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key</a:t>
            </a:r>
            <a:r>
              <a:rPr lang="cs-CZ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processes</a:t>
            </a:r>
            <a:r>
              <a:rPr lang="cs-CZ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cs-CZ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i.e</a:t>
            </a:r>
            <a:r>
              <a:rPr lang="cs-CZ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 b="0" dirty="0">
                <a:solidFill>
                  <a:schemeClr val="tx1"/>
                </a:solidFill>
              </a:rPr>
              <a:t>	</a:t>
            </a:r>
            <a:r>
              <a:rPr lang="cs-CZ" altLang="en-US" sz="2000" b="0" dirty="0">
                <a:solidFill>
                  <a:schemeClr val="tx1"/>
                </a:solidFill>
              </a:rPr>
              <a:t>Cell </a:t>
            </a:r>
            <a:r>
              <a:rPr lang="cs-CZ" altLang="en-US" sz="2000" b="0" dirty="0" err="1">
                <a:solidFill>
                  <a:schemeClr val="tx1"/>
                </a:solidFill>
              </a:rPr>
              <a:t>membrane</a:t>
            </a:r>
            <a:r>
              <a:rPr lang="cs-CZ" altLang="en-US" sz="2000" b="0" dirty="0">
                <a:solidFill>
                  <a:schemeClr val="tx1"/>
                </a:solidFill>
              </a:rPr>
              <a:t> integrity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	Aerobic </a:t>
            </a:r>
            <a:r>
              <a:rPr lang="cs-CZ" altLang="en-US" sz="2000" b="0" dirty="0" err="1">
                <a:solidFill>
                  <a:schemeClr val="tx1"/>
                </a:solidFill>
              </a:rPr>
              <a:t>respiration</a:t>
            </a:r>
            <a:r>
              <a:rPr lang="cs-CZ" altLang="en-US" sz="2000" b="0" dirty="0">
                <a:solidFill>
                  <a:schemeClr val="tx1"/>
                </a:solidFill>
              </a:rPr>
              <a:t> (</a:t>
            </a:r>
            <a:r>
              <a:rPr lang="cs-CZ" altLang="en-US" sz="2000" b="0" dirty="0" err="1">
                <a:solidFill>
                  <a:schemeClr val="tx1"/>
                </a:solidFill>
              </a:rPr>
              <a:t>mitochondria</a:t>
            </a:r>
            <a:r>
              <a:rPr lang="cs-CZ" altLang="en-US" sz="2000" b="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	</a:t>
            </a:r>
            <a:r>
              <a:rPr lang="cs-CZ" altLang="en-US" sz="2000" b="0" dirty="0" err="1">
                <a:solidFill>
                  <a:schemeClr val="tx1"/>
                </a:solidFill>
              </a:rPr>
              <a:t>Proteosynthesis</a:t>
            </a:r>
            <a:r>
              <a:rPr lang="cs-CZ" altLang="en-US" sz="2000" b="0" dirty="0">
                <a:solidFill>
                  <a:schemeClr val="tx1"/>
                </a:solidFill>
              </a:rPr>
              <a:t> (</a:t>
            </a:r>
            <a:r>
              <a:rPr lang="cs-CZ" altLang="en-US" sz="2000" b="0" dirty="0" err="1">
                <a:solidFill>
                  <a:schemeClr val="tx1"/>
                </a:solidFill>
              </a:rPr>
              <a:t>ribozomes</a:t>
            </a:r>
            <a:r>
              <a:rPr lang="cs-CZ" altLang="en-US" sz="2000" b="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	DNA integrity</a:t>
            </a:r>
            <a:endParaRPr lang="cs-CZ" altLang="en-US" sz="2400" dirty="0">
              <a:solidFill>
                <a:srgbClr val="00B0F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>
                <a:solidFill>
                  <a:srgbClr val="00B0F0"/>
                </a:solidFill>
                <a:sym typeface="Wingdings" panose="05000000000000000000" pitchFamily="2" charset="2"/>
              </a:rPr>
              <a:t>	…. </a:t>
            </a:r>
            <a:r>
              <a:rPr lang="cs-CZ" altLang="en-US" sz="2400" b="0" dirty="0" err="1">
                <a:solidFill>
                  <a:srgbClr val="00B0F0"/>
                </a:solidFill>
                <a:sym typeface="Wingdings" panose="05000000000000000000" pitchFamily="2" charset="2"/>
              </a:rPr>
              <a:t>Effects</a:t>
            </a:r>
            <a:r>
              <a:rPr lang="cs-CZ" altLang="en-US" sz="2400" b="0" dirty="0">
                <a:solidFill>
                  <a:srgbClr val="00B0F0"/>
                </a:solidFill>
                <a:sym typeface="Wingdings" panose="05000000000000000000" pitchFamily="2" charset="2"/>
              </a:rPr>
              <a:t> on these </a:t>
            </a:r>
            <a:r>
              <a:rPr lang="cs-CZ" altLang="en-US" sz="2400" b="0" dirty="0" err="1">
                <a:solidFill>
                  <a:srgbClr val="00B0F0"/>
                </a:solidFill>
                <a:sym typeface="Wingdings" panose="05000000000000000000" pitchFamily="2" charset="2"/>
              </a:rPr>
              <a:t>processes</a:t>
            </a:r>
            <a:r>
              <a:rPr lang="cs-CZ" altLang="en-US" sz="2400" b="0" dirty="0">
                <a:solidFill>
                  <a:srgbClr val="00B0F0"/>
                </a:solidFill>
                <a:sym typeface="Wingdings" panose="05000000000000000000" pitchFamily="2" charset="2"/>
              </a:rPr>
              <a:t> </a:t>
            </a:r>
            <a:r>
              <a:rPr lang="en-US" altLang="en-US" sz="2400" b="0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b="0" dirty="0">
                <a:solidFill>
                  <a:srgbClr val="00B0F0"/>
                </a:solidFill>
                <a:sym typeface="Wingdings" panose="05000000000000000000" pitchFamily="2" charset="2"/>
              </a:rPr>
              <a:t>toxicity</a:t>
            </a:r>
            <a:endParaRPr lang="cs-CZ" altLang="en-US" sz="2000" b="0" dirty="0">
              <a:solidFill>
                <a:schemeClr val="tx1"/>
              </a:solidFill>
            </a:endParaRPr>
          </a:p>
        </p:txBody>
      </p:sp>
      <p:pic>
        <p:nvPicPr>
          <p:cNvPr id="22533" name="Picture 2" descr="https://www.i-med.ac.at/imcbc/bc/bilder/picture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4652963"/>
            <a:ext cx="2249487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/>
          </p:cNvSpPr>
          <p:nvPr>
            <p:ph type="title"/>
          </p:nvPr>
        </p:nvSpPr>
        <p:spPr bwMode="auto">
          <a:xfrm>
            <a:off x="304800" y="188913"/>
            <a:ext cx="8686800" cy="809625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err="1">
                <a:solidFill>
                  <a:schemeClr val="tx1"/>
                </a:solidFill>
              </a:rPr>
              <a:t>Female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estrogens</a:t>
            </a:r>
            <a:r>
              <a:rPr lang="cs-CZ" altLang="en-US" dirty="0">
                <a:solidFill>
                  <a:schemeClr val="tx1"/>
                </a:solidFill>
              </a:rPr>
              <a:t> and </a:t>
            </a:r>
            <a:r>
              <a:rPr lang="cs-CZ" altLang="en-US" dirty="0" err="1">
                <a:solidFill>
                  <a:schemeClr val="tx1"/>
                </a:solidFill>
              </a:rPr>
              <a:t>contraception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pills</a:t>
            </a:r>
            <a:endParaRPr lang="nl-NL" altLang="en-US" dirty="0">
              <a:solidFill>
                <a:schemeClr val="tx1"/>
              </a:solidFill>
            </a:endParaRP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42672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2590800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31242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Picture 6" descr="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505200"/>
            <a:ext cx="19050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6" name="AutoShape 8"/>
          <p:cNvSpPr>
            <a:spLocks noChangeArrowheads="1"/>
          </p:cNvSpPr>
          <p:nvPr/>
        </p:nvSpPr>
        <p:spPr bwMode="auto">
          <a:xfrm>
            <a:off x="2514600" y="2133600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4697" name="AutoShape 9"/>
          <p:cNvSpPr>
            <a:spLocks noChangeArrowheads="1"/>
          </p:cNvSpPr>
          <p:nvPr/>
        </p:nvSpPr>
        <p:spPr bwMode="auto">
          <a:xfrm rot="5400000">
            <a:off x="2971800" y="3048000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4698" name="AutoShape 10"/>
          <p:cNvSpPr>
            <a:spLocks noChangeArrowheads="1"/>
          </p:cNvSpPr>
          <p:nvPr/>
        </p:nvSpPr>
        <p:spPr bwMode="auto">
          <a:xfrm>
            <a:off x="4724400" y="4191000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4699" name="Oval 11"/>
          <p:cNvSpPr>
            <a:spLocks noChangeArrowheads="1"/>
          </p:cNvSpPr>
          <p:nvPr/>
        </p:nvSpPr>
        <p:spPr bwMode="auto">
          <a:xfrm>
            <a:off x="4648200" y="2971800"/>
            <a:ext cx="5257800" cy="4114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380312" y="3429000"/>
            <a:ext cx="17281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Feminization</a:t>
            </a:r>
            <a:endParaRPr lang="cs-CZ" dirty="0"/>
          </a:p>
          <a:p>
            <a:r>
              <a:rPr lang="cs-CZ" dirty="0" err="1"/>
              <a:t>Intersex</a:t>
            </a:r>
            <a:endParaRPr lang="cs-CZ" dirty="0"/>
          </a:p>
          <a:p>
            <a:r>
              <a:rPr lang="cs-CZ" sz="1400" b="0" dirty="0"/>
              <a:t>Female eggs (oocytes) formed in male testes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5521629" y="5444331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660232" y="5181600"/>
            <a:ext cx="1728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Reproduction</a:t>
            </a:r>
            <a:br>
              <a:rPr lang="cs-CZ" dirty="0"/>
            </a:br>
            <a:r>
              <a:rPr lang="cs-CZ" dirty="0" err="1"/>
              <a:t>disruption</a:t>
            </a:r>
            <a:endParaRPr lang="cs-CZ" dirty="0"/>
          </a:p>
          <a:p>
            <a:r>
              <a:rPr lang="cs-CZ" sz="1400" b="0" dirty="0" err="1"/>
              <a:t>Decline</a:t>
            </a:r>
            <a:r>
              <a:rPr lang="cs-CZ" sz="1400" b="0" dirty="0"/>
              <a:t> in </a:t>
            </a:r>
            <a:r>
              <a:rPr lang="cs-CZ" sz="1400" b="0" dirty="0" err="1"/>
              <a:t>fish</a:t>
            </a:r>
            <a:r>
              <a:rPr lang="cs-CZ" sz="1400" b="0" dirty="0"/>
              <a:t> </a:t>
            </a:r>
            <a:r>
              <a:rPr lang="cs-CZ" sz="1400" b="0" dirty="0" err="1"/>
              <a:t>populations</a:t>
            </a:r>
            <a:endParaRPr lang="cs-CZ" sz="1400" b="0" dirty="0"/>
          </a:p>
        </p:txBody>
      </p:sp>
    </p:spTree>
    <p:extLst>
      <p:ext uri="{BB962C8B-B14F-4D97-AF65-F5344CB8AC3E}">
        <p14:creationId xmlns:p14="http://schemas.microsoft.com/office/powerpoint/2010/main" val="3393485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200768" y="548680"/>
            <a:ext cx="89077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dirty="0" err="1">
                <a:solidFill>
                  <a:schemeClr val="tx1"/>
                </a:solidFill>
                <a:latin typeface="Verdana" pitchFamily="34" charset="0"/>
              </a:rPr>
              <a:t>Kidd</a:t>
            </a:r>
            <a:r>
              <a:rPr lang="cs-CZ" altLang="en-US" sz="1600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cs-CZ" altLang="en-US" sz="1600" dirty="0" err="1">
                <a:solidFill>
                  <a:schemeClr val="tx1"/>
                </a:solidFill>
                <a:latin typeface="Verdana" pitchFamily="34" charset="0"/>
              </a:rPr>
              <a:t>K.A</a:t>
            </a:r>
            <a:r>
              <a:rPr lang="cs-CZ" altLang="en-US" sz="1600" dirty="0">
                <a:solidFill>
                  <a:schemeClr val="tx1"/>
                </a:solidFill>
                <a:latin typeface="Verdana" pitchFamily="34" charset="0"/>
              </a:rPr>
              <a:t>. et al. 2007. </a:t>
            </a:r>
            <a:r>
              <a:rPr lang="cs-CZ" altLang="en-US" sz="1600" b="1" dirty="0" err="1">
                <a:solidFill>
                  <a:schemeClr val="tx2"/>
                </a:solidFill>
                <a:latin typeface="Verdana" pitchFamily="34" charset="0"/>
              </a:rPr>
              <a:t>Collapse</a:t>
            </a:r>
            <a:r>
              <a:rPr lang="cs-CZ" altLang="en-US" sz="1600" b="1" dirty="0">
                <a:solidFill>
                  <a:schemeClr val="tx2"/>
                </a:solidFill>
                <a:latin typeface="Verdana" pitchFamily="34" charset="0"/>
              </a:rPr>
              <a:t> of a </a:t>
            </a:r>
            <a:r>
              <a:rPr lang="cs-CZ" altLang="en-US" sz="1600" b="1" dirty="0" err="1">
                <a:solidFill>
                  <a:schemeClr val="tx2"/>
                </a:solidFill>
                <a:latin typeface="Verdana" pitchFamily="34" charset="0"/>
              </a:rPr>
              <a:t>fish</a:t>
            </a:r>
            <a:r>
              <a:rPr lang="cs-CZ" altLang="en-US" sz="1600" b="1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cs-CZ" altLang="en-US" sz="1600" b="1" dirty="0" err="1">
                <a:solidFill>
                  <a:schemeClr val="tx2"/>
                </a:solidFill>
                <a:latin typeface="Verdana" pitchFamily="34" charset="0"/>
              </a:rPr>
              <a:t>population</a:t>
            </a:r>
            <a:r>
              <a:rPr lang="cs-CZ" altLang="en-US" sz="1600" b="1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cs-CZ" altLang="en-US" sz="1600" b="1" dirty="0" err="1">
                <a:solidFill>
                  <a:schemeClr val="tx2"/>
                </a:solidFill>
                <a:latin typeface="Verdana" pitchFamily="34" charset="0"/>
              </a:rPr>
              <a:t>following</a:t>
            </a:r>
            <a:r>
              <a:rPr lang="cs-CZ" altLang="en-US" sz="1600" b="1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cs-CZ" altLang="en-US" sz="1600" b="1" dirty="0" err="1">
                <a:solidFill>
                  <a:schemeClr val="tx2"/>
                </a:solidFill>
                <a:latin typeface="Verdana" pitchFamily="34" charset="0"/>
              </a:rPr>
              <a:t>exposure</a:t>
            </a:r>
            <a:r>
              <a:rPr lang="cs-CZ" altLang="en-US" sz="1600" b="1" dirty="0">
                <a:solidFill>
                  <a:schemeClr val="tx2"/>
                </a:solidFill>
                <a:latin typeface="Verdana" pitchFamily="34" charset="0"/>
              </a:rPr>
              <a:t> to a </a:t>
            </a:r>
            <a:r>
              <a:rPr lang="cs-CZ" altLang="en-US" sz="1600" b="1" dirty="0" err="1">
                <a:solidFill>
                  <a:schemeClr val="tx2"/>
                </a:solidFill>
                <a:latin typeface="Verdana" pitchFamily="34" charset="0"/>
              </a:rPr>
              <a:t>synthetic</a:t>
            </a:r>
            <a:r>
              <a:rPr lang="cs-CZ" altLang="en-US" sz="1600" b="1" dirty="0">
                <a:solidFill>
                  <a:schemeClr val="tx2"/>
                </a:solidFill>
                <a:latin typeface="Verdana" pitchFamily="34" charset="0"/>
              </a:rPr>
              <a:t> estrogen. </a:t>
            </a:r>
            <a:r>
              <a:rPr lang="cs-CZ" altLang="en-US" sz="1600" dirty="0" err="1">
                <a:solidFill>
                  <a:schemeClr val="tx1"/>
                </a:solidFill>
                <a:latin typeface="Verdana" pitchFamily="34" charset="0"/>
              </a:rPr>
              <a:t>PNAS</a:t>
            </a:r>
            <a:r>
              <a:rPr lang="cs-CZ" altLang="en-US" sz="1600" i="1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cs-CZ" altLang="en-US" sz="1600" dirty="0">
                <a:solidFill>
                  <a:schemeClr val="tx1"/>
                </a:solidFill>
                <a:latin typeface="Verdana" pitchFamily="34" charset="0"/>
              </a:rPr>
              <a:t>104(21):8897-8901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74" y="3651697"/>
            <a:ext cx="5183026" cy="301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1675"/>
            <a:ext cx="2152319" cy="125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295" y="1349479"/>
            <a:ext cx="2517436" cy="188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283968" y="3284984"/>
            <a:ext cx="44486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 err="1">
                <a:solidFill>
                  <a:schemeClr val="tx1"/>
                </a:solidFill>
                <a:latin typeface="Verdana" pitchFamily="34" charset="0"/>
              </a:rPr>
              <a:t>Control</a:t>
            </a:r>
            <a:r>
              <a:rPr lang="cs-CZ" altLang="en-US" sz="1800" b="1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cs-CZ" altLang="en-US" sz="1800" b="1" dirty="0" err="1">
                <a:solidFill>
                  <a:schemeClr val="tx1"/>
                </a:solidFill>
                <a:latin typeface="Verdana" pitchFamily="34" charset="0"/>
              </a:rPr>
              <a:t>lake</a:t>
            </a:r>
            <a:r>
              <a:rPr lang="cs-CZ" altLang="en-US" sz="1800" b="1" dirty="0">
                <a:solidFill>
                  <a:schemeClr val="tx1"/>
                </a:solidFill>
                <a:latin typeface="Verdana" pitchFamily="34" charset="0"/>
              </a:rPr>
              <a:t>            </a:t>
            </a:r>
            <a:r>
              <a:rPr lang="cs-CZ" altLang="en-US" sz="1800" b="1" dirty="0" err="1">
                <a:solidFill>
                  <a:schemeClr val="tx1"/>
                </a:solidFill>
                <a:latin typeface="Verdana" pitchFamily="34" charset="0"/>
              </a:rPr>
              <a:t>lake</a:t>
            </a:r>
            <a:r>
              <a:rPr lang="cs-CZ" altLang="en-US" sz="1800" b="1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cs-CZ" altLang="en-US" sz="1800" b="1" dirty="0" err="1">
                <a:solidFill>
                  <a:schemeClr val="tx1"/>
                </a:solidFill>
                <a:latin typeface="Verdana" pitchFamily="34" charset="0"/>
              </a:rPr>
              <a:t>with</a:t>
            </a:r>
            <a:r>
              <a:rPr lang="cs-CZ" altLang="en-US" sz="1800" b="1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altLang="en-US" sz="1800" b="1" dirty="0">
                <a:solidFill>
                  <a:schemeClr val="tx1"/>
                </a:solidFill>
                <a:latin typeface="Verdana" pitchFamily="34" charset="0"/>
              </a:rPr>
              <a:t>EE2</a:t>
            </a:r>
            <a:endParaRPr lang="cs-CZ" altLang="en-US" sz="18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616916" y="3789040"/>
            <a:ext cx="22268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Verdana" pitchFamily="34" charset="0"/>
              </a:rPr>
              <a:t>EE</a:t>
            </a:r>
            <a:r>
              <a:rPr lang="cs-CZ" altLang="en-US" sz="1800" b="1" dirty="0">
                <a:solidFill>
                  <a:schemeClr val="tx1"/>
                </a:solidFill>
                <a:latin typeface="Verdana" pitchFamily="34" charset="0"/>
              </a:rPr>
              <a:t>2 - 5 </a:t>
            </a:r>
            <a:r>
              <a:rPr lang="cs-CZ" altLang="en-US" sz="1800" b="1" dirty="0" err="1">
                <a:solidFill>
                  <a:schemeClr val="tx1"/>
                </a:solidFill>
                <a:latin typeface="Verdana" pitchFamily="34" charset="0"/>
              </a:rPr>
              <a:t>ng</a:t>
            </a:r>
            <a:r>
              <a:rPr lang="en-US" altLang="en-US" sz="1800" b="1" dirty="0">
                <a:solidFill>
                  <a:schemeClr val="tx1"/>
                </a:solidFill>
                <a:latin typeface="Verdana" pitchFamily="34" charset="0"/>
              </a:rPr>
              <a:t>/L </a:t>
            </a:r>
            <a:r>
              <a:rPr lang="cs-CZ" altLang="en-US" sz="1800" b="1" dirty="0">
                <a:solidFill>
                  <a:schemeClr val="tx1"/>
                </a:solidFill>
                <a:latin typeface="Verdana" pitchFamily="34" charset="0"/>
              </a:rPr>
              <a:t>(!)</a:t>
            </a:r>
          </a:p>
        </p:txBody>
      </p:sp>
      <p:grpSp>
        <p:nvGrpSpPr>
          <p:cNvPr id="34" name="Group 9"/>
          <p:cNvGrpSpPr>
            <a:grpSpLocks/>
          </p:cNvGrpSpPr>
          <p:nvPr/>
        </p:nvGrpSpPr>
        <p:grpSpPr bwMode="auto">
          <a:xfrm>
            <a:off x="683568" y="4361532"/>
            <a:ext cx="1981200" cy="1155700"/>
            <a:chOff x="3936" y="1392"/>
            <a:chExt cx="1248" cy="728"/>
          </a:xfrm>
        </p:grpSpPr>
        <p:pic>
          <p:nvPicPr>
            <p:cNvPr id="35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392"/>
              <a:ext cx="1152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Line 11"/>
            <p:cNvSpPr>
              <a:spLocks noChangeShapeType="1"/>
            </p:cNvSpPr>
            <p:nvPr/>
          </p:nvSpPr>
          <p:spPr bwMode="auto">
            <a:xfrm>
              <a:off x="4896" y="15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12"/>
            <p:cNvSpPr>
              <a:spLocks noChangeShapeType="1"/>
            </p:cNvSpPr>
            <p:nvPr/>
          </p:nvSpPr>
          <p:spPr bwMode="auto">
            <a:xfrm>
              <a:off x="5040" y="15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13"/>
            <p:cNvSpPr>
              <a:spLocks noChangeShapeType="1"/>
            </p:cNvSpPr>
            <p:nvPr/>
          </p:nvSpPr>
          <p:spPr bwMode="auto">
            <a:xfrm>
              <a:off x="5040" y="15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14"/>
            <p:cNvSpPr>
              <a:spLocks noChangeShapeType="1"/>
            </p:cNvSpPr>
            <p:nvPr/>
          </p:nvSpPr>
          <p:spPr bwMode="auto">
            <a:xfrm>
              <a:off x="5040" y="16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0" name="Obrázek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8" y="2088080"/>
            <a:ext cx="2202318" cy="153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66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/>
          </p:cNvSpPr>
          <p:nvPr>
            <p:ph type="title"/>
          </p:nvPr>
        </p:nvSpPr>
        <p:spPr bwMode="auto">
          <a:xfrm>
            <a:off x="439738" y="2327275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200" b="1" dirty="0" err="1"/>
              <a:t>Reproduction</a:t>
            </a:r>
            <a:r>
              <a:rPr lang="cs-CZ" altLang="en-US" sz="3200" b="1" dirty="0"/>
              <a:t> toxicity, </a:t>
            </a:r>
            <a:r>
              <a:rPr lang="cs-CZ" altLang="en-US" sz="3200" b="1" dirty="0" err="1"/>
              <a:t>developmental</a:t>
            </a:r>
            <a:r>
              <a:rPr lang="cs-CZ" altLang="en-US" sz="3200" b="1" dirty="0"/>
              <a:t> toxicity, </a:t>
            </a:r>
            <a:r>
              <a:rPr lang="cs-CZ" altLang="en-US" sz="3200" b="1" dirty="0" err="1"/>
              <a:t>embryotoxicity</a:t>
            </a:r>
            <a:r>
              <a:rPr lang="cs-CZ" altLang="en-US" sz="3200" b="1" dirty="0"/>
              <a:t> and </a:t>
            </a:r>
            <a:r>
              <a:rPr lang="cs-CZ" altLang="en-US" sz="3200" b="1" dirty="0" err="1"/>
              <a:t>teratogenicity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80911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 err="1">
                <a:solidFill>
                  <a:srgbClr val="FF3300"/>
                </a:solidFill>
              </a:rPr>
              <a:t>Reproduction</a:t>
            </a:r>
            <a:r>
              <a:rPr lang="cs-CZ" altLang="en-US" sz="2400" dirty="0">
                <a:solidFill>
                  <a:srgbClr val="FF3300"/>
                </a:solidFill>
              </a:rPr>
              <a:t> and </a:t>
            </a:r>
            <a:r>
              <a:rPr lang="cs-CZ" altLang="en-US" sz="2400" dirty="0" err="1">
                <a:solidFill>
                  <a:srgbClr val="FF3300"/>
                </a:solidFill>
              </a:rPr>
              <a:t>development</a:t>
            </a:r>
            <a:r>
              <a:rPr lang="cs-CZ" altLang="en-US" sz="2400" dirty="0">
                <a:solidFill>
                  <a:srgbClr val="FF3300"/>
                </a:solidFill>
              </a:rPr>
              <a:t> are </a:t>
            </a:r>
            <a:r>
              <a:rPr lang="cs-CZ" altLang="en-US" sz="2400" dirty="0" err="1">
                <a:solidFill>
                  <a:srgbClr val="FF3300"/>
                </a:solidFill>
              </a:rPr>
              <a:t>closely</a:t>
            </a:r>
            <a:r>
              <a:rPr lang="cs-CZ" altLang="en-US" sz="2400" dirty="0">
                <a:solidFill>
                  <a:srgbClr val="FF3300"/>
                </a:solidFill>
              </a:rPr>
              <a:t> </a:t>
            </a:r>
            <a:r>
              <a:rPr lang="cs-CZ" altLang="en-US" sz="2400" dirty="0" err="1">
                <a:solidFill>
                  <a:srgbClr val="FF3300"/>
                </a:solidFill>
              </a:rPr>
              <a:t>related</a:t>
            </a:r>
            <a:endParaRPr lang="cs-CZ" altLang="en-US" sz="2400" dirty="0">
              <a:solidFill>
                <a:srgbClr val="FF3300"/>
              </a:solidFill>
            </a:endParaRPr>
          </a:p>
        </p:txBody>
      </p:sp>
      <p:pic>
        <p:nvPicPr>
          <p:cNvPr id="126980" name="Picture 5" descr="https://sites.google.com/site/adesignframeworkforevolution/design-patterns-in-evolution/developpmetm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2675" y="2924175"/>
            <a:ext cx="548640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628800"/>
            <a:ext cx="33575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924300" y="2852738"/>
            <a:ext cx="2879725" cy="1655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26983" name="TextovéPole 8"/>
          <p:cNvSpPr txBox="1">
            <a:spLocks noChangeArrowheads="1"/>
          </p:cNvSpPr>
          <p:nvPr/>
        </p:nvSpPr>
        <p:spPr bwMode="auto">
          <a:xfrm>
            <a:off x="4067175" y="3068638"/>
            <a:ext cx="941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rgbClr val="FF0000"/>
                </a:solidFill>
              </a:rPr>
              <a:t>Reprod</a:t>
            </a:r>
            <a:endParaRPr lang="en-GB" altLang="en-US" sz="1800" b="0">
              <a:solidFill>
                <a:srgbClr val="FF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79388" y="2347937"/>
            <a:ext cx="1871662" cy="2016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26985" name="TextovéPole 10"/>
          <p:cNvSpPr txBox="1">
            <a:spLocks noChangeArrowheads="1"/>
          </p:cNvSpPr>
          <p:nvPr/>
        </p:nvSpPr>
        <p:spPr bwMode="auto">
          <a:xfrm>
            <a:off x="395288" y="2995637"/>
            <a:ext cx="1044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rgbClr val="FF0000"/>
                </a:solidFill>
              </a:rPr>
              <a:t>Reprod</a:t>
            </a:r>
            <a:endParaRPr lang="en-GB" altLang="en-US" sz="1800" b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69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304800" y="896938"/>
            <a:ext cx="86106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 err="1">
                <a:solidFill>
                  <a:schemeClr val="tx2"/>
                </a:solidFill>
                <a:sym typeface="Wingdings" panose="05000000000000000000" pitchFamily="2" charset="2"/>
              </a:rPr>
              <a:t>Embryotoxicity</a:t>
            </a:r>
            <a:r>
              <a:rPr lang="cs-CZ" altLang="en-US" sz="22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= </a:t>
            </a:r>
            <a:r>
              <a:rPr lang="cs-CZ" altLang="en-US" sz="2200" b="0" dirty="0" err="1">
                <a:solidFill>
                  <a:schemeClr val="tx1"/>
                </a:solidFill>
                <a:sym typeface="Wingdings" panose="05000000000000000000" pitchFamily="2" charset="2"/>
              </a:rPr>
              <a:t>general</a:t>
            </a:r>
            <a:r>
              <a:rPr lang="cs-CZ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 term – toxicity to embryo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700" b="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 err="1">
                <a:solidFill>
                  <a:schemeClr val="tx2"/>
                </a:solidFill>
                <a:sym typeface="Wingdings" panose="05000000000000000000" pitchFamily="2" charset="2"/>
              </a:rPr>
              <a:t>Teratogenicity</a:t>
            </a:r>
            <a:endParaRPr lang="en-GB" altLang="en-US" sz="22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= </a:t>
            </a:r>
            <a:r>
              <a:rPr lang="cs-CZ" altLang="en-US" sz="2200" b="0" dirty="0" err="1">
                <a:solidFill>
                  <a:schemeClr val="tx1"/>
                </a:solidFill>
                <a:sym typeface="Wingdings" panose="05000000000000000000" pitchFamily="2" charset="2"/>
              </a:rPr>
              <a:t>morphological</a:t>
            </a:r>
            <a:r>
              <a:rPr lang="cs-CZ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200" b="0" dirty="0" err="1">
                <a:solidFill>
                  <a:schemeClr val="tx1"/>
                </a:solidFill>
                <a:sym typeface="Wingdings" panose="05000000000000000000" pitchFamily="2" charset="2"/>
              </a:rPr>
              <a:t>developmental</a:t>
            </a:r>
            <a:r>
              <a:rPr lang="cs-CZ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200" b="0" dirty="0" err="1">
                <a:solidFill>
                  <a:schemeClr val="tx1"/>
                </a:solidFill>
                <a:sym typeface="Wingdings" panose="05000000000000000000" pitchFamily="2" charset="2"/>
              </a:rPr>
              <a:t>effects</a:t>
            </a:r>
            <a:endParaRPr lang="cs-CZ" altLang="en-US" sz="22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700" b="0" dirty="0" err="1">
                <a:solidFill>
                  <a:schemeClr val="tx1"/>
                </a:solidFill>
              </a:rPr>
              <a:t>Malformations</a:t>
            </a:r>
            <a:r>
              <a:rPr lang="cs-CZ" altLang="en-US" sz="1700" b="0" dirty="0">
                <a:solidFill>
                  <a:schemeClr val="tx1"/>
                </a:solidFill>
              </a:rPr>
              <a:t>, </a:t>
            </a:r>
            <a:r>
              <a:rPr lang="cs-CZ" altLang="en-US" sz="1700" b="0" dirty="0" err="1">
                <a:solidFill>
                  <a:schemeClr val="tx1"/>
                </a:solidFill>
              </a:rPr>
              <a:t>missing</a:t>
            </a:r>
            <a:r>
              <a:rPr lang="cs-CZ" altLang="en-US" sz="1700" b="0" dirty="0">
                <a:solidFill>
                  <a:schemeClr val="tx1"/>
                </a:solidFill>
              </a:rPr>
              <a:t> </a:t>
            </a:r>
            <a:r>
              <a:rPr lang="cs-CZ" altLang="en-US" sz="1700" b="0" dirty="0" err="1">
                <a:solidFill>
                  <a:schemeClr val="tx1"/>
                </a:solidFill>
              </a:rPr>
              <a:t>organs</a:t>
            </a:r>
            <a:r>
              <a:rPr lang="cs-CZ" altLang="en-US" sz="1700" b="0" dirty="0">
                <a:solidFill>
                  <a:schemeClr val="tx1"/>
                </a:solidFill>
              </a:rPr>
              <a:t> </a:t>
            </a:r>
            <a:r>
              <a:rPr lang="cs-CZ" altLang="en-US" sz="1700" b="0" dirty="0" err="1">
                <a:solidFill>
                  <a:schemeClr val="tx1"/>
                </a:solidFill>
              </a:rPr>
              <a:t>etc</a:t>
            </a:r>
            <a:r>
              <a:rPr lang="cs-CZ" altLang="en-US" sz="1700" b="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>
                <a:solidFill>
                  <a:schemeClr val="tx1"/>
                </a:solidFill>
              </a:rPr>
              <a:t>well</a:t>
            </a: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>
                <a:solidFill>
                  <a:schemeClr val="tx1"/>
                </a:solidFill>
              </a:rPr>
              <a:t>characterized</a:t>
            </a:r>
            <a:r>
              <a:rPr lang="cs-CZ" altLang="en-US" sz="2200" b="0" dirty="0">
                <a:solidFill>
                  <a:schemeClr val="tx1"/>
                </a:solidFill>
              </a:rPr>
              <a:t> in </a:t>
            </a:r>
            <a:r>
              <a:rPr lang="cs-CZ" altLang="en-US" sz="2200" b="0" dirty="0" err="1">
                <a:solidFill>
                  <a:schemeClr val="tx1"/>
                </a:solidFill>
              </a:rPr>
              <a:t>aquatic</a:t>
            </a: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>
                <a:solidFill>
                  <a:schemeClr val="tx1"/>
                </a:solidFill>
              </a:rPr>
              <a:t>vertebrates</a:t>
            </a:r>
            <a:endParaRPr lang="cs-CZ" altLang="en-US" sz="22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 b="0" dirty="0" err="1">
                <a:solidFill>
                  <a:schemeClr val="tx1"/>
                </a:solidFill>
              </a:rPr>
              <a:t>ecotoxicity</a:t>
            </a:r>
            <a:r>
              <a:rPr lang="cs-CZ" altLang="en-US" sz="1800" b="0" dirty="0">
                <a:solidFill>
                  <a:schemeClr val="tx1"/>
                </a:solidFill>
              </a:rPr>
              <a:t> </a:t>
            </a:r>
            <a:r>
              <a:rPr lang="cs-CZ" altLang="en-US" sz="1800" b="0" dirty="0" err="1">
                <a:solidFill>
                  <a:schemeClr val="tx1"/>
                </a:solidFill>
              </a:rPr>
              <a:t>tests</a:t>
            </a:r>
            <a:r>
              <a:rPr lang="cs-CZ" altLang="en-US" sz="1800" b="0" dirty="0">
                <a:solidFill>
                  <a:schemeClr val="tx1"/>
                </a:solidFill>
              </a:rPr>
              <a:t> - </a:t>
            </a:r>
            <a:r>
              <a:rPr lang="en-GB" altLang="en-US" sz="1800" b="0" dirty="0">
                <a:solidFill>
                  <a:schemeClr val="tx1"/>
                </a:solidFill>
              </a:rPr>
              <a:t>Danio </a:t>
            </a:r>
            <a:r>
              <a:rPr lang="en-GB" altLang="en-US" sz="1800" b="0" dirty="0" err="1">
                <a:solidFill>
                  <a:schemeClr val="tx1"/>
                </a:solidFill>
              </a:rPr>
              <a:t>rerio</a:t>
            </a:r>
            <a:r>
              <a:rPr lang="cs-CZ" altLang="en-US" sz="1800" b="0" dirty="0">
                <a:solidFill>
                  <a:schemeClr val="tx1"/>
                </a:solidFill>
              </a:rPr>
              <a:t>, </a:t>
            </a:r>
            <a:r>
              <a:rPr lang="cs-CZ" altLang="en-US" sz="1800" b="0" dirty="0" err="1">
                <a:solidFill>
                  <a:schemeClr val="tx1"/>
                </a:solidFill>
              </a:rPr>
              <a:t>Xenopus</a:t>
            </a:r>
            <a:r>
              <a:rPr lang="cs-CZ" altLang="en-US" sz="1800" b="0" dirty="0">
                <a:solidFill>
                  <a:schemeClr val="tx1"/>
                </a:solidFill>
              </a:rPr>
              <a:t> </a:t>
            </a:r>
            <a:r>
              <a:rPr lang="cs-CZ" altLang="en-US" sz="1800" b="0" dirty="0" err="1">
                <a:solidFill>
                  <a:schemeClr val="tx1"/>
                </a:solidFill>
              </a:rPr>
              <a:t>laevis</a:t>
            </a:r>
            <a:endParaRPr lang="cs-CZ" altLang="en-US" sz="1800" b="0" dirty="0">
              <a:solidFill>
                <a:schemeClr val="tx1"/>
              </a:solidFill>
            </a:endParaRP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DEVELOPMENTAL TOXICITY</a:t>
            </a:r>
          </a:p>
        </p:txBody>
      </p:sp>
      <p:pic>
        <p:nvPicPr>
          <p:cNvPr id="1310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2349500"/>
            <a:ext cx="20383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738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Fig2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56" t="22578" b="25713"/>
          <a:stretch>
            <a:fillRect/>
          </a:stretch>
        </p:blipFill>
        <p:spPr bwMode="auto">
          <a:xfrm>
            <a:off x="250825" y="4392613"/>
            <a:ext cx="2808288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3" name="Picture 3" descr="Fig2B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707" t="15224" r="15385" b="34401"/>
          <a:stretch>
            <a:fillRect/>
          </a:stretch>
        </p:blipFill>
        <p:spPr bwMode="auto">
          <a:xfrm>
            <a:off x="2700338" y="4292600"/>
            <a:ext cx="216058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304800" y="307975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 dirty="0" err="1">
                <a:solidFill>
                  <a:srgbClr val="FF3300"/>
                </a:solidFill>
              </a:rPr>
              <a:t>Teratogenicity</a:t>
            </a:r>
            <a:r>
              <a:rPr lang="cs-CZ" altLang="en-US" sz="2400" dirty="0">
                <a:solidFill>
                  <a:srgbClr val="FF3300"/>
                </a:solidFill>
              </a:rPr>
              <a:t> </a:t>
            </a:r>
            <a:r>
              <a:rPr lang="cs-CZ" altLang="en-US" sz="2400" dirty="0" err="1">
                <a:solidFill>
                  <a:srgbClr val="FF3300"/>
                </a:solidFill>
              </a:rPr>
              <a:t>effects</a:t>
            </a:r>
            <a:endParaRPr lang="cs-CZ" altLang="en-US" sz="2400" dirty="0">
              <a:solidFill>
                <a:srgbClr val="FF3300"/>
              </a:solidFill>
            </a:endParaRPr>
          </a:p>
        </p:txBody>
      </p:sp>
      <p:pic>
        <p:nvPicPr>
          <p:cNvPr id="133125" name="Picture 5" descr="Kunisuke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3346450"/>
            <a:ext cx="35052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250825" y="981075"/>
            <a:ext cx="637866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 dirty="0" err="1">
                <a:solidFill>
                  <a:schemeClr val="tx1"/>
                </a:solidFill>
              </a:rPr>
              <a:t>Examples</a:t>
            </a:r>
            <a:r>
              <a:rPr lang="cs-CZ" altLang="en-US" sz="1800" b="0" i="1" dirty="0">
                <a:solidFill>
                  <a:schemeClr val="tx1"/>
                </a:solidFill>
              </a:rPr>
              <a:t> of 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teratogens</a:t>
            </a:r>
            <a:endParaRPr lang="en-GB" altLang="en-US" sz="1800" b="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0" i="1" dirty="0">
                <a:solidFill>
                  <a:schemeClr val="tx1"/>
                </a:solidFill>
              </a:rPr>
              <a:t>	</a:t>
            </a:r>
            <a:r>
              <a:rPr lang="cs-CZ" altLang="en-US" sz="1800" b="0" i="1" dirty="0">
                <a:solidFill>
                  <a:schemeClr val="tx1"/>
                </a:solidFill>
              </a:rPr>
              <a:t>- 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organochlorine</a:t>
            </a:r>
            <a:r>
              <a:rPr lang="cs-CZ" altLang="en-US" sz="1800" b="0" i="1" dirty="0">
                <a:solidFill>
                  <a:schemeClr val="tx1"/>
                </a:solidFill>
              </a:rPr>
              <a:t> 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compounds</a:t>
            </a:r>
            <a:r>
              <a:rPr lang="cs-CZ" altLang="en-US" sz="1800" b="0" i="1" dirty="0">
                <a:solidFill>
                  <a:schemeClr val="tx1"/>
                </a:solidFill>
              </a:rPr>
              <a:t> (</a:t>
            </a:r>
            <a:r>
              <a:rPr lang="cs-CZ" altLang="en-US" sz="1800" i="1" dirty="0">
                <a:solidFill>
                  <a:schemeClr val="tx2"/>
                </a:solidFill>
              </a:rPr>
              <a:t>DDT, DDE)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 dirty="0">
                <a:solidFill>
                  <a:schemeClr val="tx1"/>
                </a:solidFill>
              </a:rPr>
              <a:t>	- 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new</a:t>
            </a:r>
            <a:r>
              <a:rPr lang="cs-CZ" altLang="en-US" sz="1800" b="0" i="1" dirty="0">
                <a:solidFill>
                  <a:schemeClr val="tx1"/>
                </a:solidFill>
              </a:rPr>
              <a:t> 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types</a:t>
            </a:r>
            <a:r>
              <a:rPr lang="cs-CZ" altLang="en-US" sz="1800" b="0" i="1" dirty="0">
                <a:solidFill>
                  <a:schemeClr val="tx1"/>
                </a:solidFill>
              </a:rPr>
              <a:t> of 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pesticides</a:t>
            </a:r>
            <a:r>
              <a:rPr lang="cs-CZ" altLang="en-US" sz="1800" b="0" i="1" dirty="0">
                <a:solidFill>
                  <a:schemeClr val="tx1"/>
                </a:solidFill>
              </a:rPr>
              <a:t> </a:t>
            </a:r>
            <a:r>
              <a:rPr lang="cs-CZ" altLang="en-US" sz="1800" i="1" dirty="0">
                <a:solidFill>
                  <a:schemeClr val="tx2"/>
                </a:solidFill>
              </a:rPr>
              <a:t>ATRAZIN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 dirty="0">
                <a:solidFill>
                  <a:schemeClr val="tx1"/>
                </a:solidFill>
              </a:rPr>
              <a:t>	- </a:t>
            </a:r>
            <a:r>
              <a:rPr lang="cs-CZ" altLang="en-US" sz="1800" i="1" dirty="0" err="1">
                <a:solidFill>
                  <a:schemeClr val="tx2"/>
                </a:solidFill>
              </a:rPr>
              <a:t>PCBs</a:t>
            </a:r>
            <a:r>
              <a:rPr lang="cs-CZ" altLang="en-US" sz="1800" i="1" dirty="0">
                <a:solidFill>
                  <a:schemeClr val="tx2"/>
                </a:solidFill>
              </a:rPr>
              <a:t> </a:t>
            </a:r>
            <a:r>
              <a:rPr lang="cs-CZ" altLang="en-US" sz="1800" b="0" i="1" dirty="0">
                <a:solidFill>
                  <a:schemeClr val="tx1"/>
                </a:solidFill>
              </a:rPr>
              <a:t>and 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compounds</a:t>
            </a:r>
            <a:r>
              <a:rPr lang="cs-CZ" altLang="en-US" sz="1800" b="0" i="1" dirty="0">
                <a:solidFill>
                  <a:schemeClr val="tx1"/>
                </a:solidFill>
              </a:rPr>
              <a:t> 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with</a:t>
            </a:r>
            <a:r>
              <a:rPr lang="cs-CZ" altLang="en-US" sz="1800" b="0" i="1" dirty="0">
                <a:solidFill>
                  <a:schemeClr val="tx1"/>
                </a:solidFill>
              </a:rPr>
              <a:t> dioxin-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like</a:t>
            </a:r>
            <a:r>
              <a:rPr lang="cs-CZ" altLang="en-US" sz="1800" b="0" i="1" dirty="0">
                <a:solidFill>
                  <a:schemeClr val="tx1"/>
                </a:solidFill>
              </a:rPr>
              <a:t> 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mechanims</a:t>
            </a:r>
            <a:endParaRPr lang="cs-CZ" altLang="en-US" sz="1800" b="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 dirty="0">
                <a:solidFill>
                  <a:schemeClr val="tx1"/>
                </a:solidFill>
              </a:rPr>
              <a:t>	- </a:t>
            </a:r>
            <a:r>
              <a:rPr lang="cs-CZ" altLang="en-US" sz="1800" i="1" dirty="0" err="1">
                <a:solidFill>
                  <a:schemeClr val="tx2"/>
                </a:solidFill>
              </a:rPr>
              <a:t>toxic</a:t>
            </a:r>
            <a:r>
              <a:rPr lang="cs-CZ" altLang="en-US" sz="1800" i="1" dirty="0">
                <a:solidFill>
                  <a:schemeClr val="tx2"/>
                </a:solidFill>
              </a:rPr>
              <a:t> metals </a:t>
            </a:r>
            <a:endParaRPr lang="cs-CZ" altLang="en-US" sz="1800" b="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 dirty="0">
                <a:solidFill>
                  <a:schemeClr val="tx1"/>
                </a:solidFill>
              </a:rPr>
              <a:t>	- natural 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toxins</a:t>
            </a:r>
            <a:r>
              <a:rPr lang="cs-CZ" altLang="en-US" sz="1800" b="0" i="1" dirty="0">
                <a:solidFill>
                  <a:schemeClr val="tx1"/>
                </a:solidFill>
              </a:rPr>
              <a:t> (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e.g</a:t>
            </a:r>
            <a:r>
              <a:rPr lang="cs-CZ" altLang="en-US" sz="1800" b="0" i="1" dirty="0">
                <a:solidFill>
                  <a:schemeClr val="tx1"/>
                </a:solidFill>
              </a:rPr>
              <a:t>. 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From</a:t>
            </a:r>
            <a:r>
              <a:rPr lang="cs-CZ" altLang="en-US" sz="1800" b="0" i="1" dirty="0">
                <a:solidFill>
                  <a:schemeClr val="tx1"/>
                </a:solidFill>
              </a:rPr>
              <a:t> 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cyanobacteria</a:t>
            </a:r>
            <a:r>
              <a:rPr lang="cs-CZ" altLang="en-US" sz="1800" b="0" i="1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 dirty="0">
                <a:solidFill>
                  <a:schemeClr val="tx1"/>
                </a:solidFill>
              </a:rPr>
              <a:t>	</a:t>
            </a:r>
            <a:endParaRPr lang="cs-CZ" altLang="en-US" sz="1800" b="0" dirty="0">
              <a:solidFill>
                <a:schemeClr val="tx1"/>
              </a:solidFill>
            </a:endParaRP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592138" y="3573463"/>
            <a:ext cx="45833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 err="1">
                <a:solidFill>
                  <a:schemeClr val="tx1"/>
                </a:solidFill>
              </a:rPr>
              <a:t>Embryos</a:t>
            </a:r>
            <a:r>
              <a:rPr lang="cs-CZ" altLang="en-US" sz="1800" dirty="0">
                <a:solidFill>
                  <a:schemeClr val="tx1"/>
                </a:solidFill>
              </a:rPr>
              <a:t> of </a:t>
            </a:r>
            <a:r>
              <a:rPr lang="cs-CZ" altLang="en-US" sz="1800" dirty="0" err="1">
                <a:solidFill>
                  <a:schemeClr val="tx1"/>
                </a:solidFill>
              </a:rPr>
              <a:t>frogs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i="1" dirty="0">
                <a:solidFill>
                  <a:schemeClr val="tx1"/>
                </a:solidFill>
              </a:rPr>
              <a:t>X. </a:t>
            </a:r>
            <a:r>
              <a:rPr lang="cs-CZ" altLang="en-US" sz="1800" i="1" dirty="0" err="1">
                <a:solidFill>
                  <a:schemeClr val="tx1"/>
                </a:solidFill>
              </a:rPr>
              <a:t>laevis</a:t>
            </a:r>
            <a:endParaRPr lang="cs-CZ" altLang="en-US" sz="180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Controls		</a:t>
            </a:r>
            <a:r>
              <a:rPr lang="cs-CZ" altLang="en-US" sz="1800" b="0" dirty="0" err="1">
                <a:solidFill>
                  <a:schemeClr val="tx1"/>
                </a:solidFill>
              </a:rPr>
              <a:t>exposure</a:t>
            </a:r>
            <a:r>
              <a:rPr lang="cs-CZ" altLang="en-US" sz="1800" b="0" dirty="0">
                <a:solidFill>
                  <a:schemeClr val="tx1"/>
                </a:solidFill>
              </a:rPr>
              <a:t> to </a:t>
            </a:r>
            <a:r>
              <a:rPr lang="cs-CZ" altLang="en-US" sz="1800" b="0" dirty="0" err="1">
                <a:solidFill>
                  <a:schemeClr val="tx1"/>
                </a:solidFill>
              </a:rPr>
              <a:t>cyanotoxins</a:t>
            </a:r>
            <a:r>
              <a:rPr lang="cs-CZ" altLang="en-US" sz="1800" b="0" dirty="0">
                <a:solidFill>
                  <a:schemeClr val="tx1"/>
                </a:solidFill>
              </a:rPr>
              <a:t> </a:t>
            </a:r>
            <a:endParaRPr lang="cs-CZ" altLang="en-US" sz="1800" dirty="0">
              <a:solidFill>
                <a:schemeClr val="tx2"/>
              </a:solidFill>
            </a:endParaRP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6184900" y="2492375"/>
            <a:ext cx="25571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 err="1">
                <a:solidFill>
                  <a:schemeClr val="tx1"/>
                </a:solidFill>
              </a:rPr>
              <a:t>Japanese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dirty="0" err="1">
                <a:solidFill>
                  <a:schemeClr val="tx1"/>
                </a:solidFill>
              </a:rPr>
              <a:t>medaka</a:t>
            </a:r>
            <a:r>
              <a:rPr lang="en-GB" altLang="en-US" sz="1800" dirty="0">
                <a:solidFill>
                  <a:schemeClr val="tx1"/>
                </a:solidFill>
              </a:rPr>
              <a:t> </a:t>
            </a:r>
            <a:br>
              <a:rPr lang="en-GB" altLang="en-US" sz="1800" dirty="0">
                <a:solidFill>
                  <a:schemeClr val="tx1"/>
                </a:solidFill>
              </a:rPr>
            </a:br>
            <a:r>
              <a:rPr lang="en-GB" altLang="en-US" sz="1800" b="0" dirty="0" err="1">
                <a:solidFill>
                  <a:schemeClr val="tx1"/>
                </a:solidFill>
              </a:rPr>
              <a:t>teratogeni</a:t>
            </a:r>
            <a:r>
              <a:rPr lang="cs-CZ" altLang="en-US" sz="1800" b="0" dirty="0">
                <a:solidFill>
                  <a:schemeClr val="tx1"/>
                </a:solidFill>
              </a:rPr>
              <a:t>city of </a:t>
            </a:r>
            <a:r>
              <a:rPr lang="en-GB" altLang="en-US" sz="1800" dirty="0">
                <a:solidFill>
                  <a:schemeClr val="tx2"/>
                </a:solidFill>
              </a:rPr>
              <a:t>PCBs</a:t>
            </a:r>
            <a:endParaRPr lang="cs-CZ" alt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334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104" r="37006" b="29208"/>
          <a:stretch>
            <a:fillRect/>
          </a:stretch>
        </p:blipFill>
        <p:spPr bwMode="auto">
          <a:xfrm>
            <a:off x="-11113" y="548680"/>
            <a:ext cx="9191626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Rectangle 6"/>
          <p:cNvSpPr>
            <a:spLocks noChangeArrowheads="1"/>
          </p:cNvSpPr>
          <p:nvPr/>
        </p:nvSpPr>
        <p:spPr bwMode="auto">
          <a:xfrm>
            <a:off x="304800" y="3933825"/>
            <a:ext cx="8610600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u="sng" dirty="0" err="1">
                <a:solidFill>
                  <a:schemeClr val="tx1"/>
                </a:solidFill>
              </a:rPr>
              <a:t>Examples</a:t>
            </a:r>
            <a:endParaRPr lang="cs-CZ" altLang="en-US" sz="2200" b="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- </a:t>
            </a:r>
            <a:r>
              <a:rPr lang="cs-CZ" altLang="en-US" sz="1600" dirty="0" err="1">
                <a:solidFill>
                  <a:schemeClr val="tx2"/>
                </a:solidFill>
              </a:rPr>
              <a:t>Mortalities</a:t>
            </a:r>
            <a:r>
              <a:rPr lang="cs-CZ" altLang="en-US" sz="1600" dirty="0">
                <a:solidFill>
                  <a:schemeClr val="tx2"/>
                </a:solidFill>
              </a:rPr>
              <a:t> of </a:t>
            </a:r>
            <a:r>
              <a:rPr lang="cs-CZ" altLang="en-US" sz="1600" dirty="0" err="1">
                <a:solidFill>
                  <a:schemeClr val="tx2"/>
                </a:solidFill>
              </a:rPr>
              <a:t>seals</a:t>
            </a:r>
            <a:r>
              <a:rPr lang="cs-CZ" altLang="en-US" sz="1600" dirty="0">
                <a:solidFill>
                  <a:schemeClr val="tx2"/>
                </a:solidFill>
              </a:rPr>
              <a:t>, </a:t>
            </a:r>
            <a:r>
              <a:rPr lang="cs-CZ" altLang="en-US" sz="1600" dirty="0" err="1">
                <a:solidFill>
                  <a:schemeClr val="tx2"/>
                </a:solidFill>
              </a:rPr>
              <a:t>dolfins</a:t>
            </a:r>
            <a:r>
              <a:rPr lang="cs-CZ" altLang="en-US" sz="1600" dirty="0">
                <a:solidFill>
                  <a:schemeClr val="tx2"/>
                </a:solidFill>
              </a:rPr>
              <a:t> – </a:t>
            </a:r>
            <a:r>
              <a:rPr lang="cs-CZ" altLang="en-US" sz="1600" dirty="0" err="1">
                <a:solidFill>
                  <a:schemeClr val="tx2"/>
                </a:solidFill>
              </a:rPr>
              <a:t>morbillivirus</a:t>
            </a:r>
            <a:r>
              <a:rPr lang="cs-CZ" altLang="en-US" sz="1600" dirty="0">
                <a:solidFill>
                  <a:schemeClr val="tx2"/>
                </a:solidFill>
              </a:rPr>
              <a:t> </a:t>
            </a:r>
            <a:r>
              <a:rPr lang="cs-CZ" altLang="en-US" sz="1600" dirty="0" err="1">
                <a:solidFill>
                  <a:schemeClr val="tx2"/>
                </a:solidFill>
              </a:rPr>
              <a:t>infections</a:t>
            </a:r>
            <a:r>
              <a:rPr lang="cs-CZ" altLang="en-US" sz="1600" dirty="0">
                <a:solidFill>
                  <a:schemeClr val="tx2"/>
                </a:solidFill>
              </a:rPr>
              <a:t> </a:t>
            </a:r>
            <a:r>
              <a:rPr lang="en-US" altLang="en-US" sz="1600" dirty="0">
                <a:solidFill>
                  <a:schemeClr val="tx2"/>
                </a:solidFill>
              </a:rPr>
              <a:t>/ </a:t>
            </a:r>
            <a:r>
              <a:rPr lang="cs-CZ" altLang="en-US" sz="1600" b="0" dirty="0" err="1">
                <a:solidFill>
                  <a:schemeClr val="tx1"/>
                </a:solidFill>
              </a:rPr>
              <a:t>PCBs</a:t>
            </a:r>
            <a:r>
              <a:rPr lang="cs-CZ" altLang="en-US" sz="1600" b="0" dirty="0">
                <a:solidFill>
                  <a:schemeClr val="tx1"/>
                </a:solidFill>
              </a:rPr>
              <a:t>, </a:t>
            </a:r>
            <a:r>
              <a:rPr lang="cs-CZ" altLang="en-US" sz="1600" b="0" dirty="0" err="1">
                <a:solidFill>
                  <a:schemeClr val="tx1"/>
                </a:solidFill>
              </a:rPr>
              <a:t>PCDDs</a:t>
            </a:r>
            <a:endParaRPr lang="cs-CZ" altLang="en-US" sz="16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0" dirty="0">
                <a:solidFill>
                  <a:schemeClr val="tx1"/>
                </a:solidFill>
              </a:rPr>
              <a:t>- </a:t>
            </a:r>
            <a:r>
              <a:rPr lang="en-US" altLang="en-US" sz="1600" b="0" dirty="0">
                <a:solidFill>
                  <a:schemeClr val="tx1"/>
                </a:solidFill>
              </a:rPr>
              <a:t>Elevated </a:t>
            </a:r>
            <a:r>
              <a:rPr lang="en-US" altLang="en-US" sz="1600" dirty="0">
                <a:solidFill>
                  <a:schemeClr val="tx2"/>
                </a:solidFill>
              </a:rPr>
              <a:t>skin lesions </a:t>
            </a:r>
            <a:r>
              <a:rPr lang="cs-CZ" altLang="en-US" sz="1600" dirty="0">
                <a:solidFill>
                  <a:schemeClr val="tx2"/>
                </a:solidFill>
              </a:rPr>
              <a:t>(</a:t>
            </a:r>
            <a:r>
              <a:rPr lang="cs-CZ" altLang="en-US" sz="1600" dirty="0" err="1">
                <a:solidFill>
                  <a:schemeClr val="tx2"/>
                </a:solidFill>
              </a:rPr>
              <a:t>fungi</a:t>
            </a:r>
            <a:r>
              <a:rPr lang="cs-CZ" altLang="en-US" sz="1600" dirty="0">
                <a:solidFill>
                  <a:schemeClr val="tx2"/>
                </a:solidFill>
              </a:rPr>
              <a:t>, </a:t>
            </a:r>
            <a:r>
              <a:rPr lang="cs-CZ" altLang="en-US" sz="1600" dirty="0" err="1">
                <a:solidFill>
                  <a:schemeClr val="tx2"/>
                </a:solidFill>
              </a:rPr>
              <a:t>bacteria</a:t>
            </a:r>
            <a:r>
              <a:rPr lang="cs-CZ" altLang="en-US" sz="1600" dirty="0">
                <a:solidFill>
                  <a:schemeClr val="tx2"/>
                </a:solidFill>
              </a:rPr>
              <a:t>) in </a:t>
            </a:r>
            <a:r>
              <a:rPr lang="cs-CZ" altLang="en-US" sz="1600" dirty="0" err="1">
                <a:solidFill>
                  <a:schemeClr val="tx2"/>
                </a:solidFill>
              </a:rPr>
              <a:t>fish</a:t>
            </a:r>
            <a:r>
              <a:rPr lang="cs-CZ" altLang="en-US" sz="1600" dirty="0">
                <a:solidFill>
                  <a:schemeClr val="tx2"/>
                </a:solidFill>
              </a:rPr>
              <a:t> </a:t>
            </a:r>
            <a:r>
              <a:rPr lang="cs-CZ" altLang="en-US" sz="1600" dirty="0" err="1">
                <a:solidFill>
                  <a:schemeClr val="tx2"/>
                </a:solidFill>
              </a:rPr>
              <a:t>from</a:t>
            </a:r>
            <a:r>
              <a:rPr lang="cs-CZ" altLang="en-US" sz="1600" dirty="0">
                <a:solidFill>
                  <a:schemeClr val="tx2"/>
                </a:solidFill>
              </a:rPr>
              <a:t> </a:t>
            </a:r>
            <a:r>
              <a:rPr lang="cs-CZ" altLang="en-US" sz="1600" dirty="0" err="1">
                <a:solidFill>
                  <a:schemeClr val="tx2"/>
                </a:solidFill>
              </a:rPr>
              <a:t>contaminated</a:t>
            </a:r>
            <a:r>
              <a:rPr lang="cs-CZ" altLang="en-US" sz="1600" dirty="0">
                <a:solidFill>
                  <a:schemeClr val="tx2"/>
                </a:solidFill>
              </a:rPr>
              <a:t> </a:t>
            </a:r>
            <a:r>
              <a:rPr lang="cs-CZ" altLang="en-US" sz="1600" dirty="0" err="1">
                <a:solidFill>
                  <a:schemeClr val="tx2"/>
                </a:solidFill>
              </a:rPr>
              <a:t>sites</a:t>
            </a:r>
            <a:endParaRPr lang="cs-CZ" altLang="en-US" sz="16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dirty="0">
                <a:solidFill>
                  <a:schemeClr val="tx2"/>
                </a:solidFill>
              </a:rPr>
              <a:t>- </a:t>
            </a:r>
            <a:r>
              <a:rPr lang="en-US" altLang="en-US" sz="1600" dirty="0">
                <a:solidFill>
                  <a:schemeClr val="tx2"/>
                </a:solidFill>
              </a:rPr>
              <a:t>Arsenic </a:t>
            </a:r>
            <a:r>
              <a:rPr lang="cs-CZ" alt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 direct toxicity to natural killer cells in immune s</a:t>
            </a:r>
            <a:r>
              <a:rPr lang="cs-CZ" altLang="en-US" sz="1600" dirty="0" err="1">
                <a:solidFill>
                  <a:schemeClr val="tx2"/>
                </a:solidFill>
                <a:sym typeface="Wingdings" panose="05000000000000000000" pitchFamily="2" charset="2"/>
              </a:rPr>
              <a:t>ystem</a:t>
            </a:r>
            <a:r>
              <a:rPr lang="cs-CZ" alt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 (</a:t>
            </a:r>
            <a:r>
              <a:rPr lang="cs-CZ" altLang="en-US" sz="1600" dirty="0" err="1">
                <a:solidFill>
                  <a:schemeClr val="tx2"/>
                </a:solidFill>
                <a:sym typeface="Wingdings" panose="05000000000000000000" pitchFamily="2" charset="2"/>
              </a:rPr>
              <a:t>responsible</a:t>
            </a:r>
            <a:r>
              <a:rPr lang="cs-CZ" alt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600" dirty="0" err="1">
                <a:solidFill>
                  <a:schemeClr val="tx2"/>
                </a:solidFill>
                <a:sym typeface="Wingdings" panose="05000000000000000000" pitchFamily="2" charset="2"/>
              </a:rPr>
              <a:t>for</a:t>
            </a:r>
            <a:r>
              <a:rPr lang="cs-CZ" alt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600" dirty="0" err="1">
                <a:solidFill>
                  <a:schemeClr val="tx2"/>
                </a:solidFill>
                <a:sym typeface="Wingdings" panose="05000000000000000000" pitchFamily="2" charset="2"/>
              </a:rPr>
              <a:t>removal</a:t>
            </a:r>
            <a:r>
              <a:rPr lang="cs-CZ" alt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 of </a:t>
            </a:r>
            <a:r>
              <a:rPr lang="cs-CZ" altLang="en-US" sz="1600" dirty="0" err="1">
                <a:solidFill>
                  <a:schemeClr val="tx2"/>
                </a:solidFill>
                <a:sym typeface="Wingdings" panose="05000000000000000000" pitchFamily="2" charset="2"/>
              </a:rPr>
              <a:t>tumors</a:t>
            </a:r>
            <a:r>
              <a:rPr lang="cs-CZ" alt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 </a:t>
            </a:r>
            <a:r>
              <a:rPr lang="en-US" alt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 increased carcinogenicity</a:t>
            </a:r>
            <a:r>
              <a:rPr lang="cs-CZ" alt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)</a:t>
            </a:r>
            <a:endParaRPr lang="cs-CZ" altLang="en-US" sz="16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0" dirty="0">
                <a:solidFill>
                  <a:schemeClr val="tx1"/>
                </a:solidFill>
              </a:rPr>
              <a:t>- </a:t>
            </a:r>
            <a:r>
              <a:rPr lang="cs-CZ" altLang="en-US" sz="1600" b="0" dirty="0" err="1">
                <a:solidFill>
                  <a:schemeClr val="tx1"/>
                </a:solidFill>
              </a:rPr>
              <a:t>Prenatal</a:t>
            </a:r>
            <a:r>
              <a:rPr lang="cs-CZ" altLang="en-US" sz="1600" b="0" dirty="0">
                <a:solidFill>
                  <a:schemeClr val="tx1"/>
                </a:solidFill>
              </a:rPr>
              <a:t> </a:t>
            </a:r>
            <a:r>
              <a:rPr lang="cs-CZ" altLang="en-US" sz="1600" b="0" dirty="0" err="1">
                <a:solidFill>
                  <a:schemeClr val="tx1"/>
                </a:solidFill>
              </a:rPr>
              <a:t>exposures</a:t>
            </a:r>
            <a:r>
              <a:rPr lang="cs-CZ" altLang="en-US" sz="1600" b="0" dirty="0">
                <a:solidFill>
                  <a:schemeClr val="tx1"/>
                </a:solidFill>
              </a:rPr>
              <a:t> to DIOXINS 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complete 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„</a:t>
            </a:r>
            <a:r>
              <a:rPr lang="cs-CZ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apoptosis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“ (</a:t>
            </a:r>
            <a:r>
              <a:rPr lang="cs-CZ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convolusion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) of </a:t>
            </a:r>
            <a:r>
              <a:rPr lang="cs-CZ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thymus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</a:t>
            </a:r>
            <a:r>
              <a:rPr lang="en-US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not immune s</a:t>
            </a:r>
            <a:r>
              <a:rPr lang="cs-CZ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ystem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in </a:t>
            </a:r>
            <a:r>
              <a:rPr lang="cs-CZ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offsprings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(no T-</a:t>
            </a:r>
            <a:r>
              <a:rPr lang="cs-CZ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cells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cs-CZ" altLang="en-US" sz="1600" b="0" dirty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4800" y="116632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IMMUNOTOXIC EFFECTS OF ECOTOXICANTS</a:t>
            </a:r>
          </a:p>
        </p:txBody>
      </p:sp>
    </p:spTree>
    <p:extLst>
      <p:ext uri="{BB962C8B-B14F-4D97-AF65-F5344CB8AC3E}">
        <p14:creationId xmlns:p14="http://schemas.microsoft.com/office/powerpoint/2010/main" val="2265072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282575" y="1476375"/>
            <a:ext cx="861060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500" dirty="0">
                <a:solidFill>
                  <a:schemeClr val="tx1"/>
                </a:solidFill>
                <a:sym typeface="Wingdings" panose="05000000000000000000" pitchFamily="2" charset="2"/>
              </a:rPr>
              <a:t>1]</a:t>
            </a:r>
            <a:r>
              <a:rPr lang="cs-CZ" altLang="en-US" sz="2500" dirty="0">
                <a:solidFill>
                  <a:schemeClr val="tx1"/>
                </a:solidFill>
              </a:rPr>
              <a:t> </a:t>
            </a:r>
            <a:r>
              <a:rPr lang="cs-CZ" altLang="en-US" sz="2500" dirty="0" err="1">
                <a:solidFill>
                  <a:schemeClr val="tx1"/>
                </a:solidFill>
              </a:rPr>
              <a:t>Acute</a:t>
            </a:r>
            <a:r>
              <a:rPr lang="cs-CZ" altLang="en-US" sz="2500" dirty="0">
                <a:solidFill>
                  <a:schemeClr val="tx1"/>
                </a:solidFill>
              </a:rPr>
              <a:t> toxicity </a:t>
            </a:r>
            <a:r>
              <a:rPr lang="cs-CZ" altLang="en-US" sz="1800" b="0" dirty="0">
                <a:solidFill>
                  <a:schemeClr val="tx1"/>
                </a:solidFill>
              </a:rPr>
              <a:t>	</a:t>
            </a:r>
            <a:br>
              <a:rPr lang="cs-CZ" altLang="en-US" sz="1800" b="0" dirty="0">
                <a:solidFill>
                  <a:schemeClr val="tx1"/>
                </a:solidFill>
              </a:rPr>
            </a:br>
            <a:r>
              <a:rPr lang="cs-CZ" altLang="en-US" sz="1800" b="0" dirty="0">
                <a:solidFill>
                  <a:schemeClr val="tx1"/>
                </a:solidFill>
              </a:rPr>
              <a:t>- </a:t>
            </a:r>
            <a:r>
              <a:rPr lang="cs-CZ" altLang="en-US" sz="1800" b="0" dirty="0" err="1">
                <a:solidFill>
                  <a:schemeClr val="tx1"/>
                </a:solidFill>
              </a:rPr>
              <a:t>spasms</a:t>
            </a:r>
            <a:r>
              <a:rPr lang="cs-CZ" altLang="en-US" sz="1800" b="0" dirty="0">
                <a:solidFill>
                  <a:schemeClr val="tx1"/>
                </a:solidFill>
              </a:rPr>
              <a:t>, </a:t>
            </a:r>
            <a:r>
              <a:rPr lang="cs-CZ" altLang="en-US" sz="1800" b="0" dirty="0" err="1">
                <a:solidFill>
                  <a:schemeClr val="tx1"/>
                </a:solidFill>
              </a:rPr>
              <a:t>effects</a:t>
            </a:r>
            <a:r>
              <a:rPr lang="cs-CZ" altLang="en-US" sz="1800" b="0" dirty="0">
                <a:solidFill>
                  <a:schemeClr val="tx1"/>
                </a:solidFill>
              </a:rPr>
              <a:t> on CNS, </a:t>
            </a:r>
            <a:r>
              <a:rPr lang="cs-CZ" altLang="en-US" sz="1800" b="0" dirty="0" err="1">
                <a:solidFill>
                  <a:schemeClr val="tx1"/>
                </a:solidFill>
              </a:rPr>
              <a:t>suffocation</a:t>
            </a:r>
            <a:r>
              <a:rPr lang="cs-CZ" altLang="en-US" sz="1800" b="0" dirty="0">
                <a:solidFill>
                  <a:schemeClr val="tx1"/>
                </a:solidFill>
              </a:rPr>
              <a:t>, </a:t>
            </a:r>
            <a:r>
              <a:rPr lang="cs-CZ" altLang="en-US" sz="1800" b="0" dirty="0" err="1">
                <a:solidFill>
                  <a:schemeClr val="tx1"/>
                </a:solidFill>
              </a:rPr>
              <a:t>death</a:t>
            </a:r>
            <a:endParaRPr lang="cs-CZ" altLang="en-US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5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5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500" dirty="0">
                <a:solidFill>
                  <a:schemeClr val="tx1"/>
                </a:solidFill>
              </a:rPr>
              <a:t>2]</a:t>
            </a:r>
            <a:r>
              <a:rPr lang="cs-CZ" altLang="en-US" sz="2500" dirty="0">
                <a:solidFill>
                  <a:schemeClr val="tx1"/>
                </a:solidFill>
              </a:rPr>
              <a:t> </a:t>
            </a:r>
            <a:r>
              <a:rPr lang="cs-CZ" altLang="en-US" sz="2500" dirty="0" err="1">
                <a:solidFill>
                  <a:schemeClr val="tx1"/>
                </a:solidFill>
              </a:rPr>
              <a:t>Chronic</a:t>
            </a:r>
            <a:r>
              <a:rPr lang="cs-CZ" altLang="en-US" sz="2500" dirty="0">
                <a:solidFill>
                  <a:schemeClr val="tx1"/>
                </a:solidFill>
              </a:rPr>
              <a:t> </a:t>
            </a:r>
            <a:r>
              <a:rPr lang="cs-CZ" altLang="en-US" sz="2500" dirty="0" err="1">
                <a:solidFill>
                  <a:schemeClr val="tx1"/>
                </a:solidFill>
              </a:rPr>
              <a:t>effects</a:t>
            </a:r>
            <a:br>
              <a:rPr lang="cs-CZ" altLang="en-US" sz="2500" b="0" dirty="0">
                <a:solidFill>
                  <a:schemeClr val="tx1"/>
                </a:solidFill>
              </a:rPr>
            </a:br>
            <a:r>
              <a:rPr lang="cs-CZ" altLang="en-US" sz="2500" b="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5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500" b="0" dirty="0" err="1">
                <a:solidFill>
                  <a:schemeClr val="tx1"/>
                </a:solidFill>
                <a:sym typeface="Wingdings" panose="05000000000000000000" pitchFamily="2" charset="2"/>
              </a:rPr>
              <a:t>effects</a:t>
            </a:r>
            <a:r>
              <a:rPr lang="cs-CZ" altLang="en-US" sz="2500" b="0" dirty="0">
                <a:solidFill>
                  <a:schemeClr val="tx1"/>
                </a:solidFill>
                <a:sym typeface="Wingdings" panose="05000000000000000000" pitchFamily="2" charset="2"/>
              </a:rPr>
              <a:t> on </a:t>
            </a:r>
            <a:r>
              <a:rPr lang="cs-CZ" altLang="en-US" sz="2500" b="0" dirty="0" err="1">
                <a:solidFill>
                  <a:schemeClr val="tx1"/>
                </a:solidFill>
                <a:sym typeface="Wingdings" panose="05000000000000000000" pitchFamily="2" charset="2"/>
              </a:rPr>
              <a:t>behaviour</a:t>
            </a:r>
            <a:r>
              <a:rPr lang="cs-CZ" altLang="en-US" sz="2500" b="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cs-CZ" altLang="en-US" sz="2500" b="0" dirty="0" err="1">
                <a:solidFill>
                  <a:schemeClr val="tx1"/>
                </a:solidFill>
                <a:sym typeface="Wingdings" panose="05000000000000000000" pitchFamily="2" charset="2"/>
              </a:rPr>
              <a:t>learning</a:t>
            </a:r>
            <a:r>
              <a:rPr lang="cs-CZ" altLang="en-US" sz="25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500" b="0" dirty="0" err="1">
                <a:solidFill>
                  <a:schemeClr val="tx1"/>
                </a:solidFill>
                <a:sym typeface="Wingdings" panose="05000000000000000000" pitchFamily="2" charset="2"/>
              </a:rPr>
              <a:t>etc</a:t>
            </a:r>
            <a:r>
              <a:rPr lang="cs-CZ" altLang="en-US" sz="2500" b="0" dirty="0">
                <a:solidFill>
                  <a:schemeClr val="tx1"/>
                </a:solidFill>
                <a:sym typeface="Wingdings" panose="05000000000000000000" pitchFamily="2" charset="2"/>
              </a:rPr>
              <a:t>..</a:t>
            </a:r>
            <a:endParaRPr lang="en-US" altLang="en-US" sz="25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en-US" sz="1800" b="0" dirty="0" err="1">
                <a:solidFill>
                  <a:schemeClr val="tx1"/>
                </a:solidFill>
              </a:rPr>
              <a:t>Behavioral</a:t>
            </a:r>
            <a:r>
              <a:rPr lang="cs-CZ" altLang="en-US" sz="1800" b="0" dirty="0">
                <a:solidFill>
                  <a:schemeClr val="tx1"/>
                </a:solidFill>
              </a:rPr>
              <a:t> </a:t>
            </a:r>
            <a:r>
              <a:rPr lang="cs-CZ" altLang="en-US" sz="1800" b="0" dirty="0" err="1">
                <a:solidFill>
                  <a:schemeClr val="tx1"/>
                </a:solidFill>
              </a:rPr>
              <a:t>changes</a:t>
            </a:r>
            <a:r>
              <a:rPr lang="cs-CZ" altLang="en-US" sz="1800" b="0" dirty="0">
                <a:solidFill>
                  <a:schemeClr val="tx1"/>
                </a:solidFill>
              </a:rPr>
              <a:t> – </a:t>
            </a:r>
            <a:r>
              <a:rPr lang="cs-CZ" altLang="en-US" sz="1800" b="0" dirty="0" err="1">
                <a:solidFill>
                  <a:schemeClr val="tx1"/>
                </a:solidFill>
              </a:rPr>
              <a:t>critical</a:t>
            </a:r>
            <a:r>
              <a:rPr lang="cs-CZ" altLang="en-US" sz="1800" b="0" dirty="0">
                <a:solidFill>
                  <a:schemeClr val="tx1"/>
                </a:solidFill>
              </a:rPr>
              <a:t> </a:t>
            </a:r>
            <a:r>
              <a:rPr lang="cs-CZ" altLang="en-US" sz="1800" b="0" dirty="0" err="1">
                <a:solidFill>
                  <a:schemeClr val="tx1"/>
                </a:solidFill>
              </a:rPr>
              <a:t>for</a:t>
            </a:r>
            <a:r>
              <a:rPr lang="cs-CZ" altLang="en-US" sz="1800" b="0" dirty="0">
                <a:solidFill>
                  <a:schemeClr val="tx1"/>
                </a:solidFill>
              </a:rPr>
              <a:t> </a:t>
            </a:r>
            <a:r>
              <a:rPr lang="cs-CZ" altLang="en-US" sz="1800" dirty="0" err="1">
                <a:solidFill>
                  <a:schemeClr val="tx2"/>
                </a:solidFill>
              </a:rPr>
              <a:t>survival</a:t>
            </a:r>
            <a:r>
              <a:rPr lang="cs-CZ" altLang="en-US" sz="1800" dirty="0">
                <a:solidFill>
                  <a:schemeClr val="tx2"/>
                </a:solidFill>
              </a:rPr>
              <a:t> </a:t>
            </a:r>
            <a:r>
              <a:rPr lang="en-US" altLang="en-US" sz="1800" dirty="0">
                <a:solidFill>
                  <a:schemeClr val="tx2"/>
                </a:solidFill>
              </a:rPr>
              <a:t>of individuals and populations</a:t>
            </a:r>
            <a:br>
              <a:rPr lang="cs-CZ" altLang="en-US" sz="1800" b="0" dirty="0">
                <a:solidFill>
                  <a:schemeClr val="tx1"/>
                </a:solidFill>
              </a:rPr>
            </a:br>
            <a:r>
              <a:rPr lang="cs-CZ" altLang="en-US" sz="1800" b="0" dirty="0">
                <a:solidFill>
                  <a:schemeClr val="tx1"/>
                </a:solidFill>
              </a:rPr>
              <a:t>	- male-</a:t>
            </a:r>
            <a:r>
              <a:rPr lang="cs-CZ" altLang="en-US" sz="1800" b="0" dirty="0" err="1">
                <a:solidFill>
                  <a:schemeClr val="tx1"/>
                </a:solidFill>
              </a:rPr>
              <a:t>female</a:t>
            </a:r>
            <a:r>
              <a:rPr lang="cs-CZ" altLang="en-US" sz="1800" b="0" dirty="0">
                <a:solidFill>
                  <a:schemeClr val="tx1"/>
                </a:solidFill>
              </a:rPr>
              <a:t> </a:t>
            </a:r>
            <a:r>
              <a:rPr lang="cs-CZ" altLang="en-US" sz="1800" b="0" dirty="0" err="1">
                <a:solidFill>
                  <a:schemeClr val="tx1"/>
                </a:solidFill>
              </a:rPr>
              <a:t>attraction</a:t>
            </a:r>
            <a:r>
              <a:rPr lang="cs-CZ" altLang="en-US" sz="1800" b="0" dirty="0">
                <a:solidFill>
                  <a:schemeClr val="tx1"/>
                </a:solidFill>
              </a:rPr>
              <a:t> </a:t>
            </a:r>
            <a:r>
              <a:rPr lang="en-US" altLang="en-US" sz="1800" b="0" dirty="0">
                <a:solidFill>
                  <a:schemeClr val="tx1"/>
                </a:solidFill>
              </a:rPr>
              <a:t>/ </a:t>
            </a:r>
            <a:r>
              <a:rPr lang="cs-CZ" altLang="en-US" sz="1800" b="0" dirty="0" err="1">
                <a:solidFill>
                  <a:schemeClr val="tx1"/>
                </a:solidFill>
              </a:rPr>
              <a:t>reproduction</a:t>
            </a:r>
            <a:r>
              <a:rPr lang="cs-CZ" altLang="en-US" sz="1800" b="0" dirty="0">
                <a:solidFill>
                  <a:schemeClr val="tx1"/>
                </a:solidFill>
              </a:rPr>
              <a:t>, </a:t>
            </a:r>
            <a:r>
              <a:rPr lang="cs-CZ" altLang="en-US" sz="1800" b="0" dirty="0" err="1">
                <a:solidFill>
                  <a:schemeClr val="tx1"/>
                </a:solidFill>
              </a:rPr>
              <a:t>foraging</a:t>
            </a:r>
            <a:r>
              <a:rPr lang="cs-CZ" altLang="en-US" sz="1800" b="0" dirty="0">
                <a:solidFill>
                  <a:schemeClr val="tx1"/>
                </a:solidFill>
              </a:rPr>
              <a:t>, </a:t>
            </a:r>
            <a:r>
              <a:rPr lang="cs-CZ" altLang="en-US" sz="1800" b="0" dirty="0" err="1">
                <a:solidFill>
                  <a:schemeClr val="tx1"/>
                </a:solidFill>
              </a:rPr>
              <a:t>hiding</a:t>
            </a:r>
            <a:r>
              <a:rPr lang="cs-CZ" altLang="en-US" sz="1800" b="0" dirty="0">
                <a:solidFill>
                  <a:schemeClr val="tx1"/>
                </a:solidFill>
              </a:rPr>
              <a:t> </a:t>
            </a:r>
            <a:r>
              <a:rPr lang="cs-CZ" altLang="en-US" sz="1800" b="0" dirty="0" err="1">
                <a:solidFill>
                  <a:schemeClr val="tx1"/>
                </a:solidFill>
              </a:rPr>
              <a:t>from</a:t>
            </a:r>
            <a:r>
              <a:rPr lang="cs-CZ" altLang="en-US" sz="1800" b="0" dirty="0">
                <a:solidFill>
                  <a:schemeClr val="tx1"/>
                </a:solidFill>
              </a:rPr>
              <a:t> </a:t>
            </a:r>
            <a:r>
              <a:rPr lang="cs-CZ" altLang="en-US" sz="1800" b="0" dirty="0" err="1">
                <a:solidFill>
                  <a:schemeClr val="tx1"/>
                </a:solidFill>
              </a:rPr>
              <a:t>predators</a:t>
            </a:r>
            <a:endParaRPr lang="cs-CZ" alt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 dirty="0" err="1">
                <a:solidFill>
                  <a:schemeClr val="tx2"/>
                </a:solidFill>
              </a:rPr>
              <a:t>Loss</a:t>
            </a:r>
            <a:r>
              <a:rPr lang="cs-CZ" altLang="en-US" sz="2000" dirty="0">
                <a:solidFill>
                  <a:schemeClr val="tx2"/>
                </a:solidFill>
              </a:rPr>
              <a:t> of </a:t>
            </a:r>
            <a:r>
              <a:rPr lang="cs-CZ" altLang="en-US" sz="2000" dirty="0" err="1">
                <a:solidFill>
                  <a:schemeClr val="tx2"/>
                </a:solidFill>
              </a:rPr>
              <a:t>synchronization</a:t>
            </a:r>
            <a:r>
              <a:rPr lang="cs-CZ" altLang="en-US" sz="2000" dirty="0">
                <a:solidFill>
                  <a:schemeClr val="tx2"/>
                </a:solidFill>
              </a:rPr>
              <a:t> in </a:t>
            </a:r>
            <a:r>
              <a:rPr lang="cs-CZ" altLang="en-US" sz="2000" dirty="0" err="1">
                <a:solidFill>
                  <a:schemeClr val="tx2"/>
                </a:solidFill>
              </a:rPr>
              <a:t>release</a:t>
            </a:r>
            <a:r>
              <a:rPr lang="cs-CZ" altLang="en-US" sz="2000" dirty="0">
                <a:solidFill>
                  <a:schemeClr val="tx2"/>
                </a:solidFill>
              </a:rPr>
              <a:t> of </a:t>
            </a:r>
            <a:r>
              <a:rPr lang="cs-CZ" altLang="en-US" sz="2000" dirty="0" err="1">
                <a:solidFill>
                  <a:schemeClr val="tx2"/>
                </a:solidFill>
              </a:rPr>
              <a:t>gametes</a:t>
            </a:r>
            <a:r>
              <a:rPr lang="cs-CZ" altLang="en-US" sz="2000" dirty="0">
                <a:solidFill>
                  <a:schemeClr val="tx2"/>
                </a:solidFill>
              </a:rPr>
              <a:t>  </a:t>
            </a:r>
            <a:br>
              <a:rPr lang="cs-CZ" altLang="en-US" sz="2000" dirty="0">
                <a:solidFill>
                  <a:schemeClr val="tx2"/>
                </a:solidFill>
              </a:rPr>
            </a:br>
            <a:r>
              <a:rPr lang="cs-CZ" altLang="en-US" sz="2000" dirty="0">
                <a:solidFill>
                  <a:schemeClr val="tx2"/>
                </a:solidFill>
              </a:rPr>
              <a:t>	</a:t>
            </a:r>
            <a:r>
              <a:rPr lang="cs-CZ" altLang="en-US" sz="2000" b="0" i="1" dirty="0">
                <a:solidFill>
                  <a:schemeClr val="tx2"/>
                </a:solidFill>
              </a:rPr>
              <a:t>(</a:t>
            </a:r>
            <a:r>
              <a:rPr lang="cs-CZ" altLang="en-US" sz="2000" b="0" i="1" dirty="0" err="1">
                <a:solidFill>
                  <a:schemeClr val="tx1"/>
                </a:solidFill>
              </a:rPr>
              <a:t>aquatic</a:t>
            </a:r>
            <a:r>
              <a:rPr lang="cs-CZ" altLang="en-US" sz="2000" b="0" i="1" dirty="0">
                <a:solidFill>
                  <a:schemeClr val="tx1"/>
                </a:solidFill>
              </a:rPr>
              <a:t> </a:t>
            </a:r>
            <a:r>
              <a:rPr lang="cs-CZ" altLang="en-US" sz="2000" b="0" i="1" dirty="0" err="1">
                <a:solidFill>
                  <a:schemeClr val="tx1"/>
                </a:solidFill>
              </a:rPr>
              <a:t>invertebrates</a:t>
            </a:r>
            <a:r>
              <a:rPr lang="cs-CZ" altLang="en-US" sz="2000" b="0" i="1" dirty="0">
                <a:solidFill>
                  <a:schemeClr val="tx1"/>
                </a:solidFill>
              </a:rPr>
              <a:t> and </a:t>
            </a:r>
            <a:r>
              <a:rPr lang="cs-CZ" altLang="en-US" sz="2000" b="0" i="1" dirty="0" err="1">
                <a:solidFill>
                  <a:schemeClr val="tx1"/>
                </a:solidFill>
              </a:rPr>
              <a:t>vertebrates</a:t>
            </a:r>
            <a:r>
              <a:rPr lang="cs-CZ" altLang="en-US" sz="2000" b="0" i="1" dirty="0">
                <a:solidFill>
                  <a:schemeClr val="tx1"/>
                </a:solidFill>
              </a:rPr>
              <a:t>) </a:t>
            </a:r>
            <a:endParaRPr lang="en-US" altLang="en-US" sz="2000" b="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- C</a:t>
            </a:r>
            <a:r>
              <a:rPr lang="en-US" altLang="en-US" sz="2000" dirty="0" err="1">
                <a:solidFill>
                  <a:schemeClr val="tx2"/>
                </a:solidFill>
              </a:rPr>
              <a:t>omplex</a:t>
            </a:r>
            <a:r>
              <a:rPr lang="en-US" altLang="en-US" sz="2000" dirty="0">
                <a:solidFill>
                  <a:schemeClr val="tx2"/>
                </a:solidFill>
              </a:rPr>
              <a:t> reproduction </a:t>
            </a:r>
            <a:r>
              <a:rPr lang="en-US" altLang="en-US" sz="2000" dirty="0" err="1">
                <a:solidFill>
                  <a:schemeClr val="tx2"/>
                </a:solidFill>
              </a:rPr>
              <a:t>behaviour</a:t>
            </a:r>
            <a:r>
              <a:rPr lang="cs-CZ" altLang="en-US" sz="2000" dirty="0">
                <a:solidFill>
                  <a:schemeClr val="tx2"/>
                </a:solidFill>
              </a:rPr>
              <a:t> </a:t>
            </a:r>
            <a:r>
              <a:rPr lang="cs-CZ" altLang="en-US" sz="2000" b="0" i="1" dirty="0">
                <a:solidFill>
                  <a:schemeClr val="tx1"/>
                </a:solidFill>
              </a:rPr>
              <a:t>(b</a:t>
            </a:r>
            <a:r>
              <a:rPr lang="en-US" altLang="en-US" sz="2000" b="0" i="1" dirty="0" err="1">
                <a:solidFill>
                  <a:schemeClr val="tx1"/>
                </a:solidFill>
              </a:rPr>
              <a:t>irds</a:t>
            </a:r>
            <a:r>
              <a:rPr lang="en-US" altLang="en-US" sz="2000" b="0" i="1" dirty="0">
                <a:solidFill>
                  <a:schemeClr val="tx1"/>
                </a:solidFill>
              </a:rPr>
              <a:t> and mammals</a:t>
            </a:r>
            <a:r>
              <a:rPr lang="cs-CZ" altLang="en-US" sz="2000" b="0" i="1" dirty="0">
                <a:solidFill>
                  <a:schemeClr val="tx1"/>
                </a:solidFill>
              </a:rPr>
              <a:t>)</a:t>
            </a:r>
            <a:endParaRPr lang="cs-CZ" altLang="en-US" sz="2000" i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- </a:t>
            </a:r>
            <a:r>
              <a:rPr lang="en-US" altLang="en-US" sz="2000" b="0" dirty="0">
                <a:solidFill>
                  <a:schemeClr val="tx1"/>
                </a:solidFill>
              </a:rPr>
              <a:t>Slower burr</a:t>
            </a:r>
            <a:r>
              <a:rPr lang="cs-CZ" altLang="en-US" sz="2000" b="0" dirty="0" err="1">
                <a:solidFill>
                  <a:schemeClr val="tx1"/>
                </a:solidFill>
              </a:rPr>
              <a:t>ying</a:t>
            </a:r>
            <a:r>
              <a:rPr lang="cs-CZ" altLang="en-US" sz="2000" b="0" dirty="0">
                <a:solidFill>
                  <a:schemeClr val="tx1"/>
                </a:solidFill>
              </a:rPr>
              <a:t> of </a:t>
            </a:r>
            <a:r>
              <a:rPr lang="cs-CZ" altLang="en-US" sz="2000" b="0" dirty="0" err="1">
                <a:solidFill>
                  <a:schemeClr val="tx1"/>
                </a:solidFill>
              </a:rPr>
              <a:t>molluscs</a:t>
            </a:r>
            <a:r>
              <a:rPr lang="cs-CZ" altLang="en-US" sz="2000" b="0" dirty="0">
                <a:solidFill>
                  <a:schemeClr val="tx1"/>
                </a:solidFill>
              </a:rPr>
              <a:t> </a:t>
            </a:r>
            <a:r>
              <a:rPr lang="cs-CZ" altLang="en-US" sz="2000" b="0" dirty="0" err="1">
                <a:solidFill>
                  <a:schemeClr val="tx1"/>
                </a:solidFill>
              </a:rPr>
              <a:t>into</a:t>
            </a:r>
            <a:r>
              <a:rPr lang="cs-CZ" altLang="en-US" sz="2000" b="0" dirty="0">
                <a:solidFill>
                  <a:schemeClr val="tx1"/>
                </a:solidFill>
              </a:rPr>
              <a:t> </a:t>
            </a:r>
            <a:r>
              <a:rPr lang="cs-CZ" altLang="en-US" sz="2000" b="0" dirty="0" err="1">
                <a:solidFill>
                  <a:schemeClr val="tx1"/>
                </a:solidFill>
              </a:rPr>
              <a:t>sediments</a:t>
            </a:r>
            <a:r>
              <a:rPr lang="cs-CZ" altLang="en-US" sz="2000" b="0" dirty="0">
                <a:solidFill>
                  <a:schemeClr val="tx1"/>
                </a:solidFill>
              </a:rPr>
              <a:t> </a:t>
            </a:r>
            <a:r>
              <a:rPr lang="en-US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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fast 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predation</a:t>
            </a:r>
            <a:b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cs-CZ" altLang="en-US" sz="2400" b="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400" b="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b="0" dirty="0" err="1">
                <a:solidFill>
                  <a:srgbClr val="FF0000"/>
                </a:solidFill>
                <a:sym typeface="Wingdings" panose="05000000000000000000" pitchFamily="2" charset="2"/>
              </a:rPr>
              <a:t>lower</a:t>
            </a:r>
            <a:r>
              <a:rPr lang="cs-CZ" altLang="en-US" sz="2400" b="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b="0" dirty="0">
                <a:solidFill>
                  <a:srgbClr val="FF0000"/>
                </a:solidFill>
              </a:rPr>
              <a:t>fitness and </a:t>
            </a:r>
            <a:r>
              <a:rPr lang="cs-CZ" altLang="en-US" sz="2400" b="0" dirty="0" err="1">
                <a:solidFill>
                  <a:srgbClr val="FF0000"/>
                </a:solidFill>
              </a:rPr>
              <a:t>lower</a:t>
            </a:r>
            <a:r>
              <a:rPr lang="cs-CZ" altLang="en-US" sz="2400" b="0" dirty="0">
                <a:solidFill>
                  <a:srgbClr val="FF0000"/>
                </a:solidFill>
              </a:rPr>
              <a:t> </a:t>
            </a:r>
            <a:r>
              <a:rPr lang="cs-CZ" altLang="en-US" sz="2400" b="0" dirty="0" err="1">
                <a:solidFill>
                  <a:srgbClr val="FF0000"/>
                </a:solidFill>
              </a:rPr>
              <a:t>reproduction</a:t>
            </a:r>
            <a:r>
              <a:rPr lang="cs-CZ" altLang="en-US" sz="2400" b="0" dirty="0">
                <a:solidFill>
                  <a:srgbClr val="FF0000"/>
                </a:solidFill>
              </a:rPr>
              <a:t> </a:t>
            </a:r>
            <a:r>
              <a:rPr lang="cs-CZ" altLang="en-US" sz="2400" b="0" dirty="0" err="1">
                <a:solidFill>
                  <a:srgbClr val="FF0000"/>
                </a:solidFill>
              </a:rPr>
              <a:t>success</a:t>
            </a:r>
            <a:endParaRPr lang="cs-CZ" altLang="en-US" sz="2400" b="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cs-CZ" altLang="en-US" sz="1700" b="0" dirty="0">
              <a:solidFill>
                <a:schemeClr val="tx1"/>
              </a:solidFill>
            </a:endParaRPr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NEUROTOXIC EFFECTS (</a:t>
            </a:r>
            <a:r>
              <a:rPr lang="cs-CZ" altLang="en-US" sz="2400" dirty="0" err="1">
                <a:solidFill>
                  <a:srgbClr val="FF3300"/>
                </a:solidFill>
              </a:rPr>
              <a:t>e.g</a:t>
            </a:r>
            <a:r>
              <a:rPr lang="cs-CZ" altLang="en-US" sz="2400" dirty="0">
                <a:solidFill>
                  <a:srgbClr val="FF3300"/>
                </a:solidFill>
              </a:rPr>
              <a:t>. </a:t>
            </a:r>
            <a:r>
              <a:rPr lang="cs-CZ" altLang="en-US" sz="2400" dirty="0" err="1">
                <a:solidFill>
                  <a:srgbClr val="FF3300"/>
                </a:solidFill>
              </a:rPr>
              <a:t>Insecticides</a:t>
            </a:r>
            <a:r>
              <a:rPr lang="cs-CZ" altLang="en-US" sz="2400" dirty="0">
                <a:solidFill>
                  <a:srgbClr val="FF3300"/>
                </a:solidFill>
              </a:rPr>
              <a:t>)</a:t>
            </a:r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804863"/>
            <a:ext cx="2625725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0279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2800" dirty="0">
                <a:solidFill>
                  <a:schemeClr val="tx1"/>
                </a:solidFill>
              </a:rPr>
              <a:t>NEFROTOXICITY IN VULTURES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052736"/>
            <a:ext cx="8640960" cy="5805264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b="1" dirty="0"/>
              <a:t>- </a:t>
            </a:r>
            <a:r>
              <a:rPr lang="cs-CZ" sz="1800" b="1" dirty="0" err="1"/>
              <a:t>Damaging</a:t>
            </a:r>
            <a:r>
              <a:rPr lang="cs-CZ" sz="1800" b="1" dirty="0"/>
              <a:t> </a:t>
            </a:r>
            <a:r>
              <a:rPr lang="cs-CZ" sz="1800" b="1" dirty="0" err="1"/>
              <a:t>effects</a:t>
            </a:r>
            <a:r>
              <a:rPr lang="cs-CZ" sz="1800" b="1" dirty="0"/>
              <a:t> of </a:t>
            </a:r>
            <a:r>
              <a:rPr lang="cs-CZ" sz="1800" b="1" dirty="0" err="1"/>
              <a:t>veterinary</a:t>
            </a:r>
            <a:r>
              <a:rPr lang="cs-CZ" sz="1800" b="1" dirty="0"/>
              <a:t> </a:t>
            </a:r>
            <a:r>
              <a:rPr lang="cs-CZ" sz="1800" b="1" dirty="0" err="1"/>
              <a:t>pharmaceuticals</a:t>
            </a:r>
            <a:r>
              <a:rPr lang="cs-CZ" sz="1800" b="1" dirty="0"/>
              <a:t> on </a:t>
            </a:r>
            <a:r>
              <a:rPr lang="cs-CZ" sz="1800" b="1" dirty="0" err="1"/>
              <a:t>vulture</a:t>
            </a:r>
            <a:r>
              <a:rPr lang="cs-CZ" sz="1800" b="1" dirty="0"/>
              <a:t> </a:t>
            </a:r>
            <a:r>
              <a:rPr lang="cs-CZ" sz="1800" b="1" dirty="0" err="1"/>
              <a:t>populations</a:t>
            </a:r>
            <a:endParaRPr lang="en-US" sz="18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/>
              <a:t>	- </a:t>
            </a:r>
            <a:r>
              <a:rPr lang="cs-CZ" sz="1800" dirty="0" err="1"/>
              <a:t>primary</a:t>
            </a:r>
            <a:r>
              <a:rPr lang="cs-CZ" sz="1800" dirty="0"/>
              <a:t> </a:t>
            </a:r>
            <a:r>
              <a:rPr lang="cs-CZ" sz="1800" dirty="0" err="1"/>
              <a:t>effect</a:t>
            </a:r>
            <a:r>
              <a:rPr lang="cs-CZ" sz="1800" dirty="0"/>
              <a:t> </a:t>
            </a:r>
            <a:r>
              <a:rPr lang="cs-CZ" sz="1800" dirty="0">
                <a:sym typeface="Wingdings" panose="05000000000000000000" pitchFamily="2" charset="2"/>
              </a:rPr>
              <a:t></a:t>
            </a:r>
            <a:r>
              <a:rPr lang="en-US" sz="1800" dirty="0">
                <a:sym typeface="Wingdings" panose="05000000000000000000" pitchFamily="2" charset="2"/>
              </a:rPr>
              <a:t> kidney in vultures</a:t>
            </a:r>
            <a:r>
              <a:rPr lang="cs-CZ" sz="1800" dirty="0">
                <a:sym typeface="Wingdings" panose="05000000000000000000" pitchFamily="2" charset="2"/>
              </a:rPr>
              <a:t> = </a:t>
            </a:r>
            <a:r>
              <a:rPr lang="cs-CZ" sz="1800" b="1" dirty="0" err="1">
                <a:solidFill>
                  <a:srgbClr val="FF0000"/>
                </a:solidFill>
              </a:rPr>
              <a:t>nephrotoxicity</a:t>
            </a:r>
            <a:endParaRPr lang="cs-CZ" sz="1800" dirty="0"/>
          </a:p>
        </p:txBody>
      </p:sp>
      <p:pic>
        <p:nvPicPr>
          <p:cNvPr id="2052" name="Picture 4" descr="http://img2.allvoices.com/thumbs/image/609/480/103574038-diclofenac-dr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937" y="2132856"/>
            <a:ext cx="5571619" cy="4391424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420888"/>
            <a:ext cx="1728192" cy="130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665" y="5313941"/>
            <a:ext cx="1800200" cy="8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http://www.painstopanswers.com/images/diclofenac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11" t="14654" r="7041" b="12078"/>
          <a:stretch>
            <a:fillRect/>
          </a:stretch>
        </p:blipFill>
        <p:spPr bwMode="auto">
          <a:xfrm>
            <a:off x="242649" y="3830894"/>
            <a:ext cx="1944216" cy="144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26489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304800" y="304800"/>
            <a:ext cx="8610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TOXIC EFFECTS TO PRODUCERS (</a:t>
            </a:r>
            <a:r>
              <a:rPr lang="cs-CZ" altLang="en-US" sz="2400" dirty="0" err="1">
                <a:solidFill>
                  <a:srgbClr val="FF3300"/>
                </a:solidFill>
              </a:rPr>
              <a:t>plants</a:t>
            </a:r>
            <a:r>
              <a:rPr lang="cs-CZ" altLang="en-US" sz="2400" dirty="0">
                <a:solidFill>
                  <a:srgbClr val="FF3300"/>
                </a:solidFill>
              </a:rPr>
              <a:t>, </a:t>
            </a:r>
            <a:r>
              <a:rPr lang="cs-CZ" altLang="en-US" sz="2400" dirty="0" err="1">
                <a:solidFill>
                  <a:srgbClr val="FF3300"/>
                </a:solidFill>
              </a:rPr>
              <a:t>algae</a:t>
            </a:r>
            <a:r>
              <a:rPr lang="cs-CZ" altLang="en-US" sz="2400" dirty="0">
                <a:solidFill>
                  <a:srgbClr val="FF3300"/>
                </a:solidFill>
              </a:rPr>
              <a:t>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0" dirty="0" err="1">
                <a:solidFill>
                  <a:schemeClr val="tx2"/>
                </a:solidFill>
              </a:rPr>
              <a:t>Unique</a:t>
            </a:r>
            <a:r>
              <a:rPr lang="cs-CZ" altLang="en-US" sz="2400" b="0" dirty="0">
                <a:solidFill>
                  <a:schemeClr val="tx2"/>
                </a:solidFill>
              </a:rPr>
              <a:t> </a:t>
            </a:r>
            <a:r>
              <a:rPr lang="cs-CZ" altLang="en-US" sz="2400" b="0" dirty="0" err="1">
                <a:solidFill>
                  <a:schemeClr val="tx2"/>
                </a:solidFill>
              </a:rPr>
              <a:t>process</a:t>
            </a:r>
            <a:r>
              <a:rPr lang="cs-CZ" altLang="en-US" sz="2400" b="0" dirty="0">
                <a:solidFill>
                  <a:schemeClr val="tx2"/>
                </a:solidFill>
              </a:rPr>
              <a:t> of PHOTOSYNTHESIS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000" b="0" dirty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2"/>
                </a:solidFill>
              </a:rPr>
              <a:t>Target to many </a:t>
            </a:r>
            <a:r>
              <a:rPr lang="cs-CZ" altLang="en-US" sz="2000" b="0" dirty="0" err="1">
                <a:solidFill>
                  <a:schemeClr val="tx2"/>
                </a:solidFill>
              </a:rPr>
              <a:t>herbicidies</a:t>
            </a:r>
            <a:r>
              <a:rPr lang="cs-CZ" altLang="en-US" sz="2000" b="0" dirty="0">
                <a:solidFill>
                  <a:schemeClr val="tx2"/>
                </a:solidFill>
              </a:rPr>
              <a:t> – </a:t>
            </a:r>
            <a:r>
              <a:rPr lang="cs-CZ" altLang="en-US" sz="2000" b="0" dirty="0" err="1">
                <a:solidFill>
                  <a:schemeClr val="tx2"/>
                </a:solidFill>
              </a:rPr>
              <a:t>e.g</a:t>
            </a:r>
            <a:r>
              <a:rPr lang="cs-CZ" altLang="en-US" sz="2000" b="0" dirty="0">
                <a:solidFill>
                  <a:schemeClr val="tx2"/>
                </a:solidFill>
              </a:rPr>
              <a:t>. </a:t>
            </a:r>
            <a:r>
              <a:rPr lang="en-GB" altLang="en-US" sz="2000" b="0" dirty="0" err="1">
                <a:solidFill>
                  <a:schemeClr val="tx2"/>
                </a:solidFill>
              </a:rPr>
              <a:t>Diuron</a:t>
            </a:r>
            <a:r>
              <a:rPr lang="en-GB" altLang="en-US" sz="2000" b="0" dirty="0">
                <a:solidFill>
                  <a:schemeClr val="tx2"/>
                </a:solidFill>
              </a:rPr>
              <a:t> (DCMU) </a:t>
            </a:r>
            <a:r>
              <a:rPr lang="cs-CZ" altLang="en-US" sz="2000" b="0" dirty="0">
                <a:solidFill>
                  <a:schemeClr val="tx2"/>
                </a:solidFill>
              </a:rPr>
              <a:t>and </a:t>
            </a:r>
            <a:r>
              <a:rPr lang="cs-CZ" altLang="en-US" sz="2000" b="0" dirty="0" err="1">
                <a:solidFill>
                  <a:schemeClr val="tx2"/>
                </a:solidFill>
              </a:rPr>
              <a:t>Paraquat</a:t>
            </a:r>
            <a:endParaRPr lang="cs-CZ" altLang="en-US" sz="2000" b="0" dirty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400" b="0" dirty="0">
              <a:solidFill>
                <a:srgbClr val="FF3300"/>
              </a:solidFill>
            </a:endParaRPr>
          </a:p>
        </p:txBody>
      </p:sp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736253"/>
            <a:ext cx="550862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4212034"/>
            <a:ext cx="5202238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aibnsus.org/images/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88913"/>
            <a:ext cx="6811963" cy="655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figure4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16100"/>
            <a:ext cx="11350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 descr="figure4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2249488"/>
            <a:ext cx="12192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 descr="figur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1938" y="1905000"/>
            <a:ext cx="20574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 descr="figure4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381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69" t="32292" r="28906" b="25000"/>
          <a:stretch>
            <a:fillRect/>
          </a:stretch>
        </p:blipFill>
        <p:spPr bwMode="auto">
          <a:xfrm>
            <a:off x="4953000" y="3328988"/>
            <a:ext cx="3962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 descr="figure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2060575"/>
            <a:ext cx="13668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304800" y="26035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 err="1">
                <a:solidFill>
                  <a:srgbClr val="FF3300"/>
                </a:solidFill>
              </a:rPr>
              <a:t>Acute</a:t>
            </a:r>
            <a:r>
              <a:rPr lang="cs-CZ" altLang="en-US" sz="2400" dirty="0">
                <a:solidFill>
                  <a:srgbClr val="FF3300"/>
                </a:solidFill>
              </a:rPr>
              <a:t> </a:t>
            </a:r>
            <a:r>
              <a:rPr lang="cs-CZ" altLang="en-US" sz="2400" dirty="0" err="1">
                <a:solidFill>
                  <a:srgbClr val="FF3300"/>
                </a:solidFill>
              </a:rPr>
              <a:t>effects</a:t>
            </a:r>
            <a:r>
              <a:rPr lang="cs-CZ" altLang="en-US" sz="2400" dirty="0">
                <a:solidFill>
                  <a:srgbClr val="FF3300"/>
                </a:solidFill>
              </a:rPr>
              <a:t> in </a:t>
            </a:r>
            <a:r>
              <a:rPr lang="cs-CZ" altLang="en-US" sz="2400" dirty="0" err="1">
                <a:solidFill>
                  <a:srgbClr val="FF3300"/>
                </a:solidFill>
              </a:rPr>
              <a:t>producers</a:t>
            </a:r>
            <a:endParaRPr lang="cs-CZ" altLang="en-US" sz="2400" b="0" dirty="0">
              <a:solidFill>
                <a:srgbClr val="FF3300"/>
              </a:solidFill>
            </a:endParaRPr>
          </a:p>
        </p:txBody>
      </p:sp>
      <p:sp>
        <p:nvSpPr>
          <p:cNvPr id="59401" name="TextovéPole 8"/>
          <p:cNvSpPr txBox="1">
            <a:spLocks noChangeArrowheads="1"/>
          </p:cNvSpPr>
          <p:nvPr/>
        </p:nvSpPr>
        <p:spPr bwMode="auto">
          <a:xfrm>
            <a:off x="5508625" y="836613"/>
            <a:ext cx="357886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 err="1">
                <a:solidFill>
                  <a:schemeClr val="tx1"/>
                </a:solidFill>
              </a:rPr>
              <a:t>Example</a:t>
            </a:r>
            <a:r>
              <a:rPr lang="cs-CZ" altLang="en-US" sz="1800" dirty="0">
                <a:solidFill>
                  <a:schemeClr val="tx1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err="1">
                <a:solidFill>
                  <a:schemeClr val="tx1"/>
                </a:solidFill>
              </a:rPr>
              <a:t>Effects</a:t>
            </a:r>
            <a:r>
              <a:rPr lang="cs-CZ" altLang="en-US" sz="1800" b="0" dirty="0">
                <a:solidFill>
                  <a:schemeClr val="tx1"/>
                </a:solidFill>
              </a:rPr>
              <a:t> of metals on </a:t>
            </a:r>
            <a:r>
              <a:rPr lang="cs-CZ" altLang="en-US" sz="1800" b="0" dirty="0" err="1">
                <a:solidFill>
                  <a:schemeClr val="tx1"/>
                </a:solidFill>
              </a:rPr>
              <a:t>chlorophyll</a:t>
            </a:r>
            <a:r>
              <a:rPr lang="cs-CZ" altLang="en-US" sz="1800" b="0" dirty="0">
                <a:solidFill>
                  <a:schemeClr val="tx1"/>
                </a:solidFill>
              </a:rPr>
              <a:t>-a</a:t>
            </a:r>
            <a:br>
              <a:rPr lang="cs-CZ" altLang="en-US" sz="1800" b="0" dirty="0">
                <a:solidFill>
                  <a:schemeClr val="tx1"/>
                </a:solidFill>
              </a:rPr>
            </a:br>
            <a:r>
              <a:rPr lang="cs-CZ" altLang="en-US" sz="1800" b="0" dirty="0" err="1">
                <a:solidFill>
                  <a:schemeClr val="tx1"/>
                </a:solidFill>
              </a:rPr>
              <a:t>content</a:t>
            </a:r>
            <a:r>
              <a:rPr lang="cs-CZ" altLang="en-US" sz="1800" b="0" dirty="0">
                <a:solidFill>
                  <a:schemeClr val="tx1"/>
                </a:solidFill>
              </a:rPr>
              <a:t> in </a:t>
            </a:r>
            <a:r>
              <a:rPr lang="cs-CZ" altLang="en-US" sz="1800" b="0" dirty="0" err="1">
                <a:solidFill>
                  <a:schemeClr val="tx1"/>
                </a:solidFill>
              </a:rPr>
              <a:t>algae</a:t>
            </a:r>
            <a:endParaRPr lang="cs-CZ" altLang="en-US" sz="1800" b="0" dirty="0">
              <a:solidFill>
                <a:schemeClr val="tx1"/>
              </a:solidFill>
            </a:endParaRPr>
          </a:p>
        </p:txBody>
      </p:sp>
      <p:sp>
        <p:nvSpPr>
          <p:cNvPr id="59402" name="TextovéPole 9"/>
          <p:cNvSpPr txBox="1">
            <a:spLocks noChangeArrowheads="1"/>
          </p:cNvSpPr>
          <p:nvPr/>
        </p:nvSpPr>
        <p:spPr bwMode="auto">
          <a:xfrm>
            <a:off x="611188" y="911225"/>
            <a:ext cx="4172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 err="1">
                <a:solidFill>
                  <a:schemeClr val="tx1"/>
                </a:solidFill>
              </a:rPr>
              <a:t>Damage</a:t>
            </a:r>
            <a:r>
              <a:rPr lang="cs-CZ" altLang="en-US" sz="1800" dirty="0">
                <a:solidFill>
                  <a:schemeClr val="tx1"/>
                </a:solidFill>
              </a:rPr>
              <a:t> to </a:t>
            </a:r>
            <a:r>
              <a:rPr lang="cs-CZ" altLang="en-US" sz="1800" dirty="0" err="1">
                <a:solidFill>
                  <a:schemeClr val="tx1"/>
                </a:solidFill>
              </a:rPr>
              <a:t>photosynthetic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dirty="0" err="1">
                <a:solidFill>
                  <a:schemeClr val="tx1"/>
                </a:solidFill>
              </a:rPr>
              <a:t>pigments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cell and plant </a:t>
            </a:r>
            <a:r>
              <a:rPr lang="cs-CZ" altLang="en-US" sz="1800" dirty="0" err="1">
                <a:solidFill>
                  <a:schemeClr val="tx1"/>
                </a:solidFill>
              </a:rPr>
              <a:t>death</a:t>
            </a:r>
            <a:endParaRPr lang="cs-CZ" altLang="en-US" sz="1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EFFECTS on DECOMPOSERS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 err="1">
                <a:solidFill>
                  <a:srgbClr val="FF3300"/>
                </a:solidFill>
              </a:rPr>
              <a:t>bacteria</a:t>
            </a:r>
            <a:r>
              <a:rPr lang="cs-CZ" altLang="en-US" sz="2400" dirty="0">
                <a:solidFill>
                  <a:srgbClr val="FF3300"/>
                </a:solidFill>
              </a:rPr>
              <a:t>, </a:t>
            </a:r>
            <a:r>
              <a:rPr lang="cs-CZ" altLang="en-US" sz="2400" dirty="0" err="1">
                <a:solidFill>
                  <a:srgbClr val="FF3300"/>
                </a:solidFill>
              </a:rPr>
              <a:t>microorganisms</a:t>
            </a:r>
            <a:endParaRPr lang="cs-CZ" altLang="en-US" sz="2400" dirty="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0" dirty="0" err="1">
                <a:solidFill>
                  <a:schemeClr val="tx2"/>
                </a:solidFill>
              </a:rPr>
              <a:t>Key</a:t>
            </a:r>
            <a:r>
              <a:rPr lang="cs-CZ" altLang="en-US" sz="2400" b="0" dirty="0">
                <a:solidFill>
                  <a:schemeClr val="tx2"/>
                </a:solidFill>
              </a:rPr>
              <a:t> </a:t>
            </a:r>
            <a:r>
              <a:rPr lang="cs-CZ" altLang="en-US" sz="2400" b="0" dirty="0" err="1">
                <a:solidFill>
                  <a:schemeClr val="tx2"/>
                </a:solidFill>
              </a:rPr>
              <a:t>component</a:t>
            </a:r>
            <a:r>
              <a:rPr lang="cs-CZ" altLang="en-US" sz="2400" b="0" dirty="0">
                <a:solidFill>
                  <a:schemeClr val="tx2"/>
                </a:solidFill>
              </a:rPr>
              <a:t> </a:t>
            </a:r>
            <a:r>
              <a:rPr lang="cs-CZ" altLang="en-US" sz="2400" b="0" dirty="0" err="1">
                <a:solidFill>
                  <a:schemeClr val="tx2"/>
                </a:solidFill>
              </a:rPr>
              <a:t>for</a:t>
            </a:r>
            <a:r>
              <a:rPr lang="cs-CZ" altLang="en-US" sz="2400" b="0" dirty="0">
                <a:solidFill>
                  <a:schemeClr val="tx2"/>
                </a:solidFill>
              </a:rPr>
              <a:t> </a:t>
            </a:r>
            <a:r>
              <a:rPr lang="cs-CZ" altLang="en-US" sz="2400" b="0" dirty="0" err="1">
                <a:solidFill>
                  <a:schemeClr val="tx2"/>
                </a:solidFill>
              </a:rPr>
              <a:t>global</a:t>
            </a:r>
            <a:r>
              <a:rPr lang="cs-CZ" altLang="en-US" sz="2400" b="0" dirty="0">
                <a:solidFill>
                  <a:schemeClr val="tx2"/>
                </a:solidFill>
              </a:rPr>
              <a:t> GEO-BIO-CHEMICAL CYCLES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470" y="1700808"/>
            <a:ext cx="5586897" cy="34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2" name="Picture 2" descr="http://askabiologist.asu.edu/sites/default/files/image/ecosystems/ecosystem_movemen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4625" y="2996952"/>
            <a:ext cx="3660775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304800" y="981075"/>
            <a:ext cx="86106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1) </a:t>
            </a:r>
            <a:r>
              <a:rPr lang="cs-CZ" altLang="en-US" sz="2200" b="0" dirty="0" err="1">
                <a:solidFill>
                  <a:schemeClr val="tx1"/>
                </a:solidFill>
              </a:rPr>
              <a:t>Unicellular</a:t>
            </a:r>
            <a:r>
              <a:rPr lang="cs-CZ" altLang="en-US" sz="2200" b="0" dirty="0">
                <a:solidFill>
                  <a:schemeClr val="tx1"/>
                </a:solidFill>
              </a:rPr>
              <a:t> (</a:t>
            </a:r>
            <a:r>
              <a:rPr lang="cs-CZ" altLang="en-US" sz="2200" b="0" dirty="0" err="1">
                <a:solidFill>
                  <a:schemeClr val="tx1"/>
                </a:solidFill>
              </a:rPr>
              <a:t>or</a:t>
            </a: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>
                <a:solidFill>
                  <a:schemeClr val="tx1"/>
                </a:solidFill>
              </a:rPr>
              <a:t>small</a:t>
            </a:r>
            <a:r>
              <a:rPr lang="cs-CZ" altLang="en-US" sz="2200" b="0" dirty="0">
                <a:solidFill>
                  <a:schemeClr val="tx1"/>
                </a:solidFill>
              </a:rPr>
              <a:t> in </a:t>
            </a:r>
            <a:r>
              <a:rPr lang="cs-CZ" altLang="en-US" sz="2200" b="0" dirty="0" err="1">
                <a:solidFill>
                  <a:schemeClr val="tx1"/>
                </a:solidFill>
              </a:rPr>
              <a:t>general</a:t>
            </a:r>
            <a:r>
              <a:rPr lang="cs-CZ" altLang="en-US" sz="2200" b="0" dirty="0">
                <a:solidFill>
                  <a:schemeClr val="tx1"/>
                </a:solidFill>
              </a:rPr>
              <a:t>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2"/>
                </a:solidFill>
              </a:rPr>
              <a:t> 	</a:t>
            </a:r>
            <a:r>
              <a:rPr lang="cs-CZ" altLang="en-US" sz="2200" dirty="0" err="1">
                <a:solidFill>
                  <a:schemeClr val="tx2"/>
                </a:solidFill>
              </a:rPr>
              <a:t>large</a:t>
            </a:r>
            <a:r>
              <a:rPr lang="cs-CZ" altLang="en-US" sz="2200" dirty="0">
                <a:solidFill>
                  <a:schemeClr val="tx2"/>
                </a:solidFill>
              </a:rPr>
              <a:t> </a:t>
            </a:r>
            <a:r>
              <a:rPr lang="cs-CZ" altLang="en-US" sz="2200" dirty="0" err="1">
                <a:solidFill>
                  <a:schemeClr val="tx2"/>
                </a:solidFill>
              </a:rPr>
              <a:t>specific</a:t>
            </a:r>
            <a:r>
              <a:rPr lang="cs-CZ" altLang="en-US" sz="2200" dirty="0">
                <a:solidFill>
                  <a:schemeClr val="tx2"/>
                </a:solidFill>
              </a:rPr>
              <a:t> </a:t>
            </a:r>
            <a:r>
              <a:rPr lang="cs-CZ" altLang="en-US" sz="2200" dirty="0" err="1">
                <a:solidFill>
                  <a:schemeClr val="tx2"/>
                </a:solidFill>
              </a:rPr>
              <a:t>surface</a:t>
            </a:r>
            <a:r>
              <a:rPr lang="cs-CZ" altLang="en-US" sz="2200" dirty="0">
                <a:solidFill>
                  <a:schemeClr val="tx2"/>
                </a:solidFill>
              </a:rPr>
              <a:t> </a:t>
            </a:r>
            <a:r>
              <a:rPr lang="cs-CZ" altLang="en-US" sz="2200" b="0" dirty="0">
                <a:solidFill>
                  <a:schemeClr val="tx1"/>
                </a:solidFill>
              </a:rPr>
              <a:t>– </a:t>
            </a:r>
            <a:r>
              <a:rPr lang="cs-CZ" altLang="en-US" sz="2200" b="0" dirty="0" err="1">
                <a:solidFill>
                  <a:schemeClr val="tx1"/>
                </a:solidFill>
              </a:rPr>
              <a:t>easy</a:t>
            </a: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>
                <a:solidFill>
                  <a:schemeClr val="tx1"/>
                </a:solidFill>
              </a:rPr>
              <a:t>uptake</a:t>
            </a:r>
            <a:r>
              <a:rPr lang="cs-CZ" altLang="en-US" sz="2200" b="0" dirty="0">
                <a:solidFill>
                  <a:schemeClr val="tx1"/>
                </a:solidFill>
              </a:rPr>
              <a:t> of </a:t>
            </a:r>
            <a:r>
              <a:rPr lang="cs-CZ" altLang="en-US" sz="2200" b="0" dirty="0" err="1">
                <a:solidFill>
                  <a:schemeClr val="tx1"/>
                </a:solidFill>
              </a:rPr>
              <a:t>chemicals</a:t>
            </a: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2) </a:t>
            </a:r>
            <a:r>
              <a:rPr lang="cs-CZ" altLang="en-US" sz="2200" b="0" dirty="0" err="1">
                <a:solidFill>
                  <a:schemeClr val="tx1"/>
                </a:solidFill>
              </a:rPr>
              <a:t>Relativelly</a:t>
            </a: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>
                <a:solidFill>
                  <a:schemeClr val="tx1"/>
                </a:solidFill>
              </a:rPr>
              <a:t>good</a:t>
            </a: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>
                <a:solidFill>
                  <a:schemeClr val="tx1"/>
                </a:solidFill>
              </a:rPr>
              <a:t>protection</a:t>
            </a:r>
            <a:r>
              <a:rPr lang="cs-CZ" altLang="en-US" sz="2200" b="0" dirty="0">
                <a:solidFill>
                  <a:schemeClr val="tx1"/>
                </a:solidFill>
              </a:rPr>
              <a:t> (</a:t>
            </a:r>
            <a:r>
              <a:rPr lang="cs-CZ" altLang="en-US" sz="2200" dirty="0">
                <a:solidFill>
                  <a:schemeClr val="tx2"/>
                </a:solidFill>
              </a:rPr>
              <a:t>cell </a:t>
            </a:r>
            <a:r>
              <a:rPr lang="cs-CZ" altLang="en-US" sz="2200" dirty="0" err="1">
                <a:solidFill>
                  <a:schemeClr val="tx2"/>
                </a:solidFill>
              </a:rPr>
              <a:t>wall</a:t>
            </a:r>
            <a:r>
              <a:rPr lang="cs-CZ" altLang="en-US" sz="2200" b="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3) </a:t>
            </a:r>
            <a:r>
              <a:rPr lang="cs-CZ" altLang="en-US" sz="2200" dirty="0">
                <a:solidFill>
                  <a:schemeClr val="tx2"/>
                </a:solidFill>
              </a:rPr>
              <a:t>Fast </a:t>
            </a:r>
            <a:r>
              <a:rPr lang="cs-CZ" altLang="en-US" sz="2200" dirty="0" err="1">
                <a:solidFill>
                  <a:schemeClr val="tx2"/>
                </a:solidFill>
              </a:rPr>
              <a:t>division</a:t>
            </a:r>
            <a:r>
              <a:rPr lang="cs-CZ" altLang="en-US" sz="2200" dirty="0">
                <a:solidFill>
                  <a:schemeClr val="tx2"/>
                </a:solidFill>
              </a:rPr>
              <a:t> and </a:t>
            </a:r>
            <a:r>
              <a:rPr lang="cs-CZ" altLang="en-US" sz="2200" dirty="0" err="1">
                <a:solidFill>
                  <a:schemeClr val="tx2"/>
                </a:solidFill>
              </a:rPr>
              <a:t>proliferation</a:t>
            </a:r>
            <a:r>
              <a:rPr lang="cs-CZ" altLang="en-US" sz="2200" dirty="0">
                <a:solidFill>
                  <a:schemeClr val="tx2"/>
                </a:solidFill>
              </a:rPr>
              <a:t>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>
                <a:solidFill>
                  <a:schemeClr val="tx1"/>
                </a:solidFill>
              </a:rPr>
              <a:t>generally</a:t>
            </a: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>
                <a:solidFill>
                  <a:schemeClr val="tx1"/>
                </a:solidFill>
              </a:rPr>
              <a:t>good</a:t>
            </a:r>
            <a:r>
              <a:rPr lang="cs-CZ" altLang="en-US" sz="2200" b="0" dirty="0">
                <a:solidFill>
                  <a:schemeClr val="tx1"/>
                </a:solidFill>
              </a:rPr>
              <a:t> ADAPTATION of </a:t>
            </a:r>
            <a:r>
              <a:rPr lang="cs-CZ" altLang="en-US" sz="2200" b="0" dirty="0" err="1">
                <a:solidFill>
                  <a:schemeClr val="tx1"/>
                </a:solidFill>
              </a:rPr>
              <a:t>populations</a:t>
            </a:r>
            <a:r>
              <a:rPr lang="cs-CZ" altLang="en-US" sz="2200" b="0" dirty="0">
                <a:solidFill>
                  <a:schemeClr val="tx2"/>
                </a:solidFill>
              </a:rPr>
              <a:t> </a:t>
            </a:r>
            <a:br>
              <a:rPr lang="cs-CZ" altLang="en-US" sz="2200" b="0" dirty="0">
                <a:solidFill>
                  <a:schemeClr val="tx2"/>
                </a:solidFill>
              </a:rPr>
            </a:br>
            <a:r>
              <a:rPr lang="cs-CZ" altLang="en-US" sz="2200" b="0" i="1" dirty="0">
                <a:solidFill>
                  <a:schemeClr val="tx1"/>
                </a:solidFill>
              </a:rPr>
              <a:t>(</a:t>
            </a:r>
            <a:r>
              <a:rPr lang="cs-CZ" altLang="en-US" sz="2200" b="0" i="1" dirty="0" err="1">
                <a:solidFill>
                  <a:schemeClr val="tx1"/>
                </a:solidFill>
              </a:rPr>
              <a:t>antimicrobial</a:t>
            </a:r>
            <a:r>
              <a:rPr lang="cs-CZ" altLang="en-US" sz="2200" b="0" i="1" dirty="0">
                <a:solidFill>
                  <a:schemeClr val="tx1"/>
                </a:solidFill>
              </a:rPr>
              <a:t> </a:t>
            </a:r>
            <a:r>
              <a:rPr lang="cs-CZ" altLang="en-US" sz="2200" b="0" i="1" dirty="0" err="1">
                <a:solidFill>
                  <a:schemeClr val="tx1"/>
                </a:solidFill>
              </a:rPr>
              <a:t>resistencies</a:t>
            </a:r>
            <a:r>
              <a:rPr lang="cs-CZ" altLang="en-US" sz="2200" b="0" i="1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 err="1">
                <a:solidFill>
                  <a:srgbClr val="FF3300"/>
                </a:solidFill>
              </a:rPr>
              <a:t>Specific</a:t>
            </a:r>
            <a:r>
              <a:rPr lang="cs-CZ" altLang="en-US" sz="2400" dirty="0">
                <a:solidFill>
                  <a:srgbClr val="FF3300"/>
                </a:solidFill>
              </a:rPr>
              <a:t> notes on </a:t>
            </a:r>
            <a:r>
              <a:rPr lang="cs-CZ" altLang="en-US" sz="2400" dirty="0" err="1">
                <a:solidFill>
                  <a:srgbClr val="FF3300"/>
                </a:solidFill>
              </a:rPr>
              <a:t>ecotoxicity</a:t>
            </a:r>
            <a:r>
              <a:rPr lang="cs-CZ" altLang="en-US" sz="2400" dirty="0">
                <a:solidFill>
                  <a:srgbClr val="FF3300"/>
                </a:solidFill>
              </a:rPr>
              <a:t> to </a:t>
            </a:r>
            <a:r>
              <a:rPr lang="cs-CZ" altLang="en-US" sz="2400" dirty="0" err="1">
                <a:solidFill>
                  <a:srgbClr val="FF3300"/>
                </a:solidFill>
              </a:rPr>
              <a:t>microorganisms</a:t>
            </a:r>
            <a:endParaRPr lang="cs-CZ" altLang="en-US" sz="2400" b="0" dirty="0">
              <a:solidFill>
                <a:srgbClr val="FF3300"/>
              </a:solidFill>
            </a:endParaRPr>
          </a:p>
        </p:txBody>
      </p:sp>
      <p:pic>
        <p:nvPicPr>
          <p:cNvPr id="169988" name="Picture 2" descr="http://upload.wikimedia.org/wikipedia/commons/thumb/3/32/EscherichiaColi_NIAID.jpg/210px-EscherichiaColi_NIA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4008438"/>
            <a:ext cx="2935288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8527"/>
            <a:ext cx="9144000" cy="519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6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3712"/>
            <a:ext cx="9144000" cy="475057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17319" y="260648"/>
            <a:ext cx="7371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>
                <a:solidFill>
                  <a:srgbClr val="FF0000"/>
                </a:solidFill>
              </a:rPr>
              <a:t>Therapeutic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 err="1">
                <a:solidFill>
                  <a:srgbClr val="FF0000"/>
                </a:solidFill>
              </a:rPr>
              <a:t>antibiotics</a:t>
            </a:r>
            <a:r>
              <a:rPr lang="cs-CZ" sz="2800" b="1" dirty="0">
                <a:solidFill>
                  <a:srgbClr val="FF0000"/>
                </a:solidFill>
              </a:rPr>
              <a:t> … and </a:t>
            </a:r>
            <a:r>
              <a:rPr lang="cs-CZ" sz="2800" b="1" dirty="0" err="1">
                <a:solidFill>
                  <a:srgbClr val="FF0000"/>
                </a:solidFill>
              </a:rPr>
              <a:t>resistance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380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6373396" cy="5184576"/>
          </a:xfrm>
          <a:prstGeom prst="rect">
            <a:avLst/>
          </a:prstGeom>
        </p:spPr>
      </p:pic>
      <p:grpSp>
        <p:nvGrpSpPr>
          <p:cNvPr id="5" name="Skupina 4"/>
          <p:cNvGrpSpPr/>
          <p:nvPr/>
        </p:nvGrpSpPr>
        <p:grpSpPr>
          <a:xfrm>
            <a:off x="5795691" y="1484784"/>
            <a:ext cx="3312813" cy="5210938"/>
            <a:chOff x="5795691" y="1484784"/>
            <a:chExt cx="3312813" cy="5210938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691" y="3340002"/>
              <a:ext cx="3168797" cy="3355720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6948264" y="1484784"/>
              <a:ext cx="21602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err="1">
                  <a:solidFill>
                    <a:schemeClr val="tx2"/>
                  </a:solidFill>
                </a:rPr>
                <a:t>Spread</a:t>
              </a:r>
              <a:r>
                <a:rPr lang="cs-CZ" b="1" dirty="0">
                  <a:solidFill>
                    <a:schemeClr val="tx2"/>
                  </a:solidFill>
                </a:rPr>
                <a:t> of ARG</a:t>
              </a:r>
            </a:p>
            <a:p>
              <a:pPr algn="ctr"/>
              <a:r>
                <a:rPr lang="cs-CZ" b="1" i="1" dirty="0">
                  <a:solidFill>
                    <a:schemeClr val="tx2"/>
                  </a:solidFill>
                </a:rPr>
                <a:t>(</a:t>
              </a:r>
              <a:r>
                <a:rPr lang="cs-CZ" b="1" i="1" dirty="0" err="1">
                  <a:solidFill>
                    <a:schemeClr val="tx2"/>
                  </a:solidFill>
                </a:rPr>
                <a:t>antibiotic</a:t>
              </a:r>
              <a:r>
                <a:rPr lang="cs-CZ" b="1" i="1" dirty="0">
                  <a:solidFill>
                    <a:schemeClr val="tx2"/>
                  </a:solidFill>
                </a:rPr>
                <a:t> resistence </a:t>
              </a:r>
              <a:r>
                <a:rPr lang="cs-CZ" b="1" i="1" dirty="0" err="1">
                  <a:solidFill>
                    <a:schemeClr val="tx2"/>
                  </a:solidFill>
                </a:rPr>
                <a:t>genes</a:t>
              </a:r>
              <a:r>
                <a:rPr lang="cs-CZ" b="1" i="1" dirty="0">
                  <a:solidFill>
                    <a:schemeClr val="tx2"/>
                  </a:solidFill>
                </a:rPr>
                <a:t>)</a:t>
              </a:r>
            </a:p>
            <a:p>
              <a:pPr algn="ctr"/>
              <a:r>
                <a:rPr lang="cs-CZ" b="0" dirty="0">
                  <a:solidFill>
                    <a:schemeClr val="tx2"/>
                  </a:solidFill>
                </a:rPr>
                <a:t>… </a:t>
              </a:r>
              <a:r>
                <a:rPr lang="cs-CZ" b="0" dirty="0" err="1">
                  <a:solidFill>
                    <a:schemeClr val="tx2"/>
                  </a:solidFill>
                </a:rPr>
                <a:t>also</a:t>
              </a:r>
              <a:r>
                <a:rPr lang="cs-CZ" b="0" dirty="0">
                  <a:solidFill>
                    <a:schemeClr val="tx2"/>
                  </a:solidFill>
                </a:rPr>
                <a:t> </a:t>
              </a:r>
              <a:r>
                <a:rPr lang="cs-CZ" b="0" dirty="0" err="1">
                  <a:solidFill>
                    <a:schemeClr val="tx2"/>
                  </a:solidFill>
                </a:rPr>
                <a:t>at</a:t>
              </a:r>
              <a:r>
                <a:rPr lang="cs-CZ" b="0" dirty="0">
                  <a:solidFill>
                    <a:schemeClr val="tx2"/>
                  </a:solidFill>
                </a:rPr>
                <a:t> </a:t>
              </a:r>
              <a:r>
                <a:rPr lang="cs-CZ" b="0" dirty="0" err="1">
                  <a:solidFill>
                    <a:schemeClr val="tx2"/>
                  </a:solidFill>
                </a:rPr>
                <a:t>waste</a:t>
              </a:r>
              <a:br>
                <a:rPr lang="cs-CZ" b="0" dirty="0">
                  <a:solidFill>
                    <a:schemeClr val="tx2"/>
                  </a:solidFill>
                </a:rPr>
              </a:br>
              <a:r>
                <a:rPr lang="cs-CZ" b="0" dirty="0" err="1">
                  <a:solidFill>
                    <a:schemeClr val="tx2"/>
                  </a:solidFill>
                </a:rPr>
                <a:t>water</a:t>
              </a:r>
              <a:r>
                <a:rPr lang="cs-CZ" b="0" dirty="0">
                  <a:solidFill>
                    <a:schemeClr val="tx2"/>
                  </a:solidFill>
                </a:rPr>
                <a:t> </a:t>
              </a:r>
              <a:r>
                <a:rPr lang="cs-CZ" b="0" dirty="0" err="1">
                  <a:solidFill>
                    <a:schemeClr val="tx2"/>
                  </a:solidFill>
                </a:rPr>
                <a:t>treatment</a:t>
              </a:r>
              <a:r>
                <a:rPr lang="cs-CZ" b="0" dirty="0">
                  <a:solidFill>
                    <a:schemeClr val="tx2"/>
                  </a:solidFill>
                </a:rPr>
                <a:t> </a:t>
              </a:r>
              <a:r>
                <a:rPr lang="cs-CZ" b="0" dirty="0" err="1">
                  <a:solidFill>
                    <a:schemeClr val="tx2"/>
                  </a:solidFill>
                </a:rPr>
                <a:t>plants</a:t>
              </a:r>
              <a:endParaRPr lang="cs-CZ" b="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235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25" y="1628800"/>
            <a:ext cx="885715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798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16632"/>
            <a:ext cx="6192688" cy="664048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588224" y="5013176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WHO Report:</a:t>
            </a:r>
          </a:p>
          <a:p>
            <a:r>
              <a:rPr lang="en-US" i="1" dirty="0"/>
              <a:t>The Review of Antimicrobial Resistance, Chaired by Jim O’Neil, UK,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54086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664"/>
            <a:ext cx="9144000" cy="530783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773188" y="6021288"/>
            <a:ext cx="4759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Total</a:t>
            </a:r>
            <a:r>
              <a:rPr lang="cs-CZ" sz="2400" b="1" dirty="0"/>
              <a:t> 10 </a:t>
            </a:r>
            <a:r>
              <a:rPr lang="cs-CZ" sz="2400" b="1" dirty="0" err="1"/>
              <a:t>million</a:t>
            </a:r>
            <a:r>
              <a:rPr lang="cs-CZ" sz="2400" b="1" dirty="0"/>
              <a:t> </a:t>
            </a:r>
            <a:r>
              <a:rPr lang="cs-CZ" sz="2400" b="1" dirty="0" err="1"/>
              <a:t>deaths</a:t>
            </a:r>
            <a:r>
              <a:rPr lang="cs-CZ" sz="2400" b="1" dirty="0"/>
              <a:t> per </a:t>
            </a:r>
            <a:r>
              <a:rPr lang="cs-CZ" sz="2400" b="1" dirty="0" err="1"/>
              <a:t>year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171273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475" y="152400"/>
            <a:ext cx="8991600" cy="685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b="1" dirty="0">
                <a:solidFill>
                  <a:srgbClr val="FF0000"/>
                </a:solidFill>
              </a:rPr>
              <a:t>IMPACTS </a:t>
            </a:r>
            <a:r>
              <a:rPr lang="cs-CZ" altLang="en-US" dirty="0"/>
              <a:t>and </a:t>
            </a:r>
            <a:r>
              <a:rPr lang="cs-CZ" altLang="en-US" dirty="0" err="1"/>
              <a:t>manifestation</a:t>
            </a:r>
            <a:r>
              <a:rPr lang="cs-CZ" altLang="en-US" dirty="0"/>
              <a:t> of toxicity </a:t>
            </a:r>
            <a:r>
              <a:rPr lang="cs-CZ" altLang="en-US" dirty="0" err="1"/>
              <a:t>at</a:t>
            </a:r>
            <a:r>
              <a:rPr lang="cs-CZ" altLang="en-US" dirty="0"/>
              <a:t> cell </a:t>
            </a:r>
            <a:r>
              <a:rPr lang="cs-CZ" altLang="en-US" dirty="0" err="1"/>
              <a:t>level</a:t>
            </a:r>
            <a:r>
              <a:rPr lang="cs-CZ" altLang="en-US" dirty="0"/>
              <a:t> </a:t>
            </a:r>
            <a:endParaRPr lang="en-GB" altLang="en-US" dirty="0"/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828800" y="2362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323850" y="1039813"/>
            <a:ext cx="8496300" cy="49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2593975" algn="l"/>
              </a:tabLst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593975" algn="l"/>
              </a:tabLst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2593975" algn="l"/>
              </a:tabLst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en-US" sz="2800" dirty="0" err="1">
                <a:solidFill>
                  <a:schemeClr val="tx1"/>
                </a:solidFill>
              </a:rPr>
              <a:t>Disruption</a:t>
            </a:r>
            <a:r>
              <a:rPr lang="cs-CZ" altLang="en-US" sz="2800" dirty="0">
                <a:solidFill>
                  <a:schemeClr val="tx1"/>
                </a:solidFill>
              </a:rPr>
              <a:t> of cell </a:t>
            </a:r>
            <a:r>
              <a:rPr lang="cs-CZ" altLang="en-US" sz="2800" dirty="0" err="1">
                <a:solidFill>
                  <a:schemeClr val="tx2"/>
                </a:solidFill>
              </a:rPr>
              <a:t>proliferation</a:t>
            </a:r>
            <a:r>
              <a:rPr lang="cs-CZ" altLang="en-US" sz="2800" dirty="0">
                <a:solidFill>
                  <a:schemeClr val="tx2"/>
                </a:solidFill>
              </a:rPr>
              <a:t> </a:t>
            </a:r>
          </a:p>
          <a:p>
            <a:pPr eaLnBrk="1" hangingPunct="1">
              <a:buClrTx/>
            </a:pP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Tumors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cancer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</a:p>
          <a:p>
            <a:pPr eaLnBrk="1" hangingPunct="1">
              <a:buClrTx/>
            </a:pP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Immune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system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disruption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(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proliferation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in many 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processes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cs-CZ" altLang="en-US" sz="28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buClrTx/>
              <a:buFontTx/>
              <a:buNone/>
            </a:pPr>
            <a:r>
              <a:rPr lang="cs-CZ" alt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Disruptions</a:t>
            </a:r>
            <a:r>
              <a:rPr lang="cs-CZ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of </a:t>
            </a:r>
            <a:r>
              <a:rPr lang="cs-CZ" altLang="en-US" sz="2800" dirty="0" err="1">
                <a:solidFill>
                  <a:schemeClr val="tx2"/>
                </a:solidFill>
                <a:sym typeface="Wingdings" panose="05000000000000000000" pitchFamily="2" charset="2"/>
              </a:rPr>
              <a:t>differentiation</a:t>
            </a:r>
            <a:endParaRPr lang="cs-CZ" altLang="en-US" sz="28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eaLnBrk="1" hangingPunct="1">
              <a:buClrTx/>
            </a:pP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Important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for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early 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development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(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embryotoxicity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teratogenicity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</a:p>
          <a:p>
            <a:pPr eaLnBrk="1" hangingPunct="1">
              <a:buClrTx/>
            </a:pP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Tumors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(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cells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often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NOT 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differentiated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</a:p>
          <a:p>
            <a:pPr eaLnBrk="1" hangingPunct="1">
              <a:buClrTx/>
            </a:pP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Immune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systém </a:t>
            </a:r>
            <a:endParaRPr lang="cs-CZ" altLang="en-US" sz="28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buClrTx/>
              <a:buFontTx/>
              <a:buNone/>
            </a:pPr>
            <a:r>
              <a:rPr lang="cs-CZ" alt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Disruptions</a:t>
            </a:r>
            <a:r>
              <a:rPr lang="cs-CZ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of </a:t>
            </a:r>
            <a:r>
              <a:rPr lang="cs-CZ" altLang="en-US" sz="2800" dirty="0" err="1">
                <a:solidFill>
                  <a:schemeClr val="tx2"/>
                </a:solidFill>
                <a:sym typeface="Wingdings" panose="05000000000000000000" pitchFamily="2" charset="2"/>
              </a:rPr>
              <a:t>apoptosis</a:t>
            </a:r>
            <a:r>
              <a:rPr lang="cs-CZ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</a:p>
          <a:p>
            <a:pPr eaLnBrk="1" hangingPunct="1">
              <a:buClrTx/>
            </a:pP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Tumors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(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cells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escape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apoptosis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) </a:t>
            </a:r>
          </a:p>
          <a:p>
            <a:pPr eaLnBrk="1" hangingPunct="1">
              <a:buClrTx/>
            </a:pP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Effects on immune system </a:t>
            </a:r>
          </a:p>
          <a:p>
            <a:pPr lvl="1" eaLnBrk="1" hangingPunct="1">
              <a:buClrTx/>
            </a:pP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(TCDD </a:t>
            </a:r>
            <a:r>
              <a:rPr lang="cs-CZ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induced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activation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of </a:t>
            </a:r>
            <a:r>
              <a:rPr lang="cs-CZ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AhR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</a:t>
            </a:r>
            <a:r>
              <a:rPr lang="en-US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apoptosis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in </a:t>
            </a:r>
            <a:r>
              <a:rPr lang="cs-CZ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thymus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</a:t>
            </a:r>
            <a:r>
              <a:rPr lang="en-US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loss of functional immune reactions </a:t>
            </a:r>
            <a:endParaRPr lang="cs-CZ" altLang="en-US" sz="16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buClrTx/>
            </a:pPr>
            <a:endParaRPr lang="cs-CZ" altLang="en-US" sz="1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83568" y="2060848"/>
            <a:ext cx="7920880" cy="1944216"/>
          </a:xfrm>
        </p:spPr>
        <p:txBody>
          <a:bodyPr/>
          <a:lstStyle/>
          <a:p>
            <a:r>
              <a:rPr lang="cs-CZ" sz="3200" b="1" dirty="0" err="1">
                <a:solidFill>
                  <a:schemeClr val="tx1"/>
                </a:solidFill>
              </a:rPr>
              <a:t>Oxidative</a:t>
            </a:r>
            <a:r>
              <a:rPr lang="cs-CZ" sz="3200" b="1" dirty="0">
                <a:solidFill>
                  <a:schemeClr val="tx1"/>
                </a:solidFill>
              </a:rPr>
              <a:t> stress </a:t>
            </a:r>
            <a:br>
              <a:rPr lang="cs-CZ" sz="3200" b="1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r>
              <a:rPr lang="cs-CZ" dirty="0" err="1">
                <a:solidFill>
                  <a:schemeClr val="tx1"/>
                </a:solidFill>
              </a:rPr>
              <a:t>Important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general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mechanism</a:t>
            </a:r>
            <a:r>
              <a:rPr lang="cs-CZ" dirty="0">
                <a:solidFill>
                  <a:schemeClr val="tx1"/>
                </a:solidFill>
              </a:rPr>
              <a:t> of </a:t>
            </a:r>
            <a:r>
              <a:rPr lang="cs-CZ" dirty="0" err="1">
                <a:solidFill>
                  <a:schemeClr val="tx1"/>
                </a:solidFill>
              </a:rPr>
              <a:t>celluar</a:t>
            </a:r>
            <a:r>
              <a:rPr lang="cs-CZ" dirty="0">
                <a:solidFill>
                  <a:schemeClr val="tx1"/>
                </a:solidFill>
              </a:rPr>
              <a:t> toxicity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Importance of </a:t>
            </a:r>
            <a:r>
              <a:rPr lang="en-GB" dirty="0" err="1">
                <a:solidFill>
                  <a:schemeClr val="tx1"/>
                </a:solidFill>
              </a:rPr>
              <a:t>redox</a:t>
            </a:r>
            <a:r>
              <a:rPr lang="en-GB" dirty="0">
                <a:solidFill>
                  <a:schemeClr val="tx1"/>
                </a:solidFill>
              </a:rPr>
              <a:t> (</a:t>
            </a:r>
            <a:r>
              <a:rPr lang="en-GB" dirty="0" err="1">
                <a:solidFill>
                  <a:schemeClr val="tx1"/>
                </a:solidFill>
              </a:rPr>
              <a:t>oxido</a:t>
            </a:r>
            <a:r>
              <a:rPr lang="en-GB" dirty="0">
                <a:solidFill>
                  <a:schemeClr val="tx1"/>
                </a:solidFill>
              </a:rPr>
              <a:t>-reduction) homeostasis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2808312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 err="1"/>
              <a:t>Redox</a:t>
            </a:r>
            <a:r>
              <a:rPr lang="en-GB" sz="2800" dirty="0"/>
              <a:t> homeostasis</a:t>
            </a:r>
          </a:p>
          <a:p>
            <a:pPr lvl="1"/>
            <a:r>
              <a:rPr lang="en-GB" sz="2000" dirty="0"/>
              <a:t>natural homeostatic levels of </a:t>
            </a:r>
            <a:r>
              <a:rPr lang="en-GB" sz="2000" dirty="0" err="1"/>
              <a:t>prooxidants</a:t>
            </a:r>
            <a:r>
              <a:rPr lang="en-GB" sz="2000" dirty="0"/>
              <a:t> and antioxidants</a:t>
            </a:r>
          </a:p>
          <a:p>
            <a:pPr lvl="1"/>
            <a:r>
              <a:rPr lang="en-GB" sz="2000" dirty="0"/>
              <a:t>keeping cell metabolism and signalling balanced</a:t>
            </a:r>
          </a:p>
          <a:p>
            <a:pPr lvl="1"/>
            <a:endParaRPr lang="en-GB" sz="2000" dirty="0"/>
          </a:p>
          <a:p>
            <a:r>
              <a:rPr lang="en-GB" sz="2800" dirty="0"/>
              <a:t>Disruptions of homeostasis</a:t>
            </a:r>
          </a:p>
          <a:p>
            <a:pPr lvl="1">
              <a:buNone/>
            </a:pPr>
            <a:r>
              <a:rPr lang="cs-CZ" sz="2400" b="1" dirty="0">
                <a:sym typeface="Wingdings" pitchFamily="2" charset="2"/>
              </a:rPr>
              <a:t></a:t>
            </a:r>
            <a:r>
              <a:rPr lang="en-US" sz="2400" b="1" dirty="0">
                <a:sym typeface="Wingdings" pitchFamily="2" charset="2"/>
              </a:rPr>
              <a:t> </a:t>
            </a:r>
            <a:r>
              <a:rPr lang="en-GB" sz="2400" b="1" dirty="0"/>
              <a:t>depletion of oxygen</a:t>
            </a:r>
          </a:p>
          <a:p>
            <a:pPr lvl="2"/>
            <a:r>
              <a:rPr lang="en-GB" sz="1600" dirty="0"/>
              <a:t>Change in metabolism, acidosis in tissues, signalling  (e.g. TUMORS)</a:t>
            </a:r>
          </a:p>
          <a:p>
            <a:pPr lvl="2"/>
            <a:r>
              <a:rPr lang="en-US" sz="1600" dirty="0"/>
              <a:t>Less studied – new field – REDOX SIGNALLING</a:t>
            </a:r>
            <a:endParaRPr lang="en-GB" sz="1600" dirty="0"/>
          </a:p>
          <a:p>
            <a:pPr lvl="1">
              <a:buFont typeface="Wingdings"/>
              <a:buChar char="à"/>
            </a:pPr>
            <a:r>
              <a:rPr lang="en-GB" sz="2400" b="1" dirty="0"/>
              <a:t> overproduction of </a:t>
            </a:r>
            <a:r>
              <a:rPr lang="en-GB" sz="2400" b="1" dirty="0" err="1"/>
              <a:t>prooxidants</a:t>
            </a:r>
            <a:r>
              <a:rPr lang="en-GB" sz="2400" b="1" dirty="0"/>
              <a:t>  = oxidative stress </a:t>
            </a:r>
          </a:p>
          <a:p>
            <a:pPr lvl="2"/>
            <a:r>
              <a:rPr lang="en-GB" sz="1400" dirty="0">
                <a:solidFill>
                  <a:srgbClr val="FF0000"/>
                </a:solidFill>
              </a:rPr>
              <a:t>GENERAL MECHANISM OF TOXICITY AND AGING</a:t>
            </a:r>
          </a:p>
          <a:p>
            <a:endParaRPr lang="en-GB" sz="2800" dirty="0"/>
          </a:p>
        </p:txBody>
      </p:sp>
      <p:pic>
        <p:nvPicPr>
          <p:cNvPr id="2050" name="Picture 2" descr="http://www.neurogenol.co.uk/images/oxidativestres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794" y="3645024"/>
            <a:ext cx="4425702" cy="3184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296" y="1292696"/>
            <a:ext cx="8839200" cy="4800600"/>
          </a:xfrm>
        </p:spPr>
        <p:txBody>
          <a:bodyPr>
            <a:normAutofit fontScale="85000" lnSpcReduction="20000"/>
          </a:bodyPr>
          <a:lstStyle/>
          <a:p>
            <a:pPr marL="533400" indent="-533400" eaLnBrk="1" hangingPunct="1"/>
            <a:r>
              <a:rPr lang="cs-CZ" b="1" dirty="0"/>
              <a:t>Oxygen </a:t>
            </a:r>
            <a:r>
              <a:rPr lang="en-GB" b="1" dirty="0"/>
              <a:t>(O2) </a:t>
            </a:r>
          </a:p>
          <a:p>
            <a:pPr marL="933450" lvl="1" indent="-533400" eaLnBrk="1" hangingPunct="1"/>
            <a:r>
              <a:rPr lang="cs-CZ" dirty="0" err="1"/>
              <a:t>principal</a:t>
            </a:r>
            <a:r>
              <a:rPr lang="cs-CZ" dirty="0"/>
              <a:t> </a:t>
            </a:r>
            <a:r>
              <a:rPr lang="cs-CZ" dirty="0" err="1"/>
              <a:t>molecule</a:t>
            </a:r>
            <a:r>
              <a:rPr lang="cs-CZ" dirty="0"/>
              <a:t> in </a:t>
            </a:r>
            <a:r>
              <a:rPr lang="cs-CZ" dirty="0" err="1"/>
              <a:t>living</a:t>
            </a:r>
            <a:r>
              <a:rPr lang="cs-CZ" dirty="0"/>
              <a:t> </a:t>
            </a:r>
            <a:r>
              <a:rPr lang="cs-CZ" dirty="0" err="1"/>
              <a:t>organisms</a:t>
            </a:r>
            <a:r>
              <a:rPr lang="en-GB" dirty="0"/>
              <a:t> </a:t>
            </a:r>
          </a:p>
          <a:p>
            <a:pPr marL="1333500" lvl="2" indent="-533400" eaLnBrk="1" hangingPunct="1"/>
            <a:r>
              <a:rPr lang="en-GB" dirty="0"/>
              <a:t>terminal acceptor of </a:t>
            </a:r>
            <a:r>
              <a:rPr lang="en-GB" dirty="0" err="1"/>
              <a:t>electones</a:t>
            </a:r>
            <a:endParaRPr lang="en-GB" dirty="0"/>
          </a:p>
          <a:p>
            <a:pPr marL="933450" lvl="1" indent="-533400" eaLnBrk="1" hangingPunct="1"/>
            <a:r>
              <a:rPr lang="en-GB" dirty="0"/>
              <a:t>highly reactive molecule </a:t>
            </a:r>
          </a:p>
          <a:p>
            <a:pPr marL="1333500" lvl="2" indent="-533400" eaLnBrk="1" hangingPunct="1"/>
            <a:r>
              <a:rPr lang="cs-CZ" dirty="0"/>
              <a:t>f</a:t>
            </a:r>
            <a:r>
              <a:rPr lang="en-GB" dirty="0" err="1"/>
              <a:t>ormation</a:t>
            </a:r>
            <a:r>
              <a:rPr lang="en-GB" dirty="0"/>
              <a:t> of </a:t>
            </a:r>
            <a:r>
              <a:rPr lang="en-US" dirty="0"/>
              <a:t>reactive </a:t>
            </a:r>
            <a:r>
              <a:rPr lang="cs-CZ" dirty="0" err="1"/>
              <a:t>derivatives</a:t>
            </a:r>
            <a:r>
              <a:rPr lang="cs-CZ" dirty="0"/>
              <a:t> </a:t>
            </a:r>
            <a:r>
              <a:rPr lang="cs-CZ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ROS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US" dirty="0" err="1"/>
              <a:t>toxicit</a:t>
            </a:r>
            <a:r>
              <a:rPr lang="cs-CZ" dirty="0"/>
              <a:t>y</a:t>
            </a:r>
          </a:p>
          <a:p>
            <a:pPr marL="533400" indent="-533400" eaLnBrk="1" hangingPunct="1"/>
            <a:endParaRPr lang="en-US" b="1" dirty="0"/>
          </a:p>
          <a:p>
            <a:pPr marL="533400" indent="-533400" eaLnBrk="1" hangingPunct="1"/>
            <a:r>
              <a:rPr lang="en-US" b="1" dirty="0"/>
              <a:t>Other reactive molecules and ROS sources</a:t>
            </a:r>
          </a:p>
          <a:p>
            <a:pPr marL="1333500" lvl="2" indent="-533400" eaLnBrk="1" hangingPunct="1"/>
            <a:r>
              <a:rPr lang="cs-CZ" dirty="0" err="1"/>
              <a:t>production</a:t>
            </a:r>
            <a:r>
              <a:rPr lang="cs-CZ" dirty="0"/>
              <a:t> in </a:t>
            </a:r>
            <a:r>
              <a:rPr lang="cs-CZ" b="1" dirty="0" err="1">
                <a:solidFill>
                  <a:srgbClr val="FF0000"/>
                </a:solidFill>
              </a:rPr>
              <a:t>mitochondria</a:t>
            </a:r>
            <a:r>
              <a:rPr lang="cs-CZ" dirty="0"/>
              <a:t> (</a:t>
            </a:r>
            <a:r>
              <a:rPr lang="cs-CZ" dirty="0" err="1"/>
              <a:t>byproducts</a:t>
            </a:r>
            <a:r>
              <a:rPr lang="en-US" dirty="0"/>
              <a:t> of metabolism</a:t>
            </a:r>
            <a:r>
              <a:rPr lang="cs-CZ" dirty="0"/>
              <a:t>)</a:t>
            </a:r>
            <a:endParaRPr lang="en-GB" dirty="0"/>
          </a:p>
          <a:p>
            <a:pPr marL="1333500" lvl="2" indent="-533400" eaLnBrk="1" hangingPunct="1"/>
            <a:r>
              <a:rPr lang="cs-CZ" b="1" dirty="0" err="1">
                <a:solidFill>
                  <a:srgbClr val="FF0000"/>
                </a:solidFill>
              </a:rPr>
              <a:t>oxidations</a:t>
            </a:r>
            <a:r>
              <a:rPr lang="cs-CZ" b="1" dirty="0">
                <a:solidFill>
                  <a:srgbClr val="FF0000"/>
                </a:solidFill>
              </a:rPr>
              <a:t> in </a:t>
            </a:r>
            <a:r>
              <a:rPr lang="cs-CZ" b="1" dirty="0" err="1">
                <a:solidFill>
                  <a:srgbClr val="FF0000"/>
                </a:solidFill>
              </a:rPr>
              <a:t>detoxification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 err="1"/>
              <a:t>mediated</a:t>
            </a:r>
            <a:r>
              <a:rPr lang="cs-CZ" dirty="0"/>
              <a:t> via MFO</a:t>
            </a:r>
            <a:r>
              <a:rPr lang="en-US" dirty="0"/>
              <a:t>s </a:t>
            </a:r>
            <a:r>
              <a:rPr lang="cs-CZ" dirty="0"/>
              <a:t>(CYP</a:t>
            </a:r>
            <a:r>
              <a:rPr lang="en-US" dirty="0"/>
              <a:t>s</a:t>
            </a:r>
            <a:r>
              <a:rPr lang="cs-CZ" dirty="0"/>
              <a:t>)</a:t>
            </a:r>
            <a:endParaRPr lang="en-GB" dirty="0"/>
          </a:p>
          <a:p>
            <a:pPr marL="1333500" lvl="2" indent="-533400" eaLnBrk="1" hangingPunct="1"/>
            <a:r>
              <a:rPr lang="cs-CZ" b="1" dirty="0" err="1">
                <a:solidFill>
                  <a:srgbClr val="FF0000"/>
                </a:solidFill>
              </a:rPr>
              <a:t>Fenton-reaction</a:t>
            </a:r>
            <a:r>
              <a:rPr lang="cs-CZ" b="1" dirty="0">
                <a:solidFill>
                  <a:srgbClr val="FF0000"/>
                </a:solidFill>
              </a:rPr>
              <a:t> (</a:t>
            </a:r>
            <a:r>
              <a:rPr lang="cs-CZ" b="1" dirty="0" err="1">
                <a:solidFill>
                  <a:srgbClr val="FF0000"/>
                </a:solidFill>
              </a:rPr>
              <a:t>toxic</a:t>
            </a:r>
            <a:r>
              <a:rPr lang="cs-CZ" b="1" dirty="0">
                <a:solidFill>
                  <a:srgbClr val="FF0000"/>
                </a:solidFill>
              </a:rPr>
              <a:t> metals)</a:t>
            </a:r>
            <a:endParaRPr lang="en-GB" b="1" dirty="0">
              <a:solidFill>
                <a:srgbClr val="FF0000"/>
              </a:solidFill>
            </a:endParaRPr>
          </a:p>
          <a:p>
            <a:pPr marL="1333500" lvl="2" indent="-533400" eaLnBrk="1" hangingPunct="1"/>
            <a:r>
              <a:rPr lang="cs-CZ" dirty="0" err="1">
                <a:solidFill>
                  <a:srgbClr val="FF0000"/>
                </a:solidFill>
              </a:rPr>
              <a:t>Depletion</a:t>
            </a:r>
            <a:r>
              <a:rPr lang="cs-CZ" dirty="0">
                <a:solidFill>
                  <a:srgbClr val="FF0000"/>
                </a:solidFill>
              </a:rPr>
              <a:t> of </a:t>
            </a:r>
            <a:r>
              <a:rPr lang="cs-CZ" dirty="0" err="1">
                <a:solidFill>
                  <a:srgbClr val="FF0000"/>
                </a:solidFill>
              </a:rPr>
              <a:t>antioxidants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… </a:t>
            </a:r>
            <a:r>
              <a:rPr lang="cs-CZ" dirty="0" err="1"/>
              <a:t>caused</a:t>
            </a:r>
            <a:r>
              <a:rPr lang="cs-CZ" dirty="0"/>
              <a:t> by presence of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kinds</a:t>
            </a:r>
            <a:r>
              <a:rPr lang="cs-CZ" dirty="0"/>
              <a:t> of </a:t>
            </a:r>
            <a:r>
              <a:rPr lang="cs-CZ" dirty="0" err="1"/>
              <a:t>reactive</a:t>
            </a:r>
            <a:r>
              <a:rPr lang="cs-CZ" dirty="0"/>
              <a:t> </a:t>
            </a:r>
            <a:r>
              <a:rPr lang="cs-CZ" dirty="0" err="1"/>
              <a:t>chemicals</a:t>
            </a:r>
            <a:r>
              <a:rPr lang="cs-CZ" dirty="0"/>
              <a:t> </a:t>
            </a:r>
          </a:p>
          <a:p>
            <a:pPr marL="1333500" lvl="2" indent="-533400" eaLnBrk="1" hangingPunct="1"/>
            <a:r>
              <a:rPr lang="cs-CZ" dirty="0" err="1"/>
              <a:t>Redox-cycling</a:t>
            </a:r>
            <a:r>
              <a:rPr lang="cs-CZ" dirty="0"/>
              <a:t> (</a:t>
            </a:r>
            <a:r>
              <a:rPr lang="cs-CZ" dirty="0" err="1"/>
              <a:t>quinones</a:t>
            </a:r>
            <a:r>
              <a:rPr lang="cs-CZ" dirty="0"/>
              <a:t> of </a:t>
            </a:r>
            <a:r>
              <a:rPr lang="cs-CZ" dirty="0" err="1"/>
              <a:t>xenobiotics</a:t>
            </a:r>
            <a:r>
              <a:rPr lang="cs-CZ" dirty="0"/>
              <a:t>) </a:t>
            </a:r>
          </a:p>
          <a:p>
            <a:pPr marL="1333500" lvl="2" indent="-533400" eaLnBrk="1" hangingPunct="1"/>
            <a:r>
              <a:rPr lang="cs-CZ" dirty="0"/>
              <a:t>and </a:t>
            </a:r>
            <a:r>
              <a:rPr lang="cs-CZ" dirty="0" err="1"/>
              <a:t>others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Pro oxidants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057443" y="273968"/>
            <a:ext cx="740298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Arial" charset="0"/>
              </a:rPr>
              <a:t>Ke</a:t>
            </a:r>
            <a:r>
              <a:rPr lang="en-GB" sz="3200" b="1" dirty="0">
                <a:latin typeface="Arial" charset="0"/>
              </a:rPr>
              <a:t>y </a:t>
            </a:r>
            <a:r>
              <a:rPr lang="cs-CZ" sz="3200" b="1" dirty="0" err="1">
                <a:latin typeface="Arial" charset="0"/>
              </a:rPr>
              <a:t>Reactive</a:t>
            </a:r>
            <a:r>
              <a:rPr lang="cs-CZ" sz="3200" b="1" dirty="0">
                <a:latin typeface="Arial" charset="0"/>
              </a:rPr>
              <a:t> Oxygen Species (ROS) </a:t>
            </a:r>
            <a:br>
              <a:rPr lang="en-US" sz="3200" b="1" dirty="0">
                <a:latin typeface="Arial" charset="0"/>
              </a:rPr>
            </a:br>
            <a:endParaRPr lang="cs-CZ" sz="3200" b="1" dirty="0">
              <a:latin typeface="Arial" charset="0"/>
            </a:endParaRP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04441"/>
            <a:ext cx="85344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517525" y="5662989"/>
            <a:ext cx="32303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/>
              <a:t>SOD </a:t>
            </a:r>
            <a:r>
              <a:rPr lang="cs-CZ" i="1" dirty="0"/>
              <a:t>= </a:t>
            </a:r>
            <a:r>
              <a:rPr lang="cs-CZ" i="1" dirty="0" err="1"/>
              <a:t>Superoxide</a:t>
            </a:r>
            <a:r>
              <a:rPr lang="cs-CZ" i="1" dirty="0"/>
              <a:t> </a:t>
            </a:r>
            <a:r>
              <a:rPr lang="cs-CZ" i="1" dirty="0" err="1"/>
              <a:t>dismutase</a:t>
            </a:r>
            <a:endParaRPr lang="cs-CZ" i="1" dirty="0"/>
          </a:p>
          <a:p>
            <a:endParaRPr lang="cs-CZ" b="1" u="sng" dirty="0"/>
          </a:p>
        </p:txBody>
      </p:sp>
      <p:sp>
        <p:nvSpPr>
          <p:cNvPr id="5" name="Obdélník 4"/>
          <p:cNvSpPr/>
          <p:nvPr/>
        </p:nvSpPr>
        <p:spPr>
          <a:xfrm>
            <a:off x="251520" y="2276872"/>
            <a:ext cx="2376264" cy="2592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5068</TotalTime>
  <Words>1628</Words>
  <Application>Microsoft Office PowerPoint</Application>
  <PresentationFormat>On-screen Show (4:3)</PresentationFormat>
  <Paragraphs>309</Paragraphs>
  <Slides>48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Tahoma</vt:lpstr>
      <vt:lpstr>Verdana</vt:lpstr>
      <vt:lpstr>Wingdings</vt:lpstr>
      <vt:lpstr>Motiv sady Office</vt:lpstr>
      <vt:lpstr>PowerPoint Presentation</vt:lpstr>
      <vt:lpstr>Toxicity at cellular level</vt:lpstr>
      <vt:lpstr>Life trajectories of the cell</vt:lpstr>
      <vt:lpstr>PowerPoint Presentation</vt:lpstr>
      <vt:lpstr>IMPACTS and manifestation of toxicity at cell level </vt:lpstr>
      <vt:lpstr>Oxidative stress   Important general mechanism of celluar toxicity</vt:lpstr>
      <vt:lpstr>Importance of redox (oxido-reduction) homeostasis</vt:lpstr>
      <vt:lpstr>Pro oxidants</vt:lpstr>
      <vt:lpstr>PowerPoint Presentation</vt:lpstr>
      <vt:lpstr>Reactivity of ROS (short rate  instability = reactivity)</vt:lpstr>
      <vt:lpstr>Mitochondria (= metabolism!) Unwanted (side effect) production os O2*- (superoxide) during ATP synthesis = during oxidative respiration</vt:lpstr>
      <vt:lpstr>Metals and impacts on redox homeostasis  (* direct ROS production / * binding to proteins)</vt:lpstr>
      <vt:lpstr>CYP450 as ROS source  (example CYP2E1, MEOS – microsomal ethanol oxidising system) </vt:lpstr>
      <vt:lpstr>Irradiation as a source of ROS and oxidative damage (reminder – check lectures on toxicity towards DNA)</vt:lpstr>
      <vt:lpstr>Oxidative damage to cellular components  &amp; biomarkers of oxidative damage</vt:lpstr>
      <vt:lpstr>Effects of oxidative stress … multiple</vt:lpstr>
      <vt:lpstr>The cellular effects further propate   level of the ORGANISM</vt:lpstr>
      <vt:lpstr>Acute lethal toxicity (fish) &amp; relevant toxicity mechanisms</vt:lpstr>
      <vt:lpstr>PowerPoint Presentation</vt:lpstr>
      <vt:lpstr>Effects at different levels - ORGANISM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Endocrine disruption</vt:lpstr>
      <vt:lpstr>Endocrine disrupters in the environment?</vt:lpstr>
      <vt:lpstr>PowerPoint Presentation</vt:lpstr>
      <vt:lpstr>Female estrogens and contraception pills</vt:lpstr>
      <vt:lpstr>PowerPoint Presentation</vt:lpstr>
      <vt:lpstr>Reproduction toxicity, developmental toxicity, embryotoxicity and teratogenicity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NEFROTOXICITY IN VULTURES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Luděk Bláha</cp:lastModifiedBy>
  <cp:revision>174</cp:revision>
  <dcterms:created xsi:type="dcterms:W3CDTF">2010-05-17T15:27:49Z</dcterms:created>
  <dcterms:modified xsi:type="dcterms:W3CDTF">2022-10-26T08:50:00Z</dcterms:modified>
</cp:coreProperties>
</file>