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6" r:id="rId3"/>
    <p:sldId id="367" r:id="rId4"/>
    <p:sldId id="382" r:id="rId5"/>
    <p:sldId id="384" r:id="rId6"/>
    <p:sldId id="375" r:id="rId7"/>
    <p:sldId id="389" r:id="rId8"/>
    <p:sldId id="391" r:id="rId9"/>
    <p:sldId id="392" r:id="rId10"/>
    <p:sldId id="393" r:id="rId11"/>
    <p:sldId id="455" r:id="rId12"/>
    <p:sldId id="396" r:id="rId13"/>
    <p:sldId id="400" r:id="rId14"/>
    <p:sldId id="374" r:id="rId15"/>
    <p:sldId id="370" r:id="rId16"/>
    <p:sldId id="291" r:id="rId17"/>
    <p:sldId id="457" r:id="rId18"/>
    <p:sldId id="318" r:id="rId19"/>
    <p:sldId id="293" r:id="rId20"/>
    <p:sldId id="295" r:id="rId21"/>
    <p:sldId id="416" r:id="rId22"/>
    <p:sldId id="299" r:id="rId23"/>
    <p:sldId id="301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4941" autoAdjust="0"/>
  </p:normalViewPr>
  <p:slideViewPr>
    <p:cSldViewPr>
      <p:cViewPr varScale="1">
        <p:scale>
          <a:sx n="61" d="100"/>
          <a:sy n="61" d="100"/>
        </p:scale>
        <p:origin x="17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7307D-1C38-4727-A733-BAA9C80BC40B}" type="datetimeFigureOut">
              <a:rPr lang="cs-CZ"/>
              <a:pPr>
                <a:defRPr/>
              </a:pPr>
              <a:t>12.11.2022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6602-6FA8-4111-8EAF-92DAD9933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0C8EE4-6CDF-4572-9436-6B7415B5B248}" type="datetimeFigureOut">
              <a:rPr lang="cs-CZ"/>
              <a:pPr>
                <a:defRPr/>
              </a:pPr>
              <a:t>12.11.2022</a:t>
            </a:fld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6D349CE-CF57-4A87-B6C2-2D645EB80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56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C1649-54AC-4B16-BC99-504C0CF69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11589-8817-4131-AD2C-9C6649F22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4143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AA3EF-44CC-418F-B590-7AC8153C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591672-606A-41BE-BA31-A56BED784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087B2-0DC9-43F6-8859-8E0EB629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4398-DB25-4EB6-8FE6-1AE2786A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2078B2-0A5C-4CD4-A62D-B1212876A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A3387-0068-48CC-8B0B-0463F88F5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f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0.wmf"/><Relationship Id="rId25" Type="http://schemas.openxmlformats.org/officeDocument/2006/relationships/oleObject" Target="../embeddings/oleObject20.bin"/><Relationship Id="rId2" Type="http://schemas.openxmlformats.org/officeDocument/2006/relationships/notesSlide" Target="../notesSlides/notesSlide19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9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0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6.bin"/><Relationship Id="rId2" Type="http://schemas.openxmlformats.org/officeDocument/2006/relationships/notesSlide" Target="../notesSlides/notesSlide20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1.bin"/><Relationship Id="rId29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4.bin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fif"/><Relationship Id="rId5" Type="http://schemas.openxmlformats.org/officeDocument/2006/relationships/image" Target="../media/image47.jfif"/><Relationship Id="rId4" Type="http://schemas.openxmlformats.org/officeDocument/2006/relationships/hyperlink" Target="https://doi.org/10.1016/j.envpol.2013.07.0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Time_series_for_collapse_of_Atlantic_northwest_cod.png" TargetMode="External"/><Relationship Id="rId4" Type="http://schemas.openxmlformats.org/officeDocument/2006/relationships/hyperlink" Target="https://en.wikipedia.org/wiki/Collapse_of_the_Atlantic_northwest_cod_fishery#cite_note-FishStat_database-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2162175"/>
            <a:ext cx="7772400" cy="1411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dirty="0">
                <a:solidFill>
                  <a:schemeClr val="tx1"/>
                </a:solidFill>
              </a:rPr>
              <a:t>Ecotoxicology</a:t>
            </a:r>
            <a:br>
              <a:rPr lang="cs-CZ" altLang="en-US" sz="3200" dirty="0">
                <a:solidFill>
                  <a:schemeClr val="tx1"/>
                </a:solidFill>
              </a:rPr>
            </a:br>
            <a:r>
              <a:rPr lang="cs-CZ" altLang="en-US" sz="3200" dirty="0">
                <a:solidFill>
                  <a:schemeClr val="tx1"/>
                </a:solidFill>
              </a:rPr>
              <a:t>Populations </a:t>
            </a:r>
            <a:r>
              <a:rPr lang="en-US" altLang="en-US" sz="3200" dirty="0">
                <a:solidFill>
                  <a:schemeClr val="tx1"/>
                </a:solidFill>
              </a:rPr>
              <a:t>&amp;</a:t>
            </a:r>
            <a:r>
              <a:rPr lang="cs-CZ" altLang="en-US" sz="3200" dirty="0">
                <a:solidFill>
                  <a:schemeClr val="tx1"/>
                </a:solidFill>
              </a:rPr>
              <a:t> Communities</a:t>
            </a:r>
            <a:endParaRPr lang="cs-CZ" altLang="en-US" sz="16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/>
              <a:t>ek Blaha</a:t>
            </a:r>
            <a:r>
              <a:rPr lang="en-GB" altLang="en-US" sz="2000" b="1"/>
              <a:t> + ecotox colleagues</a:t>
            </a:r>
            <a:br>
              <a:rPr lang="en-US" altLang="en-US" sz="2000" b="1"/>
            </a:br>
            <a:br>
              <a:rPr lang="en-US" altLang="en-US" sz="2000" b="1"/>
            </a:br>
            <a:endParaRPr lang="en-US" altLang="en-US" sz="20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11853" r="19559" b="22951"/>
          <a:stretch>
            <a:fillRect/>
          </a:stretch>
        </p:blipFill>
        <p:spPr bwMode="auto">
          <a:xfrm>
            <a:off x="2749550" y="228600"/>
            <a:ext cx="6286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323850" y="549275"/>
            <a:ext cx="37497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Effects of benzene and lead (Pb)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cs-CZ" altLang="en-US" sz="1800" dirty="0">
                <a:solidFill>
                  <a:srgbClr val="FF0000"/>
                </a:solidFill>
              </a:rPr>
              <a:t>on sex ratio in Drosophila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G</a:t>
            </a: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eneric effect:</a:t>
            </a:r>
            <a:endParaRPr lang="en-US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HIGHER STRESS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more FEMALES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endParaRPr lang="cs-CZ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(F are more „resistant“ also 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to assure survival of the population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during the crisis)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ull-size image (30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378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5"/>
          <p:cNvSpPr txBox="1">
            <a:spLocks noChangeArrowheads="1"/>
          </p:cNvSpPr>
          <p:nvPr/>
        </p:nvSpPr>
        <p:spPr bwMode="auto">
          <a:xfrm>
            <a:off x="71438" y="5057775"/>
            <a:ext cx="8893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Fig. 2. Log LC50 variability for all available test results and for the five most frequently used fish life stages (larvae (LV), juvenile (JV), fry (FY), fingerling (FI), </a:t>
            </a:r>
            <a:r>
              <a:rPr lang="en-US" altLang="en-US" sz="1400" b="0" dirty="0" err="1">
                <a:solidFill>
                  <a:schemeClr val="tx1"/>
                </a:solidFill>
              </a:rPr>
              <a:t>alevin</a:t>
            </a:r>
            <a:r>
              <a:rPr lang="en-US" altLang="en-US" sz="1400" b="0" dirty="0">
                <a:solidFill>
                  <a:schemeClr val="tx1"/>
                </a:solidFill>
              </a:rPr>
              <a:t> (AL), eyed egg (EY) and adult (AD) life stage) for</a:t>
            </a:r>
            <a:r>
              <a:rPr lang="cs-CZ" altLang="en-US" sz="1400" b="0" dirty="0">
                <a:solidFill>
                  <a:schemeClr val="tx1"/>
                </a:solidFill>
              </a:rPr>
              <a:t> </a:t>
            </a:r>
            <a:r>
              <a:rPr lang="cs-CZ" altLang="en-US" sz="1400" b="1" dirty="0">
                <a:solidFill>
                  <a:schemeClr val="tx1"/>
                </a:solidFill>
              </a:rPr>
              <a:t>CuSO4 </a:t>
            </a:r>
            <a:r>
              <a:rPr lang="cs-CZ" altLang="en-US" sz="1400" b="0" dirty="0">
                <a:solidFill>
                  <a:schemeClr val="tx1"/>
                </a:solidFill>
              </a:rPr>
              <a:t>-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sulphuric</a:t>
            </a:r>
            <a:r>
              <a:rPr lang="en-US" altLang="en-US" sz="1400" b="0" dirty="0">
                <a:solidFill>
                  <a:schemeClr val="tx1"/>
                </a:solidFill>
              </a:rPr>
              <a:t> acid, copper(2+) salt (1:1) (CAS 7758-98-7). 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Test results for </a:t>
            </a:r>
            <a:r>
              <a:rPr lang="en-US" altLang="en-US" sz="1400" u="sng" dirty="0">
                <a:solidFill>
                  <a:schemeClr val="tx1"/>
                </a:solidFill>
              </a:rPr>
              <a:t>all reported </a:t>
            </a:r>
            <a:r>
              <a:rPr lang="cs-CZ" altLang="en-US" sz="1400" u="sng" dirty="0">
                <a:solidFill>
                  <a:schemeClr val="tx1"/>
                </a:solidFill>
              </a:rPr>
              <a:t>fish </a:t>
            </a:r>
            <a:r>
              <a:rPr lang="en-US" altLang="en-US" sz="1400" u="sng" dirty="0">
                <a:solidFill>
                  <a:schemeClr val="tx1"/>
                </a:solidFill>
              </a:rPr>
              <a:t>test species</a:t>
            </a:r>
            <a:r>
              <a:rPr lang="en-US" altLang="en-US" sz="1400" b="0" dirty="0">
                <a:solidFill>
                  <a:schemeClr val="tx1"/>
                </a:solidFill>
              </a:rPr>
              <a:t> (A) and for </a:t>
            </a:r>
            <a:r>
              <a:rPr lang="en-US" altLang="en-US" sz="1400" i="1" u="sng" dirty="0">
                <a:solidFill>
                  <a:schemeClr val="tx1"/>
                </a:solidFill>
              </a:rPr>
              <a:t>Oncorhynchus mykiss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</a:rPr>
              <a:t>(B) were compared.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u="sng" dirty="0">
                <a:solidFill>
                  <a:schemeClr val="tx1"/>
                </a:solidFill>
              </a:rPr>
              <a:t>http://www.sciencedirect.com/science/article/pii/S0273230009000956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73258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Šipka dolů 8"/>
          <p:cNvSpPr/>
          <p:nvPr/>
        </p:nvSpPr>
        <p:spPr>
          <a:xfrm flipV="1">
            <a:off x="8027988" y="3068638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795655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48443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0" name="TextovéPole 11"/>
          <p:cNvSpPr txBox="1">
            <a:spLocks noChangeArrowheads="1"/>
          </p:cNvSpPr>
          <p:nvPr/>
        </p:nvSpPr>
        <p:spPr bwMode="auto">
          <a:xfrm>
            <a:off x="2339975" y="1484313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3" name="Šipka dolů 12"/>
          <p:cNvSpPr/>
          <p:nvPr/>
        </p:nvSpPr>
        <p:spPr>
          <a:xfrm flipV="1">
            <a:off x="3779838" y="3068638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2" name="TextovéPole 13"/>
          <p:cNvSpPr txBox="1">
            <a:spLocks noChangeArrowheads="1"/>
          </p:cNvSpPr>
          <p:nvPr/>
        </p:nvSpPr>
        <p:spPr bwMode="auto">
          <a:xfrm>
            <a:off x="370840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1180E6E2-BBF3-451C-A2B3-F05A5D08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67024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juveniles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less adults 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aging population </a:t>
            </a:r>
            <a:b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cs-CZ" alt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ovéPole 11">
            <a:extLst>
              <a:ext uri="{FF2B5EF4-FFF2-40B4-BE49-F238E27FC236}">
                <a16:creationId xmlns:a16="http://schemas.microsoft.com/office/drawing/2014/main" id="{22CD8BC9-1665-4597-B524-A5687105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10" y="1486471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6" name="TextovéPole 11">
            <a:extLst>
              <a:ext uri="{FF2B5EF4-FFF2-40B4-BE49-F238E27FC236}">
                <a16:creationId xmlns:a16="http://schemas.microsoft.com/office/drawing/2014/main" id="{7015DD3F-5064-4217-B6D4-8405FD83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43251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All fish species </a:t>
            </a:r>
          </a:p>
        </p:txBody>
      </p:sp>
      <p:sp>
        <p:nvSpPr>
          <p:cNvPr id="17" name="TextovéPole 11">
            <a:extLst>
              <a:ext uri="{FF2B5EF4-FFF2-40B4-BE49-F238E27FC236}">
                <a16:creationId xmlns:a16="http://schemas.microsoft.com/office/drawing/2014/main" id="{EF8650C2-0220-48E8-8795-A0E1693E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111" y="764675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O. mykiss only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6AE1E9B-3901-4158-B8AF-25838BAC1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53" y="64296"/>
            <a:ext cx="1698254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81885" r="19533"/>
          <a:stretch>
            <a:fillRect/>
          </a:stretch>
        </p:blipFill>
        <p:spPr bwMode="auto">
          <a:xfrm>
            <a:off x="2484438" y="5157788"/>
            <a:ext cx="6161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661045" y="2924944"/>
            <a:ext cx="32015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Caddisfly larvae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Higher mortality at elderly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at the same concentration </a:t>
            </a:r>
            <a:endParaRPr lang="cs-CZ" altLang="en-US" sz="2000" i="1" dirty="0">
              <a:solidFill>
                <a:schemeClr val="tx1"/>
              </a:solidFill>
            </a:endParaRPr>
          </a:p>
        </p:txBody>
      </p:sp>
      <p:pic>
        <p:nvPicPr>
          <p:cNvPr id="4301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22232" r="27361" b="18440"/>
          <a:stretch>
            <a:fillRect/>
          </a:stretch>
        </p:blipFill>
        <p:spPr bwMode="auto">
          <a:xfrm>
            <a:off x="5331448" y="836711"/>
            <a:ext cx="3417016" cy="42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ovéPole 4"/>
          <p:cNvSpPr txBox="1">
            <a:spLocks noChangeArrowheads="1"/>
          </p:cNvSpPr>
          <p:nvPr/>
        </p:nvSpPr>
        <p:spPr bwMode="auto">
          <a:xfrm rot="-5400000">
            <a:off x="4352019" y="167659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 rot="-5400000">
            <a:off x="4349489" y="3583036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Mortality (%)</a:t>
            </a:r>
          </a:p>
        </p:txBody>
      </p:sp>
      <p:pic>
        <p:nvPicPr>
          <p:cNvPr id="43015" name="Picture 2" descr="https://encrypted-tbn1.gstatic.com/images?q=tbn:ANd9GcRYChodUkrCAl2UNhsTl-3oms-MBwBoPHQe4sauLwnU9HHrmSrg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" y="107652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">
            <a:extLst>
              <a:ext uri="{FF2B5EF4-FFF2-40B4-BE49-F238E27FC236}">
                <a16:creationId xmlns:a16="http://schemas.microsoft.com/office/drawing/2014/main" id="{F96E1E3A-ECF7-424C-AC83-90C24495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4269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</a:t>
            </a:r>
            <a:r>
              <a:rPr lang="cs-CZ" altLang="en-US" sz="1800" b="1" i="1" dirty="0">
                <a:solidFill>
                  <a:srgbClr val="FF0000"/>
                </a:solidFill>
              </a:rPr>
              <a:t>elderly individuals</a:t>
            </a:r>
          </a:p>
        </p:txBody>
      </p:sp>
      <p:pic>
        <p:nvPicPr>
          <p:cNvPr id="2050" name="Picture 2" descr="Výsledek obrázku pro caddisfly">
            <a:extLst>
              <a:ext uri="{FF2B5EF4-FFF2-40B4-BE49-F238E27FC236}">
                <a16:creationId xmlns:a16="http://schemas.microsoft.com/office/drawing/2014/main" id="{BA3356DC-413B-4DBD-9062-9EBAC09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32" y="1030822"/>
            <a:ext cx="1539853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9574F6-D734-40E3-A97B-40E25C909463}"/>
              </a:ext>
            </a:extLst>
          </p:cNvPr>
          <p:cNvCxnSpPr>
            <a:cxnSpLocks/>
          </p:cNvCxnSpPr>
          <p:nvPr/>
        </p:nvCxnSpPr>
        <p:spPr>
          <a:xfrm>
            <a:off x="7668344" y="1700808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D312A-96A9-4BC1-A4AC-E46714ED925B}"/>
              </a:ext>
            </a:extLst>
          </p:cNvPr>
          <p:cNvCxnSpPr>
            <a:cxnSpLocks/>
          </p:cNvCxnSpPr>
          <p:nvPr/>
        </p:nvCxnSpPr>
        <p:spPr>
          <a:xfrm flipV="1">
            <a:off x="6804248" y="3802582"/>
            <a:ext cx="0" cy="6005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200" b="1" dirty="0">
                <a:latin typeface="Arial" charset="0"/>
                <a:cs typeface="Arial" charset="0"/>
              </a:rPr>
              <a:t>Reproduction toxicity assays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D. magna </a:t>
            </a:r>
            <a:r>
              <a:rPr lang="cs-CZ" b="0" dirty="0">
                <a:latin typeface="Arial" charset="0"/>
                <a:cs typeface="Arial" charset="0"/>
              </a:rPr>
              <a:t>– 21-day reproduction 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Earthworms – </a:t>
            </a:r>
            <a:r>
              <a:rPr lang="cs-CZ" b="0" dirty="0">
                <a:latin typeface="Arial" charset="0"/>
                <a:cs typeface="Arial" charset="0"/>
              </a:rPr>
              <a:t>several weeks: reproduction tests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Folsomia candida (springtails) – </a:t>
            </a:r>
            <a:r>
              <a:rPr lang="cs-CZ" b="0" dirty="0">
                <a:latin typeface="Arial" charset="0"/>
                <a:cs typeface="Arial" charset="0"/>
              </a:rPr>
              <a:t>reproduction tests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2) Whole life cycle toxicity test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E.g. Chironomus (nonbiting midges)</a:t>
            </a:r>
            <a:br>
              <a:rPr lang="cs-CZ" b="0" i="1" dirty="0">
                <a:latin typeface="Arial" charset="0"/>
                <a:cs typeface="Arial" charset="0"/>
              </a:rPr>
            </a:br>
            <a:r>
              <a:rPr lang="cs-CZ" b="0" i="1" dirty="0">
                <a:latin typeface="Arial" charset="0"/>
                <a:cs typeface="Arial" charset="0"/>
              </a:rPr>
              <a:t>(OECD guideline 233)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charset="0"/>
                <a:cs typeface="Arial" charset="0"/>
              </a:rPr>
              <a:t>3</a:t>
            </a:r>
            <a:r>
              <a:rPr lang="cs-CZ" sz="2200" dirty="0">
                <a:latin typeface="Arial" charset="0"/>
                <a:cs typeface="Arial" charset="0"/>
              </a:rPr>
              <a:t>) </a:t>
            </a:r>
            <a:r>
              <a:rPr lang="cs-CZ" sz="2200" b="1" dirty="0">
                <a:latin typeface="Arial" charset="0"/>
                <a:cs typeface="Arial" charset="0"/>
              </a:rPr>
              <a:t>Modelling</a:t>
            </a:r>
          </a:p>
          <a:p>
            <a:pPr marL="457200" indent="-457200"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(např. Distribution of </a:t>
            </a:r>
            <a:br>
              <a:rPr lang="cs-CZ" sz="2200" b="0" i="1" dirty="0">
                <a:latin typeface="Arial" charset="0"/>
                <a:cs typeface="Arial" charset="0"/>
              </a:rPr>
            </a:br>
            <a:r>
              <a:rPr lang="cs-CZ" sz="2200" b="0" i="1" dirty="0">
                <a:latin typeface="Arial" charset="0"/>
                <a:cs typeface="Arial" charset="0"/>
              </a:rPr>
              <a:t>energy –the „Enth“ example) </a:t>
            </a: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study effects on populations?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68413"/>
            <a:ext cx="1987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774850"/>
            <a:ext cx="4316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908720"/>
            <a:ext cx="8893175" cy="5041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en-US" sz="2000" dirty="0"/>
              <a:t>Toxicants (stressors) may have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of communities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Loss of species, loss of biodiversity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>
                <a:solidFill>
                  <a:srgbClr val="FF0000"/>
                </a:solidFill>
              </a:rPr>
              <a:t>functioning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2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813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3200" b="1" dirty="0"/>
              <a:t>Communities </a:t>
            </a:r>
            <a:r>
              <a:rPr lang="cs-CZ" altLang="en-US" i="1" dirty="0"/>
              <a:t>… interacting populations  </a:t>
            </a:r>
          </a:p>
        </p:txBody>
      </p:sp>
      <p:sp>
        <p:nvSpPr>
          <p:cNvPr id="4813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5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8136" name="Picture 4" descr="http://www.combat-fishing.com/LowestReachesOZStream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66"/>
            <a:ext cx="5364857" cy="40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34204" b="24840"/>
          <a:stretch/>
        </p:blipFill>
        <p:spPr bwMode="auto">
          <a:xfrm>
            <a:off x="107504" y="935316"/>
            <a:ext cx="7848600" cy="55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084867-A5B6-4C67-BC1F-3869ADE3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624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Natural variability in community (food web)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Changes in populations (biomass / numbers of animals) during 12 years</a:t>
            </a:r>
          </a:p>
        </p:txBody>
      </p:sp>
      <p:pic>
        <p:nvPicPr>
          <p:cNvPr id="3074" name="Picture 2" descr="Image result for louka">
            <a:extLst>
              <a:ext uri="{FF2B5EF4-FFF2-40B4-BE49-F238E27FC236}">
                <a16:creationId xmlns:a16="http://schemas.microsoft.com/office/drawing/2014/main" id="{7CFAE31C-A2FE-4BA0-AFA0-E551A5D9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10604"/>
          <a:stretch/>
        </p:blipFill>
        <p:spPr bwMode="auto">
          <a:xfrm>
            <a:off x="5148063" y="1085031"/>
            <a:ext cx="2016224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bbits">
            <a:extLst>
              <a:ext uri="{FF2B5EF4-FFF2-40B4-BE49-F238E27FC236}">
                <a16:creationId xmlns:a16="http://schemas.microsoft.com/office/drawing/2014/main" id="{CB671996-73F3-42FB-A0F2-55D2F513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325"/>
            <a:ext cx="2016224" cy="1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AFA43133-3134-48DB-8AD4-95CF2BD71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629438"/>
            <a:ext cx="2016224" cy="1225136"/>
          </a:xfrm>
          <a:prstGeom prst="rect">
            <a:avLst/>
          </a:prstGeom>
        </p:spPr>
      </p:pic>
      <p:pic>
        <p:nvPicPr>
          <p:cNvPr id="7" name="Picture 6" descr="A fox standing in the grass&#10;&#10;Description automatically generated">
            <a:extLst>
              <a:ext uri="{FF2B5EF4-FFF2-40B4-BE49-F238E27FC236}">
                <a16:creationId xmlns:a16="http://schemas.microsoft.com/office/drawing/2014/main" id="{1FF0BD42-6896-4DB9-86A2-31BD091153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26501"/>
          <a:stretch/>
        </p:blipFill>
        <p:spPr>
          <a:xfrm>
            <a:off x="5148064" y="5072612"/>
            <a:ext cx="2016224" cy="105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236" r="17816" b="29674"/>
          <a:stretch>
            <a:fillRect/>
          </a:stretch>
        </p:blipFill>
        <p:spPr bwMode="auto">
          <a:xfrm>
            <a:off x="3062288" y="36513"/>
            <a:ext cx="561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250825" y="692150"/>
            <a:ext cx="248016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Community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STRUCTURE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characterization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-- example 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Floristic record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Occurrence of species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(+ </a:t>
            </a:r>
            <a:r>
              <a:rPr lang="en-US" altLang="en-US" sz="1800" b="0" dirty="0">
                <a:solidFill>
                  <a:schemeClr val="tx1"/>
                </a:solidFill>
              </a:rPr>
              <a:t>&lt;</a:t>
            </a:r>
            <a:r>
              <a:rPr lang="cs-CZ" altLang="en-US" sz="1800" b="0" dirty="0">
                <a:solidFill>
                  <a:schemeClr val="tx1"/>
                </a:solidFill>
              </a:rPr>
              <a:t> 1</a:t>
            </a:r>
            <a:r>
              <a:rPr lang="en-US" altLang="en-US" sz="1800" b="0" dirty="0">
                <a:solidFill>
                  <a:schemeClr val="tx1"/>
                </a:solidFill>
              </a:rPr>
              <a:t> &lt; 2 &lt; 3 &lt; 4 &lt; 5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in relationship to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„stressor“ (conditions)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MOIST vs DRY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200" i="1" dirty="0">
                <a:solidFill>
                  <a:schemeClr val="tx1"/>
                </a:solidFill>
              </a:rPr>
              <a:t>B vs D are very different </a:t>
            </a:r>
            <a:br>
              <a:rPr lang="cs-CZ" altLang="en-US" sz="1200" i="1" dirty="0">
                <a:solidFill>
                  <a:schemeClr val="tx1"/>
                </a:solidFill>
              </a:rPr>
            </a:br>
            <a:r>
              <a:rPr lang="cs-CZ" altLang="en-US" sz="1200" i="1" dirty="0">
                <a:solidFill>
                  <a:schemeClr val="tx1"/>
                </a:solidFill>
              </a:rPr>
              <a:t>communities</a:t>
            </a:r>
            <a:endParaRPr lang="cs-CZ" altLang="en-US" sz="12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B67E9-4BC2-4931-B504-6749E61065BE}"/>
              </a:ext>
            </a:extLst>
          </p:cNvPr>
          <p:cNvSpPr/>
          <p:nvPr/>
        </p:nvSpPr>
        <p:spPr>
          <a:xfrm>
            <a:off x="6372200" y="908720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625E3-3A94-41F8-9BB8-0DD1A9F31A3C}"/>
              </a:ext>
            </a:extLst>
          </p:cNvPr>
          <p:cNvSpPr/>
          <p:nvPr/>
        </p:nvSpPr>
        <p:spPr>
          <a:xfrm>
            <a:off x="3692066" y="1278052"/>
            <a:ext cx="7359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>
            <a:fillRect/>
          </a:stretch>
        </p:blipFill>
        <p:spPr bwMode="auto">
          <a:xfrm>
            <a:off x="3178177" y="228600"/>
            <a:ext cx="5854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ovéPole 2"/>
          <p:cNvSpPr txBox="1">
            <a:spLocks noChangeArrowheads="1"/>
          </p:cNvSpPr>
          <p:nvPr/>
        </p:nvSpPr>
        <p:spPr bwMode="auto">
          <a:xfrm>
            <a:off x="58172" y="548680"/>
            <a:ext cx="29803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Ecotoxicology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Changes in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community treated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three doses</a:t>
            </a:r>
            <a:r>
              <a:rPr lang="cs-CZ" altLang="en-US" sz="1800" b="0" dirty="0">
                <a:solidFill>
                  <a:schemeClr val="tx1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(L-low, M-medium,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H-high, VH-vehicle/solvent)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Same exposures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but different responses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in two </a:t>
            </a:r>
            <a:r>
              <a:rPr lang="cs-CZ" altLang="en-US" sz="1800" b="0" dirty="0">
                <a:solidFill>
                  <a:schemeClr val="tx1"/>
                </a:solidFill>
              </a:rPr>
              <a:t>different set-ups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Microcosm </a:t>
            </a:r>
            <a:r>
              <a:rPr lang="en-US" altLang="en-US" sz="1800" dirty="0">
                <a:solidFill>
                  <a:schemeClr val="tx1"/>
                </a:solidFill>
              </a:rPr>
              <a:t>&lt;&lt; Mesocosm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(highlighted)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76FE-FAC9-43CC-BFA9-ED052046FE1E}"/>
              </a:ext>
            </a:extLst>
          </p:cNvPr>
          <p:cNvSpPr/>
          <p:nvPr/>
        </p:nvSpPr>
        <p:spPr>
          <a:xfrm>
            <a:off x="5327577" y="1196751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172" name="Picture 4" descr="Image result for copepods">
            <a:extLst>
              <a:ext uri="{FF2B5EF4-FFF2-40B4-BE49-F238E27FC236}">
                <a16:creationId xmlns:a16="http://schemas.microsoft.com/office/drawing/2014/main" id="{F44DB6CB-9B68-4FC0-A85F-FD55BD4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84" y="657890"/>
            <a:ext cx="1016893" cy="6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738DE-F368-44C4-BDF2-9769D66BB5C1}"/>
              </a:ext>
            </a:extLst>
          </p:cNvPr>
          <p:cNvSpPr/>
          <p:nvPr/>
        </p:nvSpPr>
        <p:spPr>
          <a:xfrm>
            <a:off x="5327577" y="3769059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Picture 3" descr="A fish located in a grassy field&#10;&#10;Description automatically generated">
            <a:extLst>
              <a:ext uri="{FF2B5EF4-FFF2-40B4-BE49-F238E27FC236}">
                <a16:creationId xmlns:a16="http://schemas.microsoft.com/office/drawing/2014/main" id="{4E28115D-A21B-4679-A256-7555993C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2" y="3610224"/>
            <a:ext cx="729232" cy="485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simplify complexity of community characterization?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Use index / indices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196975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Diversity indices</a:t>
            </a:r>
            <a:br>
              <a:rPr lang="en-US" sz="2500" b="1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Shannon-Wi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ner </a:t>
            </a:r>
            <a:r>
              <a:rPr lang="cs-CZ" sz="2000" b="0" dirty="0">
                <a:latin typeface="Arial" charset="0"/>
                <a:cs typeface="Arial" charset="0"/>
              </a:rPr>
              <a:t>(H´ = </a:t>
            </a:r>
            <a:r>
              <a:rPr lang="cs-CZ" sz="3600" b="0" dirty="0">
                <a:latin typeface="Arial" charset="0"/>
                <a:cs typeface="Arial" charset="0"/>
              </a:rPr>
              <a:t>-</a:t>
            </a:r>
            <a:r>
              <a:rPr lang="cs-CZ" sz="2000" b="0" dirty="0">
                <a:latin typeface="Arial" charset="0"/>
                <a:cs typeface="Arial" charset="0"/>
                <a:sym typeface="Symbol" pitchFamily="18" charset="2"/>
              </a:rPr>
              <a:t></a:t>
            </a:r>
            <a:r>
              <a:rPr lang="cs-CZ" sz="3600" b="0" dirty="0">
                <a:latin typeface="Arial" charset="0"/>
                <a:cs typeface="Arial" charset="0"/>
                <a:sym typeface="Symbol" pitchFamily="18" charset="2"/>
              </a:rPr>
              <a:t></a:t>
            </a:r>
            <a:r>
              <a:rPr lang="cs-CZ" sz="2000" b="0" dirty="0">
                <a:latin typeface="Arial" charset="0"/>
                <a:cs typeface="Arial" charset="0"/>
              </a:rPr>
              <a:t> Ni/N ln (Ni/N) 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Higher H´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Higher diversity</a:t>
            </a: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’s </a:t>
            </a:r>
            <a:r>
              <a:rPr lang="en-US" sz="2000" dirty="0">
                <a:solidFill>
                  <a:srgbClr val="FF0000"/>
                </a:solidFill>
              </a:rPr>
              <a:t>index of </a:t>
            </a:r>
            <a:r>
              <a:rPr lang="en-US" sz="2000" dirty="0" err="1">
                <a:solidFill>
                  <a:srgbClr val="FF0000"/>
                </a:solidFill>
              </a:rPr>
              <a:t>eveness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(E = H´ / lnS)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0" dirty="0">
                <a:latin typeface="Arial" charset="0"/>
                <a:cs typeface="Arial" charset="0"/>
              </a:rPr>
              <a:t>Higher </a:t>
            </a:r>
            <a:r>
              <a:rPr lang="en-GB" sz="1600" b="0" dirty="0">
                <a:latin typeface="Arial" charset="0"/>
                <a:cs typeface="Arial" charset="0"/>
              </a:rPr>
              <a:t>E</a:t>
            </a:r>
            <a:r>
              <a:rPr lang="cs-CZ" sz="1600" b="0" dirty="0">
                <a:latin typeface="Arial" charset="0"/>
                <a:cs typeface="Arial" charset="0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higher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„eveness of community“</a:t>
            </a:r>
            <a:endParaRPr lang="en-GB" sz="1600" b="0" dirty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… and many others (</a:t>
            </a:r>
            <a:r>
              <a:rPr lang="cs-CZ" sz="2000" b="0" dirty="0">
                <a:latin typeface="Arial" charset="0"/>
                <a:cs typeface="Arial" charset="0"/>
              </a:rPr>
              <a:t>Margalef</a:t>
            </a:r>
            <a:r>
              <a:rPr lang="en-US" sz="2000" b="0" dirty="0">
                <a:latin typeface="Arial" charset="0"/>
                <a:cs typeface="Arial" charset="0"/>
              </a:rPr>
              <a:t>’s e.g. </a:t>
            </a:r>
            <a:r>
              <a:rPr lang="cs-CZ" sz="2000" b="0" dirty="0">
                <a:latin typeface="Arial" charset="0"/>
                <a:cs typeface="Arial" charset="0"/>
              </a:rPr>
              <a:t>D = (S-1) / lnN )</a:t>
            </a:r>
            <a:endParaRPr lang="en-GB" sz="2000" b="0" dirty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755160" y="980728"/>
            <a:ext cx="216024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Ni – Number of individuals of one species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N – Total number of individuals in community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S – Number of species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793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Which of the following three communities </a:t>
            </a:r>
            <a:br>
              <a:rPr lang="en-US" altLang="en-US" sz="2400" dirty="0">
                <a:solidFill>
                  <a:srgbClr val="FF3300"/>
                </a:solidFill>
              </a:rPr>
            </a:br>
            <a:r>
              <a:rPr lang="en-US" altLang="en-US" sz="2400" dirty="0">
                <a:solidFill>
                  <a:srgbClr val="FF3300"/>
                </a:solidFill>
              </a:rPr>
              <a:t>has the highest </a:t>
            </a:r>
            <a:r>
              <a:rPr lang="cs-CZ" altLang="en-US" sz="2400" dirty="0">
                <a:solidFill>
                  <a:srgbClr val="FF3300"/>
                </a:solidFill>
              </a:rPr>
              <a:t>Biodiversity? </a:t>
            </a:r>
            <a:r>
              <a:rPr lang="cs-CZ" altLang="en-US" sz="2400" dirty="0" err="1">
                <a:solidFill>
                  <a:srgbClr val="FF3300"/>
                </a:solidFill>
              </a:rPr>
              <a:t>Which</a:t>
            </a:r>
            <a:r>
              <a:rPr lang="cs-CZ" altLang="en-US" sz="2400" dirty="0">
                <a:solidFill>
                  <a:srgbClr val="FF3300"/>
                </a:solidFill>
              </a:rPr>
              <a:t> has the </a:t>
            </a:r>
            <a:r>
              <a:rPr lang="cs-CZ" altLang="en-US" sz="2400" dirty="0" err="1">
                <a:solidFill>
                  <a:srgbClr val="FF3300"/>
                </a:solidFill>
              </a:rPr>
              <a:t>highest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Eveness</a:t>
            </a:r>
            <a:r>
              <a:rPr lang="cs-CZ" altLang="en-US" sz="24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3" imgW="4090988" imgH="2178050" progId="MS_ClipArt_Gallery.2">
                  <p:embed/>
                </p:oleObj>
              </mc:Choice>
              <mc:Fallback>
                <p:oleObj name="Klip" r:id="rId3" imgW="4090988" imgH="2178050" progId="MS_ClipArt_Gallery.2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5" imgW="4090988" imgH="2178050" progId="MS_ClipArt_Gallery.2">
                  <p:embed/>
                </p:oleObj>
              </mc:Choice>
              <mc:Fallback>
                <p:oleObj name="Klip" r:id="rId5" imgW="4090988" imgH="2178050" progId="MS_ClipArt_Gallery.2">
                  <p:embed/>
                  <p:pic>
                    <p:nvPicPr>
                      <p:cNvPr id="696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8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696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9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696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696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1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696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2"/>
          <p:cNvGraphicFramePr>
            <a:graphicFrameLocks noChangeAspect="1"/>
          </p:cNvGraphicFramePr>
          <p:nvPr/>
        </p:nvGraphicFramePr>
        <p:xfrm>
          <a:off x="4575175" y="51419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696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1419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6964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4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2" imgW="4305300" imgH="3421063" progId="MS_ClipArt_Gallery.2">
                  <p:embed/>
                </p:oleObj>
              </mc:Choice>
              <mc:Fallback>
                <p:oleObj name="Klip" r:id="rId12" imgW="4305300" imgH="3421063" progId="MS_ClipArt_Gallery.2">
                  <p:embed/>
                  <p:pic>
                    <p:nvPicPr>
                      <p:cNvPr id="696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4" imgW="4305300" imgH="3421063" progId="MS_ClipArt_Gallery.2">
                  <p:embed/>
                </p:oleObj>
              </mc:Choice>
              <mc:Fallback>
                <p:oleObj name="Klip" r:id="rId14" imgW="4305300" imgH="3421063" progId="MS_ClipArt_Gallery.2">
                  <p:embed/>
                  <p:pic>
                    <p:nvPicPr>
                      <p:cNvPr id="696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6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696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7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6" imgW="4640263" imgH="3825875" progId="MS_ClipArt_Gallery.2">
                  <p:embed/>
                </p:oleObj>
              </mc:Choice>
              <mc:Fallback>
                <p:oleObj name="Klip" r:id="rId16" imgW="4640263" imgH="3825875" progId="MS_ClipArt_Gallery.2">
                  <p:embed/>
                  <p:pic>
                    <p:nvPicPr>
                      <p:cNvPr id="696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8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8" imgW="4640263" imgH="3825875" progId="MS_ClipArt_Gallery.2">
                  <p:embed/>
                </p:oleObj>
              </mc:Choice>
              <mc:Fallback>
                <p:oleObj name="Klip" r:id="rId18" imgW="4640263" imgH="3825875" progId="MS_ClipArt_Gallery.2">
                  <p:embed/>
                  <p:pic>
                    <p:nvPicPr>
                      <p:cNvPr id="696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9"/>
          <p:cNvGraphicFramePr>
            <a:graphicFrameLocks noChangeAspect="1"/>
          </p:cNvGraphicFramePr>
          <p:nvPr/>
        </p:nvGraphicFramePr>
        <p:xfrm>
          <a:off x="4346575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696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20"/>
          <p:cNvGraphicFramePr>
            <a:graphicFrameLocks noChangeAspect="1"/>
          </p:cNvGraphicFramePr>
          <p:nvPr/>
        </p:nvGraphicFramePr>
        <p:xfrm>
          <a:off x="4879975" y="38465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0" imgW="4090988" imgH="2178050" progId="MS_ClipArt_Gallery.2">
                  <p:embed/>
                </p:oleObj>
              </mc:Choice>
              <mc:Fallback>
                <p:oleObj name="Klip" r:id="rId20" imgW="4090988" imgH="2178050" progId="MS_ClipArt_Gallery.2">
                  <p:embed/>
                  <p:pic>
                    <p:nvPicPr>
                      <p:cNvPr id="6965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8465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ovéPole 25"/>
          <p:cNvSpPr txBox="1">
            <a:spLocks noChangeArrowheads="1"/>
          </p:cNvSpPr>
          <p:nvPr/>
        </p:nvSpPr>
        <p:spPr bwMode="auto">
          <a:xfrm>
            <a:off x="449263" y="1843088"/>
            <a:ext cx="32814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Example of </a:t>
            </a:r>
            <a:r>
              <a:rPr lang="en-GB" altLang="en-US" sz="1400" dirty="0">
                <a:solidFill>
                  <a:schemeClr val="tx1"/>
                </a:solidFill>
              </a:rPr>
              <a:t>H´</a:t>
            </a:r>
            <a:r>
              <a:rPr lang="cs-CZ" altLang="en-US" sz="1400" dirty="0">
                <a:solidFill>
                  <a:schemeClr val="tx1"/>
                </a:solidFill>
              </a:rPr>
              <a:t> calculation for locality A: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 b="0" dirty="0">
                <a:solidFill>
                  <a:schemeClr val="tx1"/>
                </a:solidFill>
              </a:rPr>
              <a:t>H</a:t>
            </a:r>
            <a:r>
              <a:rPr lang="en-US" altLang="en-US" sz="1100" b="0" dirty="0">
                <a:solidFill>
                  <a:schemeClr val="tx1"/>
                </a:solidFill>
              </a:rPr>
              <a:t>’ </a:t>
            </a:r>
            <a:r>
              <a:rPr lang="cs-CZ" altLang="en-US" sz="1100" b="0" dirty="0">
                <a:solidFill>
                  <a:schemeClr val="tx1"/>
                </a:solidFill>
              </a:rPr>
              <a:t>= </a:t>
            </a: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cs-CZ" altLang="en-US" sz="1100" b="0" dirty="0">
                <a:solidFill>
                  <a:schemeClr val="tx1"/>
                </a:solidFill>
              </a:rPr>
              <a:t> 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</a:t>
            </a:r>
            <a:r>
              <a:rPr lang="en-US" altLang="en-US" sz="1100" b="0" dirty="0">
                <a:solidFill>
                  <a:schemeClr val="tx1"/>
                </a:solidFill>
              </a:rPr>
              <a:t> </a:t>
            </a:r>
            <a:r>
              <a:rPr lang="cs-CZ" altLang="en-US" sz="1100" b="0" dirty="0">
                <a:solidFill>
                  <a:schemeClr val="tx1"/>
                </a:solidFill>
              </a:rPr>
              <a:t>turtles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+ 1/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</a:t>
            </a:r>
            <a:r>
              <a:rPr lang="en-US" altLang="en-US" sz="1100" b="0" dirty="0">
                <a:solidFill>
                  <a:schemeClr val="tx1"/>
                </a:solidFill>
              </a:rPr>
              <a:t>1/</a:t>
            </a:r>
            <a:r>
              <a:rPr lang="cs-CZ" altLang="en-US" sz="1100" b="0" dirty="0">
                <a:solidFill>
                  <a:schemeClr val="tx1"/>
                </a:solidFill>
              </a:rPr>
              <a:t>9)  donkeys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</a:t>
            </a:r>
            <a:r>
              <a:rPr lang="cs-CZ" altLang="en-US" sz="1100" b="0" dirty="0">
                <a:solidFill>
                  <a:schemeClr val="tx1"/>
                </a:solidFill>
              </a:rPr>
              <a:t>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 rabbits      =  ……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100" b="0" dirty="0">
                <a:solidFill>
                  <a:schemeClr val="tx1"/>
                </a:solidFill>
              </a:rPr>
            </a:br>
            <a:r>
              <a:rPr lang="cs-CZ" altLang="en-US" sz="1100" b="0" dirty="0">
                <a:solidFill>
                  <a:schemeClr val="tx1"/>
                </a:solidFill>
              </a:rPr>
              <a:t>E = …. 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54" name="Object 21"/>
          <p:cNvGraphicFramePr>
            <a:graphicFrameLocks noChangeAspect="1"/>
          </p:cNvGraphicFramePr>
          <p:nvPr/>
        </p:nvGraphicFramePr>
        <p:xfrm>
          <a:off x="7885113" y="5229225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1" imgW="4090988" imgH="2178050" progId="MS_ClipArt_Gallery.2">
                  <p:embed/>
                </p:oleObj>
              </mc:Choice>
              <mc:Fallback>
                <p:oleObj name="Klip" r:id="rId21" imgW="4090988" imgH="2178050" progId="MS_ClipArt_Gallery.2">
                  <p:embed/>
                  <p:pic>
                    <p:nvPicPr>
                      <p:cNvPr id="696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229225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2"/>
          <p:cNvGraphicFramePr>
            <a:graphicFrameLocks noChangeAspect="1"/>
          </p:cNvGraphicFramePr>
          <p:nvPr/>
        </p:nvGraphicFramePr>
        <p:xfrm>
          <a:off x="6216650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2" imgW="4090988" imgH="2178050" progId="MS_ClipArt_Gallery.2">
                  <p:embed/>
                </p:oleObj>
              </mc:Choice>
              <mc:Fallback>
                <p:oleObj name="Klip" r:id="rId22" imgW="4090988" imgH="2178050" progId="MS_ClipArt_Gallery.2">
                  <p:embed/>
                  <p:pic>
                    <p:nvPicPr>
                      <p:cNvPr id="696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3"/>
          <p:cNvGraphicFramePr>
            <a:graphicFrameLocks noChangeAspect="1"/>
          </p:cNvGraphicFramePr>
          <p:nvPr/>
        </p:nvGraphicFramePr>
        <p:xfrm>
          <a:off x="8031163" y="59991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3" imgW="4305300" imgH="3421063" progId="MS_ClipArt_Gallery.2">
                  <p:embed/>
                </p:oleObj>
              </mc:Choice>
              <mc:Fallback>
                <p:oleObj name="Klip" r:id="rId23" imgW="4305300" imgH="3421063" progId="MS_ClipArt_Gallery.2">
                  <p:embed/>
                  <p:pic>
                    <p:nvPicPr>
                      <p:cNvPr id="696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59991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24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696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5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5" imgW="4640263" imgH="3825875" progId="MS_ClipArt_Gallery.2">
                  <p:embed/>
                </p:oleObj>
              </mc:Choice>
              <mc:Fallback>
                <p:oleObj name="Klip" r:id="rId25" imgW="4640263" imgH="3825875" progId="MS_ClipArt_Gallery.2">
                  <p:embed/>
                  <p:pic>
                    <p:nvPicPr>
                      <p:cNvPr id="696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6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696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7" imgW="4305300" imgH="3421063" progId="MS_ClipArt_Gallery.2">
                  <p:embed/>
                </p:oleObj>
              </mc:Choice>
              <mc:Fallback>
                <p:oleObj name="Klip" r:id="rId27" imgW="4305300" imgH="3421063" progId="MS_ClipArt_Gallery.2">
                  <p:embed/>
                  <p:pic>
                    <p:nvPicPr>
                      <p:cNvPr id="696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24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8" imgW="4640263" imgH="3825875" progId="MS_ClipArt_Gallery.2">
                  <p:embed/>
                </p:oleObj>
              </mc:Choice>
              <mc:Fallback>
                <p:oleObj name="Klip" r:id="rId28" imgW="4640263" imgH="3825875" progId="MS_ClipArt_Gallery.2">
                  <p:embed/>
                  <p:pic>
                    <p:nvPicPr>
                      <p:cNvPr id="6966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7956550" y="4724400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9" imgW="4090988" imgH="2178050" progId="MS_ClipArt_Gallery.2">
                  <p:embed/>
                </p:oleObj>
              </mc:Choice>
              <mc:Fallback>
                <p:oleObj name="Klip" r:id="rId29" imgW="4090988" imgH="2178050" progId="MS_ClipArt_Gallery.2">
                  <p:embed/>
                  <p:pic>
                    <p:nvPicPr>
                      <p:cNvPr id="696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664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9665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9666" name="Object 35"/>
          <p:cNvGraphicFramePr>
            <a:graphicFrameLocks noChangeAspect="1"/>
          </p:cNvGraphicFramePr>
          <p:nvPr/>
        </p:nvGraphicFramePr>
        <p:xfrm>
          <a:off x="539750" y="4292600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30" imgW="4305300" imgH="3421063" progId="MS_ClipArt_Gallery.2">
                  <p:embed/>
                </p:oleObj>
              </mc:Choice>
              <mc:Fallback>
                <p:oleObj name="Klip" r:id="rId30" imgW="4305300" imgH="3421063" progId="MS_ClipArt_Gallery.2">
                  <p:embed/>
                  <p:pic>
                    <p:nvPicPr>
                      <p:cNvPr id="6966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6"/>
          <p:cNvGraphicFramePr>
            <a:graphicFrameLocks noChangeAspect="1"/>
          </p:cNvGraphicFramePr>
          <p:nvPr/>
        </p:nvGraphicFramePr>
        <p:xfrm>
          <a:off x="7235825" y="57324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31" imgW="4305300" imgH="3421063" progId="MS_ClipArt_Gallery.2">
                  <p:embed/>
                </p:oleObj>
              </mc:Choice>
              <mc:Fallback>
                <p:oleObj name="Klip" r:id="rId31" imgW="4305300" imgH="3421063" progId="MS_ClipArt_Gallery.2">
                  <p:embed/>
                  <p:pic>
                    <p:nvPicPr>
                      <p:cNvPr id="6966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324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25">
            <a:extLst>
              <a:ext uri="{FF2B5EF4-FFF2-40B4-BE49-F238E27FC236}">
                <a16:creationId xmlns:a16="http://schemas.microsoft.com/office/drawing/2014/main" id="{FA77BCF8-EE3E-75B5-964F-F3E3CC941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669" y="1539369"/>
            <a:ext cx="37273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1"/>
                </a:solidFill>
              </a:rPr>
              <a:t>Homework</a:t>
            </a:r>
            <a:r>
              <a:rPr lang="cs-CZ" altLang="en-US" sz="1400" b="1" dirty="0">
                <a:solidFill>
                  <a:schemeClr val="tx1"/>
                </a:solidFill>
              </a:rPr>
              <a:t> </a:t>
            </a:r>
            <a:r>
              <a:rPr lang="cs-CZ" altLang="en-US" sz="1400" b="1" dirty="0" err="1">
                <a:solidFill>
                  <a:schemeClr val="tx1"/>
                </a:solidFill>
              </a:rPr>
              <a:t>task</a:t>
            </a:r>
            <a:r>
              <a:rPr lang="cs-CZ" altLang="en-US" sz="1400" b="1" dirty="0">
                <a:solidFill>
                  <a:schemeClr val="tx1"/>
                </a:solidFill>
              </a:rPr>
              <a:t>(!)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chemeClr val="tx1"/>
                </a:solidFill>
              </a:rPr>
              <a:t>(</a:t>
            </a:r>
            <a:r>
              <a:rPr lang="cs-CZ" altLang="en-US" sz="1400" b="0" dirty="0" err="1">
                <a:solidFill>
                  <a:schemeClr val="tx1"/>
                </a:solidFill>
              </a:rPr>
              <a:t>see</a:t>
            </a:r>
            <a:r>
              <a:rPr lang="cs-CZ" altLang="en-US" sz="1400" b="0" dirty="0">
                <a:solidFill>
                  <a:schemeClr val="tx1"/>
                </a:solidFill>
              </a:rPr>
              <a:t> ROPOT in IS MUNI)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Identify community with the highest </a:t>
            </a:r>
            <a:r>
              <a:rPr lang="cs-CZ" altLang="en-US" sz="1400" dirty="0">
                <a:solidFill>
                  <a:schemeClr val="tx1"/>
                </a:solidFill>
              </a:rPr>
              <a:t>diversity 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&amp; highest </a:t>
            </a:r>
            <a:r>
              <a:rPr lang="cs-CZ" altLang="en-US" sz="1400" dirty="0" err="1">
                <a:solidFill>
                  <a:schemeClr val="tx1"/>
                </a:solidFill>
              </a:rPr>
              <a:t>eveness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1) From molecules to individuals</a:t>
            </a:r>
            <a:endParaRPr lang="nl-NL" altLang="en-US" sz="300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79400" y="15398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compare communities?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36538" y="976313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000" dirty="0"/>
              <a:t>INDICES … for example …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>
                <a:solidFill>
                  <a:srgbClr val="FF0000"/>
                </a:solidFill>
              </a:rPr>
              <a:t>Jacc</a:t>
            </a:r>
            <a:r>
              <a:rPr lang="en-US" altLang="cs-CZ" sz="2000" b="0" dirty="0">
                <a:solidFill>
                  <a:srgbClr val="FF0000"/>
                </a:solidFill>
              </a:rPr>
              <a:t>a</a:t>
            </a:r>
            <a:r>
              <a:rPr lang="cs-CZ" altLang="cs-CZ" sz="2000" b="0" dirty="0">
                <a:solidFill>
                  <a:srgbClr val="FF0000"/>
                </a:solidFill>
              </a:rPr>
              <a:t>rd</a:t>
            </a:r>
            <a:r>
              <a:rPr lang="en-US" altLang="cs-CZ" sz="2000" b="0" dirty="0">
                <a:solidFill>
                  <a:srgbClr val="FF0000"/>
                </a:solidFill>
              </a:rPr>
              <a:t>’s similarity index </a:t>
            </a:r>
            <a:r>
              <a:rPr lang="cs-CZ" altLang="cs-CZ" sz="2000" b="0" dirty="0">
                <a:solidFill>
                  <a:srgbClr val="FF0000"/>
                </a:solidFill>
              </a:rPr>
              <a:t>= </a:t>
            </a:r>
            <a:r>
              <a:rPr lang="en-US" altLang="cs-CZ" sz="2000" b="0" dirty="0">
                <a:solidFill>
                  <a:srgbClr val="FF0000"/>
                </a:solidFill>
              </a:rPr>
              <a:t>[</a:t>
            </a:r>
            <a:r>
              <a:rPr lang="cs-CZ" altLang="cs-CZ" sz="2000" b="0" dirty="0">
                <a:solidFill>
                  <a:srgbClr val="FF0000"/>
                </a:solidFill>
              </a:rPr>
              <a:t>c / (A + B - c)</a:t>
            </a:r>
            <a:r>
              <a:rPr lang="en-US" altLang="cs-CZ" sz="2000" b="0" dirty="0">
                <a:solidFill>
                  <a:srgbClr val="FF0000"/>
                </a:solidFill>
              </a:rPr>
              <a:t>]</a:t>
            </a:r>
            <a:r>
              <a:rPr lang="cs-CZ" altLang="cs-CZ" sz="2000" b="0" dirty="0">
                <a:solidFill>
                  <a:srgbClr val="FF0000"/>
                </a:solidFill>
              </a:rPr>
              <a:t> x 100%</a:t>
            </a:r>
            <a:endParaRPr lang="en-GB" altLang="cs-CZ" sz="2000" b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cs-CZ" altLang="cs-CZ" sz="1600" b="0" dirty="0"/>
              <a:t>Higher </a:t>
            </a:r>
            <a:r>
              <a:rPr lang="en-GB" altLang="cs-CZ" sz="1600" b="0" dirty="0"/>
              <a:t>J-index – </a:t>
            </a:r>
            <a:r>
              <a:rPr lang="cs-CZ" altLang="cs-CZ" sz="1600" b="0" dirty="0"/>
              <a:t>higher similarity</a:t>
            </a:r>
            <a:endParaRPr lang="cs-CZ" altLang="cs-CZ" sz="2000" b="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00563" y="652339"/>
            <a:ext cx="456361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c – </a:t>
            </a:r>
            <a:r>
              <a:rPr lang="en-US" altLang="en-US" sz="1600" i="1" dirty="0">
                <a:solidFill>
                  <a:schemeClr val="tx1"/>
                </a:solidFill>
              </a:rPr>
              <a:t>number of shared </a:t>
            </a:r>
            <a:r>
              <a:rPr lang="cs-CZ" altLang="en-US" sz="1600" i="1" dirty="0">
                <a:solidFill>
                  <a:schemeClr val="tx1"/>
                </a:solidFill>
              </a:rPr>
              <a:t>(common) species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A – number of species at locality 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B – number of specieas at locality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56B6-DBA2-4B7F-9591-D13B006E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9F042-DC2B-4C26-A02F-F76C37C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BCE96DB-8A93-4429-B652-38E154926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3" imgW="4090988" imgH="2178050" progId="MS_ClipArt_Gallery.2">
                  <p:embed/>
                </p:oleObj>
              </mc:Choice>
              <mc:Fallback>
                <p:oleObj name="Klip" r:id="rId3" imgW="4090988" imgH="2178050" progId="MS_ClipArt_Gallery.2">
                  <p:embed/>
                  <p:pic>
                    <p:nvPicPr>
                      <p:cNvPr id="737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5A5EE4B-5C67-4DA7-B9BF-DDE7609D6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4379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5" imgW="4090988" imgH="2178050" progId="MS_ClipArt_Gallery.2">
                  <p:embed/>
                </p:oleObj>
              </mc:Choice>
              <mc:Fallback>
                <p:oleObj name="Klip" r:id="rId5" imgW="4090988" imgH="2178050" progId="MS_ClipArt_Gallery.2">
                  <p:embed/>
                  <p:pic>
                    <p:nvPicPr>
                      <p:cNvPr id="737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379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6DBA43E-1B2D-4F0F-BF2F-6ADEB4B2E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737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66D2400-3AD4-4C8D-96A3-3E957BD3D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737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84F4C73-1864-4485-8C21-ED038E5D3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737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4C4E0EEB-471E-42A7-8BF3-73F444BB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737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6E6D184-E014-4D1B-97FF-60655FF8FB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737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C67FA377-5639-4E78-B4E4-584D553CE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284788"/>
          <a:ext cx="981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737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84788"/>
                        <a:ext cx="981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90C1CAA0-1B02-4EF0-9517-6D1C2A971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737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034C87C5-A8C3-42C7-8DCD-CDCB7B6FD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3" imgW="4305300" imgH="3421063" progId="MS_ClipArt_Gallery.2">
                  <p:embed/>
                </p:oleObj>
              </mc:Choice>
              <mc:Fallback>
                <p:oleObj name="Klip" r:id="rId13" imgW="4305300" imgH="3421063" progId="MS_ClipArt_Gallery.2">
                  <p:embed/>
                  <p:pic>
                    <p:nvPicPr>
                      <p:cNvPr id="737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9A058DF-E5C3-4566-B608-9975DECB9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737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5DA398CD-88A1-4978-9106-85FD685E5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737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F7D22AD7-CCC0-4019-AE6C-421955C52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7" imgW="4640263" imgH="3825875" progId="MS_ClipArt_Gallery.2">
                  <p:embed/>
                </p:oleObj>
              </mc:Choice>
              <mc:Fallback>
                <p:oleObj name="Klip" r:id="rId17" imgW="4640263" imgH="3825875" progId="MS_ClipArt_Gallery.2">
                  <p:embed/>
                  <p:pic>
                    <p:nvPicPr>
                      <p:cNvPr id="737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05678C73-D19A-439C-A51B-D17B237F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737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A571CC06-C904-4663-BEF6-EA163375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A7855B2-E2AC-4D53-90EA-340B80B59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613" y="56610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0" imgW="4305300" imgH="3421063" progId="MS_ClipArt_Gallery.2">
                  <p:embed/>
                </p:oleObj>
              </mc:Choice>
              <mc:Fallback>
                <p:oleObj name="Klip" r:id="rId20" imgW="4305300" imgH="3421063" progId="MS_ClipArt_Gallery.2">
                  <p:embed/>
                  <p:pic>
                    <p:nvPicPr>
                      <p:cNvPr id="737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6610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B62944-608A-4848-A752-13CB976F0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1" imgW="4305300" imgH="3421063" progId="MS_ClipArt_Gallery.2">
                  <p:embed/>
                </p:oleObj>
              </mc:Choice>
              <mc:Fallback>
                <p:oleObj name="Klip" r:id="rId21" imgW="4305300" imgH="3421063" progId="MS_ClipArt_Gallery.2">
                  <p:embed/>
                  <p:pic>
                    <p:nvPicPr>
                      <p:cNvPr id="737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8C3A62-7F0A-4312-ACA5-940EA4BD5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2" imgW="4640263" imgH="3825875" progId="MS_ClipArt_Gallery.2">
                  <p:embed/>
                </p:oleObj>
              </mc:Choice>
              <mc:Fallback>
                <p:oleObj name="Klip" r:id="rId22" imgW="4640263" imgH="3825875" progId="MS_ClipArt_Gallery.2">
                  <p:embed/>
                  <p:pic>
                    <p:nvPicPr>
                      <p:cNvPr id="737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C4903A3-2454-4B4B-9087-0BE32F138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3" imgW="4640263" imgH="3825875" progId="MS_ClipArt_Gallery.2">
                  <p:embed/>
                </p:oleObj>
              </mc:Choice>
              <mc:Fallback>
                <p:oleObj name="Klip" r:id="rId23" imgW="4640263" imgH="3825875" progId="MS_ClipArt_Gallery.2">
                  <p:embed/>
                  <p:pic>
                    <p:nvPicPr>
                      <p:cNvPr id="737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D0855C4-8962-4347-B73A-4AFD0593C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737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A8C304-88ED-4726-8AAD-04493F1AA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5" imgW="4640263" imgH="3825875" progId="MS_ClipArt_Gallery.2">
                  <p:embed/>
                </p:oleObj>
              </mc:Choice>
              <mc:Fallback>
                <p:oleObj name="Klip" r:id="rId25" imgW="4640263" imgH="3825875" progId="MS_ClipArt_Gallery.2">
                  <p:embed/>
                  <p:pic>
                    <p:nvPicPr>
                      <p:cNvPr id="737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7FF2192-14C6-467F-B8F0-05BCAC0A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07119BD6-3916-44D5-8841-C2639726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5546C7AC-47FE-4045-9195-2089105F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2112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AE9495B-034B-47C1-A61D-7BD523B9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11738"/>
            <a:ext cx="1211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CC82BE36-C81E-42E4-86AF-A8E89D1A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1">
            <a:extLst>
              <a:ext uri="{FF2B5EF4-FFF2-40B4-BE49-F238E27FC236}">
                <a16:creationId xmlns:a16="http://schemas.microsoft.com/office/drawing/2014/main" id="{04F0F1DD-36B6-4C7A-9341-208C10AD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ovéPole 32">
            <a:extLst>
              <a:ext uri="{FF2B5EF4-FFF2-40B4-BE49-F238E27FC236}">
                <a16:creationId xmlns:a16="http://schemas.microsoft.com/office/drawing/2014/main" id="{1FE29155-686A-403E-883D-85202720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ovéPole 33">
            <a:extLst>
              <a:ext uri="{FF2B5EF4-FFF2-40B4-BE49-F238E27FC236}">
                <a16:creationId xmlns:a16="http://schemas.microsoft.com/office/drawing/2014/main" id="{35DC1C55-D7A7-4195-8737-77DC7798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6" name="Picture 41" descr="Výsledek obrázku pro sýkora">
            <a:extLst>
              <a:ext uri="{FF2B5EF4-FFF2-40B4-BE49-F238E27FC236}">
                <a16:creationId xmlns:a16="http://schemas.microsoft.com/office/drawing/2014/main" id="{BD3365C4-7FED-4BE5-8185-729D2F0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340600" y="5805488"/>
            <a:ext cx="54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Výsledek obrázku pro sýkora">
            <a:extLst>
              <a:ext uri="{FF2B5EF4-FFF2-40B4-BE49-F238E27FC236}">
                <a16:creationId xmlns:a16="http://schemas.microsoft.com/office/drawing/2014/main" id="{DEDB717C-084D-4E1D-BE2A-55211094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483475" y="3629025"/>
            <a:ext cx="544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931D12AF-E92A-451F-8B05-6A82EBE4B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57753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8" imgW="4305300" imgH="3421063" progId="MS_ClipArt_Gallery.2">
                  <p:embed/>
                </p:oleObj>
              </mc:Choice>
              <mc:Fallback>
                <p:oleObj name="Klip" r:id="rId28" imgW="4305300" imgH="3421063" progId="MS_ClipArt_Gallery.2">
                  <p:embed/>
                  <p:pic>
                    <p:nvPicPr>
                      <p:cNvPr id="737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7753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703EF781-0E15-456E-8766-0C5334065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788" y="5608638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9" imgW="4305300" imgH="3421063" progId="MS_ClipArt_Gallery.2">
                  <p:embed/>
                </p:oleObj>
              </mc:Choice>
              <mc:Fallback>
                <p:oleObj name="Klip" r:id="rId29" imgW="4305300" imgH="3421063" progId="MS_ClipArt_Gallery.2">
                  <p:embed/>
                  <p:pic>
                    <p:nvPicPr>
                      <p:cNvPr id="737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5608638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4E8EED73-5C13-47C6-97B9-98BC295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959350"/>
            <a:ext cx="1211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67D99-D852-48E5-8947-063CD0A6FE1C}"/>
              </a:ext>
            </a:extLst>
          </p:cNvPr>
          <p:cNvSpPr txBox="1"/>
          <p:nvPr/>
        </p:nvSpPr>
        <p:spPr>
          <a:xfrm>
            <a:off x="304800" y="278092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Homework</a:t>
            </a:r>
            <a:r>
              <a:rPr lang="cs-CZ" sz="1400" dirty="0"/>
              <a:t> (</a:t>
            </a:r>
            <a:r>
              <a:rPr lang="cs-CZ" sz="1400" dirty="0" err="1"/>
              <a:t>see</a:t>
            </a:r>
            <a:r>
              <a:rPr lang="cs-CZ" sz="1400" dirty="0"/>
              <a:t> ROPOT in IS MUNI): </a:t>
            </a: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communities</a:t>
            </a:r>
            <a:r>
              <a:rPr lang="cs-CZ" sz="1400" dirty="0"/>
              <a:t> are the most similar? AxB</a:t>
            </a:r>
            <a:r>
              <a:rPr lang="en-US" sz="1400" dirty="0"/>
              <a:t> or </a:t>
            </a:r>
            <a:r>
              <a:rPr lang="en-US" sz="1400" dirty="0" err="1"/>
              <a:t>AxC</a:t>
            </a:r>
            <a:r>
              <a:rPr lang="en-US" sz="1400" dirty="0"/>
              <a:t> or </a:t>
            </a:r>
            <a:r>
              <a:rPr lang="en-US" sz="1400" dirty="0" err="1"/>
              <a:t>BxC</a:t>
            </a:r>
            <a:r>
              <a:rPr lang="cs-CZ" sz="1400" dirty="0"/>
              <a:t>?</a:t>
            </a:r>
          </a:p>
          <a:p>
            <a:r>
              <a:rPr lang="cs-CZ" sz="1400" i="1" dirty="0"/>
              <a:t>(Ecotoxicology: A = control</a:t>
            </a:r>
            <a:r>
              <a:rPr lang="en-US" sz="1400" i="1" dirty="0"/>
              <a:t>; B and C </a:t>
            </a:r>
            <a:r>
              <a:rPr lang="cs-CZ" sz="1400" i="1" dirty="0"/>
              <a:t>– different pesticides … which pesticide has „strongest“ effect?)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188034" cy="2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6DFB33-E9F1-40E6-83CE-AFE08F93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81554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Key </a:t>
            </a:r>
            <a:r>
              <a:rPr lang="en-US" altLang="en-US" sz="2800" b="1" dirty="0">
                <a:solidFill>
                  <a:srgbClr val="FF0000"/>
                </a:solidFill>
              </a:rPr>
              <a:t>/</a:t>
            </a:r>
            <a:r>
              <a:rPr lang="cs-CZ" altLang="en-US" sz="2800" b="1" dirty="0">
                <a:solidFill>
                  <a:srgbClr val="FF0000"/>
                </a:solidFill>
              </a:rPr>
              <a:t> Keystone species</a:t>
            </a:r>
            <a:endParaRPr lang="cs-CZ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FFBAA-3B12-428C-BC55-17BEE2B9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79" y="936016"/>
            <a:ext cx="91805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Effects on keystone species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dramatic changes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on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community 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Usuall</a:t>
            </a:r>
            <a:r>
              <a:rPr lang="cs-CZ" altLang="en-US" sz="2000" dirty="0">
                <a:solidFill>
                  <a:schemeClr val="tx1"/>
                </a:solidFill>
              </a:rPr>
              <a:t>y predators (low numbers = high sensitivity to disruption)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3A096C-6F9B-45C3-9346-5F703B7BB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>
          <a:xfrm>
            <a:off x="2208328" y="2492896"/>
            <a:ext cx="693450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ature03962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5125" y="290513"/>
            <a:ext cx="351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Knight et al., NATURE (2005) 437: 880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3E84C-7A07-45B5-87BC-51FDEB4AF1D0}"/>
              </a:ext>
            </a:extLst>
          </p:cNvPr>
          <p:cNvSpPr txBox="1"/>
          <p:nvPr/>
        </p:nvSpPr>
        <p:spPr>
          <a:xfrm>
            <a:off x="4211960" y="446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Fish as keystone species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affecting also yields on nearby fields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528" y="260648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INDICATOR SPECIES (bioindicators)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Species for which (not)presence indicate </a:t>
            </a:r>
            <a:br>
              <a:rPr lang="cs-CZ" dirty="0"/>
            </a:br>
            <a:r>
              <a:rPr lang="cs-CZ" dirty="0"/>
              <a:t>certain parameter of the environment</a:t>
            </a:r>
            <a:endParaRPr lang="en-US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Sensitive or tolerant species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Ocurrenc</a:t>
            </a:r>
            <a:r>
              <a:rPr lang="en-US" dirty="0">
                <a:solidFill>
                  <a:srgbClr val="FF0000"/>
                </a:solidFill>
              </a:rPr>
              <a:t>e in community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INDICES</a:t>
            </a:r>
            <a:endParaRPr lang="cs-CZ" b="0" i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8BC9BC-CF10-441E-A2C7-97FA7591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32445"/>
            <a:ext cx="4689358" cy="2814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BD357-D20A-4A4F-BE17-EB1A61BDD1F1}"/>
              </a:ext>
            </a:extLst>
          </p:cNvPr>
          <p:cNvSpPr/>
          <p:nvPr/>
        </p:nvSpPr>
        <p:spPr>
          <a:xfrm>
            <a:off x="5866824" y="5967017"/>
            <a:ext cx="3062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https://doi.org/10.1016/j.envpol.2013.07.045</a:t>
            </a:r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9BB31E2-5CF6-47EE-B6B5-6B23D6DA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3743472"/>
            <a:ext cx="3062716" cy="212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A0D5-C3D5-4EFF-A135-4789D3B0F3F0}"/>
              </a:ext>
            </a:extLst>
          </p:cNvPr>
          <p:cNvSpPr/>
          <p:nvPr/>
        </p:nvSpPr>
        <p:spPr>
          <a:xfrm>
            <a:off x="5404356" y="2956733"/>
            <a:ext cx="338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/>
              <a:t>LICHENS – air quality</a:t>
            </a:r>
            <a:br>
              <a:rPr lang="cs-CZ" sz="1050" dirty="0"/>
            </a:br>
            <a:r>
              <a:rPr lang="cs-CZ" sz="1050" dirty="0"/>
              <a:t>D</a:t>
            </a:r>
            <a:r>
              <a:rPr lang="en-US" sz="1050" dirty="0" err="1"/>
              <a:t>ry</a:t>
            </a:r>
            <a:r>
              <a:rPr lang="en-US" sz="1050" dirty="0"/>
              <a:t> deposition of nitrogenous pollutants across the UK overlaid with dots showing the value of the </a:t>
            </a:r>
            <a:r>
              <a:rPr lang="cs-CZ" sz="1050" dirty="0"/>
              <a:t>lichen-based </a:t>
            </a:r>
            <a:r>
              <a:rPr lang="en-US" sz="1050" dirty="0"/>
              <a:t>Weighted Pollution Index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9263ADE-39CA-431F-82A8-BE276063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306493"/>
            <a:ext cx="2886653" cy="2588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2) From molecules to individuals - AOPs</a:t>
            </a:r>
            <a:endParaRPr lang="nl-NL" altLang="en-US" sz="300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91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955" y="136346"/>
            <a:ext cx="8872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</a:rPr>
              <a:t>The ultimate objective of </a:t>
            </a:r>
            <a:r>
              <a:rPr lang="cs-CZ" altLang="en-US" sz="2400" b="1" u="sng" dirty="0">
                <a:solidFill>
                  <a:srgbClr val="FF0000"/>
                </a:solidFill>
              </a:rPr>
              <a:t>ECO</a:t>
            </a:r>
            <a:r>
              <a:rPr lang="cs-CZ" altLang="en-US" sz="2400" dirty="0">
                <a:solidFill>
                  <a:srgbClr val="FF0000"/>
                </a:solidFill>
              </a:rPr>
              <a:t>TOXICOLOGY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to understand and protect populations, communities, ecosystems</a:t>
            </a:r>
            <a:endParaRPr lang="cs-CZ" altLang="en-US" sz="2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412776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Populations</a:t>
            </a:r>
            <a:br>
              <a:rPr lang="cs-CZ" altLang="en-US" sz="2400" dirty="0">
                <a:solidFill>
                  <a:schemeClr val="tx1"/>
                </a:solidFill>
              </a:rPr>
            </a:br>
            <a:r>
              <a:rPr lang="cs-CZ" altLang="en-US" sz="2400" dirty="0">
                <a:solidFill>
                  <a:schemeClr val="tx1"/>
                </a:solidFill>
              </a:rPr>
              <a:t>	</a:t>
            </a: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chemeClr val="tx1"/>
                </a:solidFill>
              </a:rPr>
              <a:t>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(interacting populations)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Ecosystems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interacting with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abiotic environment)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5843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913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27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/>
          </p:cNvSpPr>
          <p:nvPr/>
        </p:nvSpPr>
        <p:spPr bwMode="auto">
          <a:xfrm>
            <a:off x="179388" y="5492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dirty="0"/>
              <a:t>E</a:t>
            </a:r>
            <a:r>
              <a:rPr lang="en-US" altLang="en-US" dirty="0" err="1"/>
              <a:t>cosystems</a:t>
            </a:r>
            <a:r>
              <a:rPr lang="en-US" altLang="en-US" dirty="0"/>
              <a:t> are </a:t>
            </a:r>
            <a:br>
              <a:rPr lang="cs-CZ" altLang="en-US" dirty="0"/>
            </a:b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not only more complex than </a:t>
            </a:r>
            <a:r>
              <a:rPr lang="en-US" altLang="en-US" b="1" dirty="0"/>
              <a:t>we think</a:t>
            </a:r>
            <a:endParaRPr lang="cs-CZ" altLang="en-US" b="1" dirty="0"/>
          </a:p>
          <a:p>
            <a:pPr lvl="1">
              <a:lnSpc>
                <a:spcPct val="90000"/>
              </a:lnSpc>
            </a:pP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but more</a:t>
            </a:r>
            <a:r>
              <a:rPr lang="cs-CZ" altLang="en-US" dirty="0"/>
              <a:t> </a:t>
            </a:r>
            <a:r>
              <a:rPr lang="en-US" altLang="en-US" dirty="0"/>
              <a:t>complex than </a:t>
            </a:r>
            <a:r>
              <a:rPr lang="en-US" altLang="en-US" b="1" dirty="0"/>
              <a:t>we can think</a:t>
            </a:r>
            <a:r>
              <a:rPr lang="cs-CZ" altLang="en-US" b="1" dirty="0"/>
              <a:t> *</a:t>
            </a:r>
          </a:p>
          <a:p>
            <a:pPr lvl="1">
              <a:lnSpc>
                <a:spcPct val="90000"/>
              </a:lnSpc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en-US" sz="1600" b="1" i="1" dirty="0"/>
              <a:t>* </a:t>
            </a:r>
            <a:r>
              <a:rPr lang="en-US" altLang="en-US" sz="1600" b="1" i="1" dirty="0"/>
              <a:t>FRANK E. EGLER, THE NATURE OF VEGETATION: ITS MANAGEMENT ANDMISMANAGEMENT (1977).</a:t>
            </a:r>
            <a:endParaRPr lang="cs-CZ" altLang="en-US" sz="1600" b="1" i="1" dirty="0"/>
          </a:p>
        </p:txBody>
      </p:sp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323850" y="4210050"/>
            <a:ext cx="8569325" cy="2098675"/>
            <a:chOff x="323528" y="4209279"/>
            <a:chExt cx="8568952" cy="2100041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66472"/>
              <a:ext cx="2304256" cy="204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49406"/>
              <a:ext cx="2808312" cy="19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http://eusoils.jrc.ec.europa.eu/library/themes/biodiversity/Images/numbe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09279"/>
              <a:ext cx="3312368" cy="21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89317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Population</a:t>
            </a:r>
            <a:endParaRPr lang="en-GB" altLang="en-US" sz="2500" b="1" dirty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000" i="1" dirty="0"/>
              <a:t>…</a:t>
            </a:r>
            <a:r>
              <a:rPr lang="cs-CZ" altLang="en-US" sz="1800" i="1" dirty="0"/>
              <a:t> a</a:t>
            </a:r>
            <a:r>
              <a:rPr lang="en-US" altLang="en-US" sz="1800" i="1" dirty="0" err="1"/>
              <a:t>ll</a:t>
            </a:r>
            <a:r>
              <a:rPr lang="en-US" altLang="en-US" sz="1800" i="1" dirty="0"/>
              <a:t> the </a:t>
            </a:r>
            <a:r>
              <a:rPr lang="cs-CZ" altLang="en-US" sz="1800" i="1" dirty="0"/>
              <a:t>individuals </a:t>
            </a:r>
            <a:r>
              <a:rPr lang="en-US" altLang="en-US" sz="1800" i="1" dirty="0"/>
              <a:t>that </a:t>
            </a:r>
            <a:r>
              <a:rPr lang="cs-CZ" altLang="en-US" sz="1800" i="1" dirty="0"/>
              <a:t>belong </a:t>
            </a:r>
            <a:r>
              <a:rPr lang="en-US" altLang="en-US" sz="1800" i="1" dirty="0"/>
              <a:t>to the same </a:t>
            </a:r>
            <a:r>
              <a:rPr lang="cs-CZ" altLang="en-US" sz="1800" i="1" dirty="0"/>
              <a:t>taxonomic </a:t>
            </a:r>
            <a:r>
              <a:rPr lang="en-US" altLang="en-US" sz="1800" i="1" dirty="0"/>
              <a:t>group or species</a:t>
            </a:r>
            <a:r>
              <a:rPr lang="cs-CZ" altLang="en-US" sz="1800" i="1" dirty="0"/>
              <a:t>, they can sexually reproduce, a</a:t>
            </a:r>
            <a:r>
              <a:rPr lang="en-US" altLang="en-US" sz="1800" i="1" dirty="0" err="1"/>
              <a:t>nd</a:t>
            </a:r>
            <a:r>
              <a:rPr lang="en-US" altLang="en-US" sz="1800" i="1" dirty="0"/>
              <a:t> </a:t>
            </a:r>
            <a:r>
              <a:rPr lang="cs-CZ" altLang="en-US" sz="1800" i="1" dirty="0"/>
              <a:t>they </a:t>
            </a:r>
            <a:r>
              <a:rPr lang="en-US" altLang="en-US" sz="1800" i="1" dirty="0"/>
              <a:t>live</a:t>
            </a:r>
            <a:r>
              <a:rPr lang="cs-CZ" altLang="en-US" sz="1800" i="1" dirty="0"/>
              <a:t> within</a:t>
            </a:r>
            <a:r>
              <a:rPr lang="en-US" altLang="en-US" sz="1800" i="1" dirty="0"/>
              <a:t> the same </a:t>
            </a:r>
            <a:r>
              <a:rPr lang="cs-CZ" altLang="en-US" sz="1800" i="1" dirty="0"/>
              <a:t>time and within the same </a:t>
            </a:r>
            <a:r>
              <a:rPr lang="en-US" altLang="en-US" sz="1800" i="1" dirty="0"/>
              <a:t>geographical area</a:t>
            </a:r>
            <a:endParaRPr lang="cs-CZ" altLang="en-US" sz="1800" i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en-US" sz="2400" dirty="0"/>
              <a:t>Toxicants have 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structur</a:t>
            </a:r>
            <a:r>
              <a:rPr lang="en-US" altLang="en-US" sz="2000" dirty="0">
                <a:solidFill>
                  <a:schemeClr val="tx1"/>
                </a:solidFill>
              </a:rPr>
              <a:t>al 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elderly vs. young, males vs. females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/>
              <a:t>functioning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functional </a:t>
            </a:r>
            <a:r>
              <a:rPr lang="en-US" altLang="en-US" sz="2000" dirty="0">
                <a:solidFill>
                  <a:schemeClr val="tx1"/>
                </a:solidFill>
              </a:rPr>
              <a:t>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br>
              <a:rPr lang="cs-CZ" altLang="en-US" sz="2000" dirty="0"/>
            </a:br>
            <a:r>
              <a:rPr lang="cs-CZ" altLang="en-US" sz="2000" dirty="0"/>
              <a:t>(</a:t>
            </a:r>
            <a:r>
              <a:rPr lang="en-US" altLang="en-US" sz="2000" dirty="0"/>
              <a:t>~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FF0000"/>
                </a:solidFill>
              </a:rPr>
              <a:t>maintenance </a:t>
            </a:r>
            <a:r>
              <a:rPr lang="en-US" altLang="en-US" sz="2000" dirty="0">
                <a:solidFill>
                  <a:srgbClr val="FF0000"/>
                </a:solidFill>
              </a:rPr>
              <a:t>&amp; growth</a:t>
            </a:r>
            <a:r>
              <a:rPr lang="cs-CZ" altLang="en-US" sz="2000" dirty="0">
                <a:solidFill>
                  <a:srgbClr val="FF0000"/>
                </a:solidFill>
              </a:rPr>
              <a:t>)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600" dirty="0" err="1"/>
              <a:t>Natalit</a:t>
            </a:r>
            <a:r>
              <a:rPr lang="cs-CZ" altLang="en-US" sz="1600" dirty="0"/>
              <a:t>y, mortality, reproduction fitness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7107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</a:t>
            </a:r>
          </a:p>
        </p:txBody>
      </p:sp>
      <p:sp>
        <p:nvSpPr>
          <p:cNvPr id="47108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09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0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1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7112" name="Picture 2" descr="https://encrypted-tbn1.google.com/images?q=tbn:ANd9GcRy8TZLY8w9X0x--nqSFW4CqPPTUX3RdYucJtb5pGmKOWt-n2r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149080"/>
            <a:ext cx="4159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9517" y="18864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</a:rPr>
              <a:t>STRUCTURAL PARAMETERS of populations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(„demographic parameters“)</a:t>
            </a:r>
            <a:endParaRPr lang="en-US" altLang="en-US" sz="2200" b="0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0000"/>
                </a:solidFill>
              </a:rPr>
              <a:t>Primary parameters</a:t>
            </a:r>
            <a:endParaRPr lang="en-US" altLang="en-US" sz="2200" b="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size </a:t>
            </a:r>
            <a:r>
              <a:rPr lang="cs-CZ" altLang="en-US" sz="1700" dirty="0">
                <a:solidFill>
                  <a:schemeClr val="tx1"/>
                </a:solidFill>
              </a:rPr>
              <a:t>(</a:t>
            </a:r>
            <a:r>
              <a:rPr lang="en-US" altLang="en-US" sz="1700" dirty="0">
                <a:solidFill>
                  <a:schemeClr val="tx1"/>
                </a:solidFill>
              </a:rPr>
              <a:t>performance</a:t>
            </a:r>
            <a:r>
              <a:rPr lang="cs-CZ" altLang="en-US" sz="1700" dirty="0">
                <a:solidFill>
                  <a:schemeClr val="tx1"/>
                </a:solidFill>
              </a:rPr>
              <a:t>)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cs-CZ" altLang="en-US" sz="1700" dirty="0">
                <a:solidFill>
                  <a:schemeClr val="tx1"/>
                </a:solidFill>
              </a:rPr>
              <a:t>– number of individuals (animals), surface coverage (plants), amount of biomass (algae) 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natality</a:t>
            </a:r>
            <a:r>
              <a:rPr lang="cs-CZ" altLang="en-US" sz="1700" dirty="0">
                <a:solidFill>
                  <a:schemeClr val="tx1"/>
                </a:solidFill>
              </a:rPr>
              <a:t> – increase of population size: numbers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mortalit</a:t>
            </a:r>
            <a:r>
              <a:rPr lang="cs-CZ" altLang="en-US" sz="1700" dirty="0">
                <a:solidFill>
                  <a:srgbClr val="0070C0"/>
                </a:solidFill>
              </a:rPr>
              <a:t>y</a:t>
            </a:r>
            <a:r>
              <a:rPr lang="cs-CZ" altLang="en-US" sz="1700" b="0" dirty="0">
                <a:solidFill>
                  <a:srgbClr val="0070C0"/>
                </a:solidFill>
              </a:rPr>
              <a:t> – </a:t>
            </a:r>
            <a:r>
              <a:rPr lang="cs-CZ" altLang="en-US" sz="1700" b="0" dirty="0">
                <a:solidFill>
                  <a:schemeClr val="tx1"/>
                </a:solidFill>
              </a:rPr>
              <a:t>decrease of size: n</a:t>
            </a:r>
            <a:r>
              <a:rPr lang="cs-CZ" altLang="en-US" sz="1700" dirty="0">
                <a:solidFill>
                  <a:schemeClr val="tx1"/>
                </a:solidFill>
              </a:rPr>
              <a:t>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268BC3F-2A71-4F00-84DF-AA08938B3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8" y="3815736"/>
            <a:ext cx="4139952" cy="275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EE25D-E546-45F8-9892-981EC1795B55}"/>
              </a:ext>
            </a:extLst>
          </p:cNvPr>
          <p:cNvSpPr txBox="1"/>
          <p:nvPr/>
        </p:nvSpPr>
        <p:spPr>
          <a:xfrm>
            <a:off x="395536" y="3042264"/>
            <a:ext cx="403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Temporal variability in population of fish </a:t>
            </a:r>
            <a:r>
              <a:rPr lang="cs-CZ" i="1" dirty="0"/>
              <a:t>(due to overfishing)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FC406F-7366-4D25-A607-A69B75E9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757" y="4788137"/>
            <a:ext cx="2238499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of the Atlantic northwest cod stock in million tonnes, with Canadian capture in blue</a:t>
            </a:r>
            <a:r>
              <a:rPr kumimoji="0" lang="cs-CZ" altLang="cs-CZ" sz="105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[8]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E0A82CC-0F9F-40E2-9589-58354677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7" y="4119797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0322" r="20573" b="11942"/>
          <a:stretch>
            <a:fillRect/>
          </a:stretch>
        </p:blipFill>
        <p:spPr bwMode="auto">
          <a:xfrm>
            <a:off x="179388" y="1128713"/>
            <a:ext cx="540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083" r="21788" b="19534"/>
          <a:stretch>
            <a:fillRect/>
          </a:stretch>
        </p:blipFill>
        <p:spPr bwMode="auto">
          <a:xfrm>
            <a:off x="5796136" y="1988840"/>
            <a:ext cx="32035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395536" y="260350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10938"/>
          <a:stretch>
            <a:fillRect/>
          </a:stretch>
        </p:blipFill>
        <p:spPr bwMode="auto">
          <a:xfrm>
            <a:off x="342900" y="692696"/>
            <a:ext cx="8458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77445C6E-36A1-4ADD-837D-7106DF2A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1198</Words>
  <Application>Microsoft Office PowerPoint</Application>
  <PresentationFormat>On-screen Show (4:3)</PresentationFormat>
  <Paragraphs>151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Motiv sady Office</vt:lpstr>
      <vt:lpstr>Klip</vt:lpstr>
      <vt:lpstr>Ecotoxicology Populations &amp; Communities</vt:lpstr>
      <vt:lpstr>1) From molecules to individuals</vt:lpstr>
      <vt:lpstr>2) From molecules to individuals - AOPs</vt:lpstr>
      <vt:lpstr>PowerPoint Presentation</vt:lpstr>
      <vt:lpstr>PowerPoint Presentation</vt:lpstr>
      <vt:lpstr>Effects at different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… interacting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119</cp:revision>
  <dcterms:created xsi:type="dcterms:W3CDTF">2010-05-17T15:27:49Z</dcterms:created>
  <dcterms:modified xsi:type="dcterms:W3CDTF">2022-11-12T13:52:07Z</dcterms:modified>
</cp:coreProperties>
</file>