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460" r:id="rId3"/>
    <p:sldId id="36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461" r:id="rId13"/>
    <p:sldId id="344" r:id="rId14"/>
    <p:sldId id="345" r:id="rId15"/>
    <p:sldId id="346" r:id="rId16"/>
    <p:sldId id="365" r:id="rId17"/>
    <p:sldId id="366" r:id="rId18"/>
    <p:sldId id="367" r:id="rId19"/>
    <p:sldId id="347" r:id="rId20"/>
    <p:sldId id="348" r:id="rId21"/>
    <p:sldId id="349" r:id="rId22"/>
    <p:sldId id="351" r:id="rId23"/>
    <p:sldId id="352" r:id="rId24"/>
    <p:sldId id="355" r:id="rId25"/>
    <p:sldId id="354" r:id="rId26"/>
    <p:sldId id="356" r:id="rId27"/>
    <p:sldId id="357" r:id="rId28"/>
    <p:sldId id="358" r:id="rId29"/>
    <p:sldId id="359" r:id="rId30"/>
    <p:sldId id="360" r:id="rId31"/>
    <p:sldId id="368" r:id="rId32"/>
    <p:sldId id="369" r:id="rId33"/>
    <p:sldId id="370" r:id="rId34"/>
    <p:sldId id="362" r:id="rId35"/>
    <p:sldId id="363" r:id="rId36"/>
    <p:sldId id="333" r:id="rId37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4179AE-8515-4914-B365-B23699096976}" v="6" dt="2023-11-29T07:32:25.3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41" autoAdjust="0"/>
  </p:normalViewPr>
  <p:slideViewPr>
    <p:cSldViewPr>
      <p:cViewPr varScale="1">
        <p:scale>
          <a:sx n="118" d="100"/>
          <a:sy n="118" d="100"/>
        </p:scale>
        <p:origin x="151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49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děk Bláha" userId="42617b0c-9dcc-4722-9496-b1459645750d" providerId="ADAL" clId="{D84179AE-8515-4914-B365-B23699096976}"/>
    <pc:docChg chg="undo custSel addSld modSld">
      <pc:chgData name="Luděk Bláha" userId="42617b0c-9dcc-4722-9496-b1459645750d" providerId="ADAL" clId="{D84179AE-8515-4914-B365-B23699096976}" dt="2023-11-29T07:33:34.890" v="145" actId="208"/>
      <pc:docMkLst>
        <pc:docMk/>
      </pc:docMkLst>
      <pc:sldChg chg="addSp delSp modSp mod">
        <pc:chgData name="Luděk Bláha" userId="42617b0c-9dcc-4722-9496-b1459645750d" providerId="ADAL" clId="{D84179AE-8515-4914-B365-B23699096976}" dt="2023-11-29T07:33:10.464" v="140" actId="22"/>
        <pc:sldMkLst>
          <pc:docMk/>
          <pc:sldMk cId="3848025678" sldId="342"/>
        </pc:sldMkLst>
        <pc:spChg chg="mod">
          <ac:chgData name="Luděk Bláha" userId="42617b0c-9dcc-4722-9496-b1459645750d" providerId="ADAL" clId="{D84179AE-8515-4914-B365-B23699096976}" dt="2023-11-29T07:30:30.065" v="32" actId="1076"/>
          <ac:spMkLst>
            <pc:docMk/>
            <pc:sldMk cId="3848025678" sldId="342"/>
            <ac:spMk id="4" creationId="{00000000-0000-0000-0000-000000000000}"/>
          </ac:spMkLst>
        </pc:spChg>
        <pc:spChg chg="mod">
          <ac:chgData name="Luděk Bláha" userId="42617b0c-9dcc-4722-9496-b1459645750d" providerId="ADAL" clId="{D84179AE-8515-4914-B365-B23699096976}" dt="2023-11-29T07:28:47.016" v="10" actId="20577"/>
          <ac:spMkLst>
            <pc:docMk/>
            <pc:sldMk cId="3848025678" sldId="342"/>
            <ac:spMk id="6" creationId="{00000000-0000-0000-0000-000000000000}"/>
          </ac:spMkLst>
        </pc:spChg>
        <pc:spChg chg="mod">
          <ac:chgData name="Luděk Bláha" userId="42617b0c-9dcc-4722-9496-b1459645750d" providerId="ADAL" clId="{D84179AE-8515-4914-B365-B23699096976}" dt="2023-11-29T07:31:30.122" v="74" actId="20577"/>
          <ac:spMkLst>
            <pc:docMk/>
            <pc:sldMk cId="3848025678" sldId="342"/>
            <ac:spMk id="52226" creationId="{00000000-0000-0000-0000-000000000000}"/>
          </ac:spMkLst>
        </pc:spChg>
        <pc:graphicFrameChg chg="mod modGraphic">
          <ac:chgData name="Luděk Bláha" userId="42617b0c-9dcc-4722-9496-b1459645750d" providerId="ADAL" clId="{D84179AE-8515-4914-B365-B23699096976}" dt="2023-11-29T07:32:27.390" v="138" actId="20577"/>
          <ac:graphicFrameMkLst>
            <pc:docMk/>
            <pc:sldMk cId="3848025678" sldId="342"/>
            <ac:graphicFrameMk id="2" creationId="{00000000-0000-0000-0000-000000000000}"/>
          </ac:graphicFrameMkLst>
        </pc:graphicFrameChg>
        <pc:picChg chg="add del">
          <ac:chgData name="Luděk Bláha" userId="42617b0c-9dcc-4722-9496-b1459645750d" providerId="ADAL" clId="{D84179AE-8515-4914-B365-B23699096976}" dt="2023-11-29T07:33:10.464" v="140" actId="22"/>
          <ac:picMkLst>
            <pc:docMk/>
            <pc:sldMk cId="3848025678" sldId="342"/>
            <ac:picMk id="7" creationId="{364C591B-DC7E-FB8E-DF35-31084C9436CF}"/>
          </ac:picMkLst>
        </pc:picChg>
      </pc:sldChg>
      <pc:sldChg chg="addSp modSp new mod">
        <pc:chgData name="Luděk Bláha" userId="42617b0c-9dcc-4722-9496-b1459645750d" providerId="ADAL" clId="{D84179AE-8515-4914-B365-B23699096976}" dt="2023-11-29T07:33:34.890" v="145" actId="208"/>
        <pc:sldMkLst>
          <pc:docMk/>
          <pc:sldMk cId="4052751352" sldId="461"/>
        </pc:sldMkLst>
        <pc:spChg chg="add mod">
          <ac:chgData name="Luděk Bláha" userId="42617b0c-9dcc-4722-9496-b1459645750d" providerId="ADAL" clId="{D84179AE-8515-4914-B365-B23699096976}" dt="2023-11-29T07:33:34.890" v="145" actId="208"/>
          <ac:spMkLst>
            <pc:docMk/>
            <pc:sldMk cId="4052751352" sldId="461"/>
            <ac:spMk id="4" creationId="{0015DF3C-EAFF-E582-24FA-8967809F5C72}"/>
          </ac:spMkLst>
        </pc:spChg>
        <pc:picChg chg="add">
          <ac:chgData name="Luděk Bláha" userId="42617b0c-9dcc-4722-9496-b1459645750d" providerId="ADAL" clId="{D84179AE-8515-4914-B365-B23699096976}" dt="2023-11-29T07:33:14.428" v="142" actId="22"/>
          <ac:picMkLst>
            <pc:docMk/>
            <pc:sldMk cId="4052751352" sldId="461"/>
            <ac:picMk id="3" creationId="{520AAEDA-BA56-D7A3-FCEC-D588155DBB9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DDF7FEB-CE0E-4A0F-99B4-6608A68F7975}" type="datetimeFigureOut">
              <a:rPr lang="cs-CZ"/>
              <a:pPr>
                <a:defRPr/>
              </a:pPr>
              <a:t>29.11.2023</a:t>
            </a:fld>
            <a:endParaRPr lang="cs-CZ"/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B367E43-C886-4F3C-879C-55D6BB625E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044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9BC4B1D8-CB14-4DB1-832B-D5C029C4140E}" type="datetimeFigureOut">
              <a:rPr lang="cs-CZ"/>
              <a:pPr>
                <a:defRPr/>
              </a:pPr>
              <a:t>29.11.2023</a:t>
            </a:fld>
            <a:endParaRPr lang="cs-CZ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9D89E7A5-6910-4D02-8D13-0FE7FCF885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339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3338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59666"/>
            <a:ext cx="5206153" cy="460735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721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20A-F3F7-4955-A10B-5912371DE17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7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20A-F3F7-4955-A10B-5912371DE17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30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20A-F3F7-4955-A10B-5912371DE17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518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B579-8F27-4074-8B86-ECA27861D9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23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B579-8F27-4074-8B86-ECA27861D9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231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723815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219054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714293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209532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4F053A3-F4B1-4DA2-8965-2BFD044FC2FE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B579-8F27-4074-8B86-ECA27861D9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231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723815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219054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714293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209532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1F2CE84-B9DC-42D2-BA75-0B2284E01A97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719D8B-1BB5-4AFD-B037-F11070CE33DF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723815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219054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714293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209532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BB1018F5-E467-470F-A5EF-18C17A0839BD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5175"/>
            <a:ext cx="5121275" cy="384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575" y="4859665"/>
            <a:ext cx="5676153" cy="46091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 sz="1500" b="1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40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40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40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40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40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6938" y="746125"/>
            <a:ext cx="496887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489" y="4720969"/>
            <a:ext cx="4958186" cy="447585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5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20A-F3F7-4955-A10B-5912371DE17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6938" y="746125"/>
            <a:ext cx="496887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489" y="4720969"/>
            <a:ext cx="4958186" cy="447585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30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6938" y="746125"/>
            <a:ext cx="496887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489" y="4720969"/>
            <a:ext cx="4958186" cy="447585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207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20A-F3F7-4955-A10B-5912371DE17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40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20A-F3F7-4955-A10B-5912371DE17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721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20A-F3F7-4955-A10B-5912371DE17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898525"/>
            <a:ext cx="31575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0" descr="trojlogo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732463"/>
            <a:ext cx="5232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391511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E9C2B90-6E57-4879-9C28-3D235153F8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6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3F74259-591D-4B56-A899-721579D7D5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89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92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898525"/>
            <a:ext cx="31575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0" descr="trojlogo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732463"/>
            <a:ext cx="5232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13709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49525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A14B591-4D1D-4F82-911A-0737CF662C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84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7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FE7293B-4CA6-4F17-973D-5465494AD8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09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46FDBA-F8CC-4DBF-89BC-81C6ADA48A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049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7832646-A1FD-4724-8B79-FCD1F62D67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4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FE349AA-6AFF-477E-9593-6702F18D6E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268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1404D72-A8BD-4B05-83CD-3F21A428CD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301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pic>
        <p:nvPicPr>
          <p:cNvPr id="1029" name="Obrázek 9" descr="logo_mu_cerne.gi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323013"/>
            <a:ext cx="18161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Obrázek 7" descr="trojlogo.gi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199188"/>
            <a:ext cx="42481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opkb.org/aopwiki/index.php/Main_Pag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ffectopedia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ctor.epa.gov/toxrefdb/faces/Home.jsp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ghealth.nih.gov/" TargetMode="External"/><Relationship Id="rId5" Type="http://schemas.openxmlformats.org/officeDocument/2006/relationships/hyperlink" Target="http://www.ewg.org/sites/humantoxome/" TargetMode="External"/><Relationship Id="rId4" Type="http://schemas.openxmlformats.org/officeDocument/2006/relationships/hyperlink" Target="http://www.epa.gov/ncct/expocast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hyperlink" Target="http://www.oecd.org/home/0,3675,en_2649_201185_1_1_1_1_1,00.html" TargetMode="External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hyperlink" Target="http://www.tukkk.fi/mediagroup/Pictures/EU%20Flag.jpg" TargetMode="Externa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lldesigner.org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ctrTitle"/>
          </p:nvPr>
        </p:nvSpPr>
        <p:spPr bwMode="auto">
          <a:xfrm>
            <a:off x="685800" y="1988840"/>
            <a:ext cx="7772400" cy="198690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4000" b="1" dirty="0" err="1">
                <a:solidFill>
                  <a:schemeClr val="tx1"/>
                </a:solidFill>
              </a:rPr>
              <a:t>Ecotoxicology</a:t>
            </a:r>
            <a:br>
              <a:rPr lang="cs-CZ" altLang="en-US" sz="4000" b="1" dirty="0">
                <a:solidFill>
                  <a:schemeClr val="tx1"/>
                </a:solidFill>
              </a:rPr>
            </a:br>
            <a:r>
              <a:rPr lang="cs-CZ" altLang="en-US" sz="4000" b="1" dirty="0">
                <a:solidFill>
                  <a:schemeClr val="tx1"/>
                </a:solidFill>
              </a:rPr>
              <a:t>New </a:t>
            </a:r>
            <a:r>
              <a:rPr lang="cs-CZ" altLang="en-US" sz="4000" b="1" dirty="0" err="1">
                <a:solidFill>
                  <a:schemeClr val="tx1"/>
                </a:solidFill>
              </a:rPr>
              <a:t>topics</a:t>
            </a:r>
            <a:r>
              <a:rPr lang="cs-CZ" altLang="en-US" sz="4000" b="1" dirty="0">
                <a:solidFill>
                  <a:schemeClr val="tx1"/>
                </a:solidFill>
              </a:rPr>
              <a:t> and </a:t>
            </a:r>
            <a:r>
              <a:rPr lang="cs-CZ" altLang="en-US" sz="4000" b="1" dirty="0" err="1">
                <a:solidFill>
                  <a:schemeClr val="tx1"/>
                </a:solidFill>
              </a:rPr>
              <a:t>future</a:t>
            </a:r>
            <a:r>
              <a:rPr lang="cs-CZ" altLang="en-US" sz="4000" b="1" dirty="0">
                <a:solidFill>
                  <a:schemeClr val="tx1"/>
                </a:solidFill>
              </a:rPr>
              <a:t> </a:t>
            </a:r>
            <a:r>
              <a:rPr lang="cs-CZ" altLang="en-US" sz="4000" b="1" dirty="0" err="1">
                <a:solidFill>
                  <a:schemeClr val="tx1"/>
                </a:solidFill>
              </a:rPr>
              <a:t>issues</a:t>
            </a:r>
            <a:endParaRPr lang="cs-CZ" altLang="en-US" sz="2000" dirty="0"/>
          </a:p>
        </p:txBody>
      </p:sp>
      <p:sp>
        <p:nvSpPr>
          <p:cNvPr id="13315" name="Podnadpis 2"/>
          <p:cNvSpPr>
            <a:spLocks noGrp="1"/>
          </p:cNvSpPr>
          <p:nvPr>
            <p:ph type="subTitle" idx="1"/>
          </p:nvPr>
        </p:nvSpPr>
        <p:spPr>
          <a:xfrm>
            <a:off x="900113" y="4340696"/>
            <a:ext cx="7343775" cy="1752600"/>
          </a:xfrm>
        </p:spPr>
        <p:txBody>
          <a:bodyPr/>
          <a:lstStyle/>
          <a:p>
            <a:pPr eaLnBrk="1" hangingPunct="1"/>
            <a:r>
              <a:rPr lang="en-US" altLang="en-US" sz="2000" b="1" dirty="0" err="1"/>
              <a:t>Lud</a:t>
            </a:r>
            <a:r>
              <a:rPr lang="cs-CZ" altLang="en-US" sz="2000" b="1" dirty="0" err="1"/>
              <a:t>ek</a:t>
            </a:r>
            <a:r>
              <a:rPr lang="cs-CZ" altLang="en-US" sz="2000" b="1" dirty="0"/>
              <a:t> Blaha</a:t>
            </a:r>
            <a:r>
              <a:rPr lang="en-GB" altLang="en-US" sz="2000" b="1" dirty="0"/>
              <a:t> + </a:t>
            </a:r>
            <a:r>
              <a:rPr lang="en-GB" altLang="en-US" sz="2000" b="1" dirty="0" err="1"/>
              <a:t>ecotox</a:t>
            </a:r>
            <a:r>
              <a:rPr lang="en-GB" altLang="en-US" sz="2000" b="1" dirty="0"/>
              <a:t> colleagues</a:t>
            </a:r>
            <a:br>
              <a:rPr lang="en-US" altLang="en-US" sz="2000" b="1" dirty="0"/>
            </a:br>
            <a:br>
              <a:rPr lang="en-US" altLang="en-US" sz="2000" b="1" dirty="0"/>
            </a:br>
            <a:endParaRPr lang="en-US" altLang="en-US" sz="2000" b="1" dirty="0"/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661025"/>
            <a:ext cx="7778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AOP Wiki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hlinkClick r:id="rId3"/>
              </a:rPr>
              <a:t>https://aopkb.org/aopwiki/index.php/Main_Page</a:t>
            </a:r>
            <a:endParaRPr lang="en-US" sz="2800" dirty="0"/>
          </a:p>
          <a:p>
            <a:r>
              <a:rPr lang="en-US" sz="2800" dirty="0"/>
              <a:t>Wiki-based platform for development of AOPs</a:t>
            </a:r>
          </a:p>
          <a:p>
            <a:r>
              <a:rPr lang="en-US" sz="2800" dirty="0"/>
              <a:t>Only members of an OECD AOP development project can create / edit AOPs</a:t>
            </a:r>
          </a:p>
          <a:p>
            <a:pPr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32770" name="Picture 2" descr="https://aopkb.org/aopwiki/images/thumb/c/c9/FiveLogos.gif/780px-FiveLogo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000504"/>
            <a:ext cx="7429500" cy="1476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4978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304800" y="188640"/>
            <a:ext cx="861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3200" b="1" dirty="0" err="1">
                <a:solidFill>
                  <a:srgbClr val="FF3300"/>
                </a:solidFill>
              </a:rPr>
              <a:t>What</a:t>
            </a:r>
            <a:r>
              <a:rPr lang="cs-CZ" sz="3200" b="1" dirty="0">
                <a:solidFill>
                  <a:srgbClr val="FF3300"/>
                </a:solidFill>
              </a:rPr>
              <a:t> </a:t>
            </a:r>
            <a:r>
              <a:rPr lang="cs-CZ" sz="3200" b="1" dirty="0" err="1">
                <a:solidFill>
                  <a:srgbClr val="FF3300"/>
                </a:solidFill>
              </a:rPr>
              <a:t>AOPs</a:t>
            </a:r>
            <a:r>
              <a:rPr lang="cs-CZ" sz="3200" b="1" dirty="0">
                <a:solidFill>
                  <a:srgbClr val="FF3300"/>
                </a:solidFill>
              </a:rPr>
              <a:t> are </a:t>
            </a:r>
            <a:r>
              <a:rPr lang="cs-CZ" sz="3200" b="1" dirty="0" err="1">
                <a:solidFill>
                  <a:srgbClr val="FF3300"/>
                </a:solidFill>
              </a:rPr>
              <a:t>now</a:t>
            </a:r>
            <a:endParaRPr lang="cs-CZ" sz="3200" b="1" dirty="0">
              <a:solidFill>
                <a:srgbClr val="FF3300"/>
              </a:solidFill>
            </a:endParaRPr>
          </a:p>
          <a:p>
            <a:pPr eaLnBrk="0" hangingPunct="0"/>
            <a:r>
              <a:rPr lang="cs-CZ" sz="3200" b="1" dirty="0">
                <a:solidFill>
                  <a:srgbClr val="FF3300"/>
                </a:solidFill>
              </a:rPr>
              <a:t>in AOP Wiki (</a:t>
            </a:r>
            <a:r>
              <a:rPr lang="cs-CZ" sz="3200" b="1" dirty="0" err="1">
                <a:solidFill>
                  <a:srgbClr val="FF3300"/>
                </a:solidFill>
              </a:rPr>
              <a:t>autum</a:t>
            </a:r>
            <a:r>
              <a:rPr lang="cs-CZ" sz="3200" b="1" dirty="0">
                <a:solidFill>
                  <a:srgbClr val="FF3300"/>
                </a:solidFill>
              </a:rPr>
              <a:t> 2023) – </a:t>
            </a:r>
            <a:r>
              <a:rPr lang="cs-CZ" sz="3200" b="1" dirty="0" err="1">
                <a:solidFill>
                  <a:srgbClr val="FF3300"/>
                </a:solidFill>
              </a:rPr>
              <a:t>total</a:t>
            </a:r>
            <a:r>
              <a:rPr lang="cs-CZ" sz="3200" b="1" dirty="0">
                <a:solidFill>
                  <a:srgbClr val="FF3300"/>
                </a:solidFill>
              </a:rPr>
              <a:t> 456</a:t>
            </a:r>
            <a:endParaRPr lang="cs-CZ" sz="1600" dirty="0">
              <a:solidFill>
                <a:srgbClr val="FF3300"/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356487"/>
              </p:ext>
            </p:extLst>
          </p:nvPr>
        </p:nvGraphicFramePr>
        <p:xfrm>
          <a:off x="251520" y="1559038"/>
          <a:ext cx="8614792" cy="31390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55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9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>
                          <a:effectLst/>
                        </a:rPr>
                        <a:t>OECD Endorsed (</a:t>
                      </a:r>
                      <a:r>
                        <a:rPr lang="en-GB" sz="1600" u="none" strike="noStrike" dirty="0" err="1">
                          <a:effectLst/>
                        </a:rPr>
                        <a:t>WNT</a:t>
                      </a:r>
                      <a:r>
                        <a:rPr lang="en-GB" sz="1600" u="none" strike="noStrike" dirty="0">
                          <a:effectLst/>
                        </a:rPr>
                        <a:t> and </a:t>
                      </a:r>
                      <a:r>
                        <a:rPr lang="en-GB" sz="1600" u="none" strike="noStrike" dirty="0" err="1">
                          <a:effectLst/>
                        </a:rPr>
                        <a:t>TFHA</a:t>
                      </a:r>
                      <a:r>
                        <a:rPr lang="en-GB" sz="1600" u="none" strike="noStrike" dirty="0">
                          <a:effectLst/>
                        </a:rPr>
                        <a:t>)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34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1x </a:t>
                      </a:r>
                      <a:r>
                        <a:rPr lang="cs-CZ" sz="14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cs-CZ" sz="1400" b="0" u="none" strike="noStrike" baseline="0" dirty="0" err="1">
                          <a:solidFill>
                            <a:schemeClr val="tx1"/>
                          </a:solidFill>
                          <a:effectLst/>
                        </a:rPr>
                        <a:t>cotoxicology</a:t>
                      </a:r>
                      <a:r>
                        <a:rPr lang="cs-CZ" sz="1400" b="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: A</a:t>
                      </a:r>
                      <a:r>
                        <a:rPr lang="en-GB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romatase</a:t>
                      </a:r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inhibition leading to reproductive dysfunction (in fish)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68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EAGMST</a:t>
                      </a:r>
                      <a:r>
                        <a:rPr lang="en-GB" sz="1600" u="none" strike="noStrike" dirty="0">
                          <a:effectLst/>
                        </a:rPr>
                        <a:t> Approved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Substance interaction with the pulmonary resident cell membrane components leading to pulmonary fibrosis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29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Status: EAGMST </a:t>
                      </a:r>
                      <a:r>
                        <a:rPr lang="cs-CZ" sz="1600" u="none" strike="noStrike" dirty="0" err="1">
                          <a:effectLst/>
                        </a:rPr>
                        <a:t>Under</a:t>
                      </a:r>
                      <a:r>
                        <a:rPr lang="cs-CZ" sz="1600" u="none" strike="noStrike" dirty="0">
                          <a:effectLst/>
                        </a:rPr>
                        <a:t> </a:t>
                      </a:r>
                      <a:r>
                        <a:rPr lang="cs-CZ" sz="1600" u="none" strike="noStrike" dirty="0" err="1">
                          <a:effectLst/>
                        </a:rPr>
                        <a:t>review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14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00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Status: U</a:t>
                      </a:r>
                      <a:r>
                        <a:rPr lang="en-GB" sz="1600" u="none" strike="noStrike" dirty="0" err="1">
                          <a:effectLst/>
                        </a:rPr>
                        <a:t>nder</a:t>
                      </a:r>
                      <a:r>
                        <a:rPr lang="en-GB" sz="1600" u="none" strike="noStrike" dirty="0">
                          <a:effectLst/>
                        </a:rPr>
                        <a:t> Development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84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00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(No status: </a:t>
                      </a:r>
                      <a:r>
                        <a:rPr lang="cs-CZ" sz="1600" u="none" strike="noStrike" dirty="0" err="1">
                          <a:effectLst/>
                        </a:rPr>
                        <a:t>working</a:t>
                      </a:r>
                      <a:r>
                        <a:rPr lang="cs-CZ" sz="1600" u="none" strike="noStrike" dirty="0">
                          <a:effectLst/>
                        </a:rPr>
                        <a:t> </a:t>
                      </a:r>
                      <a:r>
                        <a:rPr lang="cs-CZ" sz="1600" u="none" strike="noStrike" dirty="0" err="1">
                          <a:effectLst/>
                        </a:rPr>
                        <a:t>versions</a:t>
                      </a:r>
                      <a:r>
                        <a:rPr lang="cs-CZ" sz="1600" u="none" strike="noStrike" dirty="0">
                          <a:effectLst/>
                        </a:rPr>
                        <a:t>)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323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050866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251520" y="5489356"/>
            <a:ext cx="85626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OECD Extended Advisory Group on Molecular Screening and </a:t>
            </a:r>
            <a:r>
              <a:rPr lang="en-GB" sz="1400" dirty="0" err="1"/>
              <a:t>Toxicogenomics</a:t>
            </a:r>
            <a:r>
              <a:rPr lang="en-GB" sz="1400" dirty="0"/>
              <a:t> (</a:t>
            </a:r>
            <a:r>
              <a:rPr lang="en-GB" sz="1400" dirty="0" err="1"/>
              <a:t>EAG</a:t>
            </a:r>
            <a:r>
              <a:rPr lang="en-GB" sz="1400" dirty="0"/>
              <a:t> MST)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The Working Group of the National Coordinators of the Test Guidelines Programme (</a:t>
            </a:r>
            <a:r>
              <a:rPr lang="en-GB" sz="1400" dirty="0" err="1"/>
              <a:t>WNT</a:t>
            </a:r>
            <a:r>
              <a:rPr lang="en-GB" sz="1400" dirty="0"/>
              <a:t>)</a:t>
            </a:r>
          </a:p>
          <a:p>
            <a:endParaRPr lang="en-GB" sz="1400" dirty="0"/>
          </a:p>
        </p:txBody>
      </p:sp>
      <p:sp>
        <p:nvSpPr>
          <p:cNvPr id="6" name="Obdélník 5"/>
          <p:cNvSpPr/>
          <p:nvPr/>
        </p:nvSpPr>
        <p:spPr>
          <a:xfrm>
            <a:off x="5940152" y="4725144"/>
            <a:ext cx="2655371" cy="360755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r>
              <a:rPr lang="en-GB" dirty="0"/>
              <a:t>https://aopwiki.org/aops</a:t>
            </a:r>
            <a:r>
              <a:rPr lang="cs-CZ" dirty="0"/>
              <a:t> </a:t>
            </a:r>
            <a:endParaRPr lang="en-GB" dirty="0"/>
          </a:p>
        </p:txBody>
      </p:sp>
      <p:pic>
        <p:nvPicPr>
          <p:cNvPr id="8" name="Picture 2" descr="https://aopkb.org/aopwiki/images/thumb/c/c9/FiveLogos.gif/780px-FiveLogo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6632"/>
            <a:ext cx="3168352" cy="629609"/>
          </a:xfrm>
          <a:prstGeom prst="rect">
            <a:avLst/>
          </a:prstGeom>
          <a:noFill/>
        </p:spPr>
      </p:pic>
      <p:sp>
        <p:nvSpPr>
          <p:cNvPr id="4" name="Šipka doprava 3"/>
          <p:cNvSpPr/>
          <p:nvPr/>
        </p:nvSpPr>
        <p:spPr>
          <a:xfrm>
            <a:off x="3527884" y="4584743"/>
            <a:ext cx="2088232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Check</a:t>
            </a:r>
            <a:r>
              <a:rPr lang="cs-CZ" dirty="0"/>
              <a:t> online:</a:t>
            </a:r>
          </a:p>
        </p:txBody>
      </p:sp>
    </p:spTree>
    <p:extLst>
      <p:ext uri="{BB962C8B-B14F-4D97-AF65-F5344CB8AC3E}">
        <p14:creationId xmlns:p14="http://schemas.microsoft.com/office/powerpoint/2010/main" val="3848025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0AAEDA-BA56-D7A3-FCEC-D588155DB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93" y="0"/>
            <a:ext cx="8850013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015DF3C-EAFF-E582-24FA-8967809F5C72}"/>
              </a:ext>
            </a:extLst>
          </p:cNvPr>
          <p:cNvSpPr/>
          <p:nvPr/>
        </p:nvSpPr>
        <p:spPr>
          <a:xfrm>
            <a:off x="0" y="0"/>
            <a:ext cx="1187624" cy="4766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751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4" name="Rectangle 2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000" dirty="0" err="1">
                <a:solidFill>
                  <a:schemeClr val="tx1"/>
                </a:solidFill>
              </a:rPr>
              <a:t>AOP</a:t>
            </a:r>
            <a:r>
              <a:rPr lang="cs-CZ" altLang="en-US" sz="3000" dirty="0">
                <a:solidFill>
                  <a:schemeClr val="tx1"/>
                </a:solidFill>
              </a:rPr>
              <a:t> </a:t>
            </a:r>
            <a:r>
              <a:rPr lang="cs-CZ" altLang="en-US" sz="3000" dirty="0" err="1">
                <a:solidFill>
                  <a:schemeClr val="tx1"/>
                </a:solidFill>
              </a:rPr>
              <a:t>Example</a:t>
            </a:r>
            <a:r>
              <a:rPr lang="cs-CZ" altLang="en-US" sz="3000" dirty="0">
                <a:solidFill>
                  <a:schemeClr val="tx1"/>
                </a:solidFill>
              </a:rPr>
              <a:t>: </a:t>
            </a:r>
            <a:r>
              <a:rPr lang="cs-CZ" altLang="en-US" sz="3000" dirty="0" err="1">
                <a:solidFill>
                  <a:schemeClr val="tx1"/>
                </a:solidFill>
              </a:rPr>
              <a:t>MIE</a:t>
            </a:r>
            <a:r>
              <a:rPr lang="cs-CZ" altLang="en-US" sz="3000" dirty="0">
                <a:solidFill>
                  <a:schemeClr val="tx1"/>
                </a:solidFill>
              </a:rPr>
              <a:t> </a:t>
            </a:r>
            <a:r>
              <a:rPr lang="cs-CZ" altLang="en-US" sz="3000" dirty="0" err="1">
                <a:solidFill>
                  <a:schemeClr val="tx1"/>
                </a:solidFill>
              </a:rPr>
              <a:t>aromatase</a:t>
            </a:r>
            <a:r>
              <a:rPr lang="cs-CZ" altLang="en-US" sz="3000" dirty="0">
                <a:solidFill>
                  <a:schemeClr val="tx1"/>
                </a:solidFill>
              </a:rPr>
              <a:t> </a:t>
            </a:r>
            <a:r>
              <a:rPr lang="cs-CZ" altLang="en-US" sz="3000" dirty="0" err="1">
                <a:solidFill>
                  <a:schemeClr val="tx1"/>
                </a:solidFill>
              </a:rPr>
              <a:t>inhibition</a:t>
            </a:r>
            <a:endParaRPr lang="nl-NL" altLang="en-US" sz="3000" dirty="0">
              <a:solidFill>
                <a:schemeClr val="tx1"/>
              </a:solidFill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1981"/>
            <a:ext cx="9144000" cy="445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937388" y="5805264"/>
            <a:ext cx="59550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Environmental Toxicology and Chemistry, Vol. 30, No. 1, pp. 64–76, 2011</a:t>
            </a:r>
          </a:p>
        </p:txBody>
      </p:sp>
    </p:spTree>
    <p:extLst>
      <p:ext uri="{BB962C8B-B14F-4D97-AF65-F5344CB8AC3E}">
        <p14:creationId xmlns:p14="http://schemas.microsoft.com/office/powerpoint/2010/main" val="2681822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5727" y="209991"/>
            <a:ext cx="8034052" cy="914753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Aromatase inhibition leading to reproductive dysfunction (in fish) </a:t>
            </a:r>
          </a:p>
          <a:p>
            <a:r>
              <a:rPr lang="en-GB" dirty="0"/>
              <a:t>https://aopwiki.org/wiki/index.php/Aop:25</a:t>
            </a:r>
          </a:p>
          <a:p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3706" y="980728"/>
            <a:ext cx="5560946" cy="551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09504" y="980728"/>
            <a:ext cx="2847113" cy="427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589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260648"/>
            <a:ext cx="9144000" cy="778098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dirty="0" err="1">
                <a:solidFill>
                  <a:schemeClr val="tx1"/>
                </a:solidFill>
              </a:rPr>
              <a:t>AOP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>
                <a:solidFill>
                  <a:schemeClr val="tx1"/>
                </a:solidFill>
              </a:rPr>
              <a:t>Example</a:t>
            </a:r>
            <a:r>
              <a:rPr lang="en-US" altLang="en-US" dirty="0">
                <a:solidFill>
                  <a:schemeClr val="tx1"/>
                </a:solidFill>
              </a:rPr>
              <a:t> from </a:t>
            </a:r>
            <a:r>
              <a:rPr lang="en-US" altLang="en-US" dirty="0" err="1">
                <a:solidFill>
                  <a:schemeClr val="tx1"/>
                </a:solidFill>
              </a:rPr>
              <a:t>RECETOX</a:t>
            </a:r>
            <a:r>
              <a:rPr lang="cs-CZ" altLang="en-US" dirty="0">
                <a:solidFill>
                  <a:schemeClr val="tx1"/>
                </a:solidFill>
              </a:rPr>
              <a:t>: </a:t>
            </a:r>
            <a:br>
              <a:rPr lang="cs-CZ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>Modulation </a:t>
            </a:r>
            <a:r>
              <a:rPr lang="cs-CZ" altLang="en-US" dirty="0">
                <a:solidFill>
                  <a:schemeClr val="tx1"/>
                </a:solidFill>
              </a:rPr>
              <a:t>of </a:t>
            </a:r>
            <a:r>
              <a:rPr lang="cs-CZ" altLang="en-US" dirty="0" err="1">
                <a:solidFill>
                  <a:schemeClr val="tx1"/>
                </a:solidFill>
              </a:rPr>
              <a:t>RAR</a:t>
            </a:r>
            <a:r>
              <a:rPr lang="en-US" altLang="en-US" dirty="0">
                <a:solidFill>
                  <a:schemeClr val="tx1"/>
                </a:solidFill>
              </a:rPr>
              <a:t>/</a:t>
            </a:r>
            <a:r>
              <a:rPr lang="en-US" altLang="en-US" dirty="0" err="1">
                <a:solidFill>
                  <a:schemeClr val="tx1"/>
                </a:solidFill>
              </a:rPr>
              <a:t>RXR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cs-CZ" altLang="en-US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dirty="0">
                <a:solidFill>
                  <a:schemeClr val="tx1"/>
                </a:solidFill>
                <a:sym typeface="Wingdings" panose="05000000000000000000" pitchFamily="2" charset="2"/>
              </a:rPr>
              <a:t> developmental </a:t>
            </a:r>
            <a:r>
              <a:rPr lang="en-US" alt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toxicit</a:t>
            </a:r>
            <a:r>
              <a:rPr lang="cs-CZ" altLang="en-US" dirty="0">
                <a:solidFill>
                  <a:schemeClr val="tx1"/>
                </a:solidFill>
                <a:sym typeface="Wingdings" panose="05000000000000000000" pitchFamily="2" charset="2"/>
              </a:rPr>
              <a:t>y in </a:t>
            </a:r>
            <a:r>
              <a:rPr lang="cs-CZ" alt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fish</a:t>
            </a:r>
            <a:endParaRPr lang="nl-NL" altLang="en-US" dirty="0">
              <a:solidFill>
                <a:schemeClr val="tx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348174" y="6207695"/>
            <a:ext cx="3400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Jonáš et al. 2014 </a:t>
            </a:r>
            <a:r>
              <a:rPr lang="cs-CZ" sz="1200" dirty="0" err="1"/>
              <a:t>Aquatic</a:t>
            </a:r>
            <a:r>
              <a:rPr lang="cs-CZ" sz="1200" dirty="0"/>
              <a:t> </a:t>
            </a:r>
            <a:r>
              <a:rPr lang="cs-CZ" sz="1200" dirty="0" err="1"/>
              <a:t>Toxicology</a:t>
            </a:r>
            <a:endParaRPr lang="cs-CZ" sz="1200" dirty="0"/>
          </a:p>
          <a:p>
            <a:r>
              <a:rPr lang="en-GB" sz="1200" dirty="0"/>
              <a:t>http://dx.doi.org/10.1016/j.aquatox.2014.06.022</a:t>
            </a:r>
          </a:p>
        </p:txBody>
      </p:sp>
      <p:pic>
        <p:nvPicPr>
          <p:cNvPr id="120834" name="Picture 2" descr="Concentration-response curves of the retinoid-like activity (expressed as % of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3824"/>
            <a:ext cx="2980386" cy="182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62295" y="3429000"/>
            <a:ext cx="25552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/>
              <a:t>Activation</a:t>
            </a:r>
            <a:r>
              <a:rPr lang="cs-CZ" sz="1400" dirty="0"/>
              <a:t> of </a:t>
            </a:r>
            <a:r>
              <a:rPr lang="cs-CZ" sz="1400" dirty="0" err="1"/>
              <a:t>RAR</a:t>
            </a:r>
            <a:r>
              <a:rPr lang="en-US" sz="1400" dirty="0"/>
              <a:t>/</a:t>
            </a:r>
            <a:r>
              <a:rPr lang="en-US" sz="1400" dirty="0" err="1"/>
              <a:t>RXR</a:t>
            </a:r>
            <a:br>
              <a:rPr lang="en-US" sz="1400" dirty="0"/>
            </a:br>
            <a:endParaRPr lang="cs-CZ" sz="1400" dirty="0"/>
          </a:p>
          <a:p>
            <a:pPr algn="ctr"/>
            <a:r>
              <a:rPr lang="en-US" sz="1400" dirty="0"/>
              <a:t>in P19/A15 cells b</a:t>
            </a:r>
            <a:r>
              <a:rPr lang="cs-CZ" sz="1400" dirty="0"/>
              <a:t>y </a:t>
            </a:r>
            <a:r>
              <a:rPr lang="cs-CZ" sz="1400" dirty="0" err="1"/>
              <a:t>atRA</a:t>
            </a:r>
            <a:r>
              <a:rPr lang="cs-CZ" sz="1400" dirty="0"/>
              <a:t> and</a:t>
            </a:r>
            <a:br>
              <a:rPr lang="cs-CZ" sz="1400" dirty="0"/>
            </a:br>
            <a:r>
              <a:rPr lang="cs-CZ" sz="1400" dirty="0" err="1"/>
              <a:t>cyanobacterial</a:t>
            </a:r>
            <a:r>
              <a:rPr lang="cs-CZ" sz="1400" dirty="0"/>
              <a:t> </a:t>
            </a:r>
            <a:r>
              <a:rPr lang="cs-CZ" sz="1400" dirty="0" err="1"/>
              <a:t>metabolites</a:t>
            </a:r>
            <a:endParaRPr lang="en-GB" sz="1400" dirty="0"/>
          </a:p>
        </p:txBody>
      </p:sp>
      <p:sp>
        <p:nvSpPr>
          <p:cNvPr id="4" name="Šipka doprava 3"/>
          <p:cNvSpPr/>
          <p:nvPr/>
        </p:nvSpPr>
        <p:spPr>
          <a:xfrm>
            <a:off x="3347864" y="2378504"/>
            <a:ext cx="936104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0836" name="Picture 4" descr="Comparison of phenotypes of control and zebrafish embryos exposed to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323" y="1196752"/>
            <a:ext cx="4516165" cy="414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421732" y="5373216"/>
            <a:ext cx="45161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/>
              <a:t>ZF</a:t>
            </a:r>
            <a:r>
              <a:rPr lang="cs-CZ" sz="1100" dirty="0"/>
              <a:t> </a:t>
            </a:r>
            <a:r>
              <a:rPr lang="en-GB" sz="1100" dirty="0"/>
              <a:t>exposed to </a:t>
            </a:r>
            <a:r>
              <a:rPr lang="en-GB" sz="1100" dirty="0" err="1"/>
              <a:t>ATRA</a:t>
            </a:r>
            <a:r>
              <a:rPr lang="en-GB" sz="1100" dirty="0"/>
              <a:t> and cyanobacterial</a:t>
            </a:r>
            <a:r>
              <a:rPr lang="cs-CZ" sz="1100" dirty="0"/>
              <a:t>  (</a:t>
            </a:r>
            <a:r>
              <a:rPr lang="en-GB" sz="1100" dirty="0"/>
              <a:t>120 h</a:t>
            </a:r>
            <a:r>
              <a:rPr lang="cs-CZ" sz="1100" dirty="0"/>
              <a:t>pf) -</a:t>
            </a:r>
            <a:r>
              <a:rPr lang="en-GB" sz="1100" dirty="0"/>
              <a:t> Control (A), exudates of </a:t>
            </a:r>
            <a:r>
              <a:rPr lang="en-GB" sz="1100" i="1" dirty="0"/>
              <a:t>C. </a:t>
            </a:r>
            <a:r>
              <a:rPr lang="en-GB" sz="1100" i="1" dirty="0" err="1"/>
              <a:t>raciborskii</a:t>
            </a:r>
            <a:r>
              <a:rPr lang="en-GB" sz="1100" dirty="0"/>
              <a:t> 3.3× (B) and 10× (C), </a:t>
            </a:r>
            <a:r>
              <a:rPr lang="en-GB" sz="1100" i="1" dirty="0"/>
              <a:t>M. aeruginosa</a:t>
            </a:r>
            <a:r>
              <a:rPr lang="en-GB" sz="1100" dirty="0"/>
              <a:t> 10× (D) and </a:t>
            </a:r>
            <a:r>
              <a:rPr lang="en-GB" sz="1100" i="1" dirty="0"/>
              <a:t>D. </a:t>
            </a:r>
            <a:r>
              <a:rPr lang="en-GB" sz="1100" i="1" dirty="0" err="1"/>
              <a:t>quadricaudatus</a:t>
            </a:r>
            <a:r>
              <a:rPr lang="en-GB" sz="1100" dirty="0"/>
              <a:t> 17× (E). </a:t>
            </a:r>
            <a:r>
              <a:rPr lang="cs-CZ" sz="1100" dirty="0"/>
              <a:t> </a:t>
            </a:r>
            <a:r>
              <a:rPr lang="en-GB" sz="1100" dirty="0" err="1"/>
              <a:t>ATRA</a:t>
            </a:r>
            <a:r>
              <a:rPr lang="en-GB" sz="1100" dirty="0"/>
              <a:t> 4 </a:t>
            </a:r>
            <a:r>
              <a:rPr lang="el-GR" sz="1100" dirty="0"/>
              <a:t>μ</a:t>
            </a:r>
            <a:r>
              <a:rPr lang="en-GB" sz="1100" dirty="0"/>
              <a:t>g/L (13.3 </a:t>
            </a:r>
            <a:r>
              <a:rPr lang="en-GB" sz="1100" dirty="0" err="1"/>
              <a:t>nM</a:t>
            </a:r>
            <a:r>
              <a:rPr lang="en-GB" sz="1100" dirty="0"/>
              <a:t>) (F), 12 </a:t>
            </a:r>
            <a:r>
              <a:rPr lang="el-GR" sz="1100" dirty="0"/>
              <a:t>μ</a:t>
            </a:r>
            <a:r>
              <a:rPr lang="en-GB" sz="1100" dirty="0"/>
              <a:t>g/L (40 </a:t>
            </a:r>
            <a:r>
              <a:rPr lang="en-GB" sz="1100" dirty="0" err="1"/>
              <a:t>nM</a:t>
            </a:r>
            <a:r>
              <a:rPr lang="en-GB" sz="1100" dirty="0"/>
              <a:t>) ((G) and (H)), 36 </a:t>
            </a:r>
            <a:r>
              <a:rPr lang="el-GR" sz="1100" dirty="0"/>
              <a:t>μ</a:t>
            </a:r>
            <a:r>
              <a:rPr lang="en-GB" sz="1100" dirty="0"/>
              <a:t>g/L (I) and 108 </a:t>
            </a:r>
            <a:r>
              <a:rPr lang="el-GR" sz="1100" dirty="0"/>
              <a:t>μ</a:t>
            </a:r>
            <a:r>
              <a:rPr lang="en-GB" sz="1100" dirty="0"/>
              <a:t>g/L (J). </a:t>
            </a:r>
          </a:p>
        </p:txBody>
      </p:sp>
      <p:pic>
        <p:nvPicPr>
          <p:cNvPr id="1208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55153"/>
            <a:ext cx="1474992" cy="76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55576" y="566124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atRA</a:t>
            </a:r>
            <a:endParaRPr lang="en-GB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195736" y="5949280"/>
            <a:ext cx="1787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/>
              <a:t>other</a:t>
            </a:r>
            <a:r>
              <a:rPr lang="cs-CZ" sz="1400" dirty="0"/>
              <a:t> </a:t>
            </a:r>
            <a:r>
              <a:rPr lang="cs-CZ" sz="1400" dirty="0" err="1"/>
              <a:t>RAs</a:t>
            </a:r>
            <a:r>
              <a:rPr lang="cs-CZ" sz="1400" dirty="0"/>
              <a:t> in </a:t>
            </a:r>
            <a:r>
              <a:rPr lang="cs-CZ" sz="1400" dirty="0" err="1"/>
              <a:t>cyanos</a:t>
            </a:r>
            <a:endParaRPr lang="en-GB" sz="1400" dirty="0"/>
          </a:p>
        </p:txBody>
      </p:sp>
      <p:pic>
        <p:nvPicPr>
          <p:cNvPr id="12084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148" y="4755154"/>
            <a:ext cx="1321756" cy="582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4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147" y="5373216"/>
            <a:ext cx="1320924" cy="45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292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4888" y="2276574"/>
            <a:ext cx="8229600" cy="5040858"/>
          </a:xfrm>
        </p:spPr>
        <p:txBody>
          <a:bodyPr/>
          <a:lstStyle/>
          <a:p>
            <a:r>
              <a:rPr lang="en-US" sz="2000" dirty="0">
                <a:hlinkClick r:id="rId3"/>
              </a:rPr>
              <a:t>http://www.effectopedia.org/</a:t>
            </a:r>
            <a:r>
              <a:rPr lang="en-US" sz="2000" dirty="0"/>
              <a:t> -&gt; link to program download</a:t>
            </a:r>
          </a:p>
          <a:p>
            <a:r>
              <a:rPr lang="en-US" sz="2000" dirty="0"/>
              <a:t>Visually Expresses AOPs in their </a:t>
            </a:r>
            <a:r>
              <a:rPr lang="en-US" sz="2000" b="1" dirty="0"/>
              <a:t>biological context</a:t>
            </a:r>
            <a:r>
              <a:rPr lang="en-US" sz="2000" dirty="0"/>
              <a:t>:</a:t>
            </a:r>
          </a:p>
          <a:p>
            <a:pPr lvl="1"/>
            <a:r>
              <a:rPr lang="en-US" sz="2000" dirty="0"/>
              <a:t>Life-stage, Taxonomy, Gender, Time-to-effect</a:t>
            </a:r>
            <a:r>
              <a:rPr lang="cs-CZ" sz="2000" dirty="0"/>
              <a:t>..</a:t>
            </a:r>
            <a:endParaRPr lang="en-US" sz="2000" dirty="0"/>
          </a:p>
          <a:p>
            <a:r>
              <a:rPr lang="en-US" sz="2000" b="1" dirty="0"/>
              <a:t>Quantitative Relationships</a:t>
            </a:r>
          </a:p>
          <a:p>
            <a:r>
              <a:rPr lang="en-US" sz="2000" b="1" dirty="0"/>
              <a:t>ADME </a:t>
            </a:r>
            <a:r>
              <a:rPr lang="en-US" sz="2000" dirty="0"/>
              <a:t>(Absorption, Distribution, Metabolism, Excretion)</a:t>
            </a:r>
          </a:p>
          <a:p>
            <a:r>
              <a:rPr lang="en-US" sz="2000" dirty="0"/>
              <a:t>Open-knowledge, crowd-sourcing</a:t>
            </a:r>
          </a:p>
          <a:p>
            <a:r>
              <a:rPr lang="en-US" sz="2000" dirty="0"/>
              <a:t>Formal approval not required to enter / modify</a:t>
            </a:r>
          </a:p>
          <a:p>
            <a:r>
              <a:rPr lang="en-US" sz="2000" dirty="0"/>
              <a:t>Credit to authors / reviewers</a:t>
            </a:r>
          </a:p>
          <a:p>
            <a:r>
              <a:rPr lang="en-US" sz="2000" dirty="0"/>
              <a:t>Even fragments of information are welcome (any contribution)</a:t>
            </a:r>
          </a:p>
          <a:p>
            <a:r>
              <a:rPr lang="en-US" sz="2000" dirty="0"/>
              <a:t>Export&lt;-&gt;Import from/to AOP Wiki &amp; others</a:t>
            </a:r>
          </a:p>
          <a:p>
            <a:pPr>
              <a:buNone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31746" name="Picture 2" descr="Effecto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181" y="136252"/>
            <a:ext cx="6551638" cy="19245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9333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Related Projects &amp; Studies &amp; Databases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57176" y="1102786"/>
            <a:ext cx="8229600" cy="5494864"/>
          </a:xfrm>
        </p:spPr>
        <p:txBody>
          <a:bodyPr/>
          <a:lstStyle/>
          <a:p>
            <a:r>
              <a:rPr lang="en-US" sz="2400" b="1" dirty="0" err="1"/>
              <a:t>TOXNET</a:t>
            </a:r>
            <a:r>
              <a:rPr lang="en-US" sz="2400" b="1" dirty="0"/>
              <a:t> - http://toxnet.nlm.nih.gov/</a:t>
            </a:r>
          </a:p>
          <a:p>
            <a:pPr lvl="1"/>
            <a:r>
              <a:rPr lang="en-US" sz="2000" dirty="0"/>
              <a:t>searching databases on toxicology, hazardous chemicals, environmental health, and toxic releases </a:t>
            </a:r>
          </a:p>
          <a:p>
            <a:r>
              <a:rPr lang="en-US" sz="2400" b="1" dirty="0"/>
              <a:t>Tox21 - http://www.epa.gov/ncct/Tox21/</a:t>
            </a:r>
          </a:p>
          <a:p>
            <a:pPr lvl="1"/>
            <a:r>
              <a:rPr lang="en-US" sz="2000" dirty="0"/>
              <a:t>10,000 chemicals</a:t>
            </a:r>
          </a:p>
          <a:p>
            <a:pPr lvl="1"/>
            <a:r>
              <a:rPr lang="en-US" sz="2000" dirty="0"/>
              <a:t>14 concentrations, 4 logs, 3 replicates</a:t>
            </a:r>
          </a:p>
          <a:p>
            <a:pPr lvl="1"/>
            <a:r>
              <a:rPr lang="en-US" sz="2000" dirty="0"/>
              <a:t>1536 well plates, 2-8 </a:t>
            </a:r>
            <a:r>
              <a:rPr lang="en-US" sz="2000" dirty="0" err="1"/>
              <a:t>uL</a:t>
            </a:r>
            <a:r>
              <a:rPr lang="en-US" sz="2000" dirty="0"/>
              <a:t> volumes</a:t>
            </a:r>
          </a:p>
          <a:p>
            <a:pPr lvl="1"/>
            <a:r>
              <a:rPr lang="en-US" sz="2000" dirty="0"/>
              <a:t>50+ assays</a:t>
            </a:r>
          </a:p>
          <a:p>
            <a:r>
              <a:rPr lang="en-US" sz="2400" b="1" dirty="0" err="1"/>
              <a:t>ToxCast</a:t>
            </a:r>
            <a:r>
              <a:rPr lang="en-US" sz="2400" b="1" dirty="0"/>
              <a:t> - http://www.epa.gov/ncct/toxcast/</a:t>
            </a:r>
          </a:p>
          <a:p>
            <a:pPr lvl="1"/>
            <a:r>
              <a:rPr lang="en-US" sz="2000" dirty="0"/>
              <a:t>App. 2000 chemicals</a:t>
            </a:r>
          </a:p>
          <a:p>
            <a:pPr lvl="1"/>
            <a:r>
              <a:rPr lang="en-US" sz="2000" dirty="0"/>
              <a:t>700+ assay, 300 signaling pathways</a:t>
            </a:r>
          </a:p>
          <a:p>
            <a:pPr lvl="1"/>
            <a:r>
              <a:rPr lang="en-US" sz="2000" dirty="0"/>
              <a:t>DATA AVAILABLE </a:t>
            </a:r>
            <a:r>
              <a:rPr lang="en-US" sz="2000" dirty="0" err="1"/>
              <a:t>iCSS</a:t>
            </a:r>
            <a:r>
              <a:rPr lang="en-US" sz="2000" dirty="0"/>
              <a:t> Dashboard</a:t>
            </a:r>
            <a:endParaRPr lang="cs-CZ" sz="2000" dirty="0"/>
          </a:p>
          <a:p>
            <a:pPr lvl="2"/>
            <a:r>
              <a:rPr lang="en-US" sz="1600" dirty="0"/>
              <a:t>http://actor.epa.gov/dashboar</a:t>
            </a:r>
            <a:r>
              <a:rPr lang="cs-CZ" sz="1600" dirty="0"/>
              <a:t>d</a:t>
            </a:r>
          </a:p>
          <a:p>
            <a:pPr lvl="2"/>
            <a:r>
              <a:rPr lang="cs-CZ" sz="1600" dirty="0"/>
              <a:t>http:</a:t>
            </a:r>
            <a:r>
              <a:rPr lang="en-US" sz="1600" dirty="0"/>
              <a:t>//ww.epa.gov/</a:t>
            </a:r>
            <a:r>
              <a:rPr lang="en-US" sz="1600" dirty="0" err="1"/>
              <a:t>ncct</a:t>
            </a:r>
            <a:r>
              <a:rPr lang="en-US" sz="1600" dirty="0"/>
              <a:t>/</a:t>
            </a:r>
            <a:r>
              <a:rPr lang="en-US" sz="1600" dirty="0" err="1"/>
              <a:t>toxcast</a:t>
            </a:r>
            <a:r>
              <a:rPr lang="en-US" sz="1600" dirty="0"/>
              <a:t>/data.html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4342" name="Picture 6" descr="http://epa.gov/research/annualreport/2012/images/toxcast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2309820"/>
            <a:ext cx="2464070" cy="16192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9030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Related Projects &amp; Studies &amp; Databases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58011"/>
          </a:xfrm>
        </p:spPr>
        <p:txBody>
          <a:bodyPr/>
          <a:lstStyle/>
          <a:p>
            <a:r>
              <a:rPr lang="en-US" sz="2400" b="1" dirty="0" err="1"/>
              <a:t>ToxRefDB</a:t>
            </a:r>
            <a:r>
              <a:rPr lang="en-US" sz="2400" dirty="0"/>
              <a:t> (Toxicity Reference Database) </a:t>
            </a:r>
          </a:p>
          <a:p>
            <a:pPr lvl="1"/>
            <a:r>
              <a:rPr lang="en-US" sz="2000" i="1" dirty="0"/>
              <a:t>in vivo </a:t>
            </a:r>
            <a:r>
              <a:rPr lang="en-US" sz="2000" dirty="0"/>
              <a:t>toxicological data</a:t>
            </a:r>
          </a:p>
          <a:p>
            <a:pPr lvl="1"/>
            <a:r>
              <a:rPr lang="en-US" sz="2000" dirty="0">
                <a:hlinkClick r:id="rId3"/>
              </a:rPr>
              <a:t>http://actor.epa.gov/toxrefdb/faces/Home.jsp</a:t>
            </a:r>
            <a:endParaRPr lang="en-US" sz="2000" dirty="0"/>
          </a:p>
          <a:p>
            <a:r>
              <a:rPr lang="en-US" sz="2400" b="1" dirty="0" err="1"/>
              <a:t>ExpoCast</a:t>
            </a:r>
            <a:r>
              <a:rPr lang="en-US" sz="2400" b="1" dirty="0"/>
              <a:t> </a:t>
            </a:r>
          </a:p>
          <a:p>
            <a:pPr lvl="1"/>
            <a:r>
              <a:rPr lang="en-US" sz="2000" dirty="0"/>
              <a:t>information on human exposures</a:t>
            </a:r>
          </a:p>
          <a:p>
            <a:pPr lvl="1"/>
            <a:r>
              <a:rPr lang="en-US" sz="2000" dirty="0">
                <a:hlinkClick r:id="rId4"/>
              </a:rPr>
              <a:t>http://www.epa.gov/ncct/expocast/</a:t>
            </a:r>
            <a:endParaRPr lang="en-US" sz="2000" dirty="0"/>
          </a:p>
          <a:p>
            <a:r>
              <a:rPr lang="en-US" sz="2400" b="1" dirty="0"/>
              <a:t>Human </a:t>
            </a:r>
            <a:r>
              <a:rPr lang="en-US" sz="2400" b="1" dirty="0" err="1"/>
              <a:t>Toxome</a:t>
            </a:r>
            <a:r>
              <a:rPr lang="en-US" sz="2400" b="1" dirty="0"/>
              <a:t> Project</a:t>
            </a:r>
          </a:p>
          <a:p>
            <a:pPr lvl="1"/>
            <a:r>
              <a:rPr lang="en-US" sz="2000" dirty="0"/>
              <a:t>information on human exposures</a:t>
            </a:r>
          </a:p>
          <a:p>
            <a:pPr lvl="1"/>
            <a:r>
              <a:rPr lang="en-US" sz="2000" dirty="0">
                <a:hlinkClick r:id="rId5"/>
              </a:rPr>
              <a:t>http://www.ewg.org/sites/humantoxome/</a:t>
            </a:r>
            <a:endParaRPr lang="en-US" sz="2000" dirty="0"/>
          </a:p>
          <a:p>
            <a:r>
              <a:rPr lang="en-US" sz="2400" b="1" dirty="0"/>
              <a:t>Agriculture Health Study</a:t>
            </a:r>
          </a:p>
          <a:p>
            <a:pPr lvl="1"/>
            <a:r>
              <a:rPr lang="en-US" sz="2000" dirty="0"/>
              <a:t>Occupational Exposure to Pesticides – a cohort study</a:t>
            </a:r>
          </a:p>
          <a:p>
            <a:pPr lvl="1"/>
            <a:r>
              <a:rPr lang="en-US" sz="2000" dirty="0">
                <a:hlinkClick r:id="rId6"/>
              </a:rPr>
              <a:t>http://aghealth.nih.gov/</a:t>
            </a:r>
            <a:endParaRPr lang="en-US" sz="2000" dirty="0"/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Obdélník 3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481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160338"/>
            <a:ext cx="9144000" cy="6540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Summa</a:t>
            </a:r>
            <a:r>
              <a:rPr lang="cs-CZ" dirty="0" err="1">
                <a:solidFill>
                  <a:schemeClr val="tx1"/>
                </a:solidFill>
              </a:rPr>
              <a:t>ry</a:t>
            </a:r>
            <a:endParaRPr lang="en-US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-36512" y="980728"/>
            <a:ext cx="6336704" cy="5184576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b="1" dirty="0" err="1">
                <a:solidFill>
                  <a:schemeClr val="tx2"/>
                </a:solidFill>
              </a:rPr>
              <a:t>Toxicology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cs-CZ" sz="2000" b="1" dirty="0" err="1">
                <a:solidFill>
                  <a:schemeClr val="tx2"/>
                </a:solidFill>
              </a:rPr>
              <a:t>is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cs-CZ" sz="2000" b="1" dirty="0" err="1">
                <a:solidFill>
                  <a:schemeClr val="tx2"/>
                </a:solidFill>
              </a:rPr>
              <a:t>about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cs-CZ" sz="2000" b="1" dirty="0" err="1">
                <a:solidFill>
                  <a:schemeClr val="tx2"/>
                </a:solidFill>
              </a:rPr>
              <a:t>doses</a:t>
            </a:r>
            <a:endParaRPr lang="cs-CZ" sz="2000" b="1" dirty="0">
              <a:solidFill>
                <a:schemeClr val="tx2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700" dirty="0" err="1"/>
              <a:t>The</a:t>
            </a:r>
            <a:r>
              <a:rPr lang="cs-CZ" sz="1700" dirty="0"/>
              <a:t> </a:t>
            </a:r>
            <a:r>
              <a:rPr lang="cs-CZ" sz="1700" dirty="0" err="1"/>
              <a:t>goal</a:t>
            </a:r>
            <a:r>
              <a:rPr lang="cs-CZ" sz="1700" dirty="0"/>
              <a:t> </a:t>
            </a:r>
            <a:r>
              <a:rPr lang="cs-CZ" sz="1700" dirty="0" err="1"/>
              <a:t>is</a:t>
            </a:r>
            <a:r>
              <a:rPr lang="cs-CZ" sz="1700" dirty="0"/>
              <a:t> </a:t>
            </a:r>
            <a:r>
              <a:rPr lang="cs-CZ" sz="1700" dirty="0" err="1"/>
              <a:t>LD</a:t>
            </a:r>
            <a:r>
              <a:rPr lang="cs-CZ" sz="1700" dirty="0"/>
              <a:t>(</a:t>
            </a:r>
            <a:r>
              <a:rPr lang="cs-CZ" sz="1700" dirty="0" err="1"/>
              <a:t>LC</a:t>
            </a:r>
            <a:r>
              <a:rPr lang="cs-CZ" sz="1700" dirty="0"/>
              <a:t>)50 </a:t>
            </a:r>
            <a:r>
              <a:rPr lang="cs-CZ" sz="1700" dirty="0" err="1"/>
              <a:t>or</a:t>
            </a:r>
            <a:r>
              <a:rPr lang="cs-CZ" sz="1700" dirty="0"/>
              <a:t> </a:t>
            </a:r>
            <a:r>
              <a:rPr lang="cs-CZ" sz="1700" dirty="0" err="1"/>
              <a:t>NOAEL</a:t>
            </a:r>
            <a:r>
              <a:rPr lang="en-US" sz="1700" dirty="0"/>
              <a:t>/</a:t>
            </a:r>
            <a:r>
              <a:rPr lang="en-US" sz="1700" dirty="0" err="1"/>
              <a:t>NOEC</a:t>
            </a:r>
            <a:endParaRPr lang="en-US" sz="17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sz="2000" b="1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100" b="1" dirty="0" err="1">
                <a:solidFill>
                  <a:schemeClr val="tx2"/>
                </a:solidFill>
              </a:rPr>
              <a:t>Legislation</a:t>
            </a:r>
            <a:r>
              <a:rPr lang="cs-CZ" sz="2100" b="1" dirty="0">
                <a:solidFill>
                  <a:schemeClr val="tx2"/>
                </a:solidFill>
              </a:rPr>
              <a:t> </a:t>
            </a:r>
            <a:r>
              <a:rPr lang="cs-CZ" sz="2100" b="1" dirty="0" err="1">
                <a:solidFill>
                  <a:schemeClr val="tx2"/>
                </a:solidFill>
              </a:rPr>
              <a:t>defines</a:t>
            </a:r>
            <a:r>
              <a:rPr lang="cs-CZ" sz="2100" b="1" dirty="0">
                <a:solidFill>
                  <a:schemeClr val="tx2"/>
                </a:solidFill>
              </a:rPr>
              <a:t> </a:t>
            </a:r>
            <a:br>
              <a:rPr lang="en-US" sz="2100" dirty="0"/>
            </a:br>
            <a:r>
              <a:rPr lang="en-US" sz="2100" dirty="0"/>
              <a:t>… </a:t>
            </a:r>
            <a:r>
              <a:rPr lang="cs-CZ" sz="2100" dirty="0" err="1"/>
              <a:t>what</a:t>
            </a:r>
            <a:r>
              <a:rPr lang="cs-CZ" sz="2100" dirty="0"/>
              <a:t> </a:t>
            </a:r>
            <a:r>
              <a:rPr lang="cs-CZ" sz="2100" dirty="0" err="1"/>
              <a:t>assays</a:t>
            </a:r>
            <a:r>
              <a:rPr lang="cs-CZ" sz="2100" dirty="0"/>
              <a:t> </a:t>
            </a:r>
            <a:r>
              <a:rPr lang="en-US" sz="2100" dirty="0"/>
              <a:t>and how to do them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700" dirty="0"/>
              <a:t>About 30 </a:t>
            </a:r>
            <a:r>
              <a:rPr lang="cs-CZ" sz="1700" dirty="0" err="1"/>
              <a:t>assays</a:t>
            </a:r>
            <a:endParaRPr lang="cs-CZ" sz="17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700" dirty="0" err="1"/>
              <a:t>The</a:t>
            </a:r>
            <a:r>
              <a:rPr lang="cs-CZ" sz="1700" dirty="0"/>
              <a:t> most </a:t>
            </a:r>
            <a:r>
              <a:rPr lang="cs-CZ" sz="1700" dirty="0" err="1"/>
              <a:t>widely</a:t>
            </a:r>
            <a:r>
              <a:rPr lang="cs-CZ" sz="1700" dirty="0"/>
              <a:t> </a:t>
            </a:r>
            <a:r>
              <a:rPr lang="cs-CZ" sz="1700" dirty="0" err="1"/>
              <a:t>used</a:t>
            </a:r>
            <a:r>
              <a:rPr lang="cs-CZ" sz="1700" dirty="0"/>
              <a:t> standard - OECD </a:t>
            </a:r>
            <a:r>
              <a:rPr lang="cs-CZ" sz="1700" dirty="0" err="1"/>
              <a:t>Guidelines</a:t>
            </a:r>
            <a:r>
              <a:rPr lang="cs-CZ" sz="1700" dirty="0"/>
              <a:t> </a:t>
            </a:r>
            <a:r>
              <a:rPr lang="cs-CZ" sz="1700" dirty="0" err="1"/>
              <a:t>for</a:t>
            </a:r>
            <a:r>
              <a:rPr lang="cs-CZ" sz="1700" dirty="0"/>
              <a:t> </a:t>
            </a:r>
            <a:r>
              <a:rPr lang="cs-CZ" sz="1700" dirty="0" err="1"/>
              <a:t>Testing</a:t>
            </a:r>
            <a:r>
              <a:rPr lang="cs-CZ" sz="1700" dirty="0"/>
              <a:t> of </a:t>
            </a:r>
            <a:r>
              <a:rPr lang="cs-CZ" sz="1700" dirty="0" err="1"/>
              <a:t>Chemicals</a:t>
            </a:r>
            <a:endParaRPr lang="cs-CZ" sz="17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b="1" dirty="0" err="1">
                <a:solidFill>
                  <a:schemeClr val="tx2"/>
                </a:solidFill>
              </a:rPr>
              <a:t>Replacing</a:t>
            </a:r>
            <a:r>
              <a:rPr lang="cs-CZ" sz="2000" b="1" dirty="0">
                <a:solidFill>
                  <a:schemeClr val="tx2"/>
                </a:solidFill>
              </a:rPr>
              <a:t> „</a:t>
            </a:r>
            <a:r>
              <a:rPr lang="cs-CZ" sz="2000" b="1" dirty="0" err="1">
                <a:solidFill>
                  <a:schemeClr val="tx2"/>
                </a:solidFill>
              </a:rPr>
              <a:t>black</a:t>
            </a:r>
            <a:r>
              <a:rPr lang="cs-CZ" sz="2000" b="1" dirty="0">
                <a:solidFill>
                  <a:schemeClr val="tx2"/>
                </a:solidFill>
              </a:rPr>
              <a:t> box“ in </a:t>
            </a:r>
            <a:r>
              <a:rPr lang="cs-CZ" sz="2000" b="1" dirty="0" err="1">
                <a:solidFill>
                  <a:schemeClr val="tx2"/>
                </a:solidFill>
              </a:rPr>
              <a:t>traditional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cs-CZ" sz="2000" b="1" dirty="0" err="1">
                <a:solidFill>
                  <a:schemeClr val="tx2"/>
                </a:solidFill>
              </a:rPr>
              <a:t>testing</a:t>
            </a:r>
            <a:endParaRPr lang="cs-CZ" sz="2000" b="1" dirty="0">
              <a:solidFill>
                <a:schemeClr val="tx2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700" dirty="0" err="1"/>
              <a:t>Synthesis</a:t>
            </a:r>
            <a:r>
              <a:rPr lang="cs-CZ" sz="1700" dirty="0"/>
              <a:t> of </a:t>
            </a:r>
            <a:r>
              <a:rPr lang="cs-CZ" sz="1700" dirty="0" err="1"/>
              <a:t>mechanistic</a:t>
            </a:r>
            <a:r>
              <a:rPr lang="cs-CZ" sz="1700" dirty="0"/>
              <a:t> and </a:t>
            </a:r>
            <a:r>
              <a:rPr lang="cs-CZ" sz="1700" dirty="0" err="1"/>
              <a:t>omics</a:t>
            </a:r>
            <a:r>
              <a:rPr lang="cs-CZ" sz="1700" dirty="0"/>
              <a:t> data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700" dirty="0" err="1"/>
              <a:t>Adverse</a:t>
            </a:r>
            <a:r>
              <a:rPr lang="cs-CZ" sz="1700" dirty="0"/>
              <a:t> </a:t>
            </a:r>
            <a:r>
              <a:rPr lang="cs-CZ" sz="1700" dirty="0" err="1"/>
              <a:t>Outcome</a:t>
            </a:r>
            <a:r>
              <a:rPr lang="cs-CZ" sz="1700" dirty="0"/>
              <a:t> </a:t>
            </a:r>
            <a:r>
              <a:rPr lang="cs-CZ" sz="1700" dirty="0" err="1"/>
              <a:t>Pathways</a:t>
            </a:r>
            <a:endParaRPr lang="cs-CZ" sz="17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700" dirty="0" err="1"/>
              <a:t>Strategically</a:t>
            </a:r>
            <a:r>
              <a:rPr lang="cs-CZ" sz="1700" dirty="0"/>
              <a:t> </a:t>
            </a:r>
            <a:r>
              <a:rPr lang="cs-CZ" sz="1700" dirty="0" err="1"/>
              <a:t>supported</a:t>
            </a:r>
            <a:r>
              <a:rPr lang="cs-CZ" sz="1700" dirty="0"/>
              <a:t> by OECD, EU, USA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sz="1700" dirty="0"/>
          </a:p>
        </p:txBody>
      </p:sp>
      <p:sp>
        <p:nvSpPr>
          <p:cNvPr id="3" name="AutoShape 2" descr="Výsledek obrázku pro eu la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2" descr="Organisation for Economic Co-operation and Developmen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66"/>
          <a:stretch>
            <a:fillRect/>
          </a:stretch>
        </p:blipFill>
        <p:spPr bwMode="auto">
          <a:xfrm>
            <a:off x="7668344" y="3465549"/>
            <a:ext cx="901700" cy="78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EU%2520Fla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1453"/>
            <a:ext cx="901700" cy="60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998" y="908720"/>
            <a:ext cx="1080120" cy="125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s://aopkb.org/aopwiki/images/thumb/c/c9/FiveLogos.gif/780px-FiveLogos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155333"/>
            <a:ext cx="3270622" cy="6499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131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64846-3C3C-44EB-A6F3-3C34EACEA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Take home messages from this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87941-6BCF-420C-8811-FE64E9598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58011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Traditional (eco)toxicity testing (based on simple standardized bioassays) and related chemical risk assessment is likely to change in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century</a:t>
            </a:r>
            <a:r>
              <a:rPr lang="cs-CZ" dirty="0"/>
              <a:t>… </a:t>
            </a:r>
          </a:p>
          <a:p>
            <a:endParaRPr lang="cs-CZ" dirty="0"/>
          </a:p>
          <a:p>
            <a:r>
              <a:rPr lang="cs-CZ" dirty="0">
                <a:sym typeface="Wingdings" panose="05000000000000000000" pitchFamily="2" charset="2"/>
              </a:rPr>
              <a:t>… towards the </a:t>
            </a:r>
            <a:r>
              <a:rPr lang="en-US" dirty="0">
                <a:sym typeface="Wingdings" panose="05000000000000000000" pitchFamily="2" charset="2"/>
              </a:rPr>
              <a:t>use of mechanistic data </a:t>
            </a:r>
            <a:r>
              <a:rPr lang="cs-CZ" dirty="0">
                <a:sym typeface="Wingdings" panose="05000000000000000000" pitchFamily="2" charset="2"/>
              </a:rPr>
              <a:t>and </a:t>
            </a:r>
            <a:r>
              <a:rPr lang="cs-CZ" dirty="0" err="1">
                <a:sym typeface="Wingdings" panose="05000000000000000000" pitchFamily="2" charset="2"/>
              </a:rPr>
              <a:t>knowledge</a:t>
            </a:r>
            <a:r>
              <a:rPr lang="cs-CZ" dirty="0">
                <a:sym typeface="Wingdings" panose="05000000000000000000" pitchFamily="2" charset="2"/>
              </a:rPr>
              <a:t> (</a:t>
            </a:r>
            <a:r>
              <a:rPr lang="cs-CZ" dirty="0" err="1">
                <a:sym typeface="Wingdings" panose="05000000000000000000" pitchFamily="2" charset="2"/>
              </a:rPr>
              <a:t>omics</a:t>
            </a:r>
            <a:r>
              <a:rPr lang="cs-CZ" dirty="0">
                <a:sym typeface="Wingdings" panose="05000000000000000000" pitchFamily="2" charset="2"/>
              </a:rPr>
              <a:t>) –</a:t>
            </a:r>
            <a:r>
              <a:rPr lang="en-US" dirty="0">
                <a:sym typeface="Wingdings" panose="05000000000000000000" pitchFamily="2" charset="2"/>
              </a:rPr>
              <a:t> through </a:t>
            </a:r>
            <a:r>
              <a:rPr lang="cs-CZ" dirty="0">
                <a:sym typeface="Wingdings" panose="05000000000000000000" pitchFamily="2" charset="2"/>
              </a:rPr>
              <a:t>– </a:t>
            </a:r>
            <a:r>
              <a:rPr lang="cs-CZ" dirty="0" err="1">
                <a:sym typeface="Wingdings" panose="05000000000000000000" pitchFamily="2" charset="2"/>
              </a:rPr>
              <a:t>for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example</a:t>
            </a:r>
            <a:r>
              <a:rPr lang="cs-CZ" dirty="0">
                <a:sym typeface="Wingdings" panose="05000000000000000000" pitchFamily="2" charset="2"/>
              </a:rPr>
              <a:t> - </a:t>
            </a:r>
            <a:r>
              <a:rPr lang="en-US" dirty="0">
                <a:sym typeface="Wingdings" panose="05000000000000000000" pitchFamily="2" charset="2"/>
              </a:rPr>
              <a:t>Adverse </a:t>
            </a:r>
            <a:r>
              <a:rPr lang="cs-CZ" dirty="0">
                <a:sym typeface="Wingdings" panose="05000000000000000000" pitchFamily="2" charset="2"/>
              </a:rPr>
              <a:t>Outcome Pathways, (</a:t>
            </a:r>
            <a:r>
              <a:rPr lang="cs-CZ" dirty="0" err="1">
                <a:sym typeface="Wingdings" panose="05000000000000000000" pitchFamily="2" charset="2"/>
              </a:rPr>
              <a:t>AOPs</a:t>
            </a:r>
            <a:r>
              <a:rPr lang="cs-CZ" dirty="0">
                <a:sym typeface="Wingdings" panose="05000000000000000000" pitchFamily="2" charset="2"/>
              </a:rPr>
              <a:t>) and mathematical models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The paradigm shift is strongly promoted by fluential players – OECD, US EPA, European Commission (example shown – OECD AOPWiki)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Also in line with minimizing use of animals and implementation of „3R“ policies (examples shown)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Toxicological predictions = computational (AI) models are becoming more and more advanced </a:t>
            </a:r>
          </a:p>
          <a:p>
            <a:pPr lvl="1"/>
            <a:endParaRPr lang="cs-CZ" dirty="0">
              <a:sym typeface="Wingdings" panose="05000000000000000000" pitchFamily="2" charset="2"/>
            </a:endParaRPr>
          </a:p>
          <a:p>
            <a:pPr lvl="1"/>
            <a:endParaRPr lang="cs-CZ" dirty="0"/>
          </a:p>
          <a:p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2980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827584" y="1268760"/>
            <a:ext cx="7186583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Do </a:t>
            </a:r>
            <a:r>
              <a:rPr lang="cs-CZ" sz="3600" dirty="0" err="1"/>
              <a:t>we</a:t>
            </a:r>
            <a:r>
              <a:rPr lang="cs-CZ" sz="3600" dirty="0"/>
              <a:t> </a:t>
            </a:r>
            <a:r>
              <a:rPr lang="cs-CZ" sz="3600" dirty="0" err="1"/>
              <a:t>need</a:t>
            </a:r>
            <a:r>
              <a:rPr lang="cs-CZ" sz="3600" dirty="0"/>
              <a:t> </a:t>
            </a:r>
            <a:r>
              <a:rPr lang="cs-CZ" sz="3600" dirty="0" err="1"/>
              <a:t>testing</a:t>
            </a:r>
            <a:r>
              <a:rPr lang="cs-CZ" sz="3600" dirty="0"/>
              <a:t> </a:t>
            </a:r>
            <a:r>
              <a:rPr lang="cs-CZ" sz="3600" dirty="0" err="1"/>
              <a:t>with</a:t>
            </a:r>
            <a:r>
              <a:rPr lang="cs-CZ" sz="3600" dirty="0"/>
              <a:t> </a:t>
            </a:r>
            <a:r>
              <a:rPr lang="cs-CZ" sz="3600" dirty="0" err="1"/>
              <a:t>animals</a:t>
            </a:r>
            <a:r>
              <a:rPr lang="cs-CZ" sz="3600" dirty="0"/>
              <a:t>? </a:t>
            </a:r>
          </a:p>
          <a:p>
            <a:r>
              <a:rPr lang="cs-CZ" sz="3600" dirty="0"/>
              <a:t>Are </a:t>
            </a:r>
            <a:r>
              <a:rPr lang="cs-CZ" sz="3600" dirty="0" err="1"/>
              <a:t>there</a:t>
            </a:r>
            <a:r>
              <a:rPr lang="cs-CZ" sz="3600" dirty="0"/>
              <a:t> </a:t>
            </a:r>
            <a:r>
              <a:rPr lang="cs-CZ" sz="3600" dirty="0" err="1"/>
              <a:t>alternatives</a:t>
            </a:r>
            <a:r>
              <a:rPr lang="cs-CZ" sz="1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cs-CZ" sz="3600" dirty="0"/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78657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411163" y="533400"/>
            <a:ext cx="8420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6000">
                <a:solidFill>
                  <a:srgbClr val="0000FF"/>
                </a:solidFill>
                <a:latin typeface="Calibri" pitchFamily="34" charset="0"/>
              </a:rPr>
              <a:t>3Rs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048000" y="1676400"/>
            <a:ext cx="3101975" cy="4660900"/>
            <a:chOff x="3048000" y="1676400"/>
            <a:chExt cx="3102616" cy="4660900"/>
          </a:xfrm>
        </p:grpSpPr>
        <p:pic>
          <p:nvPicPr>
            <p:cNvPr id="15377" name="Imag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399" y="1676401"/>
              <a:ext cx="1413517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8" name="Imag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1676400"/>
              <a:ext cx="1413518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9" name="Imag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5241" y="5384800"/>
              <a:ext cx="1413517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0" name="Imag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7099" y="2781301"/>
              <a:ext cx="1413517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1" name="Imag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1" y="2781301"/>
              <a:ext cx="1413517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Straight Arrow Connector 25"/>
            <p:cNvCxnSpPr>
              <a:cxnSpLocks noChangeShapeType="1"/>
            </p:cNvCxnSpPr>
            <p:nvPr/>
          </p:nvCxnSpPr>
          <p:spPr bwMode="auto">
            <a:xfrm>
              <a:off x="4572315" y="3848100"/>
              <a:ext cx="0" cy="1066800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21521" name="TextBox 27"/>
            <p:cNvSpPr txBox="1">
              <a:spLocks noChangeArrowheads="1"/>
            </p:cNvSpPr>
            <p:nvPr/>
          </p:nvSpPr>
          <p:spPr bwMode="auto">
            <a:xfrm>
              <a:off x="3302052" y="4791075"/>
              <a:ext cx="2537349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600" b="1" dirty="0">
                  <a:solidFill>
                    <a:srgbClr val="0000FF"/>
                  </a:solidFill>
                  <a:latin typeface="+mn-lt"/>
                  <a:ea typeface="ＭＳ Ｐゴシック" charset="-128"/>
                  <a:cs typeface="ＭＳ Ｐゴシック" charset="-128"/>
                </a:rPr>
                <a:t>R</a:t>
              </a:r>
              <a:r>
                <a:rPr lang="en-US" sz="2000" b="1" dirty="0">
                  <a:solidFill>
                    <a:srgbClr val="0000FF"/>
                  </a:solidFill>
                  <a:latin typeface="+mn-lt"/>
                  <a:ea typeface="ＭＳ Ｐゴシック" charset="-128"/>
                  <a:cs typeface="ＭＳ Ｐゴシック" charset="-128"/>
                </a:rPr>
                <a:t>EDUCTION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134100" y="1541463"/>
            <a:ext cx="2951163" cy="5240337"/>
            <a:chOff x="6096000" y="1567544"/>
            <a:chExt cx="2950981" cy="5239655"/>
          </a:xfrm>
        </p:grpSpPr>
        <p:cxnSp>
          <p:nvCxnSpPr>
            <p:cNvPr id="14" name="Straight Arrow Connector 13"/>
            <p:cNvCxnSpPr>
              <a:cxnSpLocks noChangeShapeType="1"/>
            </p:cNvCxnSpPr>
            <p:nvPr/>
          </p:nvCxnSpPr>
          <p:spPr bwMode="auto">
            <a:xfrm>
              <a:off x="7670703" y="3200868"/>
              <a:ext cx="0" cy="1066661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21512" name="TextBox 19"/>
            <p:cNvSpPr txBox="1">
              <a:spLocks noChangeArrowheads="1"/>
            </p:cNvSpPr>
            <p:nvPr/>
          </p:nvSpPr>
          <p:spPr bwMode="auto">
            <a:xfrm>
              <a:off x="6400781" y="4267530"/>
              <a:ext cx="2536669" cy="646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600" b="1" dirty="0">
                  <a:solidFill>
                    <a:srgbClr val="0000FF"/>
                  </a:solidFill>
                  <a:latin typeface="+mn-lt"/>
                  <a:ea typeface="ＭＳ Ｐゴシック" charset="-128"/>
                  <a:cs typeface="ＭＳ Ｐゴシック" charset="-128"/>
                </a:rPr>
                <a:t>R</a:t>
              </a:r>
              <a:r>
                <a:rPr lang="en-US" sz="2000" b="1" dirty="0">
                  <a:solidFill>
                    <a:srgbClr val="0000FF"/>
                  </a:solidFill>
                  <a:latin typeface="+mn-lt"/>
                  <a:ea typeface="ＭＳ Ｐゴシック" charset="-128"/>
                  <a:cs typeface="ＭＳ Ｐゴシック" charset="-128"/>
                </a:rPr>
                <a:t>EFINEMENT</a:t>
              </a:r>
            </a:p>
          </p:txBody>
        </p:sp>
        <p:pic>
          <p:nvPicPr>
            <p:cNvPr id="15375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4321" y="1567544"/>
              <a:ext cx="1693925" cy="1861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6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4953000"/>
              <a:ext cx="2950981" cy="1854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04800" y="1752600"/>
            <a:ext cx="3365500" cy="4959350"/>
            <a:chOff x="304800" y="1752600"/>
            <a:chExt cx="3365448" cy="4959580"/>
          </a:xfrm>
        </p:grpSpPr>
        <p:grpSp>
          <p:nvGrpSpPr>
            <p:cNvPr id="15367" name="Group 5"/>
            <p:cNvGrpSpPr>
              <a:grpSpLocks/>
            </p:cNvGrpSpPr>
            <p:nvPr/>
          </p:nvGrpSpPr>
          <p:grpSpPr bwMode="auto">
            <a:xfrm>
              <a:off x="304800" y="1752600"/>
              <a:ext cx="2743200" cy="4953000"/>
              <a:chOff x="304800" y="1752600"/>
              <a:chExt cx="2743200" cy="4953000"/>
            </a:xfrm>
          </p:grpSpPr>
          <p:pic>
            <p:nvPicPr>
              <p:cNvPr id="15369" name="Picture 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742" y="1752600"/>
                <a:ext cx="1927658" cy="1447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0" name="Picture 1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00" y="4876800"/>
                <a:ext cx="2438400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1" name="Straight Arrow Connector 20"/>
              <p:cNvCxnSpPr>
                <a:cxnSpLocks noChangeShapeType="1"/>
              </p:cNvCxnSpPr>
              <p:nvPr/>
            </p:nvCxnSpPr>
            <p:spPr bwMode="auto">
              <a:xfrm>
                <a:off x="1446196" y="3314773"/>
                <a:ext cx="0" cy="1066850"/>
              </a:xfrm>
              <a:prstGeom prst="straightConnector1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sp>
            <p:nvSpPr>
              <p:cNvPr id="21525" name="TextBox 24"/>
              <p:cNvSpPr txBox="1">
                <a:spLocks noChangeArrowheads="1"/>
              </p:cNvSpPr>
              <p:nvPr/>
            </p:nvSpPr>
            <p:spPr bwMode="auto">
              <a:xfrm>
                <a:off x="358774" y="4278430"/>
                <a:ext cx="2689184" cy="646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3600" b="1" dirty="0">
                    <a:solidFill>
                      <a:srgbClr val="0000FF"/>
                    </a:solidFill>
                    <a:latin typeface="+mn-lt"/>
                    <a:ea typeface="ＭＳ Ｐゴシック" charset="-128"/>
                    <a:cs typeface="ＭＳ Ｐゴシック" charset="-128"/>
                  </a:rPr>
                  <a:t>R</a:t>
                </a:r>
                <a:r>
                  <a:rPr lang="en-US" sz="2000" b="1" dirty="0">
                    <a:solidFill>
                      <a:srgbClr val="0000FF"/>
                    </a:solidFill>
                    <a:latin typeface="+mn-lt"/>
                    <a:ea typeface="ＭＳ Ｐゴシック" charset="-128"/>
                    <a:cs typeface="ＭＳ Ｐゴシック" charset="-128"/>
                  </a:rPr>
                  <a:t>EPLACEMENT</a:t>
                </a:r>
              </a:p>
            </p:txBody>
          </p:sp>
        </p:grpSp>
        <p:pic>
          <p:nvPicPr>
            <p:cNvPr id="15368" name="Pictur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4346" y="4819337"/>
              <a:ext cx="975902" cy="1892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ovéPole 6"/>
          <p:cNvSpPr txBox="1"/>
          <p:nvPr/>
        </p:nvSpPr>
        <p:spPr>
          <a:xfrm>
            <a:off x="179512" y="116632"/>
            <a:ext cx="460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„</a:t>
            </a:r>
            <a:r>
              <a:rPr lang="cs-CZ" dirty="0" err="1"/>
              <a:t>Alternatives</a:t>
            </a:r>
            <a:r>
              <a:rPr lang="cs-CZ" dirty="0"/>
              <a:t>“ to toxicity </a:t>
            </a:r>
            <a:r>
              <a:rPr lang="cs-CZ" dirty="0" err="1"/>
              <a:t>testing</a:t>
            </a:r>
            <a:r>
              <a:rPr lang="cs-CZ" dirty="0"/>
              <a:t> … 3R </a:t>
            </a:r>
            <a:r>
              <a:rPr lang="cs-CZ" dirty="0" err="1"/>
              <a:t>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83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8722020" cy="169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216024" y="211287"/>
            <a:ext cx="946854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44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European Policies on 3Rs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763687" cy="115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6912"/>
            <a:ext cx="6859587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41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4"/>
          <p:cNvPicPr>
            <a:picLocks noChangeAspect="1" noChangeArrowheads="1"/>
          </p:cNvPicPr>
          <p:nvPr/>
        </p:nvPicPr>
        <p:blipFill>
          <a:blip r:embed="rId3" cstate="print"/>
          <a:srcRect l="25238" t="19810" r="30476" b="14667"/>
          <a:stretch>
            <a:fillRect/>
          </a:stretch>
        </p:blipFill>
        <p:spPr bwMode="auto">
          <a:xfrm>
            <a:off x="1447800" y="762000"/>
            <a:ext cx="6553200" cy="605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Obdélník 4"/>
          <p:cNvSpPr>
            <a:spLocks noChangeArrowheads="1"/>
          </p:cNvSpPr>
          <p:nvPr/>
        </p:nvSpPr>
        <p:spPr bwMode="auto">
          <a:xfrm>
            <a:off x="7315200" y="2971800"/>
            <a:ext cx="609600" cy="2286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7589" name="Obdélník 5"/>
          <p:cNvSpPr>
            <a:spLocks noChangeArrowheads="1"/>
          </p:cNvSpPr>
          <p:nvPr/>
        </p:nvSpPr>
        <p:spPr bwMode="auto">
          <a:xfrm>
            <a:off x="7315200" y="3657600"/>
            <a:ext cx="609600" cy="1524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7590" name="Obdélník 6"/>
          <p:cNvSpPr>
            <a:spLocks noChangeArrowheads="1"/>
          </p:cNvSpPr>
          <p:nvPr/>
        </p:nvSpPr>
        <p:spPr bwMode="auto">
          <a:xfrm>
            <a:off x="7315200" y="3886200"/>
            <a:ext cx="609600" cy="2286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7591" name="Obdélník 7"/>
          <p:cNvSpPr>
            <a:spLocks noChangeArrowheads="1"/>
          </p:cNvSpPr>
          <p:nvPr/>
        </p:nvSpPr>
        <p:spPr bwMode="auto">
          <a:xfrm>
            <a:off x="7315200" y="5562600"/>
            <a:ext cx="609600" cy="2286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5405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Use of </a:t>
            </a:r>
            <a:r>
              <a:rPr lang="cs-CZ" dirty="0" err="1">
                <a:solidFill>
                  <a:schemeClr val="tx1"/>
                </a:solidFill>
              </a:rPr>
              <a:t>animals</a:t>
            </a:r>
            <a:r>
              <a:rPr lang="cs-CZ" dirty="0">
                <a:solidFill>
                  <a:schemeClr val="tx1"/>
                </a:solidFill>
              </a:rPr>
              <a:t> in EU (2011) 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3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5449888"/>
            <a:ext cx="77019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sz="20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&gt;60 3Rs Tests submitted to ECVAM since 2008 (update 01/2015)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0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 validated or ongoing validation =&gt; </a:t>
            </a:r>
            <a:r>
              <a:rPr lang="en-US" altLang="en-US" sz="20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Prioritisation</a:t>
            </a:r>
            <a:r>
              <a:rPr lang="en-US" altLang="en-US" sz="20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1AD71A-D8A2-47C8-B47C-2E27F9A5CC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71" t="12385" r="16926" b="849"/>
          <a:stretch/>
        </p:blipFill>
        <p:spPr>
          <a:xfrm>
            <a:off x="2555776" y="550768"/>
            <a:ext cx="6154254" cy="48170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BD29507-1B5B-4A1A-83B3-4361BA9CEDAD}"/>
              </a:ext>
            </a:extLst>
          </p:cNvPr>
          <p:cNvSpPr/>
          <p:nvPr/>
        </p:nvSpPr>
        <p:spPr>
          <a:xfrm>
            <a:off x="179512" y="98170"/>
            <a:ext cx="3262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https://tsar.jrc.ec.europa.eu/</a:t>
            </a:r>
          </a:p>
        </p:txBody>
      </p:sp>
    </p:spTree>
    <p:extLst>
      <p:ext uri="{BB962C8B-B14F-4D97-AF65-F5344CB8AC3E}">
        <p14:creationId xmlns:p14="http://schemas.microsoft.com/office/powerpoint/2010/main" val="810004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396" name="AutoShape 4"/>
          <p:cNvSpPr>
            <a:spLocks noChangeArrowheads="1"/>
          </p:cNvSpPr>
          <p:nvPr/>
        </p:nvSpPr>
        <p:spPr bwMode="auto">
          <a:xfrm>
            <a:off x="609600" y="1484313"/>
            <a:ext cx="8458200" cy="3810000"/>
          </a:xfrm>
          <a:prstGeom prst="curvedUpArrow">
            <a:avLst>
              <a:gd name="adj1" fmla="val 29695"/>
              <a:gd name="adj2" fmla="val 52988"/>
              <a:gd name="adj3" fmla="val 22384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600200" y="4303713"/>
            <a:ext cx="3886200" cy="1187450"/>
            <a:chOff x="1600200" y="4303713"/>
            <a:chExt cx="3886200" cy="1187450"/>
          </a:xfrm>
        </p:grpSpPr>
        <p:sp>
          <p:nvSpPr>
            <p:cNvPr id="22555" name="Rectangle 5"/>
            <p:cNvSpPr>
              <a:spLocks noChangeArrowheads="1"/>
            </p:cNvSpPr>
            <p:nvPr/>
          </p:nvSpPr>
          <p:spPr bwMode="auto">
            <a:xfrm>
              <a:off x="3657600" y="5065713"/>
              <a:ext cx="1828800" cy="42545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4788" tIns="46563" rIns="94788" bIns="46563">
              <a:spAutoFit/>
            </a:bodyPr>
            <a:lstStyle>
              <a:lvl1pPr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2100" i="1"/>
                <a:t>Validation</a:t>
              </a:r>
            </a:p>
          </p:txBody>
        </p:sp>
        <p:sp>
          <p:nvSpPr>
            <p:cNvPr id="22556" name="Rectangle 6"/>
            <p:cNvSpPr>
              <a:spLocks noChangeArrowheads="1"/>
            </p:cNvSpPr>
            <p:nvPr/>
          </p:nvSpPr>
          <p:spPr bwMode="auto">
            <a:xfrm>
              <a:off x="1600200" y="4303713"/>
              <a:ext cx="1828800" cy="423862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4788" tIns="46563" rIns="94788" bIns="46563">
              <a:spAutoFit/>
            </a:bodyPr>
            <a:lstStyle>
              <a:lvl1pPr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2100" i="1"/>
                <a:t>Prevalidation</a:t>
              </a:r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81000" y="2398713"/>
            <a:ext cx="2286000" cy="1339850"/>
            <a:chOff x="381000" y="2398713"/>
            <a:chExt cx="2286000" cy="1339850"/>
          </a:xfrm>
        </p:grpSpPr>
        <p:sp>
          <p:nvSpPr>
            <p:cNvPr id="22553" name="Rectangle 7"/>
            <p:cNvSpPr>
              <a:spLocks noChangeArrowheads="1"/>
            </p:cNvSpPr>
            <p:nvPr/>
          </p:nvSpPr>
          <p:spPr bwMode="auto">
            <a:xfrm>
              <a:off x="838200" y="3313113"/>
              <a:ext cx="1828800" cy="42545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4788" tIns="46563" rIns="94788" bIns="46563">
              <a:spAutoFit/>
            </a:bodyPr>
            <a:lstStyle>
              <a:lvl1pPr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2100" i="1"/>
                <a:t>Development</a:t>
              </a:r>
            </a:p>
          </p:txBody>
        </p:sp>
        <p:sp>
          <p:nvSpPr>
            <p:cNvPr id="22554" name="Rectangle 9"/>
            <p:cNvSpPr>
              <a:spLocks noChangeArrowheads="1"/>
            </p:cNvSpPr>
            <p:nvPr/>
          </p:nvSpPr>
          <p:spPr bwMode="auto">
            <a:xfrm>
              <a:off x="381000" y="2398713"/>
              <a:ext cx="1828800" cy="42545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4788" tIns="46563" rIns="94788" bIns="46563">
              <a:spAutoFit/>
            </a:bodyPr>
            <a:lstStyle>
              <a:lvl1pPr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2100" i="1"/>
                <a:t>Research</a:t>
              </a:r>
            </a:p>
          </p:txBody>
        </p:sp>
      </p:grp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638800" y="2474913"/>
            <a:ext cx="3352800" cy="2498725"/>
            <a:chOff x="5638800" y="2474913"/>
            <a:chExt cx="3352800" cy="2498725"/>
          </a:xfrm>
        </p:grpSpPr>
        <p:sp>
          <p:nvSpPr>
            <p:cNvPr id="22550" name="Rectangle 8"/>
            <p:cNvSpPr>
              <a:spLocks noChangeArrowheads="1"/>
            </p:cNvSpPr>
            <p:nvPr/>
          </p:nvSpPr>
          <p:spPr bwMode="auto">
            <a:xfrm>
              <a:off x="5638800" y="4227513"/>
              <a:ext cx="1828800" cy="746125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4788" tIns="46563" rIns="94788" bIns="46563">
              <a:spAutoFit/>
            </a:bodyPr>
            <a:lstStyle>
              <a:lvl1pPr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2100" i="1"/>
                <a:t>Independent Review</a:t>
              </a:r>
            </a:p>
          </p:txBody>
        </p:sp>
        <p:sp>
          <p:nvSpPr>
            <p:cNvPr id="22551" name="Rectangle 10"/>
            <p:cNvSpPr>
              <a:spLocks noChangeArrowheads="1"/>
            </p:cNvSpPr>
            <p:nvPr/>
          </p:nvSpPr>
          <p:spPr bwMode="auto">
            <a:xfrm>
              <a:off x="6781800" y="2474913"/>
              <a:ext cx="2209800" cy="423862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4788" tIns="46563" rIns="94788" bIns="46563">
              <a:spAutoFit/>
            </a:bodyPr>
            <a:lstStyle>
              <a:lvl1pPr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2100" i="1"/>
                <a:t>Implementation</a:t>
              </a:r>
            </a:p>
          </p:txBody>
        </p:sp>
        <p:sp>
          <p:nvSpPr>
            <p:cNvPr id="22552" name="Rectangle 11"/>
            <p:cNvSpPr>
              <a:spLocks noChangeArrowheads="1"/>
            </p:cNvSpPr>
            <p:nvPr/>
          </p:nvSpPr>
          <p:spPr bwMode="auto">
            <a:xfrm>
              <a:off x="6477000" y="3236913"/>
              <a:ext cx="1828800" cy="746125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4788" tIns="46563" rIns="94788" bIns="46563">
              <a:spAutoFit/>
            </a:bodyPr>
            <a:lstStyle>
              <a:lvl1pPr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2100" i="1"/>
                <a:t>Regulatory Acceptance</a:t>
              </a:r>
            </a:p>
          </p:txBody>
        </p:sp>
      </p:grpSp>
      <p:sp>
        <p:nvSpPr>
          <p:cNvPr id="22534" name="Line 14"/>
          <p:cNvSpPr>
            <a:spLocks noChangeShapeType="1"/>
          </p:cNvSpPr>
          <p:nvPr/>
        </p:nvSpPr>
        <p:spPr bwMode="auto">
          <a:xfrm>
            <a:off x="4572000" y="4652963"/>
            <a:ext cx="0" cy="360362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Line 15"/>
          <p:cNvSpPr>
            <a:spLocks noChangeShapeType="1"/>
          </p:cNvSpPr>
          <p:nvPr/>
        </p:nvSpPr>
        <p:spPr bwMode="auto">
          <a:xfrm flipV="1">
            <a:off x="5103813" y="3429000"/>
            <a:ext cx="1262062" cy="431800"/>
          </a:xfrm>
          <a:prstGeom prst="line">
            <a:avLst/>
          </a:prstGeom>
          <a:noFill/>
          <a:ln w="28575" cap="rnd">
            <a:solidFill>
              <a:srgbClr val="8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Line 17"/>
          <p:cNvSpPr>
            <a:spLocks noChangeShapeType="1"/>
          </p:cNvSpPr>
          <p:nvPr/>
        </p:nvSpPr>
        <p:spPr bwMode="auto">
          <a:xfrm flipH="1">
            <a:off x="3706813" y="4437063"/>
            <a:ext cx="360362" cy="144462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19"/>
          <p:cNvSpPr>
            <a:spLocks noChangeShapeType="1"/>
          </p:cNvSpPr>
          <p:nvPr/>
        </p:nvSpPr>
        <p:spPr bwMode="auto">
          <a:xfrm>
            <a:off x="5103813" y="4221163"/>
            <a:ext cx="431800" cy="215900"/>
          </a:xfrm>
          <a:prstGeom prst="line">
            <a:avLst/>
          </a:prstGeom>
          <a:noFill/>
          <a:ln w="28575" cap="rnd">
            <a:solidFill>
              <a:srgbClr val="8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20"/>
          <p:cNvSpPr>
            <a:spLocks noChangeShapeType="1"/>
          </p:cNvSpPr>
          <p:nvPr/>
        </p:nvSpPr>
        <p:spPr bwMode="auto">
          <a:xfrm flipH="1" flipV="1">
            <a:off x="2976563" y="3429000"/>
            <a:ext cx="995362" cy="431800"/>
          </a:xfrm>
          <a:prstGeom prst="line">
            <a:avLst/>
          </a:prstGeom>
          <a:noFill/>
          <a:ln w="28575" cap="rnd">
            <a:solidFill>
              <a:srgbClr val="8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TextBox 29"/>
          <p:cNvSpPr txBox="1">
            <a:spLocks noChangeArrowheads="1"/>
          </p:cNvSpPr>
          <p:nvPr/>
        </p:nvSpPr>
        <p:spPr bwMode="auto">
          <a:xfrm>
            <a:off x="204788" y="549275"/>
            <a:ext cx="87391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Alternative Methods – R&amp;D to Implementation</a:t>
            </a:r>
          </a:p>
        </p:txBody>
      </p:sp>
      <p:pic>
        <p:nvPicPr>
          <p:cNvPr id="22540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2773363"/>
            <a:ext cx="22098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0" name="ZoneTexte 3"/>
          <p:cNvSpPr txBox="1">
            <a:spLocks noChangeArrowheads="1"/>
          </p:cNvSpPr>
          <p:nvPr/>
        </p:nvSpPr>
        <p:spPr bwMode="auto">
          <a:xfrm>
            <a:off x="7740650" y="4543425"/>
            <a:ext cx="1130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en-US" b="1"/>
              <a:t>ESAC</a:t>
            </a: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153988" y="4437063"/>
            <a:ext cx="2924175" cy="2025650"/>
            <a:chOff x="153988" y="4437063"/>
            <a:chExt cx="2924175" cy="2025650"/>
          </a:xfrm>
        </p:grpSpPr>
        <p:sp>
          <p:nvSpPr>
            <p:cNvPr id="1083394" name="Oval 2"/>
            <p:cNvSpPr>
              <a:spLocks noChangeArrowheads="1"/>
            </p:cNvSpPr>
            <p:nvPr/>
          </p:nvSpPr>
          <p:spPr bwMode="auto">
            <a:xfrm>
              <a:off x="404813" y="4752975"/>
              <a:ext cx="1219200" cy="836613"/>
            </a:xfrm>
            <a:prstGeom prst="ellipse">
              <a:avLst/>
            </a:prstGeom>
            <a:gradFill rotWithShape="0">
              <a:gsLst>
                <a:gs pos="0">
                  <a:srgbClr val="99CCFF"/>
                </a:gs>
                <a:gs pos="50000">
                  <a:schemeClr val="bg1"/>
                </a:gs>
                <a:gs pos="100000">
                  <a:srgbClr val="99CCFF"/>
                </a:gs>
              </a:gsLst>
              <a:lin ang="18900000" scaled="1"/>
            </a:gradFill>
            <a:ln w="952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lIns="95787" tIns="47894" rIns="95787" bIns="47894" anchor="ctr"/>
            <a:lstStyle/>
            <a:p>
              <a:pPr algn="ctr" defTabSz="958850">
                <a:defRPr/>
              </a:pPr>
              <a:r>
                <a:rPr lang="en-GB" sz="1700">
                  <a:latin typeface="Arial" charset="0"/>
                  <a:ea typeface="ＭＳ Ｐゴシック" charset="0"/>
                  <a:cs typeface="ＭＳ Ｐゴシック" charset="0"/>
                </a:rPr>
                <a:t>Industry</a:t>
              </a:r>
            </a:p>
          </p:txBody>
        </p:sp>
        <p:sp>
          <p:nvSpPr>
            <p:cNvPr id="1083395" name="Oval 3"/>
            <p:cNvSpPr>
              <a:spLocks noChangeArrowheads="1"/>
            </p:cNvSpPr>
            <p:nvPr/>
          </p:nvSpPr>
          <p:spPr bwMode="auto">
            <a:xfrm>
              <a:off x="762000" y="5446713"/>
              <a:ext cx="1219200" cy="838200"/>
            </a:xfrm>
            <a:prstGeom prst="ellipse">
              <a:avLst/>
            </a:prstGeom>
            <a:gradFill rotWithShape="0">
              <a:gsLst>
                <a:gs pos="0">
                  <a:srgbClr val="99CCFF"/>
                </a:gs>
                <a:gs pos="50000">
                  <a:schemeClr val="bg1"/>
                </a:gs>
                <a:gs pos="100000">
                  <a:srgbClr val="99CCFF"/>
                </a:gs>
              </a:gsLst>
              <a:lin ang="18900000" scaled="1"/>
            </a:gradFill>
            <a:ln w="952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lIns="95787" tIns="47894" rIns="95787" bIns="47894" anchor="ctr"/>
            <a:lstStyle/>
            <a:p>
              <a:pPr algn="ctr" defTabSz="958850">
                <a:defRPr/>
              </a:pPr>
              <a:r>
                <a:rPr lang="en-GB" sz="1700">
                  <a:latin typeface="Arial" charset="0"/>
                  <a:ea typeface="ＭＳ Ｐゴシック" pitchFamily="-105" charset="-128"/>
                </a:rPr>
                <a:t>Regulators</a:t>
              </a:r>
              <a:endParaRPr lang="en-GB">
                <a:latin typeface="Arial" charset="0"/>
                <a:ea typeface="ＭＳ Ｐゴシック" pitchFamily="-105" charset="-128"/>
              </a:endParaRPr>
            </a:p>
          </p:txBody>
        </p:sp>
        <p:sp>
          <p:nvSpPr>
            <p:cNvPr id="1083405" name="Oval 13"/>
            <p:cNvSpPr>
              <a:spLocks noChangeArrowheads="1"/>
            </p:cNvSpPr>
            <p:nvPr/>
          </p:nvSpPr>
          <p:spPr bwMode="auto">
            <a:xfrm>
              <a:off x="1403350" y="4918075"/>
              <a:ext cx="1219200" cy="838200"/>
            </a:xfrm>
            <a:prstGeom prst="ellipse">
              <a:avLst/>
            </a:prstGeom>
            <a:gradFill rotWithShape="0">
              <a:gsLst>
                <a:gs pos="0">
                  <a:srgbClr val="99CCFF"/>
                </a:gs>
                <a:gs pos="50000">
                  <a:schemeClr val="bg1"/>
                </a:gs>
                <a:gs pos="100000">
                  <a:srgbClr val="99CCFF"/>
                </a:gs>
              </a:gsLst>
              <a:lin ang="18900000" scaled="1"/>
            </a:gradFill>
            <a:ln w="952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lIns="95787" tIns="47894" rIns="95787" bIns="47894" anchor="ctr"/>
            <a:lstStyle/>
            <a:p>
              <a:pPr algn="ctr" defTabSz="958850">
                <a:defRPr/>
              </a:pPr>
              <a:r>
                <a:rPr lang="en-GB" sz="1700">
                  <a:latin typeface="Arial" charset="0"/>
                  <a:ea typeface="ＭＳ Ｐゴシック" pitchFamily="-105" charset="-128"/>
                </a:rPr>
                <a:t>Academia</a:t>
              </a:r>
              <a:endParaRPr lang="en-GB">
                <a:latin typeface="Arial" charset="0"/>
                <a:ea typeface="ＭＳ Ｐゴシック" pitchFamily="-105" charset="-128"/>
              </a:endParaRPr>
            </a:p>
          </p:txBody>
        </p:sp>
        <p:sp>
          <p:nvSpPr>
            <p:cNvPr id="22548" name="ZoneTexte 21"/>
            <p:cNvSpPr txBox="1">
              <a:spLocks noChangeArrowheads="1"/>
            </p:cNvSpPr>
            <p:nvPr/>
          </p:nvSpPr>
          <p:spPr bwMode="auto">
            <a:xfrm>
              <a:off x="1947863" y="6092825"/>
              <a:ext cx="11303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altLang="en-US" b="1"/>
                <a:t>PARERE</a:t>
              </a:r>
            </a:p>
          </p:txBody>
        </p:sp>
        <p:sp>
          <p:nvSpPr>
            <p:cNvPr id="22549" name="ZoneTexte 22"/>
            <p:cNvSpPr txBox="1">
              <a:spLocks noChangeArrowheads="1"/>
            </p:cNvSpPr>
            <p:nvPr/>
          </p:nvSpPr>
          <p:spPr bwMode="auto">
            <a:xfrm>
              <a:off x="153988" y="4437063"/>
              <a:ext cx="11303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altLang="en-US" b="1"/>
                <a:t>ESTAF</a:t>
              </a:r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292850" y="5491163"/>
            <a:ext cx="26661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cs-CZ" altLang="en-US" b="1" dirty="0" err="1">
                <a:solidFill>
                  <a:srgbClr val="FF0000"/>
                </a:solidFill>
                <a:latin typeface="American Typewriter" pitchFamily="-105" charset="0"/>
              </a:rPr>
              <a:t>Demanding</a:t>
            </a:r>
            <a:r>
              <a:rPr lang="cs-CZ" altLang="en-US" b="1" dirty="0">
                <a:solidFill>
                  <a:srgbClr val="FF0000"/>
                </a:solidFill>
                <a:latin typeface="American Typewriter" pitchFamily="-105" charset="0"/>
              </a:rPr>
              <a:t> </a:t>
            </a:r>
            <a:r>
              <a:rPr lang="cs-CZ" altLang="en-US" b="1" dirty="0" err="1">
                <a:solidFill>
                  <a:srgbClr val="FF0000"/>
                </a:solidFill>
                <a:latin typeface="American Typewriter" pitchFamily="-105" charset="0"/>
              </a:rPr>
              <a:t>process</a:t>
            </a:r>
            <a:r>
              <a:rPr lang="cs-CZ" altLang="en-US" b="1" dirty="0">
                <a:solidFill>
                  <a:srgbClr val="FF0000"/>
                </a:solidFill>
                <a:latin typeface="American Typewriter" pitchFamily="-105" charset="0"/>
              </a:rPr>
              <a:t>:</a:t>
            </a:r>
            <a:br>
              <a:rPr lang="cs-CZ" altLang="en-US" b="1" dirty="0">
                <a:solidFill>
                  <a:srgbClr val="FF0000"/>
                </a:solidFill>
                <a:latin typeface="American Typewriter" pitchFamily="-105" charset="0"/>
              </a:rPr>
            </a:br>
            <a:r>
              <a:rPr lang="en-US" altLang="en-US" b="1" dirty="0">
                <a:solidFill>
                  <a:srgbClr val="FF0000"/>
                </a:solidFill>
                <a:latin typeface="American Typewriter" pitchFamily="-105" charset="0"/>
              </a:rPr>
              <a:t>7-8 YEARS</a:t>
            </a:r>
          </a:p>
        </p:txBody>
      </p:sp>
    </p:spTree>
    <p:extLst>
      <p:ext uri="{BB962C8B-B14F-4D97-AF65-F5344CB8AC3E}">
        <p14:creationId xmlns:p14="http://schemas.microsoft.com/office/powerpoint/2010/main" val="187727897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304800" y="1600200"/>
            <a:ext cx="8610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 b="1" dirty="0" err="1">
                <a:solidFill>
                  <a:srgbClr val="FF3300"/>
                </a:solidFill>
              </a:rPr>
              <a:t>COMPUTATIONAL</a:t>
            </a:r>
            <a:r>
              <a:rPr lang="cs-CZ" altLang="en-US" sz="4000" b="1" dirty="0">
                <a:solidFill>
                  <a:srgbClr val="FF3300"/>
                </a:solidFill>
              </a:rPr>
              <a:t>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 b="1" dirty="0">
                <a:solidFill>
                  <a:srgbClr val="FF3300"/>
                </a:solidFill>
              </a:rPr>
              <a:t>(</a:t>
            </a:r>
            <a:r>
              <a:rPr lang="cs-CZ" altLang="en-US" sz="4000" b="1" dirty="0" err="1">
                <a:solidFill>
                  <a:srgbClr val="FF3300"/>
                </a:solidFill>
              </a:rPr>
              <a:t>ECO</a:t>
            </a:r>
            <a:r>
              <a:rPr lang="cs-CZ" altLang="en-US" sz="4000" b="1" dirty="0">
                <a:solidFill>
                  <a:srgbClr val="FF3300"/>
                </a:solidFill>
              </a:rPr>
              <a:t>)</a:t>
            </a:r>
            <a:r>
              <a:rPr lang="cs-CZ" altLang="en-US" sz="4000" b="1" dirty="0" err="1">
                <a:solidFill>
                  <a:srgbClr val="FF3300"/>
                </a:solidFill>
              </a:rPr>
              <a:t>TOXICOLOGY</a:t>
            </a:r>
            <a:endParaRPr lang="cs-CZ" altLang="en-US" sz="2800" i="1" dirty="0">
              <a:solidFill>
                <a:srgbClr val="FF33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379941" y="3933056"/>
            <a:ext cx="93647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cs-CZ" sz="2400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57152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Nadpis 8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>
                <a:solidFill>
                  <a:schemeClr val="tx1"/>
                </a:solidFill>
              </a:rPr>
              <a:t>PBPK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>
                <a:solidFill>
                  <a:schemeClr val="tx1"/>
                </a:solidFill>
              </a:rPr>
              <a:t>models</a:t>
            </a:r>
            <a:endParaRPr lang="cs-CZ" altLang="en-US" dirty="0">
              <a:solidFill>
                <a:schemeClr val="tx1"/>
              </a:solidFill>
            </a:endParaRPr>
          </a:p>
        </p:txBody>
      </p:sp>
      <p:sp>
        <p:nvSpPr>
          <p:cNvPr id="90115" name="TextovéPole 12"/>
          <p:cNvSpPr txBox="1">
            <a:spLocks noChangeArrowheads="1"/>
          </p:cNvSpPr>
          <p:nvPr/>
        </p:nvSpPr>
        <p:spPr bwMode="auto">
          <a:xfrm>
            <a:off x="250825" y="1125538"/>
            <a:ext cx="64182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PBPK (PBTK)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Physiologically based pharmacokinetic (toxicokinetic) models</a:t>
            </a:r>
          </a:p>
        </p:txBody>
      </p:sp>
      <p:pic>
        <p:nvPicPr>
          <p:cNvPr id="90116" name="Picture 2" descr="http://upload.wikimedia.org/wikipedia/en/thumb/2/22/WholeBody_wiki.svg/220px-WholeBody_wiki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89138"/>
            <a:ext cx="20955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4" descr="https://encrypted-tbn0.gstatic.com/images?q=tbn:ANd9GcS1Xr-zyM_wH8apSCpkALlZltgIBwQ4IcylkdluXxtRsQNmocsqJ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060575"/>
            <a:ext cx="3887788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8" name="TextovéPole 6"/>
          <p:cNvSpPr txBox="1">
            <a:spLocks noChangeArrowheads="1"/>
          </p:cNvSpPr>
          <p:nvPr/>
        </p:nvSpPr>
        <p:spPr bwMode="auto">
          <a:xfrm>
            <a:off x="6588125" y="1989138"/>
            <a:ext cx="23129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Fragmentation of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a complex systém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to „boxes“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altLang="en-US" sz="180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cs-CZ" altLang="en-US" sz="1800">
                <a:solidFill>
                  <a:schemeClr val="tx1"/>
                </a:solidFill>
                <a:sym typeface="Wingdings" pitchFamily="2" charset="2"/>
              </a:rPr>
              <a:t>All Processes </a:t>
            </a:r>
            <a:br>
              <a:rPr lang="cs-CZ" altLang="en-US" sz="1800">
                <a:solidFill>
                  <a:schemeClr val="tx1"/>
                </a:solidFill>
                <a:sym typeface="Wingdings" pitchFamily="2" charset="2"/>
              </a:rPr>
            </a:br>
            <a:r>
              <a:rPr lang="cs-CZ" altLang="en-US" sz="1800">
                <a:solidFill>
                  <a:schemeClr val="tx1"/>
                </a:solidFill>
                <a:sym typeface="Wingdings" pitchFamily="2" charset="2"/>
              </a:rPr>
              <a:t>described by arrows </a:t>
            </a:r>
            <a:br>
              <a:rPr lang="cs-CZ" altLang="en-US" sz="1800">
                <a:solidFill>
                  <a:schemeClr val="tx1"/>
                </a:solidFill>
                <a:sym typeface="Wingdings" pitchFamily="2" charset="2"/>
              </a:rPr>
            </a:br>
            <a:r>
              <a:rPr lang="cs-CZ" altLang="en-US" sz="1800">
                <a:solidFill>
                  <a:schemeClr val="tx1"/>
                </a:solidFill>
                <a:sym typeface="Wingdings" pitchFamily="2" charset="2"/>
              </a:rPr>
              <a:t>(mathematical </a:t>
            </a:r>
            <a:br>
              <a:rPr lang="cs-CZ" altLang="en-US" sz="1800">
                <a:solidFill>
                  <a:schemeClr val="tx1"/>
                </a:solidFill>
                <a:sym typeface="Wingdings" pitchFamily="2" charset="2"/>
              </a:rPr>
            </a:br>
            <a:r>
              <a:rPr lang="cs-CZ" altLang="en-US" sz="1800">
                <a:solidFill>
                  <a:schemeClr val="tx1"/>
                </a:solidFill>
                <a:sym typeface="Wingdings" pitchFamily="2" charset="2"/>
              </a:rPr>
              <a:t>equations)</a:t>
            </a:r>
            <a:endParaRPr lang="cs-CZ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742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Nadpis 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dirty="0" err="1">
                <a:solidFill>
                  <a:schemeClr val="tx1"/>
                </a:solidFill>
              </a:rPr>
              <a:t>Example</a:t>
            </a:r>
            <a:r>
              <a:rPr lang="cs-CZ" altLang="en-US" dirty="0">
                <a:solidFill>
                  <a:schemeClr val="tx1"/>
                </a:solidFill>
              </a:rPr>
              <a:t> – </a:t>
            </a:r>
            <a:r>
              <a:rPr lang="cs-CZ" altLang="en-US" dirty="0" err="1">
                <a:solidFill>
                  <a:schemeClr val="tx1"/>
                </a:solidFill>
              </a:rPr>
              <a:t>computational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>
                <a:solidFill>
                  <a:schemeClr val="tx1"/>
                </a:solidFill>
              </a:rPr>
              <a:t>toxicology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>
                <a:solidFill>
                  <a:schemeClr val="tx1"/>
                </a:solidFill>
              </a:rPr>
              <a:t>for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>
                <a:solidFill>
                  <a:schemeClr val="tx1"/>
                </a:solidFill>
              </a:rPr>
              <a:t>EDCs</a:t>
            </a:r>
            <a:endParaRPr lang="cs-CZ" altLang="en-US" dirty="0">
              <a:solidFill>
                <a:schemeClr val="tx1"/>
              </a:solidFill>
            </a:endParaRPr>
          </a:p>
        </p:txBody>
      </p:sp>
      <p:pic>
        <p:nvPicPr>
          <p:cNvPr id="911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1" t="19167" r="18558" b="34035"/>
          <a:stretch>
            <a:fillRect/>
          </a:stretch>
        </p:blipFill>
        <p:spPr bwMode="auto">
          <a:xfrm>
            <a:off x="107950" y="1196975"/>
            <a:ext cx="889158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156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0" t="15714" r="25250" b="34880"/>
          <a:stretch>
            <a:fillRect/>
          </a:stretch>
        </p:blipFill>
        <p:spPr bwMode="auto">
          <a:xfrm>
            <a:off x="1187450" y="1052513"/>
            <a:ext cx="7488238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Nadpis 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1"/>
                </a:solidFill>
              </a:rPr>
              <a:t>Li </a:t>
            </a:r>
            <a:r>
              <a:rPr lang="cs-CZ" altLang="en-US" dirty="0">
                <a:solidFill>
                  <a:schemeClr val="tx1"/>
                </a:solidFill>
              </a:rPr>
              <a:t>(</a:t>
            </a:r>
            <a:r>
              <a:rPr lang="en-US" altLang="en-US" dirty="0">
                <a:solidFill>
                  <a:schemeClr val="tx1"/>
                </a:solidFill>
              </a:rPr>
              <a:t>2011</a:t>
            </a:r>
            <a:r>
              <a:rPr lang="cs-CZ" altLang="en-US" dirty="0">
                <a:solidFill>
                  <a:schemeClr val="tx1"/>
                </a:solidFill>
              </a:rPr>
              <a:t>) </a:t>
            </a:r>
            <a:r>
              <a:rPr lang="cs-CZ" altLang="en-US" dirty="0" err="1">
                <a:solidFill>
                  <a:schemeClr val="tx1"/>
                </a:solidFill>
              </a:rPr>
              <a:t>BMC</a:t>
            </a:r>
            <a:r>
              <a:rPr lang="cs-CZ" altLang="en-US" dirty="0">
                <a:solidFill>
                  <a:schemeClr val="tx1"/>
                </a:solidFill>
              </a:rPr>
              <a:t> Systems Biology</a:t>
            </a:r>
          </a:p>
        </p:txBody>
      </p:sp>
      <p:pic>
        <p:nvPicPr>
          <p:cNvPr id="9216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2" t="19167" r="29579" b="12434"/>
          <a:stretch>
            <a:fillRect/>
          </a:stretch>
        </p:blipFill>
        <p:spPr bwMode="auto">
          <a:xfrm>
            <a:off x="107950" y="1052513"/>
            <a:ext cx="1368425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TextovéPole 4"/>
          <p:cNvSpPr txBox="1">
            <a:spLocks noChangeArrowheads="1"/>
          </p:cNvSpPr>
          <p:nvPr/>
        </p:nvSpPr>
        <p:spPr bwMode="auto">
          <a:xfrm>
            <a:off x="195263" y="2997200"/>
            <a:ext cx="1352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Conceptual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model</a:t>
            </a:r>
            <a:r>
              <a:rPr lang="cs-CZ" altLang="en-US" sz="1800">
                <a:solidFill>
                  <a:schemeClr val="tx1"/>
                </a:solidFill>
                <a:sym typeface="Wingdings" pitchFamily="2" charset="2"/>
              </a:rPr>
              <a:t> </a:t>
            </a:r>
            <a:endParaRPr lang="cs-CZ" altLang="en-US" sz="1800">
              <a:solidFill>
                <a:schemeClr val="tx1"/>
              </a:solidFill>
            </a:endParaRPr>
          </a:p>
        </p:txBody>
      </p:sp>
      <p:sp>
        <p:nvSpPr>
          <p:cNvPr id="92166" name="TextovéPole 8"/>
          <p:cNvSpPr txBox="1">
            <a:spLocks noChangeArrowheads="1"/>
          </p:cNvSpPr>
          <p:nvPr/>
        </p:nvSpPr>
        <p:spPr bwMode="auto">
          <a:xfrm>
            <a:off x="6804025" y="1196975"/>
            <a:ext cx="234156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rgbClr val="FF0000"/>
                </a:solidFill>
              </a:rPr>
              <a:t>EE2 – ethinylestradiol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rgbClr val="FF0000"/>
                </a:solidFill>
              </a:rPr>
              <a:t>ER, AR atd. – receptors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6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rgbClr val="FF0000"/>
                </a:solidFill>
              </a:rPr>
              <a:t>VTG – vitellogenin</a:t>
            </a:r>
            <a:br>
              <a:rPr lang="cs-CZ" altLang="en-US" sz="1600">
                <a:solidFill>
                  <a:srgbClr val="FF0000"/>
                </a:solidFill>
              </a:rPr>
            </a:br>
            <a:r>
              <a:rPr lang="cs-CZ" altLang="en-US" sz="1600">
                <a:solidFill>
                  <a:srgbClr val="FF0000"/>
                </a:solidFill>
              </a:rPr>
              <a:t>(marker of toxicity)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6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 i="1">
                <a:solidFill>
                  <a:schemeClr val="tx1"/>
                </a:solidFill>
              </a:rPr>
              <a:t>Arrows – differential</a:t>
            </a:r>
            <a:br>
              <a:rPr lang="cs-CZ" altLang="en-US" sz="1600" i="1">
                <a:solidFill>
                  <a:schemeClr val="tx1"/>
                </a:solidFill>
              </a:rPr>
            </a:br>
            <a:r>
              <a:rPr lang="cs-CZ" altLang="en-US" sz="1600" i="1">
                <a:solidFill>
                  <a:schemeClr val="tx1"/>
                </a:solidFill>
              </a:rPr>
              <a:t>equations</a:t>
            </a:r>
          </a:p>
        </p:txBody>
      </p:sp>
    </p:spTree>
    <p:extLst>
      <p:ext uri="{BB962C8B-B14F-4D97-AF65-F5344CB8AC3E}">
        <p14:creationId xmlns:p14="http://schemas.microsoft.com/office/powerpoint/2010/main" val="3938692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51520" y="908720"/>
            <a:ext cx="8648714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err="1">
                <a:solidFill>
                  <a:srgbClr val="FF0000"/>
                </a:solidFill>
              </a:rPr>
              <a:t>Current</a:t>
            </a:r>
            <a:r>
              <a:rPr lang="cs-CZ" sz="4400" b="1" dirty="0">
                <a:solidFill>
                  <a:srgbClr val="FF0000"/>
                </a:solidFill>
              </a:rPr>
              <a:t> </a:t>
            </a:r>
            <a:r>
              <a:rPr lang="cs-CZ" sz="4400" b="1" dirty="0" err="1">
                <a:solidFill>
                  <a:srgbClr val="FF0000"/>
                </a:solidFill>
              </a:rPr>
              <a:t>approaches</a:t>
            </a:r>
            <a:r>
              <a:rPr lang="cs-CZ" sz="4400" b="1" dirty="0">
                <a:solidFill>
                  <a:srgbClr val="FF0000"/>
                </a:solidFill>
              </a:rPr>
              <a:t> </a:t>
            </a:r>
            <a:br>
              <a:rPr lang="cs-CZ" sz="4400" b="1" dirty="0">
                <a:solidFill>
                  <a:srgbClr val="FF0000"/>
                </a:solidFill>
              </a:rPr>
            </a:br>
            <a:r>
              <a:rPr lang="cs-CZ" sz="3600" dirty="0"/>
              <a:t>	(</a:t>
            </a:r>
            <a:r>
              <a:rPr lang="cs-CZ" sz="3600" dirty="0" err="1"/>
              <a:t>black</a:t>
            </a:r>
            <a:r>
              <a:rPr lang="cs-CZ" sz="3600" dirty="0"/>
              <a:t> box of </a:t>
            </a:r>
            <a:r>
              <a:rPr lang="cs-CZ" sz="3600" dirty="0" err="1"/>
              <a:t>apical</a:t>
            </a:r>
            <a:r>
              <a:rPr lang="cs-CZ" sz="3600" dirty="0"/>
              <a:t> </a:t>
            </a:r>
            <a:r>
              <a:rPr lang="cs-CZ" sz="3600" dirty="0" err="1"/>
              <a:t>endoints</a:t>
            </a:r>
            <a:r>
              <a:rPr lang="cs-CZ" sz="3600" dirty="0"/>
              <a:t>)</a:t>
            </a:r>
          </a:p>
          <a:p>
            <a:endParaRPr lang="cs-CZ" sz="3600" dirty="0"/>
          </a:p>
          <a:p>
            <a:pPr algn="ctr"/>
            <a:r>
              <a:rPr lang="cs-CZ" sz="3600" dirty="0" err="1"/>
              <a:t>vs</a:t>
            </a:r>
            <a:endParaRPr lang="cs-CZ" sz="3600" dirty="0"/>
          </a:p>
          <a:p>
            <a:r>
              <a:rPr lang="cs-CZ" sz="4400" b="1" dirty="0" err="1">
                <a:solidFill>
                  <a:srgbClr val="FF0000"/>
                </a:solidFill>
              </a:rPr>
              <a:t>Future</a:t>
            </a:r>
            <a:r>
              <a:rPr lang="cs-CZ" sz="4400" b="1" dirty="0">
                <a:solidFill>
                  <a:srgbClr val="FF0000"/>
                </a:solidFill>
              </a:rPr>
              <a:t> </a:t>
            </a:r>
            <a:br>
              <a:rPr lang="cs-CZ" sz="3600" dirty="0"/>
            </a:br>
            <a:r>
              <a:rPr lang="cs-CZ" sz="3600" dirty="0"/>
              <a:t>	(</a:t>
            </a:r>
            <a:r>
              <a:rPr lang="cs-CZ" sz="3600" dirty="0" err="1"/>
              <a:t>mechanistic</a:t>
            </a:r>
            <a:r>
              <a:rPr lang="cs-CZ" sz="3600" dirty="0"/>
              <a:t> </a:t>
            </a:r>
            <a:r>
              <a:rPr lang="cs-CZ" sz="3600" dirty="0" err="1"/>
              <a:t>understanding</a:t>
            </a:r>
            <a:r>
              <a:rPr lang="cs-CZ" sz="3600" dirty="0"/>
              <a:t> </a:t>
            </a:r>
            <a:r>
              <a:rPr lang="en-US" sz="3600" dirty="0"/>
              <a:t>&amp; </a:t>
            </a:r>
            <a:r>
              <a:rPr lang="en-US" sz="3600" dirty="0" err="1"/>
              <a:t>AOPs</a:t>
            </a:r>
            <a:r>
              <a:rPr lang="cs-CZ" sz="3600" dirty="0"/>
              <a:t>)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928754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Nadpis 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1"/>
                </a:solidFill>
              </a:rPr>
              <a:t>Li </a:t>
            </a:r>
            <a:r>
              <a:rPr lang="cs-CZ" altLang="en-US" dirty="0">
                <a:solidFill>
                  <a:schemeClr val="tx1"/>
                </a:solidFill>
              </a:rPr>
              <a:t>(</a:t>
            </a:r>
            <a:r>
              <a:rPr lang="en-US" altLang="en-US" dirty="0">
                <a:solidFill>
                  <a:schemeClr val="tx1"/>
                </a:solidFill>
              </a:rPr>
              <a:t>2011</a:t>
            </a:r>
            <a:r>
              <a:rPr lang="cs-CZ" altLang="en-US" dirty="0">
                <a:solidFill>
                  <a:schemeClr val="tx1"/>
                </a:solidFill>
              </a:rPr>
              <a:t>) </a:t>
            </a:r>
            <a:r>
              <a:rPr lang="cs-CZ" altLang="en-US" dirty="0" err="1">
                <a:solidFill>
                  <a:schemeClr val="tx1"/>
                </a:solidFill>
              </a:rPr>
              <a:t>BMC</a:t>
            </a:r>
            <a:r>
              <a:rPr lang="cs-CZ" altLang="en-US" dirty="0">
                <a:solidFill>
                  <a:schemeClr val="tx1"/>
                </a:solidFill>
              </a:rPr>
              <a:t> Systems Biology</a:t>
            </a:r>
          </a:p>
        </p:txBody>
      </p:sp>
      <p:sp>
        <p:nvSpPr>
          <p:cNvPr id="93187" name="TextovéPole 8"/>
          <p:cNvSpPr txBox="1">
            <a:spLocks noChangeArrowheads="1"/>
          </p:cNvSpPr>
          <p:nvPr/>
        </p:nvSpPr>
        <p:spPr bwMode="auto">
          <a:xfrm>
            <a:off x="6948488" y="1196975"/>
            <a:ext cx="19843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rgbClr val="FF0000"/>
                </a:solidFill>
              </a:rPr>
              <a:t>Results: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6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rgbClr val="FF0000"/>
                </a:solidFill>
              </a:rPr>
              <a:t>MODELLED (white)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rgbClr val="FF0000"/>
                </a:solidFill>
              </a:rPr>
              <a:t>Vs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rgbClr val="FF0000"/>
                </a:solidFill>
              </a:rPr>
              <a:t>MEASURED (grey)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600" i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 i="1">
                <a:solidFill>
                  <a:srgbClr val="FF0000"/>
                </a:solidFill>
              </a:rPr>
              <a:t>…good comparable</a:t>
            </a:r>
            <a:endParaRPr lang="cs-CZ" altLang="en-US" sz="1600" i="1">
              <a:solidFill>
                <a:schemeClr val="tx1"/>
              </a:solidFill>
            </a:endParaRPr>
          </a:p>
        </p:txBody>
      </p:sp>
      <p:pic>
        <p:nvPicPr>
          <p:cNvPr id="931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2" t="22046" r="44429" b="15315"/>
          <a:stretch>
            <a:fillRect/>
          </a:stretch>
        </p:blipFill>
        <p:spPr bwMode="auto">
          <a:xfrm>
            <a:off x="2268538" y="1052513"/>
            <a:ext cx="4606925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9663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>
                <a:solidFill>
                  <a:schemeClr val="tx1"/>
                </a:solidFill>
              </a:rPr>
              <a:t>Update – </a:t>
            </a:r>
            <a:r>
              <a:rPr lang="cs-CZ" dirty="0" err="1">
                <a:solidFill>
                  <a:schemeClr val="tx1"/>
                </a:solidFill>
              </a:rPr>
              <a:t>quantitative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mechanistic</a:t>
            </a:r>
            <a:r>
              <a:rPr lang="cs-CZ" dirty="0">
                <a:solidFill>
                  <a:schemeClr val="tx1"/>
                </a:solidFill>
              </a:rPr>
              <a:t>/</a:t>
            </a:r>
            <a:r>
              <a:rPr lang="cs-CZ" dirty="0" err="1">
                <a:solidFill>
                  <a:schemeClr val="tx1"/>
                </a:solidFill>
              </a:rPr>
              <a:t>computational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toxicology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4" t="11430" r="11071" b="13428"/>
          <a:stretch/>
        </p:blipFill>
        <p:spPr bwMode="auto">
          <a:xfrm>
            <a:off x="72008" y="1143000"/>
            <a:ext cx="8892480" cy="517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401578" y="6459487"/>
            <a:ext cx="3561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PLoS</a:t>
            </a:r>
            <a:r>
              <a:rPr lang="en-US" sz="1200" dirty="0"/>
              <a:t> </a:t>
            </a:r>
            <a:r>
              <a:rPr lang="en-US" sz="1200" dirty="0" err="1"/>
              <a:t>Comput</a:t>
            </a:r>
            <a:r>
              <a:rPr lang="en-US" sz="1200" dirty="0"/>
              <a:t> Biol. 2016 Apr 20;12(4):e1004874. </a:t>
            </a:r>
          </a:p>
        </p:txBody>
      </p:sp>
    </p:spTree>
    <p:extLst>
      <p:ext uri="{BB962C8B-B14F-4D97-AF65-F5344CB8AC3E}">
        <p14:creationId xmlns:p14="http://schemas.microsoft.com/office/powerpoint/2010/main" val="2928649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>
                <a:solidFill>
                  <a:schemeClr val="tx1"/>
                </a:solidFill>
              </a:rPr>
              <a:t>Update – </a:t>
            </a:r>
            <a:r>
              <a:rPr lang="cs-CZ" dirty="0" err="1">
                <a:solidFill>
                  <a:schemeClr val="tx1"/>
                </a:solidFill>
              </a:rPr>
              <a:t>quantitative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mechanistic</a:t>
            </a:r>
            <a:r>
              <a:rPr lang="cs-CZ" dirty="0">
                <a:solidFill>
                  <a:schemeClr val="tx1"/>
                </a:solidFill>
              </a:rPr>
              <a:t>/</a:t>
            </a:r>
            <a:r>
              <a:rPr lang="cs-CZ" dirty="0" err="1">
                <a:solidFill>
                  <a:schemeClr val="tx1"/>
                </a:solidFill>
              </a:rPr>
              <a:t>computational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toxicology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journals.plos.org/ploscompbiol/article/figure/image?size=large&amp;id=10.1371/journal.pcbi.1004874.g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4392488" cy="575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824536" y="1024275"/>
            <a:ext cx="42119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Fig 1. The </a:t>
            </a:r>
            <a:r>
              <a:rPr lang="en-GB" sz="1600" dirty="0" err="1"/>
              <a:t>HPOL</a:t>
            </a:r>
            <a:r>
              <a:rPr lang="en-GB" sz="1600" dirty="0"/>
              <a:t> </a:t>
            </a:r>
            <a:r>
              <a:rPr lang="en-GB" sz="1600" dirty="0" err="1"/>
              <a:t>signaling</a:t>
            </a:r>
            <a:r>
              <a:rPr lang="en-GB" sz="1600" dirty="0"/>
              <a:t> network in rainbow trout as formulated in our model.</a:t>
            </a:r>
            <a:endParaRPr lang="cs-CZ" sz="1600" dirty="0"/>
          </a:p>
          <a:p>
            <a:endParaRPr lang="cs-CZ" sz="1600" dirty="0"/>
          </a:p>
          <a:p>
            <a:r>
              <a:rPr lang="en-GB" sz="1200" dirty="0"/>
              <a:t> Arrows and symbols on graph follow </a:t>
            </a:r>
            <a:r>
              <a:rPr lang="en-GB" sz="1200" dirty="0" err="1"/>
              <a:t>CellDesigner</a:t>
            </a:r>
            <a:r>
              <a:rPr lang="en-GB" sz="1200" dirty="0"/>
              <a:t> vs. 4.4 notation (</a:t>
            </a:r>
            <a:r>
              <a:rPr lang="en-GB" sz="1200" dirty="0">
                <a:hlinkClick r:id="rId4"/>
              </a:rPr>
              <a:t>www.celldesigner.org</a:t>
            </a:r>
            <a:r>
              <a:rPr lang="en-GB" sz="1200" dirty="0"/>
              <a:t>). GnRH is secreted from the hypothalamus into the pituitary stimulating the production of </a:t>
            </a:r>
            <a:r>
              <a:rPr lang="en-GB" sz="1200" dirty="0" err="1"/>
              <a:t>mFSH</a:t>
            </a:r>
            <a:r>
              <a:rPr lang="en-GB" sz="1200" dirty="0"/>
              <a:t> and </a:t>
            </a:r>
            <a:r>
              <a:rPr lang="en-GB" sz="1200" dirty="0" err="1"/>
              <a:t>mLH</a:t>
            </a:r>
            <a:r>
              <a:rPr lang="en-GB" sz="1200" dirty="0"/>
              <a:t>, which then leads to formation of </a:t>
            </a:r>
            <a:r>
              <a:rPr lang="en-GB" sz="1200" dirty="0" err="1"/>
              <a:t>FSH</a:t>
            </a:r>
            <a:r>
              <a:rPr lang="en-GB" sz="1200" dirty="0"/>
              <a:t> and LH, respectively. </a:t>
            </a:r>
            <a:r>
              <a:rPr lang="en-GB" sz="1200" dirty="0" err="1"/>
              <a:t>FSH</a:t>
            </a:r>
            <a:r>
              <a:rPr lang="en-GB" sz="1200" dirty="0"/>
              <a:t>, which is being continuously secreted from the pituitary, travels to the ovaries to stimulate production of E2. E2 then travels to the liver to bind with E2 receptors (R; translated from </a:t>
            </a:r>
            <a:r>
              <a:rPr lang="en-GB" sz="1200" dirty="0" err="1"/>
              <a:t>mR</a:t>
            </a:r>
            <a:r>
              <a:rPr lang="en-GB" sz="1200" dirty="0"/>
              <a:t>) to form ER. ER then stimulates the production of </a:t>
            </a:r>
            <a:r>
              <a:rPr lang="en-GB" sz="1200" dirty="0" err="1"/>
              <a:t>mVTG</a:t>
            </a:r>
            <a:r>
              <a:rPr lang="en-GB" sz="1200" dirty="0"/>
              <a:t>, which produces </a:t>
            </a:r>
            <a:r>
              <a:rPr lang="en-GB" sz="1200" dirty="0" err="1"/>
              <a:t>VTG</a:t>
            </a:r>
            <a:r>
              <a:rPr lang="en-GB" sz="1200" baseline="-25000" dirty="0" err="1"/>
              <a:t>L</a:t>
            </a:r>
            <a:r>
              <a:rPr lang="en-GB" sz="1200" dirty="0"/>
              <a:t>. Secreted </a:t>
            </a:r>
            <a:r>
              <a:rPr lang="en-GB" sz="1200" dirty="0" err="1"/>
              <a:t>VTG</a:t>
            </a:r>
            <a:r>
              <a:rPr lang="en-GB" sz="1200" dirty="0"/>
              <a:t> then travels from the liver to the ovaries via the plasma (</a:t>
            </a:r>
            <a:r>
              <a:rPr lang="en-GB" sz="1200" dirty="0" err="1"/>
              <a:t>VTG</a:t>
            </a:r>
            <a:r>
              <a:rPr lang="en-GB" sz="1200" baseline="-25000" dirty="0" err="1"/>
              <a:t>P</a:t>
            </a:r>
            <a:r>
              <a:rPr lang="en-GB" sz="1200" dirty="0"/>
              <a:t>) where it is absorbed by follicles in stages 3 through 6 (the proportion of follicles in these stages are denoted by </a:t>
            </a:r>
            <a:r>
              <a:rPr lang="en-GB" sz="1200" dirty="0" err="1"/>
              <a:t>S</a:t>
            </a:r>
            <a:r>
              <a:rPr lang="en-GB" sz="1200" baseline="-25000" dirty="0" err="1"/>
              <a:t>j</a:t>
            </a:r>
            <a:r>
              <a:rPr lang="en-GB" sz="1200" dirty="0"/>
              <a:t>, j = 3, 4, 5, and 6) during </a:t>
            </a:r>
            <a:r>
              <a:rPr lang="en-GB" sz="1200" dirty="0" err="1"/>
              <a:t>vitellogenesis</a:t>
            </a:r>
            <a:r>
              <a:rPr lang="en-GB" sz="1200" dirty="0"/>
              <a:t>, the rate of which is affected by </a:t>
            </a:r>
            <a:r>
              <a:rPr lang="en-GB" sz="1200" dirty="0" err="1"/>
              <a:t>FSH</a:t>
            </a:r>
            <a:r>
              <a:rPr lang="en-GB" sz="1200" baseline="-25000" dirty="0" err="1"/>
              <a:t>P</a:t>
            </a:r>
            <a:r>
              <a:rPr lang="en-GB" sz="1200" dirty="0"/>
              <a:t>, to promote oocyte growth (</a:t>
            </a:r>
            <a:r>
              <a:rPr lang="en-GB" sz="1200" dirty="0" err="1"/>
              <a:t>O</a:t>
            </a:r>
            <a:r>
              <a:rPr lang="en-GB" sz="1200" baseline="-25000" dirty="0" err="1"/>
              <a:t>Avg</a:t>
            </a:r>
            <a:r>
              <a:rPr lang="en-GB" sz="1200" dirty="0"/>
              <a:t>). Oocyte growth then progresses the oocytes through the stages using a Weibull distribution created from </a:t>
            </a:r>
            <a:r>
              <a:rPr lang="en-GB" sz="1200" dirty="0" err="1"/>
              <a:t>O</a:t>
            </a:r>
            <a:r>
              <a:rPr lang="en-GB" sz="1200" baseline="-25000" dirty="0" err="1"/>
              <a:t>Avg</a:t>
            </a:r>
            <a:r>
              <a:rPr lang="en-GB" sz="1200" dirty="0"/>
              <a:t> together with </a:t>
            </a:r>
            <a:r>
              <a:rPr lang="en-GB" sz="1200" dirty="0" err="1"/>
              <a:t>O</a:t>
            </a:r>
            <a:r>
              <a:rPr lang="en-GB" sz="1200" baseline="-25000" dirty="0" err="1"/>
              <a:t>Var</a:t>
            </a:r>
            <a:r>
              <a:rPr lang="en-GB" sz="1200" dirty="0"/>
              <a:t>. In the later stages </a:t>
            </a:r>
            <a:r>
              <a:rPr lang="en-GB" sz="1200" dirty="0" err="1"/>
              <a:t>LH</a:t>
            </a:r>
            <a:r>
              <a:rPr lang="en-GB" sz="1200" baseline="-25000" dirty="0" err="1"/>
              <a:t>P</a:t>
            </a:r>
            <a:r>
              <a:rPr lang="en-GB" sz="1200" dirty="0"/>
              <a:t> stimulates the oocytes to produce </a:t>
            </a:r>
            <a:r>
              <a:rPr lang="en-GB" sz="1200" dirty="0" err="1"/>
              <a:t>DHP</a:t>
            </a:r>
            <a:r>
              <a:rPr lang="en-GB" sz="1200" dirty="0"/>
              <a:t>. Finally, oocytes undergo final maturation (</a:t>
            </a:r>
            <a:r>
              <a:rPr lang="en-GB" sz="1200" dirty="0" err="1"/>
              <a:t>S</a:t>
            </a:r>
            <a:r>
              <a:rPr lang="en-GB" sz="1200" baseline="-25000" dirty="0" err="1"/>
              <a:t>FOM</a:t>
            </a:r>
            <a:r>
              <a:rPr lang="en-GB" sz="1200" dirty="0"/>
              <a:t>) and combined with </a:t>
            </a:r>
            <a:r>
              <a:rPr lang="en-GB" sz="1200" dirty="0" err="1"/>
              <a:t>DHP</a:t>
            </a:r>
            <a:r>
              <a:rPr lang="en-GB" sz="1200" dirty="0"/>
              <a:t>, determine when the fish ovulates</a:t>
            </a:r>
          </a:p>
          <a:p>
            <a:endParaRPr lang="en-US" sz="1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401578" y="6459487"/>
            <a:ext cx="3561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PLoS</a:t>
            </a:r>
            <a:r>
              <a:rPr lang="en-US" sz="1200" dirty="0"/>
              <a:t> </a:t>
            </a:r>
            <a:r>
              <a:rPr lang="en-US" sz="1200" dirty="0" err="1"/>
              <a:t>Comput</a:t>
            </a:r>
            <a:r>
              <a:rPr lang="en-US" sz="1200" dirty="0"/>
              <a:t> Biol. 2016 Apr 20;12(4):e1004874. </a:t>
            </a:r>
          </a:p>
        </p:txBody>
      </p:sp>
    </p:spTree>
    <p:extLst>
      <p:ext uri="{BB962C8B-B14F-4D97-AF65-F5344CB8AC3E}">
        <p14:creationId xmlns:p14="http://schemas.microsoft.com/office/powerpoint/2010/main" val="6497475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>
                <a:solidFill>
                  <a:schemeClr val="tx1"/>
                </a:solidFill>
              </a:rPr>
              <a:t>Update – </a:t>
            </a:r>
            <a:r>
              <a:rPr lang="cs-CZ" dirty="0" err="1">
                <a:solidFill>
                  <a:schemeClr val="tx1"/>
                </a:solidFill>
              </a:rPr>
              <a:t>quantitative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mechanistic</a:t>
            </a:r>
            <a:r>
              <a:rPr lang="cs-CZ" dirty="0">
                <a:solidFill>
                  <a:schemeClr val="tx1"/>
                </a:solidFill>
              </a:rPr>
              <a:t>/</a:t>
            </a:r>
            <a:r>
              <a:rPr lang="cs-CZ" dirty="0" err="1">
                <a:solidFill>
                  <a:schemeClr val="tx1"/>
                </a:solidFill>
              </a:rPr>
              <a:t>computational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toxicology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4034" name="Picture 2" descr="http://journals.plos.org/ploscompbiol/article/figure/image?size=large&amp;id=10.1371/journal.pcbi.1004874.g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980728"/>
            <a:ext cx="6696744" cy="538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7504" y="1052736"/>
            <a:ext cx="194421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 3. </a:t>
            </a:r>
            <a:r>
              <a:rPr lang="en-US" sz="1400" dirty="0" err="1"/>
              <a:t>HPOL</a:t>
            </a:r>
            <a:r>
              <a:rPr lang="en-US" sz="1400" dirty="0"/>
              <a:t> </a:t>
            </a:r>
            <a:r>
              <a:rPr lang="en-US" sz="1400" b="1" dirty="0">
                <a:solidFill>
                  <a:schemeClr val="tx2"/>
                </a:solidFill>
              </a:rPr>
              <a:t>model predictions </a:t>
            </a:r>
            <a:r>
              <a:rPr lang="en-US" sz="1400" dirty="0"/>
              <a:t>for (A) pituitary levels of </a:t>
            </a:r>
            <a:r>
              <a:rPr lang="en-US" sz="1400" dirty="0" err="1"/>
              <a:t>FSH</a:t>
            </a:r>
            <a:r>
              <a:rPr lang="el-GR" sz="1400" baseline="-25000" dirty="0"/>
              <a:t>β</a:t>
            </a:r>
            <a:r>
              <a:rPr lang="el-GR" sz="1400" dirty="0"/>
              <a:t> </a:t>
            </a:r>
            <a:r>
              <a:rPr lang="en-US" sz="1400" dirty="0"/>
              <a:t>subunit mRNA, (B) pituitary levels of LH</a:t>
            </a:r>
            <a:r>
              <a:rPr lang="el-GR" sz="1400" baseline="-25000" dirty="0"/>
              <a:t>β</a:t>
            </a:r>
            <a:r>
              <a:rPr lang="el-GR" sz="1400" dirty="0"/>
              <a:t> </a:t>
            </a:r>
            <a:r>
              <a:rPr lang="en-US" sz="1400" dirty="0"/>
              <a:t>subunit mRNA, (C) Hepatic levels of E2 receptor mRNA and (D) Hepatic levels of </a:t>
            </a:r>
            <a:r>
              <a:rPr lang="en-US" sz="1400" dirty="0" err="1"/>
              <a:t>VTG</a:t>
            </a:r>
            <a:r>
              <a:rPr lang="en-US" sz="1400" dirty="0"/>
              <a:t> mRNA</a:t>
            </a:r>
            <a:endParaRPr lang="cs-CZ" sz="1400" dirty="0"/>
          </a:p>
          <a:p>
            <a:r>
              <a:rPr lang="en-US" sz="1400" b="1" dirty="0">
                <a:solidFill>
                  <a:schemeClr val="tx2"/>
                </a:solidFill>
              </a:rPr>
              <a:t>Observed data </a:t>
            </a:r>
            <a:r>
              <a:rPr lang="en-US" sz="1400" dirty="0"/>
              <a:t>(dark grey circles; mean ±TG </a:t>
            </a:r>
            <a:r>
              <a:rPr lang="en-US" sz="1400" dirty="0" err="1"/>
              <a:t>mR</a:t>
            </a:r>
            <a:r>
              <a:rPr lang="en-US" sz="1400" i="1" dirty="0" err="1"/>
              <a:t>n</a:t>
            </a:r>
            <a:r>
              <a:rPr lang="en-US" sz="1400" dirty="0"/>
              <a:t> = 3)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401578" y="6459487"/>
            <a:ext cx="3561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PLoS</a:t>
            </a:r>
            <a:r>
              <a:rPr lang="en-US" sz="1200" dirty="0"/>
              <a:t> </a:t>
            </a:r>
            <a:r>
              <a:rPr lang="en-US" sz="1200" dirty="0" err="1"/>
              <a:t>Comput</a:t>
            </a:r>
            <a:r>
              <a:rPr lang="en-US" sz="1200" dirty="0"/>
              <a:t> Biol. 2016 Apr 20;12(4):e1004874. </a:t>
            </a:r>
          </a:p>
        </p:txBody>
      </p:sp>
    </p:spTree>
    <p:extLst>
      <p:ext uri="{BB962C8B-B14F-4D97-AF65-F5344CB8AC3E}">
        <p14:creationId xmlns:p14="http://schemas.microsoft.com/office/powerpoint/2010/main" val="28030309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44625"/>
            <a:ext cx="6695728" cy="295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23728" y="2285897"/>
            <a:ext cx="6818908" cy="231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23728" y="4584751"/>
            <a:ext cx="6818908" cy="206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93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797" y="2996952"/>
            <a:ext cx="76866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44625"/>
            <a:ext cx="6695728" cy="295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8506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-16272" y="332656"/>
            <a:ext cx="9144000" cy="654050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en-US"/>
              <a:t>Closing remarks</a:t>
            </a:r>
            <a:endParaRPr lang="nl-NL" altLang="en-US"/>
          </a:p>
        </p:txBody>
      </p:sp>
      <p:sp>
        <p:nvSpPr>
          <p:cNvPr id="72707" name="Rectangle 3"/>
          <p:cNvSpPr>
            <a:spLocks noGrp="1"/>
          </p:cNvSpPr>
          <p:nvPr>
            <p:ph type="body" idx="4294967295"/>
          </p:nvPr>
        </p:nvSpPr>
        <p:spPr>
          <a:xfrm>
            <a:off x="630188" y="1268983"/>
            <a:ext cx="8351837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BE" altLang="en-US" sz="2800" dirty="0">
                <a:solidFill>
                  <a:schemeClr val="tx1"/>
                </a:solidFill>
              </a:rPr>
              <a:t>Ecotoxicology is exciting</a:t>
            </a:r>
            <a:r>
              <a:rPr lang="cs-CZ" altLang="en-US" sz="2800" dirty="0">
                <a:solidFill>
                  <a:schemeClr val="tx1"/>
                </a:solidFill>
              </a:rPr>
              <a:t> </a:t>
            </a:r>
            <a:r>
              <a:rPr lang="cs-CZ" altLang="en-US" sz="2800" b="1" dirty="0">
                <a:solidFill>
                  <a:schemeClr val="tx2"/>
                </a:solidFill>
              </a:rPr>
              <a:t>science</a:t>
            </a:r>
            <a:r>
              <a:rPr lang="nl-BE" altLang="en-US" sz="2800" dirty="0">
                <a:solidFill>
                  <a:schemeClr val="tx1"/>
                </a:solidFill>
              </a:rPr>
              <a:t>!</a:t>
            </a:r>
          </a:p>
          <a:p>
            <a:pPr eaLnBrk="1" hangingPunct="1">
              <a:lnSpc>
                <a:spcPct val="90000"/>
              </a:lnSpc>
            </a:pPr>
            <a:r>
              <a:rPr lang="nl-BE" altLang="en-US" sz="2800" b="1" dirty="0">
                <a:solidFill>
                  <a:schemeClr val="tx2"/>
                </a:solidFill>
              </a:rPr>
              <a:t>Interface</a:t>
            </a:r>
            <a:r>
              <a:rPr lang="nl-BE" altLang="en-US" sz="2800" dirty="0">
                <a:solidFill>
                  <a:schemeClr val="tx1"/>
                </a:solidFill>
              </a:rPr>
              <a:t>: </a:t>
            </a:r>
            <a:r>
              <a:rPr lang="en-US" altLang="en-US" sz="2800" dirty="0">
                <a:solidFill>
                  <a:schemeClr val="tx1"/>
                </a:solidFill>
              </a:rPr>
              <a:t>science</a:t>
            </a:r>
            <a:r>
              <a:rPr lang="nl-BE" altLang="en-US" sz="2800" dirty="0">
                <a:solidFill>
                  <a:schemeClr val="tx1"/>
                </a:solidFill>
              </a:rPr>
              <a:t> and society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800" dirty="0">
                <a:solidFill>
                  <a:schemeClr val="tx1"/>
                </a:solidFill>
              </a:rPr>
              <a:t>Many </a:t>
            </a:r>
            <a:r>
              <a:rPr lang="en-GB" altLang="en-US" sz="2800" b="1" dirty="0">
                <a:solidFill>
                  <a:schemeClr val="tx2"/>
                </a:solidFill>
              </a:rPr>
              <a:t>o</a:t>
            </a:r>
            <a:r>
              <a:rPr lang="en-US" altLang="en-US" sz="2800" b="1" dirty="0" err="1">
                <a:solidFill>
                  <a:schemeClr val="tx2"/>
                </a:solidFill>
              </a:rPr>
              <a:t>pportunities</a:t>
            </a:r>
            <a:endParaRPr lang="en-US" altLang="en-US" sz="2800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>
                <a:solidFill>
                  <a:schemeClr val="tx1"/>
                </a:solidFill>
              </a:rPr>
              <a:t>Sometimes</a:t>
            </a:r>
            <a:r>
              <a:rPr lang="cs-CZ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b="1" dirty="0">
                <a:solidFill>
                  <a:schemeClr val="tx2"/>
                </a:solidFill>
              </a:rPr>
              <a:t>hard work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10% inspiration and 90% </a:t>
            </a:r>
            <a:r>
              <a:rPr lang="cs-CZ" altLang="en-US" sz="2400" dirty="0">
                <a:solidFill>
                  <a:schemeClr val="tx1"/>
                </a:solidFill>
              </a:rPr>
              <a:t>„</a:t>
            </a:r>
            <a:r>
              <a:rPr lang="en-US" altLang="en-US" sz="2400" dirty="0">
                <a:solidFill>
                  <a:schemeClr val="tx1"/>
                </a:solidFill>
              </a:rPr>
              <a:t>perspiration</a:t>
            </a:r>
            <a:r>
              <a:rPr lang="cs-CZ" altLang="en-US" sz="2400" dirty="0">
                <a:solidFill>
                  <a:schemeClr val="tx1"/>
                </a:solidFill>
              </a:rPr>
              <a:t>“</a:t>
            </a:r>
            <a:endParaRPr lang="en-US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tx1"/>
                </a:solidFill>
              </a:rPr>
              <a:t>Be </a:t>
            </a:r>
            <a:r>
              <a:rPr lang="en-US" altLang="en-US" sz="2800" dirty="0">
                <a:solidFill>
                  <a:schemeClr val="tx2"/>
                </a:solidFill>
              </a:rPr>
              <a:t>creative</a:t>
            </a:r>
            <a:r>
              <a:rPr lang="en-US" altLang="en-US" sz="2800" dirty="0">
                <a:solidFill>
                  <a:schemeClr val="tx1"/>
                </a:solidFill>
              </a:rPr>
              <a:t>: move frontiers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tx2"/>
                </a:solidFill>
              </a:rPr>
              <a:t>Keep the purpose </a:t>
            </a:r>
            <a:r>
              <a:rPr lang="en-US" altLang="en-US" sz="2800" dirty="0">
                <a:solidFill>
                  <a:schemeClr val="tx1"/>
                </a:solidFill>
              </a:rPr>
              <a:t>in mind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tx2"/>
                </a:solidFill>
              </a:rPr>
              <a:t>Be critical</a:t>
            </a:r>
            <a:r>
              <a:rPr lang="en-US" altLang="en-US" sz="2800" dirty="0">
                <a:solidFill>
                  <a:schemeClr val="tx1"/>
                </a:solidFill>
              </a:rPr>
              <a:t>: do not accept perceptions as fact</a:t>
            </a:r>
            <a:r>
              <a:rPr lang="cs-CZ" altLang="en-US" sz="2800" dirty="0">
                <a:solidFill>
                  <a:schemeClr val="tx1"/>
                </a:solidFill>
              </a:rPr>
              <a:t>s</a:t>
            </a:r>
            <a:endParaRPr lang="en-US" altLang="en-US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en-US" sz="2800" dirty="0">
                <a:solidFill>
                  <a:schemeClr val="tx2"/>
                </a:solidFill>
              </a:rPr>
              <a:t>Do not </a:t>
            </a:r>
            <a:r>
              <a:rPr lang="cs-CZ" altLang="en-US" sz="2800" dirty="0" err="1">
                <a:solidFill>
                  <a:schemeClr val="tx2"/>
                </a:solidFill>
              </a:rPr>
              <a:t>hesitate</a:t>
            </a:r>
            <a:r>
              <a:rPr lang="cs-CZ" altLang="en-US" sz="2800" dirty="0">
                <a:solidFill>
                  <a:schemeClr val="tx2"/>
                </a:solidFill>
              </a:rPr>
              <a:t> to s</a:t>
            </a:r>
            <a:r>
              <a:rPr lang="en-US" altLang="en-US" sz="2800" dirty="0">
                <a:solidFill>
                  <a:schemeClr val="tx2"/>
                </a:solidFill>
              </a:rPr>
              <a:t>peak up</a:t>
            </a:r>
            <a:r>
              <a:rPr lang="cs-CZ" altLang="en-US" sz="2800" dirty="0">
                <a:solidFill>
                  <a:schemeClr val="tx1"/>
                </a:solidFill>
              </a:rPr>
              <a:t> ..</a:t>
            </a:r>
            <a:endParaRPr lang="en-US" altLang="en-US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nl-NL" alt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2" descr="Výsledek obrázku pro swea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68983"/>
            <a:ext cx="200025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dokK9_P3A4I/UZ38uN8AoUI/AAAAAAAAAJc/d1N8vDjsmAw/s1600/what+is+a+chemical+reactions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60" y="1520205"/>
            <a:ext cx="907704" cy="993671"/>
          </a:xfrm>
          <a:prstGeom prst="rect">
            <a:avLst/>
          </a:prstGeom>
          <a:noFill/>
        </p:spPr>
      </p:pic>
      <p:sp>
        <p:nvSpPr>
          <p:cNvPr id="5" name="Šipka doprava 4"/>
          <p:cNvSpPr/>
          <p:nvPr/>
        </p:nvSpPr>
        <p:spPr>
          <a:xfrm>
            <a:off x="5075040" y="1808237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://upyourtalent.com/wp-content/uploads/2012/04/white-rat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065" y="1448197"/>
            <a:ext cx="1690911" cy="792088"/>
          </a:xfrm>
          <a:prstGeom prst="rect">
            <a:avLst/>
          </a:prstGeom>
          <a:noFill/>
        </p:spPr>
      </p:pic>
      <p:pic>
        <p:nvPicPr>
          <p:cNvPr id="1030" name="Picture 6" descr="https://encrypted-tbn3.gstatic.com/images?q=tbn:ANd9GcS52E4zw_1IWgj6a-zMCfagRjY0GxrrXUj7RPtc7h6W2mD_trk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289" y="1808237"/>
            <a:ext cx="817373" cy="925728"/>
          </a:xfrm>
          <a:prstGeom prst="rect">
            <a:avLst/>
          </a:prstGeom>
          <a:noFill/>
        </p:spPr>
      </p:pic>
      <p:pic>
        <p:nvPicPr>
          <p:cNvPr id="1032" name="Picture 8" descr="http://www.lfu.bayern.de/analytik_stoffe/biol_analytik_toxizitaetstests/pic/159498_gr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16" y="2312293"/>
            <a:ext cx="777430" cy="747017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3906506" y="2770475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Organism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54560" y="2761183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Chemical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371186" y="1448197"/>
            <a:ext cx="186621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Adverse Effects</a:t>
            </a:r>
          </a:p>
          <a:p>
            <a:pPr algn="ctr"/>
            <a:r>
              <a:rPr lang="en-US" sz="1400" i="1" dirty="0"/>
              <a:t>Death</a:t>
            </a:r>
          </a:p>
          <a:p>
            <a:pPr algn="ctr"/>
            <a:r>
              <a:rPr lang="en-US" sz="1400" i="1" dirty="0"/>
              <a:t>Altered Reproduction</a:t>
            </a:r>
            <a:endParaRPr lang="cs-CZ" sz="1400" i="1" dirty="0"/>
          </a:p>
          <a:p>
            <a:pPr algn="ctr"/>
            <a:r>
              <a:rPr lang="en-US" sz="1400" i="1" dirty="0"/>
              <a:t>Inhibition of Growth</a:t>
            </a:r>
            <a:endParaRPr lang="cs-CZ" sz="1400" i="1" dirty="0"/>
          </a:p>
          <a:p>
            <a:pPr algn="ctr"/>
            <a:endParaRPr lang="en-US" sz="1400" i="1" dirty="0"/>
          </a:p>
          <a:p>
            <a:pPr algn="ctr"/>
            <a:r>
              <a:rPr lang="en-US" sz="1400" i="1" dirty="0"/>
              <a:t>Tumor</a:t>
            </a:r>
            <a:r>
              <a:rPr lang="cs-CZ" sz="1400" i="1" dirty="0" err="1"/>
              <a:t>igenicity</a:t>
            </a:r>
            <a:endParaRPr lang="en-US" sz="1400" i="1" dirty="0"/>
          </a:p>
          <a:p>
            <a:pPr algn="ctr"/>
            <a:r>
              <a:rPr lang="en-US" sz="1400" i="1" dirty="0"/>
              <a:t>Skin irritation</a:t>
            </a:r>
          </a:p>
          <a:p>
            <a:pPr algn="ctr"/>
            <a:r>
              <a:rPr lang="en-US" sz="1400" i="1" dirty="0"/>
              <a:t>…</a:t>
            </a:r>
            <a:endParaRPr lang="en-US" sz="1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978696" y="1376189"/>
            <a:ext cx="7841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+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5496" y="9087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Traditionally</a:t>
            </a:r>
            <a:r>
              <a:rPr lang="en-US" dirty="0"/>
              <a:t> – Evaluation of adverse effects using the whole organism models</a:t>
            </a:r>
            <a:endParaRPr lang="en-US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5970085" y="4016097"/>
            <a:ext cx="2702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err="1">
                <a:solidFill>
                  <a:srgbClr val="FF0000"/>
                </a:solidFill>
              </a:rPr>
              <a:t>REGULATORY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FOCUS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(</a:t>
            </a:r>
            <a:r>
              <a:rPr lang="cs-CZ" dirty="0" err="1">
                <a:solidFill>
                  <a:srgbClr val="FF0000"/>
                </a:solidFill>
              </a:rPr>
              <a:t>APICAL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ENDPOINTS</a:t>
            </a:r>
            <a:r>
              <a:rPr lang="cs-CZ" dirty="0">
                <a:solidFill>
                  <a:srgbClr val="FF0000"/>
                </a:solidFill>
              </a:rPr>
              <a:t>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Šipka doprava 2"/>
          <p:cNvSpPr/>
          <p:nvPr/>
        </p:nvSpPr>
        <p:spPr>
          <a:xfrm rot="16200000">
            <a:off x="6859669" y="3264659"/>
            <a:ext cx="633975" cy="6056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pic>
        <p:nvPicPr>
          <p:cNvPr id="16" name="Picture 9" descr="Výsledek obrázku pro government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337" y="3135451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Hazard </a:t>
            </a:r>
            <a:r>
              <a:rPr lang="cs-CZ" dirty="0" err="1">
                <a:solidFill>
                  <a:schemeClr val="tx1"/>
                </a:solidFill>
              </a:rPr>
              <a:t>assessment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754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dokK9_P3A4I/UZ38uN8AoUI/AAAAAAAAAJc/d1N8vDjsmAw/s1600/what+is+a+chemical+reactions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10913"/>
            <a:ext cx="907704" cy="993671"/>
          </a:xfrm>
          <a:prstGeom prst="rect">
            <a:avLst/>
          </a:prstGeom>
          <a:noFill/>
        </p:spPr>
      </p:pic>
      <p:sp>
        <p:nvSpPr>
          <p:cNvPr id="5" name="Šipka doprava 4"/>
          <p:cNvSpPr/>
          <p:nvPr/>
        </p:nvSpPr>
        <p:spPr>
          <a:xfrm>
            <a:off x="5148064" y="1798945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://upyourtalent.com/wp-content/uploads/2012/04/white-rat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89" y="1438905"/>
            <a:ext cx="1690911" cy="792088"/>
          </a:xfrm>
          <a:prstGeom prst="rect">
            <a:avLst/>
          </a:prstGeom>
          <a:noFill/>
        </p:spPr>
      </p:pic>
      <p:pic>
        <p:nvPicPr>
          <p:cNvPr id="1030" name="Picture 6" descr="https://encrypted-tbn3.gstatic.com/images?q=tbn:ANd9GcS52E4zw_1IWgj6a-zMCfagRjY0GxrrXUj7RPtc7h6W2mD_trk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13" y="1798945"/>
            <a:ext cx="817373" cy="925728"/>
          </a:xfrm>
          <a:prstGeom prst="rect">
            <a:avLst/>
          </a:prstGeom>
          <a:noFill/>
        </p:spPr>
      </p:pic>
      <p:pic>
        <p:nvPicPr>
          <p:cNvPr id="1032" name="Picture 8" descr="http://www.lfu.bayern.de/analytik_stoffe/biol_analytik_toxizitaetstests/pic/159498_gr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03001"/>
            <a:ext cx="777430" cy="747017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3979530" y="2761183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Organism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27584" y="2751891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Chemical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444209" y="1438905"/>
            <a:ext cx="186621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Adverse </a:t>
            </a:r>
            <a:r>
              <a:rPr lang="en-US" sz="1400" b="1"/>
              <a:t>Effects</a:t>
            </a:r>
            <a:r>
              <a:rPr lang="cs-CZ" sz="1400" b="1" dirty="0"/>
              <a:t> </a:t>
            </a:r>
            <a:br>
              <a:rPr lang="cs-CZ" sz="1400" b="1" dirty="0"/>
            </a:br>
            <a:r>
              <a:rPr lang="en-US" sz="1400" i="1" dirty="0"/>
              <a:t>Death</a:t>
            </a:r>
          </a:p>
          <a:p>
            <a:pPr algn="ctr"/>
            <a:r>
              <a:rPr lang="en-US" sz="1400" i="1" dirty="0"/>
              <a:t>Inhibition of Growth</a:t>
            </a:r>
          </a:p>
          <a:p>
            <a:pPr algn="ctr"/>
            <a:r>
              <a:rPr lang="en-US" sz="1400" i="1" dirty="0"/>
              <a:t>Altered Reproduction</a:t>
            </a:r>
          </a:p>
          <a:p>
            <a:pPr algn="ctr"/>
            <a:r>
              <a:rPr lang="en-US" sz="1400" i="1" dirty="0"/>
              <a:t>Tumor</a:t>
            </a:r>
          </a:p>
          <a:p>
            <a:pPr algn="ctr"/>
            <a:r>
              <a:rPr lang="en-US" sz="1400" i="1" dirty="0"/>
              <a:t>Skin irritation</a:t>
            </a:r>
          </a:p>
          <a:p>
            <a:pPr algn="ctr"/>
            <a:r>
              <a:rPr lang="en-US" sz="1400" i="1" dirty="0"/>
              <a:t>…</a:t>
            </a:r>
            <a:endParaRPr lang="en-US" sz="1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051720" y="1366897"/>
            <a:ext cx="7841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+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0" y="89942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Traditionally</a:t>
            </a:r>
            <a:r>
              <a:rPr lang="en-US" dirty="0"/>
              <a:t> – Evaluation of adverse effects using the whole organism models</a:t>
            </a:r>
            <a:endParaRPr lang="en-US" b="1" dirty="0"/>
          </a:p>
        </p:txBody>
      </p:sp>
      <p:pic>
        <p:nvPicPr>
          <p:cNvPr id="1038" name="Picture 14" descr="http://www.tdi.ox.ac.uk/_asset/image/tdi-barcoded-plates.jpeg/fit/300/300/FF000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841" y="3717032"/>
            <a:ext cx="1728192" cy="1157889"/>
          </a:xfrm>
          <a:prstGeom prst="rect">
            <a:avLst/>
          </a:prstGeom>
          <a:noFill/>
        </p:spPr>
      </p:pic>
      <p:pic>
        <p:nvPicPr>
          <p:cNvPr id="1042" name="Picture 18" descr="http://wallpoper.com/images/00/27/10/25/rainbows-vials_00271025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85" y="3717032"/>
            <a:ext cx="1536171" cy="1152128"/>
          </a:xfrm>
          <a:prstGeom prst="rect">
            <a:avLst/>
          </a:prstGeom>
          <a:noFill/>
        </p:spPr>
      </p:pic>
      <p:sp>
        <p:nvSpPr>
          <p:cNvPr id="24" name="TextovéPole 23"/>
          <p:cNvSpPr txBox="1"/>
          <p:nvPr/>
        </p:nvSpPr>
        <p:spPr>
          <a:xfrm>
            <a:off x="2428860" y="3645024"/>
            <a:ext cx="7841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+</a:t>
            </a:r>
          </a:p>
        </p:txBody>
      </p:sp>
      <p:sp>
        <p:nvSpPr>
          <p:cNvPr id="26" name="Šipka doprava 25"/>
          <p:cNvSpPr/>
          <p:nvPr/>
        </p:nvSpPr>
        <p:spPr>
          <a:xfrm>
            <a:off x="5144057" y="3933056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4" name="Picture 20" descr="http://ehp.niehs.nih.gov/wp-content/uploads/118/4/ehp.0901392.g001.png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176" y="3212976"/>
            <a:ext cx="1634675" cy="1728192"/>
          </a:xfrm>
          <a:prstGeom prst="rect">
            <a:avLst/>
          </a:prstGeom>
          <a:noFill/>
        </p:spPr>
      </p:pic>
      <p:sp>
        <p:nvSpPr>
          <p:cNvPr id="28" name="TextovéPole 27"/>
          <p:cNvSpPr txBox="1"/>
          <p:nvPr/>
        </p:nvSpPr>
        <p:spPr>
          <a:xfrm>
            <a:off x="751569" y="4931876"/>
            <a:ext cx="1454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10^4 Chemicals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2972087" y="4941168"/>
            <a:ext cx="2392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/>
              <a:t>H</a:t>
            </a:r>
            <a:r>
              <a:rPr lang="en-US" sz="1400" dirty="0" err="1"/>
              <a:t>TS</a:t>
            </a:r>
            <a:br>
              <a:rPr lang="cs-CZ" sz="1400" dirty="0"/>
            </a:br>
            <a:r>
              <a:rPr lang="cs-CZ" sz="1400" dirty="0" err="1"/>
              <a:t>High-Throughput-Screening</a:t>
            </a:r>
            <a:endParaRPr lang="en-US" sz="1400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5436096" y="4921423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/>
              <a:t>Chemical-biological interactions,</a:t>
            </a:r>
          </a:p>
          <a:p>
            <a:pPr algn="ctr"/>
            <a:r>
              <a:rPr lang="en-US" sz="1400" b="1" i="1" dirty="0"/>
              <a:t>Mechanistic Toxicological Data</a:t>
            </a:r>
          </a:p>
        </p:txBody>
      </p:sp>
      <p:sp>
        <p:nvSpPr>
          <p:cNvPr id="31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Hazard </a:t>
            </a:r>
            <a:r>
              <a:rPr lang="cs-CZ" dirty="0" err="1">
                <a:solidFill>
                  <a:schemeClr val="tx1"/>
                </a:solidFill>
              </a:rPr>
              <a:t>assessment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36512" y="31409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New</a:t>
            </a:r>
            <a:r>
              <a:rPr lang="en-US" dirty="0"/>
              <a:t> – Ex vivo / in vitro / In </a:t>
            </a:r>
            <a:r>
              <a:rPr lang="en-US" dirty="0" err="1"/>
              <a:t>chemico</a:t>
            </a:r>
            <a:r>
              <a:rPr lang="en-US" dirty="0"/>
              <a:t> / In silico Methods</a:t>
            </a:r>
            <a:endParaRPr lang="en-US" b="1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0" y="5613047"/>
            <a:ext cx="9179496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cs-CZ" b="1" dirty="0" err="1">
                <a:solidFill>
                  <a:schemeClr val="bg1"/>
                </a:solidFill>
              </a:rPr>
              <a:t>Key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task</a:t>
            </a:r>
            <a:r>
              <a:rPr lang="en-US" b="1" dirty="0">
                <a:solidFill>
                  <a:schemeClr val="bg1"/>
                </a:solidFill>
              </a:rPr>
              <a:t>/question</a:t>
            </a:r>
            <a:r>
              <a:rPr lang="cs-CZ" b="1" dirty="0">
                <a:solidFill>
                  <a:schemeClr val="bg1"/>
                </a:solidFill>
              </a:rPr>
              <a:t>: 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How to link </a:t>
            </a:r>
            <a:r>
              <a:rPr lang="cs-CZ" dirty="0" err="1">
                <a:solidFill>
                  <a:schemeClr val="bg1"/>
                </a:solidFill>
              </a:rPr>
              <a:t>MECHANISTIC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INFORMATION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with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APICAL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ENDPOINTS</a:t>
            </a:r>
            <a:r>
              <a:rPr lang="cs-CZ" dirty="0">
                <a:solidFill>
                  <a:schemeClr val="bg1"/>
                </a:solidFill>
              </a:rPr>
              <a:t> ?</a:t>
            </a:r>
            <a:br>
              <a:rPr lang="en-US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Zahnutá šipka nahoru 1"/>
          <p:cNvSpPr/>
          <p:nvPr/>
        </p:nvSpPr>
        <p:spPr>
          <a:xfrm rot="15940587">
            <a:off x="6627009" y="3573803"/>
            <a:ext cx="3837588" cy="112733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30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69012"/>
            <a:ext cx="733760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err="1">
                <a:solidFill>
                  <a:schemeClr val="accent5">
                    <a:lumMod val="75000"/>
                  </a:schemeClr>
                </a:solidFill>
              </a:rPr>
              <a:t>MoA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 and </a:t>
            </a:r>
            <a:r>
              <a:rPr lang="cs-CZ" sz="2000" b="1" dirty="0" err="1">
                <a:solidFill>
                  <a:schemeClr val="accent5">
                    <a:lumMod val="75000"/>
                  </a:schemeClr>
                </a:solidFill>
              </a:rPr>
              <a:t>omics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 are </a:t>
            </a:r>
            <a:r>
              <a:rPr lang="cs-CZ" sz="2000" b="1" dirty="0" err="1">
                <a:solidFill>
                  <a:schemeClr val="accent5">
                    <a:lumMod val="75000"/>
                  </a:schemeClr>
                </a:solidFill>
              </a:rPr>
              <a:t>supported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 by </a:t>
            </a:r>
            <a:r>
              <a:rPr lang="cs-CZ" sz="2000" b="1" dirty="0" err="1">
                <a:solidFill>
                  <a:schemeClr val="accent5">
                    <a:lumMod val="75000"/>
                  </a:schemeClr>
                </a:solidFill>
              </a:rPr>
              <a:t>strategic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2000" b="1" dirty="0" err="1">
                <a:solidFill>
                  <a:schemeClr val="accent5">
                    <a:lumMod val="75000"/>
                  </a:schemeClr>
                </a:solidFill>
              </a:rPr>
              <a:t>documents</a:t>
            </a:r>
            <a:endParaRPr lang="cs-CZ" sz="20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cs-CZ" b="1" dirty="0"/>
          </a:p>
          <a:p>
            <a:r>
              <a:rPr lang="en-GB" sz="1600" b="1" dirty="0"/>
              <a:t>Toxicity Testing in the 21st Century: A Vision and a Strategy</a:t>
            </a:r>
            <a:endParaRPr lang="cs-CZ" sz="1600" b="1" dirty="0"/>
          </a:p>
          <a:p>
            <a:r>
              <a:rPr lang="cs-CZ" sz="1600" dirty="0"/>
              <a:t>US </a:t>
            </a:r>
            <a:r>
              <a:rPr lang="cs-CZ" sz="1600" dirty="0" err="1"/>
              <a:t>National</a:t>
            </a:r>
            <a:r>
              <a:rPr lang="cs-CZ" sz="1600" dirty="0"/>
              <a:t> </a:t>
            </a:r>
            <a:r>
              <a:rPr lang="cs-CZ" sz="1600" dirty="0" err="1"/>
              <a:t>Academies</a:t>
            </a:r>
            <a:r>
              <a:rPr lang="cs-CZ" sz="1600" dirty="0"/>
              <a:t> of </a:t>
            </a:r>
            <a:r>
              <a:rPr lang="cs-CZ" sz="1600" dirty="0" err="1"/>
              <a:t>Sciences</a:t>
            </a:r>
            <a:endParaRPr lang="en-GB" sz="1600" dirty="0"/>
          </a:p>
          <a:p>
            <a:r>
              <a:rPr lang="en-GB" sz="1600" dirty="0"/>
              <a:t>http://www.nap.edu/catalog/11970.html</a:t>
            </a:r>
          </a:p>
        </p:txBody>
      </p:sp>
      <p:pic>
        <p:nvPicPr>
          <p:cNvPr id="81922" name="Picture 2" descr="https://encrypted-tbn3.gstatic.com/images?q=tbn:ANd9GcTAlr7MmMMxBP1Gffwd_0Gk4X2faiMuSVai0zxTF1WtiV1DANM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880" y="332656"/>
            <a:ext cx="17526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encrypted-tbn0.gstatic.com/images?q=tbn:ANd9GcQyQs5sVs1TzKletUOC20iLNg93Liu4X5Q_XF_I6rQWsL404Y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4879975"/>
            <a:ext cx="3613150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1961" y="1632248"/>
            <a:ext cx="4584055" cy="27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73928" y="3325658"/>
            <a:ext cx="4162568" cy="334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287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Šipka doprava 68"/>
          <p:cNvSpPr/>
          <p:nvPr/>
        </p:nvSpPr>
        <p:spPr>
          <a:xfrm>
            <a:off x="1000100" y="1785926"/>
            <a:ext cx="6929486" cy="64294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540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Adverse Outcome Pathway</a:t>
            </a:r>
            <a:r>
              <a:rPr lang="cs-CZ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44016" y="4789601"/>
            <a:ext cx="889248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b="1" dirty="0" err="1">
                <a:solidFill>
                  <a:srgbClr val="00B050"/>
                </a:solidFill>
              </a:rPr>
              <a:t>EXISTING</a:t>
            </a:r>
            <a:r>
              <a:rPr lang="cs-CZ" sz="2000" b="1" dirty="0">
                <a:solidFill>
                  <a:srgbClr val="00B050"/>
                </a:solidFill>
              </a:rPr>
              <a:t> </a:t>
            </a:r>
            <a:r>
              <a:rPr lang="cs-CZ" sz="2000" b="1" dirty="0" err="1">
                <a:solidFill>
                  <a:srgbClr val="00B050"/>
                </a:solidFill>
              </a:rPr>
              <a:t>KNOWLEDGE</a:t>
            </a:r>
            <a:r>
              <a:rPr lang="en-US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used</a:t>
            </a:r>
            <a:r>
              <a:rPr lang="cs-CZ" sz="2000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to link the </a:t>
            </a:r>
            <a:r>
              <a:rPr lang="en-US" sz="2000" dirty="0"/>
              <a:t>two anchor points: </a:t>
            </a:r>
            <a:r>
              <a:rPr lang="en-US" sz="2000" b="1" dirty="0">
                <a:solidFill>
                  <a:schemeClr val="tx2"/>
                </a:solidFill>
              </a:rPr>
              <a:t>Molecular Initiating Event</a:t>
            </a:r>
            <a:r>
              <a:rPr lang="en-US" sz="2000" dirty="0"/>
              <a:t> (MIE) and </a:t>
            </a:r>
            <a:r>
              <a:rPr lang="en-US" sz="2000" b="1" dirty="0">
                <a:solidFill>
                  <a:schemeClr val="tx2"/>
                </a:solidFill>
              </a:rPr>
              <a:t>Adverse Outcome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/>
              <a:t>(AO) </a:t>
            </a:r>
            <a:br>
              <a:rPr lang="cs-CZ" sz="2000" dirty="0"/>
            </a:br>
            <a:r>
              <a:rPr lang="en-US" sz="2000" b="1" dirty="0">
                <a:solidFill>
                  <a:srgbClr val="FF0000"/>
                </a:solidFill>
              </a:rPr>
              <a:t>via a series </a:t>
            </a:r>
            <a:r>
              <a:rPr lang="en-US" sz="2000" dirty="0"/>
              <a:t>of intermediate steps: </a:t>
            </a:r>
            <a:r>
              <a:rPr lang="en-US" sz="2000" b="1" dirty="0">
                <a:solidFill>
                  <a:schemeClr val="tx2"/>
                </a:solidFill>
              </a:rPr>
              <a:t>Key Events </a:t>
            </a:r>
            <a:endParaRPr lang="en-US" sz="2000" u="sng" dirty="0">
              <a:solidFill>
                <a:schemeClr val="tx2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67544" y="1758826"/>
            <a:ext cx="100811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Chemical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619672" y="1758826"/>
            <a:ext cx="100811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Macro-Molecular Interaction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771800" y="1758826"/>
            <a:ext cx="100811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Cellular Response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076056" y="1758826"/>
            <a:ext cx="100811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Organ Response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6228184" y="1758826"/>
            <a:ext cx="100811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Organism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Response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7380312" y="1758826"/>
            <a:ext cx="100811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Population Response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1619672" y="2620212"/>
            <a:ext cx="1008112" cy="5230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1" dirty="0">
                <a:solidFill>
                  <a:srgbClr val="000000"/>
                </a:solidFill>
              </a:rPr>
              <a:t>Molecular Initiating</a:t>
            </a:r>
          </a:p>
          <a:p>
            <a:pPr algn="ctr"/>
            <a:r>
              <a:rPr lang="en-US" sz="1000" b="1" i="1" dirty="0">
                <a:solidFill>
                  <a:srgbClr val="000000"/>
                </a:solidFill>
              </a:rPr>
              <a:t>Event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2771800" y="2620212"/>
            <a:ext cx="1008112" cy="5230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1" dirty="0">
                <a:solidFill>
                  <a:srgbClr val="000000"/>
                </a:solidFill>
              </a:rPr>
              <a:t>Key</a:t>
            </a:r>
          </a:p>
          <a:p>
            <a:pPr algn="ctr"/>
            <a:r>
              <a:rPr lang="en-US" sz="1000" b="1" i="1" dirty="0">
                <a:solidFill>
                  <a:srgbClr val="000000"/>
                </a:solidFill>
              </a:rPr>
              <a:t>Event 1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3923928" y="2620212"/>
            <a:ext cx="1008112" cy="5230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1" dirty="0">
                <a:solidFill>
                  <a:srgbClr val="000000"/>
                </a:solidFill>
              </a:rPr>
              <a:t>Key</a:t>
            </a:r>
          </a:p>
          <a:p>
            <a:pPr algn="ctr"/>
            <a:r>
              <a:rPr lang="en-US" sz="1000" b="1" i="1" dirty="0">
                <a:solidFill>
                  <a:srgbClr val="000000"/>
                </a:solidFill>
              </a:rPr>
              <a:t>Event 2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6228184" y="2620212"/>
            <a:ext cx="2160240" cy="5230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i="1" dirty="0">
                <a:solidFill>
                  <a:schemeClr val="tx1"/>
                </a:solidFill>
              </a:rPr>
              <a:t>Adverse Outcome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3923928" y="1758826"/>
            <a:ext cx="100811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Tissue Effect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5076056" y="2620212"/>
            <a:ext cx="1008112" cy="5230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1" dirty="0">
                <a:solidFill>
                  <a:srgbClr val="000000"/>
                </a:solidFill>
              </a:rPr>
              <a:t>Key</a:t>
            </a:r>
          </a:p>
          <a:p>
            <a:pPr algn="ctr"/>
            <a:r>
              <a:rPr lang="en-US" sz="1000" b="1" i="1" dirty="0">
                <a:solidFill>
                  <a:srgbClr val="000000"/>
                </a:solidFill>
              </a:rPr>
              <a:t>Event 3</a:t>
            </a:r>
          </a:p>
        </p:txBody>
      </p:sp>
      <p:cxnSp>
        <p:nvCxnSpPr>
          <p:cNvPr id="23" name="Přímá spojovací šipka 22"/>
          <p:cNvCxnSpPr>
            <a:stCxn id="10" idx="3"/>
            <a:endCxn id="11" idx="1"/>
          </p:cNvCxnSpPr>
          <p:nvPr/>
        </p:nvCxnSpPr>
        <p:spPr>
          <a:xfrm>
            <a:off x="1475656" y="2118866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>
            <a:stCxn id="11" idx="3"/>
            <a:endCxn id="12" idx="1"/>
          </p:cNvCxnSpPr>
          <p:nvPr/>
        </p:nvCxnSpPr>
        <p:spPr>
          <a:xfrm>
            <a:off x="2627784" y="2118866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/>
          <p:cNvCxnSpPr>
            <a:stCxn id="12" idx="3"/>
            <a:endCxn id="20" idx="1"/>
          </p:cNvCxnSpPr>
          <p:nvPr/>
        </p:nvCxnSpPr>
        <p:spPr>
          <a:xfrm>
            <a:off x="3779912" y="2118866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šipka 31"/>
          <p:cNvCxnSpPr>
            <a:stCxn id="20" idx="3"/>
            <a:endCxn id="13" idx="1"/>
          </p:cNvCxnSpPr>
          <p:nvPr/>
        </p:nvCxnSpPr>
        <p:spPr>
          <a:xfrm>
            <a:off x="4932040" y="2118866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šipka 34"/>
          <p:cNvCxnSpPr>
            <a:stCxn id="13" idx="3"/>
            <a:endCxn id="14" idx="1"/>
          </p:cNvCxnSpPr>
          <p:nvPr/>
        </p:nvCxnSpPr>
        <p:spPr>
          <a:xfrm>
            <a:off x="6084168" y="2118866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šipka 37"/>
          <p:cNvCxnSpPr>
            <a:stCxn id="14" idx="3"/>
            <a:endCxn id="15" idx="1"/>
          </p:cNvCxnSpPr>
          <p:nvPr/>
        </p:nvCxnSpPr>
        <p:spPr>
          <a:xfrm>
            <a:off x="7236296" y="2118866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šipka 40"/>
          <p:cNvCxnSpPr>
            <a:stCxn id="16" idx="3"/>
            <a:endCxn id="17" idx="1"/>
          </p:cNvCxnSpPr>
          <p:nvPr/>
        </p:nvCxnSpPr>
        <p:spPr>
          <a:xfrm>
            <a:off x="2627784" y="2881730"/>
            <a:ext cx="1440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šipka 43"/>
          <p:cNvCxnSpPr>
            <a:stCxn id="17" idx="3"/>
            <a:endCxn id="18" idx="1"/>
          </p:cNvCxnSpPr>
          <p:nvPr/>
        </p:nvCxnSpPr>
        <p:spPr>
          <a:xfrm>
            <a:off x="3779912" y="2881730"/>
            <a:ext cx="1440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ovací šipka 46"/>
          <p:cNvCxnSpPr>
            <a:stCxn id="18" idx="3"/>
            <a:endCxn id="21" idx="1"/>
          </p:cNvCxnSpPr>
          <p:nvPr/>
        </p:nvCxnSpPr>
        <p:spPr>
          <a:xfrm>
            <a:off x="4932040" y="2881730"/>
            <a:ext cx="1440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šipka 50"/>
          <p:cNvCxnSpPr>
            <a:stCxn id="21" idx="3"/>
            <a:endCxn id="19" idx="1"/>
          </p:cNvCxnSpPr>
          <p:nvPr/>
        </p:nvCxnSpPr>
        <p:spPr>
          <a:xfrm>
            <a:off x="6084168" y="2881730"/>
            <a:ext cx="1440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bdélník 52"/>
          <p:cNvSpPr/>
          <p:nvPr/>
        </p:nvSpPr>
        <p:spPr>
          <a:xfrm>
            <a:off x="467544" y="3286124"/>
            <a:ext cx="1008112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Chemical Property</a:t>
            </a:r>
          </a:p>
        </p:txBody>
      </p:sp>
      <p:sp>
        <p:nvSpPr>
          <p:cNvPr id="54" name="Obdélník 53"/>
          <p:cNvSpPr/>
          <p:nvPr/>
        </p:nvSpPr>
        <p:spPr>
          <a:xfrm>
            <a:off x="1619672" y="3286124"/>
            <a:ext cx="1008112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Receptor/</a:t>
            </a:r>
            <a:r>
              <a:rPr lang="en-US" sz="800" dirty="0" err="1">
                <a:solidFill>
                  <a:srgbClr val="000000"/>
                </a:solidFill>
              </a:rPr>
              <a:t>Ligand</a:t>
            </a:r>
            <a:endParaRPr lang="en-US" sz="800" dirty="0">
              <a:solidFill>
                <a:srgbClr val="000000"/>
              </a:solidFill>
            </a:endParaRPr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Interactions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DNA Binding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Protein Oxidation</a:t>
            </a:r>
          </a:p>
        </p:txBody>
      </p:sp>
      <p:sp>
        <p:nvSpPr>
          <p:cNvPr id="55" name="Obdélník 54"/>
          <p:cNvSpPr/>
          <p:nvPr/>
        </p:nvSpPr>
        <p:spPr>
          <a:xfrm>
            <a:off x="2771800" y="3286124"/>
            <a:ext cx="1008112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Gene Activation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Protein Production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Altered Signaling</a:t>
            </a:r>
          </a:p>
        </p:txBody>
      </p:sp>
      <p:sp>
        <p:nvSpPr>
          <p:cNvPr id="56" name="Obdélník 55"/>
          <p:cNvSpPr/>
          <p:nvPr/>
        </p:nvSpPr>
        <p:spPr>
          <a:xfrm>
            <a:off x="3923928" y="3286124"/>
            <a:ext cx="2160240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Altered Physiology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Disrupted Homeostasis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Altered Development / Function</a:t>
            </a:r>
          </a:p>
        </p:txBody>
      </p:sp>
      <p:sp>
        <p:nvSpPr>
          <p:cNvPr id="57" name="Obdélník 56"/>
          <p:cNvSpPr/>
          <p:nvPr/>
        </p:nvSpPr>
        <p:spPr>
          <a:xfrm>
            <a:off x="6228184" y="3286124"/>
            <a:ext cx="1008112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Lethality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Impaired Development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Impaired Reproduction</a:t>
            </a:r>
          </a:p>
        </p:txBody>
      </p:sp>
      <p:sp>
        <p:nvSpPr>
          <p:cNvPr id="58" name="Obdélník 57"/>
          <p:cNvSpPr/>
          <p:nvPr/>
        </p:nvSpPr>
        <p:spPr>
          <a:xfrm>
            <a:off x="7380312" y="3286124"/>
            <a:ext cx="1008112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Altered Sex Ratio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Extinction</a:t>
            </a:r>
          </a:p>
        </p:txBody>
      </p:sp>
      <p:cxnSp>
        <p:nvCxnSpPr>
          <p:cNvPr id="60" name="Přímá spojovací čára 59"/>
          <p:cNvCxnSpPr/>
          <p:nvPr/>
        </p:nvCxnSpPr>
        <p:spPr>
          <a:xfrm>
            <a:off x="1691680" y="1686294"/>
            <a:ext cx="2088232" cy="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ovací čára 60"/>
          <p:cNvCxnSpPr/>
          <p:nvPr/>
        </p:nvCxnSpPr>
        <p:spPr>
          <a:xfrm>
            <a:off x="1691680" y="991614"/>
            <a:ext cx="6696744" cy="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ovéPole 61"/>
          <p:cNvSpPr txBox="1"/>
          <p:nvPr/>
        </p:nvSpPr>
        <p:spPr>
          <a:xfrm>
            <a:off x="3563888" y="668890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Adverse Outcome Pathway</a:t>
            </a:r>
          </a:p>
        </p:txBody>
      </p:sp>
      <p:sp>
        <p:nvSpPr>
          <p:cNvPr id="65" name="TextovéPole 64"/>
          <p:cNvSpPr txBox="1"/>
          <p:nvPr/>
        </p:nvSpPr>
        <p:spPr>
          <a:xfrm>
            <a:off x="1804878" y="1331476"/>
            <a:ext cx="1890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Toxicity Pathway</a:t>
            </a:r>
          </a:p>
        </p:txBody>
      </p:sp>
      <p:cxnSp>
        <p:nvCxnSpPr>
          <p:cNvPr id="66" name="Přímá spojovací čára 65"/>
          <p:cNvCxnSpPr/>
          <p:nvPr/>
        </p:nvCxnSpPr>
        <p:spPr>
          <a:xfrm flipV="1">
            <a:off x="1691680" y="1316962"/>
            <a:ext cx="4392488" cy="8384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ovéPole 67"/>
          <p:cNvSpPr txBox="1"/>
          <p:nvPr/>
        </p:nvSpPr>
        <p:spPr>
          <a:xfrm>
            <a:off x="3077235" y="976348"/>
            <a:ext cx="1710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 of Action</a:t>
            </a:r>
          </a:p>
        </p:txBody>
      </p:sp>
      <p:cxnSp>
        <p:nvCxnSpPr>
          <p:cNvPr id="70" name="Přímá spojovací šipka 69"/>
          <p:cNvCxnSpPr>
            <a:stCxn id="53" idx="3"/>
            <a:endCxn id="54" idx="1"/>
          </p:cNvCxnSpPr>
          <p:nvPr/>
        </p:nvCxnSpPr>
        <p:spPr>
          <a:xfrm>
            <a:off x="1475656" y="3646164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ovací šipka 72"/>
          <p:cNvCxnSpPr>
            <a:stCxn id="54" idx="3"/>
            <a:endCxn id="55" idx="1"/>
          </p:cNvCxnSpPr>
          <p:nvPr/>
        </p:nvCxnSpPr>
        <p:spPr>
          <a:xfrm>
            <a:off x="2627784" y="3646164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ovací šipka 75"/>
          <p:cNvCxnSpPr>
            <a:stCxn id="55" idx="3"/>
            <a:endCxn id="56" idx="1"/>
          </p:cNvCxnSpPr>
          <p:nvPr/>
        </p:nvCxnSpPr>
        <p:spPr>
          <a:xfrm>
            <a:off x="3779912" y="3646164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ovací šipka 78"/>
          <p:cNvCxnSpPr>
            <a:stCxn id="56" idx="3"/>
            <a:endCxn id="57" idx="1"/>
          </p:cNvCxnSpPr>
          <p:nvPr/>
        </p:nvCxnSpPr>
        <p:spPr>
          <a:xfrm>
            <a:off x="6084168" y="3646164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ovací šipka 81"/>
          <p:cNvCxnSpPr>
            <a:stCxn id="57" idx="3"/>
            <a:endCxn id="58" idx="1"/>
          </p:cNvCxnSpPr>
          <p:nvPr/>
        </p:nvCxnSpPr>
        <p:spPr>
          <a:xfrm>
            <a:off x="7236296" y="3646164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Pravá složená závorka 84"/>
          <p:cNvSpPr/>
          <p:nvPr/>
        </p:nvSpPr>
        <p:spPr>
          <a:xfrm rot="5400000">
            <a:off x="7182544" y="3232372"/>
            <a:ext cx="251520" cy="1872208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Pravá složená závorka 85"/>
          <p:cNvSpPr/>
          <p:nvPr/>
        </p:nvSpPr>
        <p:spPr>
          <a:xfrm rot="5400000">
            <a:off x="3762164" y="2044240"/>
            <a:ext cx="251520" cy="4248472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ovéPole 86"/>
          <p:cNvSpPr txBox="1"/>
          <p:nvPr/>
        </p:nvSpPr>
        <p:spPr>
          <a:xfrm>
            <a:off x="2339752" y="4273351"/>
            <a:ext cx="308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In </a:t>
            </a:r>
            <a:r>
              <a:rPr lang="en-US" sz="1400" i="1" dirty="0" err="1"/>
              <a:t>silico</a:t>
            </a:r>
            <a:r>
              <a:rPr lang="en-US" sz="1400" i="1" dirty="0"/>
              <a:t>, In </a:t>
            </a:r>
            <a:r>
              <a:rPr lang="en-US" sz="1400" i="1" dirty="0" err="1"/>
              <a:t>chemico</a:t>
            </a:r>
            <a:r>
              <a:rPr lang="en-US" sz="1400" i="1" dirty="0"/>
              <a:t>, In Vitro, Ex vivo</a:t>
            </a:r>
          </a:p>
        </p:txBody>
      </p:sp>
      <p:sp>
        <p:nvSpPr>
          <p:cNvPr id="88" name="TextovéPole 87"/>
          <p:cNvSpPr txBox="1"/>
          <p:nvPr/>
        </p:nvSpPr>
        <p:spPr>
          <a:xfrm>
            <a:off x="7118308" y="4273351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In vivo</a:t>
            </a:r>
          </a:p>
        </p:txBody>
      </p:sp>
      <p:sp>
        <p:nvSpPr>
          <p:cNvPr id="48" name="Rectangle 2"/>
          <p:cNvSpPr>
            <a:spLocks noChangeArrowheads="1"/>
          </p:cNvSpPr>
          <p:nvPr/>
        </p:nvSpPr>
        <p:spPr bwMode="auto">
          <a:xfrm>
            <a:off x="107950" y="6237312"/>
            <a:ext cx="892810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400" dirty="0" err="1"/>
              <a:t>Ankley</a:t>
            </a:r>
            <a:r>
              <a:rPr lang="en-US" altLang="en-US" sz="1400" dirty="0"/>
              <a:t>, G. T., R. S. Bennett, et al. (2010). "Adverse outcome pathways: a conceptual framework to support ecotoxicology research and risk assessment." </a:t>
            </a:r>
            <a:r>
              <a:rPr lang="en-US" altLang="en-US" sz="1400" u="sng" dirty="0"/>
              <a:t>Environmental Toxicology and Chemistry</a:t>
            </a:r>
            <a:r>
              <a:rPr lang="en-US" altLang="en-US" sz="1400" dirty="0"/>
              <a:t> </a:t>
            </a:r>
            <a:r>
              <a:rPr lang="en-US" altLang="en-US" sz="1400" b="1" dirty="0"/>
              <a:t>29</a:t>
            </a:r>
            <a:r>
              <a:rPr lang="en-US" altLang="en-US" sz="1400" dirty="0"/>
              <a:t>(3): 730-741.</a:t>
            </a:r>
            <a:endParaRPr lang="de-CH" altLang="en-US" sz="1400" dirty="0"/>
          </a:p>
        </p:txBody>
      </p:sp>
      <p:sp>
        <p:nvSpPr>
          <p:cNvPr id="49" name="Ovál 48"/>
          <p:cNvSpPr/>
          <p:nvPr/>
        </p:nvSpPr>
        <p:spPr>
          <a:xfrm>
            <a:off x="2771800" y="6165303"/>
            <a:ext cx="648072" cy="5040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0335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dirty="0" err="1">
                <a:solidFill>
                  <a:schemeClr val="tx1"/>
                </a:solidFill>
              </a:rPr>
              <a:t>AOP</a:t>
            </a:r>
            <a:r>
              <a:rPr lang="cs-CZ" altLang="en-US" dirty="0">
                <a:solidFill>
                  <a:schemeClr val="tx1"/>
                </a:solidFill>
              </a:rPr>
              <a:t> = </a:t>
            </a:r>
            <a:r>
              <a:rPr lang="cs-CZ" altLang="en-US" dirty="0" err="1">
                <a:solidFill>
                  <a:schemeClr val="tx1"/>
                </a:solidFill>
              </a:rPr>
              <a:t>Global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>
                <a:solidFill>
                  <a:schemeClr val="tx1"/>
                </a:solidFill>
              </a:rPr>
              <a:t>strategy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>
                <a:solidFill>
                  <a:schemeClr val="tx1"/>
                </a:solidFill>
              </a:rPr>
              <a:t>with</a:t>
            </a:r>
            <a:r>
              <a:rPr lang="cs-CZ" altLang="en-US" dirty="0">
                <a:solidFill>
                  <a:schemeClr val="tx1"/>
                </a:solidFill>
              </a:rPr>
              <a:t> support </a:t>
            </a:r>
            <a:r>
              <a:rPr lang="cs-CZ" altLang="en-US" dirty="0" err="1">
                <a:solidFill>
                  <a:schemeClr val="tx1"/>
                </a:solidFill>
              </a:rPr>
              <a:t>from</a:t>
            </a:r>
            <a:r>
              <a:rPr lang="cs-CZ" altLang="en-US" dirty="0">
                <a:solidFill>
                  <a:schemeClr val="tx1"/>
                </a:solidFill>
              </a:rPr>
              <a:t> OECD, EU, USA</a:t>
            </a:r>
            <a:endParaRPr lang="nl-NL" altLang="en-US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9" y="1124744"/>
            <a:ext cx="9143751" cy="457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51520" y="5826750"/>
            <a:ext cx="8474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http://www.oecd.org/chemicalsafety/testing/projects-adverse-outcome-pathways.htm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2267784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5727" y="97458"/>
            <a:ext cx="5551987" cy="668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971138" y="332656"/>
            <a:ext cx="2849334" cy="530032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r>
              <a:rPr lang="en-GB" sz="2900" dirty="0"/>
              <a:t>http://aopkb.org/</a:t>
            </a:r>
          </a:p>
        </p:txBody>
      </p:sp>
      <p:sp>
        <p:nvSpPr>
          <p:cNvPr id="4" name="Zástupný symbol pro obsah 1"/>
          <p:cNvSpPr txBox="1">
            <a:spLocks/>
          </p:cNvSpPr>
          <p:nvPr/>
        </p:nvSpPr>
        <p:spPr>
          <a:xfrm>
            <a:off x="5940152" y="1484784"/>
            <a:ext cx="2952328" cy="493419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32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sz="28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u="sng" dirty="0" err="1"/>
              <a:t>Key</a:t>
            </a:r>
            <a:r>
              <a:rPr lang="cs-CZ" u="sng" dirty="0"/>
              <a:t> </a:t>
            </a:r>
            <a:r>
              <a:rPr lang="cs-CZ" u="sng" dirty="0" err="1"/>
              <a:t>documents</a:t>
            </a:r>
            <a:endParaRPr lang="cs-CZ" u="sng" dirty="0"/>
          </a:p>
          <a:p>
            <a:pPr marL="0" indent="0">
              <a:buNone/>
            </a:pPr>
            <a:endParaRPr lang="cs-CZ" u="sng" dirty="0"/>
          </a:p>
          <a:p>
            <a:pPr marL="0" indent="0">
              <a:buNone/>
            </a:pPr>
            <a:r>
              <a:rPr lang="en-GB" b="1" dirty="0"/>
              <a:t>OECD Guidance document and a template </a:t>
            </a:r>
            <a:r>
              <a:rPr lang="en-GB" dirty="0"/>
              <a:t>for developing and assessing adverse outcome pathways</a:t>
            </a:r>
            <a:r>
              <a:rPr lang="cs-CZ" dirty="0"/>
              <a:t> </a:t>
            </a:r>
            <a:r>
              <a:rPr lang="en-GB" dirty="0"/>
              <a:t>(Series No. 184, Series on Testing and Assessment)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Handbook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AOP</a:t>
            </a:r>
            <a:r>
              <a:rPr lang="cs-CZ" b="1" dirty="0"/>
              <a:t> </a:t>
            </a:r>
            <a:r>
              <a:rPr lang="cs-CZ" b="1" dirty="0" err="1"/>
              <a:t>developers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0221319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3646</TotalTime>
  <Words>1853</Words>
  <Application>Microsoft Office PowerPoint</Application>
  <PresentationFormat>On-screen Show (4:3)</PresentationFormat>
  <Paragraphs>282</Paragraphs>
  <Slides>36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American Typewriter</vt:lpstr>
      <vt:lpstr>Arial</vt:lpstr>
      <vt:lpstr>Calibri</vt:lpstr>
      <vt:lpstr>Tahoma</vt:lpstr>
      <vt:lpstr>Motiv sady Office</vt:lpstr>
      <vt:lpstr>Ecotoxicology New topics and future issues</vt:lpstr>
      <vt:lpstr>Take home messages from this presentation</vt:lpstr>
      <vt:lpstr>PowerPoint Presentation</vt:lpstr>
      <vt:lpstr>Hazard assessment</vt:lpstr>
      <vt:lpstr>Hazard assessment</vt:lpstr>
      <vt:lpstr>PowerPoint Presentation</vt:lpstr>
      <vt:lpstr>Adverse Outcome Pathways</vt:lpstr>
      <vt:lpstr>AOP = Global strategy with support from OECD, EU, USA</vt:lpstr>
      <vt:lpstr>PowerPoint Presentation</vt:lpstr>
      <vt:lpstr>AOP Wiki</vt:lpstr>
      <vt:lpstr>PowerPoint Presentation</vt:lpstr>
      <vt:lpstr>PowerPoint Presentation</vt:lpstr>
      <vt:lpstr>AOP Example: MIE aromatase inhibition</vt:lpstr>
      <vt:lpstr>PowerPoint Presentation</vt:lpstr>
      <vt:lpstr>AOP Example from RECETOX:  Modulation of RAR/RXR  developmental toxicity in fish</vt:lpstr>
      <vt:lpstr>PowerPoint Presentation</vt:lpstr>
      <vt:lpstr>Related Projects &amp; Studies &amp; Databases</vt:lpstr>
      <vt:lpstr>Related Projects &amp; Studies &amp; Databases</vt:lpstr>
      <vt:lpstr>Summary</vt:lpstr>
      <vt:lpstr>PowerPoint Presentation</vt:lpstr>
      <vt:lpstr>PowerPoint Presentation</vt:lpstr>
      <vt:lpstr>PowerPoint Presentation</vt:lpstr>
      <vt:lpstr>Use of animals in EU (2011) </vt:lpstr>
      <vt:lpstr>PowerPoint Presentation</vt:lpstr>
      <vt:lpstr>PowerPoint Presentation</vt:lpstr>
      <vt:lpstr>PowerPoint Presentation</vt:lpstr>
      <vt:lpstr>PBPK models</vt:lpstr>
      <vt:lpstr>Example – computational toxicology for EDCs</vt:lpstr>
      <vt:lpstr>Li (2011) BMC Systems Biology</vt:lpstr>
      <vt:lpstr>Li (2011) BMC Systems Biology</vt:lpstr>
      <vt:lpstr>Update – quantitative mechanistic/computational toxicology</vt:lpstr>
      <vt:lpstr>Update – quantitative mechanistic/computational toxicology</vt:lpstr>
      <vt:lpstr>Update – quantitative mechanistic/computational toxicology</vt:lpstr>
      <vt:lpstr>PowerPoint Presentation</vt:lpstr>
      <vt:lpstr>PowerPoint Presentation</vt:lpstr>
      <vt:lpstr>Closing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Luděk Bláha</cp:lastModifiedBy>
  <cp:revision>107</cp:revision>
  <dcterms:created xsi:type="dcterms:W3CDTF">2010-05-17T15:27:49Z</dcterms:created>
  <dcterms:modified xsi:type="dcterms:W3CDTF">2023-11-29T07:33:38Z</dcterms:modified>
</cp:coreProperties>
</file>