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ink/ink1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5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6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ink/ink2.xml" ContentType="application/inkml+xml"/>
  <Override PartName="/ppt/ink/ink3.xml" ContentType="application/inkml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5"/>
  </p:notesMasterIdLst>
  <p:sldIdLst>
    <p:sldId id="256" r:id="rId2"/>
    <p:sldId id="257" r:id="rId3"/>
    <p:sldId id="277" r:id="rId4"/>
    <p:sldId id="290" r:id="rId5"/>
    <p:sldId id="310" r:id="rId6"/>
    <p:sldId id="281" r:id="rId7"/>
    <p:sldId id="280" r:id="rId8"/>
    <p:sldId id="274" r:id="rId9"/>
    <p:sldId id="311" r:id="rId10"/>
    <p:sldId id="301" r:id="rId11"/>
    <p:sldId id="294" r:id="rId12"/>
    <p:sldId id="291" r:id="rId13"/>
    <p:sldId id="292" r:id="rId14"/>
    <p:sldId id="293" r:id="rId15"/>
    <p:sldId id="328" r:id="rId16"/>
    <p:sldId id="309" r:id="rId17"/>
    <p:sldId id="313" r:id="rId18"/>
    <p:sldId id="261" r:id="rId19"/>
    <p:sldId id="316" r:id="rId20"/>
    <p:sldId id="259" r:id="rId21"/>
    <p:sldId id="282" r:id="rId22"/>
    <p:sldId id="283" r:id="rId23"/>
    <p:sldId id="262" r:id="rId24"/>
    <p:sldId id="263" r:id="rId25"/>
    <p:sldId id="264" r:id="rId26"/>
    <p:sldId id="265" r:id="rId27"/>
    <p:sldId id="296" r:id="rId28"/>
    <p:sldId id="295" r:id="rId29"/>
    <p:sldId id="322" r:id="rId30"/>
    <p:sldId id="306" r:id="rId31"/>
    <p:sldId id="304" r:id="rId32"/>
    <p:sldId id="305" r:id="rId33"/>
    <p:sldId id="307" r:id="rId34"/>
    <p:sldId id="308" r:id="rId35"/>
    <p:sldId id="320" r:id="rId36"/>
    <p:sldId id="321" r:id="rId37"/>
    <p:sldId id="315" r:id="rId38"/>
    <p:sldId id="279" r:id="rId39"/>
    <p:sldId id="266" r:id="rId40"/>
    <p:sldId id="267" r:id="rId41"/>
    <p:sldId id="268" r:id="rId42"/>
    <p:sldId id="323" r:id="rId43"/>
    <p:sldId id="324" r:id="rId44"/>
    <p:sldId id="270" r:id="rId45"/>
    <p:sldId id="329" r:id="rId46"/>
    <p:sldId id="330" r:id="rId47"/>
    <p:sldId id="331" r:id="rId48"/>
    <p:sldId id="332" r:id="rId49"/>
    <p:sldId id="337" r:id="rId50"/>
    <p:sldId id="333" r:id="rId51"/>
    <p:sldId id="334" r:id="rId52"/>
    <p:sldId id="285" r:id="rId53"/>
    <p:sldId id="317" r:id="rId5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765"/>
    <p:restoredTop sz="95288"/>
  </p:normalViewPr>
  <p:slideViewPr>
    <p:cSldViewPr snapToGrid="0" snapToObjects="1">
      <p:cViewPr varScale="1">
        <p:scale>
          <a:sx n="64" d="100"/>
          <a:sy n="64" d="100"/>
        </p:scale>
        <p:origin x="72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74" d="100"/>
          <a:sy n="74" d="100"/>
        </p:scale>
        <p:origin x="347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svg"/><Relationship Id="rId1" Type="http://schemas.openxmlformats.org/officeDocument/2006/relationships/image" Target="../media/image86.png"/><Relationship Id="rId4" Type="http://schemas.openxmlformats.org/officeDocument/2006/relationships/image" Target="../media/image89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svg"/><Relationship Id="rId1" Type="http://schemas.openxmlformats.org/officeDocument/2006/relationships/image" Target="../media/image39.png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svg"/><Relationship Id="rId1" Type="http://schemas.openxmlformats.org/officeDocument/2006/relationships/image" Target="../media/image49.png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sv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svg"/><Relationship Id="rId4" Type="http://schemas.openxmlformats.org/officeDocument/2006/relationships/image" Target="../media/image6.svg"/><Relationship Id="rId9" Type="http://schemas.openxmlformats.org/officeDocument/2006/relationships/image" Target="../media/image11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svg"/><Relationship Id="rId1" Type="http://schemas.openxmlformats.org/officeDocument/2006/relationships/image" Target="../media/image86.png"/><Relationship Id="rId4" Type="http://schemas.openxmlformats.org/officeDocument/2006/relationships/image" Target="../media/image89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svg"/><Relationship Id="rId1" Type="http://schemas.openxmlformats.org/officeDocument/2006/relationships/image" Target="../media/image39.png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svg"/><Relationship Id="rId1" Type="http://schemas.openxmlformats.org/officeDocument/2006/relationships/image" Target="../media/image49.png"/><Relationship Id="rId6" Type="http://schemas.openxmlformats.org/officeDocument/2006/relationships/image" Target="../media/image54.svg"/><Relationship Id="rId5" Type="http://schemas.openxmlformats.org/officeDocument/2006/relationships/image" Target="../media/image53.png"/><Relationship Id="rId4" Type="http://schemas.openxmlformats.org/officeDocument/2006/relationships/image" Target="../media/image5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F49393-4C1E-4F16-B3C6-42BCB32D5CD7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B026EEF-1CDC-466D-9D09-A6A76380D43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600" b="1" dirty="0"/>
            <a:t>Molekula</a:t>
          </a:r>
          <a:r>
            <a:rPr lang="cs-CZ" sz="1600" dirty="0"/>
            <a:t> </a:t>
          </a:r>
          <a:r>
            <a:rPr lang="cs-CZ" sz="1600" b="1" dirty="0"/>
            <a:t>a její stav </a:t>
          </a:r>
          <a:r>
            <a:rPr lang="cs-CZ" sz="1600" dirty="0"/>
            <a:t>(mutace DNA, hodnota exprese </a:t>
          </a:r>
          <a:r>
            <a:rPr lang="cs-CZ" sz="1600" dirty="0" err="1"/>
            <a:t>miRNA</a:t>
          </a:r>
          <a:r>
            <a:rPr lang="cs-CZ" sz="1600" dirty="0"/>
            <a:t>, zvýšená hladina proteinu…)</a:t>
          </a:r>
          <a:endParaRPr lang="en-US" sz="1600" dirty="0"/>
        </a:p>
      </dgm:t>
    </dgm:pt>
    <dgm:pt modelId="{AA6A2998-26CA-42C3-B4E9-E551C9D3889E}" type="parTrans" cxnId="{CB67C051-8B03-42F6-99A3-2B45DA106C9D}">
      <dgm:prSet/>
      <dgm:spPr/>
      <dgm:t>
        <a:bodyPr/>
        <a:lstStyle/>
        <a:p>
          <a:endParaRPr lang="en-US"/>
        </a:p>
      </dgm:t>
    </dgm:pt>
    <dgm:pt modelId="{8B5FFA97-0D8D-4061-AE60-1E3424B9894B}" type="sibTrans" cxnId="{CB67C051-8B03-42F6-99A3-2B45DA106C9D}">
      <dgm:prSet/>
      <dgm:spPr/>
      <dgm:t>
        <a:bodyPr/>
        <a:lstStyle/>
        <a:p>
          <a:endParaRPr lang="en-US"/>
        </a:p>
      </dgm:t>
    </dgm:pt>
    <dgm:pt modelId="{DFF8810E-C931-4118-B001-88BA4E5AB73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600" b="1" dirty="0"/>
            <a:t>Aktivita buněk </a:t>
          </a:r>
          <a:r>
            <a:rPr lang="cs-CZ" sz="1600" dirty="0"/>
            <a:t>v konkrétních oblastech (lymfocyty v invazivním frontu nádoru)</a:t>
          </a:r>
          <a:endParaRPr lang="en-US" sz="1600" dirty="0"/>
        </a:p>
      </dgm:t>
    </dgm:pt>
    <dgm:pt modelId="{8BE83ED4-6A9A-4370-BF97-81A8D7A3FE1D}" type="parTrans" cxnId="{6218E90D-DCEC-4D3D-9DC4-502AE1C91954}">
      <dgm:prSet/>
      <dgm:spPr/>
      <dgm:t>
        <a:bodyPr/>
        <a:lstStyle/>
        <a:p>
          <a:endParaRPr lang="en-US"/>
        </a:p>
      </dgm:t>
    </dgm:pt>
    <dgm:pt modelId="{173F16D8-A40F-4570-9487-41020B6272D1}" type="sibTrans" cxnId="{6218E90D-DCEC-4D3D-9DC4-502AE1C91954}">
      <dgm:prSet/>
      <dgm:spPr/>
      <dgm:t>
        <a:bodyPr/>
        <a:lstStyle/>
        <a:p>
          <a:endParaRPr lang="en-US"/>
        </a:p>
      </dgm:t>
    </dgm:pt>
    <dgm:pt modelId="{F2916767-3E4F-462C-A6FF-E4CA967D58D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600" b="1" dirty="0"/>
            <a:t>Přítomnost mikroorganizmu</a:t>
          </a:r>
          <a:endParaRPr lang="en-US" sz="1600" b="1" dirty="0"/>
        </a:p>
      </dgm:t>
    </dgm:pt>
    <dgm:pt modelId="{D47372F4-841C-4792-BD1F-06A02BBDBEC9}" type="parTrans" cxnId="{8B3FBA49-6532-41E0-92DB-D23872630289}">
      <dgm:prSet/>
      <dgm:spPr/>
      <dgm:t>
        <a:bodyPr/>
        <a:lstStyle/>
        <a:p>
          <a:endParaRPr lang="en-US"/>
        </a:p>
      </dgm:t>
    </dgm:pt>
    <dgm:pt modelId="{900A31B4-8412-45EC-A030-044F3E453BF4}" type="sibTrans" cxnId="{8B3FBA49-6532-41E0-92DB-D23872630289}">
      <dgm:prSet/>
      <dgm:spPr/>
      <dgm:t>
        <a:bodyPr/>
        <a:lstStyle/>
        <a:p>
          <a:endParaRPr lang="en-US"/>
        </a:p>
      </dgm:t>
    </dgm:pt>
    <dgm:pt modelId="{357879DD-90EA-4964-B6F1-F727E23E69B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600" b="1" dirty="0"/>
            <a:t>Proces</a:t>
          </a:r>
          <a:r>
            <a:rPr lang="cs-CZ" sz="1600" dirty="0"/>
            <a:t> (zvýšená proliferace, přítomnost </a:t>
          </a:r>
          <a:r>
            <a:rPr lang="cs-CZ" sz="1600" dirty="0" err="1"/>
            <a:t>stromální</a:t>
          </a:r>
          <a:r>
            <a:rPr lang="cs-CZ" sz="1600" dirty="0"/>
            <a:t> reakce v nádoru, …)</a:t>
          </a:r>
          <a:endParaRPr lang="en-US" sz="1600" dirty="0"/>
        </a:p>
      </dgm:t>
    </dgm:pt>
    <dgm:pt modelId="{09A8E194-14E6-4524-8FDB-322301F11D58}" type="parTrans" cxnId="{6284BC09-95C6-46A7-8180-E71B7956609A}">
      <dgm:prSet/>
      <dgm:spPr/>
      <dgm:t>
        <a:bodyPr/>
        <a:lstStyle/>
        <a:p>
          <a:endParaRPr lang="en-US"/>
        </a:p>
      </dgm:t>
    </dgm:pt>
    <dgm:pt modelId="{0D04F6EC-638E-4434-8F98-BCB384588B2F}" type="sibTrans" cxnId="{6284BC09-95C6-46A7-8180-E71B7956609A}">
      <dgm:prSet/>
      <dgm:spPr/>
      <dgm:t>
        <a:bodyPr/>
        <a:lstStyle/>
        <a:p>
          <a:endParaRPr lang="en-US"/>
        </a:p>
      </dgm:t>
    </dgm:pt>
    <dgm:pt modelId="{88949182-FFC4-4D22-BBB0-8CB5B8EFAD8F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.... </a:t>
          </a:r>
          <a:endParaRPr lang="en-US" dirty="0"/>
        </a:p>
      </dgm:t>
    </dgm:pt>
    <dgm:pt modelId="{D34520D0-5043-4AF1-B383-C17C4F7FC18E}" type="parTrans" cxnId="{2A834EBF-92DB-41A2-9323-E0F12570BC94}">
      <dgm:prSet/>
      <dgm:spPr/>
      <dgm:t>
        <a:bodyPr/>
        <a:lstStyle/>
        <a:p>
          <a:endParaRPr lang="en-US"/>
        </a:p>
      </dgm:t>
    </dgm:pt>
    <dgm:pt modelId="{C42A30A8-7BCB-4D29-BE9D-CD6A9CE51FB1}" type="sibTrans" cxnId="{2A834EBF-92DB-41A2-9323-E0F12570BC94}">
      <dgm:prSet/>
      <dgm:spPr/>
      <dgm:t>
        <a:bodyPr/>
        <a:lstStyle/>
        <a:p>
          <a:endParaRPr lang="en-US"/>
        </a:p>
      </dgm:t>
    </dgm:pt>
    <dgm:pt modelId="{2EBE6527-2774-4EAB-895C-EE411FE0963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600" b="1" dirty="0">
              <a:solidFill>
                <a:srgbClr val="FF0000"/>
              </a:solidFill>
            </a:rPr>
            <a:t>Využití jednotlivých biomarkerů v rozhodovacím PRAVIDLE (modelu/testu)</a:t>
          </a:r>
          <a:endParaRPr lang="en-US" sz="1600" b="1" dirty="0">
            <a:solidFill>
              <a:srgbClr val="FF0000"/>
            </a:solidFill>
          </a:endParaRPr>
        </a:p>
      </dgm:t>
    </dgm:pt>
    <dgm:pt modelId="{C2573D99-D652-413C-BB4B-513848BE718D}" type="parTrans" cxnId="{382FD474-F25E-4EDC-AC01-25976738F9E7}">
      <dgm:prSet/>
      <dgm:spPr/>
      <dgm:t>
        <a:bodyPr/>
        <a:lstStyle/>
        <a:p>
          <a:endParaRPr lang="en-US"/>
        </a:p>
      </dgm:t>
    </dgm:pt>
    <dgm:pt modelId="{823CEAB4-2B38-4D20-ACD4-FE2196D319CC}" type="sibTrans" cxnId="{382FD474-F25E-4EDC-AC01-25976738F9E7}">
      <dgm:prSet/>
      <dgm:spPr/>
      <dgm:t>
        <a:bodyPr/>
        <a:lstStyle/>
        <a:p>
          <a:endParaRPr lang="en-US"/>
        </a:p>
      </dgm:t>
    </dgm:pt>
    <dgm:pt modelId="{2B747EBB-875A-46DD-93B4-2AB444346CA1}" type="pres">
      <dgm:prSet presAssocID="{43F49393-4C1E-4F16-B3C6-42BCB32D5CD7}" presName="root" presStyleCnt="0">
        <dgm:presLayoutVars>
          <dgm:dir/>
          <dgm:resizeHandles val="exact"/>
        </dgm:presLayoutVars>
      </dgm:prSet>
      <dgm:spPr/>
    </dgm:pt>
    <dgm:pt modelId="{CF276B63-EF5E-4C1A-BB83-2E7FD91F3B76}" type="pres">
      <dgm:prSet presAssocID="{0B026EEF-1CDC-466D-9D09-A6A76380D43D}" presName="compNode" presStyleCnt="0"/>
      <dgm:spPr/>
    </dgm:pt>
    <dgm:pt modelId="{F97C35E4-A9AF-4EC0-AD50-6B0A80969FB7}" type="pres">
      <dgm:prSet presAssocID="{0B026EEF-1CDC-466D-9D09-A6A76380D43D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1E9BA28D-BA17-4AF5-B6DF-94C6472F6A7A}" type="pres">
      <dgm:prSet presAssocID="{0B026EEF-1CDC-466D-9D09-A6A76380D43D}" presName="spaceRect" presStyleCnt="0"/>
      <dgm:spPr/>
    </dgm:pt>
    <dgm:pt modelId="{6FA8737A-3B90-4714-9CD0-E0D1A8C2C03F}" type="pres">
      <dgm:prSet presAssocID="{0B026EEF-1CDC-466D-9D09-A6A76380D43D}" presName="textRect" presStyleLbl="revTx" presStyleIdx="0" presStyleCnt="6">
        <dgm:presLayoutVars>
          <dgm:chMax val="1"/>
          <dgm:chPref val="1"/>
        </dgm:presLayoutVars>
      </dgm:prSet>
      <dgm:spPr/>
    </dgm:pt>
    <dgm:pt modelId="{87CA5853-2966-451E-A58D-E4ECA10E29FC}" type="pres">
      <dgm:prSet presAssocID="{8B5FFA97-0D8D-4061-AE60-1E3424B9894B}" presName="sibTrans" presStyleCnt="0"/>
      <dgm:spPr/>
    </dgm:pt>
    <dgm:pt modelId="{3719833D-1567-45CA-A065-D23EDBBFC6A6}" type="pres">
      <dgm:prSet presAssocID="{DFF8810E-C931-4118-B001-88BA4E5AB732}" presName="compNode" presStyleCnt="0"/>
      <dgm:spPr/>
    </dgm:pt>
    <dgm:pt modelId="{45A50F0D-2E36-4EFE-8B41-B7B9B0E487C1}" type="pres">
      <dgm:prSet presAssocID="{DFF8810E-C931-4118-B001-88BA4E5AB732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AEBE0BA0-1AAB-4C5A-BFAF-6465046063CA}" type="pres">
      <dgm:prSet presAssocID="{DFF8810E-C931-4118-B001-88BA4E5AB732}" presName="spaceRect" presStyleCnt="0"/>
      <dgm:spPr/>
    </dgm:pt>
    <dgm:pt modelId="{B97B1602-F7E8-4DCB-84B9-FD07D7A64E19}" type="pres">
      <dgm:prSet presAssocID="{DFF8810E-C931-4118-B001-88BA4E5AB732}" presName="textRect" presStyleLbl="revTx" presStyleIdx="1" presStyleCnt="6">
        <dgm:presLayoutVars>
          <dgm:chMax val="1"/>
          <dgm:chPref val="1"/>
        </dgm:presLayoutVars>
      </dgm:prSet>
      <dgm:spPr/>
    </dgm:pt>
    <dgm:pt modelId="{E3AFBEA0-B9F6-418C-B9BA-4CB852C37D1F}" type="pres">
      <dgm:prSet presAssocID="{173F16D8-A40F-4570-9487-41020B6272D1}" presName="sibTrans" presStyleCnt="0"/>
      <dgm:spPr/>
    </dgm:pt>
    <dgm:pt modelId="{43EB255E-BB23-4647-99E1-467AE0906A3D}" type="pres">
      <dgm:prSet presAssocID="{F2916767-3E4F-462C-A6FF-E4CA967D58D2}" presName="compNode" presStyleCnt="0"/>
      <dgm:spPr/>
    </dgm:pt>
    <dgm:pt modelId="{FB6E96BE-27EA-41F4-9C25-F78F46EC9629}" type="pres">
      <dgm:prSet presAssocID="{F2916767-3E4F-462C-A6FF-E4CA967D58D2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77FB6ADC-4C66-485A-A6C8-7E3CFF335575}" type="pres">
      <dgm:prSet presAssocID="{F2916767-3E4F-462C-A6FF-E4CA967D58D2}" presName="spaceRect" presStyleCnt="0"/>
      <dgm:spPr/>
    </dgm:pt>
    <dgm:pt modelId="{C7AB1A41-786B-4AD4-A777-C6E463419E0A}" type="pres">
      <dgm:prSet presAssocID="{F2916767-3E4F-462C-A6FF-E4CA967D58D2}" presName="textRect" presStyleLbl="revTx" presStyleIdx="2" presStyleCnt="6">
        <dgm:presLayoutVars>
          <dgm:chMax val="1"/>
          <dgm:chPref val="1"/>
        </dgm:presLayoutVars>
      </dgm:prSet>
      <dgm:spPr/>
    </dgm:pt>
    <dgm:pt modelId="{1D4D3FD8-06C5-4370-BC69-ED9D267868C4}" type="pres">
      <dgm:prSet presAssocID="{900A31B4-8412-45EC-A030-044F3E453BF4}" presName="sibTrans" presStyleCnt="0"/>
      <dgm:spPr/>
    </dgm:pt>
    <dgm:pt modelId="{FAC9A26C-8118-41D3-A53A-4736CEA8F7E2}" type="pres">
      <dgm:prSet presAssocID="{357879DD-90EA-4964-B6F1-F727E23E69B5}" presName="compNode" presStyleCnt="0"/>
      <dgm:spPr/>
    </dgm:pt>
    <dgm:pt modelId="{AB665059-7A45-4370-AD8E-B020A4F4571A}" type="pres">
      <dgm:prSet presAssocID="{357879DD-90EA-4964-B6F1-F727E23E69B5}" presName="iconRect" presStyleLbl="node1" presStyleIdx="3" presStyleCnt="6" custLinFactNeighborX="-185" custLinFactNeighborY="811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ask"/>
        </a:ext>
      </dgm:extLst>
    </dgm:pt>
    <dgm:pt modelId="{8E89C7D8-4FFE-452A-AF98-1FCCDAD29D4D}" type="pres">
      <dgm:prSet presAssocID="{357879DD-90EA-4964-B6F1-F727E23E69B5}" presName="spaceRect" presStyleCnt="0"/>
      <dgm:spPr/>
    </dgm:pt>
    <dgm:pt modelId="{20589967-8478-4E1B-A1C9-8254B962DCFB}" type="pres">
      <dgm:prSet presAssocID="{357879DD-90EA-4964-B6F1-F727E23E69B5}" presName="textRect" presStyleLbl="revTx" presStyleIdx="3" presStyleCnt="6" custLinFactNeighborX="-1638" custLinFactNeighborY="-2152">
        <dgm:presLayoutVars>
          <dgm:chMax val="1"/>
          <dgm:chPref val="1"/>
        </dgm:presLayoutVars>
      </dgm:prSet>
      <dgm:spPr/>
    </dgm:pt>
    <dgm:pt modelId="{F3D1F9C2-2C45-434E-A170-7AD40B74C755}" type="pres">
      <dgm:prSet presAssocID="{0D04F6EC-638E-4434-8F98-BCB384588B2F}" presName="sibTrans" presStyleCnt="0"/>
      <dgm:spPr/>
    </dgm:pt>
    <dgm:pt modelId="{8DEB0A0F-842B-4981-A4BE-EC323C524758}" type="pres">
      <dgm:prSet presAssocID="{88949182-FFC4-4D22-BBB0-8CB5B8EFAD8F}" presName="compNode" presStyleCnt="0"/>
      <dgm:spPr/>
    </dgm:pt>
    <dgm:pt modelId="{899BA070-B14D-4484-85D3-3372275B0E07}" type="pres">
      <dgm:prSet presAssocID="{88949182-FFC4-4D22-BBB0-8CB5B8EFAD8F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nd Chime"/>
        </a:ext>
      </dgm:extLst>
    </dgm:pt>
    <dgm:pt modelId="{5232428A-3443-472E-8C4E-8D331D648857}" type="pres">
      <dgm:prSet presAssocID="{88949182-FFC4-4D22-BBB0-8CB5B8EFAD8F}" presName="spaceRect" presStyleCnt="0"/>
      <dgm:spPr/>
    </dgm:pt>
    <dgm:pt modelId="{9E1084BB-A6A7-4FB8-BA4B-2C8E52685849}" type="pres">
      <dgm:prSet presAssocID="{88949182-FFC4-4D22-BBB0-8CB5B8EFAD8F}" presName="textRect" presStyleLbl="revTx" presStyleIdx="4" presStyleCnt="6">
        <dgm:presLayoutVars>
          <dgm:chMax val="1"/>
          <dgm:chPref val="1"/>
        </dgm:presLayoutVars>
      </dgm:prSet>
      <dgm:spPr/>
    </dgm:pt>
    <dgm:pt modelId="{6217F779-3C1F-4F89-916A-0584EB977201}" type="pres">
      <dgm:prSet presAssocID="{C42A30A8-7BCB-4D29-BE9D-CD6A9CE51FB1}" presName="sibTrans" presStyleCnt="0"/>
      <dgm:spPr/>
    </dgm:pt>
    <dgm:pt modelId="{AF268FE0-CD6F-47B8-8770-DE46654C2A67}" type="pres">
      <dgm:prSet presAssocID="{2EBE6527-2774-4EAB-895C-EE411FE09639}" presName="compNode" presStyleCnt="0"/>
      <dgm:spPr/>
    </dgm:pt>
    <dgm:pt modelId="{35A24CB7-3673-49FE-8F0C-D80D01DB6B5C}" type="pres">
      <dgm:prSet presAssocID="{2EBE6527-2774-4EAB-895C-EE411FE09639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dd"/>
        </a:ext>
      </dgm:extLst>
    </dgm:pt>
    <dgm:pt modelId="{AD0724E9-50DB-447B-93E7-8F359338AC20}" type="pres">
      <dgm:prSet presAssocID="{2EBE6527-2774-4EAB-895C-EE411FE09639}" presName="spaceRect" presStyleCnt="0"/>
      <dgm:spPr/>
    </dgm:pt>
    <dgm:pt modelId="{047B6282-E1C0-42CE-9E9A-7F420E42B722}" type="pres">
      <dgm:prSet presAssocID="{2EBE6527-2774-4EAB-895C-EE411FE09639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6284BC09-95C6-46A7-8180-E71B7956609A}" srcId="{43F49393-4C1E-4F16-B3C6-42BCB32D5CD7}" destId="{357879DD-90EA-4964-B6F1-F727E23E69B5}" srcOrd="3" destOrd="0" parTransId="{09A8E194-14E6-4524-8FDB-322301F11D58}" sibTransId="{0D04F6EC-638E-4434-8F98-BCB384588B2F}"/>
    <dgm:cxn modelId="{6218E90D-DCEC-4D3D-9DC4-502AE1C91954}" srcId="{43F49393-4C1E-4F16-B3C6-42BCB32D5CD7}" destId="{DFF8810E-C931-4118-B001-88BA4E5AB732}" srcOrd="1" destOrd="0" parTransId="{8BE83ED4-6A9A-4370-BF97-81A8D7A3FE1D}" sibTransId="{173F16D8-A40F-4570-9487-41020B6272D1}"/>
    <dgm:cxn modelId="{A5B6031C-3BA7-1D46-9855-92AFA985C3EF}" type="presOf" srcId="{43F49393-4C1E-4F16-B3C6-42BCB32D5CD7}" destId="{2B747EBB-875A-46DD-93B4-2AB444346CA1}" srcOrd="0" destOrd="0" presId="urn:microsoft.com/office/officeart/2018/2/layout/IconLabelList"/>
    <dgm:cxn modelId="{3BEFAE5C-1488-3F48-8069-40CAD74F19E3}" type="presOf" srcId="{F2916767-3E4F-462C-A6FF-E4CA967D58D2}" destId="{C7AB1A41-786B-4AD4-A777-C6E463419E0A}" srcOrd="0" destOrd="0" presId="urn:microsoft.com/office/officeart/2018/2/layout/IconLabelList"/>
    <dgm:cxn modelId="{CF20B363-3085-854C-ACFF-1FEE09E3FC3C}" type="presOf" srcId="{88949182-FFC4-4D22-BBB0-8CB5B8EFAD8F}" destId="{9E1084BB-A6A7-4FB8-BA4B-2C8E52685849}" srcOrd="0" destOrd="0" presId="urn:microsoft.com/office/officeart/2018/2/layout/IconLabelList"/>
    <dgm:cxn modelId="{8B3FBA49-6532-41E0-92DB-D23872630289}" srcId="{43F49393-4C1E-4F16-B3C6-42BCB32D5CD7}" destId="{F2916767-3E4F-462C-A6FF-E4CA967D58D2}" srcOrd="2" destOrd="0" parTransId="{D47372F4-841C-4792-BD1F-06A02BBDBEC9}" sibTransId="{900A31B4-8412-45EC-A030-044F3E453BF4}"/>
    <dgm:cxn modelId="{E3D7D369-8891-EF49-A406-745C127CEDC6}" type="presOf" srcId="{357879DD-90EA-4964-B6F1-F727E23E69B5}" destId="{20589967-8478-4E1B-A1C9-8254B962DCFB}" srcOrd="0" destOrd="0" presId="urn:microsoft.com/office/officeart/2018/2/layout/IconLabelList"/>
    <dgm:cxn modelId="{9570416D-0E47-0A44-9074-D1C16D464916}" type="presOf" srcId="{DFF8810E-C931-4118-B001-88BA4E5AB732}" destId="{B97B1602-F7E8-4DCB-84B9-FD07D7A64E19}" srcOrd="0" destOrd="0" presId="urn:microsoft.com/office/officeart/2018/2/layout/IconLabelList"/>
    <dgm:cxn modelId="{CB67C051-8B03-42F6-99A3-2B45DA106C9D}" srcId="{43F49393-4C1E-4F16-B3C6-42BCB32D5CD7}" destId="{0B026EEF-1CDC-466D-9D09-A6A76380D43D}" srcOrd="0" destOrd="0" parTransId="{AA6A2998-26CA-42C3-B4E9-E551C9D3889E}" sibTransId="{8B5FFA97-0D8D-4061-AE60-1E3424B9894B}"/>
    <dgm:cxn modelId="{382FD474-F25E-4EDC-AC01-25976738F9E7}" srcId="{43F49393-4C1E-4F16-B3C6-42BCB32D5CD7}" destId="{2EBE6527-2774-4EAB-895C-EE411FE09639}" srcOrd="5" destOrd="0" parTransId="{C2573D99-D652-413C-BB4B-513848BE718D}" sibTransId="{823CEAB4-2B38-4D20-ACD4-FE2196D319CC}"/>
    <dgm:cxn modelId="{D6B69891-1A77-6641-A358-673A8FECB3D1}" type="presOf" srcId="{0B026EEF-1CDC-466D-9D09-A6A76380D43D}" destId="{6FA8737A-3B90-4714-9CD0-E0D1A8C2C03F}" srcOrd="0" destOrd="0" presId="urn:microsoft.com/office/officeart/2018/2/layout/IconLabelList"/>
    <dgm:cxn modelId="{43AF66A8-54E9-7A48-9EF4-A416C66CA592}" type="presOf" srcId="{2EBE6527-2774-4EAB-895C-EE411FE09639}" destId="{047B6282-E1C0-42CE-9E9A-7F420E42B722}" srcOrd="0" destOrd="0" presId="urn:microsoft.com/office/officeart/2018/2/layout/IconLabelList"/>
    <dgm:cxn modelId="{2A834EBF-92DB-41A2-9323-E0F12570BC94}" srcId="{43F49393-4C1E-4F16-B3C6-42BCB32D5CD7}" destId="{88949182-FFC4-4D22-BBB0-8CB5B8EFAD8F}" srcOrd="4" destOrd="0" parTransId="{D34520D0-5043-4AF1-B383-C17C4F7FC18E}" sibTransId="{C42A30A8-7BCB-4D29-BE9D-CD6A9CE51FB1}"/>
    <dgm:cxn modelId="{8ED21276-D487-FE41-B727-F3039F14DA1B}" type="presParOf" srcId="{2B747EBB-875A-46DD-93B4-2AB444346CA1}" destId="{CF276B63-EF5E-4C1A-BB83-2E7FD91F3B76}" srcOrd="0" destOrd="0" presId="urn:microsoft.com/office/officeart/2018/2/layout/IconLabelList"/>
    <dgm:cxn modelId="{0AB4335D-F720-BA4B-9046-B6E1B4136FF9}" type="presParOf" srcId="{CF276B63-EF5E-4C1A-BB83-2E7FD91F3B76}" destId="{F97C35E4-A9AF-4EC0-AD50-6B0A80969FB7}" srcOrd="0" destOrd="0" presId="urn:microsoft.com/office/officeart/2018/2/layout/IconLabelList"/>
    <dgm:cxn modelId="{81D95C85-89EB-4F44-B50E-94A9E72ADD1E}" type="presParOf" srcId="{CF276B63-EF5E-4C1A-BB83-2E7FD91F3B76}" destId="{1E9BA28D-BA17-4AF5-B6DF-94C6472F6A7A}" srcOrd="1" destOrd="0" presId="urn:microsoft.com/office/officeart/2018/2/layout/IconLabelList"/>
    <dgm:cxn modelId="{FF442DF9-1584-6047-8C6C-8B22C5D8BD4E}" type="presParOf" srcId="{CF276B63-EF5E-4C1A-BB83-2E7FD91F3B76}" destId="{6FA8737A-3B90-4714-9CD0-E0D1A8C2C03F}" srcOrd="2" destOrd="0" presId="urn:microsoft.com/office/officeart/2018/2/layout/IconLabelList"/>
    <dgm:cxn modelId="{74FDE378-C3D0-FF46-B299-F73E5FBA4273}" type="presParOf" srcId="{2B747EBB-875A-46DD-93B4-2AB444346CA1}" destId="{87CA5853-2966-451E-A58D-E4ECA10E29FC}" srcOrd="1" destOrd="0" presId="urn:microsoft.com/office/officeart/2018/2/layout/IconLabelList"/>
    <dgm:cxn modelId="{221CC220-1C66-F840-8FEE-E05255E9F799}" type="presParOf" srcId="{2B747EBB-875A-46DD-93B4-2AB444346CA1}" destId="{3719833D-1567-45CA-A065-D23EDBBFC6A6}" srcOrd="2" destOrd="0" presId="urn:microsoft.com/office/officeart/2018/2/layout/IconLabelList"/>
    <dgm:cxn modelId="{9C753F1D-4502-2440-AD89-6C2C7EEE55FC}" type="presParOf" srcId="{3719833D-1567-45CA-A065-D23EDBBFC6A6}" destId="{45A50F0D-2E36-4EFE-8B41-B7B9B0E487C1}" srcOrd="0" destOrd="0" presId="urn:microsoft.com/office/officeart/2018/2/layout/IconLabelList"/>
    <dgm:cxn modelId="{95D153F9-B23F-1D42-AB29-E827066D2F8F}" type="presParOf" srcId="{3719833D-1567-45CA-A065-D23EDBBFC6A6}" destId="{AEBE0BA0-1AAB-4C5A-BFAF-6465046063CA}" srcOrd="1" destOrd="0" presId="urn:microsoft.com/office/officeart/2018/2/layout/IconLabelList"/>
    <dgm:cxn modelId="{7FBB48D8-35E2-4A40-A571-55119D320758}" type="presParOf" srcId="{3719833D-1567-45CA-A065-D23EDBBFC6A6}" destId="{B97B1602-F7E8-4DCB-84B9-FD07D7A64E19}" srcOrd="2" destOrd="0" presId="urn:microsoft.com/office/officeart/2018/2/layout/IconLabelList"/>
    <dgm:cxn modelId="{3830C94C-F0B5-8A4C-8173-0ABB793AD191}" type="presParOf" srcId="{2B747EBB-875A-46DD-93B4-2AB444346CA1}" destId="{E3AFBEA0-B9F6-418C-B9BA-4CB852C37D1F}" srcOrd="3" destOrd="0" presId="urn:microsoft.com/office/officeart/2018/2/layout/IconLabelList"/>
    <dgm:cxn modelId="{48EAEE56-260B-264A-B600-13FCA674CC57}" type="presParOf" srcId="{2B747EBB-875A-46DD-93B4-2AB444346CA1}" destId="{43EB255E-BB23-4647-99E1-467AE0906A3D}" srcOrd="4" destOrd="0" presId="urn:microsoft.com/office/officeart/2018/2/layout/IconLabelList"/>
    <dgm:cxn modelId="{63757F38-AAA0-DA4E-B10C-EAD80251E28E}" type="presParOf" srcId="{43EB255E-BB23-4647-99E1-467AE0906A3D}" destId="{FB6E96BE-27EA-41F4-9C25-F78F46EC9629}" srcOrd="0" destOrd="0" presId="urn:microsoft.com/office/officeart/2018/2/layout/IconLabelList"/>
    <dgm:cxn modelId="{8F135F1E-D274-7541-94DF-ADB772AF6CC0}" type="presParOf" srcId="{43EB255E-BB23-4647-99E1-467AE0906A3D}" destId="{77FB6ADC-4C66-485A-A6C8-7E3CFF335575}" srcOrd="1" destOrd="0" presId="urn:microsoft.com/office/officeart/2018/2/layout/IconLabelList"/>
    <dgm:cxn modelId="{0D444104-FD48-1648-873D-73443F61A0EB}" type="presParOf" srcId="{43EB255E-BB23-4647-99E1-467AE0906A3D}" destId="{C7AB1A41-786B-4AD4-A777-C6E463419E0A}" srcOrd="2" destOrd="0" presId="urn:microsoft.com/office/officeart/2018/2/layout/IconLabelList"/>
    <dgm:cxn modelId="{19ACBA84-241D-4E4D-AC4D-7ADEAB9452DA}" type="presParOf" srcId="{2B747EBB-875A-46DD-93B4-2AB444346CA1}" destId="{1D4D3FD8-06C5-4370-BC69-ED9D267868C4}" srcOrd="5" destOrd="0" presId="urn:microsoft.com/office/officeart/2018/2/layout/IconLabelList"/>
    <dgm:cxn modelId="{58671C3F-185E-C448-9AB3-53BFAA666A70}" type="presParOf" srcId="{2B747EBB-875A-46DD-93B4-2AB444346CA1}" destId="{FAC9A26C-8118-41D3-A53A-4736CEA8F7E2}" srcOrd="6" destOrd="0" presId="urn:microsoft.com/office/officeart/2018/2/layout/IconLabelList"/>
    <dgm:cxn modelId="{EB9C54EC-4A31-A948-8669-9BF7185C6F46}" type="presParOf" srcId="{FAC9A26C-8118-41D3-A53A-4736CEA8F7E2}" destId="{AB665059-7A45-4370-AD8E-B020A4F4571A}" srcOrd="0" destOrd="0" presId="urn:microsoft.com/office/officeart/2018/2/layout/IconLabelList"/>
    <dgm:cxn modelId="{6B71D937-B5EC-7344-9495-2EF64929AF00}" type="presParOf" srcId="{FAC9A26C-8118-41D3-A53A-4736CEA8F7E2}" destId="{8E89C7D8-4FFE-452A-AF98-1FCCDAD29D4D}" srcOrd="1" destOrd="0" presId="urn:microsoft.com/office/officeart/2018/2/layout/IconLabelList"/>
    <dgm:cxn modelId="{9ACF6EA8-7E0B-1643-82C2-96BBDBC0EC38}" type="presParOf" srcId="{FAC9A26C-8118-41D3-A53A-4736CEA8F7E2}" destId="{20589967-8478-4E1B-A1C9-8254B962DCFB}" srcOrd="2" destOrd="0" presId="urn:microsoft.com/office/officeart/2018/2/layout/IconLabelList"/>
    <dgm:cxn modelId="{16096DE9-B467-B446-9194-87D4DE0CA56A}" type="presParOf" srcId="{2B747EBB-875A-46DD-93B4-2AB444346CA1}" destId="{F3D1F9C2-2C45-434E-A170-7AD40B74C755}" srcOrd="7" destOrd="0" presId="urn:microsoft.com/office/officeart/2018/2/layout/IconLabelList"/>
    <dgm:cxn modelId="{C682D9B2-52ED-6D49-BF84-94544CB6CFF4}" type="presParOf" srcId="{2B747EBB-875A-46DD-93B4-2AB444346CA1}" destId="{8DEB0A0F-842B-4981-A4BE-EC323C524758}" srcOrd="8" destOrd="0" presId="urn:microsoft.com/office/officeart/2018/2/layout/IconLabelList"/>
    <dgm:cxn modelId="{618B02CB-4A8D-864A-8B85-FBC0943933A1}" type="presParOf" srcId="{8DEB0A0F-842B-4981-A4BE-EC323C524758}" destId="{899BA070-B14D-4484-85D3-3372275B0E07}" srcOrd="0" destOrd="0" presId="urn:microsoft.com/office/officeart/2018/2/layout/IconLabelList"/>
    <dgm:cxn modelId="{A814EC1F-072A-4F4C-8978-F548D0FB37BA}" type="presParOf" srcId="{8DEB0A0F-842B-4981-A4BE-EC323C524758}" destId="{5232428A-3443-472E-8C4E-8D331D648857}" srcOrd="1" destOrd="0" presId="urn:microsoft.com/office/officeart/2018/2/layout/IconLabelList"/>
    <dgm:cxn modelId="{1A94FC84-A895-B840-9AE6-321828E44567}" type="presParOf" srcId="{8DEB0A0F-842B-4981-A4BE-EC323C524758}" destId="{9E1084BB-A6A7-4FB8-BA4B-2C8E52685849}" srcOrd="2" destOrd="0" presId="urn:microsoft.com/office/officeart/2018/2/layout/IconLabelList"/>
    <dgm:cxn modelId="{A68DCA18-57C7-FC41-A8C1-998DD7D310C3}" type="presParOf" srcId="{2B747EBB-875A-46DD-93B4-2AB444346CA1}" destId="{6217F779-3C1F-4F89-916A-0584EB977201}" srcOrd="9" destOrd="0" presId="urn:microsoft.com/office/officeart/2018/2/layout/IconLabelList"/>
    <dgm:cxn modelId="{DCFEA69E-0BC7-3047-AEB5-1E742B1D510C}" type="presParOf" srcId="{2B747EBB-875A-46DD-93B4-2AB444346CA1}" destId="{AF268FE0-CD6F-47B8-8770-DE46654C2A67}" srcOrd="10" destOrd="0" presId="urn:microsoft.com/office/officeart/2018/2/layout/IconLabelList"/>
    <dgm:cxn modelId="{E59996C7-B5DC-9B4D-8AC7-C2F07B9EDC7C}" type="presParOf" srcId="{AF268FE0-CD6F-47B8-8770-DE46654C2A67}" destId="{35A24CB7-3673-49FE-8F0C-D80D01DB6B5C}" srcOrd="0" destOrd="0" presId="urn:microsoft.com/office/officeart/2018/2/layout/IconLabelList"/>
    <dgm:cxn modelId="{0ED0B82E-9284-8A40-9930-1AA3406FBA94}" type="presParOf" srcId="{AF268FE0-CD6F-47B8-8770-DE46654C2A67}" destId="{AD0724E9-50DB-447B-93E7-8F359338AC20}" srcOrd="1" destOrd="0" presId="urn:microsoft.com/office/officeart/2018/2/layout/IconLabelList"/>
    <dgm:cxn modelId="{1F287B91-A342-7E47-B64F-20CDE969D7D4}" type="presParOf" srcId="{AF268FE0-CD6F-47B8-8770-DE46654C2A67}" destId="{047B6282-E1C0-42CE-9E9A-7F420E42B722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74000CF-0B8B-4798-B6A3-031BB162AE9B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5892CD8-C193-4901-9558-F17CC2902389}">
      <dgm:prSet/>
      <dgm:spPr/>
      <dgm:t>
        <a:bodyPr/>
        <a:lstStyle/>
        <a:p>
          <a:r>
            <a:rPr lang="cs-CZ"/>
            <a:t>Když se nedá test založený na omics biomarkerech biologicky odůvodnit, je o to důležitější ho správně VYTVOŘIT a poté správně VALIDOVAT, aby byla zajištěna vědecká spolehlivost! </a:t>
          </a:r>
          <a:endParaRPr lang="en-US"/>
        </a:p>
      </dgm:t>
    </dgm:pt>
    <dgm:pt modelId="{7A4E5427-9C6B-464C-A231-FDBBD4F8F7CC}" type="parTrans" cxnId="{1AB6CEA5-03FE-43DA-9940-4251E55FB9B9}">
      <dgm:prSet/>
      <dgm:spPr/>
      <dgm:t>
        <a:bodyPr/>
        <a:lstStyle/>
        <a:p>
          <a:endParaRPr lang="en-US"/>
        </a:p>
      </dgm:t>
    </dgm:pt>
    <dgm:pt modelId="{0F297C83-E561-4CC9-A94A-831C5AF30FAD}" type="sibTrans" cxnId="{1AB6CEA5-03FE-43DA-9940-4251E55FB9B9}">
      <dgm:prSet/>
      <dgm:spPr/>
      <dgm:t>
        <a:bodyPr/>
        <a:lstStyle/>
        <a:p>
          <a:endParaRPr lang="en-US"/>
        </a:p>
      </dgm:t>
    </dgm:pt>
    <dgm:pt modelId="{3AA11FA8-E3F4-4A86-B654-DD3D7D01F7E8}">
      <dgm:prSet/>
      <dgm:spPr/>
      <dgm:t>
        <a:bodyPr/>
        <a:lstStyle/>
        <a:p>
          <a:r>
            <a:rPr lang="cs-CZ"/>
            <a:t>Z důvodů vyššího rizika „přetrénování“ těchto testů je potřeba přísných kritérií, validace a odpovědnosti ještě vyšší než u samostatných testů založených na biomarkerech.</a:t>
          </a:r>
          <a:endParaRPr lang="en-US"/>
        </a:p>
      </dgm:t>
    </dgm:pt>
    <dgm:pt modelId="{5EAF795C-0538-4D4F-BE10-DD310B927F2C}" type="parTrans" cxnId="{1815FCB6-BF92-4804-9704-28523B56F10A}">
      <dgm:prSet/>
      <dgm:spPr/>
      <dgm:t>
        <a:bodyPr/>
        <a:lstStyle/>
        <a:p>
          <a:endParaRPr lang="en-US"/>
        </a:p>
      </dgm:t>
    </dgm:pt>
    <dgm:pt modelId="{72DD4920-1745-4EA3-A53A-18B9DFADD8D8}" type="sibTrans" cxnId="{1815FCB6-BF92-4804-9704-28523B56F10A}">
      <dgm:prSet/>
      <dgm:spPr/>
      <dgm:t>
        <a:bodyPr/>
        <a:lstStyle/>
        <a:p>
          <a:endParaRPr lang="en-US"/>
        </a:p>
      </dgm:t>
    </dgm:pt>
    <dgm:pt modelId="{F01D390C-B42F-4246-BB21-91FF69D76933}" type="pres">
      <dgm:prSet presAssocID="{F74000CF-0B8B-4798-B6A3-031BB162AE9B}" presName="vert0" presStyleCnt="0">
        <dgm:presLayoutVars>
          <dgm:dir/>
          <dgm:animOne val="branch"/>
          <dgm:animLvl val="lvl"/>
        </dgm:presLayoutVars>
      </dgm:prSet>
      <dgm:spPr/>
    </dgm:pt>
    <dgm:pt modelId="{4EB324F3-B1E2-6C45-AA7E-F7E2D26594D4}" type="pres">
      <dgm:prSet presAssocID="{D5892CD8-C193-4901-9558-F17CC2902389}" presName="thickLine" presStyleLbl="alignNode1" presStyleIdx="0" presStyleCnt="2"/>
      <dgm:spPr/>
    </dgm:pt>
    <dgm:pt modelId="{8C75A263-5CB0-824A-BF75-15CB2EAF1FCA}" type="pres">
      <dgm:prSet presAssocID="{D5892CD8-C193-4901-9558-F17CC2902389}" presName="horz1" presStyleCnt="0"/>
      <dgm:spPr/>
    </dgm:pt>
    <dgm:pt modelId="{168B1F92-7FD1-644B-A2A6-08FC671E2875}" type="pres">
      <dgm:prSet presAssocID="{D5892CD8-C193-4901-9558-F17CC2902389}" presName="tx1" presStyleLbl="revTx" presStyleIdx="0" presStyleCnt="2"/>
      <dgm:spPr/>
    </dgm:pt>
    <dgm:pt modelId="{A1E4F3E4-F401-924F-AFE3-926947C95A44}" type="pres">
      <dgm:prSet presAssocID="{D5892CD8-C193-4901-9558-F17CC2902389}" presName="vert1" presStyleCnt="0"/>
      <dgm:spPr/>
    </dgm:pt>
    <dgm:pt modelId="{13E608A6-59D0-064B-9D65-57F5E967BBAB}" type="pres">
      <dgm:prSet presAssocID="{3AA11FA8-E3F4-4A86-B654-DD3D7D01F7E8}" presName="thickLine" presStyleLbl="alignNode1" presStyleIdx="1" presStyleCnt="2"/>
      <dgm:spPr/>
    </dgm:pt>
    <dgm:pt modelId="{B4AEB3E4-AD9A-2C42-A248-A47C175C7244}" type="pres">
      <dgm:prSet presAssocID="{3AA11FA8-E3F4-4A86-B654-DD3D7D01F7E8}" presName="horz1" presStyleCnt="0"/>
      <dgm:spPr/>
    </dgm:pt>
    <dgm:pt modelId="{C50FAE9D-C4DB-4448-970B-7BCC4C5F0706}" type="pres">
      <dgm:prSet presAssocID="{3AA11FA8-E3F4-4A86-B654-DD3D7D01F7E8}" presName="tx1" presStyleLbl="revTx" presStyleIdx="1" presStyleCnt="2"/>
      <dgm:spPr/>
    </dgm:pt>
    <dgm:pt modelId="{B88BA31A-EFA6-3340-99DA-0EA3ED921140}" type="pres">
      <dgm:prSet presAssocID="{3AA11FA8-E3F4-4A86-B654-DD3D7D01F7E8}" presName="vert1" presStyleCnt="0"/>
      <dgm:spPr/>
    </dgm:pt>
  </dgm:ptLst>
  <dgm:cxnLst>
    <dgm:cxn modelId="{75F87D09-A29C-ED4E-ADCB-4D00E3F601F1}" type="presOf" srcId="{F74000CF-0B8B-4798-B6A3-031BB162AE9B}" destId="{F01D390C-B42F-4246-BB21-91FF69D76933}" srcOrd="0" destOrd="0" presId="urn:microsoft.com/office/officeart/2008/layout/LinedList"/>
    <dgm:cxn modelId="{905AEA72-2A4E-6E4E-A510-1722664BF77F}" type="presOf" srcId="{D5892CD8-C193-4901-9558-F17CC2902389}" destId="{168B1F92-7FD1-644B-A2A6-08FC671E2875}" srcOrd="0" destOrd="0" presId="urn:microsoft.com/office/officeart/2008/layout/LinedList"/>
    <dgm:cxn modelId="{0C335E8F-2408-D54A-998E-D1A7A3FDA1E3}" type="presOf" srcId="{3AA11FA8-E3F4-4A86-B654-DD3D7D01F7E8}" destId="{C50FAE9D-C4DB-4448-970B-7BCC4C5F0706}" srcOrd="0" destOrd="0" presId="urn:microsoft.com/office/officeart/2008/layout/LinedList"/>
    <dgm:cxn modelId="{1AB6CEA5-03FE-43DA-9940-4251E55FB9B9}" srcId="{F74000CF-0B8B-4798-B6A3-031BB162AE9B}" destId="{D5892CD8-C193-4901-9558-F17CC2902389}" srcOrd="0" destOrd="0" parTransId="{7A4E5427-9C6B-464C-A231-FDBBD4F8F7CC}" sibTransId="{0F297C83-E561-4CC9-A94A-831C5AF30FAD}"/>
    <dgm:cxn modelId="{1815FCB6-BF92-4804-9704-28523B56F10A}" srcId="{F74000CF-0B8B-4798-B6A3-031BB162AE9B}" destId="{3AA11FA8-E3F4-4A86-B654-DD3D7D01F7E8}" srcOrd="1" destOrd="0" parTransId="{5EAF795C-0538-4D4F-BE10-DD310B927F2C}" sibTransId="{72DD4920-1745-4EA3-A53A-18B9DFADD8D8}"/>
    <dgm:cxn modelId="{019F6F38-CFA1-5844-BD60-E864EA6721DA}" type="presParOf" srcId="{F01D390C-B42F-4246-BB21-91FF69D76933}" destId="{4EB324F3-B1E2-6C45-AA7E-F7E2D26594D4}" srcOrd="0" destOrd="0" presId="urn:microsoft.com/office/officeart/2008/layout/LinedList"/>
    <dgm:cxn modelId="{02A64E8B-D512-A24C-8A32-984EE931F656}" type="presParOf" srcId="{F01D390C-B42F-4246-BB21-91FF69D76933}" destId="{8C75A263-5CB0-824A-BF75-15CB2EAF1FCA}" srcOrd="1" destOrd="0" presId="urn:microsoft.com/office/officeart/2008/layout/LinedList"/>
    <dgm:cxn modelId="{B9CCBBB7-9179-2D48-9F4E-145E3A923D41}" type="presParOf" srcId="{8C75A263-5CB0-824A-BF75-15CB2EAF1FCA}" destId="{168B1F92-7FD1-644B-A2A6-08FC671E2875}" srcOrd="0" destOrd="0" presId="urn:microsoft.com/office/officeart/2008/layout/LinedList"/>
    <dgm:cxn modelId="{DFFE1E81-A155-8149-9C67-790A5F39BE31}" type="presParOf" srcId="{8C75A263-5CB0-824A-BF75-15CB2EAF1FCA}" destId="{A1E4F3E4-F401-924F-AFE3-926947C95A44}" srcOrd="1" destOrd="0" presId="urn:microsoft.com/office/officeart/2008/layout/LinedList"/>
    <dgm:cxn modelId="{91C0ADEF-E44A-6C4A-9C1A-C350F1EF771B}" type="presParOf" srcId="{F01D390C-B42F-4246-BB21-91FF69D76933}" destId="{13E608A6-59D0-064B-9D65-57F5E967BBAB}" srcOrd="2" destOrd="0" presId="urn:microsoft.com/office/officeart/2008/layout/LinedList"/>
    <dgm:cxn modelId="{DB3DDC12-B975-8249-BAFF-FA1ED8E43C2B}" type="presParOf" srcId="{F01D390C-B42F-4246-BB21-91FF69D76933}" destId="{B4AEB3E4-AD9A-2C42-A248-A47C175C7244}" srcOrd="3" destOrd="0" presId="urn:microsoft.com/office/officeart/2008/layout/LinedList"/>
    <dgm:cxn modelId="{4713BF40-4010-DB4F-AD50-46AFD927030C}" type="presParOf" srcId="{B4AEB3E4-AD9A-2C42-A248-A47C175C7244}" destId="{C50FAE9D-C4DB-4448-970B-7BCC4C5F0706}" srcOrd="0" destOrd="0" presId="urn:microsoft.com/office/officeart/2008/layout/LinedList"/>
    <dgm:cxn modelId="{263D85ED-BAA0-D243-8927-BBEC9361A169}" type="presParOf" srcId="{B4AEB3E4-AD9A-2C42-A248-A47C175C7244}" destId="{B88BA31A-EFA6-3340-99DA-0EA3ED92114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12A7611-0509-43BC-A3EB-89F54A08646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65238F9C-F2BB-4CE5-BCC4-CCB1E83AA72C}">
      <dgm:prSet/>
      <dgm:spPr/>
      <dgm:t>
        <a:bodyPr/>
        <a:lstStyle/>
        <a:p>
          <a:r>
            <a:rPr lang="cs-CZ" dirty="0"/>
            <a:t>K dispozici jsou databázové úložiště pro soubory </a:t>
          </a:r>
          <a:r>
            <a:rPr lang="cs-CZ" dirty="0" err="1"/>
            <a:t>omicsových</a:t>
          </a:r>
          <a:r>
            <a:rPr lang="cs-CZ" dirty="0"/>
            <a:t> dat, ale sdílení dat není rutinní a bez přístupu k datům a přesně definovanému výpočetnímu modelu je replikace a ověření obtížnější než pro biomarkery založené na jednotlivých analytech. </a:t>
          </a:r>
          <a:endParaRPr lang="en-US" dirty="0"/>
        </a:p>
      </dgm:t>
    </dgm:pt>
    <dgm:pt modelId="{537FE8FE-B819-42F9-AE8F-CB82B8A9DF73}" type="parTrans" cxnId="{1DCA053B-CFA2-42C7-8499-28F57C5AE3A5}">
      <dgm:prSet/>
      <dgm:spPr/>
      <dgm:t>
        <a:bodyPr/>
        <a:lstStyle/>
        <a:p>
          <a:endParaRPr lang="en-US"/>
        </a:p>
      </dgm:t>
    </dgm:pt>
    <dgm:pt modelId="{310CF8E5-7125-43FA-9D0D-4D07D35E1FF7}" type="sibTrans" cxnId="{1DCA053B-CFA2-42C7-8499-28F57C5AE3A5}">
      <dgm:prSet/>
      <dgm:spPr/>
      <dgm:t>
        <a:bodyPr/>
        <a:lstStyle/>
        <a:p>
          <a:endParaRPr lang="en-US"/>
        </a:p>
      </dgm:t>
    </dgm:pt>
    <dgm:pt modelId="{0D97F0AB-B816-44B0-B4D0-857C1916B730}">
      <dgm:prSet/>
      <dgm:spPr/>
      <dgm:t>
        <a:bodyPr/>
        <a:lstStyle/>
        <a:p>
          <a:r>
            <a:rPr lang="cs-CZ"/>
            <a:t>I když nezávislé validační studie jsou drahé, potřeba replikace v omicsových studiích je nutná vzhledem ke složitosti dat, které mohou vést k chybám (od jednoduchých chyb správy dat až po nesprávně navržené výpočetní modely). </a:t>
          </a:r>
          <a:endParaRPr lang="en-US"/>
        </a:p>
      </dgm:t>
    </dgm:pt>
    <dgm:pt modelId="{2C38ED33-47E3-4177-8790-378E8E2C65B2}" type="parTrans" cxnId="{7BAD86C0-0DD9-44C9-B0B8-3F354B51BD10}">
      <dgm:prSet/>
      <dgm:spPr/>
      <dgm:t>
        <a:bodyPr/>
        <a:lstStyle/>
        <a:p>
          <a:endParaRPr lang="en-US"/>
        </a:p>
      </dgm:t>
    </dgm:pt>
    <dgm:pt modelId="{713FFC90-270F-4106-B63D-1F0182A09399}" type="sibTrans" cxnId="{7BAD86C0-0DD9-44C9-B0B8-3F354B51BD10}">
      <dgm:prSet/>
      <dgm:spPr/>
      <dgm:t>
        <a:bodyPr/>
        <a:lstStyle/>
        <a:p>
          <a:endParaRPr lang="en-US"/>
        </a:p>
      </dgm:t>
    </dgm:pt>
    <dgm:pt modelId="{DE00B144-2596-4D29-8672-2181DF06C752}">
      <dgm:prSet/>
      <dgm:spPr/>
      <dgm:t>
        <a:bodyPr/>
        <a:lstStyle/>
        <a:p>
          <a:r>
            <a:rPr lang="cs-CZ"/>
            <a:t>Tato úroveň složitosti neexistuje pro výzkum, vývoj a validaci testů s jedním biomarkerem.</a:t>
          </a:r>
          <a:endParaRPr lang="en-US"/>
        </a:p>
      </dgm:t>
    </dgm:pt>
    <dgm:pt modelId="{218A74A3-F964-441A-8C7E-F207B95CB369}" type="parTrans" cxnId="{FD8EAAFA-DEDD-49E8-B4C8-108A29B38106}">
      <dgm:prSet/>
      <dgm:spPr/>
      <dgm:t>
        <a:bodyPr/>
        <a:lstStyle/>
        <a:p>
          <a:endParaRPr lang="en-US"/>
        </a:p>
      </dgm:t>
    </dgm:pt>
    <dgm:pt modelId="{38E9F52A-E44F-4950-840B-0E3256A0A30C}" type="sibTrans" cxnId="{FD8EAAFA-DEDD-49E8-B4C8-108A29B38106}">
      <dgm:prSet/>
      <dgm:spPr/>
      <dgm:t>
        <a:bodyPr/>
        <a:lstStyle/>
        <a:p>
          <a:endParaRPr lang="en-US"/>
        </a:p>
      </dgm:t>
    </dgm:pt>
    <dgm:pt modelId="{524D3DC0-8BC1-4135-B8EB-E7EEA524A028}" type="pres">
      <dgm:prSet presAssocID="{212A7611-0509-43BC-A3EB-89F54A08646E}" presName="root" presStyleCnt="0">
        <dgm:presLayoutVars>
          <dgm:dir/>
          <dgm:resizeHandles val="exact"/>
        </dgm:presLayoutVars>
      </dgm:prSet>
      <dgm:spPr/>
    </dgm:pt>
    <dgm:pt modelId="{70B88161-F530-4E56-AC89-3D8FF7724A01}" type="pres">
      <dgm:prSet presAssocID="{65238F9C-F2BB-4CE5-BCC4-CCB1E83AA72C}" presName="compNode" presStyleCnt="0"/>
      <dgm:spPr/>
    </dgm:pt>
    <dgm:pt modelId="{BEDB4CBE-5D4A-4B2B-8242-8FA014EA104B}" type="pres">
      <dgm:prSet presAssocID="{65238F9C-F2BB-4CE5-BCC4-CCB1E83AA72C}" presName="bgRect" presStyleLbl="bgShp" presStyleIdx="0" presStyleCnt="3"/>
      <dgm:spPr/>
    </dgm:pt>
    <dgm:pt modelId="{1C35D104-1F76-4975-A436-B702BD812E67}" type="pres">
      <dgm:prSet presAssocID="{65238F9C-F2BB-4CE5-BCC4-CCB1E83AA72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959C986C-E195-4BE8-B452-477D84867256}" type="pres">
      <dgm:prSet presAssocID="{65238F9C-F2BB-4CE5-BCC4-CCB1E83AA72C}" presName="spaceRect" presStyleCnt="0"/>
      <dgm:spPr/>
    </dgm:pt>
    <dgm:pt modelId="{6DF74DE1-DA99-409C-A640-82B01E4F5B02}" type="pres">
      <dgm:prSet presAssocID="{65238F9C-F2BB-4CE5-BCC4-CCB1E83AA72C}" presName="parTx" presStyleLbl="revTx" presStyleIdx="0" presStyleCnt="3">
        <dgm:presLayoutVars>
          <dgm:chMax val="0"/>
          <dgm:chPref val="0"/>
        </dgm:presLayoutVars>
      </dgm:prSet>
      <dgm:spPr/>
    </dgm:pt>
    <dgm:pt modelId="{7E4AD52A-5853-4B44-83FA-7D09499B284B}" type="pres">
      <dgm:prSet presAssocID="{310CF8E5-7125-43FA-9D0D-4D07D35E1FF7}" presName="sibTrans" presStyleCnt="0"/>
      <dgm:spPr/>
    </dgm:pt>
    <dgm:pt modelId="{2D8433B9-4E0B-40A1-9199-0556DEC951DA}" type="pres">
      <dgm:prSet presAssocID="{0D97F0AB-B816-44B0-B4D0-857C1916B730}" presName="compNode" presStyleCnt="0"/>
      <dgm:spPr/>
    </dgm:pt>
    <dgm:pt modelId="{BB6E37B7-7EF9-45D1-AAF3-E04FEBBB1A10}" type="pres">
      <dgm:prSet presAssocID="{0D97F0AB-B816-44B0-B4D0-857C1916B730}" presName="bgRect" presStyleLbl="bgShp" presStyleIdx="1" presStyleCnt="3"/>
      <dgm:spPr/>
    </dgm:pt>
    <dgm:pt modelId="{382AF2BF-0F28-4E96-8B52-BC8FD5B8C2D4}" type="pres">
      <dgm:prSet presAssocID="{0D97F0AB-B816-44B0-B4D0-857C1916B73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3A984286-E7E4-4764-8AD4-C2E38B74A797}" type="pres">
      <dgm:prSet presAssocID="{0D97F0AB-B816-44B0-B4D0-857C1916B730}" presName="spaceRect" presStyleCnt="0"/>
      <dgm:spPr/>
    </dgm:pt>
    <dgm:pt modelId="{117125F1-A009-4CE6-B83C-B2016B5FE765}" type="pres">
      <dgm:prSet presAssocID="{0D97F0AB-B816-44B0-B4D0-857C1916B730}" presName="parTx" presStyleLbl="revTx" presStyleIdx="1" presStyleCnt="3">
        <dgm:presLayoutVars>
          <dgm:chMax val="0"/>
          <dgm:chPref val="0"/>
        </dgm:presLayoutVars>
      </dgm:prSet>
      <dgm:spPr/>
    </dgm:pt>
    <dgm:pt modelId="{94295A19-30DA-4F42-8C04-6650682BDC3C}" type="pres">
      <dgm:prSet presAssocID="{713FFC90-270F-4106-B63D-1F0182A09399}" presName="sibTrans" presStyleCnt="0"/>
      <dgm:spPr/>
    </dgm:pt>
    <dgm:pt modelId="{7DAA0FA7-A8EB-45E9-A525-9F4928DDE08A}" type="pres">
      <dgm:prSet presAssocID="{DE00B144-2596-4D29-8672-2181DF06C752}" presName="compNode" presStyleCnt="0"/>
      <dgm:spPr/>
    </dgm:pt>
    <dgm:pt modelId="{CD06E65C-350C-4565-B0DF-0C9CE53AA3C6}" type="pres">
      <dgm:prSet presAssocID="{DE00B144-2596-4D29-8672-2181DF06C752}" presName="bgRect" presStyleLbl="bgShp" presStyleIdx="2" presStyleCnt="3"/>
      <dgm:spPr/>
    </dgm:pt>
    <dgm:pt modelId="{6DAAF5D0-9626-40F1-8083-0D90773849AB}" type="pres">
      <dgm:prSet presAssocID="{DE00B144-2596-4D29-8672-2181DF06C75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9694FFC9-CF5B-4508-AA8A-73EE26C0D2CD}" type="pres">
      <dgm:prSet presAssocID="{DE00B144-2596-4D29-8672-2181DF06C752}" presName="spaceRect" presStyleCnt="0"/>
      <dgm:spPr/>
    </dgm:pt>
    <dgm:pt modelId="{4C3F01A7-75AB-4353-859B-6EFF51596006}" type="pres">
      <dgm:prSet presAssocID="{DE00B144-2596-4D29-8672-2181DF06C752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DCA053B-CFA2-42C7-8499-28F57C5AE3A5}" srcId="{212A7611-0509-43BC-A3EB-89F54A08646E}" destId="{65238F9C-F2BB-4CE5-BCC4-CCB1E83AA72C}" srcOrd="0" destOrd="0" parTransId="{537FE8FE-B819-42F9-AE8F-CB82B8A9DF73}" sibTransId="{310CF8E5-7125-43FA-9D0D-4D07D35E1FF7}"/>
    <dgm:cxn modelId="{6A96903D-01ED-4DBC-A826-55DE62C2AE2B}" type="presOf" srcId="{DE00B144-2596-4D29-8672-2181DF06C752}" destId="{4C3F01A7-75AB-4353-859B-6EFF51596006}" srcOrd="0" destOrd="0" presId="urn:microsoft.com/office/officeart/2018/2/layout/IconVerticalSolidList"/>
    <dgm:cxn modelId="{1F2BA9A9-038D-465D-8E5D-9B84E696F45B}" type="presOf" srcId="{65238F9C-F2BB-4CE5-BCC4-CCB1E83AA72C}" destId="{6DF74DE1-DA99-409C-A640-82B01E4F5B02}" srcOrd="0" destOrd="0" presId="urn:microsoft.com/office/officeart/2018/2/layout/IconVerticalSolidList"/>
    <dgm:cxn modelId="{7BAD86C0-0DD9-44C9-B0B8-3F354B51BD10}" srcId="{212A7611-0509-43BC-A3EB-89F54A08646E}" destId="{0D97F0AB-B816-44B0-B4D0-857C1916B730}" srcOrd="1" destOrd="0" parTransId="{2C38ED33-47E3-4177-8790-378E8E2C65B2}" sibTransId="{713FFC90-270F-4106-B63D-1F0182A09399}"/>
    <dgm:cxn modelId="{61EC39CA-7214-45B7-A09B-E37E15FA4B05}" type="presOf" srcId="{212A7611-0509-43BC-A3EB-89F54A08646E}" destId="{524D3DC0-8BC1-4135-B8EB-E7EEA524A028}" srcOrd="0" destOrd="0" presId="urn:microsoft.com/office/officeart/2018/2/layout/IconVerticalSolidList"/>
    <dgm:cxn modelId="{7FE56DEA-F14C-4C55-9375-E40A8FD035A4}" type="presOf" srcId="{0D97F0AB-B816-44B0-B4D0-857C1916B730}" destId="{117125F1-A009-4CE6-B83C-B2016B5FE765}" srcOrd="0" destOrd="0" presId="urn:microsoft.com/office/officeart/2018/2/layout/IconVerticalSolidList"/>
    <dgm:cxn modelId="{FD8EAAFA-DEDD-49E8-B4C8-108A29B38106}" srcId="{212A7611-0509-43BC-A3EB-89F54A08646E}" destId="{DE00B144-2596-4D29-8672-2181DF06C752}" srcOrd="2" destOrd="0" parTransId="{218A74A3-F964-441A-8C7E-F207B95CB369}" sibTransId="{38E9F52A-E44F-4950-840B-0E3256A0A30C}"/>
    <dgm:cxn modelId="{DCBEF3D0-D0EC-4AED-B450-1C4E36A265ED}" type="presParOf" srcId="{524D3DC0-8BC1-4135-B8EB-E7EEA524A028}" destId="{70B88161-F530-4E56-AC89-3D8FF7724A01}" srcOrd="0" destOrd="0" presId="urn:microsoft.com/office/officeart/2018/2/layout/IconVerticalSolidList"/>
    <dgm:cxn modelId="{815D65EF-2DCB-4946-9266-DC7B561C3018}" type="presParOf" srcId="{70B88161-F530-4E56-AC89-3D8FF7724A01}" destId="{BEDB4CBE-5D4A-4B2B-8242-8FA014EA104B}" srcOrd="0" destOrd="0" presId="urn:microsoft.com/office/officeart/2018/2/layout/IconVerticalSolidList"/>
    <dgm:cxn modelId="{24195FE5-5103-4DE3-BFE6-C43A0B329ADD}" type="presParOf" srcId="{70B88161-F530-4E56-AC89-3D8FF7724A01}" destId="{1C35D104-1F76-4975-A436-B702BD812E67}" srcOrd="1" destOrd="0" presId="urn:microsoft.com/office/officeart/2018/2/layout/IconVerticalSolidList"/>
    <dgm:cxn modelId="{08922360-71DD-4687-89CC-B0248EC506B0}" type="presParOf" srcId="{70B88161-F530-4E56-AC89-3D8FF7724A01}" destId="{959C986C-E195-4BE8-B452-477D84867256}" srcOrd="2" destOrd="0" presId="urn:microsoft.com/office/officeart/2018/2/layout/IconVerticalSolidList"/>
    <dgm:cxn modelId="{06563BD3-96D9-4928-9AFD-3C637F5B2DF2}" type="presParOf" srcId="{70B88161-F530-4E56-AC89-3D8FF7724A01}" destId="{6DF74DE1-DA99-409C-A640-82B01E4F5B02}" srcOrd="3" destOrd="0" presId="urn:microsoft.com/office/officeart/2018/2/layout/IconVerticalSolidList"/>
    <dgm:cxn modelId="{7A594CEF-2E13-4029-BD05-526F5CD67BE9}" type="presParOf" srcId="{524D3DC0-8BC1-4135-B8EB-E7EEA524A028}" destId="{7E4AD52A-5853-4B44-83FA-7D09499B284B}" srcOrd="1" destOrd="0" presId="urn:microsoft.com/office/officeart/2018/2/layout/IconVerticalSolidList"/>
    <dgm:cxn modelId="{F75A47E4-02F6-461A-921E-060D6CBB852C}" type="presParOf" srcId="{524D3DC0-8BC1-4135-B8EB-E7EEA524A028}" destId="{2D8433B9-4E0B-40A1-9199-0556DEC951DA}" srcOrd="2" destOrd="0" presId="urn:microsoft.com/office/officeart/2018/2/layout/IconVerticalSolidList"/>
    <dgm:cxn modelId="{E208C242-AB0E-4D1A-8047-48F3A988D5D9}" type="presParOf" srcId="{2D8433B9-4E0B-40A1-9199-0556DEC951DA}" destId="{BB6E37B7-7EF9-45D1-AAF3-E04FEBBB1A10}" srcOrd="0" destOrd="0" presId="urn:microsoft.com/office/officeart/2018/2/layout/IconVerticalSolidList"/>
    <dgm:cxn modelId="{18938BD7-3ABE-4F41-B119-BC99EFF919DF}" type="presParOf" srcId="{2D8433B9-4E0B-40A1-9199-0556DEC951DA}" destId="{382AF2BF-0F28-4E96-8B52-BC8FD5B8C2D4}" srcOrd="1" destOrd="0" presId="urn:microsoft.com/office/officeart/2018/2/layout/IconVerticalSolidList"/>
    <dgm:cxn modelId="{E6CE3C59-75B2-4810-A6AE-FA437BE921AF}" type="presParOf" srcId="{2D8433B9-4E0B-40A1-9199-0556DEC951DA}" destId="{3A984286-E7E4-4764-8AD4-C2E38B74A797}" srcOrd="2" destOrd="0" presId="urn:microsoft.com/office/officeart/2018/2/layout/IconVerticalSolidList"/>
    <dgm:cxn modelId="{F1233DF4-9C90-475B-BD86-09015838DABF}" type="presParOf" srcId="{2D8433B9-4E0B-40A1-9199-0556DEC951DA}" destId="{117125F1-A009-4CE6-B83C-B2016B5FE765}" srcOrd="3" destOrd="0" presId="urn:microsoft.com/office/officeart/2018/2/layout/IconVerticalSolidList"/>
    <dgm:cxn modelId="{C2845838-FABC-44A9-BCDC-F2B80E977D1B}" type="presParOf" srcId="{524D3DC0-8BC1-4135-B8EB-E7EEA524A028}" destId="{94295A19-30DA-4F42-8C04-6650682BDC3C}" srcOrd="3" destOrd="0" presId="urn:microsoft.com/office/officeart/2018/2/layout/IconVerticalSolidList"/>
    <dgm:cxn modelId="{DBE90219-F16C-4306-86E4-B612C5BAD664}" type="presParOf" srcId="{524D3DC0-8BC1-4135-B8EB-E7EEA524A028}" destId="{7DAA0FA7-A8EB-45E9-A525-9F4928DDE08A}" srcOrd="4" destOrd="0" presId="urn:microsoft.com/office/officeart/2018/2/layout/IconVerticalSolidList"/>
    <dgm:cxn modelId="{CEE54930-C4E9-4DEF-A447-C4D6E0A39B01}" type="presParOf" srcId="{7DAA0FA7-A8EB-45E9-A525-9F4928DDE08A}" destId="{CD06E65C-350C-4565-B0DF-0C9CE53AA3C6}" srcOrd="0" destOrd="0" presId="urn:microsoft.com/office/officeart/2018/2/layout/IconVerticalSolidList"/>
    <dgm:cxn modelId="{A45088B5-3CFD-4B66-8D69-7CD04B0558E7}" type="presParOf" srcId="{7DAA0FA7-A8EB-45E9-A525-9F4928DDE08A}" destId="{6DAAF5D0-9626-40F1-8083-0D90773849AB}" srcOrd="1" destOrd="0" presId="urn:microsoft.com/office/officeart/2018/2/layout/IconVerticalSolidList"/>
    <dgm:cxn modelId="{79029C14-91A7-4F5F-8E55-63079492936C}" type="presParOf" srcId="{7DAA0FA7-A8EB-45E9-A525-9F4928DDE08A}" destId="{9694FFC9-CF5B-4508-AA8A-73EE26C0D2CD}" srcOrd="2" destOrd="0" presId="urn:microsoft.com/office/officeart/2018/2/layout/IconVerticalSolidList"/>
    <dgm:cxn modelId="{234A2F26-86EC-45DE-9016-A813DE6A6099}" type="presParOf" srcId="{7DAA0FA7-A8EB-45E9-A525-9F4928DDE08A}" destId="{4C3F01A7-75AB-4353-859B-6EFF5159600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808C832-07EB-4D35-B622-B389E4F5D080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24EE305E-E3CC-4526-84D5-4C9F83C0A5E7}">
      <dgm:prSet/>
      <dgm:spPr/>
      <dgm:t>
        <a:bodyPr/>
        <a:lstStyle/>
        <a:p>
          <a:r>
            <a:rPr lang="cs-CZ"/>
            <a:t>Data obsahují velké množství technického i biologického šumu, který je nutné odstranit</a:t>
          </a:r>
          <a:endParaRPr lang="en-US"/>
        </a:p>
      </dgm:t>
    </dgm:pt>
    <dgm:pt modelId="{DE72A317-0490-40F9-B58D-0A66D654474B}" type="parTrans" cxnId="{DD957D97-E999-40EF-8DAB-AFB06C36CF63}">
      <dgm:prSet/>
      <dgm:spPr/>
      <dgm:t>
        <a:bodyPr/>
        <a:lstStyle/>
        <a:p>
          <a:endParaRPr lang="en-US"/>
        </a:p>
      </dgm:t>
    </dgm:pt>
    <dgm:pt modelId="{51615B2F-BC2B-4132-B0F3-C293FBDAC237}" type="sibTrans" cxnId="{DD957D97-E999-40EF-8DAB-AFB06C36CF63}">
      <dgm:prSet/>
      <dgm:spPr/>
      <dgm:t>
        <a:bodyPr/>
        <a:lstStyle/>
        <a:p>
          <a:endParaRPr lang="en-US"/>
        </a:p>
      </dgm:t>
    </dgm:pt>
    <dgm:pt modelId="{94FC4151-BC08-4C10-B16F-153192570A30}">
      <dgm:prSet/>
      <dgm:spPr/>
      <dgm:t>
        <a:bodyPr/>
        <a:lstStyle/>
        <a:p>
          <a:r>
            <a:rPr lang="cs-CZ" dirty="0"/>
            <a:t>Protože jedno spuštění přístroje obvykle není schopno analyzovat všechny vzorky, vytváří se nežádoucí matoucí efekty (efekty dávky), které je nutno odstranit</a:t>
          </a:r>
          <a:endParaRPr lang="en-US" dirty="0"/>
        </a:p>
      </dgm:t>
    </dgm:pt>
    <dgm:pt modelId="{9CE73EE4-C817-4193-8888-DDDEA2FABC89}" type="parTrans" cxnId="{120CA2E6-6DE1-45AB-A5FB-B9FE497829FD}">
      <dgm:prSet/>
      <dgm:spPr/>
      <dgm:t>
        <a:bodyPr/>
        <a:lstStyle/>
        <a:p>
          <a:endParaRPr lang="en-US"/>
        </a:p>
      </dgm:t>
    </dgm:pt>
    <dgm:pt modelId="{E2D4C4B7-F592-4115-B749-B63FFB514AEF}" type="sibTrans" cxnId="{120CA2E6-6DE1-45AB-A5FB-B9FE497829FD}">
      <dgm:prSet/>
      <dgm:spPr/>
      <dgm:t>
        <a:bodyPr/>
        <a:lstStyle/>
        <a:p>
          <a:endParaRPr lang="en-US"/>
        </a:p>
      </dgm:t>
    </dgm:pt>
    <dgm:pt modelId="{11F528A0-6D8C-4183-9B65-336FC032C296}">
      <dgm:prSet/>
      <dgm:spPr/>
      <dgm:t>
        <a:bodyPr/>
        <a:lstStyle/>
        <a:p>
          <a:r>
            <a:rPr lang="cs-CZ"/>
            <a:t>Technologie jsou velice nové (a vznikají stále!) a algoritmy pro optimální zpracování jejich dat se vytvářejí a testují i 5-10 let  - neexistují zlaté standardy a mnohé implementace jsou plné chyb</a:t>
          </a:r>
          <a:endParaRPr lang="en-US"/>
        </a:p>
      </dgm:t>
    </dgm:pt>
    <dgm:pt modelId="{70BA4F30-4F39-4A53-9C8F-DDDE76E01534}" type="parTrans" cxnId="{07C2FE3E-2A26-4A61-8708-8E4CDD82D1C8}">
      <dgm:prSet/>
      <dgm:spPr/>
      <dgm:t>
        <a:bodyPr/>
        <a:lstStyle/>
        <a:p>
          <a:endParaRPr lang="en-US"/>
        </a:p>
      </dgm:t>
    </dgm:pt>
    <dgm:pt modelId="{5C5F0162-D2D8-43A2-BCB5-7D9EAF652BBB}" type="sibTrans" cxnId="{07C2FE3E-2A26-4A61-8708-8E4CDD82D1C8}">
      <dgm:prSet/>
      <dgm:spPr/>
      <dgm:t>
        <a:bodyPr/>
        <a:lstStyle/>
        <a:p>
          <a:endParaRPr lang="en-US"/>
        </a:p>
      </dgm:t>
    </dgm:pt>
    <dgm:pt modelId="{863F9692-590C-3E4F-BB04-3240260D4F12}" type="pres">
      <dgm:prSet presAssocID="{9808C832-07EB-4D35-B622-B389E4F5D080}" presName="vert0" presStyleCnt="0">
        <dgm:presLayoutVars>
          <dgm:dir/>
          <dgm:animOne val="branch"/>
          <dgm:animLvl val="lvl"/>
        </dgm:presLayoutVars>
      </dgm:prSet>
      <dgm:spPr/>
    </dgm:pt>
    <dgm:pt modelId="{1A942E11-0C0D-584C-A26B-84F140207F5A}" type="pres">
      <dgm:prSet presAssocID="{24EE305E-E3CC-4526-84D5-4C9F83C0A5E7}" presName="thickLine" presStyleLbl="alignNode1" presStyleIdx="0" presStyleCnt="3"/>
      <dgm:spPr/>
    </dgm:pt>
    <dgm:pt modelId="{B18417D1-F614-194A-B8E0-025B305CE66E}" type="pres">
      <dgm:prSet presAssocID="{24EE305E-E3CC-4526-84D5-4C9F83C0A5E7}" presName="horz1" presStyleCnt="0"/>
      <dgm:spPr/>
    </dgm:pt>
    <dgm:pt modelId="{32EF794E-F55D-B044-8378-81D8E3B62FA4}" type="pres">
      <dgm:prSet presAssocID="{24EE305E-E3CC-4526-84D5-4C9F83C0A5E7}" presName="tx1" presStyleLbl="revTx" presStyleIdx="0" presStyleCnt="3"/>
      <dgm:spPr/>
    </dgm:pt>
    <dgm:pt modelId="{798DE0BE-20CA-904C-9D21-F36500344F11}" type="pres">
      <dgm:prSet presAssocID="{24EE305E-E3CC-4526-84D5-4C9F83C0A5E7}" presName="vert1" presStyleCnt="0"/>
      <dgm:spPr/>
    </dgm:pt>
    <dgm:pt modelId="{566639F5-CA71-A543-84C6-CD74C09FA3E1}" type="pres">
      <dgm:prSet presAssocID="{94FC4151-BC08-4C10-B16F-153192570A30}" presName="thickLine" presStyleLbl="alignNode1" presStyleIdx="1" presStyleCnt="3"/>
      <dgm:spPr/>
    </dgm:pt>
    <dgm:pt modelId="{8F3465D6-DC88-7B4C-B594-F8020A09C01D}" type="pres">
      <dgm:prSet presAssocID="{94FC4151-BC08-4C10-B16F-153192570A30}" presName="horz1" presStyleCnt="0"/>
      <dgm:spPr/>
    </dgm:pt>
    <dgm:pt modelId="{35C34DE8-F59B-204F-81B5-1F98553193BF}" type="pres">
      <dgm:prSet presAssocID="{94FC4151-BC08-4C10-B16F-153192570A30}" presName="tx1" presStyleLbl="revTx" presStyleIdx="1" presStyleCnt="3"/>
      <dgm:spPr/>
    </dgm:pt>
    <dgm:pt modelId="{1EB2C514-DB86-EF4B-83D0-D18369730D76}" type="pres">
      <dgm:prSet presAssocID="{94FC4151-BC08-4C10-B16F-153192570A30}" presName="vert1" presStyleCnt="0"/>
      <dgm:spPr/>
    </dgm:pt>
    <dgm:pt modelId="{2A468F2B-E70D-8542-9CFE-E0D6E65437D7}" type="pres">
      <dgm:prSet presAssocID="{11F528A0-6D8C-4183-9B65-336FC032C296}" presName="thickLine" presStyleLbl="alignNode1" presStyleIdx="2" presStyleCnt="3"/>
      <dgm:spPr/>
    </dgm:pt>
    <dgm:pt modelId="{1E0E54C8-8267-784E-9BF1-6C196C455C34}" type="pres">
      <dgm:prSet presAssocID="{11F528A0-6D8C-4183-9B65-336FC032C296}" presName="horz1" presStyleCnt="0"/>
      <dgm:spPr/>
    </dgm:pt>
    <dgm:pt modelId="{ED4A80CB-8647-7C4F-958D-2C2557FFD865}" type="pres">
      <dgm:prSet presAssocID="{11F528A0-6D8C-4183-9B65-336FC032C296}" presName="tx1" presStyleLbl="revTx" presStyleIdx="2" presStyleCnt="3"/>
      <dgm:spPr/>
    </dgm:pt>
    <dgm:pt modelId="{03AE2FD7-658C-AC49-B0B8-B0938A1AE598}" type="pres">
      <dgm:prSet presAssocID="{11F528A0-6D8C-4183-9B65-336FC032C296}" presName="vert1" presStyleCnt="0"/>
      <dgm:spPr/>
    </dgm:pt>
  </dgm:ptLst>
  <dgm:cxnLst>
    <dgm:cxn modelId="{6B66090F-469E-7341-BBE9-BF5157B9AE6E}" type="presOf" srcId="{24EE305E-E3CC-4526-84D5-4C9F83C0A5E7}" destId="{32EF794E-F55D-B044-8378-81D8E3B62FA4}" srcOrd="0" destOrd="0" presId="urn:microsoft.com/office/officeart/2008/layout/LinedList"/>
    <dgm:cxn modelId="{07C2FE3E-2A26-4A61-8708-8E4CDD82D1C8}" srcId="{9808C832-07EB-4D35-B622-B389E4F5D080}" destId="{11F528A0-6D8C-4183-9B65-336FC032C296}" srcOrd="2" destOrd="0" parTransId="{70BA4F30-4F39-4A53-9C8F-DDDE76E01534}" sibTransId="{5C5F0162-D2D8-43A2-BCB5-7D9EAF652BBB}"/>
    <dgm:cxn modelId="{67D92A6A-A8F1-4440-9F0B-A490E623BB7F}" type="presOf" srcId="{94FC4151-BC08-4C10-B16F-153192570A30}" destId="{35C34DE8-F59B-204F-81B5-1F98553193BF}" srcOrd="0" destOrd="0" presId="urn:microsoft.com/office/officeart/2008/layout/LinedList"/>
    <dgm:cxn modelId="{A9A6D97F-885F-0F42-9EA5-E9E62756DFFB}" type="presOf" srcId="{11F528A0-6D8C-4183-9B65-336FC032C296}" destId="{ED4A80CB-8647-7C4F-958D-2C2557FFD865}" srcOrd="0" destOrd="0" presId="urn:microsoft.com/office/officeart/2008/layout/LinedList"/>
    <dgm:cxn modelId="{DD957D97-E999-40EF-8DAB-AFB06C36CF63}" srcId="{9808C832-07EB-4D35-B622-B389E4F5D080}" destId="{24EE305E-E3CC-4526-84D5-4C9F83C0A5E7}" srcOrd="0" destOrd="0" parTransId="{DE72A317-0490-40F9-B58D-0A66D654474B}" sibTransId="{51615B2F-BC2B-4132-B0F3-C293FBDAC237}"/>
    <dgm:cxn modelId="{0C84FFA2-504C-7E46-9D4B-C2F049262311}" type="presOf" srcId="{9808C832-07EB-4D35-B622-B389E4F5D080}" destId="{863F9692-590C-3E4F-BB04-3240260D4F12}" srcOrd="0" destOrd="0" presId="urn:microsoft.com/office/officeart/2008/layout/LinedList"/>
    <dgm:cxn modelId="{120CA2E6-6DE1-45AB-A5FB-B9FE497829FD}" srcId="{9808C832-07EB-4D35-B622-B389E4F5D080}" destId="{94FC4151-BC08-4C10-B16F-153192570A30}" srcOrd="1" destOrd="0" parTransId="{9CE73EE4-C817-4193-8888-DDDEA2FABC89}" sibTransId="{E2D4C4B7-F592-4115-B749-B63FFB514AEF}"/>
    <dgm:cxn modelId="{E181BC5C-3436-A44B-933B-1C9F713F25F1}" type="presParOf" srcId="{863F9692-590C-3E4F-BB04-3240260D4F12}" destId="{1A942E11-0C0D-584C-A26B-84F140207F5A}" srcOrd="0" destOrd="0" presId="urn:microsoft.com/office/officeart/2008/layout/LinedList"/>
    <dgm:cxn modelId="{8A1AE639-0F65-2E4F-9EE4-BB35935BEC83}" type="presParOf" srcId="{863F9692-590C-3E4F-BB04-3240260D4F12}" destId="{B18417D1-F614-194A-B8E0-025B305CE66E}" srcOrd="1" destOrd="0" presId="urn:microsoft.com/office/officeart/2008/layout/LinedList"/>
    <dgm:cxn modelId="{412A294E-190F-F244-A622-65FA73DA7676}" type="presParOf" srcId="{B18417D1-F614-194A-B8E0-025B305CE66E}" destId="{32EF794E-F55D-B044-8378-81D8E3B62FA4}" srcOrd="0" destOrd="0" presId="urn:microsoft.com/office/officeart/2008/layout/LinedList"/>
    <dgm:cxn modelId="{AA3116AE-6CA3-3F45-9BD9-A563503FE13F}" type="presParOf" srcId="{B18417D1-F614-194A-B8E0-025B305CE66E}" destId="{798DE0BE-20CA-904C-9D21-F36500344F11}" srcOrd="1" destOrd="0" presId="urn:microsoft.com/office/officeart/2008/layout/LinedList"/>
    <dgm:cxn modelId="{C2233F00-D46D-9C43-B5DE-523547B6C022}" type="presParOf" srcId="{863F9692-590C-3E4F-BB04-3240260D4F12}" destId="{566639F5-CA71-A543-84C6-CD74C09FA3E1}" srcOrd="2" destOrd="0" presId="urn:microsoft.com/office/officeart/2008/layout/LinedList"/>
    <dgm:cxn modelId="{8751B673-DA94-EE42-B0CA-065CB64A8ED6}" type="presParOf" srcId="{863F9692-590C-3E4F-BB04-3240260D4F12}" destId="{8F3465D6-DC88-7B4C-B594-F8020A09C01D}" srcOrd="3" destOrd="0" presId="urn:microsoft.com/office/officeart/2008/layout/LinedList"/>
    <dgm:cxn modelId="{AFCE35BC-4662-6E41-B11F-800D801898EF}" type="presParOf" srcId="{8F3465D6-DC88-7B4C-B594-F8020A09C01D}" destId="{35C34DE8-F59B-204F-81B5-1F98553193BF}" srcOrd="0" destOrd="0" presId="urn:microsoft.com/office/officeart/2008/layout/LinedList"/>
    <dgm:cxn modelId="{E2EA20EE-C193-3740-A229-5E2D149A2C2F}" type="presParOf" srcId="{8F3465D6-DC88-7B4C-B594-F8020A09C01D}" destId="{1EB2C514-DB86-EF4B-83D0-D18369730D76}" srcOrd="1" destOrd="0" presId="urn:microsoft.com/office/officeart/2008/layout/LinedList"/>
    <dgm:cxn modelId="{C8ECA4C3-339F-4A41-8F3B-185C624F93C5}" type="presParOf" srcId="{863F9692-590C-3E4F-BB04-3240260D4F12}" destId="{2A468F2B-E70D-8542-9CFE-E0D6E65437D7}" srcOrd="4" destOrd="0" presId="urn:microsoft.com/office/officeart/2008/layout/LinedList"/>
    <dgm:cxn modelId="{04ACB6AC-3D67-4B4E-A2CA-B84F26AA83DA}" type="presParOf" srcId="{863F9692-590C-3E4F-BB04-3240260D4F12}" destId="{1E0E54C8-8267-784E-9BF1-6C196C455C34}" srcOrd="5" destOrd="0" presId="urn:microsoft.com/office/officeart/2008/layout/LinedList"/>
    <dgm:cxn modelId="{A110D446-C5D4-3446-A817-7E11623BEFD7}" type="presParOf" srcId="{1E0E54C8-8267-784E-9BF1-6C196C455C34}" destId="{ED4A80CB-8647-7C4F-958D-2C2557FFD865}" srcOrd="0" destOrd="0" presId="urn:microsoft.com/office/officeart/2008/layout/LinedList"/>
    <dgm:cxn modelId="{3519A10F-895C-554A-BA9B-D8491FF0092F}" type="presParOf" srcId="{1E0E54C8-8267-784E-9BF1-6C196C455C34}" destId="{03AE2FD7-658C-AC49-B0B8-B0938A1AE59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29EF8B0-8062-4F98-85ED-D49D96EE8CAF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CB9380EA-94B2-41D8-B06A-AF407A10EC0F}">
      <dgm:prSet/>
      <dgm:spPr/>
      <dgm:t>
        <a:bodyPr/>
        <a:lstStyle/>
        <a:p>
          <a:r>
            <a:rPr lang="en-US" dirty="0" err="1"/>
            <a:t>Obsahují</a:t>
          </a:r>
          <a:r>
            <a:rPr lang="en-US" dirty="0"/>
            <a:t> </a:t>
          </a:r>
          <a:r>
            <a:rPr lang="en-US" b="1" dirty="0" err="1"/>
            <a:t>množství</a:t>
          </a:r>
          <a:r>
            <a:rPr lang="en-US" b="1" dirty="0"/>
            <a:t> </a:t>
          </a:r>
          <a:r>
            <a:rPr lang="en-US" b="1" dirty="0" err="1"/>
            <a:t>šumu</a:t>
          </a:r>
          <a:r>
            <a:rPr lang="en-US" b="1" dirty="0"/>
            <a:t> </a:t>
          </a:r>
          <a:r>
            <a:rPr lang="en-US" dirty="0"/>
            <a:t>(</a:t>
          </a:r>
          <a:r>
            <a:rPr lang="en-US" dirty="0" err="1"/>
            <a:t>technická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biologická</a:t>
          </a:r>
          <a:r>
            <a:rPr lang="en-US" dirty="0"/>
            <a:t> </a:t>
          </a:r>
          <a:r>
            <a:rPr lang="en-US" dirty="0" err="1"/>
            <a:t>variabilita</a:t>
          </a:r>
          <a:r>
            <a:rPr lang="en-US" dirty="0"/>
            <a:t>)</a:t>
          </a:r>
        </a:p>
      </dgm:t>
    </dgm:pt>
    <dgm:pt modelId="{0C5465BD-9260-4E36-8939-31CC01575C7B}" type="parTrans" cxnId="{021BF16E-B6B1-48F2-818D-BCAA51F8264F}">
      <dgm:prSet/>
      <dgm:spPr/>
      <dgm:t>
        <a:bodyPr/>
        <a:lstStyle/>
        <a:p>
          <a:endParaRPr lang="en-US"/>
        </a:p>
      </dgm:t>
    </dgm:pt>
    <dgm:pt modelId="{D3505BF6-1132-4C52-BAD4-1E69A42128CF}" type="sibTrans" cxnId="{021BF16E-B6B1-48F2-818D-BCAA51F8264F}">
      <dgm:prSet/>
      <dgm:spPr/>
      <dgm:t>
        <a:bodyPr/>
        <a:lstStyle/>
        <a:p>
          <a:endParaRPr lang="en-US"/>
        </a:p>
      </dgm:t>
    </dgm:pt>
    <dgm:pt modelId="{5E96F516-D90F-4FDE-B402-20B79EA85280}">
      <dgm:prSet/>
      <dgm:spPr/>
      <dgm:t>
        <a:bodyPr/>
        <a:lstStyle/>
        <a:p>
          <a:r>
            <a:rPr lang="en-US" dirty="0" err="1"/>
            <a:t>Jejich</a:t>
          </a:r>
          <a:r>
            <a:rPr lang="en-US" dirty="0"/>
            <a:t> </a:t>
          </a:r>
          <a:r>
            <a:rPr lang="en-US" dirty="0" err="1"/>
            <a:t>předzpracování</a:t>
          </a:r>
          <a:r>
            <a:rPr lang="en-US" dirty="0"/>
            <a:t> pro </a:t>
          </a:r>
          <a:r>
            <a:rPr lang="en-US" dirty="0" err="1"/>
            <a:t>statistickou</a:t>
          </a:r>
          <a:r>
            <a:rPr lang="en-US" dirty="0"/>
            <a:t> </a:t>
          </a:r>
          <a:r>
            <a:rPr lang="en-US" dirty="0" err="1"/>
            <a:t>analýzu</a:t>
          </a:r>
          <a:r>
            <a:rPr lang="en-US" dirty="0"/>
            <a:t> je </a:t>
          </a:r>
          <a:r>
            <a:rPr lang="en-US" b="1" dirty="0" err="1"/>
            <a:t>náročné</a:t>
          </a:r>
          <a:r>
            <a:rPr lang="en-US" dirty="0"/>
            <a:t> a </a:t>
          </a:r>
          <a:r>
            <a:rPr lang="en-US" b="1" dirty="0" err="1"/>
            <a:t>vysoce</a:t>
          </a:r>
          <a:r>
            <a:rPr lang="en-US" b="1" dirty="0"/>
            <a:t> </a:t>
          </a:r>
          <a:r>
            <a:rPr lang="en-US" b="1" dirty="0" err="1"/>
            <a:t>specifické</a:t>
          </a:r>
          <a:r>
            <a:rPr lang="en-US" b="1" dirty="0"/>
            <a:t> </a:t>
          </a:r>
          <a:r>
            <a:rPr lang="en-US" dirty="0"/>
            <a:t>pro </a:t>
          </a:r>
          <a:r>
            <a:rPr lang="en-US" dirty="0" err="1"/>
            <a:t>daný</a:t>
          </a:r>
          <a:r>
            <a:rPr lang="en-US" dirty="0"/>
            <a:t> </a:t>
          </a:r>
          <a:r>
            <a:rPr lang="en-US" dirty="0" err="1"/>
            <a:t>typ</a:t>
          </a:r>
          <a:r>
            <a:rPr lang="en-US" dirty="0"/>
            <a:t> platformy</a:t>
          </a:r>
        </a:p>
      </dgm:t>
    </dgm:pt>
    <dgm:pt modelId="{B8506FF8-6372-4803-9827-1C36192ECB8F}" type="parTrans" cxnId="{C3811E0E-B616-4322-B7E6-15BB2B8BB865}">
      <dgm:prSet/>
      <dgm:spPr/>
      <dgm:t>
        <a:bodyPr/>
        <a:lstStyle/>
        <a:p>
          <a:endParaRPr lang="en-US"/>
        </a:p>
      </dgm:t>
    </dgm:pt>
    <dgm:pt modelId="{D08FFD16-29D6-42DB-8ABB-50420CC72E39}" type="sibTrans" cxnId="{C3811E0E-B616-4322-B7E6-15BB2B8BB865}">
      <dgm:prSet/>
      <dgm:spPr/>
      <dgm:t>
        <a:bodyPr/>
        <a:lstStyle/>
        <a:p>
          <a:endParaRPr lang="en-US"/>
        </a:p>
      </dgm:t>
    </dgm:pt>
    <dgm:pt modelId="{18D888CE-0ED6-41F7-890B-42E10AD73038}">
      <dgm:prSet/>
      <dgm:spPr/>
      <dgm:t>
        <a:bodyPr/>
        <a:lstStyle/>
        <a:p>
          <a:r>
            <a:rPr lang="en-US" b="1" dirty="0" err="1"/>
            <a:t>Počet</a:t>
          </a:r>
          <a:r>
            <a:rPr lang="en-US" b="1" dirty="0"/>
            <a:t> </a:t>
          </a:r>
          <a:r>
            <a:rPr lang="en-US" b="1" dirty="0" err="1"/>
            <a:t>vzorků</a:t>
          </a:r>
          <a:r>
            <a:rPr lang="en-US" b="1" dirty="0"/>
            <a:t> </a:t>
          </a:r>
          <a:r>
            <a:rPr lang="en-US" dirty="0"/>
            <a:t>je </a:t>
          </a:r>
          <a:r>
            <a:rPr lang="en-US" dirty="0" err="1"/>
            <a:t>mnohem</a:t>
          </a:r>
          <a:r>
            <a:rPr lang="en-US" dirty="0"/>
            <a:t> </a:t>
          </a:r>
          <a:r>
            <a:rPr lang="en-US" b="1" dirty="0" err="1"/>
            <a:t>menší</a:t>
          </a:r>
          <a:r>
            <a:rPr lang="en-US" dirty="0"/>
            <a:t> </a:t>
          </a:r>
          <a:r>
            <a:rPr lang="en-US" b="1" dirty="0" err="1"/>
            <a:t>než</a:t>
          </a:r>
          <a:r>
            <a:rPr lang="en-US" dirty="0"/>
            <a:t> </a:t>
          </a:r>
          <a:r>
            <a:rPr lang="en-US" dirty="0" err="1"/>
            <a:t>počet</a:t>
          </a:r>
          <a:r>
            <a:rPr lang="en-US" dirty="0"/>
            <a:t> </a:t>
          </a:r>
          <a:r>
            <a:rPr lang="en-US" dirty="0" err="1"/>
            <a:t>sledovaných</a:t>
          </a:r>
          <a:r>
            <a:rPr lang="en-US" dirty="0"/>
            <a:t> </a:t>
          </a:r>
          <a:r>
            <a:rPr lang="en-US" b="1" dirty="0" err="1"/>
            <a:t>proměnných</a:t>
          </a:r>
          <a:r>
            <a:rPr lang="en-US" dirty="0"/>
            <a:t>.</a:t>
          </a:r>
        </a:p>
      </dgm:t>
    </dgm:pt>
    <dgm:pt modelId="{1FF83931-21D0-4CDC-98B3-B4576054487C}" type="parTrans" cxnId="{C0803A50-FC56-4D4A-9F09-C4EC9B7A5B62}">
      <dgm:prSet/>
      <dgm:spPr/>
      <dgm:t>
        <a:bodyPr/>
        <a:lstStyle/>
        <a:p>
          <a:endParaRPr lang="en-US"/>
        </a:p>
      </dgm:t>
    </dgm:pt>
    <dgm:pt modelId="{FD79B87B-2F6A-4601-B20F-043D4FBFBBB4}" type="sibTrans" cxnId="{C0803A50-FC56-4D4A-9F09-C4EC9B7A5B62}">
      <dgm:prSet/>
      <dgm:spPr/>
      <dgm:t>
        <a:bodyPr/>
        <a:lstStyle/>
        <a:p>
          <a:endParaRPr lang="en-US"/>
        </a:p>
      </dgm:t>
    </dgm:pt>
    <dgm:pt modelId="{D9EA4F69-155F-42F8-B887-33885F28B5CD}">
      <dgm:prSet/>
      <dgm:spPr/>
      <dgm:t>
        <a:bodyPr/>
        <a:lstStyle/>
        <a:p>
          <a:r>
            <a:rPr lang="en-US" dirty="0" err="1"/>
            <a:t>Zkoumané</a:t>
          </a:r>
          <a:r>
            <a:rPr lang="en-US" dirty="0"/>
            <a:t> </a:t>
          </a:r>
          <a:r>
            <a:rPr lang="en-US" b="1" dirty="0" err="1"/>
            <a:t>proměnné</a:t>
          </a:r>
          <a:r>
            <a:rPr lang="en-US" b="1" dirty="0"/>
            <a:t> </a:t>
          </a:r>
          <a:r>
            <a:rPr lang="en-US" b="1" dirty="0" err="1"/>
            <a:t>jsou</a:t>
          </a:r>
          <a:r>
            <a:rPr lang="en-US" b="1" dirty="0"/>
            <a:t> </a:t>
          </a:r>
          <a:r>
            <a:rPr lang="en-US" b="1" dirty="0" err="1"/>
            <a:t>často</a:t>
          </a:r>
          <a:r>
            <a:rPr lang="en-US" b="1" dirty="0"/>
            <a:t> </a:t>
          </a:r>
          <a:r>
            <a:rPr lang="en-US" b="1" dirty="0" err="1"/>
            <a:t>korelované</a:t>
          </a:r>
          <a:r>
            <a:rPr lang="en-US" b="1" dirty="0"/>
            <a:t> </a:t>
          </a:r>
          <a:r>
            <a:rPr lang="en-US" dirty="0"/>
            <a:t>a </a:t>
          </a:r>
          <a:r>
            <a:rPr lang="en-US" dirty="0" err="1"/>
            <a:t>mají</a:t>
          </a:r>
          <a:r>
            <a:rPr lang="en-US" dirty="0"/>
            <a:t> </a:t>
          </a:r>
          <a:r>
            <a:rPr lang="en-US" dirty="0" err="1"/>
            <a:t>mezi</a:t>
          </a:r>
          <a:r>
            <a:rPr lang="en-US" dirty="0"/>
            <a:t> </a:t>
          </a:r>
          <a:r>
            <a:rPr lang="en-US" dirty="0" err="1"/>
            <a:t>sebou</a:t>
          </a:r>
          <a:r>
            <a:rPr lang="en-US" dirty="0"/>
            <a:t> </a:t>
          </a:r>
          <a:r>
            <a:rPr lang="en-US" dirty="0" err="1"/>
            <a:t>komplexní</a:t>
          </a:r>
          <a:r>
            <a:rPr lang="en-US" dirty="0"/>
            <a:t> </a:t>
          </a:r>
          <a:r>
            <a:rPr lang="en-US" dirty="0" err="1"/>
            <a:t>vztahy</a:t>
          </a:r>
          <a:r>
            <a:rPr lang="en-US" dirty="0"/>
            <a:t> (</a:t>
          </a:r>
          <a:r>
            <a:rPr lang="en-US" dirty="0" err="1"/>
            <a:t>geny</a:t>
          </a:r>
          <a:r>
            <a:rPr lang="en-US" dirty="0"/>
            <a:t>, </a:t>
          </a:r>
          <a:r>
            <a:rPr lang="en-US" dirty="0" err="1"/>
            <a:t>proteiny</a:t>
          </a:r>
          <a:r>
            <a:rPr lang="en-US" dirty="0"/>
            <a:t>…)</a:t>
          </a:r>
        </a:p>
      </dgm:t>
    </dgm:pt>
    <dgm:pt modelId="{C044BA21-7FD0-4ACD-9C1B-17F2D25DED98}" type="parTrans" cxnId="{9EB135A4-020D-42BF-B148-97274F2A4429}">
      <dgm:prSet/>
      <dgm:spPr/>
      <dgm:t>
        <a:bodyPr/>
        <a:lstStyle/>
        <a:p>
          <a:endParaRPr lang="en-US"/>
        </a:p>
      </dgm:t>
    </dgm:pt>
    <dgm:pt modelId="{E60BDF87-0F15-47F0-AFB7-D8F8ED6EF2CF}" type="sibTrans" cxnId="{9EB135A4-020D-42BF-B148-97274F2A4429}">
      <dgm:prSet/>
      <dgm:spPr/>
      <dgm:t>
        <a:bodyPr/>
        <a:lstStyle/>
        <a:p>
          <a:endParaRPr lang="en-US"/>
        </a:p>
      </dgm:t>
    </dgm:pt>
    <dgm:pt modelId="{A5ED55B4-10CB-7F4B-A5D9-DFFDA89F50F6}">
      <dgm:prSet/>
      <dgm:spPr/>
      <dgm:t>
        <a:bodyPr/>
        <a:lstStyle/>
        <a:p>
          <a:r>
            <a:rPr lang="en-GB" dirty="0" err="1"/>
            <a:t>Pocházejí</a:t>
          </a:r>
          <a:r>
            <a:rPr lang="en-GB" dirty="0"/>
            <a:t> z </a:t>
          </a:r>
          <a:r>
            <a:rPr lang="en-GB" dirty="0" err="1"/>
            <a:t>komplexních</a:t>
          </a:r>
          <a:r>
            <a:rPr lang="en-GB" dirty="0"/>
            <a:t> </a:t>
          </a:r>
          <a:r>
            <a:rPr lang="en-GB" dirty="0" err="1"/>
            <a:t>technologií</a:t>
          </a:r>
          <a:r>
            <a:rPr lang="en-GB" dirty="0"/>
            <a:t>, </a:t>
          </a:r>
          <a:r>
            <a:rPr lang="en-GB" dirty="0" err="1"/>
            <a:t>které</a:t>
          </a:r>
          <a:r>
            <a:rPr lang="en-GB" dirty="0"/>
            <a:t> </a:t>
          </a:r>
          <a:r>
            <a:rPr lang="en-GB" dirty="0" err="1"/>
            <a:t>bývají</a:t>
          </a:r>
          <a:r>
            <a:rPr lang="en-GB" dirty="0"/>
            <a:t> </a:t>
          </a:r>
          <a:r>
            <a:rPr lang="en-GB" b="1" dirty="0" err="1"/>
            <a:t>velice</a:t>
          </a:r>
          <a:r>
            <a:rPr lang="en-GB" b="1" dirty="0"/>
            <a:t> </a:t>
          </a:r>
          <a:r>
            <a:rPr lang="en-GB" b="1" dirty="0" err="1"/>
            <a:t>citlivé</a:t>
          </a:r>
          <a:r>
            <a:rPr lang="en-GB" b="1" dirty="0"/>
            <a:t> </a:t>
          </a:r>
          <a:r>
            <a:rPr lang="en-GB" b="1" dirty="0" err="1"/>
            <a:t>na</a:t>
          </a:r>
          <a:r>
            <a:rPr lang="en-GB" b="1" dirty="0"/>
            <a:t> </a:t>
          </a:r>
          <a:r>
            <a:rPr lang="en-GB" b="1" dirty="0" err="1"/>
            <a:t>vnější</a:t>
          </a:r>
          <a:r>
            <a:rPr lang="en-GB" b="1" dirty="0"/>
            <a:t> </a:t>
          </a:r>
          <a:r>
            <a:rPr lang="en-GB" b="1" dirty="0" err="1"/>
            <a:t>vlivy</a:t>
          </a:r>
          <a:endParaRPr lang="en-GB" b="1" dirty="0"/>
        </a:p>
      </dgm:t>
    </dgm:pt>
    <dgm:pt modelId="{6AA6F294-9C27-5049-8BCB-C6628AE6713B}" type="parTrans" cxnId="{375880AA-692C-E94A-96EB-AA5310FA31AA}">
      <dgm:prSet/>
      <dgm:spPr/>
      <dgm:t>
        <a:bodyPr/>
        <a:lstStyle/>
        <a:p>
          <a:endParaRPr lang="en-GB"/>
        </a:p>
      </dgm:t>
    </dgm:pt>
    <dgm:pt modelId="{EF1F0116-F5C9-DF47-875E-2BDC453731B3}" type="sibTrans" cxnId="{375880AA-692C-E94A-96EB-AA5310FA31AA}">
      <dgm:prSet/>
      <dgm:spPr/>
      <dgm:t>
        <a:bodyPr/>
        <a:lstStyle/>
        <a:p>
          <a:endParaRPr lang="en-GB"/>
        </a:p>
      </dgm:t>
    </dgm:pt>
    <dgm:pt modelId="{1E10D1B9-103A-E64A-8565-F3A2D77E776C}">
      <dgm:prSet/>
      <dgm:spPr/>
      <dgm:t>
        <a:bodyPr/>
        <a:lstStyle/>
        <a:p>
          <a:r>
            <a:rPr lang="en-GB" dirty="0" err="1"/>
            <a:t>Nejsou</a:t>
          </a:r>
          <a:r>
            <a:rPr lang="en-GB" dirty="0"/>
            <a:t> </a:t>
          </a:r>
          <a:r>
            <a:rPr lang="en-GB" dirty="0" err="1"/>
            <a:t>skutečnými</a:t>
          </a:r>
          <a:r>
            <a:rPr lang="en-GB" dirty="0"/>
            <a:t> </a:t>
          </a:r>
          <a:r>
            <a:rPr lang="en-GB" dirty="0" err="1"/>
            <a:t>hodnotami</a:t>
          </a:r>
          <a:r>
            <a:rPr lang="en-GB" dirty="0"/>
            <a:t> (</a:t>
          </a:r>
          <a:r>
            <a:rPr lang="en-GB" dirty="0" err="1"/>
            <a:t>koncentrace</a:t>
          </a:r>
          <a:r>
            <a:rPr lang="en-GB" dirty="0"/>
            <a:t>, </a:t>
          </a:r>
          <a:r>
            <a:rPr lang="en-GB" dirty="0" err="1"/>
            <a:t>počty</a:t>
          </a:r>
          <a:r>
            <a:rPr lang="en-GB" dirty="0"/>
            <a:t>) </a:t>
          </a:r>
          <a:r>
            <a:rPr lang="en-GB" dirty="0" err="1"/>
            <a:t>sledovaných</a:t>
          </a:r>
          <a:r>
            <a:rPr lang="en-GB" dirty="0"/>
            <a:t> </a:t>
          </a:r>
          <a:r>
            <a:rPr lang="en-GB" dirty="0" err="1"/>
            <a:t>molekul</a:t>
          </a:r>
          <a:r>
            <a:rPr lang="en-GB" dirty="0"/>
            <a:t> </a:t>
          </a:r>
        </a:p>
      </dgm:t>
    </dgm:pt>
    <dgm:pt modelId="{D2FA80F6-C36D-554C-B9E9-DADA8DBAB0E3}" type="parTrans" cxnId="{08F00077-2616-5E40-BA6B-15E90FB42C67}">
      <dgm:prSet/>
      <dgm:spPr/>
      <dgm:t>
        <a:bodyPr/>
        <a:lstStyle/>
        <a:p>
          <a:endParaRPr lang="en-GB"/>
        </a:p>
      </dgm:t>
    </dgm:pt>
    <dgm:pt modelId="{FC510D81-5C20-1447-A77B-70D95BAE1F99}" type="sibTrans" cxnId="{08F00077-2616-5E40-BA6B-15E90FB42C67}">
      <dgm:prSet/>
      <dgm:spPr/>
      <dgm:t>
        <a:bodyPr/>
        <a:lstStyle/>
        <a:p>
          <a:endParaRPr lang="en-GB"/>
        </a:p>
      </dgm:t>
    </dgm:pt>
    <dgm:pt modelId="{9D6791D5-3122-F549-902C-E7A6E66E2806}" type="pres">
      <dgm:prSet presAssocID="{F29EF8B0-8062-4F98-85ED-D49D96EE8CAF}" presName="vert0" presStyleCnt="0">
        <dgm:presLayoutVars>
          <dgm:dir/>
          <dgm:animOne val="branch"/>
          <dgm:animLvl val="lvl"/>
        </dgm:presLayoutVars>
      </dgm:prSet>
      <dgm:spPr/>
    </dgm:pt>
    <dgm:pt modelId="{F10DC336-98EC-F141-84C3-F5D51C0053C6}" type="pres">
      <dgm:prSet presAssocID="{CB9380EA-94B2-41D8-B06A-AF407A10EC0F}" presName="thickLine" presStyleLbl="alignNode1" presStyleIdx="0" presStyleCnt="6"/>
      <dgm:spPr/>
    </dgm:pt>
    <dgm:pt modelId="{3B5DE53A-D4DB-834A-891F-B24375135240}" type="pres">
      <dgm:prSet presAssocID="{CB9380EA-94B2-41D8-B06A-AF407A10EC0F}" presName="horz1" presStyleCnt="0"/>
      <dgm:spPr/>
    </dgm:pt>
    <dgm:pt modelId="{3B25408E-E1EF-CB4B-8910-B422BC4CE106}" type="pres">
      <dgm:prSet presAssocID="{CB9380EA-94B2-41D8-B06A-AF407A10EC0F}" presName="tx1" presStyleLbl="revTx" presStyleIdx="0" presStyleCnt="6"/>
      <dgm:spPr/>
    </dgm:pt>
    <dgm:pt modelId="{93E6C41E-F430-9047-974D-F2BBE2ADFEC9}" type="pres">
      <dgm:prSet presAssocID="{CB9380EA-94B2-41D8-B06A-AF407A10EC0F}" presName="vert1" presStyleCnt="0"/>
      <dgm:spPr/>
    </dgm:pt>
    <dgm:pt modelId="{93D38CA8-D7EE-B64E-BEDA-01361E6295C9}" type="pres">
      <dgm:prSet presAssocID="{1E10D1B9-103A-E64A-8565-F3A2D77E776C}" presName="thickLine" presStyleLbl="alignNode1" presStyleIdx="1" presStyleCnt="6"/>
      <dgm:spPr/>
    </dgm:pt>
    <dgm:pt modelId="{F8D1E858-BE08-0143-964C-2D34763A411B}" type="pres">
      <dgm:prSet presAssocID="{1E10D1B9-103A-E64A-8565-F3A2D77E776C}" presName="horz1" presStyleCnt="0"/>
      <dgm:spPr/>
    </dgm:pt>
    <dgm:pt modelId="{0A86E84B-4C00-864F-A5FD-79B1B7F82319}" type="pres">
      <dgm:prSet presAssocID="{1E10D1B9-103A-E64A-8565-F3A2D77E776C}" presName="tx1" presStyleLbl="revTx" presStyleIdx="1" presStyleCnt="6"/>
      <dgm:spPr/>
    </dgm:pt>
    <dgm:pt modelId="{58411BDD-E471-3B45-99B6-1AB80C1876D5}" type="pres">
      <dgm:prSet presAssocID="{1E10D1B9-103A-E64A-8565-F3A2D77E776C}" presName="vert1" presStyleCnt="0"/>
      <dgm:spPr/>
    </dgm:pt>
    <dgm:pt modelId="{323F4276-1EA9-4F4F-AB24-E3688C9355B9}" type="pres">
      <dgm:prSet presAssocID="{A5ED55B4-10CB-7F4B-A5D9-DFFDA89F50F6}" presName="thickLine" presStyleLbl="alignNode1" presStyleIdx="2" presStyleCnt="6"/>
      <dgm:spPr/>
    </dgm:pt>
    <dgm:pt modelId="{FD0E295C-4324-CB4C-8345-939A64A797D4}" type="pres">
      <dgm:prSet presAssocID="{A5ED55B4-10CB-7F4B-A5D9-DFFDA89F50F6}" presName="horz1" presStyleCnt="0"/>
      <dgm:spPr/>
    </dgm:pt>
    <dgm:pt modelId="{A840D8E5-BF30-7A4B-9557-D4D14D9F0DE8}" type="pres">
      <dgm:prSet presAssocID="{A5ED55B4-10CB-7F4B-A5D9-DFFDA89F50F6}" presName="tx1" presStyleLbl="revTx" presStyleIdx="2" presStyleCnt="6"/>
      <dgm:spPr/>
    </dgm:pt>
    <dgm:pt modelId="{1B883079-6917-E040-874E-CE8FE542105B}" type="pres">
      <dgm:prSet presAssocID="{A5ED55B4-10CB-7F4B-A5D9-DFFDA89F50F6}" presName="vert1" presStyleCnt="0"/>
      <dgm:spPr/>
    </dgm:pt>
    <dgm:pt modelId="{C5BBACEE-D75E-434D-A05D-F8CC52740882}" type="pres">
      <dgm:prSet presAssocID="{5E96F516-D90F-4FDE-B402-20B79EA85280}" presName="thickLine" presStyleLbl="alignNode1" presStyleIdx="3" presStyleCnt="6"/>
      <dgm:spPr/>
    </dgm:pt>
    <dgm:pt modelId="{DF1244B6-F388-BC44-BE90-6C376D80B772}" type="pres">
      <dgm:prSet presAssocID="{5E96F516-D90F-4FDE-B402-20B79EA85280}" presName="horz1" presStyleCnt="0"/>
      <dgm:spPr/>
    </dgm:pt>
    <dgm:pt modelId="{A5C5CB4E-4C8F-6D44-8709-58ADD0505389}" type="pres">
      <dgm:prSet presAssocID="{5E96F516-D90F-4FDE-B402-20B79EA85280}" presName="tx1" presStyleLbl="revTx" presStyleIdx="3" presStyleCnt="6"/>
      <dgm:spPr/>
    </dgm:pt>
    <dgm:pt modelId="{903FF167-250B-0C40-B3F2-FE7534A8D46E}" type="pres">
      <dgm:prSet presAssocID="{5E96F516-D90F-4FDE-B402-20B79EA85280}" presName="vert1" presStyleCnt="0"/>
      <dgm:spPr/>
    </dgm:pt>
    <dgm:pt modelId="{B53651F4-7973-DF4A-970D-5DBC052F6F3D}" type="pres">
      <dgm:prSet presAssocID="{18D888CE-0ED6-41F7-890B-42E10AD73038}" presName="thickLine" presStyleLbl="alignNode1" presStyleIdx="4" presStyleCnt="6"/>
      <dgm:spPr/>
    </dgm:pt>
    <dgm:pt modelId="{EF18F879-CF49-A44F-8FD3-2BA176196877}" type="pres">
      <dgm:prSet presAssocID="{18D888CE-0ED6-41F7-890B-42E10AD73038}" presName="horz1" presStyleCnt="0"/>
      <dgm:spPr/>
    </dgm:pt>
    <dgm:pt modelId="{C9ED3413-C6CF-234D-9BC2-68A6D16287C4}" type="pres">
      <dgm:prSet presAssocID="{18D888CE-0ED6-41F7-890B-42E10AD73038}" presName="tx1" presStyleLbl="revTx" presStyleIdx="4" presStyleCnt="6"/>
      <dgm:spPr/>
    </dgm:pt>
    <dgm:pt modelId="{D87A8A91-29DA-0C47-99CE-FEB71BC20C66}" type="pres">
      <dgm:prSet presAssocID="{18D888CE-0ED6-41F7-890B-42E10AD73038}" presName="vert1" presStyleCnt="0"/>
      <dgm:spPr/>
    </dgm:pt>
    <dgm:pt modelId="{45090C2D-183A-E044-AB01-DBEA8C336D9C}" type="pres">
      <dgm:prSet presAssocID="{D9EA4F69-155F-42F8-B887-33885F28B5CD}" presName="thickLine" presStyleLbl="alignNode1" presStyleIdx="5" presStyleCnt="6"/>
      <dgm:spPr/>
    </dgm:pt>
    <dgm:pt modelId="{E70E2C07-708B-4E4A-9A4D-B0B89C705097}" type="pres">
      <dgm:prSet presAssocID="{D9EA4F69-155F-42F8-B887-33885F28B5CD}" presName="horz1" presStyleCnt="0"/>
      <dgm:spPr/>
    </dgm:pt>
    <dgm:pt modelId="{4DDB30F8-3A28-0240-A5E9-DD079FE60195}" type="pres">
      <dgm:prSet presAssocID="{D9EA4F69-155F-42F8-B887-33885F28B5CD}" presName="tx1" presStyleLbl="revTx" presStyleIdx="5" presStyleCnt="6"/>
      <dgm:spPr/>
    </dgm:pt>
    <dgm:pt modelId="{E9C7424B-A2E6-FB42-B3B9-6D1044943172}" type="pres">
      <dgm:prSet presAssocID="{D9EA4F69-155F-42F8-B887-33885F28B5CD}" presName="vert1" presStyleCnt="0"/>
      <dgm:spPr/>
    </dgm:pt>
  </dgm:ptLst>
  <dgm:cxnLst>
    <dgm:cxn modelId="{33343B03-DAD3-6942-9BA2-35882E35B022}" type="presOf" srcId="{1E10D1B9-103A-E64A-8565-F3A2D77E776C}" destId="{0A86E84B-4C00-864F-A5FD-79B1B7F82319}" srcOrd="0" destOrd="0" presId="urn:microsoft.com/office/officeart/2008/layout/LinedList"/>
    <dgm:cxn modelId="{002D0C06-EF21-4849-83E7-FD244955C8A9}" type="presOf" srcId="{CB9380EA-94B2-41D8-B06A-AF407A10EC0F}" destId="{3B25408E-E1EF-CB4B-8910-B422BC4CE106}" srcOrd="0" destOrd="0" presId="urn:microsoft.com/office/officeart/2008/layout/LinedList"/>
    <dgm:cxn modelId="{C3811E0E-B616-4322-B7E6-15BB2B8BB865}" srcId="{F29EF8B0-8062-4F98-85ED-D49D96EE8CAF}" destId="{5E96F516-D90F-4FDE-B402-20B79EA85280}" srcOrd="3" destOrd="0" parTransId="{B8506FF8-6372-4803-9827-1C36192ECB8F}" sibTransId="{D08FFD16-29D6-42DB-8ABB-50420CC72E39}"/>
    <dgm:cxn modelId="{021BF16E-B6B1-48F2-818D-BCAA51F8264F}" srcId="{F29EF8B0-8062-4F98-85ED-D49D96EE8CAF}" destId="{CB9380EA-94B2-41D8-B06A-AF407A10EC0F}" srcOrd="0" destOrd="0" parTransId="{0C5465BD-9260-4E36-8939-31CC01575C7B}" sibTransId="{D3505BF6-1132-4C52-BAD4-1E69A42128CF}"/>
    <dgm:cxn modelId="{C0803A50-FC56-4D4A-9F09-C4EC9B7A5B62}" srcId="{F29EF8B0-8062-4F98-85ED-D49D96EE8CAF}" destId="{18D888CE-0ED6-41F7-890B-42E10AD73038}" srcOrd="4" destOrd="0" parTransId="{1FF83931-21D0-4CDC-98B3-B4576054487C}" sibTransId="{FD79B87B-2F6A-4601-B20F-043D4FBFBBB4}"/>
    <dgm:cxn modelId="{6EEDEA71-EE34-104B-AAAF-1BED43904A57}" type="presOf" srcId="{D9EA4F69-155F-42F8-B887-33885F28B5CD}" destId="{4DDB30F8-3A28-0240-A5E9-DD079FE60195}" srcOrd="0" destOrd="0" presId="urn:microsoft.com/office/officeart/2008/layout/LinedList"/>
    <dgm:cxn modelId="{08F00077-2616-5E40-BA6B-15E90FB42C67}" srcId="{F29EF8B0-8062-4F98-85ED-D49D96EE8CAF}" destId="{1E10D1B9-103A-E64A-8565-F3A2D77E776C}" srcOrd="1" destOrd="0" parTransId="{D2FA80F6-C36D-554C-B9E9-DADA8DBAB0E3}" sibTransId="{FC510D81-5C20-1447-A77B-70D95BAE1F99}"/>
    <dgm:cxn modelId="{38641F9D-38D4-664F-9C98-84E889E69FE9}" type="presOf" srcId="{A5ED55B4-10CB-7F4B-A5D9-DFFDA89F50F6}" destId="{A840D8E5-BF30-7A4B-9557-D4D14D9F0DE8}" srcOrd="0" destOrd="0" presId="urn:microsoft.com/office/officeart/2008/layout/LinedList"/>
    <dgm:cxn modelId="{9EB135A4-020D-42BF-B148-97274F2A4429}" srcId="{F29EF8B0-8062-4F98-85ED-D49D96EE8CAF}" destId="{D9EA4F69-155F-42F8-B887-33885F28B5CD}" srcOrd="5" destOrd="0" parTransId="{C044BA21-7FD0-4ACD-9C1B-17F2D25DED98}" sibTransId="{E60BDF87-0F15-47F0-AFB7-D8F8ED6EF2CF}"/>
    <dgm:cxn modelId="{1AFD3EAA-7E51-644E-8F62-D346BFE831F3}" type="presOf" srcId="{F29EF8B0-8062-4F98-85ED-D49D96EE8CAF}" destId="{9D6791D5-3122-F549-902C-E7A6E66E2806}" srcOrd="0" destOrd="0" presId="urn:microsoft.com/office/officeart/2008/layout/LinedList"/>
    <dgm:cxn modelId="{375880AA-692C-E94A-96EB-AA5310FA31AA}" srcId="{F29EF8B0-8062-4F98-85ED-D49D96EE8CAF}" destId="{A5ED55B4-10CB-7F4B-A5D9-DFFDA89F50F6}" srcOrd="2" destOrd="0" parTransId="{6AA6F294-9C27-5049-8BCB-C6628AE6713B}" sibTransId="{EF1F0116-F5C9-DF47-875E-2BDC453731B3}"/>
    <dgm:cxn modelId="{FE1DEEC2-D344-044B-8B30-CC172BBC3224}" type="presOf" srcId="{5E96F516-D90F-4FDE-B402-20B79EA85280}" destId="{A5C5CB4E-4C8F-6D44-8709-58ADD0505389}" srcOrd="0" destOrd="0" presId="urn:microsoft.com/office/officeart/2008/layout/LinedList"/>
    <dgm:cxn modelId="{E542B2DA-E16C-984D-B5C1-B135F0670348}" type="presOf" srcId="{18D888CE-0ED6-41F7-890B-42E10AD73038}" destId="{C9ED3413-C6CF-234D-9BC2-68A6D16287C4}" srcOrd="0" destOrd="0" presId="urn:microsoft.com/office/officeart/2008/layout/LinedList"/>
    <dgm:cxn modelId="{7E8108F0-5F48-7C4B-AE3A-42C976F4596B}" type="presParOf" srcId="{9D6791D5-3122-F549-902C-E7A6E66E2806}" destId="{F10DC336-98EC-F141-84C3-F5D51C0053C6}" srcOrd="0" destOrd="0" presId="urn:microsoft.com/office/officeart/2008/layout/LinedList"/>
    <dgm:cxn modelId="{3DF6530A-24D2-1644-9C66-E8B7367F012C}" type="presParOf" srcId="{9D6791D5-3122-F549-902C-E7A6E66E2806}" destId="{3B5DE53A-D4DB-834A-891F-B24375135240}" srcOrd="1" destOrd="0" presId="urn:microsoft.com/office/officeart/2008/layout/LinedList"/>
    <dgm:cxn modelId="{74A86A84-73A2-5343-BD2D-F5B3C2068A7C}" type="presParOf" srcId="{3B5DE53A-D4DB-834A-891F-B24375135240}" destId="{3B25408E-E1EF-CB4B-8910-B422BC4CE106}" srcOrd="0" destOrd="0" presId="urn:microsoft.com/office/officeart/2008/layout/LinedList"/>
    <dgm:cxn modelId="{E2564F24-4B96-9B44-B14F-CDAC9AAE9BA1}" type="presParOf" srcId="{3B5DE53A-D4DB-834A-891F-B24375135240}" destId="{93E6C41E-F430-9047-974D-F2BBE2ADFEC9}" srcOrd="1" destOrd="0" presId="urn:microsoft.com/office/officeart/2008/layout/LinedList"/>
    <dgm:cxn modelId="{58381708-44D2-404A-8A30-86026BAC1A2A}" type="presParOf" srcId="{9D6791D5-3122-F549-902C-E7A6E66E2806}" destId="{93D38CA8-D7EE-B64E-BEDA-01361E6295C9}" srcOrd="2" destOrd="0" presId="urn:microsoft.com/office/officeart/2008/layout/LinedList"/>
    <dgm:cxn modelId="{7FF0628A-69E4-4643-A8D1-210BBC5D4640}" type="presParOf" srcId="{9D6791D5-3122-F549-902C-E7A6E66E2806}" destId="{F8D1E858-BE08-0143-964C-2D34763A411B}" srcOrd="3" destOrd="0" presId="urn:microsoft.com/office/officeart/2008/layout/LinedList"/>
    <dgm:cxn modelId="{9FEFA836-685B-CB46-863E-10CF5ED46124}" type="presParOf" srcId="{F8D1E858-BE08-0143-964C-2D34763A411B}" destId="{0A86E84B-4C00-864F-A5FD-79B1B7F82319}" srcOrd="0" destOrd="0" presId="urn:microsoft.com/office/officeart/2008/layout/LinedList"/>
    <dgm:cxn modelId="{1E16F5B9-78F3-FB43-B8C9-380DAE4450D5}" type="presParOf" srcId="{F8D1E858-BE08-0143-964C-2D34763A411B}" destId="{58411BDD-E471-3B45-99B6-1AB80C1876D5}" srcOrd="1" destOrd="0" presId="urn:microsoft.com/office/officeart/2008/layout/LinedList"/>
    <dgm:cxn modelId="{EFAF415B-2FC5-0D4F-8932-E56DDEF4461F}" type="presParOf" srcId="{9D6791D5-3122-F549-902C-E7A6E66E2806}" destId="{323F4276-1EA9-4F4F-AB24-E3688C9355B9}" srcOrd="4" destOrd="0" presId="urn:microsoft.com/office/officeart/2008/layout/LinedList"/>
    <dgm:cxn modelId="{3BDF783E-F47A-864B-9668-1F0AB369E9F0}" type="presParOf" srcId="{9D6791D5-3122-F549-902C-E7A6E66E2806}" destId="{FD0E295C-4324-CB4C-8345-939A64A797D4}" srcOrd="5" destOrd="0" presId="urn:microsoft.com/office/officeart/2008/layout/LinedList"/>
    <dgm:cxn modelId="{EEBAD096-5794-3F48-B42E-A873A5D8A630}" type="presParOf" srcId="{FD0E295C-4324-CB4C-8345-939A64A797D4}" destId="{A840D8E5-BF30-7A4B-9557-D4D14D9F0DE8}" srcOrd="0" destOrd="0" presId="urn:microsoft.com/office/officeart/2008/layout/LinedList"/>
    <dgm:cxn modelId="{653B1B94-1DE7-AE49-8813-B7F5BE572EC0}" type="presParOf" srcId="{FD0E295C-4324-CB4C-8345-939A64A797D4}" destId="{1B883079-6917-E040-874E-CE8FE542105B}" srcOrd="1" destOrd="0" presId="urn:microsoft.com/office/officeart/2008/layout/LinedList"/>
    <dgm:cxn modelId="{F141D988-F5F9-8744-822B-D66C3624EBBD}" type="presParOf" srcId="{9D6791D5-3122-F549-902C-E7A6E66E2806}" destId="{C5BBACEE-D75E-434D-A05D-F8CC52740882}" srcOrd="6" destOrd="0" presId="urn:microsoft.com/office/officeart/2008/layout/LinedList"/>
    <dgm:cxn modelId="{5B13C8E0-E8FA-C044-BE9B-F377B994B960}" type="presParOf" srcId="{9D6791D5-3122-F549-902C-E7A6E66E2806}" destId="{DF1244B6-F388-BC44-BE90-6C376D80B772}" srcOrd="7" destOrd="0" presId="urn:microsoft.com/office/officeart/2008/layout/LinedList"/>
    <dgm:cxn modelId="{BF9D9845-BDA1-D444-98EE-98A4E974077E}" type="presParOf" srcId="{DF1244B6-F388-BC44-BE90-6C376D80B772}" destId="{A5C5CB4E-4C8F-6D44-8709-58ADD0505389}" srcOrd="0" destOrd="0" presId="urn:microsoft.com/office/officeart/2008/layout/LinedList"/>
    <dgm:cxn modelId="{850A1208-F469-D444-9D63-3250C041C0F8}" type="presParOf" srcId="{DF1244B6-F388-BC44-BE90-6C376D80B772}" destId="{903FF167-250B-0C40-B3F2-FE7534A8D46E}" srcOrd="1" destOrd="0" presId="urn:microsoft.com/office/officeart/2008/layout/LinedList"/>
    <dgm:cxn modelId="{A60CE3B8-FA48-CF4E-ABF8-000852C7015D}" type="presParOf" srcId="{9D6791D5-3122-F549-902C-E7A6E66E2806}" destId="{B53651F4-7973-DF4A-970D-5DBC052F6F3D}" srcOrd="8" destOrd="0" presId="urn:microsoft.com/office/officeart/2008/layout/LinedList"/>
    <dgm:cxn modelId="{15CD1681-9A7B-6041-842A-1F9239C4A94D}" type="presParOf" srcId="{9D6791D5-3122-F549-902C-E7A6E66E2806}" destId="{EF18F879-CF49-A44F-8FD3-2BA176196877}" srcOrd="9" destOrd="0" presId="urn:microsoft.com/office/officeart/2008/layout/LinedList"/>
    <dgm:cxn modelId="{310E0FAE-47A3-DC4B-8428-24F2E9D80F44}" type="presParOf" srcId="{EF18F879-CF49-A44F-8FD3-2BA176196877}" destId="{C9ED3413-C6CF-234D-9BC2-68A6D16287C4}" srcOrd="0" destOrd="0" presId="urn:microsoft.com/office/officeart/2008/layout/LinedList"/>
    <dgm:cxn modelId="{8DC62B27-30D0-3E4B-B195-3B43D16D300E}" type="presParOf" srcId="{EF18F879-CF49-A44F-8FD3-2BA176196877}" destId="{D87A8A91-29DA-0C47-99CE-FEB71BC20C66}" srcOrd="1" destOrd="0" presId="urn:microsoft.com/office/officeart/2008/layout/LinedList"/>
    <dgm:cxn modelId="{E0BA5DC8-B50C-FE4B-A30A-A2BF24D1D150}" type="presParOf" srcId="{9D6791D5-3122-F549-902C-E7A6E66E2806}" destId="{45090C2D-183A-E044-AB01-DBEA8C336D9C}" srcOrd="10" destOrd="0" presId="urn:microsoft.com/office/officeart/2008/layout/LinedList"/>
    <dgm:cxn modelId="{D9006008-EBCB-424D-830E-6F1EB0F50851}" type="presParOf" srcId="{9D6791D5-3122-F549-902C-E7A6E66E2806}" destId="{E70E2C07-708B-4E4A-9A4D-B0B89C705097}" srcOrd="11" destOrd="0" presId="urn:microsoft.com/office/officeart/2008/layout/LinedList"/>
    <dgm:cxn modelId="{BB3F9751-11A0-7747-B60E-13AAB53FB500}" type="presParOf" srcId="{E70E2C07-708B-4E4A-9A4D-B0B89C705097}" destId="{4DDB30F8-3A28-0240-A5E9-DD079FE60195}" srcOrd="0" destOrd="0" presId="urn:microsoft.com/office/officeart/2008/layout/LinedList"/>
    <dgm:cxn modelId="{2718F47A-77E5-D747-B049-4334E85DF3FD}" type="presParOf" srcId="{E70E2C07-708B-4E4A-9A4D-B0B89C705097}" destId="{E9C7424B-A2E6-FB42-B3B9-6D104494317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D86F335A-13E4-499C-B954-5F7DB83A8E94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accent1_2" csCatId="accent1" phldr="1"/>
      <dgm:spPr/>
      <dgm:t>
        <a:bodyPr/>
        <a:lstStyle/>
        <a:p>
          <a:endParaRPr lang="en-US"/>
        </a:p>
      </dgm:t>
    </dgm:pt>
    <dgm:pt modelId="{C8384C52-E749-4DF2-ABF0-E987E888577C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cs-CZ"/>
            <a:t>Jsou často komplexní:</a:t>
          </a:r>
          <a:endParaRPr lang="en-US"/>
        </a:p>
      </dgm:t>
    </dgm:pt>
    <dgm:pt modelId="{563966C9-4365-4F53-A6E7-E050093608F8}" type="parTrans" cxnId="{F2CBFD30-DBD1-4058-8B43-F47E9DFA2738}">
      <dgm:prSet/>
      <dgm:spPr/>
      <dgm:t>
        <a:bodyPr/>
        <a:lstStyle/>
        <a:p>
          <a:endParaRPr lang="en-US"/>
        </a:p>
      </dgm:t>
    </dgm:pt>
    <dgm:pt modelId="{F8FF7E17-96F2-4B44-94D3-82241A7B2468}" type="sibTrans" cxnId="{F2CBFD30-DBD1-4058-8B43-F47E9DFA2738}">
      <dgm:prSet/>
      <dgm:spPr/>
      <dgm:t>
        <a:bodyPr/>
        <a:lstStyle/>
        <a:p>
          <a:endParaRPr lang="en-US"/>
        </a:p>
      </dgm:t>
    </dgm:pt>
    <dgm:pt modelId="{00859409-EDB5-4F5F-BA16-A2C236D14553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 dirty="0"/>
            <a:t>Složené z více charakteristik </a:t>
          </a:r>
          <a:r>
            <a:rPr lang="cs-CZ" dirty="0"/>
            <a:t>(více genů, proteinů…)</a:t>
          </a:r>
          <a:endParaRPr lang="en-US" dirty="0"/>
        </a:p>
      </dgm:t>
    </dgm:pt>
    <dgm:pt modelId="{C4C346A9-D132-465F-8268-53230525AA8F}" type="parTrans" cxnId="{05DB7641-049C-43F8-B164-64FB61CECB6B}">
      <dgm:prSet/>
      <dgm:spPr/>
      <dgm:t>
        <a:bodyPr/>
        <a:lstStyle/>
        <a:p>
          <a:endParaRPr lang="en-US"/>
        </a:p>
      </dgm:t>
    </dgm:pt>
    <dgm:pt modelId="{81B9D3EE-B164-4F9D-8162-ABDAE8A9FB0F}" type="sibTrans" cxnId="{05DB7641-049C-43F8-B164-64FB61CECB6B}">
      <dgm:prSet/>
      <dgm:spPr/>
      <dgm:t>
        <a:bodyPr/>
        <a:lstStyle/>
        <a:p>
          <a:endParaRPr lang="en-US"/>
        </a:p>
      </dgm:t>
    </dgm:pt>
    <dgm:pt modelId="{325D6518-6FA3-4B42-B236-D2F7363AEC34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 dirty="0"/>
            <a:t>Bez</a:t>
          </a:r>
          <a:r>
            <a:rPr lang="cs-CZ" b="0" dirty="0"/>
            <a:t> jasně definovaného </a:t>
          </a:r>
          <a:r>
            <a:rPr lang="cs-CZ" b="1" dirty="0"/>
            <a:t>biologického</a:t>
          </a:r>
          <a:r>
            <a:rPr lang="cs-CZ" b="0" dirty="0"/>
            <a:t> </a:t>
          </a:r>
          <a:r>
            <a:rPr lang="cs-CZ" b="1" dirty="0"/>
            <a:t>zdůvodnění</a:t>
          </a:r>
          <a:endParaRPr lang="en-US" b="1" dirty="0"/>
        </a:p>
      </dgm:t>
    </dgm:pt>
    <dgm:pt modelId="{944566F1-6644-4455-B1AD-3DF91E71B88F}" type="parTrans" cxnId="{49B04FFD-5002-4471-910C-F0202145443E}">
      <dgm:prSet/>
      <dgm:spPr/>
      <dgm:t>
        <a:bodyPr/>
        <a:lstStyle/>
        <a:p>
          <a:endParaRPr lang="en-US"/>
        </a:p>
      </dgm:t>
    </dgm:pt>
    <dgm:pt modelId="{CC3B3823-FB3A-41FA-803E-B416DF1D65FC}" type="sibTrans" cxnId="{49B04FFD-5002-4471-910C-F0202145443E}">
      <dgm:prSet/>
      <dgm:spPr/>
      <dgm:t>
        <a:bodyPr/>
        <a:lstStyle/>
        <a:p>
          <a:endParaRPr lang="en-US"/>
        </a:p>
      </dgm:t>
    </dgm:pt>
    <dgm:pt modelId="{2C616476-677A-44AB-B48C-633AC09B31EF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cs-CZ"/>
            <a:t>Pocházejí z dat:</a:t>
          </a:r>
          <a:endParaRPr lang="en-US"/>
        </a:p>
      </dgm:t>
    </dgm:pt>
    <dgm:pt modelId="{6A7FECD5-34B4-48BB-8239-12AD2C795325}" type="parTrans" cxnId="{CA1C0144-7D51-453F-9126-E2788928A642}">
      <dgm:prSet/>
      <dgm:spPr/>
      <dgm:t>
        <a:bodyPr/>
        <a:lstStyle/>
        <a:p>
          <a:endParaRPr lang="en-US"/>
        </a:p>
      </dgm:t>
    </dgm:pt>
    <dgm:pt modelId="{11B4F225-649A-4A67-A9D7-5123619FD36F}" type="sibTrans" cxnId="{CA1C0144-7D51-453F-9126-E2788928A642}">
      <dgm:prSet/>
      <dgm:spPr/>
      <dgm:t>
        <a:bodyPr/>
        <a:lstStyle/>
        <a:p>
          <a:endParaRPr lang="en-US"/>
        </a:p>
      </dgm:t>
    </dgm:pt>
    <dgm:pt modelId="{A631ABD7-B8A0-47BE-9A18-A2CD7FC5E9CD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zatížených </a:t>
          </a:r>
          <a:r>
            <a:rPr lang="cs-CZ" b="1" dirty="0"/>
            <a:t>významným technickým šumem </a:t>
          </a:r>
          <a:r>
            <a:rPr lang="cs-CZ" dirty="0"/>
            <a:t>z různých zdrojů</a:t>
          </a:r>
          <a:endParaRPr lang="en-US" dirty="0"/>
        </a:p>
      </dgm:t>
    </dgm:pt>
    <dgm:pt modelId="{6CBF1B73-E8C2-400C-979F-013F130D290D}" type="parTrans" cxnId="{3ED10534-C87B-41E6-8BDB-F152A8AB09A0}">
      <dgm:prSet/>
      <dgm:spPr/>
      <dgm:t>
        <a:bodyPr/>
        <a:lstStyle/>
        <a:p>
          <a:endParaRPr lang="en-US"/>
        </a:p>
      </dgm:t>
    </dgm:pt>
    <dgm:pt modelId="{73920326-5BA3-4144-B619-7404DF55C88E}" type="sibTrans" cxnId="{3ED10534-C87B-41E6-8BDB-F152A8AB09A0}">
      <dgm:prSet/>
      <dgm:spPr/>
      <dgm:t>
        <a:bodyPr/>
        <a:lstStyle/>
        <a:p>
          <a:endParaRPr lang="en-US"/>
        </a:p>
      </dgm:t>
    </dgm:pt>
    <dgm:pt modelId="{063C3308-5003-4DD0-95E4-9620A545FD2B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analyzovaných </a:t>
          </a:r>
          <a:r>
            <a:rPr lang="cs-CZ" b="1" dirty="0"/>
            <a:t>metodami</a:t>
          </a:r>
          <a:r>
            <a:rPr lang="cs-CZ" dirty="0"/>
            <a:t>, které </a:t>
          </a:r>
          <a:r>
            <a:rPr lang="cs-CZ" b="1" dirty="0"/>
            <a:t>nejsou standardizované</a:t>
          </a:r>
          <a:endParaRPr lang="en-US" b="1" dirty="0"/>
        </a:p>
      </dgm:t>
    </dgm:pt>
    <dgm:pt modelId="{1BB16EB7-5BF7-4F01-8750-E43504B947BD}" type="parTrans" cxnId="{F328CC39-1A5A-4AEA-802B-F67915FD3881}">
      <dgm:prSet/>
      <dgm:spPr/>
      <dgm:t>
        <a:bodyPr/>
        <a:lstStyle/>
        <a:p>
          <a:endParaRPr lang="en-US"/>
        </a:p>
      </dgm:t>
    </dgm:pt>
    <dgm:pt modelId="{106BBB20-CDF0-4376-A405-422951C40705}" type="sibTrans" cxnId="{F328CC39-1A5A-4AEA-802B-F67915FD3881}">
      <dgm:prSet/>
      <dgm:spPr/>
      <dgm:t>
        <a:bodyPr/>
        <a:lstStyle/>
        <a:p>
          <a:endParaRPr lang="en-US"/>
        </a:p>
      </dgm:t>
    </dgm:pt>
    <dgm:pt modelId="{6EE19317-7394-45BB-B764-E6C6FA37FEC2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které jsou pouze </a:t>
          </a:r>
          <a:r>
            <a:rPr lang="cs-CZ" b="1" dirty="0"/>
            <a:t>korelované</a:t>
          </a:r>
          <a:r>
            <a:rPr lang="cs-CZ" dirty="0"/>
            <a:t> s měřenou proměnnou (např. nejsou koncentrace ani počty molekul)</a:t>
          </a:r>
          <a:endParaRPr lang="en-US" dirty="0"/>
        </a:p>
      </dgm:t>
    </dgm:pt>
    <dgm:pt modelId="{7A33162B-7131-4B2E-91DF-B16666DFC9C5}" type="parTrans" cxnId="{9D4EED59-F923-432A-9486-F7D78EAA956A}">
      <dgm:prSet/>
      <dgm:spPr/>
      <dgm:t>
        <a:bodyPr/>
        <a:lstStyle/>
        <a:p>
          <a:endParaRPr lang="en-US"/>
        </a:p>
      </dgm:t>
    </dgm:pt>
    <dgm:pt modelId="{FBB0B036-CACD-424F-AC0C-4E346EB118E9}" type="sibTrans" cxnId="{9D4EED59-F923-432A-9486-F7D78EAA956A}">
      <dgm:prSet/>
      <dgm:spPr/>
      <dgm:t>
        <a:bodyPr/>
        <a:lstStyle/>
        <a:p>
          <a:endParaRPr lang="en-US"/>
        </a:p>
      </dgm:t>
    </dgm:pt>
    <dgm:pt modelId="{1C91525E-972B-4748-BD22-ECB4A4B8947D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které jsou </a:t>
          </a:r>
          <a:r>
            <a:rPr lang="cs-CZ" b="1" dirty="0"/>
            <a:t>komplexní</a:t>
          </a:r>
          <a:r>
            <a:rPr lang="cs-CZ" dirty="0"/>
            <a:t> a </a:t>
          </a:r>
          <a:r>
            <a:rPr lang="cs-CZ" b="1" dirty="0"/>
            <a:t>obtížně se sdílejí</a:t>
          </a:r>
          <a:endParaRPr lang="en-US" b="1" dirty="0"/>
        </a:p>
      </dgm:t>
    </dgm:pt>
    <dgm:pt modelId="{B82A2112-2D6C-4706-AECA-705FA14C5B5C}" type="parTrans" cxnId="{483188F9-872B-43D1-A303-3EFE52194580}">
      <dgm:prSet/>
      <dgm:spPr/>
      <dgm:t>
        <a:bodyPr/>
        <a:lstStyle/>
        <a:p>
          <a:endParaRPr lang="en-US"/>
        </a:p>
      </dgm:t>
    </dgm:pt>
    <dgm:pt modelId="{9FEF338C-7A77-45A1-BC83-341E333B2502}" type="sibTrans" cxnId="{483188F9-872B-43D1-A303-3EFE52194580}">
      <dgm:prSet/>
      <dgm:spPr/>
      <dgm:t>
        <a:bodyPr/>
        <a:lstStyle/>
        <a:p>
          <a:endParaRPr lang="en-US"/>
        </a:p>
      </dgm:t>
    </dgm:pt>
    <dgm:pt modelId="{798F342E-D297-4B54-BA97-6294A36FB54C}" type="pres">
      <dgm:prSet presAssocID="{D86F335A-13E4-499C-B954-5F7DB83A8E94}" presName="root" presStyleCnt="0">
        <dgm:presLayoutVars>
          <dgm:dir/>
          <dgm:resizeHandles val="exact"/>
        </dgm:presLayoutVars>
      </dgm:prSet>
      <dgm:spPr/>
    </dgm:pt>
    <dgm:pt modelId="{5551B247-3F66-4805-B7D4-083F031226A2}" type="pres">
      <dgm:prSet presAssocID="{C8384C52-E749-4DF2-ABF0-E987E888577C}" presName="compNode" presStyleCnt="0"/>
      <dgm:spPr/>
    </dgm:pt>
    <dgm:pt modelId="{5C9D182C-D476-4874-9308-219021BE799A}" type="pres">
      <dgm:prSet presAssocID="{C8384C52-E749-4DF2-ABF0-E987E888577C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B1199564-82FF-4CAF-9873-ABB086DFA2DF}" type="pres">
      <dgm:prSet presAssocID="{C8384C52-E749-4DF2-ABF0-E987E888577C}" presName="iconSpace" presStyleCnt="0"/>
      <dgm:spPr/>
    </dgm:pt>
    <dgm:pt modelId="{DC9B6D1D-A922-408D-BEE4-1B06DF1695CB}" type="pres">
      <dgm:prSet presAssocID="{C8384C52-E749-4DF2-ABF0-E987E888577C}" presName="parTx" presStyleLbl="revTx" presStyleIdx="0" presStyleCnt="4">
        <dgm:presLayoutVars>
          <dgm:chMax val="0"/>
          <dgm:chPref val="0"/>
        </dgm:presLayoutVars>
      </dgm:prSet>
      <dgm:spPr/>
    </dgm:pt>
    <dgm:pt modelId="{9FC7A30F-D3DA-4BA8-B13B-4F2ABF1D2DCB}" type="pres">
      <dgm:prSet presAssocID="{C8384C52-E749-4DF2-ABF0-E987E888577C}" presName="txSpace" presStyleCnt="0"/>
      <dgm:spPr/>
    </dgm:pt>
    <dgm:pt modelId="{2BBF72C0-8329-445D-91AE-9AFC9C04DB35}" type="pres">
      <dgm:prSet presAssocID="{C8384C52-E749-4DF2-ABF0-E987E888577C}" presName="desTx" presStyleLbl="revTx" presStyleIdx="1" presStyleCnt="4">
        <dgm:presLayoutVars/>
      </dgm:prSet>
      <dgm:spPr/>
    </dgm:pt>
    <dgm:pt modelId="{750C4781-F318-4BF1-9609-24EFBF2CC310}" type="pres">
      <dgm:prSet presAssocID="{F8FF7E17-96F2-4B44-94D3-82241A7B2468}" presName="sibTrans" presStyleCnt="0"/>
      <dgm:spPr/>
    </dgm:pt>
    <dgm:pt modelId="{6324B2AC-4509-4F04-9B6C-FCEBB18461C7}" type="pres">
      <dgm:prSet presAssocID="{2C616476-677A-44AB-B48C-633AC09B31EF}" presName="compNode" presStyleCnt="0"/>
      <dgm:spPr/>
    </dgm:pt>
    <dgm:pt modelId="{1BE89022-9A2C-4AF1-BB8F-ED0AA2F5B192}" type="pres">
      <dgm:prSet presAssocID="{2C616476-677A-44AB-B48C-633AC09B31EF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1721B024-E211-4220-9D0F-CC0E6A1F56D4}" type="pres">
      <dgm:prSet presAssocID="{2C616476-677A-44AB-B48C-633AC09B31EF}" presName="iconSpace" presStyleCnt="0"/>
      <dgm:spPr/>
    </dgm:pt>
    <dgm:pt modelId="{356D0B27-5750-42B2-86C4-CF434C63DFD9}" type="pres">
      <dgm:prSet presAssocID="{2C616476-677A-44AB-B48C-633AC09B31EF}" presName="parTx" presStyleLbl="revTx" presStyleIdx="2" presStyleCnt="4">
        <dgm:presLayoutVars>
          <dgm:chMax val="0"/>
          <dgm:chPref val="0"/>
        </dgm:presLayoutVars>
      </dgm:prSet>
      <dgm:spPr/>
    </dgm:pt>
    <dgm:pt modelId="{59FC6B56-3C9E-4793-800A-3F53D24CA930}" type="pres">
      <dgm:prSet presAssocID="{2C616476-677A-44AB-B48C-633AC09B31EF}" presName="txSpace" presStyleCnt="0"/>
      <dgm:spPr/>
    </dgm:pt>
    <dgm:pt modelId="{660690B5-5792-4BD5-801B-E1A06C3092C4}" type="pres">
      <dgm:prSet presAssocID="{2C616476-677A-44AB-B48C-633AC09B31EF}" presName="desTx" presStyleLbl="revTx" presStyleIdx="3" presStyleCnt="4">
        <dgm:presLayoutVars/>
      </dgm:prSet>
      <dgm:spPr/>
    </dgm:pt>
  </dgm:ptLst>
  <dgm:cxnLst>
    <dgm:cxn modelId="{F2CBFD30-DBD1-4058-8B43-F47E9DFA2738}" srcId="{D86F335A-13E4-499C-B954-5F7DB83A8E94}" destId="{C8384C52-E749-4DF2-ABF0-E987E888577C}" srcOrd="0" destOrd="0" parTransId="{563966C9-4365-4F53-A6E7-E050093608F8}" sibTransId="{F8FF7E17-96F2-4B44-94D3-82241A7B2468}"/>
    <dgm:cxn modelId="{3ED10534-C87B-41E6-8BDB-F152A8AB09A0}" srcId="{2C616476-677A-44AB-B48C-633AC09B31EF}" destId="{A631ABD7-B8A0-47BE-9A18-A2CD7FC5E9CD}" srcOrd="0" destOrd="0" parTransId="{6CBF1B73-E8C2-400C-979F-013F130D290D}" sibTransId="{73920326-5BA3-4144-B619-7404DF55C88E}"/>
    <dgm:cxn modelId="{F328CC39-1A5A-4AEA-802B-F67915FD3881}" srcId="{2C616476-677A-44AB-B48C-633AC09B31EF}" destId="{063C3308-5003-4DD0-95E4-9620A545FD2B}" srcOrd="1" destOrd="0" parTransId="{1BB16EB7-5BF7-4F01-8750-E43504B947BD}" sibTransId="{106BBB20-CDF0-4376-A405-422951C40705}"/>
    <dgm:cxn modelId="{05DB7641-049C-43F8-B164-64FB61CECB6B}" srcId="{C8384C52-E749-4DF2-ABF0-E987E888577C}" destId="{00859409-EDB5-4F5F-BA16-A2C236D14553}" srcOrd="0" destOrd="0" parTransId="{C4C346A9-D132-465F-8268-53230525AA8F}" sibTransId="{81B9D3EE-B164-4F9D-8162-ABDAE8A9FB0F}"/>
    <dgm:cxn modelId="{CA1C0144-7D51-453F-9126-E2788928A642}" srcId="{D86F335A-13E4-499C-B954-5F7DB83A8E94}" destId="{2C616476-677A-44AB-B48C-633AC09B31EF}" srcOrd="1" destOrd="0" parTransId="{6A7FECD5-34B4-48BB-8239-12AD2C795325}" sibTransId="{11B4F225-649A-4A67-A9D7-5123619FD36F}"/>
    <dgm:cxn modelId="{FD69536F-475C-764F-B500-4FA22E2B0518}" type="presOf" srcId="{6EE19317-7394-45BB-B764-E6C6FA37FEC2}" destId="{660690B5-5792-4BD5-801B-E1A06C3092C4}" srcOrd="0" destOrd="2" presId="urn:microsoft.com/office/officeart/2018/5/layout/CenteredIconLabelDescriptionList"/>
    <dgm:cxn modelId="{017DF972-8789-EA49-9221-5C9FF79F45BF}" type="presOf" srcId="{063C3308-5003-4DD0-95E4-9620A545FD2B}" destId="{660690B5-5792-4BD5-801B-E1A06C3092C4}" srcOrd="0" destOrd="1" presId="urn:microsoft.com/office/officeart/2018/5/layout/CenteredIconLabelDescriptionList"/>
    <dgm:cxn modelId="{9D4EED59-F923-432A-9486-F7D78EAA956A}" srcId="{2C616476-677A-44AB-B48C-633AC09B31EF}" destId="{6EE19317-7394-45BB-B764-E6C6FA37FEC2}" srcOrd="2" destOrd="0" parTransId="{7A33162B-7131-4B2E-91DF-B16666DFC9C5}" sibTransId="{FBB0B036-CACD-424F-AC0C-4E346EB118E9}"/>
    <dgm:cxn modelId="{CCC532AA-A173-D44F-A580-D19EC4B5C610}" type="presOf" srcId="{A631ABD7-B8A0-47BE-9A18-A2CD7FC5E9CD}" destId="{660690B5-5792-4BD5-801B-E1A06C3092C4}" srcOrd="0" destOrd="0" presId="urn:microsoft.com/office/officeart/2018/5/layout/CenteredIconLabelDescriptionList"/>
    <dgm:cxn modelId="{7F9DFFB9-580B-A24D-8BE9-3D4CFB173380}" type="presOf" srcId="{00859409-EDB5-4F5F-BA16-A2C236D14553}" destId="{2BBF72C0-8329-445D-91AE-9AFC9C04DB35}" srcOrd="0" destOrd="0" presId="urn:microsoft.com/office/officeart/2018/5/layout/CenteredIconLabelDescriptionList"/>
    <dgm:cxn modelId="{6B5A89C6-D4EE-1049-96EB-5E1ED87BDA79}" type="presOf" srcId="{2C616476-677A-44AB-B48C-633AC09B31EF}" destId="{356D0B27-5750-42B2-86C4-CF434C63DFD9}" srcOrd="0" destOrd="0" presId="urn:microsoft.com/office/officeart/2018/5/layout/CenteredIconLabelDescriptionList"/>
    <dgm:cxn modelId="{C80B58E9-33C3-3647-8C38-D5568A5BEBC3}" type="presOf" srcId="{C8384C52-E749-4DF2-ABF0-E987E888577C}" destId="{DC9B6D1D-A922-408D-BEE4-1B06DF1695CB}" srcOrd="0" destOrd="0" presId="urn:microsoft.com/office/officeart/2018/5/layout/CenteredIconLabelDescriptionList"/>
    <dgm:cxn modelId="{1B7871F5-4ADF-3149-A78E-F6AE9D9E1C38}" type="presOf" srcId="{325D6518-6FA3-4B42-B236-D2F7363AEC34}" destId="{2BBF72C0-8329-445D-91AE-9AFC9C04DB35}" srcOrd="0" destOrd="1" presId="urn:microsoft.com/office/officeart/2018/5/layout/CenteredIconLabelDescriptionList"/>
    <dgm:cxn modelId="{64203DF7-DD1E-FE48-8ADD-2EEAC6089312}" type="presOf" srcId="{1C91525E-972B-4748-BD22-ECB4A4B8947D}" destId="{660690B5-5792-4BD5-801B-E1A06C3092C4}" srcOrd="0" destOrd="3" presId="urn:microsoft.com/office/officeart/2018/5/layout/CenteredIconLabelDescriptionList"/>
    <dgm:cxn modelId="{298E12F9-09D4-C64B-BC96-DC722CC3C75B}" type="presOf" srcId="{D86F335A-13E4-499C-B954-5F7DB83A8E94}" destId="{798F342E-D297-4B54-BA97-6294A36FB54C}" srcOrd="0" destOrd="0" presId="urn:microsoft.com/office/officeart/2018/5/layout/CenteredIconLabelDescriptionList"/>
    <dgm:cxn modelId="{483188F9-872B-43D1-A303-3EFE52194580}" srcId="{2C616476-677A-44AB-B48C-633AC09B31EF}" destId="{1C91525E-972B-4748-BD22-ECB4A4B8947D}" srcOrd="3" destOrd="0" parTransId="{B82A2112-2D6C-4706-AECA-705FA14C5B5C}" sibTransId="{9FEF338C-7A77-45A1-BC83-341E333B2502}"/>
    <dgm:cxn modelId="{49B04FFD-5002-4471-910C-F0202145443E}" srcId="{C8384C52-E749-4DF2-ABF0-E987E888577C}" destId="{325D6518-6FA3-4B42-B236-D2F7363AEC34}" srcOrd="1" destOrd="0" parTransId="{944566F1-6644-4455-B1AD-3DF91E71B88F}" sibTransId="{CC3B3823-FB3A-41FA-803E-B416DF1D65FC}"/>
    <dgm:cxn modelId="{D364ED25-99E2-3340-B0A6-B38285571484}" type="presParOf" srcId="{798F342E-D297-4B54-BA97-6294A36FB54C}" destId="{5551B247-3F66-4805-B7D4-083F031226A2}" srcOrd="0" destOrd="0" presId="urn:microsoft.com/office/officeart/2018/5/layout/CenteredIconLabelDescriptionList"/>
    <dgm:cxn modelId="{AAD35E5B-4615-9C4F-886E-D355E8B67922}" type="presParOf" srcId="{5551B247-3F66-4805-B7D4-083F031226A2}" destId="{5C9D182C-D476-4874-9308-219021BE799A}" srcOrd="0" destOrd="0" presId="urn:microsoft.com/office/officeart/2018/5/layout/CenteredIconLabelDescriptionList"/>
    <dgm:cxn modelId="{9599C504-AEF6-5A46-884B-D10B98C54050}" type="presParOf" srcId="{5551B247-3F66-4805-B7D4-083F031226A2}" destId="{B1199564-82FF-4CAF-9873-ABB086DFA2DF}" srcOrd="1" destOrd="0" presId="urn:microsoft.com/office/officeart/2018/5/layout/CenteredIconLabelDescriptionList"/>
    <dgm:cxn modelId="{AD1DAD71-C206-564D-8BAE-AE28C1994F01}" type="presParOf" srcId="{5551B247-3F66-4805-B7D4-083F031226A2}" destId="{DC9B6D1D-A922-408D-BEE4-1B06DF1695CB}" srcOrd="2" destOrd="0" presId="urn:microsoft.com/office/officeart/2018/5/layout/CenteredIconLabelDescriptionList"/>
    <dgm:cxn modelId="{4E742D2D-DAD5-2644-9FC1-586AE3E16FD7}" type="presParOf" srcId="{5551B247-3F66-4805-B7D4-083F031226A2}" destId="{9FC7A30F-D3DA-4BA8-B13B-4F2ABF1D2DCB}" srcOrd="3" destOrd="0" presId="urn:microsoft.com/office/officeart/2018/5/layout/CenteredIconLabelDescriptionList"/>
    <dgm:cxn modelId="{CADDAE72-5626-3C41-8BFA-53F6D1F46F92}" type="presParOf" srcId="{5551B247-3F66-4805-B7D4-083F031226A2}" destId="{2BBF72C0-8329-445D-91AE-9AFC9C04DB35}" srcOrd="4" destOrd="0" presId="urn:microsoft.com/office/officeart/2018/5/layout/CenteredIconLabelDescriptionList"/>
    <dgm:cxn modelId="{5FCCDCED-2425-C542-BF3A-D9388FC667F6}" type="presParOf" srcId="{798F342E-D297-4B54-BA97-6294A36FB54C}" destId="{750C4781-F318-4BF1-9609-24EFBF2CC310}" srcOrd="1" destOrd="0" presId="urn:microsoft.com/office/officeart/2018/5/layout/CenteredIconLabelDescriptionList"/>
    <dgm:cxn modelId="{0F442C91-ECD9-8B45-9DEB-CD24BCDFC125}" type="presParOf" srcId="{798F342E-D297-4B54-BA97-6294A36FB54C}" destId="{6324B2AC-4509-4F04-9B6C-FCEBB18461C7}" srcOrd="2" destOrd="0" presId="urn:microsoft.com/office/officeart/2018/5/layout/CenteredIconLabelDescriptionList"/>
    <dgm:cxn modelId="{C3DACECB-CC18-B440-84ED-94B991CAB452}" type="presParOf" srcId="{6324B2AC-4509-4F04-9B6C-FCEBB18461C7}" destId="{1BE89022-9A2C-4AF1-BB8F-ED0AA2F5B192}" srcOrd="0" destOrd="0" presId="urn:microsoft.com/office/officeart/2018/5/layout/CenteredIconLabelDescriptionList"/>
    <dgm:cxn modelId="{6977BE08-A7BD-D343-A1DF-5AAE56DC9013}" type="presParOf" srcId="{6324B2AC-4509-4F04-9B6C-FCEBB18461C7}" destId="{1721B024-E211-4220-9D0F-CC0E6A1F56D4}" srcOrd="1" destOrd="0" presId="urn:microsoft.com/office/officeart/2018/5/layout/CenteredIconLabelDescriptionList"/>
    <dgm:cxn modelId="{9F7FA5AA-439E-8B4E-BF76-47C3BFBA68CE}" type="presParOf" srcId="{6324B2AC-4509-4F04-9B6C-FCEBB18461C7}" destId="{356D0B27-5750-42B2-86C4-CF434C63DFD9}" srcOrd="2" destOrd="0" presId="urn:microsoft.com/office/officeart/2018/5/layout/CenteredIconLabelDescriptionList"/>
    <dgm:cxn modelId="{B0C57B03-BA3C-F54C-9B7F-9C10119E6154}" type="presParOf" srcId="{6324B2AC-4509-4F04-9B6C-FCEBB18461C7}" destId="{59FC6B56-3C9E-4793-800A-3F53D24CA930}" srcOrd="3" destOrd="0" presId="urn:microsoft.com/office/officeart/2018/5/layout/CenteredIconLabelDescriptionList"/>
    <dgm:cxn modelId="{4D5D6E9C-A605-9246-8F31-841A5EE781CD}" type="presParOf" srcId="{6324B2AC-4509-4F04-9B6C-FCEBB18461C7}" destId="{660690B5-5792-4BD5-801B-E1A06C3092C4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9EF8B0-8062-4F98-85ED-D49D96EE8CAF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CB9380EA-94B2-41D8-B06A-AF407A10EC0F}">
      <dgm:prSet/>
      <dgm:spPr/>
      <dgm:t>
        <a:bodyPr/>
        <a:lstStyle/>
        <a:p>
          <a:r>
            <a:rPr lang="en-US" dirty="0" err="1"/>
            <a:t>Obsahují</a:t>
          </a:r>
          <a:r>
            <a:rPr lang="en-US" dirty="0"/>
            <a:t> </a:t>
          </a:r>
          <a:r>
            <a:rPr lang="en-US" b="1" dirty="0" err="1"/>
            <a:t>množství</a:t>
          </a:r>
          <a:r>
            <a:rPr lang="en-US" b="1" dirty="0"/>
            <a:t> </a:t>
          </a:r>
          <a:r>
            <a:rPr lang="en-US" b="1" dirty="0" err="1"/>
            <a:t>šumu</a:t>
          </a:r>
          <a:r>
            <a:rPr lang="en-US" b="1" dirty="0"/>
            <a:t> </a:t>
          </a:r>
          <a:r>
            <a:rPr lang="en-US" dirty="0"/>
            <a:t>(</a:t>
          </a:r>
          <a:r>
            <a:rPr lang="en-US" dirty="0" err="1"/>
            <a:t>technická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biologická</a:t>
          </a:r>
          <a:r>
            <a:rPr lang="en-US" dirty="0"/>
            <a:t> </a:t>
          </a:r>
          <a:r>
            <a:rPr lang="en-US" dirty="0" err="1"/>
            <a:t>variabilita</a:t>
          </a:r>
          <a:r>
            <a:rPr lang="en-US" dirty="0"/>
            <a:t>)</a:t>
          </a:r>
        </a:p>
      </dgm:t>
    </dgm:pt>
    <dgm:pt modelId="{0C5465BD-9260-4E36-8939-31CC01575C7B}" type="parTrans" cxnId="{021BF16E-B6B1-48F2-818D-BCAA51F8264F}">
      <dgm:prSet/>
      <dgm:spPr/>
      <dgm:t>
        <a:bodyPr/>
        <a:lstStyle/>
        <a:p>
          <a:endParaRPr lang="en-US"/>
        </a:p>
      </dgm:t>
    </dgm:pt>
    <dgm:pt modelId="{D3505BF6-1132-4C52-BAD4-1E69A42128CF}" type="sibTrans" cxnId="{021BF16E-B6B1-48F2-818D-BCAA51F8264F}">
      <dgm:prSet/>
      <dgm:spPr/>
      <dgm:t>
        <a:bodyPr/>
        <a:lstStyle/>
        <a:p>
          <a:endParaRPr lang="en-US"/>
        </a:p>
      </dgm:t>
    </dgm:pt>
    <dgm:pt modelId="{5E96F516-D90F-4FDE-B402-20B79EA85280}">
      <dgm:prSet/>
      <dgm:spPr/>
      <dgm:t>
        <a:bodyPr/>
        <a:lstStyle/>
        <a:p>
          <a:r>
            <a:rPr lang="en-US" dirty="0" err="1"/>
            <a:t>Jejich</a:t>
          </a:r>
          <a:r>
            <a:rPr lang="en-US" dirty="0"/>
            <a:t> </a:t>
          </a:r>
          <a:r>
            <a:rPr lang="en-US" dirty="0" err="1"/>
            <a:t>předzpracování</a:t>
          </a:r>
          <a:r>
            <a:rPr lang="en-US" dirty="0"/>
            <a:t> pro </a:t>
          </a:r>
          <a:r>
            <a:rPr lang="en-US" dirty="0" err="1"/>
            <a:t>statistickou</a:t>
          </a:r>
          <a:r>
            <a:rPr lang="en-US" dirty="0"/>
            <a:t> </a:t>
          </a:r>
          <a:r>
            <a:rPr lang="en-US" dirty="0" err="1"/>
            <a:t>analýzu</a:t>
          </a:r>
          <a:r>
            <a:rPr lang="en-US" dirty="0"/>
            <a:t> je </a:t>
          </a:r>
          <a:r>
            <a:rPr lang="en-US" b="1" dirty="0" err="1"/>
            <a:t>náročné</a:t>
          </a:r>
          <a:r>
            <a:rPr lang="en-US" dirty="0"/>
            <a:t> a </a:t>
          </a:r>
          <a:r>
            <a:rPr lang="en-US" b="1" dirty="0" err="1"/>
            <a:t>vysoce</a:t>
          </a:r>
          <a:r>
            <a:rPr lang="en-US" b="1" dirty="0"/>
            <a:t> </a:t>
          </a:r>
          <a:r>
            <a:rPr lang="en-US" b="1" dirty="0" err="1"/>
            <a:t>specifické</a:t>
          </a:r>
          <a:r>
            <a:rPr lang="en-US" b="1" dirty="0"/>
            <a:t> </a:t>
          </a:r>
          <a:r>
            <a:rPr lang="en-US" dirty="0"/>
            <a:t>pro </a:t>
          </a:r>
          <a:r>
            <a:rPr lang="en-US" dirty="0" err="1"/>
            <a:t>daný</a:t>
          </a:r>
          <a:r>
            <a:rPr lang="en-US" dirty="0"/>
            <a:t> </a:t>
          </a:r>
          <a:r>
            <a:rPr lang="en-US" dirty="0" err="1"/>
            <a:t>typ</a:t>
          </a:r>
          <a:r>
            <a:rPr lang="en-US" dirty="0"/>
            <a:t> platformy</a:t>
          </a:r>
        </a:p>
      </dgm:t>
    </dgm:pt>
    <dgm:pt modelId="{B8506FF8-6372-4803-9827-1C36192ECB8F}" type="parTrans" cxnId="{C3811E0E-B616-4322-B7E6-15BB2B8BB865}">
      <dgm:prSet/>
      <dgm:spPr/>
      <dgm:t>
        <a:bodyPr/>
        <a:lstStyle/>
        <a:p>
          <a:endParaRPr lang="en-US"/>
        </a:p>
      </dgm:t>
    </dgm:pt>
    <dgm:pt modelId="{D08FFD16-29D6-42DB-8ABB-50420CC72E39}" type="sibTrans" cxnId="{C3811E0E-B616-4322-B7E6-15BB2B8BB865}">
      <dgm:prSet/>
      <dgm:spPr/>
      <dgm:t>
        <a:bodyPr/>
        <a:lstStyle/>
        <a:p>
          <a:endParaRPr lang="en-US"/>
        </a:p>
      </dgm:t>
    </dgm:pt>
    <dgm:pt modelId="{18D888CE-0ED6-41F7-890B-42E10AD73038}">
      <dgm:prSet/>
      <dgm:spPr/>
      <dgm:t>
        <a:bodyPr/>
        <a:lstStyle/>
        <a:p>
          <a:r>
            <a:rPr lang="en-US" b="1" dirty="0" err="1"/>
            <a:t>Počet</a:t>
          </a:r>
          <a:r>
            <a:rPr lang="en-US" b="1" dirty="0"/>
            <a:t> </a:t>
          </a:r>
          <a:r>
            <a:rPr lang="en-US" b="1" dirty="0" err="1"/>
            <a:t>vzorků</a:t>
          </a:r>
          <a:r>
            <a:rPr lang="en-US" b="1" dirty="0"/>
            <a:t> </a:t>
          </a:r>
          <a:r>
            <a:rPr lang="en-US" dirty="0"/>
            <a:t>je </a:t>
          </a:r>
          <a:r>
            <a:rPr lang="en-US" dirty="0" err="1"/>
            <a:t>mnohem</a:t>
          </a:r>
          <a:r>
            <a:rPr lang="en-US" dirty="0"/>
            <a:t> </a:t>
          </a:r>
          <a:r>
            <a:rPr lang="en-US" b="1" dirty="0" err="1"/>
            <a:t>menší</a:t>
          </a:r>
          <a:r>
            <a:rPr lang="en-US" dirty="0"/>
            <a:t> </a:t>
          </a:r>
          <a:r>
            <a:rPr lang="en-US" b="1" dirty="0" err="1"/>
            <a:t>než</a:t>
          </a:r>
          <a:r>
            <a:rPr lang="en-US" dirty="0"/>
            <a:t> </a:t>
          </a:r>
          <a:r>
            <a:rPr lang="en-US" dirty="0" err="1"/>
            <a:t>počet</a:t>
          </a:r>
          <a:r>
            <a:rPr lang="en-US" dirty="0"/>
            <a:t> </a:t>
          </a:r>
          <a:r>
            <a:rPr lang="en-US" dirty="0" err="1"/>
            <a:t>sledovaných</a:t>
          </a:r>
          <a:r>
            <a:rPr lang="en-US" dirty="0"/>
            <a:t> </a:t>
          </a:r>
          <a:r>
            <a:rPr lang="en-US" b="1" dirty="0" err="1"/>
            <a:t>proměnných</a:t>
          </a:r>
          <a:r>
            <a:rPr lang="en-US" dirty="0"/>
            <a:t>.</a:t>
          </a:r>
        </a:p>
      </dgm:t>
    </dgm:pt>
    <dgm:pt modelId="{1FF83931-21D0-4CDC-98B3-B4576054487C}" type="parTrans" cxnId="{C0803A50-FC56-4D4A-9F09-C4EC9B7A5B62}">
      <dgm:prSet/>
      <dgm:spPr/>
      <dgm:t>
        <a:bodyPr/>
        <a:lstStyle/>
        <a:p>
          <a:endParaRPr lang="en-US"/>
        </a:p>
      </dgm:t>
    </dgm:pt>
    <dgm:pt modelId="{FD79B87B-2F6A-4601-B20F-043D4FBFBBB4}" type="sibTrans" cxnId="{C0803A50-FC56-4D4A-9F09-C4EC9B7A5B62}">
      <dgm:prSet/>
      <dgm:spPr/>
      <dgm:t>
        <a:bodyPr/>
        <a:lstStyle/>
        <a:p>
          <a:endParaRPr lang="en-US"/>
        </a:p>
      </dgm:t>
    </dgm:pt>
    <dgm:pt modelId="{D9EA4F69-155F-42F8-B887-33885F28B5CD}">
      <dgm:prSet/>
      <dgm:spPr/>
      <dgm:t>
        <a:bodyPr/>
        <a:lstStyle/>
        <a:p>
          <a:r>
            <a:rPr lang="en-US" dirty="0" err="1"/>
            <a:t>Zkoumané</a:t>
          </a:r>
          <a:r>
            <a:rPr lang="en-US" dirty="0"/>
            <a:t> </a:t>
          </a:r>
          <a:r>
            <a:rPr lang="en-US" b="1" dirty="0" err="1"/>
            <a:t>proměnné</a:t>
          </a:r>
          <a:r>
            <a:rPr lang="en-US" b="1" dirty="0"/>
            <a:t> </a:t>
          </a:r>
          <a:r>
            <a:rPr lang="en-US" b="1" dirty="0" err="1"/>
            <a:t>jsou</a:t>
          </a:r>
          <a:r>
            <a:rPr lang="en-US" b="1" dirty="0"/>
            <a:t> </a:t>
          </a:r>
          <a:r>
            <a:rPr lang="en-US" b="1" dirty="0" err="1"/>
            <a:t>často</a:t>
          </a:r>
          <a:r>
            <a:rPr lang="en-US" b="1" dirty="0"/>
            <a:t> </a:t>
          </a:r>
          <a:r>
            <a:rPr lang="en-US" b="1" dirty="0" err="1"/>
            <a:t>korelované</a:t>
          </a:r>
          <a:r>
            <a:rPr lang="en-US" b="1" dirty="0"/>
            <a:t> </a:t>
          </a:r>
          <a:r>
            <a:rPr lang="en-US" dirty="0"/>
            <a:t>a </a:t>
          </a:r>
          <a:r>
            <a:rPr lang="en-US" dirty="0" err="1"/>
            <a:t>mají</a:t>
          </a:r>
          <a:r>
            <a:rPr lang="en-US" dirty="0"/>
            <a:t> </a:t>
          </a:r>
          <a:r>
            <a:rPr lang="en-US" dirty="0" err="1"/>
            <a:t>mezi</a:t>
          </a:r>
          <a:r>
            <a:rPr lang="en-US" dirty="0"/>
            <a:t> </a:t>
          </a:r>
          <a:r>
            <a:rPr lang="en-US" dirty="0" err="1"/>
            <a:t>sebou</a:t>
          </a:r>
          <a:r>
            <a:rPr lang="en-US" dirty="0"/>
            <a:t> </a:t>
          </a:r>
          <a:r>
            <a:rPr lang="en-US" dirty="0" err="1"/>
            <a:t>komplexní</a:t>
          </a:r>
          <a:r>
            <a:rPr lang="en-US" dirty="0"/>
            <a:t> </a:t>
          </a:r>
          <a:r>
            <a:rPr lang="en-US" dirty="0" err="1"/>
            <a:t>vztahy</a:t>
          </a:r>
          <a:r>
            <a:rPr lang="en-US" dirty="0"/>
            <a:t> (</a:t>
          </a:r>
          <a:r>
            <a:rPr lang="en-US" dirty="0" err="1"/>
            <a:t>geny</a:t>
          </a:r>
          <a:r>
            <a:rPr lang="en-US" dirty="0"/>
            <a:t>, </a:t>
          </a:r>
          <a:r>
            <a:rPr lang="en-US" dirty="0" err="1"/>
            <a:t>proteiny</a:t>
          </a:r>
          <a:r>
            <a:rPr lang="en-US" dirty="0"/>
            <a:t>…)</a:t>
          </a:r>
        </a:p>
      </dgm:t>
    </dgm:pt>
    <dgm:pt modelId="{C044BA21-7FD0-4ACD-9C1B-17F2D25DED98}" type="parTrans" cxnId="{9EB135A4-020D-42BF-B148-97274F2A4429}">
      <dgm:prSet/>
      <dgm:spPr/>
      <dgm:t>
        <a:bodyPr/>
        <a:lstStyle/>
        <a:p>
          <a:endParaRPr lang="en-US"/>
        </a:p>
      </dgm:t>
    </dgm:pt>
    <dgm:pt modelId="{E60BDF87-0F15-47F0-AFB7-D8F8ED6EF2CF}" type="sibTrans" cxnId="{9EB135A4-020D-42BF-B148-97274F2A4429}">
      <dgm:prSet/>
      <dgm:spPr/>
      <dgm:t>
        <a:bodyPr/>
        <a:lstStyle/>
        <a:p>
          <a:endParaRPr lang="en-US"/>
        </a:p>
      </dgm:t>
    </dgm:pt>
    <dgm:pt modelId="{A5ED55B4-10CB-7F4B-A5D9-DFFDA89F50F6}">
      <dgm:prSet/>
      <dgm:spPr/>
      <dgm:t>
        <a:bodyPr/>
        <a:lstStyle/>
        <a:p>
          <a:r>
            <a:rPr lang="en-GB" dirty="0" err="1"/>
            <a:t>Pocházejí</a:t>
          </a:r>
          <a:r>
            <a:rPr lang="en-GB" dirty="0"/>
            <a:t> z </a:t>
          </a:r>
          <a:r>
            <a:rPr lang="en-GB" dirty="0" err="1"/>
            <a:t>komplexních</a:t>
          </a:r>
          <a:r>
            <a:rPr lang="en-GB" dirty="0"/>
            <a:t> </a:t>
          </a:r>
          <a:r>
            <a:rPr lang="en-GB" dirty="0" err="1"/>
            <a:t>technologií</a:t>
          </a:r>
          <a:r>
            <a:rPr lang="en-GB" dirty="0"/>
            <a:t>, </a:t>
          </a:r>
          <a:r>
            <a:rPr lang="en-GB" dirty="0" err="1"/>
            <a:t>které</a:t>
          </a:r>
          <a:r>
            <a:rPr lang="en-GB" dirty="0"/>
            <a:t> </a:t>
          </a:r>
          <a:r>
            <a:rPr lang="en-GB" dirty="0" err="1"/>
            <a:t>bývají</a:t>
          </a:r>
          <a:r>
            <a:rPr lang="en-GB" dirty="0"/>
            <a:t> </a:t>
          </a:r>
          <a:r>
            <a:rPr lang="en-GB" b="1" dirty="0" err="1"/>
            <a:t>velice</a:t>
          </a:r>
          <a:r>
            <a:rPr lang="en-GB" b="1" dirty="0"/>
            <a:t> </a:t>
          </a:r>
          <a:r>
            <a:rPr lang="en-GB" b="1" dirty="0" err="1"/>
            <a:t>citlivé</a:t>
          </a:r>
          <a:r>
            <a:rPr lang="en-GB" b="1" dirty="0"/>
            <a:t> </a:t>
          </a:r>
          <a:r>
            <a:rPr lang="en-GB" b="1" dirty="0" err="1"/>
            <a:t>na</a:t>
          </a:r>
          <a:r>
            <a:rPr lang="en-GB" b="1" dirty="0"/>
            <a:t> </a:t>
          </a:r>
          <a:r>
            <a:rPr lang="en-GB" b="1" dirty="0" err="1"/>
            <a:t>vnější</a:t>
          </a:r>
          <a:r>
            <a:rPr lang="en-GB" b="1" dirty="0"/>
            <a:t> </a:t>
          </a:r>
          <a:r>
            <a:rPr lang="en-GB" b="1" dirty="0" err="1"/>
            <a:t>vlivy</a:t>
          </a:r>
          <a:endParaRPr lang="en-GB" b="1" dirty="0"/>
        </a:p>
      </dgm:t>
    </dgm:pt>
    <dgm:pt modelId="{6AA6F294-9C27-5049-8BCB-C6628AE6713B}" type="parTrans" cxnId="{375880AA-692C-E94A-96EB-AA5310FA31AA}">
      <dgm:prSet/>
      <dgm:spPr/>
      <dgm:t>
        <a:bodyPr/>
        <a:lstStyle/>
        <a:p>
          <a:endParaRPr lang="en-GB"/>
        </a:p>
      </dgm:t>
    </dgm:pt>
    <dgm:pt modelId="{EF1F0116-F5C9-DF47-875E-2BDC453731B3}" type="sibTrans" cxnId="{375880AA-692C-E94A-96EB-AA5310FA31AA}">
      <dgm:prSet/>
      <dgm:spPr/>
      <dgm:t>
        <a:bodyPr/>
        <a:lstStyle/>
        <a:p>
          <a:endParaRPr lang="en-GB"/>
        </a:p>
      </dgm:t>
    </dgm:pt>
    <dgm:pt modelId="{1E10D1B9-103A-E64A-8565-F3A2D77E776C}">
      <dgm:prSet/>
      <dgm:spPr/>
      <dgm:t>
        <a:bodyPr/>
        <a:lstStyle/>
        <a:p>
          <a:r>
            <a:rPr lang="en-GB" dirty="0" err="1"/>
            <a:t>Nejsou</a:t>
          </a:r>
          <a:r>
            <a:rPr lang="en-GB" dirty="0"/>
            <a:t> </a:t>
          </a:r>
          <a:r>
            <a:rPr lang="en-GB" dirty="0" err="1"/>
            <a:t>skutečnými</a:t>
          </a:r>
          <a:r>
            <a:rPr lang="en-GB" dirty="0"/>
            <a:t> </a:t>
          </a:r>
          <a:r>
            <a:rPr lang="en-GB" dirty="0" err="1"/>
            <a:t>hodnotami</a:t>
          </a:r>
          <a:r>
            <a:rPr lang="en-GB" dirty="0"/>
            <a:t> (</a:t>
          </a:r>
          <a:r>
            <a:rPr lang="en-GB" dirty="0" err="1"/>
            <a:t>koncentrace</a:t>
          </a:r>
          <a:r>
            <a:rPr lang="en-GB" dirty="0"/>
            <a:t>, </a:t>
          </a:r>
          <a:r>
            <a:rPr lang="en-GB" dirty="0" err="1"/>
            <a:t>počty</a:t>
          </a:r>
          <a:r>
            <a:rPr lang="en-GB" dirty="0"/>
            <a:t>) </a:t>
          </a:r>
          <a:r>
            <a:rPr lang="en-GB" dirty="0" err="1"/>
            <a:t>sledovaných</a:t>
          </a:r>
          <a:r>
            <a:rPr lang="en-GB" dirty="0"/>
            <a:t> </a:t>
          </a:r>
          <a:r>
            <a:rPr lang="en-GB" dirty="0" err="1"/>
            <a:t>molekul</a:t>
          </a:r>
          <a:r>
            <a:rPr lang="en-GB" dirty="0"/>
            <a:t> </a:t>
          </a:r>
        </a:p>
      </dgm:t>
    </dgm:pt>
    <dgm:pt modelId="{D2FA80F6-C36D-554C-B9E9-DADA8DBAB0E3}" type="parTrans" cxnId="{08F00077-2616-5E40-BA6B-15E90FB42C67}">
      <dgm:prSet/>
      <dgm:spPr/>
      <dgm:t>
        <a:bodyPr/>
        <a:lstStyle/>
        <a:p>
          <a:endParaRPr lang="en-GB"/>
        </a:p>
      </dgm:t>
    </dgm:pt>
    <dgm:pt modelId="{FC510D81-5C20-1447-A77B-70D95BAE1F99}" type="sibTrans" cxnId="{08F00077-2616-5E40-BA6B-15E90FB42C67}">
      <dgm:prSet/>
      <dgm:spPr/>
      <dgm:t>
        <a:bodyPr/>
        <a:lstStyle/>
        <a:p>
          <a:endParaRPr lang="en-GB"/>
        </a:p>
      </dgm:t>
    </dgm:pt>
    <dgm:pt modelId="{9D6791D5-3122-F549-902C-E7A6E66E2806}" type="pres">
      <dgm:prSet presAssocID="{F29EF8B0-8062-4F98-85ED-D49D96EE8CAF}" presName="vert0" presStyleCnt="0">
        <dgm:presLayoutVars>
          <dgm:dir/>
          <dgm:animOne val="branch"/>
          <dgm:animLvl val="lvl"/>
        </dgm:presLayoutVars>
      </dgm:prSet>
      <dgm:spPr/>
    </dgm:pt>
    <dgm:pt modelId="{F10DC336-98EC-F141-84C3-F5D51C0053C6}" type="pres">
      <dgm:prSet presAssocID="{CB9380EA-94B2-41D8-B06A-AF407A10EC0F}" presName="thickLine" presStyleLbl="alignNode1" presStyleIdx="0" presStyleCnt="6"/>
      <dgm:spPr/>
    </dgm:pt>
    <dgm:pt modelId="{3B5DE53A-D4DB-834A-891F-B24375135240}" type="pres">
      <dgm:prSet presAssocID="{CB9380EA-94B2-41D8-B06A-AF407A10EC0F}" presName="horz1" presStyleCnt="0"/>
      <dgm:spPr/>
    </dgm:pt>
    <dgm:pt modelId="{3B25408E-E1EF-CB4B-8910-B422BC4CE106}" type="pres">
      <dgm:prSet presAssocID="{CB9380EA-94B2-41D8-B06A-AF407A10EC0F}" presName="tx1" presStyleLbl="revTx" presStyleIdx="0" presStyleCnt="6"/>
      <dgm:spPr/>
    </dgm:pt>
    <dgm:pt modelId="{93E6C41E-F430-9047-974D-F2BBE2ADFEC9}" type="pres">
      <dgm:prSet presAssocID="{CB9380EA-94B2-41D8-B06A-AF407A10EC0F}" presName="vert1" presStyleCnt="0"/>
      <dgm:spPr/>
    </dgm:pt>
    <dgm:pt modelId="{93D38CA8-D7EE-B64E-BEDA-01361E6295C9}" type="pres">
      <dgm:prSet presAssocID="{1E10D1B9-103A-E64A-8565-F3A2D77E776C}" presName="thickLine" presStyleLbl="alignNode1" presStyleIdx="1" presStyleCnt="6"/>
      <dgm:spPr/>
    </dgm:pt>
    <dgm:pt modelId="{F8D1E858-BE08-0143-964C-2D34763A411B}" type="pres">
      <dgm:prSet presAssocID="{1E10D1B9-103A-E64A-8565-F3A2D77E776C}" presName="horz1" presStyleCnt="0"/>
      <dgm:spPr/>
    </dgm:pt>
    <dgm:pt modelId="{0A86E84B-4C00-864F-A5FD-79B1B7F82319}" type="pres">
      <dgm:prSet presAssocID="{1E10D1B9-103A-E64A-8565-F3A2D77E776C}" presName="tx1" presStyleLbl="revTx" presStyleIdx="1" presStyleCnt="6"/>
      <dgm:spPr/>
    </dgm:pt>
    <dgm:pt modelId="{58411BDD-E471-3B45-99B6-1AB80C1876D5}" type="pres">
      <dgm:prSet presAssocID="{1E10D1B9-103A-E64A-8565-F3A2D77E776C}" presName="vert1" presStyleCnt="0"/>
      <dgm:spPr/>
    </dgm:pt>
    <dgm:pt modelId="{323F4276-1EA9-4F4F-AB24-E3688C9355B9}" type="pres">
      <dgm:prSet presAssocID="{A5ED55B4-10CB-7F4B-A5D9-DFFDA89F50F6}" presName="thickLine" presStyleLbl="alignNode1" presStyleIdx="2" presStyleCnt="6"/>
      <dgm:spPr/>
    </dgm:pt>
    <dgm:pt modelId="{FD0E295C-4324-CB4C-8345-939A64A797D4}" type="pres">
      <dgm:prSet presAssocID="{A5ED55B4-10CB-7F4B-A5D9-DFFDA89F50F6}" presName="horz1" presStyleCnt="0"/>
      <dgm:spPr/>
    </dgm:pt>
    <dgm:pt modelId="{A840D8E5-BF30-7A4B-9557-D4D14D9F0DE8}" type="pres">
      <dgm:prSet presAssocID="{A5ED55B4-10CB-7F4B-A5D9-DFFDA89F50F6}" presName="tx1" presStyleLbl="revTx" presStyleIdx="2" presStyleCnt="6"/>
      <dgm:spPr/>
    </dgm:pt>
    <dgm:pt modelId="{1B883079-6917-E040-874E-CE8FE542105B}" type="pres">
      <dgm:prSet presAssocID="{A5ED55B4-10CB-7F4B-A5D9-DFFDA89F50F6}" presName="vert1" presStyleCnt="0"/>
      <dgm:spPr/>
    </dgm:pt>
    <dgm:pt modelId="{C5BBACEE-D75E-434D-A05D-F8CC52740882}" type="pres">
      <dgm:prSet presAssocID="{5E96F516-D90F-4FDE-B402-20B79EA85280}" presName="thickLine" presStyleLbl="alignNode1" presStyleIdx="3" presStyleCnt="6"/>
      <dgm:spPr/>
    </dgm:pt>
    <dgm:pt modelId="{DF1244B6-F388-BC44-BE90-6C376D80B772}" type="pres">
      <dgm:prSet presAssocID="{5E96F516-D90F-4FDE-B402-20B79EA85280}" presName="horz1" presStyleCnt="0"/>
      <dgm:spPr/>
    </dgm:pt>
    <dgm:pt modelId="{A5C5CB4E-4C8F-6D44-8709-58ADD0505389}" type="pres">
      <dgm:prSet presAssocID="{5E96F516-D90F-4FDE-B402-20B79EA85280}" presName="tx1" presStyleLbl="revTx" presStyleIdx="3" presStyleCnt="6"/>
      <dgm:spPr/>
    </dgm:pt>
    <dgm:pt modelId="{903FF167-250B-0C40-B3F2-FE7534A8D46E}" type="pres">
      <dgm:prSet presAssocID="{5E96F516-D90F-4FDE-B402-20B79EA85280}" presName="vert1" presStyleCnt="0"/>
      <dgm:spPr/>
    </dgm:pt>
    <dgm:pt modelId="{B53651F4-7973-DF4A-970D-5DBC052F6F3D}" type="pres">
      <dgm:prSet presAssocID="{18D888CE-0ED6-41F7-890B-42E10AD73038}" presName="thickLine" presStyleLbl="alignNode1" presStyleIdx="4" presStyleCnt="6"/>
      <dgm:spPr/>
    </dgm:pt>
    <dgm:pt modelId="{EF18F879-CF49-A44F-8FD3-2BA176196877}" type="pres">
      <dgm:prSet presAssocID="{18D888CE-0ED6-41F7-890B-42E10AD73038}" presName="horz1" presStyleCnt="0"/>
      <dgm:spPr/>
    </dgm:pt>
    <dgm:pt modelId="{C9ED3413-C6CF-234D-9BC2-68A6D16287C4}" type="pres">
      <dgm:prSet presAssocID="{18D888CE-0ED6-41F7-890B-42E10AD73038}" presName="tx1" presStyleLbl="revTx" presStyleIdx="4" presStyleCnt="6"/>
      <dgm:spPr/>
    </dgm:pt>
    <dgm:pt modelId="{D87A8A91-29DA-0C47-99CE-FEB71BC20C66}" type="pres">
      <dgm:prSet presAssocID="{18D888CE-0ED6-41F7-890B-42E10AD73038}" presName="vert1" presStyleCnt="0"/>
      <dgm:spPr/>
    </dgm:pt>
    <dgm:pt modelId="{45090C2D-183A-E044-AB01-DBEA8C336D9C}" type="pres">
      <dgm:prSet presAssocID="{D9EA4F69-155F-42F8-B887-33885F28B5CD}" presName="thickLine" presStyleLbl="alignNode1" presStyleIdx="5" presStyleCnt="6"/>
      <dgm:spPr/>
    </dgm:pt>
    <dgm:pt modelId="{E70E2C07-708B-4E4A-9A4D-B0B89C705097}" type="pres">
      <dgm:prSet presAssocID="{D9EA4F69-155F-42F8-B887-33885F28B5CD}" presName="horz1" presStyleCnt="0"/>
      <dgm:spPr/>
    </dgm:pt>
    <dgm:pt modelId="{4DDB30F8-3A28-0240-A5E9-DD079FE60195}" type="pres">
      <dgm:prSet presAssocID="{D9EA4F69-155F-42F8-B887-33885F28B5CD}" presName="tx1" presStyleLbl="revTx" presStyleIdx="5" presStyleCnt="6"/>
      <dgm:spPr/>
    </dgm:pt>
    <dgm:pt modelId="{E9C7424B-A2E6-FB42-B3B9-6D1044943172}" type="pres">
      <dgm:prSet presAssocID="{D9EA4F69-155F-42F8-B887-33885F28B5CD}" presName="vert1" presStyleCnt="0"/>
      <dgm:spPr/>
    </dgm:pt>
  </dgm:ptLst>
  <dgm:cxnLst>
    <dgm:cxn modelId="{33343B03-DAD3-6942-9BA2-35882E35B022}" type="presOf" srcId="{1E10D1B9-103A-E64A-8565-F3A2D77E776C}" destId="{0A86E84B-4C00-864F-A5FD-79B1B7F82319}" srcOrd="0" destOrd="0" presId="urn:microsoft.com/office/officeart/2008/layout/LinedList"/>
    <dgm:cxn modelId="{002D0C06-EF21-4849-83E7-FD244955C8A9}" type="presOf" srcId="{CB9380EA-94B2-41D8-B06A-AF407A10EC0F}" destId="{3B25408E-E1EF-CB4B-8910-B422BC4CE106}" srcOrd="0" destOrd="0" presId="urn:microsoft.com/office/officeart/2008/layout/LinedList"/>
    <dgm:cxn modelId="{C3811E0E-B616-4322-B7E6-15BB2B8BB865}" srcId="{F29EF8B0-8062-4F98-85ED-D49D96EE8CAF}" destId="{5E96F516-D90F-4FDE-B402-20B79EA85280}" srcOrd="3" destOrd="0" parTransId="{B8506FF8-6372-4803-9827-1C36192ECB8F}" sibTransId="{D08FFD16-29D6-42DB-8ABB-50420CC72E39}"/>
    <dgm:cxn modelId="{021BF16E-B6B1-48F2-818D-BCAA51F8264F}" srcId="{F29EF8B0-8062-4F98-85ED-D49D96EE8CAF}" destId="{CB9380EA-94B2-41D8-B06A-AF407A10EC0F}" srcOrd="0" destOrd="0" parTransId="{0C5465BD-9260-4E36-8939-31CC01575C7B}" sibTransId="{D3505BF6-1132-4C52-BAD4-1E69A42128CF}"/>
    <dgm:cxn modelId="{C0803A50-FC56-4D4A-9F09-C4EC9B7A5B62}" srcId="{F29EF8B0-8062-4F98-85ED-D49D96EE8CAF}" destId="{18D888CE-0ED6-41F7-890B-42E10AD73038}" srcOrd="4" destOrd="0" parTransId="{1FF83931-21D0-4CDC-98B3-B4576054487C}" sibTransId="{FD79B87B-2F6A-4601-B20F-043D4FBFBBB4}"/>
    <dgm:cxn modelId="{6EEDEA71-EE34-104B-AAAF-1BED43904A57}" type="presOf" srcId="{D9EA4F69-155F-42F8-B887-33885F28B5CD}" destId="{4DDB30F8-3A28-0240-A5E9-DD079FE60195}" srcOrd="0" destOrd="0" presId="urn:microsoft.com/office/officeart/2008/layout/LinedList"/>
    <dgm:cxn modelId="{08F00077-2616-5E40-BA6B-15E90FB42C67}" srcId="{F29EF8B0-8062-4F98-85ED-D49D96EE8CAF}" destId="{1E10D1B9-103A-E64A-8565-F3A2D77E776C}" srcOrd="1" destOrd="0" parTransId="{D2FA80F6-C36D-554C-B9E9-DADA8DBAB0E3}" sibTransId="{FC510D81-5C20-1447-A77B-70D95BAE1F99}"/>
    <dgm:cxn modelId="{38641F9D-38D4-664F-9C98-84E889E69FE9}" type="presOf" srcId="{A5ED55B4-10CB-7F4B-A5D9-DFFDA89F50F6}" destId="{A840D8E5-BF30-7A4B-9557-D4D14D9F0DE8}" srcOrd="0" destOrd="0" presId="urn:microsoft.com/office/officeart/2008/layout/LinedList"/>
    <dgm:cxn modelId="{9EB135A4-020D-42BF-B148-97274F2A4429}" srcId="{F29EF8B0-8062-4F98-85ED-D49D96EE8CAF}" destId="{D9EA4F69-155F-42F8-B887-33885F28B5CD}" srcOrd="5" destOrd="0" parTransId="{C044BA21-7FD0-4ACD-9C1B-17F2D25DED98}" sibTransId="{E60BDF87-0F15-47F0-AFB7-D8F8ED6EF2CF}"/>
    <dgm:cxn modelId="{1AFD3EAA-7E51-644E-8F62-D346BFE831F3}" type="presOf" srcId="{F29EF8B0-8062-4F98-85ED-D49D96EE8CAF}" destId="{9D6791D5-3122-F549-902C-E7A6E66E2806}" srcOrd="0" destOrd="0" presId="urn:microsoft.com/office/officeart/2008/layout/LinedList"/>
    <dgm:cxn modelId="{375880AA-692C-E94A-96EB-AA5310FA31AA}" srcId="{F29EF8B0-8062-4F98-85ED-D49D96EE8CAF}" destId="{A5ED55B4-10CB-7F4B-A5D9-DFFDA89F50F6}" srcOrd="2" destOrd="0" parTransId="{6AA6F294-9C27-5049-8BCB-C6628AE6713B}" sibTransId="{EF1F0116-F5C9-DF47-875E-2BDC453731B3}"/>
    <dgm:cxn modelId="{FE1DEEC2-D344-044B-8B30-CC172BBC3224}" type="presOf" srcId="{5E96F516-D90F-4FDE-B402-20B79EA85280}" destId="{A5C5CB4E-4C8F-6D44-8709-58ADD0505389}" srcOrd="0" destOrd="0" presId="urn:microsoft.com/office/officeart/2008/layout/LinedList"/>
    <dgm:cxn modelId="{E542B2DA-E16C-984D-B5C1-B135F0670348}" type="presOf" srcId="{18D888CE-0ED6-41F7-890B-42E10AD73038}" destId="{C9ED3413-C6CF-234D-9BC2-68A6D16287C4}" srcOrd="0" destOrd="0" presId="urn:microsoft.com/office/officeart/2008/layout/LinedList"/>
    <dgm:cxn modelId="{7E8108F0-5F48-7C4B-AE3A-42C976F4596B}" type="presParOf" srcId="{9D6791D5-3122-F549-902C-E7A6E66E2806}" destId="{F10DC336-98EC-F141-84C3-F5D51C0053C6}" srcOrd="0" destOrd="0" presId="urn:microsoft.com/office/officeart/2008/layout/LinedList"/>
    <dgm:cxn modelId="{3DF6530A-24D2-1644-9C66-E8B7367F012C}" type="presParOf" srcId="{9D6791D5-3122-F549-902C-E7A6E66E2806}" destId="{3B5DE53A-D4DB-834A-891F-B24375135240}" srcOrd="1" destOrd="0" presId="urn:microsoft.com/office/officeart/2008/layout/LinedList"/>
    <dgm:cxn modelId="{74A86A84-73A2-5343-BD2D-F5B3C2068A7C}" type="presParOf" srcId="{3B5DE53A-D4DB-834A-891F-B24375135240}" destId="{3B25408E-E1EF-CB4B-8910-B422BC4CE106}" srcOrd="0" destOrd="0" presId="urn:microsoft.com/office/officeart/2008/layout/LinedList"/>
    <dgm:cxn modelId="{E2564F24-4B96-9B44-B14F-CDAC9AAE9BA1}" type="presParOf" srcId="{3B5DE53A-D4DB-834A-891F-B24375135240}" destId="{93E6C41E-F430-9047-974D-F2BBE2ADFEC9}" srcOrd="1" destOrd="0" presId="urn:microsoft.com/office/officeart/2008/layout/LinedList"/>
    <dgm:cxn modelId="{58381708-44D2-404A-8A30-86026BAC1A2A}" type="presParOf" srcId="{9D6791D5-3122-F549-902C-E7A6E66E2806}" destId="{93D38CA8-D7EE-B64E-BEDA-01361E6295C9}" srcOrd="2" destOrd="0" presId="urn:microsoft.com/office/officeart/2008/layout/LinedList"/>
    <dgm:cxn modelId="{7FF0628A-69E4-4643-A8D1-210BBC5D4640}" type="presParOf" srcId="{9D6791D5-3122-F549-902C-E7A6E66E2806}" destId="{F8D1E858-BE08-0143-964C-2D34763A411B}" srcOrd="3" destOrd="0" presId="urn:microsoft.com/office/officeart/2008/layout/LinedList"/>
    <dgm:cxn modelId="{9FEFA836-685B-CB46-863E-10CF5ED46124}" type="presParOf" srcId="{F8D1E858-BE08-0143-964C-2D34763A411B}" destId="{0A86E84B-4C00-864F-A5FD-79B1B7F82319}" srcOrd="0" destOrd="0" presId="urn:microsoft.com/office/officeart/2008/layout/LinedList"/>
    <dgm:cxn modelId="{1E16F5B9-78F3-FB43-B8C9-380DAE4450D5}" type="presParOf" srcId="{F8D1E858-BE08-0143-964C-2D34763A411B}" destId="{58411BDD-E471-3B45-99B6-1AB80C1876D5}" srcOrd="1" destOrd="0" presId="urn:microsoft.com/office/officeart/2008/layout/LinedList"/>
    <dgm:cxn modelId="{EFAF415B-2FC5-0D4F-8932-E56DDEF4461F}" type="presParOf" srcId="{9D6791D5-3122-F549-902C-E7A6E66E2806}" destId="{323F4276-1EA9-4F4F-AB24-E3688C9355B9}" srcOrd="4" destOrd="0" presId="urn:microsoft.com/office/officeart/2008/layout/LinedList"/>
    <dgm:cxn modelId="{3BDF783E-F47A-864B-9668-1F0AB369E9F0}" type="presParOf" srcId="{9D6791D5-3122-F549-902C-E7A6E66E2806}" destId="{FD0E295C-4324-CB4C-8345-939A64A797D4}" srcOrd="5" destOrd="0" presId="urn:microsoft.com/office/officeart/2008/layout/LinedList"/>
    <dgm:cxn modelId="{EEBAD096-5794-3F48-B42E-A873A5D8A630}" type="presParOf" srcId="{FD0E295C-4324-CB4C-8345-939A64A797D4}" destId="{A840D8E5-BF30-7A4B-9557-D4D14D9F0DE8}" srcOrd="0" destOrd="0" presId="urn:microsoft.com/office/officeart/2008/layout/LinedList"/>
    <dgm:cxn modelId="{653B1B94-1DE7-AE49-8813-B7F5BE572EC0}" type="presParOf" srcId="{FD0E295C-4324-CB4C-8345-939A64A797D4}" destId="{1B883079-6917-E040-874E-CE8FE542105B}" srcOrd="1" destOrd="0" presId="urn:microsoft.com/office/officeart/2008/layout/LinedList"/>
    <dgm:cxn modelId="{F141D988-F5F9-8744-822B-D66C3624EBBD}" type="presParOf" srcId="{9D6791D5-3122-F549-902C-E7A6E66E2806}" destId="{C5BBACEE-D75E-434D-A05D-F8CC52740882}" srcOrd="6" destOrd="0" presId="urn:microsoft.com/office/officeart/2008/layout/LinedList"/>
    <dgm:cxn modelId="{5B13C8E0-E8FA-C044-BE9B-F377B994B960}" type="presParOf" srcId="{9D6791D5-3122-F549-902C-E7A6E66E2806}" destId="{DF1244B6-F388-BC44-BE90-6C376D80B772}" srcOrd="7" destOrd="0" presId="urn:microsoft.com/office/officeart/2008/layout/LinedList"/>
    <dgm:cxn modelId="{BF9D9845-BDA1-D444-98EE-98A4E974077E}" type="presParOf" srcId="{DF1244B6-F388-BC44-BE90-6C376D80B772}" destId="{A5C5CB4E-4C8F-6D44-8709-58ADD0505389}" srcOrd="0" destOrd="0" presId="urn:microsoft.com/office/officeart/2008/layout/LinedList"/>
    <dgm:cxn modelId="{850A1208-F469-D444-9D63-3250C041C0F8}" type="presParOf" srcId="{DF1244B6-F388-BC44-BE90-6C376D80B772}" destId="{903FF167-250B-0C40-B3F2-FE7534A8D46E}" srcOrd="1" destOrd="0" presId="urn:microsoft.com/office/officeart/2008/layout/LinedList"/>
    <dgm:cxn modelId="{A60CE3B8-FA48-CF4E-ABF8-000852C7015D}" type="presParOf" srcId="{9D6791D5-3122-F549-902C-E7A6E66E2806}" destId="{B53651F4-7973-DF4A-970D-5DBC052F6F3D}" srcOrd="8" destOrd="0" presId="urn:microsoft.com/office/officeart/2008/layout/LinedList"/>
    <dgm:cxn modelId="{15CD1681-9A7B-6041-842A-1F9239C4A94D}" type="presParOf" srcId="{9D6791D5-3122-F549-902C-E7A6E66E2806}" destId="{EF18F879-CF49-A44F-8FD3-2BA176196877}" srcOrd="9" destOrd="0" presId="urn:microsoft.com/office/officeart/2008/layout/LinedList"/>
    <dgm:cxn modelId="{310E0FAE-47A3-DC4B-8428-24F2E9D80F44}" type="presParOf" srcId="{EF18F879-CF49-A44F-8FD3-2BA176196877}" destId="{C9ED3413-C6CF-234D-9BC2-68A6D16287C4}" srcOrd="0" destOrd="0" presId="urn:microsoft.com/office/officeart/2008/layout/LinedList"/>
    <dgm:cxn modelId="{8DC62B27-30D0-3E4B-B195-3B43D16D300E}" type="presParOf" srcId="{EF18F879-CF49-A44F-8FD3-2BA176196877}" destId="{D87A8A91-29DA-0C47-99CE-FEB71BC20C66}" srcOrd="1" destOrd="0" presId="urn:microsoft.com/office/officeart/2008/layout/LinedList"/>
    <dgm:cxn modelId="{E0BA5DC8-B50C-FE4B-A30A-A2BF24D1D150}" type="presParOf" srcId="{9D6791D5-3122-F549-902C-E7A6E66E2806}" destId="{45090C2D-183A-E044-AB01-DBEA8C336D9C}" srcOrd="10" destOrd="0" presId="urn:microsoft.com/office/officeart/2008/layout/LinedList"/>
    <dgm:cxn modelId="{D9006008-EBCB-424D-830E-6F1EB0F50851}" type="presParOf" srcId="{9D6791D5-3122-F549-902C-E7A6E66E2806}" destId="{E70E2C07-708B-4E4A-9A4D-B0B89C705097}" srcOrd="11" destOrd="0" presId="urn:microsoft.com/office/officeart/2008/layout/LinedList"/>
    <dgm:cxn modelId="{BB3F9751-11A0-7747-B60E-13AAB53FB500}" type="presParOf" srcId="{E70E2C07-708B-4E4A-9A4D-B0B89C705097}" destId="{4DDB30F8-3A28-0240-A5E9-DD079FE60195}" srcOrd="0" destOrd="0" presId="urn:microsoft.com/office/officeart/2008/layout/LinedList"/>
    <dgm:cxn modelId="{2718F47A-77E5-D747-B049-4334E85DF3FD}" type="presParOf" srcId="{E70E2C07-708B-4E4A-9A4D-B0B89C705097}" destId="{E9C7424B-A2E6-FB42-B3B9-6D104494317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00D358-3257-4727-91FF-54E6ED1CB351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CD3FB55-7364-4AE4-A38A-00C4EFAE2764}">
      <dgm:prSet/>
      <dgm:spPr/>
      <dgm:t>
        <a:bodyPr/>
        <a:lstStyle/>
        <a:p>
          <a:r>
            <a:rPr lang="en-US" dirty="0"/>
            <a:t>2006 – Anil </a:t>
          </a:r>
          <a:r>
            <a:rPr lang="en-US" dirty="0" err="1"/>
            <a:t>Potti</a:t>
          </a:r>
          <a:r>
            <a:rPr lang="en-US" dirty="0"/>
            <a:t>, </a:t>
          </a:r>
          <a:r>
            <a:rPr lang="en-US" dirty="0" err="1"/>
            <a:t>nadějný</a:t>
          </a:r>
          <a:r>
            <a:rPr lang="en-US" dirty="0"/>
            <a:t> </a:t>
          </a:r>
          <a:r>
            <a:rPr lang="en-US" dirty="0" err="1"/>
            <a:t>vědec</a:t>
          </a:r>
          <a:r>
            <a:rPr lang="en-US" dirty="0"/>
            <a:t> z Duke University </a:t>
          </a:r>
          <a:r>
            <a:rPr lang="en-US" dirty="0" err="1"/>
            <a:t>publikuje</a:t>
          </a:r>
          <a:r>
            <a:rPr lang="en-US" dirty="0"/>
            <a:t> v Nature Medicine s </a:t>
          </a:r>
          <a:r>
            <a:rPr lang="en-US" dirty="0" err="1"/>
            <a:t>kolegy</a:t>
          </a:r>
          <a:r>
            <a:rPr lang="en-US" dirty="0"/>
            <a:t> </a:t>
          </a:r>
          <a:r>
            <a:rPr lang="en-US" dirty="0" err="1"/>
            <a:t>článek</a:t>
          </a:r>
          <a:r>
            <a:rPr lang="en-US" dirty="0"/>
            <a:t> o </a:t>
          </a:r>
          <a:r>
            <a:rPr lang="en-US" b="1" u="sng" dirty="0" err="1"/>
            <a:t>biomarkerech</a:t>
          </a:r>
          <a:r>
            <a:rPr lang="en-US" b="1" u="sng" dirty="0"/>
            <a:t> </a:t>
          </a:r>
          <a:r>
            <a:rPr lang="en-US" b="1" u="sng" dirty="0" err="1"/>
            <a:t>rezistence</a:t>
          </a:r>
          <a:r>
            <a:rPr lang="en-US" b="1" u="sng" dirty="0"/>
            <a:t> </a:t>
          </a:r>
          <a:r>
            <a:rPr lang="en-US" b="1" u="sng" dirty="0" err="1"/>
            <a:t>na</a:t>
          </a:r>
          <a:r>
            <a:rPr lang="en-US" b="1" u="sng" dirty="0"/>
            <a:t> </a:t>
          </a:r>
          <a:r>
            <a:rPr lang="en-US" b="1" u="sng" dirty="0" err="1"/>
            <a:t>chemoterapeutika</a:t>
          </a:r>
          <a:r>
            <a:rPr lang="en-US" b="1" u="sng" dirty="0"/>
            <a:t> v </a:t>
          </a:r>
          <a:r>
            <a:rPr lang="en-US" b="1" u="sng" dirty="0" err="1"/>
            <a:t>onkologii</a:t>
          </a:r>
          <a:r>
            <a:rPr lang="en-US" u="sng" dirty="0"/>
            <a:t>.</a:t>
          </a:r>
        </a:p>
      </dgm:t>
    </dgm:pt>
    <dgm:pt modelId="{E24029CB-AC13-4470-A085-012F11BAFE00}" type="parTrans" cxnId="{A53178DD-75FA-4767-8245-8176CE77D78D}">
      <dgm:prSet/>
      <dgm:spPr/>
      <dgm:t>
        <a:bodyPr/>
        <a:lstStyle/>
        <a:p>
          <a:endParaRPr lang="en-US"/>
        </a:p>
      </dgm:t>
    </dgm:pt>
    <dgm:pt modelId="{20333A55-860A-4D08-B8EA-18EB4E5AB3BE}" type="sibTrans" cxnId="{A53178DD-75FA-4767-8245-8176CE77D78D}">
      <dgm:prSet/>
      <dgm:spPr/>
      <dgm:t>
        <a:bodyPr/>
        <a:lstStyle/>
        <a:p>
          <a:endParaRPr lang="en-US"/>
        </a:p>
      </dgm:t>
    </dgm:pt>
    <dgm:pt modelId="{6E5965A3-4DB0-435E-BAA3-DBA5F924E84E}">
      <dgm:prSet/>
      <dgm:spPr/>
      <dgm:t>
        <a:bodyPr/>
        <a:lstStyle/>
        <a:p>
          <a:r>
            <a:rPr lang="en-US"/>
            <a:t>Genomické signatury byly odvozeny z analýzy exprese (mikročipy) senzitivních a rezistentních buněčných linií, výsledky validovány na pacientech.</a:t>
          </a:r>
        </a:p>
      </dgm:t>
    </dgm:pt>
    <dgm:pt modelId="{347C9D47-4879-4C16-96F9-DB1F2CF09AB9}" type="parTrans" cxnId="{7C8A0D42-464A-4C9A-98CF-7F4A9CC8335A}">
      <dgm:prSet/>
      <dgm:spPr/>
      <dgm:t>
        <a:bodyPr/>
        <a:lstStyle/>
        <a:p>
          <a:endParaRPr lang="en-US"/>
        </a:p>
      </dgm:t>
    </dgm:pt>
    <dgm:pt modelId="{449E46FB-C9FC-45F3-B82B-3EACB171AE00}" type="sibTrans" cxnId="{7C8A0D42-464A-4C9A-98CF-7F4A9CC8335A}">
      <dgm:prSet/>
      <dgm:spPr/>
      <dgm:t>
        <a:bodyPr/>
        <a:lstStyle/>
        <a:p>
          <a:endParaRPr lang="en-US"/>
        </a:p>
      </dgm:t>
    </dgm:pt>
    <dgm:pt modelId="{71E2C5A7-183D-4912-98D8-D9CA9A2FC6DC}">
      <dgm:prSet/>
      <dgm:spPr/>
      <dgm:t>
        <a:bodyPr/>
        <a:lstStyle/>
        <a:p>
          <a:r>
            <a:rPr lang="en-US" dirty="0" err="1"/>
            <a:t>Obrovský</a:t>
          </a:r>
          <a:r>
            <a:rPr lang="en-US" dirty="0"/>
            <a:t> </a:t>
          </a:r>
          <a:r>
            <a:rPr lang="en-US" dirty="0" err="1"/>
            <a:t>ohlas</a:t>
          </a:r>
          <a:r>
            <a:rPr lang="en-US" dirty="0"/>
            <a:t>, v </a:t>
          </a:r>
          <a:r>
            <a:rPr lang="en-US" dirty="0" err="1"/>
            <a:t>roce</a:t>
          </a:r>
          <a:r>
            <a:rPr lang="en-US" dirty="0"/>
            <a:t> 2006 </a:t>
          </a:r>
          <a:r>
            <a:rPr lang="en-US" dirty="0" err="1"/>
            <a:t>článek</a:t>
          </a:r>
          <a:r>
            <a:rPr lang="en-US" dirty="0"/>
            <a:t> </a:t>
          </a:r>
          <a:r>
            <a:rPr lang="en-US" dirty="0" err="1"/>
            <a:t>zařazen</a:t>
          </a:r>
          <a:r>
            <a:rPr lang="en-US" dirty="0"/>
            <a:t> </a:t>
          </a:r>
          <a:r>
            <a:rPr lang="en-US" dirty="0" err="1"/>
            <a:t>mezi</a:t>
          </a:r>
          <a:r>
            <a:rPr lang="en-US" dirty="0"/>
            <a:t> </a:t>
          </a:r>
        </a:p>
        <a:p>
          <a:r>
            <a:rPr lang="en-US" dirty="0"/>
            <a:t>“The Top 6 Genetic Stories of 2006”</a:t>
          </a:r>
        </a:p>
      </dgm:t>
    </dgm:pt>
    <dgm:pt modelId="{A2F9572E-CFCC-471F-85D2-F94288410717}" type="parTrans" cxnId="{F217F8D3-DF34-4F02-9CEC-1ECDF7CE368E}">
      <dgm:prSet/>
      <dgm:spPr/>
      <dgm:t>
        <a:bodyPr/>
        <a:lstStyle/>
        <a:p>
          <a:endParaRPr lang="en-US"/>
        </a:p>
      </dgm:t>
    </dgm:pt>
    <dgm:pt modelId="{A02432FF-1238-4B39-9492-5D01BB971108}" type="sibTrans" cxnId="{F217F8D3-DF34-4F02-9CEC-1ECDF7CE368E}">
      <dgm:prSet/>
      <dgm:spPr/>
      <dgm:t>
        <a:bodyPr/>
        <a:lstStyle/>
        <a:p>
          <a:endParaRPr lang="en-US"/>
        </a:p>
      </dgm:t>
    </dgm:pt>
    <dgm:pt modelId="{12A7B988-5A7F-AD41-9DB1-CB5EAB02E4D2}" type="pres">
      <dgm:prSet presAssocID="{7400D358-3257-4727-91FF-54E6ED1CB351}" presName="Name0" presStyleCnt="0">
        <dgm:presLayoutVars>
          <dgm:dir/>
          <dgm:animLvl val="lvl"/>
          <dgm:resizeHandles val="exact"/>
        </dgm:presLayoutVars>
      </dgm:prSet>
      <dgm:spPr/>
    </dgm:pt>
    <dgm:pt modelId="{44E3F415-4D93-E542-B536-141A2344A2D8}" type="pres">
      <dgm:prSet presAssocID="{71E2C5A7-183D-4912-98D8-D9CA9A2FC6DC}" presName="boxAndChildren" presStyleCnt="0"/>
      <dgm:spPr/>
    </dgm:pt>
    <dgm:pt modelId="{46C36553-0755-464F-B14C-7F555924A040}" type="pres">
      <dgm:prSet presAssocID="{71E2C5A7-183D-4912-98D8-D9CA9A2FC6DC}" presName="parentTextBox" presStyleLbl="node1" presStyleIdx="0" presStyleCnt="3"/>
      <dgm:spPr/>
    </dgm:pt>
    <dgm:pt modelId="{78AF6188-4EFE-2E43-8AA1-72B1F7A3723E}" type="pres">
      <dgm:prSet presAssocID="{449E46FB-C9FC-45F3-B82B-3EACB171AE00}" presName="sp" presStyleCnt="0"/>
      <dgm:spPr/>
    </dgm:pt>
    <dgm:pt modelId="{828A8B16-FD8D-F540-83A2-F6BFC3159E2E}" type="pres">
      <dgm:prSet presAssocID="{6E5965A3-4DB0-435E-BAA3-DBA5F924E84E}" presName="arrowAndChildren" presStyleCnt="0"/>
      <dgm:spPr/>
    </dgm:pt>
    <dgm:pt modelId="{C68D4E4D-E3D4-8849-B76B-B6B93D28A74D}" type="pres">
      <dgm:prSet presAssocID="{6E5965A3-4DB0-435E-BAA3-DBA5F924E84E}" presName="parentTextArrow" presStyleLbl="node1" presStyleIdx="1" presStyleCnt="3"/>
      <dgm:spPr/>
    </dgm:pt>
    <dgm:pt modelId="{CF920774-87FA-D64B-8191-9E2ADA81CCC7}" type="pres">
      <dgm:prSet presAssocID="{20333A55-860A-4D08-B8EA-18EB4E5AB3BE}" presName="sp" presStyleCnt="0"/>
      <dgm:spPr/>
    </dgm:pt>
    <dgm:pt modelId="{45A44937-B61F-074C-99DA-50A6995C5242}" type="pres">
      <dgm:prSet presAssocID="{1CD3FB55-7364-4AE4-A38A-00C4EFAE2764}" presName="arrowAndChildren" presStyleCnt="0"/>
      <dgm:spPr/>
    </dgm:pt>
    <dgm:pt modelId="{C8A93814-D578-B644-9667-3AD7E9DD1939}" type="pres">
      <dgm:prSet presAssocID="{1CD3FB55-7364-4AE4-A38A-00C4EFAE2764}" presName="parentTextArrow" presStyleLbl="node1" presStyleIdx="2" presStyleCnt="3"/>
      <dgm:spPr/>
    </dgm:pt>
  </dgm:ptLst>
  <dgm:cxnLst>
    <dgm:cxn modelId="{DEC6C52C-309A-7E43-B96A-3BDAA83FF621}" type="presOf" srcId="{71E2C5A7-183D-4912-98D8-D9CA9A2FC6DC}" destId="{46C36553-0755-464F-B14C-7F555924A040}" srcOrd="0" destOrd="0" presId="urn:microsoft.com/office/officeart/2005/8/layout/process4"/>
    <dgm:cxn modelId="{7C8A0D42-464A-4C9A-98CF-7F4A9CC8335A}" srcId="{7400D358-3257-4727-91FF-54E6ED1CB351}" destId="{6E5965A3-4DB0-435E-BAA3-DBA5F924E84E}" srcOrd="1" destOrd="0" parTransId="{347C9D47-4879-4C16-96F9-DB1F2CF09AB9}" sibTransId="{449E46FB-C9FC-45F3-B82B-3EACB171AE00}"/>
    <dgm:cxn modelId="{9B2A4B4B-4956-C446-91AD-6C11FFA31F27}" type="presOf" srcId="{1CD3FB55-7364-4AE4-A38A-00C4EFAE2764}" destId="{C8A93814-D578-B644-9667-3AD7E9DD1939}" srcOrd="0" destOrd="0" presId="urn:microsoft.com/office/officeart/2005/8/layout/process4"/>
    <dgm:cxn modelId="{4FAE1858-2199-8C4E-AF02-AB768A2900EB}" type="presOf" srcId="{6E5965A3-4DB0-435E-BAA3-DBA5F924E84E}" destId="{C68D4E4D-E3D4-8849-B76B-B6B93D28A74D}" srcOrd="0" destOrd="0" presId="urn:microsoft.com/office/officeart/2005/8/layout/process4"/>
    <dgm:cxn modelId="{F217F8D3-DF34-4F02-9CEC-1ECDF7CE368E}" srcId="{7400D358-3257-4727-91FF-54E6ED1CB351}" destId="{71E2C5A7-183D-4912-98D8-D9CA9A2FC6DC}" srcOrd="2" destOrd="0" parTransId="{A2F9572E-CFCC-471F-85D2-F94288410717}" sibTransId="{A02432FF-1238-4B39-9492-5D01BB971108}"/>
    <dgm:cxn modelId="{A53178DD-75FA-4767-8245-8176CE77D78D}" srcId="{7400D358-3257-4727-91FF-54E6ED1CB351}" destId="{1CD3FB55-7364-4AE4-A38A-00C4EFAE2764}" srcOrd="0" destOrd="0" parTransId="{E24029CB-AC13-4470-A085-012F11BAFE00}" sibTransId="{20333A55-860A-4D08-B8EA-18EB4E5AB3BE}"/>
    <dgm:cxn modelId="{7910C9E3-8B84-AD4F-BC08-BB11902F5672}" type="presOf" srcId="{7400D358-3257-4727-91FF-54E6ED1CB351}" destId="{12A7B988-5A7F-AD41-9DB1-CB5EAB02E4D2}" srcOrd="0" destOrd="0" presId="urn:microsoft.com/office/officeart/2005/8/layout/process4"/>
    <dgm:cxn modelId="{5829912E-C3B3-DC44-9C23-06B16D9F6316}" type="presParOf" srcId="{12A7B988-5A7F-AD41-9DB1-CB5EAB02E4D2}" destId="{44E3F415-4D93-E542-B536-141A2344A2D8}" srcOrd="0" destOrd="0" presId="urn:microsoft.com/office/officeart/2005/8/layout/process4"/>
    <dgm:cxn modelId="{9F02A5C5-AF3F-B34E-82E6-627BD6CD71BA}" type="presParOf" srcId="{44E3F415-4D93-E542-B536-141A2344A2D8}" destId="{46C36553-0755-464F-B14C-7F555924A040}" srcOrd="0" destOrd="0" presId="urn:microsoft.com/office/officeart/2005/8/layout/process4"/>
    <dgm:cxn modelId="{DF811D96-6895-6D44-8B8F-12671776ECE2}" type="presParOf" srcId="{12A7B988-5A7F-AD41-9DB1-CB5EAB02E4D2}" destId="{78AF6188-4EFE-2E43-8AA1-72B1F7A3723E}" srcOrd="1" destOrd="0" presId="urn:microsoft.com/office/officeart/2005/8/layout/process4"/>
    <dgm:cxn modelId="{E234DB4A-3E55-0743-989C-2EB7696DA1C2}" type="presParOf" srcId="{12A7B988-5A7F-AD41-9DB1-CB5EAB02E4D2}" destId="{828A8B16-FD8D-F540-83A2-F6BFC3159E2E}" srcOrd="2" destOrd="0" presId="urn:microsoft.com/office/officeart/2005/8/layout/process4"/>
    <dgm:cxn modelId="{78F2CD89-018B-EA46-95EC-7613D76794CA}" type="presParOf" srcId="{828A8B16-FD8D-F540-83A2-F6BFC3159E2E}" destId="{C68D4E4D-E3D4-8849-B76B-B6B93D28A74D}" srcOrd="0" destOrd="0" presId="urn:microsoft.com/office/officeart/2005/8/layout/process4"/>
    <dgm:cxn modelId="{7D20132A-E455-C74F-A013-B2BFCE0C708B}" type="presParOf" srcId="{12A7B988-5A7F-AD41-9DB1-CB5EAB02E4D2}" destId="{CF920774-87FA-D64B-8191-9E2ADA81CCC7}" srcOrd="3" destOrd="0" presId="urn:microsoft.com/office/officeart/2005/8/layout/process4"/>
    <dgm:cxn modelId="{53E3343E-5670-454D-BF2A-FDA96B11B8E3}" type="presParOf" srcId="{12A7B988-5A7F-AD41-9DB1-CB5EAB02E4D2}" destId="{45A44937-B61F-074C-99DA-50A6995C5242}" srcOrd="4" destOrd="0" presId="urn:microsoft.com/office/officeart/2005/8/layout/process4"/>
    <dgm:cxn modelId="{72D10C3C-0919-4A43-98C8-3F19B7603F9F}" type="presParOf" srcId="{45A44937-B61F-074C-99DA-50A6995C5242}" destId="{C8A93814-D578-B644-9667-3AD7E9DD1939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B4AE7A2-EA49-4290-ADA4-BBB9C2ACD74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C5C10AA-48A8-42F4-A637-D66E2150AF43}">
      <dgm:prSet/>
      <dgm:spPr/>
      <dgm:t>
        <a:bodyPr/>
        <a:lstStyle/>
        <a:p>
          <a:r>
            <a:rPr lang="en-US" b="1"/>
            <a:t>2006</a:t>
          </a:r>
          <a:r>
            <a:rPr lang="en-US"/>
            <a:t> – Biostatistici K. Coombes, J. Wang and K.A. Baggerly se snaží o aplikaci signatur na data výzkumníků z jejich univerzity, ovšem bez úspěchu.</a:t>
          </a:r>
        </a:p>
      </dgm:t>
    </dgm:pt>
    <dgm:pt modelId="{EF01327A-491B-4C0F-B2EC-7524331B42AF}" type="parTrans" cxnId="{73379FA8-A244-46BF-8756-038089A3A6CF}">
      <dgm:prSet/>
      <dgm:spPr/>
      <dgm:t>
        <a:bodyPr/>
        <a:lstStyle/>
        <a:p>
          <a:endParaRPr lang="en-US"/>
        </a:p>
      </dgm:t>
    </dgm:pt>
    <dgm:pt modelId="{802C6B0E-4971-49DE-9952-B048E1A8C0C5}" type="sibTrans" cxnId="{73379FA8-A244-46BF-8756-038089A3A6CF}">
      <dgm:prSet/>
      <dgm:spPr/>
      <dgm:t>
        <a:bodyPr/>
        <a:lstStyle/>
        <a:p>
          <a:endParaRPr lang="en-US"/>
        </a:p>
      </dgm:t>
    </dgm:pt>
    <dgm:pt modelId="{A725323D-3A48-4915-85CC-FECC66ACF68C}">
      <dgm:prSet/>
      <dgm:spPr/>
      <dgm:t>
        <a:bodyPr/>
        <a:lstStyle/>
        <a:p>
          <a:r>
            <a:rPr lang="en-US"/>
            <a:t>Aktivně konzultují s autory článku.</a:t>
          </a:r>
        </a:p>
      </dgm:t>
    </dgm:pt>
    <dgm:pt modelId="{39B65F87-845D-4021-9761-747D3C68A30F}" type="parTrans" cxnId="{5552B76A-1B4E-4E34-8993-535D07518F48}">
      <dgm:prSet/>
      <dgm:spPr/>
      <dgm:t>
        <a:bodyPr/>
        <a:lstStyle/>
        <a:p>
          <a:endParaRPr lang="en-US"/>
        </a:p>
      </dgm:t>
    </dgm:pt>
    <dgm:pt modelId="{8610C1B4-F29F-40C4-A4BE-92ABF162B0DF}" type="sibTrans" cxnId="{5552B76A-1B4E-4E34-8993-535D07518F48}">
      <dgm:prSet/>
      <dgm:spPr/>
      <dgm:t>
        <a:bodyPr/>
        <a:lstStyle/>
        <a:p>
          <a:endParaRPr lang="en-US"/>
        </a:p>
      </dgm:t>
    </dgm:pt>
    <dgm:pt modelId="{36BB0039-9C68-419D-B9CD-57711BA1601D}">
      <dgm:prSet/>
      <dgm:spPr/>
      <dgm:t>
        <a:bodyPr/>
        <a:lstStyle/>
        <a:p>
          <a:r>
            <a:rPr lang="en-US"/>
            <a:t>Čím více se noří do dat, tím více mají pochybností o validitě závěrů a správnosti samotných dat!</a:t>
          </a:r>
        </a:p>
      </dgm:t>
    </dgm:pt>
    <dgm:pt modelId="{757C39B9-30D4-4B7D-93AD-226BD6166EE6}" type="parTrans" cxnId="{D85430C7-6CCB-4F4C-9D32-8BF5C7C01965}">
      <dgm:prSet/>
      <dgm:spPr/>
      <dgm:t>
        <a:bodyPr/>
        <a:lstStyle/>
        <a:p>
          <a:endParaRPr lang="en-US"/>
        </a:p>
      </dgm:t>
    </dgm:pt>
    <dgm:pt modelId="{7ECCF518-2334-42F4-8ACA-205999956442}" type="sibTrans" cxnId="{D85430C7-6CCB-4F4C-9D32-8BF5C7C01965}">
      <dgm:prSet/>
      <dgm:spPr/>
      <dgm:t>
        <a:bodyPr/>
        <a:lstStyle/>
        <a:p>
          <a:endParaRPr lang="en-US"/>
        </a:p>
      </dgm:t>
    </dgm:pt>
    <dgm:pt modelId="{FE2788FA-D817-44E3-B248-0D155B9DC30F}" type="pres">
      <dgm:prSet presAssocID="{8B4AE7A2-EA49-4290-ADA4-BBB9C2ACD74C}" presName="root" presStyleCnt="0">
        <dgm:presLayoutVars>
          <dgm:dir/>
          <dgm:resizeHandles val="exact"/>
        </dgm:presLayoutVars>
      </dgm:prSet>
      <dgm:spPr/>
    </dgm:pt>
    <dgm:pt modelId="{A27CD19F-9A5A-4B5B-8820-B63781AB2ECB}" type="pres">
      <dgm:prSet presAssocID="{3C5C10AA-48A8-42F4-A637-D66E2150AF43}" presName="compNode" presStyleCnt="0"/>
      <dgm:spPr/>
    </dgm:pt>
    <dgm:pt modelId="{D97F4684-A699-4280-8E3B-BB946462628C}" type="pres">
      <dgm:prSet presAssocID="{3C5C10AA-48A8-42F4-A637-D66E2150AF43}" presName="bgRect" presStyleLbl="bgShp" presStyleIdx="0" presStyleCnt="3"/>
      <dgm:spPr/>
    </dgm:pt>
    <dgm:pt modelId="{1E5F6664-4D85-4AAA-9351-D5A2F8AC49BD}" type="pres">
      <dgm:prSet presAssocID="{3C5C10AA-48A8-42F4-A637-D66E2150AF4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BB06B61C-5819-4E1A-A52C-F3578A2A61B3}" type="pres">
      <dgm:prSet presAssocID="{3C5C10AA-48A8-42F4-A637-D66E2150AF43}" presName="spaceRect" presStyleCnt="0"/>
      <dgm:spPr/>
    </dgm:pt>
    <dgm:pt modelId="{BF9C9A9C-0514-4B22-A495-A17AE22A091C}" type="pres">
      <dgm:prSet presAssocID="{3C5C10AA-48A8-42F4-A637-D66E2150AF43}" presName="parTx" presStyleLbl="revTx" presStyleIdx="0" presStyleCnt="3">
        <dgm:presLayoutVars>
          <dgm:chMax val="0"/>
          <dgm:chPref val="0"/>
        </dgm:presLayoutVars>
      </dgm:prSet>
      <dgm:spPr/>
    </dgm:pt>
    <dgm:pt modelId="{D49BCD20-B978-4429-B1C8-B8E6B0266AB8}" type="pres">
      <dgm:prSet presAssocID="{802C6B0E-4971-49DE-9952-B048E1A8C0C5}" presName="sibTrans" presStyleCnt="0"/>
      <dgm:spPr/>
    </dgm:pt>
    <dgm:pt modelId="{85BD759E-D5EB-4BE9-B4F5-D03AD5388B70}" type="pres">
      <dgm:prSet presAssocID="{A725323D-3A48-4915-85CC-FECC66ACF68C}" presName="compNode" presStyleCnt="0"/>
      <dgm:spPr/>
    </dgm:pt>
    <dgm:pt modelId="{EF0198A8-93D6-478C-8B5C-4DEE618635F4}" type="pres">
      <dgm:prSet presAssocID="{A725323D-3A48-4915-85CC-FECC66ACF68C}" presName="bgRect" presStyleLbl="bgShp" presStyleIdx="1" presStyleCnt="3"/>
      <dgm:spPr/>
    </dgm:pt>
    <dgm:pt modelId="{0A12642D-8F76-4C97-B6B0-317C3EF57480}" type="pres">
      <dgm:prSet presAssocID="{A725323D-3A48-4915-85CC-FECC66ACF68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nd Chime"/>
        </a:ext>
      </dgm:extLst>
    </dgm:pt>
    <dgm:pt modelId="{C2F4B312-F4FC-4EE8-944C-2C7B6B6FCA2C}" type="pres">
      <dgm:prSet presAssocID="{A725323D-3A48-4915-85CC-FECC66ACF68C}" presName="spaceRect" presStyleCnt="0"/>
      <dgm:spPr/>
    </dgm:pt>
    <dgm:pt modelId="{16532B0D-2327-49E2-BF1D-60C1358663D9}" type="pres">
      <dgm:prSet presAssocID="{A725323D-3A48-4915-85CC-FECC66ACF68C}" presName="parTx" presStyleLbl="revTx" presStyleIdx="1" presStyleCnt="3">
        <dgm:presLayoutVars>
          <dgm:chMax val="0"/>
          <dgm:chPref val="0"/>
        </dgm:presLayoutVars>
      </dgm:prSet>
      <dgm:spPr/>
    </dgm:pt>
    <dgm:pt modelId="{9FA88FBE-B339-42E9-84FC-2A653FE9C345}" type="pres">
      <dgm:prSet presAssocID="{8610C1B4-F29F-40C4-A4BE-92ABF162B0DF}" presName="sibTrans" presStyleCnt="0"/>
      <dgm:spPr/>
    </dgm:pt>
    <dgm:pt modelId="{0D9B2E51-1E7A-4067-8BB3-00EE76BA9A1C}" type="pres">
      <dgm:prSet presAssocID="{36BB0039-9C68-419D-B9CD-57711BA1601D}" presName="compNode" presStyleCnt="0"/>
      <dgm:spPr/>
    </dgm:pt>
    <dgm:pt modelId="{92BE59F4-DD69-431F-AB48-657DB2317AA1}" type="pres">
      <dgm:prSet presAssocID="{36BB0039-9C68-419D-B9CD-57711BA1601D}" presName="bgRect" presStyleLbl="bgShp" presStyleIdx="2" presStyleCnt="3"/>
      <dgm:spPr/>
    </dgm:pt>
    <dgm:pt modelId="{E2C93F0F-F93E-4DCC-84B1-887E4B153B05}" type="pres">
      <dgm:prSet presAssocID="{36BB0039-9C68-419D-B9CD-57711BA1601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prechaun Hat"/>
        </a:ext>
      </dgm:extLst>
    </dgm:pt>
    <dgm:pt modelId="{3ADF1644-CC71-4F8A-A102-C998A7E2CED9}" type="pres">
      <dgm:prSet presAssocID="{36BB0039-9C68-419D-B9CD-57711BA1601D}" presName="spaceRect" presStyleCnt="0"/>
      <dgm:spPr/>
    </dgm:pt>
    <dgm:pt modelId="{3F60182D-74DC-4E1E-A9EE-BBA81767EF71}" type="pres">
      <dgm:prSet presAssocID="{36BB0039-9C68-419D-B9CD-57711BA1601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5552B76A-1B4E-4E34-8993-535D07518F48}" srcId="{8B4AE7A2-EA49-4290-ADA4-BBB9C2ACD74C}" destId="{A725323D-3A48-4915-85CC-FECC66ACF68C}" srcOrd="1" destOrd="0" parTransId="{39B65F87-845D-4021-9761-747D3C68A30F}" sibTransId="{8610C1B4-F29F-40C4-A4BE-92ABF162B0DF}"/>
    <dgm:cxn modelId="{7EA9DF79-3E55-4066-B88D-FCA20EE3B07E}" type="presOf" srcId="{8B4AE7A2-EA49-4290-ADA4-BBB9C2ACD74C}" destId="{FE2788FA-D817-44E3-B248-0D155B9DC30F}" srcOrd="0" destOrd="0" presId="urn:microsoft.com/office/officeart/2018/2/layout/IconVerticalSolidList"/>
    <dgm:cxn modelId="{D94C1488-79E7-489F-893D-0CE7B0C27421}" type="presOf" srcId="{3C5C10AA-48A8-42F4-A637-D66E2150AF43}" destId="{BF9C9A9C-0514-4B22-A495-A17AE22A091C}" srcOrd="0" destOrd="0" presId="urn:microsoft.com/office/officeart/2018/2/layout/IconVerticalSolidList"/>
    <dgm:cxn modelId="{73379FA8-A244-46BF-8756-038089A3A6CF}" srcId="{8B4AE7A2-EA49-4290-ADA4-BBB9C2ACD74C}" destId="{3C5C10AA-48A8-42F4-A637-D66E2150AF43}" srcOrd="0" destOrd="0" parTransId="{EF01327A-491B-4C0F-B2EC-7524331B42AF}" sibTransId="{802C6B0E-4971-49DE-9952-B048E1A8C0C5}"/>
    <dgm:cxn modelId="{DAFB78BF-2763-4228-883D-234542228C9D}" type="presOf" srcId="{A725323D-3A48-4915-85CC-FECC66ACF68C}" destId="{16532B0D-2327-49E2-BF1D-60C1358663D9}" srcOrd="0" destOrd="0" presId="urn:microsoft.com/office/officeart/2018/2/layout/IconVerticalSolidList"/>
    <dgm:cxn modelId="{D85430C7-6CCB-4F4C-9D32-8BF5C7C01965}" srcId="{8B4AE7A2-EA49-4290-ADA4-BBB9C2ACD74C}" destId="{36BB0039-9C68-419D-B9CD-57711BA1601D}" srcOrd="2" destOrd="0" parTransId="{757C39B9-30D4-4B7D-93AD-226BD6166EE6}" sibTransId="{7ECCF518-2334-42F4-8ACA-205999956442}"/>
    <dgm:cxn modelId="{B20294C7-6F15-4C36-A778-7F14A220E6F0}" type="presOf" srcId="{36BB0039-9C68-419D-B9CD-57711BA1601D}" destId="{3F60182D-74DC-4E1E-A9EE-BBA81767EF71}" srcOrd="0" destOrd="0" presId="urn:microsoft.com/office/officeart/2018/2/layout/IconVerticalSolidList"/>
    <dgm:cxn modelId="{B9FEC2AD-1E26-4E81-8D30-000FDA73BB59}" type="presParOf" srcId="{FE2788FA-D817-44E3-B248-0D155B9DC30F}" destId="{A27CD19F-9A5A-4B5B-8820-B63781AB2ECB}" srcOrd="0" destOrd="0" presId="urn:microsoft.com/office/officeart/2018/2/layout/IconVerticalSolidList"/>
    <dgm:cxn modelId="{5E972ABC-E319-466D-ACAA-EB2DBAC74BCE}" type="presParOf" srcId="{A27CD19F-9A5A-4B5B-8820-B63781AB2ECB}" destId="{D97F4684-A699-4280-8E3B-BB946462628C}" srcOrd="0" destOrd="0" presId="urn:microsoft.com/office/officeart/2018/2/layout/IconVerticalSolidList"/>
    <dgm:cxn modelId="{314DCD3E-CC64-4A0E-A48B-C5BD3C9AB59B}" type="presParOf" srcId="{A27CD19F-9A5A-4B5B-8820-B63781AB2ECB}" destId="{1E5F6664-4D85-4AAA-9351-D5A2F8AC49BD}" srcOrd="1" destOrd="0" presId="urn:microsoft.com/office/officeart/2018/2/layout/IconVerticalSolidList"/>
    <dgm:cxn modelId="{7CF9D104-4E77-4980-8699-08D5B43DD3D7}" type="presParOf" srcId="{A27CD19F-9A5A-4B5B-8820-B63781AB2ECB}" destId="{BB06B61C-5819-4E1A-A52C-F3578A2A61B3}" srcOrd="2" destOrd="0" presId="urn:microsoft.com/office/officeart/2018/2/layout/IconVerticalSolidList"/>
    <dgm:cxn modelId="{FC359017-D680-4948-B1E6-76742DB6175B}" type="presParOf" srcId="{A27CD19F-9A5A-4B5B-8820-B63781AB2ECB}" destId="{BF9C9A9C-0514-4B22-A495-A17AE22A091C}" srcOrd="3" destOrd="0" presId="urn:microsoft.com/office/officeart/2018/2/layout/IconVerticalSolidList"/>
    <dgm:cxn modelId="{BB89C614-D758-4E28-AA7C-85891B65482B}" type="presParOf" srcId="{FE2788FA-D817-44E3-B248-0D155B9DC30F}" destId="{D49BCD20-B978-4429-B1C8-B8E6B0266AB8}" srcOrd="1" destOrd="0" presId="urn:microsoft.com/office/officeart/2018/2/layout/IconVerticalSolidList"/>
    <dgm:cxn modelId="{CECBB111-687C-4D63-8E65-6B42873A6CFE}" type="presParOf" srcId="{FE2788FA-D817-44E3-B248-0D155B9DC30F}" destId="{85BD759E-D5EB-4BE9-B4F5-D03AD5388B70}" srcOrd="2" destOrd="0" presId="urn:microsoft.com/office/officeart/2018/2/layout/IconVerticalSolidList"/>
    <dgm:cxn modelId="{0B723428-68A3-4D6A-8D7F-AF556D27329D}" type="presParOf" srcId="{85BD759E-D5EB-4BE9-B4F5-D03AD5388B70}" destId="{EF0198A8-93D6-478C-8B5C-4DEE618635F4}" srcOrd="0" destOrd="0" presId="urn:microsoft.com/office/officeart/2018/2/layout/IconVerticalSolidList"/>
    <dgm:cxn modelId="{FE9BAA21-1100-4255-A818-61BAB45E3F43}" type="presParOf" srcId="{85BD759E-D5EB-4BE9-B4F5-D03AD5388B70}" destId="{0A12642D-8F76-4C97-B6B0-317C3EF57480}" srcOrd="1" destOrd="0" presId="urn:microsoft.com/office/officeart/2018/2/layout/IconVerticalSolidList"/>
    <dgm:cxn modelId="{8884899E-C5D9-46C3-97D2-85BF70B00B32}" type="presParOf" srcId="{85BD759E-D5EB-4BE9-B4F5-D03AD5388B70}" destId="{C2F4B312-F4FC-4EE8-944C-2C7B6B6FCA2C}" srcOrd="2" destOrd="0" presId="urn:microsoft.com/office/officeart/2018/2/layout/IconVerticalSolidList"/>
    <dgm:cxn modelId="{D7E53D49-560C-4D52-A8DD-4545A35F17E1}" type="presParOf" srcId="{85BD759E-D5EB-4BE9-B4F5-D03AD5388B70}" destId="{16532B0D-2327-49E2-BF1D-60C1358663D9}" srcOrd="3" destOrd="0" presId="urn:microsoft.com/office/officeart/2018/2/layout/IconVerticalSolidList"/>
    <dgm:cxn modelId="{D52DF11E-9F33-44EA-A646-328EBDF57EB8}" type="presParOf" srcId="{FE2788FA-D817-44E3-B248-0D155B9DC30F}" destId="{9FA88FBE-B339-42E9-84FC-2A653FE9C345}" srcOrd="3" destOrd="0" presId="urn:microsoft.com/office/officeart/2018/2/layout/IconVerticalSolidList"/>
    <dgm:cxn modelId="{83761F3D-CCF7-4FF8-B08F-BD3309182D1B}" type="presParOf" srcId="{FE2788FA-D817-44E3-B248-0D155B9DC30F}" destId="{0D9B2E51-1E7A-4067-8BB3-00EE76BA9A1C}" srcOrd="4" destOrd="0" presId="urn:microsoft.com/office/officeart/2018/2/layout/IconVerticalSolidList"/>
    <dgm:cxn modelId="{D3A3E8F5-5368-4FCD-AC6D-3B30BB39883D}" type="presParOf" srcId="{0D9B2E51-1E7A-4067-8BB3-00EE76BA9A1C}" destId="{92BE59F4-DD69-431F-AB48-657DB2317AA1}" srcOrd="0" destOrd="0" presId="urn:microsoft.com/office/officeart/2018/2/layout/IconVerticalSolidList"/>
    <dgm:cxn modelId="{B2A79847-5F9F-44B3-909C-60ADCE48D489}" type="presParOf" srcId="{0D9B2E51-1E7A-4067-8BB3-00EE76BA9A1C}" destId="{E2C93F0F-F93E-4DCC-84B1-887E4B153B05}" srcOrd="1" destOrd="0" presId="urn:microsoft.com/office/officeart/2018/2/layout/IconVerticalSolidList"/>
    <dgm:cxn modelId="{FEF34CA8-5D2C-4BB4-8482-505BED58684E}" type="presParOf" srcId="{0D9B2E51-1E7A-4067-8BB3-00EE76BA9A1C}" destId="{3ADF1644-CC71-4F8A-A102-C998A7E2CED9}" srcOrd="2" destOrd="0" presId="urn:microsoft.com/office/officeart/2018/2/layout/IconVerticalSolidList"/>
    <dgm:cxn modelId="{952E5F3A-9ED3-49EF-B73C-542D3930211D}" type="presParOf" srcId="{0D9B2E51-1E7A-4067-8BB3-00EE76BA9A1C}" destId="{3F60182D-74DC-4E1E-A9EE-BBA81767EF7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22DB7AE-9233-4AD1-87AA-7CA6BD603C2F}" type="doc">
      <dgm:prSet loTypeId="urn:microsoft.com/office/officeart/2005/8/layout/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D34CDE0-BA2B-4881-A8C4-79DE57722885}">
      <dgm:prSet/>
      <dgm:spPr/>
      <dgm:t>
        <a:bodyPr/>
        <a:lstStyle/>
        <a:p>
          <a:r>
            <a:rPr lang="en-US" b="1" dirty="0"/>
            <a:t>2007 – Coombes a </a:t>
          </a:r>
          <a:r>
            <a:rPr lang="en-US" b="1" dirty="0" err="1"/>
            <a:t>kol</a:t>
          </a:r>
          <a:r>
            <a:rPr lang="en-US" b="1" dirty="0"/>
            <a:t>.</a:t>
          </a:r>
          <a:r>
            <a:rPr lang="en-US" dirty="0"/>
            <a:t> </a:t>
          </a:r>
          <a:r>
            <a:rPr lang="en-US" dirty="0" err="1"/>
            <a:t>publikují</a:t>
          </a:r>
          <a:r>
            <a:rPr lang="en-US" dirty="0"/>
            <a:t> v Nature Medicine </a:t>
          </a:r>
          <a:r>
            <a:rPr lang="en-US" dirty="0" err="1"/>
            <a:t>dopis</a:t>
          </a:r>
          <a:r>
            <a:rPr lang="en-US" dirty="0"/>
            <a:t> </a:t>
          </a:r>
          <a:r>
            <a:rPr lang="en-US" dirty="0" err="1"/>
            <a:t>zpochybňující</a:t>
          </a:r>
          <a:r>
            <a:rPr lang="en-US" dirty="0"/>
            <a:t> </a:t>
          </a:r>
          <a:r>
            <a:rPr lang="en-US" dirty="0" err="1"/>
            <a:t>Pottiho</a:t>
          </a:r>
          <a:r>
            <a:rPr lang="en-US" dirty="0"/>
            <a:t> </a:t>
          </a:r>
          <a:r>
            <a:rPr lang="en-US" dirty="0" err="1"/>
            <a:t>výzkum</a:t>
          </a:r>
          <a:r>
            <a:rPr lang="en-US" dirty="0"/>
            <a:t> </a:t>
          </a:r>
        </a:p>
        <a:p>
          <a:r>
            <a:rPr lang="en-US" dirty="0"/>
            <a:t>(</a:t>
          </a:r>
          <a:r>
            <a:rPr lang="en-US" i="1" dirty="0"/>
            <a:t>Coombes, Wang, </a:t>
          </a:r>
          <a:r>
            <a:rPr lang="en-US" i="1" dirty="0" err="1"/>
            <a:t>Baggerly</a:t>
          </a:r>
          <a:r>
            <a:rPr lang="en-US" i="1" dirty="0"/>
            <a:t>. Microarrays: retracing steps, Nature Medicine, 2007</a:t>
          </a:r>
          <a:r>
            <a:rPr lang="en-US" dirty="0"/>
            <a:t>)</a:t>
          </a:r>
        </a:p>
      </dgm:t>
    </dgm:pt>
    <dgm:pt modelId="{1DBB52F2-5A8E-4181-833E-1C8B0D910C1A}" type="parTrans" cxnId="{CA6964A0-2CB7-41AB-AE59-474F66F66D96}">
      <dgm:prSet/>
      <dgm:spPr/>
      <dgm:t>
        <a:bodyPr/>
        <a:lstStyle/>
        <a:p>
          <a:endParaRPr lang="en-US"/>
        </a:p>
      </dgm:t>
    </dgm:pt>
    <dgm:pt modelId="{9BD28B8F-90B2-461B-8CEF-7BCAB2227C98}" type="sibTrans" cxnId="{CA6964A0-2CB7-41AB-AE59-474F66F66D96}">
      <dgm:prSet/>
      <dgm:spPr/>
      <dgm:t>
        <a:bodyPr/>
        <a:lstStyle/>
        <a:p>
          <a:endParaRPr lang="en-US"/>
        </a:p>
      </dgm:t>
    </dgm:pt>
    <dgm:pt modelId="{3B95D69E-7500-4628-A2CB-F1048B4C78F6}">
      <dgm:prSet/>
      <dgm:spPr/>
      <dgm:t>
        <a:bodyPr/>
        <a:lstStyle/>
        <a:p>
          <a:r>
            <a:rPr lang="en-US" dirty="0" err="1"/>
            <a:t>Reportují</a:t>
          </a:r>
          <a:r>
            <a:rPr lang="en-US" dirty="0"/>
            <a:t> </a:t>
          </a:r>
          <a:r>
            <a:rPr lang="en-US" dirty="0" err="1"/>
            <a:t>tyto</a:t>
          </a:r>
          <a:r>
            <a:rPr lang="en-US" dirty="0"/>
            <a:t> </a:t>
          </a:r>
          <a:r>
            <a:rPr lang="en-US" dirty="0" err="1"/>
            <a:t>chyby</a:t>
          </a:r>
          <a:r>
            <a:rPr lang="en-US" dirty="0"/>
            <a:t>:</a:t>
          </a:r>
        </a:p>
        <a:p>
          <a:endParaRPr lang="en-US" dirty="0"/>
        </a:p>
      </dgm:t>
    </dgm:pt>
    <dgm:pt modelId="{3FE0C3C4-40AA-4908-9AA7-8EE35C979384}" type="parTrans" cxnId="{E6A45DC6-3C40-4BE5-B258-5770362AEF52}">
      <dgm:prSet/>
      <dgm:spPr/>
      <dgm:t>
        <a:bodyPr/>
        <a:lstStyle/>
        <a:p>
          <a:endParaRPr lang="en-US"/>
        </a:p>
      </dgm:t>
    </dgm:pt>
    <dgm:pt modelId="{FA444479-3CEB-4443-A98B-5FBFAAA6921A}" type="sibTrans" cxnId="{E6A45DC6-3C40-4BE5-B258-5770362AEF52}">
      <dgm:prSet/>
      <dgm:spPr/>
      <dgm:t>
        <a:bodyPr/>
        <a:lstStyle/>
        <a:p>
          <a:endParaRPr lang="en-US"/>
        </a:p>
      </dgm:t>
    </dgm:pt>
    <dgm:pt modelId="{C6D8041D-AE0D-4AB9-84C1-61974DA29424}">
      <dgm:prSet custT="1"/>
      <dgm:spPr/>
      <dgm:t>
        <a:bodyPr/>
        <a:lstStyle/>
        <a:p>
          <a:r>
            <a:rPr lang="en-US" sz="1600" dirty="0" err="1"/>
            <a:t>označení</a:t>
          </a:r>
          <a:r>
            <a:rPr lang="en-US" sz="1600" dirty="0"/>
            <a:t> </a:t>
          </a:r>
          <a:r>
            <a:rPr lang="en-US" sz="1600" dirty="0" err="1"/>
            <a:t>senzitivních</a:t>
          </a:r>
          <a:r>
            <a:rPr lang="en-US" sz="1600" dirty="0"/>
            <a:t> a </a:t>
          </a:r>
          <a:r>
            <a:rPr lang="en-US" sz="1600" dirty="0" err="1"/>
            <a:t>rezistentních</a:t>
          </a:r>
          <a:r>
            <a:rPr lang="en-US" sz="1600" dirty="0"/>
            <a:t> </a:t>
          </a:r>
          <a:r>
            <a:rPr lang="en-US" sz="1600" dirty="0" err="1"/>
            <a:t>buněčných</a:t>
          </a:r>
          <a:r>
            <a:rPr lang="en-US" sz="1600" dirty="0"/>
            <a:t> </a:t>
          </a:r>
          <a:r>
            <a:rPr lang="en-US" sz="1600" dirty="0" err="1"/>
            <a:t>linií</a:t>
          </a:r>
          <a:r>
            <a:rPr lang="en-US" sz="1600" dirty="0"/>
            <a:t> </a:t>
          </a:r>
          <a:r>
            <a:rPr lang="en-US" sz="1600" dirty="0" err="1"/>
            <a:t>nesedí</a:t>
          </a:r>
          <a:r>
            <a:rPr lang="en-US" sz="1600" dirty="0"/>
            <a:t>!</a:t>
          </a:r>
        </a:p>
      </dgm:t>
    </dgm:pt>
    <dgm:pt modelId="{54E0950C-4A37-45A0-87FD-3FA6FEBFA2E1}" type="parTrans" cxnId="{77FFA842-58D5-4389-BDD5-7C2F0F3FABE0}">
      <dgm:prSet/>
      <dgm:spPr/>
      <dgm:t>
        <a:bodyPr/>
        <a:lstStyle/>
        <a:p>
          <a:endParaRPr lang="en-US"/>
        </a:p>
      </dgm:t>
    </dgm:pt>
    <dgm:pt modelId="{6CFA4005-3AD4-4A45-8F76-8BC43D161AC4}" type="sibTrans" cxnId="{77FFA842-58D5-4389-BDD5-7C2F0F3FABE0}">
      <dgm:prSet/>
      <dgm:spPr/>
      <dgm:t>
        <a:bodyPr/>
        <a:lstStyle/>
        <a:p>
          <a:endParaRPr lang="en-US"/>
        </a:p>
      </dgm:t>
    </dgm:pt>
    <dgm:pt modelId="{3F77BBAC-66BD-4E88-8C9E-F03E2256D754}">
      <dgm:prSet custT="1"/>
      <dgm:spPr/>
      <dgm:t>
        <a:bodyPr/>
        <a:lstStyle/>
        <a:p>
          <a:r>
            <a:rPr lang="en-US" sz="1600" dirty="0" err="1"/>
            <a:t>tabulka</a:t>
          </a:r>
          <a:r>
            <a:rPr lang="en-US" sz="1600" dirty="0"/>
            <a:t> se </a:t>
          </a:r>
          <a:r>
            <a:rPr lang="en-US" sz="1600" dirty="0" err="1"/>
            <a:t>seznamem</a:t>
          </a:r>
          <a:r>
            <a:rPr lang="en-US" sz="1600" dirty="0"/>
            <a:t> </a:t>
          </a:r>
          <a:r>
            <a:rPr lang="en-US" sz="1600" dirty="0" err="1"/>
            <a:t>významných</a:t>
          </a:r>
          <a:r>
            <a:rPr lang="en-US" sz="1600" dirty="0"/>
            <a:t> </a:t>
          </a:r>
          <a:r>
            <a:rPr lang="en-US" sz="1600" dirty="0" err="1"/>
            <a:t>genů</a:t>
          </a:r>
          <a:r>
            <a:rPr lang="en-US" sz="1600" dirty="0"/>
            <a:t> a </a:t>
          </a:r>
          <a:r>
            <a:rPr lang="en-US" sz="1600" dirty="0" err="1"/>
            <a:t>jejich</a:t>
          </a:r>
          <a:r>
            <a:rPr lang="en-US" sz="1600" dirty="0"/>
            <a:t> </a:t>
          </a:r>
          <a:r>
            <a:rPr lang="en-US" sz="1600" dirty="0" err="1"/>
            <a:t>sond</a:t>
          </a:r>
          <a:r>
            <a:rPr lang="en-US" sz="1600" dirty="0"/>
            <a:t> </a:t>
          </a:r>
          <a:r>
            <a:rPr lang="en-US" sz="1600" dirty="0" err="1"/>
            <a:t>obsahuje</a:t>
          </a:r>
          <a:r>
            <a:rPr lang="en-US" sz="1600" dirty="0"/>
            <a:t> </a:t>
          </a:r>
          <a:r>
            <a:rPr lang="en-US" sz="1600" dirty="0" err="1"/>
            <a:t>systematickou</a:t>
          </a:r>
          <a:r>
            <a:rPr lang="en-US" sz="1600" dirty="0"/>
            <a:t> </a:t>
          </a:r>
          <a:r>
            <a:rPr lang="en-US" sz="1600" dirty="0" err="1"/>
            <a:t>chybu</a:t>
          </a:r>
          <a:r>
            <a:rPr lang="en-US" sz="1600" dirty="0"/>
            <a:t> (</a:t>
          </a:r>
          <a:r>
            <a:rPr lang="en-US" sz="1600" dirty="0" err="1"/>
            <a:t>posun</a:t>
          </a:r>
          <a:r>
            <a:rPr lang="en-US" sz="1600" dirty="0"/>
            <a:t> o </a:t>
          </a:r>
          <a:r>
            <a:rPr lang="en-US" sz="1600" dirty="0" err="1"/>
            <a:t>políčko</a:t>
          </a:r>
          <a:r>
            <a:rPr lang="en-US" sz="1600" dirty="0"/>
            <a:t>) – </a:t>
          </a:r>
          <a:r>
            <a:rPr lang="en-US" sz="1600" dirty="0" err="1"/>
            <a:t>geny</a:t>
          </a:r>
          <a:r>
            <a:rPr lang="en-US" sz="1600" dirty="0"/>
            <a:t> </a:t>
          </a:r>
          <a:r>
            <a:rPr lang="en-US" sz="1600" dirty="0" err="1"/>
            <a:t>nesedí</a:t>
          </a:r>
          <a:r>
            <a:rPr lang="en-US" sz="1600" dirty="0"/>
            <a:t> se </a:t>
          </a:r>
          <a:r>
            <a:rPr lang="en-US" sz="1600" dirty="0" err="1"/>
            <a:t>sondami</a:t>
          </a:r>
          <a:r>
            <a:rPr lang="en-US" sz="1600" dirty="0"/>
            <a:t>, po </a:t>
          </a:r>
          <a:r>
            <a:rPr lang="en-US" sz="1600" dirty="0" err="1"/>
            <a:t>korekci</a:t>
          </a:r>
          <a:r>
            <a:rPr lang="en-US" sz="1600" dirty="0"/>
            <a:t> </a:t>
          </a:r>
          <a:r>
            <a:rPr lang="en-US" sz="1600" dirty="0" err="1"/>
            <a:t>tabulky</a:t>
          </a:r>
          <a:r>
            <a:rPr lang="en-US" sz="1600" dirty="0"/>
            <a:t> se </a:t>
          </a:r>
          <a:r>
            <a:rPr lang="en-US" sz="1600" dirty="0" err="1"/>
            <a:t>podařilo</a:t>
          </a:r>
          <a:r>
            <a:rPr lang="en-US" sz="1600" dirty="0"/>
            <a:t> </a:t>
          </a:r>
          <a:r>
            <a:rPr lang="en-US" sz="1600" dirty="0" err="1"/>
            <a:t>reprodukovat</a:t>
          </a:r>
          <a:r>
            <a:rPr lang="en-US" sz="1600" dirty="0"/>
            <a:t> </a:t>
          </a:r>
          <a:r>
            <a:rPr lang="en-US" sz="1600" dirty="0" err="1"/>
            <a:t>pouze</a:t>
          </a:r>
          <a:r>
            <a:rPr lang="en-US" sz="1600" dirty="0"/>
            <a:t> 3 ze 7 </a:t>
          </a:r>
          <a:r>
            <a:rPr lang="en-US" sz="1600" dirty="0" err="1"/>
            <a:t>seznamů</a:t>
          </a:r>
          <a:r>
            <a:rPr lang="en-US" sz="1600" dirty="0"/>
            <a:t> a </a:t>
          </a:r>
          <a:r>
            <a:rPr lang="en-US" sz="1600" dirty="0" err="1"/>
            <a:t>výsledků</a:t>
          </a:r>
          <a:r>
            <a:rPr lang="en-US" sz="1600" dirty="0"/>
            <a:t> </a:t>
          </a:r>
          <a:r>
            <a:rPr lang="en-US" sz="1600" dirty="0" err="1"/>
            <a:t>senzitivity</a:t>
          </a:r>
          <a:endParaRPr lang="en-US" sz="1600" dirty="0"/>
        </a:p>
      </dgm:t>
    </dgm:pt>
    <dgm:pt modelId="{6D366A21-ED45-492F-8493-3E0FAAEED590}" type="parTrans" cxnId="{09C01D1E-127A-4759-95C7-779519D41588}">
      <dgm:prSet/>
      <dgm:spPr/>
      <dgm:t>
        <a:bodyPr/>
        <a:lstStyle/>
        <a:p>
          <a:endParaRPr lang="en-US"/>
        </a:p>
      </dgm:t>
    </dgm:pt>
    <dgm:pt modelId="{8CC8333A-4C36-4209-A48D-4C6843E93B2C}" type="sibTrans" cxnId="{09C01D1E-127A-4759-95C7-779519D41588}">
      <dgm:prSet/>
      <dgm:spPr/>
      <dgm:t>
        <a:bodyPr/>
        <a:lstStyle/>
        <a:p>
          <a:endParaRPr lang="en-US"/>
        </a:p>
      </dgm:t>
    </dgm:pt>
    <dgm:pt modelId="{A2CEA712-719C-43D1-945F-276E1F501C82}">
      <dgm:prSet custT="1"/>
      <dgm:spPr/>
      <dgm:t>
        <a:bodyPr/>
        <a:lstStyle/>
        <a:p>
          <a:r>
            <a:rPr lang="en-US" sz="1600" dirty="0"/>
            <a:t>Model </a:t>
          </a:r>
          <a:r>
            <a:rPr lang="en-US" sz="1600" dirty="0" err="1"/>
            <a:t>rezistence</a:t>
          </a:r>
          <a:r>
            <a:rPr lang="en-US" sz="1600" dirty="0"/>
            <a:t> </a:t>
          </a:r>
          <a:r>
            <a:rPr lang="en-US" sz="1600" dirty="0" err="1"/>
            <a:t>na</a:t>
          </a:r>
          <a:r>
            <a:rPr lang="en-US" sz="1600" dirty="0"/>
            <a:t> </a:t>
          </a:r>
          <a:r>
            <a:rPr lang="en-US" sz="1600" dirty="0" err="1"/>
            <a:t>doxacel</a:t>
          </a:r>
          <a:r>
            <a:rPr lang="en-US" sz="1600" dirty="0"/>
            <a:t> – </a:t>
          </a:r>
          <a:r>
            <a:rPr lang="en-US" sz="1600" dirty="0" err="1"/>
            <a:t>podařilo</a:t>
          </a:r>
          <a:r>
            <a:rPr lang="en-US" sz="1600" dirty="0"/>
            <a:t> se </a:t>
          </a:r>
          <a:r>
            <a:rPr lang="en-US" sz="1600" dirty="0" err="1"/>
            <a:t>zreprodukovat</a:t>
          </a:r>
          <a:r>
            <a:rPr lang="en-US" sz="1600" dirty="0"/>
            <a:t> </a:t>
          </a:r>
          <a:r>
            <a:rPr lang="en-US" sz="1600" dirty="0" err="1"/>
            <a:t>pouze</a:t>
          </a:r>
          <a:r>
            <a:rPr lang="en-US" sz="1600" dirty="0"/>
            <a:t> 31 z 50 </a:t>
          </a:r>
          <a:r>
            <a:rPr lang="en-US" sz="1600" dirty="0" err="1"/>
            <a:t>genů</a:t>
          </a:r>
          <a:r>
            <a:rPr lang="en-US" sz="1600" dirty="0"/>
            <a:t> </a:t>
          </a:r>
          <a:r>
            <a:rPr lang="en-US" sz="1600" dirty="0" err="1"/>
            <a:t>publikovaných</a:t>
          </a:r>
          <a:r>
            <a:rPr lang="en-US" sz="1600" dirty="0"/>
            <a:t> v </a:t>
          </a:r>
          <a:r>
            <a:rPr lang="en-US" sz="1600" dirty="0" err="1"/>
            <a:t>článku</a:t>
          </a:r>
          <a:r>
            <a:rPr lang="en-US" sz="1600" dirty="0"/>
            <a:t>, </a:t>
          </a:r>
          <a:r>
            <a:rPr lang="en-US" sz="1600" dirty="0" err="1"/>
            <a:t>ostatních</a:t>
          </a:r>
          <a:r>
            <a:rPr lang="en-US" sz="1600" dirty="0"/>
            <a:t> 19 </a:t>
          </a:r>
          <a:r>
            <a:rPr lang="en-US" sz="1600" dirty="0" err="1"/>
            <a:t>bylo</a:t>
          </a:r>
          <a:r>
            <a:rPr lang="en-US" sz="1600" dirty="0"/>
            <a:t> </a:t>
          </a:r>
          <a:r>
            <a:rPr lang="en-US" sz="1600" dirty="0" err="1"/>
            <a:t>zřejmě</a:t>
          </a:r>
          <a:r>
            <a:rPr lang="en-US" sz="1600" dirty="0"/>
            <a:t> </a:t>
          </a:r>
          <a:r>
            <a:rPr lang="en-US" sz="1600" dirty="0" err="1"/>
            <a:t>přidáno</a:t>
          </a:r>
          <a:r>
            <a:rPr lang="en-US" sz="1600" dirty="0"/>
            <a:t> </a:t>
          </a:r>
          <a:r>
            <a:rPr lang="en-US" sz="1600" dirty="0" err="1"/>
            <a:t>ručně</a:t>
          </a:r>
          <a:r>
            <a:rPr lang="en-US" sz="1600" dirty="0"/>
            <a:t> “aby </a:t>
          </a:r>
          <a:r>
            <a:rPr lang="en-US" sz="1600" dirty="0" err="1"/>
            <a:t>byla</a:t>
          </a:r>
          <a:r>
            <a:rPr lang="en-US" sz="1600" dirty="0"/>
            <a:t> </a:t>
          </a:r>
          <a:r>
            <a:rPr lang="en-US" sz="1600" dirty="0" err="1"/>
            <a:t>validace</a:t>
          </a:r>
          <a:r>
            <a:rPr lang="en-US" sz="1600" dirty="0"/>
            <a:t> </a:t>
          </a:r>
          <a:r>
            <a:rPr lang="en-US" sz="1600" dirty="0" err="1"/>
            <a:t>úspěšná</a:t>
          </a:r>
          <a:r>
            <a:rPr lang="en-US" sz="1600" dirty="0"/>
            <a:t>”</a:t>
          </a:r>
        </a:p>
      </dgm:t>
    </dgm:pt>
    <dgm:pt modelId="{26AEFBF7-F4D8-4056-AA90-6A7FAA2BCFE0}" type="parTrans" cxnId="{84DE6995-DDB3-4188-B802-2B8A18197303}">
      <dgm:prSet/>
      <dgm:spPr/>
      <dgm:t>
        <a:bodyPr/>
        <a:lstStyle/>
        <a:p>
          <a:endParaRPr lang="en-US"/>
        </a:p>
      </dgm:t>
    </dgm:pt>
    <dgm:pt modelId="{999C4078-13EC-4099-9F8F-AC8382087D71}" type="sibTrans" cxnId="{84DE6995-DDB3-4188-B802-2B8A18197303}">
      <dgm:prSet/>
      <dgm:spPr/>
      <dgm:t>
        <a:bodyPr/>
        <a:lstStyle/>
        <a:p>
          <a:endParaRPr lang="en-US"/>
        </a:p>
      </dgm:t>
    </dgm:pt>
    <dgm:pt modelId="{4F98C702-FE6A-44D0-94FE-A95E2F80B574}">
      <dgm:prSet custT="1"/>
      <dgm:spPr/>
      <dgm:t>
        <a:bodyPr/>
        <a:lstStyle/>
        <a:p>
          <a:r>
            <a:rPr lang="en-US" sz="1600" dirty="0" err="1"/>
            <a:t>Autorský</a:t>
          </a:r>
          <a:r>
            <a:rPr lang="en-US" sz="1600" dirty="0"/>
            <a:t> SW (</a:t>
          </a:r>
          <a:r>
            <a:rPr lang="en-US" sz="1600" dirty="0" err="1"/>
            <a:t>algoritmus</a:t>
          </a:r>
          <a:r>
            <a:rPr lang="en-US" sz="1600" dirty="0"/>
            <a:t>), </a:t>
          </a:r>
          <a:r>
            <a:rPr lang="en-US" sz="1600" dirty="0" err="1"/>
            <a:t>který</a:t>
          </a:r>
          <a:r>
            <a:rPr lang="en-US" sz="1600" dirty="0"/>
            <a:t> </a:t>
          </a:r>
          <a:r>
            <a:rPr lang="en-US" sz="1600" dirty="0" err="1"/>
            <a:t>Potti</a:t>
          </a:r>
          <a:r>
            <a:rPr lang="en-US" sz="1600" dirty="0"/>
            <a:t> </a:t>
          </a:r>
          <a:r>
            <a:rPr lang="en-US" sz="1600" dirty="0" err="1"/>
            <a:t>používá</a:t>
          </a:r>
          <a:r>
            <a:rPr lang="en-US" sz="1600" dirty="0"/>
            <a:t>, </a:t>
          </a:r>
          <a:r>
            <a:rPr lang="en-US" sz="1600" dirty="0" err="1"/>
            <a:t>pracuje</a:t>
          </a:r>
          <a:r>
            <a:rPr lang="en-US" sz="1600" dirty="0"/>
            <a:t> s </a:t>
          </a:r>
          <a:r>
            <a:rPr lang="en-US" sz="1600" dirty="0" err="1"/>
            <a:t>validačními</a:t>
          </a:r>
          <a:r>
            <a:rPr lang="en-US" sz="1600" dirty="0"/>
            <a:t> a </a:t>
          </a:r>
          <a:r>
            <a:rPr lang="en-US" sz="1600" dirty="0" err="1"/>
            <a:t>testovacími</a:t>
          </a:r>
          <a:r>
            <a:rPr lang="en-US" sz="1600" dirty="0"/>
            <a:t> </a:t>
          </a:r>
          <a:r>
            <a:rPr lang="en-US" sz="1600" dirty="0" err="1"/>
            <a:t>daty</a:t>
          </a:r>
          <a:r>
            <a:rPr lang="en-US" sz="1600" dirty="0"/>
            <a:t> </a:t>
          </a:r>
          <a:r>
            <a:rPr lang="en-US" sz="1600" dirty="0" err="1"/>
            <a:t>společně</a:t>
          </a:r>
          <a:r>
            <a:rPr lang="en-US" sz="1600" dirty="0"/>
            <a:t>. Po </a:t>
          </a:r>
          <a:r>
            <a:rPr lang="en-US" sz="1600" dirty="0" err="1"/>
            <a:t>korekci</a:t>
          </a:r>
          <a:r>
            <a:rPr lang="en-US" sz="1600" dirty="0"/>
            <a:t> </a:t>
          </a:r>
          <a:r>
            <a:rPr lang="en-US" sz="1600" dirty="0" err="1"/>
            <a:t>této</a:t>
          </a:r>
          <a:r>
            <a:rPr lang="en-US" sz="1600" dirty="0"/>
            <a:t> </a:t>
          </a:r>
          <a:r>
            <a:rPr lang="en-US" sz="1600" dirty="0" err="1"/>
            <a:t>chyby</a:t>
          </a:r>
          <a:r>
            <a:rPr lang="en-US" sz="1600" dirty="0"/>
            <a:t> </a:t>
          </a:r>
          <a:r>
            <a:rPr lang="en-US" sz="1600" dirty="0" err="1"/>
            <a:t>jsou</a:t>
          </a:r>
          <a:r>
            <a:rPr lang="en-US" sz="1600" dirty="0"/>
            <a:t> </a:t>
          </a:r>
          <a:r>
            <a:rPr lang="en-US" sz="1600" dirty="0" err="1"/>
            <a:t>výsledky</a:t>
          </a:r>
          <a:r>
            <a:rPr lang="en-US" sz="1600" dirty="0"/>
            <a:t> </a:t>
          </a:r>
          <a:r>
            <a:rPr lang="en-US" sz="1600" dirty="0" err="1"/>
            <a:t>validace</a:t>
          </a:r>
          <a:r>
            <a:rPr lang="en-US" sz="1600" dirty="0"/>
            <a:t> </a:t>
          </a:r>
          <a:r>
            <a:rPr lang="en-US" sz="1600" dirty="0" err="1"/>
            <a:t>klasifikátorů</a:t>
          </a:r>
          <a:r>
            <a:rPr lang="en-US" sz="1600" dirty="0"/>
            <a:t> </a:t>
          </a:r>
          <a:r>
            <a:rPr lang="en-US" sz="1600" dirty="0" err="1"/>
            <a:t>špatné</a:t>
          </a:r>
          <a:r>
            <a:rPr lang="en-US" sz="1600" dirty="0"/>
            <a:t> – </a:t>
          </a:r>
          <a:r>
            <a:rPr lang="en-US" sz="1600" dirty="0" err="1"/>
            <a:t>na</a:t>
          </a:r>
          <a:r>
            <a:rPr lang="en-US" sz="1600" dirty="0"/>
            <a:t> </a:t>
          </a:r>
          <a:r>
            <a:rPr lang="en-US" sz="1600" dirty="0" err="1"/>
            <a:t>validačních</a:t>
          </a:r>
          <a:r>
            <a:rPr lang="en-US" sz="1600" dirty="0"/>
            <a:t> </a:t>
          </a:r>
          <a:r>
            <a:rPr lang="en-US" sz="1600" dirty="0" err="1"/>
            <a:t>datech</a:t>
          </a:r>
          <a:r>
            <a:rPr lang="en-US" sz="1600" dirty="0"/>
            <a:t> </a:t>
          </a:r>
          <a:r>
            <a:rPr lang="en-US" sz="1600" dirty="0" err="1"/>
            <a:t>téměř</a:t>
          </a:r>
          <a:r>
            <a:rPr lang="en-US" sz="1600" dirty="0"/>
            <a:t> </a:t>
          </a:r>
          <a:r>
            <a:rPr lang="en-US" sz="1600" dirty="0" err="1"/>
            <a:t>rovné</a:t>
          </a:r>
          <a:r>
            <a:rPr lang="en-US" sz="1600" dirty="0"/>
            <a:t> </a:t>
          </a:r>
          <a:r>
            <a:rPr lang="en-US" sz="1600" dirty="0" err="1"/>
            <a:t>náhodě</a:t>
          </a:r>
          <a:r>
            <a:rPr lang="en-US" sz="1600" dirty="0"/>
            <a:t>.</a:t>
          </a:r>
        </a:p>
      </dgm:t>
    </dgm:pt>
    <dgm:pt modelId="{E0B2723F-696E-4C77-887D-B211050B7F77}" type="parTrans" cxnId="{79EA9841-90D8-4EAC-906C-366B50833C99}">
      <dgm:prSet/>
      <dgm:spPr/>
      <dgm:t>
        <a:bodyPr/>
        <a:lstStyle/>
        <a:p>
          <a:endParaRPr lang="en-US"/>
        </a:p>
      </dgm:t>
    </dgm:pt>
    <dgm:pt modelId="{61A5DB75-5FB6-447C-9274-F3EBB4D0B13B}" type="sibTrans" cxnId="{79EA9841-90D8-4EAC-906C-366B50833C99}">
      <dgm:prSet/>
      <dgm:spPr/>
      <dgm:t>
        <a:bodyPr/>
        <a:lstStyle/>
        <a:p>
          <a:endParaRPr lang="en-US"/>
        </a:p>
      </dgm:t>
    </dgm:pt>
    <dgm:pt modelId="{44B5EC35-4DA3-A645-B358-ACE316E4448C}" type="pres">
      <dgm:prSet presAssocID="{F22DB7AE-9233-4AD1-87AA-7CA6BD603C2F}" presName="Name0" presStyleCnt="0">
        <dgm:presLayoutVars>
          <dgm:dir/>
          <dgm:animLvl val="lvl"/>
          <dgm:resizeHandles val="exact"/>
        </dgm:presLayoutVars>
      </dgm:prSet>
      <dgm:spPr/>
    </dgm:pt>
    <dgm:pt modelId="{6B13527E-4DDA-384C-9FC3-132344EDC070}" type="pres">
      <dgm:prSet presAssocID="{3B95D69E-7500-4628-A2CB-F1048B4C78F6}" presName="boxAndChildren" presStyleCnt="0"/>
      <dgm:spPr/>
    </dgm:pt>
    <dgm:pt modelId="{C2D9A45B-7386-9242-A094-394A03E9E940}" type="pres">
      <dgm:prSet presAssocID="{3B95D69E-7500-4628-A2CB-F1048B4C78F6}" presName="parentTextBox" presStyleLbl="node1" presStyleIdx="0" presStyleCnt="2"/>
      <dgm:spPr/>
    </dgm:pt>
    <dgm:pt modelId="{D5E519B7-E105-3944-BAD5-863F295A23EA}" type="pres">
      <dgm:prSet presAssocID="{3B95D69E-7500-4628-A2CB-F1048B4C78F6}" presName="entireBox" presStyleLbl="node1" presStyleIdx="0" presStyleCnt="2" custScaleY="194129"/>
      <dgm:spPr/>
    </dgm:pt>
    <dgm:pt modelId="{36BBBE0B-5B9D-E847-8BC2-870E2D74309D}" type="pres">
      <dgm:prSet presAssocID="{3B95D69E-7500-4628-A2CB-F1048B4C78F6}" presName="descendantBox" presStyleCnt="0"/>
      <dgm:spPr/>
    </dgm:pt>
    <dgm:pt modelId="{EEAC63F8-20DB-D84E-9DC2-0D1147A7E8BB}" type="pres">
      <dgm:prSet presAssocID="{C6D8041D-AE0D-4AB9-84C1-61974DA29424}" presName="childTextBox" presStyleLbl="fgAccFollowNode1" presStyleIdx="0" presStyleCnt="4" custScaleY="298753">
        <dgm:presLayoutVars>
          <dgm:bulletEnabled val="1"/>
        </dgm:presLayoutVars>
      </dgm:prSet>
      <dgm:spPr/>
    </dgm:pt>
    <dgm:pt modelId="{0FDF7035-2B10-9B47-855B-A3BEC53D7013}" type="pres">
      <dgm:prSet presAssocID="{3F77BBAC-66BD-4E88-8C9E-F03E2256D754}" presName="childTextBox" presStyleLbl="fgAccFollowNode1" presStyleIdx="1" presStyleCnt="4" custScaleY="296356">
        <dgm:presLayoutVars>
          <dgm:bulletEnabled val="1"/>
        </dgm:presLayoutVars>
      </dgm:prSet>
      <dgm:spPr/>
    </dgm:pt>
    <dgm:pt modelId="{013EB5F2-82EA-AD42-A833-EE696FFFD751}" type="pres">
      <dgm:prSet presAssocID="{A2CEA712-719C-43D1-945F-276E1F501C82}" presName="childTextBox" presStyleLbl="fgAccFollowNode1" presStyleIdx="2" presStyleCnt="4" custScaleY="296356">
        <dgm:presLayoutVars>
          <dgm:bulletEnabled val="1"/>
        </dgm:presLayoutVars>
      </dgm:prSet>
      <dgm:spPr/>
    </dgm:pt>
    <dgm:pt modelId="{B0137E98-C1E7-BA4E-AB5F-9807D6DAEC99}" type="pres">
      <dgm:prSet presAssocID="{4F98C702-FE6A-44D0-94FE-A95E2F80B574}" presName="childTextBox" presStyleLbl="fgAccFollowNode1" presStyleIdx="3" presStyleCnt="4" custScaleY="296356">
        <dgm:presLayoutVars>
          <dgm:bulletEnabled val="1"/>
        </dgm:presLayoutVars>
      </dgm:prSet>
      <dgm:spPr/>
    </dgm:pt>
    <dgm:pt modelId="{B1705CBB-2A18-A946-B87C-6EACE13BF83B}" type="pres">
      <dgm:prSet presAssocID="{9BD28B8F-90B2-461B-8CEF-7BCAB2227C98}" presName="sp" presStyleCnt="0"/>
      <dgm:spPr/>
    </dgm:pt>
    <dgm:pt modelId="{B222BF0B-EA86-BE44-B55C-E28FE39CA5EF}" type="pres">
      <dgm:prSet presAssocID="{ED34CDE0-BA2B-4881-A8C4-79DE57722885}" presName="arrowAndChildren" presStyleCnt="0"/>
      <dgm:spPr/>
    </dgm:pt>
    <dgm:pt modelId="{2AF6E490-D811-F146-ACE4-68E47C0E55CA}" type="pres">
      <dgm:prSet presAssocID="{ED34CDE0-BA2B-4881-A8C4-79DE57722885}" presName="parentTextArrow" presStyleLbl="node1" presStyleIdx="1" presStyleCnt="2" custLinFactNeighborY="-39573"/>
      <dgm:spPr/>
    </dgm:pt>
  </dgm:ptLst>
  <dgm:cxnLst>
    <dgm:cxn modelId="{09C01D1E-127A-4759-95C7-779519D41588}" srcId="{3B95D69E-7500-4628-A2CB-F1048B4C78F6}" destId="{3F77BBAC-66BD-4E88-8C9E-F03E2256D754}" srcOrd="1" destOrd="0" parTransId="{6D366A21-ED45-492F-8493-3E0FAAEED590}" sibTransId="{8CC8333A-4C36-4209-A48D-4C6843E93B2C}"/>
    <dgm:cxn modelId="{79EA9841-90D8-4EAC-906C-366B50833C99}" srcId="{3B95D69E-7500-4628-A2CB-F1048B4C78F6}" destId="{4F98C702-FE6A-44D0-94FE-A95E2F80B574}" srcOrd="3" destOrd="0" parTransId="{E0B2723F-696E-4C77-887D-B211050B7F77}" sibTransId="{61A5DB75-5FB6-447C-9274-F3EBB4D0B13B}"/>
    <dgm:cxn modelId="{77FFA842-58D5-4389-BDD5-7C2F0F3FABE0}" srcId="{3B95D69E-7500-4628-A2CB-F1048B4C78F6}" destId="{C6D8041D-AE0D-4AB9-84C1-61974DA29424}" srcOrd="0" destOrd="0" parTransId="{54E0950C-4A37-45A0-87FD-3FA6FEBFA2E1}" sibTransId="{6CFA4005-3AD4-4A45-8F76-8BC43D161AC4}"/>
    <dgm:cxn modelId="{2A89FE49-6A16-694F-AD94-EE8C54209D8D}" type="presOf" srcId="{C6D8041D-AE0D-4AB9-84C1-61974DA29424}" destId="{EEAC63F8-20DB-D84E-9DC2-0D1147A7E8BB}" srcOrd="0" destOrd="0" presId="urn:microsoft.com/office/officeart/2005/8/layout/process4"/>
    <dgm:cxn modelId="{D632896B-75D8-9F42-B396-1F7DBF96438E}" type="presOf" srcId="{F22DB7AE-9233-4AD1-87AA-7CA6BD603C2F}" destId="{44B5EC35-4DA3-A645-B358-ACE316E4448C}" srcOrd="0" destOrd="0" presId="urn:microsoft.com/office/officeart/2005/8/layout/process4"/>
    <dgm:cxn modelId="{6E1D4450-2A2B-5B4D-97E6-37A74966C72A}" type="presOf" srcId="{ED34CDE0-BA2B-4881-A8C4-79DE57722885}" destId="{2AF6E490-D811-F146-ACE4-68E47C0E55CA}" srcOrd="0" destOrd="0" presId="urn:microsoft.com/office/officeart/2005/8/layout/process4"/>
    <dgm:cxn modelId="{A5DA1453-C663-8548-A3B5-9B6478E40D62}" type="presOf" srcId="{3F77BBAC-66BD-4E88-8C9E-F03E2256D754}" destId="{0FDF7035-2B10-9B47-855B-A3BEC53D7013}" srcOrd="0" destOrd="0" presId="urn:microsoft.com/office/officeart/2005/8/layout/process4"/>
    <dgm:cxn modelId="{84DE6995-DDB3-4188-B802-2B8A18197303}" srcId="{3B95D69E-7500-4628-A2CB-F1048B4C78F6}" destId="{A2CEA712-719C-43D1-945F-276E1F501C82}" srcOrd="2" destOrd="0" parTransId="{26AEFBF7-F4D8-4056-AA90-6A7FAA2BCFE0}" sibTransId="{999C4078-13EC-4099-9F8F-AC8382087D71}"/>
    <dgm:cxn modelId="{1F9F279D-F413-6247-8514-7CBF8FDFA8A8}" type="presOf" srcId="{4F98C702-FE6A-44D0-94FE-A95E2F80B574}" destId="{B0137E98-C1E7-BA4E-AB5F-9807D6DAEC99}" srcOrd="0" destOrd="0" presId="urn:microsoft.com/office/officeart/2005/8/layout/process4"/>
    <dgm:cxn modelId="{CA6964A0-2CB7-41AB-AE59-474F66F66D96}" srcId="{F22DB7AE-9233-4AD1-87AA-7CA6BD603C2F}" destId="{ED34CDE0-BA2B-4881-A8C4-79DE57722885}" srcOrd="0" destOrd="0" parTransId="{1DBB52F2-5A8E-4181-833E-1C8B0D910C1A}" sibTransId="{9BD28B8F-90B2-461B-8CEF-7BCAB2227C98}"/>
    <dgm:cxn modelId="{E6A45DC6-3C40-4BE5-B258-5770362AEF52}" srcId="{F22DB7AE-9233-4AD1-87AA-7CA6BD603C2F}" destId="{3B95D69E-7500-4628-A2CB-F1048B4C78F6}" srcOrd="1" destOrd="0" parTransId="{3FE0C3C4-40AA-4908-9AA7-8EE35C979384}" sibTransId="{FA444479-3CEB-4443-A98B-5FBFAAA6921A}"/>
    <dgm:cxn modelId="{74BFA9D4-AE6E-2E41-AF52-1C8C8BEF0515}" type="presOf" srcId="{A2CEA712-719C-43D1-945F-276E1F501C82}" destId="{013EB5F2-82EA-AD42-A833-EE696FFFD751}" srcOrd="0" destOrd="0" presId="urn:microsoft.com/office/officeart/2005/8/layout/process4"/>
    <dgm:cxn modelId="{E84A9FD9-8396-8B47-A325-5B342F2D2A02}" type="presOf" srcId="{3B95D69E-7500-4628-A2CB-F1048B4C78F6}" destId="{C2D9A45B-7386-9242-A094-394A03E9E940}" srcOrd="0" destOrd="0" presId="urn:microsoft.com/office/officeart/2005/8/layout/process4"/>
    <dgm:cxn modelId="{9E14C8EE-49DB-D246-BE46-9BBA818BED1D}" type="presOf" srcId="{3B95D69E-7500-4628-A2CB-F1048B4C78F6}" destId="{D5E519B7-E105-3944-BAD5-863F295A23EA}" srcOrd="1" destOrd="0" presId="urn:microsoft.com/office/officeart/2005/8/layout/process4"/>
    <dgm:cxn modelId="{2938B646-A050-934D-960F-56D521643BE7}" type="presParOf" srcId="{44B5EC35-4DA3-A645-B358-ACE316E4448C}" destId="{6B13527E-4DDA-384C-9FC3-132344EDC070}" srcOrd="0" destOrd="0" presId="urn:microsoft.com/office/officeart/2005/8/layout/process4"/>
    <dgm:cxn modelId="{3AC30BC2-D53B-7347-A039-5FB91B14107D}" type="presParOf" srcId="{6B13527E-4DDA-384C-9FC3-132344EDC070}" destId="{C2D9A45B-7386-9242-A094-394A03E9E940}" srcOrd="0" destOrd="0" presId="urn:microsoft.com/office/officeart/2005/8/layout/process4"/>
    <dgm:cxn modelId="{CE1C385E-2478-274B-A5AF-282E33567809}" type="presParOf" srcId="{6B13527E-4DDA-384C-9FC3-132344EDC070}" destId="{D5E519B7-E105-3944-BAD5-863F295A23EA}" srcOrd="1" destOrd="0" presId="urn:microsoft.com/office/officeart/2005/8/layout/process4"/>
    <dgm:cxn modelId="{6FE040B8-E44A-2F44-8352-1F54530D2F4F}" type="presParOf" srcId="{6B13527E-4DDA-384C-9FC3-132344EDC070}" destId="{36BBBE0B-5B9D-E847-8BC2-870E2D74309D}" srcOrd="2" destOrd="0" presId="urn:microsoft.com/office/officeart/2005/8/layout/process4"/>
    <dgm:cxn modelId="{732875EB-81B3-B14E-A3E9-BE0B8E40F33E}" type="presParOf" srcId="{36BBBE0B-5B9D-E847-8BC2-870E2D74309D}" destId="{EEAC63F8-20DB-D84E-9DC2-0D1147A7E8BB}" srcOrd="0" destOrd="0" presId="urn:microsoft.com/office/officeart/2005/8/layout/process4"/>
    <dgm:cxn modelId="{5CF0CBF5-5263-004E-8275-3E698226D701}" type="presParOf" srcId="{36BBBE0B-5B9D-E847-8BC2-870E2D74309D}" destId="{0FDF7035-2B10-9B47-855B-A3BEC53D7013}" srcOrd="1" destOrd="0" presId="urn:microsoft.com/office/officeart/2005/8/layout/process4"/>
    <dgm:cxn modelId="{0D4B777C-8519-134A-88B0-35EDA51342C2}" type="presParOf" srcId="{36BBBE0B-5B9D-E847-8BC2-870E2D74309D}" destId="{013EB5F2-82EA-AD42-A833-EE696FFFD751}" srcOrd="2" destOrd="0" presId="urn:microsoft.com/office/officeart/2005/8/layout/process4"/>
    <dgm:cxn modelId="{C8A5AED6-C49B-D949-8F4C-9FC7DCEF5942}" type="presParOf" srcId="{36BBBE0B-5B9D-E847-8BC2-870E2D74309D}" destId="{B0137E98-C1E7-BA4E-AB5F-9807D6DAEC99}" srcOrd="3" destOrd="0" presId="urn:microsoft.com/office/officeart/2005/8/layout/process4"/>
    <dgm:cxn modelId="{F1F73218-5C86-FC44-ADE3-E254294EDC03}" type="presParOf" srcId="{44B5EC35-4DA3-A645-B358-ACE316E4448C}" destId="{B1705CBB-2A18-A946-B87C-6EACE13BF83B}" srcOrd="1" destOrd="0" presId="urn:microsoft.com/office/officeart/2005/8/layout/process4"/>
    <dgm:cxn modelId="{1A89B924-73E8-8245-A441-A88578F5ED89}" type="presParOf" srcId="{44B5EC35-4DA3-A645-B358-ACE316E4448C}" destId="{B222BF0B-EA86-BE44-B55C-E28FE39CA5EF}" srcOrd="2" destOrd="0" presId="urn:microsoft.com/office/officeart/2005/8/layout/process4"/>
    <dgm:cxn modelId="{2D56E75F-507C-8546-9578-F06B1E6397A1}" type="presParOf" srcId="{B222BF0B-EA86-BE44-B55C-E28FE39CA5EF}" destId="{2AF6E490-D811-F146-ACE4-68E47C0E55C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84767F3-978A-4219-8E1B-422B24EDF0AE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CC8BC2D-3876-4F40-B5B0-B293A6028156}">
      <dgm:prSet/>
      <dgm:spPr/>
      <dgm:t>
        <a:bodyPr/>
        <a:lstStyle/>
        <a:p>
          <a:r>
            <a:rPr lang="en-US"/>
            <a:t>Mezitím vycházejí další články:  </a:t>
          </a:r>
        </a:p>
      </dgm:t>
    </dgm:pt>
    <dgm:pt modelId="{69C896D0-8961-4EE9-ADC8-6DB48D0B9400}" type="parTrans" cxnId="{1EDC1784-2E8F-46F7-A5AE-6F88888AC818}">
      <dgm:prSet/>
      <dgm:spPr/>
      <dgm:t>
        <a:bodyPr/>
        <a:lstStyle/>
        <a:p>
          <a:endParaRPr lang="en-US"/>
        </a:p>
      </dgm:t>
    </dgm:pt>
    <dgm:pt modelId="{7A1D49FC-E88C-4F2E-91DE-41D3039CE596}" type="sibTrans" cxnId="{1EDC1784-2E8F-46F7-A5AE-6F88888AC818}">
      <dgm:prSet/>
      <dgm:spPr/>
      <dgm:t>
        <a:bodyPr/>
        <a:lstStyle/>
        <a:p>
          <a:endParaRPr lang="en-US"/>
        </a:p>
      </dgm:t>
    </dgm:pt>
    <dgm:pt modelId="{1B19EA86-D85A-424B-A602-DFDDFDFEB88F}">
      <dgm:prSet/>
      <dgm:spPr/>
      <dgm:t>
        <a:bodyPr/>
        <a:lstStyle/>
        <a:p>
          <a:r>
            <a:rPr lang="en-US"/>
            <a:t>Blood (2006), NEJM (2006), JCO (2007), Lancet Oncology (2007), JAMA (2008), PLOS (2008), PNAS (2008), Clin Can Res (2009)</a:t>
          </a:r>
        </a:p>
      </dgm:t>
    </dgm:pt>
    <dgm:pt modelId="{5BA6B8E9-B874-4B78-A610-C0F439D3E927}" type="parTrans" cxnId="{6D1D7BB7-9F21-4990-96D4-10C1B4B36814}">
      <dgm:prSet/>
      <dgm:spPr/>
      <dgm:t>
        <a:bodyPr/>
        <a:lstStyle/>
        <a:p>
          <a:endParaRPr lang="en-US"/>
        </a:p>
      </dgm:t>
    </dgm:pt>
    <dgm:pt modelId="{D9B8F3A8-9460-4C31-AFE4-20F3EFD34A36}" type="sibTrans" cxnId="{6D1D7BB7-9F21-4990-96D4-10C1B4B36814}">
      <dgm:prSet/>
      <dgm:spPr/>
      <dgm:t>
        <a:bodyPr/>
        <a:lstStyle/>
        <a:p>
          <a:endParaRPr lang="en-US"/>
        </a:p>
      </dgm:t>
    </dgm:pt>
    <dgm:pt modelId="{E52B9D4E-403F-4CE9-8540-57FAEDD6DCA9}">
      <dgm:prSet/>
      <dgm:spPr/>
      <dgm:t>
        <a:bodyPr/>
        <a:lstStyle/>
        <a:p>
          <a:r>
            <a:rPr lang="en-US"/>
            <a:t>V roce 2009 již</a:t>
          </a:r>
          <a:r>
            <a:rPr lang="en-US" b="1"/>
            <a:t> 212 citací, několik </a:t>
          </a:r>
          <a:r>
            <a:rPr lang="en-US" b="1" u="sng"/>
            <a:t>klinických studií</a:t>
          </a:r>
          <a:r>
            <a:rPr lang="en-US" b="1"/>
            <a:t>, stovky  léčených pacientů</a:t>
          </a:r>
          <a:endParaRPr lang="en-US"/>
        </a:p>
      </dgm:t>
    </dgm:pt>
    <dgm:pt modelId="{B12D6BF2-AEE0-43B7-BD5E-EF2FB7A93E86}" type="parTrans" cxnId="{540BB527-6BD7-4431-8B9F-1BB80BFB812D}">
      <dgm:prSet/>
      <dgm:spPr/>
      <dgm:t>
        <a:bodyPr/>
        <a:lstStyle/>
        <a:p>
          <a:endParaRPr lang="en-US"/>
        </a:p>
      </dgm:t>
    </dgm:pt>
    <dgm:pt modelId="{D1E60718-A19F-4CC6-82D0-6E3DE3DF054B}" type="sibTrans" cxnId="{540BB527-6BD7-4431-8B9F-1BB80BFB812D}">
      <dgm:prSet/>
      <dgm:spPr/>
      <dgm:t>
        <a:bodyPr/>
        <a:lstStyle/>
        <a:p>
          <a:endParaRPr lang="en-US"/>
        </a:p>
      </dgm:t>
    </dgm:pt>
    <dgm:pt modelId="{8C4AC593-58AE-4E2E-8F5F-CE491893BA69}">
      <dgm:prSet/>
      <dgm:spPr/>
      <dgm:t>
        <a:bodyPr/>
        <a:lstStyle/>
        <a:p>
          <a:r>
            <a:rPr lang="en-US" b="1" dirty="0"/>
            <a:t>V </a:t>
          </a:r>
          <a:r>
            <a:rPr lang="en-US" b="1" dirty="0" err="1"/>
            <a:t>roce</a:t>
          </a:r>
          <a:r>
            <a:rPr lang="en-US" b="1" dirty="0"/>
            <a:t> 2010 – Anil </a:t>
          </a:r>
          <a:r>
            <a:rPr lang="en-US" b="1" dirty="0" err="1"/>
            <a:t>Potti</a:t>
          </a:r>
          <a:r>
            <a:rPr lang="en-US" b="1" dirty="0"/>
            <a:t> </a:t>
          </a:r>
          <a:r>
            <a:rPr lang="en-US" b="1" dirty="0" err="1"/>
            <a:t>obviněn</a:t>
          </a:r>
          <a:r>
            <a:rPr lang="en-US" b="1" dirty="0"/>
            <a:t> z </a:t>
          </a:r>
          <a:r>
            <a:rPr lang="en-US" b="1" dirty="0" err="1"/>
            <a:t>falzifikace</a:t>
          </a:r>
          <a:r>
            <a:rPr lang="en-US" b="1" dirty="0"/>
            <a:t> </a:t>
          </a:r>
          <a:r>
            <a:rPr lang="en-US" b="1" dirty="0" err="1"/>
            <a:t>výsledků</a:t>
          </a:r>
          <a:r>
            <a:rPr lang="en-US" b="1" dirty="0"/>
            <a:t> a </a:t>
          </a:r>
          <a:r>
            <a:rPr lang="en-US" b="1" dirty="0" err="1"/>
            <a:t>vyšetřován</a:t>
          </a:r>
          <a:endParaRPr lang="en-US" dirty="0"/>
        </a:p>
      </dgm:t>
    </dgm:pt>
    <dgm:pt modelId="{9D0E6C78-1E06-42AB-97BA-DCC80BF26A05}" type="parTrans" cxnId="{4812D2BD-2577-47BB-8AB9-CB629C056259}">
      <dgm:prSet/>
      <dgm:spPr/>
      <dgm:t>
        <a:bodyPr/>
        <a:lstStyle/>
        <a:p>
          <a:endParaRPr lang="en-US"/>
        </a:p>
      </dgm:t>
    </dgm:pt>
    <dgm:pt modelId="{6F67A539-56DF-4C40-85FD-5F56E4EC0B91}" type="sibTrans" cxnId="{4812D2BD-2577-47BB-8AB9-CB629C056259}">
      <dgm:prSet/>
      <dgm:spPr/>
      <dgm:t>
        <a:bodyPr/>
        <a:lstStyle/>
        <a:p>
          <a:endParaRPr lang="en-US"/>
        </a:p>
      </dgm:t>
    </dgm:pt>
    <dgm:pt modelId="{3FEDE453-900F-47F4-B2C8-748C5604B945}">
      <dgm:prSet/>
      <dgm:spPr/>
      <dgm:t>
        <a:bodyPr/>
        <a:lstStyle/>
        <a:p>
          <a:r>
            <a:rPr lang="en-US" dirty="0" err="1"/>
            <a:t>Trvá</a:t>
          </a:r>
          <a:r>
            <a:rPr lang="en-US" dirty="0"/>
            <a:t> 4 </a:t>
          </a:r>
          <a:r>
            <a:rPr lang="en-US" dirty="0" err="1"/>
            <a:t>roky</a:t>
          </a:r>
          <a:r>
            <a:rPr lang="en-US" dirty="0"/>
            <a:t> a </a:t>
          </a:r>
          <a:r>
            <a:rPr lang="en-US" dirty="0" err="1"/>
            <a:t>mnoho</a:t>
          </a:r>
          <a:r>
            <a:rPr lang="en-US" dirty="0"/>
            <a:t> </a:t>
          </a:r>
          <a:r>
            <a:rPr lang="en-US" dirty="0" err="1"/>
            <a:t>úsilí</a:t>
          </a:r>
          <a:r>
            <a:rPr lang="en-US" dirty="0"/>
            <a:t>, </a:t>
          </a:r>
          <a:r>
            <a:rPr lang="en-US" dirty="0" err="1"/>
            <a:t>než</a:t>
          </a:r>
          <a:r>
            <a:rPr lang="en-US" dirty="0"/>
            <a:t> </a:t>
          </a:r>
          <a:r>
            <a:rPr lang="en-US" dirty="0" err="1"/>
            <a:t>jsou</a:t>
          </a:r>
          <a:r>
            <a:rPr lang="en-US" dirty="0"/>
            <a:t> </a:t>
          </a:r>
          <a:r>
            <a:rPr lang="en-US" dirty="0" err="1"/>
            <a:t>chyby</a:t>
          </a:r>
          <a:r>
            <a:rPr lang="en-US" dirty="0"/>
            <a:t> </a:t>
          </a:r>
          <a:r>
            <a:rPr lang="en-US" dirty="0" err="1"/>
            <a:t>uznány</a:t>
          </a:r>
          <a:r>
            <a:rPr lang="en-US" dirty="0"/>
            <a:t> a </a:t>
          </a:r>
          <a:r>
            <a:rPr lang="en-US" dirty="0" err="1"/>
            <a:t>články</a:t>
          </a:r>
          <a:r>
            <a:rPr lang="en-US" dirty="0"/>
            <a:t> </a:t>
          </a:r>
          <a:r>
            <a:rPr lang="en-US" dirty="0" err="1"/>
            <a:t>staženy</a:t>
          </a:r>
          <a:r>
            <a:rPr lang="en-US" dirty="0"/>
            <a:t>!</a:t>
          </a:r>
        </a:p>
      </dgm:t>
    </dgm:pt>
    <dgm:pt modelId="{2D2613D1-03C0-4329-A8DB-0AA5507FABFA}" type="parTrans" cxnId="{E3C93D39-1554-4290-8A60-649D3BAD4E4C}">
      <dgm:prSet/>
      <dgm:spPr/>
      <dgm:t>
        <a:bodyPr/>
        <a:lstStyle/>
        <a:p>
          <a:endParaRPr lang="en-US"/>
        </a:p>
      </dgm:t>
    </dgm:pt>
    <dgm:pt modelId="{5F07F713-D3C4-4B8A-8E05-A93300451DE5}" type="sibTrans" cxnId="{E3C93D39-1554-4290-8A60-649D3BAD4E4C}">
      <dgm:prSet/>
      <dgm:spPr/>
      <dgm:t>
        <a:bodyPr/>
        <a:lstStyle/>
        <a:p>
          <a:endParaRPr lang="en-US"/>
        </a:p>
      </dgm:t>
    </dgm:pt>
    <dgm:pt modelId="{37B5EBC3-FDCD-D642-A159-A3A1787F4AB1}" type="pres">
      <dgm:prSet presAssocID="{684767F3-978A-4219-8E1B-422B24EDF0AE}" presName="diagram" presStyleCnt="0">
        <dgm:presLayoutVars>
          <dgm:dir/>
          <dgm:resizeHandles val="exact"/>
        </dgm:presLayoutVars>
      </dgm:prSet>
      <dgm:spPr/>
    </dgm:pt>
    <dgm:pt modelId="{0BE8E3D1-A5D9-2144-BF78-DBA900878C4F}" type="pres">
      <dgm:prSet presAssocID="{4CC8BC2D-3876-4F40-B5B0-B293A6028156}" presName="node" presStyleLbl="node1" presStyleIdx="0" presStyleCnt="5">
        <dgm:presLayoutVars>
          <dgm:bulletEnabled val="1"/>
        </dgm:presLayoutVars>
      </dgm:prSet>
      <dgm:spPr/>
    </dgm:pt>
    <dgm:pt modelId="{5907810A-F7FB-B54E-A85E-F5E2B5D3DA07}" type="pres">
      <dgm:prSet presAssocID="{7A1D49FC-E88C-4F2E-91DE-41D3039CE596}" presName="sibTrans" presStyleCnt="0"/>
      <dgm:spPr/>
    </dgm:pt>
    <dgm:pt modelId="{481F6F5F-2779-0440-B368-A3829DDA669E}" type="pres">
      <dgm:prSet presAssocID="{1B19EA86-D85A-424B-A602-DFDDFDFEB88F}" presName="node" presStyleLbl="node1" presStyleIdx="1" presStyleCnt="5">
        <dgm:presLayoutVars>
          <dgm:bulletEnabled val="1"/>
        </dgm:presLayoutVars>
      </dgm:prSet>
      <dgm:spPr/>
    </dgm:pt>
    <dgm:pt modelId="{39859D6C-98BC-D447-AAB9-D8B0F94FA97C}" type="pres">
      <dgm:prSet presAssocID="{D9B8F3A8-9460-4C31-AFE4-20F3EFD34A36}" presName="sibTrans" presStyleCnt="0"/>
      <dgm:spPr/>
    </dgm:pt>
    <dgm:pt modelId="{E4DF4CEF-8297-5849-B821-62636F53B276}" type="pres">
      <dgm:prSet presAssocID="{E52B9D4E-403F-4CE9-8540-57FAEDD6DCA9}" presName="node" presStyleLbl="node1" presStyleIdx="2" presStyleCnt="5">
        <dgm:presLayoutVars>
          <dgm:bulletEnabled val="1"/>
        </dgm:presLayoutVars>
      </dgm:prSet>
      <dgm:spPr/>
    </dgm:pt>
    <dgm:pt modelId="{D3515649-644D-ED49-A750-844017722374}" type="pres">
      <dgm:prSet presAssocID="{D1E60718-A19F-4CC6-82D0-6E3DE3DF054B}" presName="sibTrans" presStyleCnt="0"/>
      <dgm:spPr/>
    </dgm:pt>
    <dgm:pt modelId="{3E7A5DDB-F139-9E4C-BF38-0C68A3A7FAAB}" type="pres">
      <dgm:prSet presAssocID="{8C4AC593-58AE-4E2E-8F5F-CE491893BA69}" presName="node" presStyleLbl="node1" presStyleIdx="3" presStyleCnt="5">
        <dgm:presLayoutVars>
          <dgm:bulletEnabled val="1"/>
        </dgm:presLayoutVars>
      </dgm:prSet>
      <dgm:spPr/>
    </dgm:pt>
    <dgm:pt modelId="{E46FFE39-07B5-0440-A770-D06F5797301B}" type="pres">
      <dgm:prSet presAssocID="{6F67A539-56DF-4C40-85FD-5F56E4EC0B91}" presName="sibTrans" presStyleCnt="0"/>
      <dgm:spPr/>
    </dgm:pt>
    <dgm:pt modelId="{7539AA48-0A94-C349-B44A-7B2E5C6DD2DE}" type="pres">
      <dgm:prSet presAssocID="{3FEDE453-900F-47F4-B2C8-748C5604B945}" presName="node" presStyleLbl="node1" presStyleIdx="4" presStyleCnt="5">
        <dgm:presLayoutVars>
          <dgm:bulletEnabled val="1"/>
        </dgm:presLayoutVars>
      </dgm:prSet>
      <dgm:spPr/>
    </dgm:pt>
  </dgm:ptLst>
  <dgm:cxnLst>
    <dgm:cxn modelId="{540BB527-6BD7-4431-8B9F-1BB80BFB812D}" srcId="{684767F3-978A-4219-8E1B-422B24EDF0AE}" destId="{E52B9D4E-403F-4CE9-8540-57FAEDD6DCA9}" srcOrd="2" destOrd="0" parTransId="{B12D6BF2-AEE0-43B7-BD5E-EF2FB7A93E86}" sibTransId="{D1E60718-A19F-4CC6-82D0-6E3DE3DF054B}"/>
    <dgm:cxn modelId="{E3C93D39-1554-4290-8A60-649D3BAD4E4C}" srcId="{684767F3-978A-4219-8E1B-422B24EDF0AE}" destId="{3FEDE453-900F-47F4-B2C8-748C5604B945}" srcOrd="4" destOrd="0" parTransId="{2D2613D1-03C0-4329-A8DB-0AA5507FABFA}" sibTransId="{5F07F713-D3C4-4B8A-8E05-A93300451DE5}"/>
    <dgm:cxn modelId="{5B344173-FF4F-DF40-9D4E-82185B4C6DF4}" type="presOf" srcId="{684767F3-978A-4219-8E1B-422B24EDF0AE}" destId="{37B5EBC3-FDCD-D642-A159-A3A1787F4AB1}" srcOrd="0" destOrd="0" presId="urn:microsoft.com/office/officeart/2005/8/layout/default"/>
    <dgm:cxn modelId="{B864F677-58CB-3349-AA96-9D5211036281}" type="presOf" srcId="{4CC8BC2D-3876-4F40-B5B0-B293A6028156}" destId="{0BE8E3D1-A5D9-2144-BF78-DBA900878C4F}" srcOrd="0" destOrd="0" presId="urn:microsoft.com/office/officeart/2005/8/layout/default"/>
    <dgm:cxn modelId="{8CB0B658-5DD9-C94F-BA92-09C113034D90}" type="presOf" srcId="{E52B9D4E-403F-4CE9-8540-57FAEDD6DCA9}" destId="{E4DF4CEF-8297-5849-B821-62636F53B276}" srcOrd="0" destOrd="0" presId="urn:microsoft.com/office/officeart/2005/8/layout/default"/>
    <dgm:cxn modelId="{54C3A57E-E0BA-4240-A28D-DC7454CBF5AF}" type="presOf" srcId="{8C4AC593-58AE-4E2E-8F5F-CE491893BA69}" destId="{3E7A5DDB-F139-9E4C-BF38-0C68A3A7FAAB}" srcOrd="0" destOrd="0" presId="urn:microsoft.com/office/officeart/2005/8/layout/default"/>
    <dgm:cxn modelId="{1EDC1784-2E8F-46F7-A5AE-6F88888AC818}" srcId="{684767F3-978A-4219-8E1B-422B24EDF0AE}" destId="{4CC8BC2D-3876-4F40-B5B0-B293A6028156}" srcOrd="0" destOrd="0" parTransId="{69C896D0-8961-4EE9-ADC8-6DB48D0B9400}" sibTransId="{7A1D49FC-E88C-4F2E-91DE-41D3039CE596}"/>
    <dgm:cxn modelId="{6D1D7BB7-9F21-4990-96D4-10C1B4B36814}" srcId="{684767F3-978A-4219-8E1B-422B24EDF0AE}" destId="{1B19EA86-D85A-424B-A602-DFDDFDFEB88F}" srcOrd="1" destOrd="0" parTransId="{5BA6B8E9-B874-4B78-A610-C0F439D3E927}" sibTransId="{D9B8F3A8-9460-4C31-AFE4-20F3EFD34A36}"/>
    <dgm:cxn modelId="{4812D2BD-2577-47BB-8AB9-CB629C056259}" srcId="{684767F3-978A-4219-8E1B-422B24EDF0AE}" destId="{8C4AC593-58AE-4E2E-8F5F-CE491893BA69}" srcOrd="3" destOrd="0" parTransId="{9D0E6C78-1E06-42AB-97BA-DCC80BF26A05}" sibTransId="{6F67A539-56DF-4C40-85FD-5F56E4EC0B91}"/>
    <dgm:cxn modelId="{300ACFD1-8F1A-864F-ACA1-854390E3348F}" type="presOf" srcId="{3FEDE453-900F-47F4-B2C8-748C5604B945}" destId="{7539AA48-0A94-C349-B44A-7B2E5C6DD2DE}" srcOrd="0" destOrd="0" presId="urn:microsoft.com/office/officeart/2005/8/layout/default"/>
    <dgm:cxn modelId="{D5A576D7-33E2-BF42-8AA7-55367D001CFF}" type="presOf" srcId="{1B19EA86-D85A-424B-A602-DFDDFDFEB88F}" destId="{481F6F5F-2779-0440-B368-A3829DDA669E}" srcOrd="0" destOrd="0" presId="urn:microsoft.com/office/officeart/2005/8/layout/default"/>
    <dgm:cxn modelId="{F1E9E180-97CA-884C-9FB1-47C8BB064813}" type="presParOf" srcId="{37B5EBC3-FDCD-D642-A159-A3A1787F4AB1}" destId="{0BE8E3D1-A5D9-2144-BF78-DBA900878C4F}" srcOrd="0" destOrd="0" presId="urn:microsoft.com/office/officeart/2005/8/layout/default"/>
    <dgm:cxn modelId="{3B5B1854-B193-CE40-A618-EC5A56E6B23A}" type="presParOf" srcId="{37B5EBC3-FDCD-D642-A159-A3A1787F4AB1}" destId="{5907810A-F7FB-B54E-A85E-F5E2B5D3DA07}" srcOrd="1" destOrd="0" presId="urn:microsoft.com/office/officeart/2005/8/layout/default"/>
    <dgm:cxn modelId="{8B781F90-1496-9248-B0EF-785326D87093}" type="presParOf" srcId="{37B5EBC3-FDCD-D642-A159-A3A1787F4AB1}" destId="{481F6F5F-2779-0440-B368-A3829DDA669E}" srcOrd="2" destOrd="0" presId="urn:microsoft.com/office/officeart/2005/8/layout/default"/>
    <dgm:cxn modelId="{C394DF65-C818-7042-AEEC-8E98EFB98692}" type="presParOf" srcId="{37B5EBC3-FDCD-D642-A159-A3A1787F4AB1}" destId="{39859D6C-98BC-D447-AAB9-D8B0F94FA97C}" srcOrd="3" destOrd="0" presId="urn:microsoft.com/office/officeart/2005/8/layout/default"/>
    <dgm:cxn modelId="{31E4ED20-1EA5-2448-A579-35829CC83AB2}" type="presParOf" srcId="{37B5EBC3-FDCD-D642-A159-A3A1787F4AB1}" destId="{E4DF4CEF-8297-5849-B821-62636F53B276}" srcOrd="4" destOrd="0" presId="urn:microsoft.com/office/officeart/2005/8/layout/default"/>
    <dgm:cxn modelId="{B224B2D6-E773-0144-8573-624DD5FF2299}" type="presParOf" srcId="{37B5EBC3-FDCD-D642-A159-A3A1787F4AB1}" destId="{D3515649-644D-ED49-A750-844017722374}" srcOrd="5" destOrd="0" presId="urn:microsoft.com/office/officeart/2005/8/layout/default"/>
    <dgm:cxn modelId="{E9761006-D420-4F42-A5B0-6AD3BD1EBEE5}" type="presParOf" srcId="{37B5EBC3-FDCD-D642-A159-A3A1787F4AB1}" destId="{3E7A5DDB-F139-9E4C-BF38-0C68A3A7FAAB}" srcOrd="6" destOrd="0" presId="urn:microsoft.com/office/officeart/2005/8/layout/default"/>
    <dgm:cxn modelId="{2FBFEA84-B47B-D54D-AF89-6B52D11255EB}" type="presParOf" srcId="{37B5EBC3-FDCD-D642-A159-A3A1787F4AB1}" destId="{E46FFE39-07B5-0440-A770-D06F5797301B}" srcOrd="7" destOrd="0" presId="urn:microsoft.com/office/officeart/2005/8/layout/default"/>
    <dgm:cxn modelId="{D7E2C2A0-F891-9748-AAE0-3D8805561BA7}" type="presParOf" srcId="{37B5EBC3-FDCD-D642-A159-A3A1787F4AB1}" destId="{7539AA48-0A94-C349-B44A-7B2E5C6DD2DE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9827123-1A0A-4388-9504-B25F74C2FF45}" type="doc">
      <dgm:prSet loTypeId="urn:microsoft.com/office/officeart/2005/8/layout/hierarchy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D6C340B-1921-4B23-A148-8C75A5CC696B}">
      <dgm:prSet/>
      <dgm:spPr/>
      <dgm:t>
        <a:bodyPr/>
        <a:lstStyle/>
        <a:p>
          <a:r>
            <a:rPr lang="cs-CZ" b="1" dirty="0"/>
            <a:t>Červenec 2010 </a:t>
          </a:r>
          <a:r>
            <a:rPr lang="cs-CZ" dirty="0"/>
            <a:t>– ředitel </a:t>
          </a:r>
          <a:r>
            <a:rPr lang="cs-CZ" dirty="0" err="1"/>
            <a:t>National</a:t>
          </a:r>
          <a:r>
            <a:rPr lang="cs-CZ" dirty="0"/>
            <a:t> </a:t>
          </a:r>
          <a:r>
            <a:rPr lang="cs-CZ" dirty="0" err="1"/>
            <a:t>Cancer</a:t>
          </a:r>
          <a:r>
            <a:rPr lang="cs-CZ" dirty="0"/>
            <a:t> Institute (NCI) Harold </a:t>
          </a:r>
          <a:r>
            <a:rPr lang="cs-CZ" dirty="0" err="1"/>
            <a:t>Varmus</a:t>
          </a:r>
          <a:r>
            <a:rPr lang="cs-CZ" dirty="0"/>
            <a:t> obdržel </a:t>
          </a:r>
          <a:r>
            <a:rPr lang="cs-CZ" b="1" dirty="0"/>
            <a:t>dopis</a:t>
          </a:r>
          <a:r>
            <a:rPr lang="cs-CZ" dirty="0"/>
            <a:t> od více než </a:t>
          </a:r>
          <a:r>
            <a:rPr lang="cs-CZ" b="1" dirty="0"/>
            <a:t>30 statistiků </a:t>
          </a:r>
          <a:r>
            <a:rPr lang="cs-CZ" dirty="0"/>
            <a:t>a bioinformatiků, ve kterém vyjádřili své obavy nad použitím několika testů založených na genové expresi, které se používali v již probíhajících klinických studiích na </a:t>
          </a:r>
          <a:r>
            <a:rPr lang="cs-CZ" dirty="0" err="1"/>
            <a:t>Duke</a:t>
          </a:r>
          <a:r>
            <a:rPr lang="cs-CZ" dirty="0"/>
            <a:t> University k predikci odpovědi na chemoterapii.</a:t>
          </a:r>
          <a:endParaRPr lang="en-US" dirty="0"/>
        </a:p>
      </dgm:t>
    </dgm:pt>
    <dgm:pt modelId="{148E09C1-AE37-4770-99C2-E93D5E204531}" type="parTrans" cxnId="{DD378A83-ABA8-4C59-BE08-4E3518D7C070}">
      <dgm:prSet/>
      <dgm:spPr/>
      <dgm:t>
        <a:bodyPr/>
        <a:lstStyle/>
        <a:p>
          <a:endParaRPr lang="en-US"/>
        </a:p>
      </dgm:t>
    </dgm:pt>
    <dgm:pt modelId="{4476AAD8-F864-4FFA-97FE-23631614D8C0}" type="sibTrans" cxnId="{DD378A83-ABA8-4C59-BE08-4E3518D7C070}">
      <dgm:prSet/>
      <dgm:spPr/>
      <dgm:t>
        <a:bodyPr/>
        <a:lstStyle/>
        <a:p>
          <a:endParaRPr lang="en-US"/>
        </a:p>
      </dgm:t>
    </dgm:pt>
    <dgm:pt modelId="{81A35142-3B74-4548-86AE-76D8FD99D685}">
      <dgm:prSet/>
      <dgm:spPr/>
      <dgm:t>
        <a:bodyPr/>
        <a:lstStyle/>
        <a:p>
          <a:r>
            <a:rPr lang="cs-CZ" dirty="0"/>
            <a:t>V důsledku vznikla komise Institutu medicíny (IOM), cílem které bylo sepsání doporučení pro vývoj testů z </a:t>
          </a:r>
          <a:r>
            <a:rPr lang="cs-CZ" dirty="0" err="1"/>
            <a:t>omicsových</a:t>
          </a:r>
          <a:r>
            <a:rPr lang="cs-CZ" dirty="0"/>
            <a:t> studií</a:t>
          </a:r>
          <a:endParaRPr lang="en-US" dirty="0"/>
        </a:p>
      </dgm:t>
    </dgm:pt>
    <dgm:pt modelId="{92C8AE86-3FAA-4C84-A870-8BD24FD29D99}" type="parTrans" cxnId="{EF356EE9-656F-49E3-86F3-9C2529F91730}">
      <dgm:prSet/>
      <dgm:spPr/>
      <dgm:t>
        <a:bodyPr/>
        <a:lstStyle/>
        <a:p>
          <a:endParaRPr lang="en-US"/>
        </a:p>
      </dgm:t>
    </dgm:pt>
    <dgm:pt modelId="{FEC9CD06-4B1D-4120-BF83-F40BD61274E8}" type="sibTrans" cxnId="{EF356EE9-656F-49E3-86F3-9C2529F91730}">
      <dgm:prSet/>
      <dgm:spPr/>
      <dgm:t>
        <a:bodyPr/>
        <a:lstStyle/>
        <a:p>
          <a:endParaRPr lang="en-US"/>
        </a:p>
      </dgm:t>
    </dgm:pt>
    <dgm:pt modelId="{854C61E2-5CE6-B142-A42C-7589E51AE5BB}" type="pres">
      <dgm:prSet presAssocID="{B9827123-1A0A-4388-9504-B25F74C2FF4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2BFC36A-C6C0-AD43-8453-0A520B2FEC5B}" type="pres">
      <dgm:prSet presAssocID="{6D6C340B-1921-4B23-A148-8C75A5CC696B}" presName="hierRoot1" presStyleCnt="0"/>
      <dgm:spPr/>
    </dgm:pt>
    <dgm:pt modelId="{1F498A32-C8D0-424B-9EDE-54FFB3D9FE44}" type="pres">
      <dgm:prSet presAssocID="{6D6C340B-1921-4B23-A148-8C75A5CC696B}" presName="composite" presStyleCnt="0"/>
      <dgm:spPr/>
    </dgm:pt>
    <dgm:pt modelId="{FAA2A717-705F-BB40-BE19-6FEE5E839D7F}" type="pres">
      <dgm:prSet presAssocID="{6D6C340B-1921-4B23-A148-8C75A5CC696B}" presName="background" presStyleLbl="node0" presStyleIdx="0" presStyleCnt="2"/>
      <dgm:spPr/>
    </dgm:pt>
    <dgm:pt modelId="{FCB9C458-8746-934D-9A96-E9D067EA12BD}" type="pres">
      <dgm:prSet presAssocID="{6D6C340B-1921-4B23-A148-8C75A5CC696B}" presName="text" presStyleLbl="fgAcc0" presStyleIdx="0" presStyleCnt="2">
        <dgm:presLayoutVars>
          <dgm:chPref val="3"/>
        </dgm:presLayoutVars>
      </dgm:prSet>
      <dgm:spPr/>
    </dgm:pt>
    <dgm:pt modelId="{9F37BFD5-7E00-B145-B18B-BE6A4A0CCE50}" type="pres">
      <dgm:prSet presAssocID="{6D6C340B-1921-4B23-A148-8C75A5CC696B}" presName="hierChild2" presStyleCnt="0"/>
      <dgm:spPr/>
    </dgm:pt>
    <dgm:pt modelId="{3CF3F307-7204-F64B-8B32-0B8A764E6946}" type="pres">
      <dgm:prSet presAssocID="{81A35142-3B74-4548-86AE-76D8FD99D685}" presName="hierRoot1" presStyleCnt="0"/>
      <dgm:spPr/>
    </dgm:pt>
    <dgm:pt modelId="{AD69BA2A-CA83-6144-A2F4-30D555A98113}" type="pres">
      <dgm:prSet presAssocID="{81A35142-3B74-4548-86AE-76D8FD99D685}" presName="composite" presStyleCnt="0"/>
      <dgm:spPr/>
    </dgm:pt>
    <dgm:pt modelId="{27FB091C-A68A-A946-BE3D-2290BC5D11F0}" type="pres">
      <dgm:prSet presAssocID="{81A35142-3B74-4548-86AE-76D8FD99D685}" presName="background" presStyleLbl="node0" presStyleIdx="1" presStyleCnt="2"/>
      <dgm:spPr/>
    </dgm:pt>
    <dgm:pt modelId="{528C9B16-3743-B34C-BBEB-F90338CAA895}" type="pres">
      <dgm:prSet presAssocID="{81A35142-3B74-4548-86AE-76D8FD99D685}" presName="text" presStyleLbl="fgAcc0" presStyleIdx="1" presStyleCnt="2">
        <dgm:presLayoutVars>
          <dgm:chPref val="3"/>
        </dgm:presLayoutVars>
      </dgm:prSet>
      <dgm:spPr/>
    </dgm:pt>
    <dgm:pt modelId="{21ED5F32-3E64-614C-A7D7-B2A0FD66DFC1}" type="pres">
      <dgm:prSet presAssocID="{81A35142-3B74-4548-86AE-76D8FD99D685}" presName="hierChild2" presStyleCnt="0"/>
      <dgm:spPr/>
    </dgm:pt>
  </dgm:ptLst>
  <dgm:cxnLst>
    <dgm:cxn modelId="{734A9B0B-617D-1448-BF9F-97FE63D0259F}" type="presOf" srcId="{81A35142-3B74-4548-86AE-76D8FD99D685}" destId="{528C9B16-3743-B34C-BBEB-F90338CAA895}" srcOrd="0" destOrd="0" presId="urn:microsoft.com/office/officeart/2005/8/layout/hierarchy1"/>
    <dgm:cxn modelId="{6E2C1419-8F94-D148-9EFA-6E617CE4532E}" type="presOf" srcId="{6D6C340B-1921-4B23-A148-8C75A5CC696B}" destId="{FCB9C458-8746-934D-9A96-E9D067EA12BD}" srcOrd="0" destOrd="0" presId="urn:microsoft.com/office/officeart/2005/8/layout/hierarchy1"/>
    <dgm:cxn modelId="{6C9F6E6F-98AA-CD41-822C-EAE241F0A04E}" type="presOf" srcId="{B9827123-1A0A-4388-9504-B25F74C2FF45}" destId="{854C61E2-5CE6-B142-A42C-7589E51AE5BB}" srcOrd="0" destOrd="0" presId="urn:microsoft.com/office/officeart/2005/8/layout/hierarchy1"/>
    <dgm:cxn modelId="{DD378A83-ABA8-4C59-BE08-4E3518D7C070}" srcId="{B9827123-1A0A-4388-9504-B25F74C2FF45}" destId="{6D6C340B-1921-4B23-A148-8C75A5CC696B}" srcOrd="0" destOrd="0" parTransId="{148E09C1-AE37-4770-99C2-E93D5E204531}" sibTransId="{4476AAD8-F864-4FFA-97FE-23631614D8C0}"/>
    <dgm:cxn modelId="{EF356EE9-656F-49E3-86F3-9C2529F91730}" srcId="{B9827123-1A0A-4388-9504-B25F74C2FF45}" destId="{81A35142-3B74-4548-86AE-76D8FD99D685}" srcOrd="1" destOrd="0" parTransId="{92C8AE86-3FAA-4C84-A870-8BD24FD29D99}" sibTransId="{FEC9CD06-4B1D-4120-BF83-F40BD61274E8}"/>
    <dgm:cxn modelId="{A6525232-61D8-DB4C-B4A2-97C411B1269C}" type="presParOf" srcId="{854C61E2-5CE6-B142-A42C-7589E51AE5BB}" destId="{82BFC36A-C6C0-AD43-8453-0A520B2FEC5B}" srcOrd="0" destOrd="0" presId="urn:microsoft.com/office/officeart/2005/8/layout/hierarchy1"/>
    <dgm:cxn modelId="{91D395BF-BDE4-6346-ACC8-0965993844AB}" type="presParOf" srcId="{82BFC36A-C6C0-AD43-8453-0A520B2FEC5B}" destId="{1F498A32-C8D0-424B-9EDE-54FFB3D9FE44}" srcOrd="0" destOrd="0" presId="urn:microsoft.com/office/officeart/2005/8/layout/hierarchy1"/>
    <dgm:cxn modelId="{2435E2BC-60B2-CB49-9DE5-3B78CFDAFCB7}" type="presParOf" srcId="{1F498A32-C8D0-424B-9EDE-54FFB3D9FE44}" destId="{FAA2A717-705F-BB40-BE19-6FEE5E839D7F}" srcOrd="0" destOrd="0" presId="urn:microsoft.com/office/officeart/2005/8/layout/hierarchy1"/>
    <dgm:cxn modelId="{D37DBF8D-66CD-E240-B45A-9E5D318F3CAE}" type="presParOf" srcId="{1F498A32-C8D0-424B-9EDE-54FFB3D9FE44}" destId="{FCB9C458-8746-934D-9A96-E9D067EA12BD}" srcOrd="1" destOrd="0" presId="urn:microsoft.com/office/officeart/2005/8/layout/hierarchy1"/>
    <dgm:cxn modelId="{D9A11429-11C1-4644-8E5F-F990A778554E}" type="presParOf" srcId="{82BFC36A-C6C0-AD43-8453-0A520B2FEC5B}" destId="{9F37BFD5-7E00-B145-B18B-BE6A4A0CCE50}" srcOrd="1" destOrd="0" presId="urn:microsoft.com/office/officeart/2005/8/layout/hierarchy1"/>
    <dgm:cxn modelId="{CB1603D8-D85D-A741-B997-880D8882A18F}" type="presParOf" srcId="{854C61E2-5CE6-B142-A42C-7589E51AE5BB}" destId="{3CF3F307-7204-F64B-8B32-0B8A764E6946}" srcOrd="1" destOrd="0" presId="urn:microsoft.com/office/officeart/2005/8/layout/hierarchy1"/>
    <dgm:cxn modelId="{248DB8C4-F988-924C-9D50-8B58316313C9}" type="presParOf" srcId="{3CF3F307-7204-F64B-8B32-0B8A764E6946}" destId="{AD69BA2A-CA83-6144-A2F4-30D555A98113}" srcOrd="0" destOrd="0" presId="urn:microsoft.com/office/officeart/2005/8/layout/hierarchy1"/>
    <dgm:cxn modelId="{4171EB5E-4D76-C94F-B924-B2DE47CA251C}" type="presParOf" srcId="{AD69BA2A-CA83-6144-A2F4-30D555A98113}" destId="{27FB091C-A68A-A946-BE3D-2290BC5D11F0}" srcOrd="0" destOrd="0" presId="urn:microsoft.com/office/officeart/2005/8/layout/hierarchy1"/>
    <dgm:cxn modelId="{E664720E-6F39-5F42-A1D7-14C5A52B9AC7}" type="presParOf" srcId="{AD69BA2A-CA83-6144-A2F4-30D555A98113}" destId="{528C9B16-3743-B34C-BBEB-F90338CAA895}" srcOrd="1" destOrd="0" presId="urn:microsoft.com/office/officeart/2005/8/layout/hierarchy1"/>
    <dgm:cxn modelId="{90721BAD-FD51-C049-86C2-67E9D31C318B}" type="presParOf" srcId="{3CF3F307-7204-F64B-8B32-0B8A764E6946}" destId="{21ED5F32-3E64-614C-A7D7-B2A0FD66DFC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4C1BDEE-C02A-4701-8EDC-4CC3F4871B5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2606ADC8-B139-4053-A330-6B3BA5DCEF8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/>
            <a:t>Testy na bázi omics a ve skutečnosti všechny klinické laboratorní testy podléhají </a:t>
          </a:r>
          <a:r>
            <a:rPr lang="cs-CZ" b="1"/>
            <a:t>odlišnému regulačnímu rámci </a:t>
          </a:r>
          <a:r>
            <a:rPr lang="cs-CZ"/>
            <a:t>než léky</a:t>
          </a:r>
          <a:endParaRPr lang="en-US"/>
        </a:p>
      </dgm:t>
    </dgm:pt>
    <dgm:pt modelId="{E2F83587-218F-4E08-B9FD-82F6EB471738}" type="parTrans" cxnId="{77D5EF96-1B91-4088-9424-1C52F15DD063}">
      <dgm:prSet/>
      <dgm:spPr/>
      <dgm:t>
        <a:bodyPr/>
        <a:lstStyle/>
        <a:p>
          <a:endParaRPr lang="en-US"/>
        </a:p>
      </dgm:t>
    </dgm:pt>
    <dgm:pt modelId="{EEDD1706-AE0F-40D1-B155-531AC96EAE65}" type="sibTrans" cxnId="{77D5EF96-1B91-4088-9424-1C52F15DD063}">
      <dgm:prSet/>
      <dgm:spPr/>
      <dgm:t>
        <a:bodyPr/>
        <a:lstStyle/>
        <a:p>
          <a:endParaRPr lang="en-US"/>
        </a:p>
      </dgm:t>
    </dgm:pt>
    <dgm:pt modelId="{FCE03875-316D-4F0C-989E-472B104FF7F8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/>
            <a:t>Absence jasného biologického zdůvodněn</a:t>
          </a:r>
          <a:r>
            <a:rPr lang="cs-CZ"/>
            <a:t>í na rozdíl od většiny ostatních klinických laboratorních testů založených na jediném analytu</a:t>
          </a:r>
          <a:endParaRPr lang="en-US"/>
        </a:p>
      </dgm:t>
    </dgm:pt>
    <dgm:pt modelId="{52A98F43-B8FE-4B5A-8CEE-B6ECA2E3FB35}" type="parTrans" cxnId="{241183DE-A2A6-411F-AE56-40A00460C577}">
      <dgm:prSet/>
      <dgm:spPr/>
      <dgm:t>
        <a:bodyPr/>
        <a:lstStyle/>
        <a:p>
          <a:endParaRPr lang="en-US"/>
        </a:p>
      </dgm:t>
    </dgm:pt>
    <dgm:pt modelId="{1A0C4B3A-E8DB-4A4B-923F-4089A08D8065}" type="sibTrans" cxnId="{241183DE-A2A6-411F-AE56-40A00460C577}">
      <dgm:prSet/>
      <dgm:spPr/>
      <dgm:t>
        <a:bodyPr/>
        <a:lstStyle/>
        <a:p>
          <a:endParaRPr lang="en-US"/>
        </a:p>
      </dgm:t>
    </dgm:pt>
    <dgm:pt modelId="{58A72725-EB5B-4E2E-AACE-FAC884B9223E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/>
            <a:t>Složitost</a:t>
          </a:r>
          <a:r>
            <a:rPr lang="cs-CZ"/>
            <a:t> omicsového výzkumu ztěžuje </a:t>
          </a:r>
          <a:r>
            <a:rPr lang="cs-CZ" b="1"/>
            <a:t>sdílení komplexních datových souborů a výpočetních modelů</a:t>
          </a:r>
          <a:r>
            <a:rPr lang="cs-CZ"/>
            <a:t>, což omezuje schopnost ostatních vědců replikovat a ověřovat zjištění a závěry těchto studií</a:t>
          </a:r>
          <a:endParaRPr lang="en-US"/>
        </a:p>
      </dgm:t>
    </dgm:pt>
    <dgm:pt modelId="{FC1B5F11-4E7F-4382-84B1-BC830F2525D8}" type="parTrans" cxnId="{62307715-3C69-404A-8908-8A3A9138588C}">
      <dgm:prSet/>
      <dgm:spPr/>
      <dgm:t>
        <a:bodyPr/>
        <a:lstStyle/>
        <a:p>
          <a:endParaRPr lang="en-US"/>
        </a:p>
      </dgm:t>
    </dgm:pt>
    <dgm:pt modelId="{D9210D79-D050-4AB2-BB8F-8274D0241271}" type="sibTrans" cxnId="{62307715-3C69-404A-8908-8A3A9138588C}">
      <dgm:prSet/>
      <dgm:spPr/>
      <dgm:t>
        <a:bodyPr/>
        <a:lstStyle/>
        <a:p>
          <a:endParaRPr lang="en-US"/>
        </a:p>
      </dgm:t>
    </dgm:pt>
    <dgm:pt modelId="{37AACCCC-29C1-4189-A11D-D123606FC080}" type="pres">
      <dgm:prSet presAssocID="{64C1BDEE-C02A-4701-8EDC-4CC3F4871B5D}" presName="root" presStyleCnt="0">
        <dgm:presLayoutVars>
          <dgm:dir/>
          <dgm:resizeHandles val="exact"/>
        </dgm:presLayoutVars>
      </dgm:prSet>
      <dgm:spPr/>
    </dgm:pt>
    <dgm:pt modelId="{59DDCA61-E7A2-4ED1-8F1E-AA10C12F64D4}" type="pres">
      <dgm:prSet presAssocID="{2606ADC8-B139-4053-A330-6B3BA5DCEF86}" presName="compNode" presStyleCnt="0"/>
      <dgm:spPr/>
    </dgm:pt>
    <dgm:pt modelId="{5CCAE9A7-75C6-46E2-B15F-EA433A0D8724}" type="pres">
      <dgm:prSet presAssocID="{2606ADC8-B139-4053-A330-6B3BA5DCEF86}" presName="bgRect" presStyleLbl="bgShp" presStyleIdx="0" presStyleCnt="3"/>
      <dgm:spPr/>
    </dgm:pt>
    <dgm:pt modelId="{5A2A5D5C-70F5-4CDE-8EFA-5AFB007361E7}" type="pres">
      <dgm:prSet presAssocID="{2606ADC8-B139-4053-A330-6B3BA5DCEF8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10279547-9F2D-40B1-80EF-65D383573387}" type="pres">
      <dgm:prSet presAssocID="{2606ADC8-B139-4053-A330-6B3BA5DCEF86}" presName="spaceRect" presStyleCnt="0"/>
      <dgm:spPr/>
    </dgm:pt>
    <dgm:pt modelId="{7D5C8BA4-577F-48C2-BA42-D1EFC30F62AD}" type="pres">
      <dgm:prSet presAssocID="{2606ADC8-B139-4053-A330-6B3BA5DCEF86}" presName="parTx" presStyleLbl="revTx" presStyleIdx="0" presStyleCnt="3">
        <dgm:presLayoutVars>
          <dgm:chMax val="0"/>
          <dgm:chPref val="0"/>
        </dgm:presLayoutVars>
      </dgm:prSet>
      <dgm:spPr/>
    </dgm:pt>
    <dgm:pt modelId="{BFC7D39B-FA74-4995-B0C6-5FAF9F9E9DB5}" type="pres">
      <dgm:prSet presAssocID="{EEDD1706-AE0F-40D1-B155-531AC96EAE65}" presName="sibTrans" presStyleCnt="0"/>
      <dgm:spPr/>
    </dgm:pt>
    <dgm:pt modelId="{9ECFD5AB-DB3F-4E47-B9A4-C450DDD5BB3F}" type="pres">
      <dgm:prSet presAssocID="{FCE03875-316D-4F0C-989E-472B104FF7F8}" presName="compNode" presStyleCnt="0"/>
      <dgm:spPr/>
    </dgm:pt>
    <dgm:pt modelId="{0F315B1E-2201-42CD-B43A-FE5A98FBDB1A}" type="pres">
      <dgm:prSet presAssocID="{FCE03875-316D-4F0C-989E-472B104FF7F8}" presName="bgRect" presStyleLbl="bgShp" presStyleIdx="1" presStyleCnt="3"/>
      <dgm:spPr/>
    </dgm:pt>
    <dgm:pt modelId="{19509839-023E-4F76-BD6E-C7A34E19764C}" type="pres">
      <dgm:prSet presAssocID="{FCE03875-316D-4F0C-989E-472B104FF7F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1B89C61D-75CD-47FE-A97F-8AA5EF8D6EAF}" type="pres">
      <dgm:prSet presAssocID="{FCE03875-316D-4F0C-989E-472B104FF7F8}" presName="spaceRect" presStyleCnt="0"/>
      <dgm:spPr/>
    </dgm:pt>
    <dgm:pt modelId="{9455EF28-6280-42A9-98A4-AE48C25C0EA8}" type="pres">
      <dgm:prSet presAssocID="{FCE03875-316D-4F0C-989E-472B104FF7F8}" presName="parTx" presStyleLbl="revTx" presStyleIdx="1" presStyleCnt="3">
        <dgm:presLayoutVars>
          <dgm:chMax val="0"/>
          <dgm:chPref val="0"/>
        </dgm:presLayoutVars>
      </dgm:prSet>
      <dgm:spPr/>
    </dgm:pt>
    <dgm:pt modelId="{2609CA10-FBD9-470E-89BF-BDB7A15D059D}" type="pres">
      <dgm:prSet presAssocID="{1A0C4B3A-E8DB-4A4B-923F-4089A08D8065}" presName="sibTrans" presStyleCnt="0"/>
      <dgm:spPr/>
    </dgm:pt>
    <dgm:pt modelId="{4ED2D3E9-CAA4-4960-B70D-EBF2CD652D7C}" type="pres">
      <dgm:prSet presAssocID="{58A72725-EB5B-4E2E-AACE-FAC884B9223E}" presName="compNode" presStyleCnt="0"/>
      <dgm:spPr/>
    </dgm:pt>
    <dgm:pt modelId="{36660DF1-79CF-463A-8C4E-BECD03F7BD2F}" type="pres">
      <dgm:prSet presAssocID="{58A72725-EB5B-4E2E-AACE-FAC884B9223E}" presName="bgRect" presStyleLbl="bgShp" presStyleIdx="2" presStyleCnt="3"/>
      <dgm:spPr/>
    </dgm:pt>
    <dgm:pt modelId="{23EE9F78-9F04-4751-8EF9-D64AFAABDFE6}" type="pres">
      <dgm:prSet presAssocID="{58A72725-EB5B-4E2E-AACE-FAC884B9223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569146FB-BDA4-4D2D-8DD9-B8A9B7B97847}" type="pres">
      <dgm:prSet presAssocID="{58A72725-EB5B-4E2E-AACE-FAC884B9223E}" presName="spaceRect" presStyleCnt="0"/>
      <dgm:spPr/>
    </dgm:pt>
    <dgm:pt modelId="{46D42430-DD51-41C6-B092-5848905715E6}" type="pres">
      <dgm:prSet presAssocID="{58A72725-EB5B-4E2E-AACE-FAC884B9223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62307715-3C69-404A-8908-8A3A9138588C}" srcId="{64C1BDEE-C02A-4701-8EDC-4CC3F4871B5D}" destId="{58A72725-EB5B-4E2E-AACE-FAC884B9223E}" srcOrd="2" destOrd="0" parTransId="{FC1B5F11-4E7F-4382-84B1-BC830F2525D8}" sibTransId="{D9210D79-D050-4AB2-BB8F-8274D0241271}"/>
    <dgm:cxn modelId="{3C09C438-CFBD-4485-849D-DF2F5571C6FF}" type="presOf" srcId="{64C1BDEE-C02A-4701-8EDC-4CC3F4871B5D}" destId="{37AACCCC-29C1-4189-A11D-D123606FC080}" srcOrd="0" destOrd="0" presId="urn:microsoft.com/office/officeart/2018/2/layout/IconVerticalSolidList"/>
    <dgm:cxn modelId="{DB49EE6B-8E25-408B-AE04-F35B1A8F4CB1}" type="presOf" srcId="{FCE03875-316D-4F0C-989E-472B104FF7F8}" destId="{9455EF28-6280-42A9-98A4-AE48C25C0EA8}" srcOrd="0" destOrd="0" presId="urn:microsoft.com/office/officeart/2018/2/layout/IconVerticalSolidList"/>
    <dgm:cxn modelId="{77D5EF96-1B91-4088-9424-1C52F15DD063}" srcId="{64C1BDEE-C02A-4701-8EDC-4CC3F4871B5D}" destId="{2606ADC8-B139-4053-A330-6B3BA5DCEF86}" srcOrd="0" destOrd="0" parTransId="{E2F83587-218F-4E08-B9FD-82F6EB471738}" sibTransId="{EEDD1706-AE0F-40D1-B155-531AC96EAE65}"/>
    <dgm:cxn modelId="{6A92D8D0-FE0B-439A-8EA8-4828726030D7}" type="presOf" srcId="{58A72725-EB5B-4E2E-AACE-FAC884B9223E}" destId="{46D42430-DD51-41C6-B092-5848905715E6}" srcOrd="0" destOrd="0" presId="urn:microsoft.com/office/officeart/2018/2/layout/IconVerticalSolidList"/>
    <dgm:cxn modelId="{241183DE-A2A6-411F-AE56-40A00460C577}" srcId="{64C1BDEE-C02A-4701-8EDC-4CC3F4871B5D}" destId="{FCE03875-316D-4F0C-989E-472B104FF7F8}" srcOrd="1" destOrd="0" parTransId="{52A98F43-B8FE-4B5A-8CEE-B6ECA2E3FB35}" sibTransId="{1A0C4B3A-E8DB-4A4B-923F-4089A08D8065}"/>
    <dgm:cxn modelId="{9255EEFB-288A-42D7-A579-3E6F80D9957A}" type="presOf" srcId="{2606ADC8-B139-4053-A330-6B3BA5DCEF86}" destId="{7D5C8BA4-577F-48C2-BA42-D1EFC30F62AD}" srcOrd="0" destOrd="0" presId="urn:microsoft.com/office/officeart/2018/2/layout/IconVerticalSolidList"/>
    <dgm:cxn modelId="{7AE8BC7C-5591-4B8B-B06E-FD172BEDDA87}" type="presParOf" srcId="{37AACCCC-29C1-4189-A11D-D123606FC080}" destId="{59DDCA61-E7A2-4ED1-8F1E-AA10C12F64D4}" srcOrd="0" destOrd="0" presId="urn:microsoft.com/office/officeart/2018/2/layout/IconVerticalSolidList"/>
    <dgm:cxn modelId="{6F1207C7-D97C-4657-8842-3099E5ADB40F}" type="presParOf" srcId="{59DDCA61-E7A2-4ED1-8F1E-AA10C12F64D4}" destId="{5CCAE9A7-75C6-46E2-B15F-EA433A0D8724}" srcOrd="0" destOrd="0" presId="urn:microsoft.com/office/officeart/2018/2/layout/IconVerticalSolidList"/>
    <dgm:cxn modelId="{E204D554-0646-4E92-A562-A662503BE5F4}" type="presParOf" srcId="{59DDCA61-E7A2-4ED1-8F1E-AA10C12F64D4}" destId="{5A2A5D5C-70F5-4CDE-8EFA-5AFB007361E7}" srcOrd="1" destOrd="0" presId="urn:microsoft.com/office/officeart/2018/2/layout/IconVerticalSolidList"/>
    <dgm:cxn modelId="{1E6F7E7F-97AB-4D9E-937D-7367790AFD68}" type="presParOf" srcId="{59DDCA61-E7A2-4ED1-8F1E-AA10C12F64D4}" destId="{10279547-9F2D-40B1-80EF-65D383573387}" srcOrd="2" destOrd="0" presId="urn:microsoft.com/office/officeart/2018/2/layout/IconVerticalSolidList"/>
    <dgm:cxn modelId="{70B3D22F-B6F6-4568-A77B-18F95D15F9B9}" type="presParOf" srcId="{59DDCA61-E7A2-4ED1-8F1E-AA10C12F64D4}" destId="{7D5C8BA4-577F-48C2-BA42-D1EFC30F62AD}" srcOrd="3" destOrd="0" presId="urn:microsoft.com/office/officeart/2018/2/layout/IconVerticalSolidList"/>
    <dgm:cxn modelId="{8A34EE22-5414-42C9-93E0-9B932B06C839}" type="presParOf" srcId="{37AACCCC-29C1-4189-A11D-D123606FC080}" destId="{BFC7D39B-FA74-4995-B0C6-5FAF9F9E9DB5}" srcOrd="1" destOrd="0" presId="urn:microsoft.com/office/officeart/2018/2/layout/IconVerticalSolidList"/>
    <dgm:cxn modelId="{9CE5249B-3CA1-40B2-8666-5B9D4EE07565}" type="presParOf" srcId="{37AACCCC-29C1-4189-A11D-D123606FC080}" destId="{9ECFD5AB-DB3F-4E47-B9A4-C450DDD5BB3F}" srcOrd="2" destOrd="0" presId="urn:microsoft.com/office/officeart/2018/2/layout/IconVerticalSolidList"/>
    <dgm:cxn modelId="{C6DC67CC-F667-47C0-9BBC-B3F6AF9E7F52}" type="presParOf" srcId="{9ECFD5AB-DB3F-4E47-B9A4-C450DDD5BB3F}" destId="{0F315B1E-2201-42CD-B43A-FE5A98FBDB1A}" srcOrd="0" destOrd="0" presId="urn:microsoft.com/office/officeart/2018/2/layout/IconVerticalSolidList"/>
    <dgm:cxn modelId="{8DFC6DFD-E9AF-42B9-9875-4E76371F1081}" type="presParOf" srcId="{9ECFD5AB-DB3F-4E47-B9A4-C450DDD5BB3F}" destId="{19509839-023E-4F76-BD6E-C7A34E19764C}" srcOrd="1" destOrd="0" presId="urn:microsoft.com/office/officeart/2018/2/layout/IconVerticalSolidList"/>
    <dgm:cxn modelId="{B36CAE0C-7597-4623-AE10-679340638D35}" type="presParOf" srcId="{9ECFD5AB-DB3F-4E47-B9A4-C450DDD5BB3F}" destId="{1B89C61D-75CD-47FE-A97F-8AA5EF8D6EAF}" srcOrd="2" destOrd="0" presId="urn:microsoft.com/office/officeart/2018/2/layout/IconVerticalSolidList"/>
    <dgm:cxn modelId="{61A0F648-BF0E-47AB-8CE2-1616FC3B9C1D}" type="presParOf" srcId="{9ECFD5AB-DB3F-4E47-B9A4-C450DDD5BB3F}" destId="{9455EF28-6280-42A9-98A4-AE48C25C0EA8}" srcOrd="3" destOrd="0" presId="urn:microsoft.com/office/officeart/2018/2/layout/IconVerticalSolidList"/>
    <dgm:cxn modelId="{4D951075-D809-4553-843C-739DDC19383D}" type="presParOf" srcId="{37AACCCC-29C1-4189-A11D-D123606FC080}" destId="{2609CA10-FBD9-470E-89BF-BDB7A15D059D}" srcOrd="3" destOrd="0" presId="urn:microsoft.com/office/officeart/2018/2/layout/IconVerticalSolidList"/>
    <dgm:cxn modelId="{B7E0F7F4-C135-4DF1-B1A3-8796395D191B}" type="presParOf" srcId="{37AACCCC-29C1-4189-A11D-D123606FC080}" destId="{4ED2D3E9-CAA4-4960-B70D-EBF2CD652D7C}" srcOrd="4" destOrd="0" presId="urn:microsoft.com/office/officeart/2018/2/layout/IconVerticalSolidList"/>
    <dgm:cxn modelId="{24E51B3D-C9E3-46BA-8D7C-CAE7907949B1}" type="presParOf" srcId="{4ED2D3E9-CAA4-4960-B70D-EBF2CD652D7C}" destId="{36660DF1-79CF-463A-8C4E-BECD03F7BD2F}" srcOrd="0" destOrd="0" presId="urn:microsoft.com/office/officeart/2018/2/layout/IconVerticalSolidList"/>
    <dgm:cxn modelId="{315FF02F-FD3A-4849-AE0A-3F93BE268545}" type="presParOf" srcId="{4ED2D3E9-CAA4-4960-B70D-EBF2CD652D7C}" destId="{23EE9F78-9F04-4751-8EF9-D64AFAABDFE6}" srcOrd="1" destOrd="0" presId="urn:microsoft.com/office/officeart/2018/2/layout/IconVerticalSolidList"/>
    <dgm:cxn modelId="{D309786F-1CC5-46CE-9B11-5F009FDC4DE6}" type="presParOf" srcId="{4ED2D3E9-CAA4-4960-B70D-EBF2CD652D7C}" destId="{569146FB-BDA4-4D2D-8DD9-B8A9B7B97847}" srcOrd="2" destOrd="0" presId="urn:microsoft.com/office/officeart/2018/2/layout/IconVerticalSolidList"/>
    <dgm:cxn modelId="{4164CA5D-3348-4A0C-9B6B-C38879D67BB5}" type="presParOf" srcId="{4ED2D3E9-CAA4-4960-B70D-EBF2CD652D7C}" destId="{46D42430-DD51-41C6-B092-5848905715E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8995C4C-C05E-464B-B86E-AC02B1B85C7B}" type="doc">
      <dgm:prSet loTypeId="urn:microsoft.com/office/officeart/2005/8/layout/process4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FB5E99C3-E63A-43FB-AC55-2EBCE147F8EE}">
      <dgm:prSet/>
      <dgm:spPr/>
      <dgm:t>
        <a:bodyPr/>
        <a:lstStyle/>
        <a:p>
          <a:r>
            <a:rPr lang="cs-CZ" dirty="0"/>
            <a:t>Biologické zdůvodnění </a:t>
          </a:r>
          <a:r>
            <a:rPr lang="cs-CZ" b="1" dirty="0"/>
            <a:t>testu s jedním analytem </a:t>
          </a:r>
          <a:r>
            <a:rPr lang="cs-CZ" dirty="0"/>
            <a:t>je často zcela zřejmé: Test je užitečný, protože gen, RNA, protein nebo metabolit hraje </a:t>
          </a:r>
          <a:r>
            <a:rPr lang="cs-CZ" b="1" dirty="0"/>
            <a:t>pochopitelnou roli </a:t>
          </a:r>
          <a:r>
            <a:rPr lang="cs-CZ" dirty="0"/>
            <a:t>v patologii onemocnění nebo jiném vyšetřovaném biologickém procesu.</a:t>
          </a:r>
          <a:endParaRPr lang="en-US" dirty="0"/>
        </a:p>
      </dgm:t>
    </dgm:pt>
    <dgm:pt modelId="{109FA59E-41B1-4233-B7AA-00336CFB3F90}" type="parTrans" cxnId="{F7647CDA-2258-4993-B67E-77E1855C8E4C}">
      <dgm:prSet/>
      <dgm:spPr/>
      <dgm:t>
        <a:bodyPr/>
        <a:lstStyle/>
        <a:p>
          <a:endParaRPr lang="en-US"/>
        </a:p>
      </dgm:t>
    </dgm:pt>
    <dgm:pt modelId="{B9FE1B10-F990-49E8-B114-A642D66A7370}" type="sibTrans" cxnId="{F7647CDA-2258-4993-B67E-77E1855C8E4C}">
      <dgm:prSet/>
      <dgm:spPr/>
      <dgm:t>
        <a:bodyPr/>
        <a:lstStyle/>
        <a:p>
          <a:endParaRPr lang="en-US"/>
        </a:p>
      </dgm:t>
    </dgm:pt>
    <dgm:pt modelId="{ED842030-FF53-4AFD-84AF-2BBB4832A73D}">
      <dgm:prSet/>
      <dgm:spPr/>
      <dgm:t>
        <a:bodyPr/>
        <a:lstStyle/>
        <a:p>
          <a:r>
            <a:rPr lang="cs-CZ"/>
            <a:t>Příklady:</a:t>
          </a:r>
          <a:endParaRPr lang="en-US"/>
        </a:p>
      </dgm:t>
    </dgm:pt>
    <dgm:pt modelId="{AAB2F60C-279B-481C-8EB9-A49156E76879}" type="parTrans" cxnId="{771E1390-1D00-4CCF-AC48-B8CD319AEF45}">
      <dgm:prSet/>
      <dgm:spPr/>
      <dgm:t>
        <a:bodyPr/>
        <a:lstStyle/>
        <a:p>
          <a:endParaRPr lang="en-US"/>
        </a:p>
      </dgm:t>
    </dgm:pt>
    <dgm:pt modelId="{A65D65DC-69C2-4D2C-9909-1E55E0B17BC5}" type="sibTrans" cxnId="{771E1390-1D00-4CCF-AC48-B8CD319AEF45}">
      <dgm:prSet/>
      <dgm:spPr/>
      <dgm:t>
        <a:bodyPr/>
        <a:lstStyle/>
        <a:p>
          <a:endParaRPr lang="en-US"/>
        </a:p>
      </dgm:t>
    </dgm:pt>
    <dgm:pt modelId="{9464901D-AC6D-44CE-974F-30EB4F60D7D8}">
      <dgm:prSet/>
      <dgm:spPr/>
      <dgm:t>
        <a:bodyPr/>
        <a:lstStyle/>
        <a:p>
          <a:r>
            <a:rPr lang="cs-CZ"/>
            <a:t>Testování karcinomu prsu lidským epidermálním růstovým faktorem 2 (HER2) </a:t>
          </a:r>
          <a:endParaRPr lang="en-US"/>
        </a:p>
      </dgm:t>
    </dgm:pt>
    <dgm:pt modelId="{F54EE8B4-FEB8-47E4-8EE8-49B90B73D8C4}" type="parTrans" cxnId="{F9890B8B-D155-4403-8A79-A1374AD7B706}">
      <dgm:prSet/>
      <dgm:spPr/>
      <dgm:t>
        <a:bodyPr/>
        <a:lstStyle/>
        <a:p>
          <a:endParaRPr lang="en-US"/>
        </a:p>
      </dgm:t>
    </dgm:pt>
    <dgm:pt modelId="{53561F2D-61A7-4204-B8FD-0981FAB483AE}" type="sibTrans" cxnId="{F9890B8B-D155-4403-8A79-A1374AD7B706}">
      <dgm:prSet/>
      <dgm:spPr/>
      <dgm:t>
        <a:bodyPr/>
        <a:lstStyle/>
        <a:p>
          <a:endParaRPr lang="en-US"/>
        </a:p>
      </dgm:t>
    </dgm:pt>
    <dgm:pt modelId="{B7812038-3809-46AF-8699-CCDF239703C0}">
      <dgm:prSet/>
      <dgm:spPr/>
      <dgm:t>
        <a:bodyPr/>
        <a:lstStyle/>
        <a:p>
          <a:r>
            <a:rPr lang="cs-CZ"/>
            <a:t>Měření hladiny cholesterolu lipoproteinů s nízkou hustotou (LDL) pro hodnocení srdečního rizika</a:t>
          </a:r>
          <a:endParaRPr lang="en-US"/>
        </a:p>
      </dgm:t>
    </dgm:pt>
    <dgm:pt modelId="{C3978460-14DB-4EA3-BAD6-FC5CB83EEAC4}" type="parTrans" cxnId="{20162B69-0CB3-49FF-B2BE-111048B96FAA}">
      <dgm:prSet/>
      <dgm:spPr/>
      <dgm:t>
        <a:bodyPr/>
        <a:lstStyle/>
        <a:p>
          <a:endParaRPr lang="en-US"/>
        </a:p>
      </dgm:t>
    </dgm:pt>
    <dgm:pt modelId="{868AF21D-3F75-421C-9561-407720C85F17}" type="sibTrans" cxnId="{20162B69-0CB3-49FF-B2BE-111048B96FAA}">
      <dgm:prSet/>
      <dgm:spPr/>
      <dgm:t>
        <a:bodyPr/>
        <a:lstStyle/>
        <a:p>
          <a:endParaRPr lang="en-US"/>
        </a:p>
      </dgm:t>
    </dgm:pt>
    <dgm:pt modelId="{507F1D02-6638-1440-ACE4-D0FCB803536A}" type="pres">
      <dgm:prSet presAssocID="{B8995C4C-C05E-464B-B86E-AC02B1B85C7B}" presName="Name0" presStyleCnt="0">
        <dgm:presLayoutVars>
          <dgm:dir/>
          <dgm:animLvl val="lvl"/>
          <dgm:resizeHandles val="exact"/>
        </dgm:presLayoutVars>
      </dgm:prSet>
      <dgm:spPr/>
    </dgm:pt>
    <dgm:pt modelId="{A842961B-47F3-0846-AFAC-B63D6B6DF793}" type="pres">
      <dgm:prSet presAssocID="{ED842030-FF53-4AFD-84AF-2BBB4832A73D}" presName="boxAndChildren" presStyleCnt="0"/>
      <dgm:spPr/>
    </dgm:pt>
    <dgm:pt modelId="{7B89877F-302C-E14F-BC7F-A78B48945978}" type="pres">
      <dgm:prSet presAssocID="{ED842030-FF53-4AFD-84AF-2BBB4832A73D}" presName="parentTextBox" presStyleLbl="node1" presStyleIdx="0" presStyleCnt="2"/>
      <dgm:spPr/>
    </dgm:pt>
    <dgm:pt modelId="{E1BF30BB-12FF-A84B-AF36-CD08971B8015}" type="pres">
      <dgm:prSet presAssocID="{ED842030-FF53-4AFD-84AF-2BBB4832A73D}" presName="entireBox" presStyleLbl="node1" presStyleIdx="0" presStyleCnt="2"/>
      <dgm:spPr/>
    </dgm:pt>
    <dgm:pt modelId="{E392D450-1F9E-4741-BE86-B1AFE4704826}" type="pres">
      <dgm:prSet presAssocID="{ED842030-FF53-4AFD-84AF-2BBB4832A73D}" presName="descendantBox" presStyleCnt="0"/>
      <dgm:spPr/>
    </dgm:pt>
    <dgm:pt modelId="{93C822DF-E70F-8447-AC2D-3437593B7CF3}" type="pres">
      <dgm:prSet presAssocID="{9464901D-AC6D-44CE-974F-30EB4F60D7D8}" presName="childTextBox" presStyleLbl="fgAccFollowNode1" presStyleIdx="0" presStyleCnt="2">
        <dgm:presLayoutVars>
          <dgm:bulletEnabled val="1"/>
        </dgm:presLayoutVars>
      </dgm:prSet>
      <dgm:spPr/>
    </dgm:pt>
    <dgm:pt modelId="{757A68EB-2982-1448-9010-7996A2F225BD}" type="pres">
      <dgm:prSet presAssocID="{B7812038-3809-46AF-8699-CCDF239703C0}" presName="childTextBox" presStyleLbl="fgAccFollowNode1" presStyleIdx="1" presStyleCnt="2">
        <dgm:presLayoutVars>
          <dgm:bulletEnabled val="1"/>
        </dgm:presLayoutVars>
      </dgm:prSet>
      <dgm:spPr/>
    </dgm:pt>
    <dgm:pt modelId="{862B550C-205D-CC4F-AC53-A555E93F443E}" type="pres">
      <dgm:prSet presAssocID="{B9FE1B10-F990-49E8-B114-A642D66A7370}" presName="sp" presStyleCnt="0"/>
      <dgm:spPr/>
    </dgm:pt>
    <dgm:pt modelId="{17264002-F834-2A47-B139-6B8E88ADBB02}" type="pres">
      <dgm:prSet presAssocID="{FB5E99C3-E63A-43FB-AC55-2EBCE147F8EE}" presName="arrowAndChildren" presStyleCnt="0"/>
      <dgm:spPr/>
    </dgm:pt>
    <dgm:pt modelId="{4FA2309A-70B5-C448-BB58-1F687EFA354F}" type="pres">
      <dgm:prSet presAssocID="{FB5E99C3-E63A-43FB-AC55-2EBCE147F8EE}" presName="parentTextArrow" presStyleLbl="node1" presStyleIdx="1" presStyleCnt="2"/>
      <dgm:spPr/>
    </dgm:pt>
  </dgm:ptLst>
  <dgm:cxnLst>
    <dgm:cxn modelId="{CA7A3F0C-7832-6D4C-8A71-67E0759E703C}" type="presOf" srcId="{FB5E99C3-E63A-43FB-AC55-2EBCE147F8EE}" destId="{4FA2309A-70B5-C448-BB58-1F687EFA354F}" srcOrd="0" destOrd="0" presId="urn:microsoft.com/office/officeart/2005/8/layout/process4"/>
    <dgm:cxn modelId="{20162B69-0CB3-49FF-B2BE-111048B96FAA}" srcId="{ED842030-FF53-4AFD-84AF-2BBB4832A73D}" destId="{B7812038-3809-46AF-8699-CCDF239703C0}" srcOrd="1" destOrd="0" parTransId="{C3978460-14DB-4EA3-BAD6-FC5CB83EEAC4}" sibTransId="{868AF21D-3F75-421C-9561-407720C85F17}"/>
    <dgm:cxn modelId="{253D7B50-BF55-4149-A020-A0C25929DC99}" type="presOf" srcId="{9464901D-AC6D-44CE-974F-30EB4F60D7D8}" destId="{93C822DF-E70F-8447-AC2D-3437593B7CF3}" srcOrd="0" destOrd="0" presId="urn:microsoft.com/office/officeart/2005/8/layout/process4"/>
    <dgm:cxn modelId="{F9890B8B-D155-4403-8A79-A1374AD7B706}" srcId="{ED842030-FF53-4AFD-84AF-2BBB4832A73D}" destId="{9464901D-AC6D-44CE-974F-30EB4F60D7D8}" srcOrd="0" destOrd="0" parTransId="{F54EE8B4-FEB8-47E4-8EE8-49B90B73D8C4}" sibTransId="{53561F2D-61A7-4204-B8FD-0981FAB483AE}"/>
    <dgm:cxn modelId="{771E1390-1D00-4CCF-AC48-B8CD319AEF45}" srcId="{B8995C4C-C05E-464B-B86E-AC02B1B85C7B}" destId="{ED842030-FF53-4AFD-84AF-2BBB4832A73D}" srcOrd="1" destOrd="0" parTransId="{AAB2F60C-279B-481C-8EB9-A49156E76879}" sibTransId="{A65D65DC-69C2-4D2C-9909-1E55E0B17BC5}"/>
    <dgm:cxn modelId="{8CC2359A-E686-BE4F-AC86-5C151C107217}" type="presOf" srcId="{B8995C4C-C05E-464B-B86E-AC02B1B85C7B}" destId="{507F1D02-6638-1440-ACE4-D0FCB803536A}" srcOrd="0" destOrd="0" presId="urn:microsoft.com/office/officeart/2005/8/layout/process4"/>
    <dgm:cxn modelId="{56D81EB0-A411-944A-84A7-20FA27DB23B9}" type="presOf" srcId="{ED842030-FF53-4AFD-84AF-2BBB4832A73D}" destId="{7B89877F-302C-E14F-BC7F-A78B48945978}" srcOrd="0" destOrd="0" presId="urn:microsoft.com/office/officeart/2005/8/layout/process4"/>
    <dgm:cxn modelId="{785196C4-4F57-434A-885F-386C3AF87B76}" type="presOf" srcId="{ED842030-FF53-4AFD-84AF-2BBB4832A73D}" destId="{E1BF30BB-12FF-A84B-AF36-CD08971B8015}" srcOrd="1" destOrd="0" presId="urn:microsoft.com/office/officeart/2005/8/layout/process4"/>
    <dgm:cxn modelId="{F7647CDA-2258-4993-B67E-77E1855C8E4C}" srcId="{B8995C4C-C05E-464B-B86E-AC02B1B85C7B}" destId="{FB5E99C3-E63A-43FB-AC55-2EBCE147F8EE}" srcOrd="0" destOrd="0" parTransId="{109FA59E-41B1-4233-B7AA-00336CFB3F90}" sibTransId="{B9FE1B10-F990-49E8-B114-A642D66A7370}"/>
    <dgm:cxn modelId="{F4C783F4-E286-A043-B4F0-86AAC99FCBF4}" type="presOf" srcId="{B7812038-3809-46AF-8699-CCDF239703C0}" destId="{757A68EB-2982-1448-9010-7996A2F225BD}" srcOrd="0" destOrd="0" presId="urn:microsoft.com/office/officeart/2005/8/layout/process4"/>
    <dgm:cxn modelId="{1D0FE653-1A33-D245-8A32-25546C8E7164}" type="presParOf" srcId="{507F1D02-6638-1440-ACE4-D0FCB803536A}" destId="{A842961B-47F3-0846-AFAC-B63D6B6DF793}" srcOrd="0" destOrd="0" presId="urn:microsoft.com/office/officeart/2005/8/layout/process4"/>
    <dgm:cxn modelId="{69ECE81D-F441-5543-9540-263DFCEE5A0A}" type="presParOf" srcId="{A842961B-47F3-0846-AFAC-B63D6B6DF793}" destId="{7B89877F-302C-E14F-BC7F-A78B48945978}" srcOrd="0" destOrd="0" presId="urn:microsoft.com/office/officeart/2005/8/layout/process4"/>
    <dgm:cxn modelId="{4B751649-AEDE-1E4C-87BC-4C42574E80AC}" type="presParOf" srcId="{A842961B-47F3-0846-AFAC-B63D6B6DF793}" destId="{E1BF30BB-12FF-A84B-AF36-CD08971B8015}" srcOrd="1" destOrd="0" presId="urn:microsoft.com/office/officeart/2005/8/layout/process4"/>
    <dgm:cxn modelId="{755B856B-C53E-D740-BA34-507A25002DC7}" type="presParOf" srcId="{A842961B-47F3-0846-AFAC-B63D6B6DF793}" destId="{E392D450-1F9E-4741-BE86-B1AFE4704826}" srcOrd="2" destOrd="0" presId="urn:microsoft.com/office/officeart/2005/8/layout/process4"/>
    <dgm:cxn modelId="{3C74B222-FB66-5E4E-AB99-6958B2323291}" type="presParOf" srcId="{E392D450-1F9E-4741-BE86-B1AFE4704826}" destId="{93C822DF-E70F-8447-AC2D-3437593B7CF3}" srcOrd="0" destOrd="0" presId="urn:microsoft.com/office/officeart/2005/8/layout/process4"/>
    <dgm:cxn modelId="{9B9984FF-0C8D-C746-B35D-2FDACE6B528D}" type="presParOf" srcId="{E392D450-1F9E-4741-BE86-B1AFE4704826}" destId="{757A68EB-2982-1448-9010-7996A2F225BD}" srcOrd="1" destOrd="0" presId="urn:microsoft.com/office/officeart/2005/8/layout/process4"/>
    <dgm:cxn modelId="{ACDEADEA-E0C5-064B-A974-81C8022F6448}" type="presParOf" srcId="{507F1D02-6638-1440-ACE4-D0FCB803536A}" destId="{862B550C-205D-CC4F-AC53-A555E93F443E}" srcOrd="1" destOrd="0" presId="urn:microsoft.com/office/officeart/2005/8/layout/process4"/>
    <dgm:cxn modelId="{74A1F591-8455-814E-AC1F-DE8E2E44D435}" type="presParOf" srcId="{507F1D02-6638-1440-ACE4-D0FCB803536A}" destId="{17264002-F834-2A47-B139-6B8E88ADBB02}" srcOrd="2" destOrd="0" presId="urn:microsoft.com/office/officeart/2005/8/layout/process4"/>
    <dgm:cxn modelId="{8CA50C7D-3AC6-9343-87E4-E17DCA08A777}" type="presParOf" srcId="{17264002-F834-2A47-B139-6B8E88ADBB02}" destId="{4FA2309A-70B5-C448-BB58-1F687EFA354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7C35E4-A9AF-4EC0-AD50-6B0A80969FB7}">
      <dsp:nvSpPr>
        <dsp:cNvPr id="0" name=""/>
        <dsp:cNvSpPr/>
      </dsp:nvSpPr>
      <dsp:spPr>
        <a:xfrm>
          <a:off x="773022" y="273695"/>
          <a:ext cx="793388" cy="79338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A8737A-3B90-4714-9CD0-E0D1A8C2C03F}">
      <dsp:nvSpPr>
        <dsp:cNvPr id="0" name=""/>
        <dsp:cNvSpPr/>
      </dsp:nvSpPr>
      <dsp:spPr>
        <a:xfrm>
          <a:off x="288173" y="1425131"/>
          <a:ext cx="1763085" cy="1234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Molekula</a:t>
          </a:r>
          <a:r>
            <a:rPr lang="cs-CZ" sz="1600" kern="1200" dirty="0"/>
            <a:t> </a:t>
          </a:r>
          <a:r>
            <a:rPr lang="cs-CZ" sz="1600" b="1" kern="1200" dirty="0"/>
            <a:t>a její stav </a:t>
          </a:r>
          <a:r>
            <a:rPr lang="cs-CZ" sz="1600" kern="1200" dirty="0"/>
            <a:t>(mutace DNA, hodnota exprese </a:t>
          </a:r>
          <a:r>
            <a:rPr lang="cs-CZ" sz="1600" kern="1200" dirty="0" err="1"/>
            <a:t>miRNA</a:t>
          </a:r>
          <a:r>
            <a:rPr lang="cs-CZ" sz="1600" kern="1200" dirty="0"/>
            <a:t>, zvýšená hladina proteinu…)</a:t>
          </a:r>
          <a:endParaRPr lang="en-US" sz="1600" kern="1200" dirty="0"/>
        </a:p>
      </dsp:txBody>
      <dsp:txXfrm>
        <a:off x="288173" y="1425131"/>
        <a:ext cx="1763085" cy="1234160"/>
      </dsp:txXfrm>
    </dsp:sp>
    <dsp:sp modelId="{45A50F0D-2E36-4EFE-8B41-B7B9B0E487C1}">
      <dsp:nvSpPr>
        <dsp:cNvPr id="0" name=""/>
        <dsp:cNvSpPr/>
      </dsp:nvSpPr>
      <dsp:spPr>
        <a:xfrm>
          <a:off x="2844648" y="273695"/>
          <a:ext cx="793388" cy="793388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7B1602-F7E8-4DCB-84B9-FD07D7A64E19}">
      <dsp:nvSpPr>
        <dsp:cNvPr id="0" name=""/>
        <dsp:cNvSpPr/>
      </dsp:nvSpPr>
      <dsp:spPr>
        <a:xfrm>
          <a:off x="2359799" y="1425131"/>
          <a:ext cx="1763085" cy="1234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Aktivita buněk </a:t>
          </a:r>
          <a:r>
            <a:rPr lang="cs-CZ" sz="1600" kern="1200" dirty="0"/>
            <a:t>v konkrétních oblastech (lymfocyty v invazivním frontu nádoru)</a:t>
          </a:r>
          <a:endParaRPr lang="en-US" sz="1600" kern="1200" dirty="0"/>
        </a:p>
      </dsp:txBody>
      <dsp:txXfrm>
        <a:off x="2359799" y="1425131"/>
        <a:ext cx="1763085" cy="1234160"/>
      </dsp:txXfrm>
    </dsp:sp>
    <dsp:sp modelId="{FB6E96BE-27EA-41F4-9C25-F78F46EC9629}">
      <dsp:nvSpPr>
        <dsp:cNvPr id="0" name=""/>
        <dsp:cNvSpPr/>
      </dsp:nvSpPr>
      <dsp:spPr>
        <a:xfrm>
          <a:off x="4916274" y="273695"/>
          <a:ext cx="793388" cy="793388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AB1A41-786B-4AD4-A777-C6E463419E0A}">
      <dsp:nvSpPr>
        <dsp:cNvPr id="0" name=""/>
        <dsp:cNvSpPr/>
      </dsp:nvSpPr>
      <dsp:spPr>
        <a:xfrm>
          <a:off x="4431425" y="1425131"/>
          <a:ext cx="1763085" cy="1234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Přítomnost mikroorganizmu</a:t>
          </a:r>
          <a:endParaRPr lang="en-US" sz="1600" b="1" kern="1200" dirty="0"/>
        </a:p>
      </dsp:txBody>
      <dsp:txXfrm>
        <a:off x="4431425" y="1425131"/>
        <a:ext cx="1763085" cy="1234160"/>
      </dsp:txXfrm>
    </dsp:sp>
    <dsp:sp modelId="{AB665059-7A45-4370-AD8E-B020A4F4571A}">
      <dsp:nvSpPr>
        <dsp:cNvPr id="0" name=""/>
        <dsp:cNvSpPr/>
      </dsp:nvSpPr>
      <dsp:spPr>
        <a:xfrm>
          <a:off x="771554" y="3164462"/>
          <a:ext cx="793388" cy="793388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589967-8478-4E1B-A1C9-8254B962DCFB}">
      <dsp:nvSpPr>
        <dsp:cNvPr id="0" name=""/>
        <dsp:cNvSpPr/>
      </dsp:nvSpPr>
      <dsp:spPr>
        <a:xfrm>
          <a:off x="259294" y="4224939"/>
          <a:ext cx="1763085" cy="1234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Proces</a:t>
          </a:r>
          <a:r>
            <a:rPr lang="cs-CZ" sz="1600" kern="1200" dirty="0"/>
            <a:t> (zvýšená proliferace, přítomnost </a:t>
          </a:r>
          <a:r>
            <a:rPr lang="cs-CZ" sz="1600" kern="1200" dirty="0" err="1"/>
            <a:t>stromální</a:t>
          </a:r>
          <a:r>
            <a:rPr lang="cs-CZ" sz="1600" kern="1200" dirty="0"/>
            <a:t> reakce v nádoru, …)</a:t>
          </a:r>
          <a:endParaRPr lang="en-US" sz="1600" kern="1200" dirty="0"/>
        </a:p>
      </dsp:txBody>
      <dsp:txXfrm>
        <a:off x="259294" y="4224939"/>
        <a:ext cx="1763085" cy="1234160"/>
      </dsp:txXfrm>
    </dsp:sp>
    <dsp:sp modelId="{899BA070-B14D-4484-85D3-3372275B0E07}">
      <dsp:nvSpPr>
        <dsp:cNvPr id="0" name=""/>
        <dsp:cNvSpPr/>
      </dsp:nvSpPr>
      <dsp:spPr>
        <a:xfrm>
          <a:off x="2844648" y="3100062"/>
          <a:ext cx="793388" cy="793388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1084BB-A6A7-4FB8-BA4B-2C8E52685849}">
      <dsp:nvSpPr>
        <dsp:cNvPr id="0" name=""/>
        <dsp:cNvSpPr/>
      </dsp:nvSpPr>
      <dsp:spPr>
        <a:xfrm>
          <a:off x="2359799" y="4251498"/>
          <a:ext cx="1763085" cy="1234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.... </a:t>
          </a:r>
          <a:endParaRPr lang="en-US" sz="2400" kern="1200" dirty="0"/>
        </a:p>
      </dsp:txBody>
      <dsp:txXfrm>
        <a:off x="2359799" y="4251498"/>
        <a:ext cx="1763085" cy="1234160"/>
      </dsp:txXfrm>
    </dsp:sp>
    <dsp:sp modelId="{35A24CB7-3673-49FE-8F0C-D80D01DB6B5C}">
      <dsp:nvSpPr>
        <dsp:cNvPr id="0" name=""/>
        <dsp:cNvSpPr/>
      </dsp:nvSpPr>
      <dsp:spPr>
        <a:xfrm>
          <a:off x="4916274" y="3100062"/>
          <a:ext cx="793388" cy="793388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7B6282-E1C0-42CE-9E9A-7F420E42B722}">
      <dsp:nvSpPr>
        <dsp:cNvPr id="0" name=""/>
        <dsp:cNvSpPr/>
      </dsp:nvSpPr>
      <dsp:spPr>
        <a:xfrm>
          <a:off x="4431425" y="4251498"/>
          <a:ext cx="1763085" cy="1234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solidFill>
                <a:srgbClr val="FF0000"/>
              </a:solidFill>
            </a:rPr>
            <a:t>Využití jednotlivých biomarkerů v rozhodovacím PRAVIDLE (modelu/testu)</a:t>
          </a:r>
          <a:endParaRPr lang="en-US" sz="1600" b="1" kern="1200" dirty="0">
            <a:solidFill>
              <a:srgbClr val="FF0000"/>
            </a:solidFill>
          </a:endParaRPr>
        </a:p>
      </dsp:txBody>
      <dsp:txXfrm>
        <a:off x="4431425" y="4251498"/>
        <a:ext cx="1763085" cy="123416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B324F3-B1E2-6C45-AA7E-F7E2D26594D4}">
      <dsp:nvSpPr>
        <dsp:cNvPr id="0" name=""/>
        <dsp:cNvSpPr/>
      </dsp:nvSpPr>
      <dsp:spPr>
        <a:xfrm>
          <a:off x="0" y="0"/>
          <a:ext cx="6513603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8B1F92-7FD1-644B-A2A6-08FC671E2875}">
      <dsp:nvSpPr>
        <dsp:cNvPr id="0" name=""/>
        <dsp:cNvSpPr/>
      </dsp:nvSpPr>
      <dsp:spPr>
        <a:xfrm>
          <a:off x="0" y="0"/>
          <a:ext cx="6513603" cy="2942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/>
            <a:t>Když se nedá test založený na omics biomarkerech biologicky odůvodnit, je o to důležitější ho správně VYTVOŘIT a poté správně VALIDOVAT, aby byla zajištěna vědecká spolehlivost! </a:t>
          </a:r>
          <a:endParaRPr lang="en-US" sz="3200" kern="1200"/>
        </a:p>
      </dsp:txBody>
      <dsp:txXfrm>
        <a:off x="0" y="0"/>
        <a:ext cx="6513603" cy="2942713"/>
      </dsp:txXfrm>
    </dsp:sp>
    <dsp:sp modelId="{13E608A6-59D0-064B-9D65-57F5E967BBAB}">
      <dsp:nvSpPr>
        <dsp:cNvPr id="0" name=""/>
        <dsp:cNvSpPr/>
      </dsp:nvSpPr>
      <dsp:spPr>
        <a:xfrm>
          <a:off x="0" y="2942713"/>
          <a:ext cx="6513603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0FAE9D-C4DB-4448-970B-7BCC4C5F0706}">
      <dsp:nvSpPr>
        <dsp:cNvPr id="0" name=""/>
        <dsp:cNvSpPr/>
      </dsp:nvSpPr>
      <dsp:spPr>
        <a:xfrm>
          <a:off x="0" y="2942713"/>
          <a:ext cx="6513603" cy="29427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t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200" kern="1200"/>
            <a:t>Z důvodů vyššího rizika „přetrénování“ těchto testů je potřeba přísných kritérií, validace a odpovědnosti ještě vyšší než u samostatných testů založených na biomarkerech.</a:t>
          </a:r>
          <a:endParaRPr lang="en-US" sz="3200" kern="1200"/>
        </a:p>
      </dsp:txBody>
      <dsp:txXfrm>
        <a:off x="0" y="2942713"/>
        <a:ext cx="6513603" cy="294271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DB4CBE-5D4A-4B2B-8242-8FA014EA104B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35D104-1F76-4975-A436-B702BD812E67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F74DE1-DA99-409C-A640-82B01E4F5B02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/>
            <a:t>K dispozici jsou databázové úložiště pro soubory </a:t>
          </a:r>
          <a:r>
            <a:rPr lang="cs-CZ" sz="1500" kern="1200" dirty="0" err="1"/>
            <a:t>omicsových</a:t>
          </a:r>
          <a:r>
            <a:rPr lang="cs-CZ" sz="1500" kern="1200" dirty="0"/>
            <a:t> dat, ale sdílení dat není rutinní a bez přístupu k datům a přesně definovanému výpočetnímu modelu je replikace a ověření obtížnější než pro biomarkery založené na jednotlivých analytech. </a:t>
          </a:r>
          <a:endParaRPr lang="en-US" sz="1500" kern="1200" dirty="0"/>
        </a:p>
      </dsp:txBody>
      <dsp:txXfrm>
        <a:off x="1941716" y="718"/>
        <a:ext cx="4571887" cy="1681139"/>
      </dsp:txXfrm>
    </dsp:sp>
    <dsp:sp modelId="{BB6E37B7-7EF9-45D1-AAF3-E04FEBBB1A10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2AF2BF-0F28-4E96-8B52-BC8FD5B8C2D4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7125F1-A009-4CE6-B83C-B2016B5FE765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I když nezávislé validační studie jsou drahé, potřeba replikace v omicsových studiích je nutná vzhledem ke složitosti dat, které mohou vést k chybám (od jednoduchých chyb správy dat až po nesprávně navržené výpočetní modely). </a:t>
          </a:r>
          <a:endParaRPr lang="en-US" sz="1500" kern="1200"/>
        </a:p>
      </dsp:txBody>
      <dsp:txXfrm>
        <a:off x="1941716" y="2102143"/>
        <a:ext cx="4571887" cy="1681139"/>
      </dsp:txXfrm>
    </dsp:sp>
    <dsp:sp modelId="{CD06E65C-350C-4565-B0DF-0C9CE53AA3C6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AAF5D0-9626-40F1-8083-0D90773849AB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3F01A7-75AB-4353-859B-6EFF51596006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Tato úroveň složitosti neexistuje pro výzkum, vývoj a validaci testů s jedním biomarkerem.</a:t>
          </a:r>
          <a:endParaRPr lang="en-US" sz="1500" kern="1200"/>
        </a:p>
      </dsp:txBody>
      <dsp:txXfrm>
        <a:off x="1941716" y="4203567"/>
        <a:ext cx="4571887" cy="168113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942E11-0C0D-584C-A26B-84F140207F5A}">
      <dsp:nvSpPr>
        <dsp:cNvPr id="0" name=""/>
        <dsp:cNvSpPr/>
      </dsp:nvSpPr>
      <dsp:spPr>
        <a:xfrm>
          <a:off x="0" y="2720"/>
          <a:ext cx="5748797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EF794E-F55D-B044-8378-81D8E3B62FA4}">
      <dsp:nvSpPr>
        <dsp:cNvPr id="0" name=""/>
        <dsp:cNvSpPr/>
      </dsp:nvSpPr>
      <dsp:spPr>
        <a:xfrm>
          <a:off x="0" y="2720"/>
          <a:ext cx="5748797" cy="1855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Data obsahují velké množství technického i biologického šumu, který je nutné odstranit</a:t>
          </a:r>
          <a:endParaRPr lang="en-US" sz="2300" kern="1200"/>
        </a:p>
      </dsp:txBody>
      <dsp:txXfrm>
        <a:off x="0" y="2720"/>
        <a:ext cx="5748797" cy="1855561"/>
      </dsp:txXfrm>
    </dsp:sp>
    <dsp:sp modelId="{566639F5-CA71-A543-84C6-CD74C09FA3E1}">
      <dsp:nvSpPr>
        <dsp:cNvPr id="0" name=""/>
        <dsp:cNvSpPr/>
      </dsp:nvSpPr>
      <dsp:spPr>
        <a:xfrm>
          <a:off x="0" y="1858281"/>
          <a:ext cx="5748797" cy="0"/>
        </a:xfrm>
        <a:prstGeom prst="line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C34DE8-F59B-204F-81B5-1F98553193BF}">
      <dsp:nvSpPr>
        <dsp:cNvPr id="0" name=""/>
        <dsp:cNvSpPr/>
      </dsp:nvSpPr>
      <dsp:spPr>
        <a:xfrm>
          <a:off x="0" y="1858281"/>
          <a:ext cx="5748797" cy="1855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Protože jedno spuštění přístroje obvykle není schopno analyzovat všechny vzorky, vytváří se nežádoucí matoucí efekty (efekty dávky), které je nutno odstranit</a:t>
          </a:r>
          <a:endParaRPr lang="en-US" sz="2300" kern="1200" dirty="0"/>
        </a:p>
      </dsp:txBody>
      <dsp:txXfrm>
        <a:off x="0" y="1858281"/>
        <a:ext cx="5748797" cy="1855561"/>
      </dsp:txXfrm>
    </dsp:sp>
    <dsp:sp modelId="{2A468F2B-E70D-8542-9CFE-E0D6E65437D7}">
      <dsp:nvSpPr>
        <dsp:cNvPr id="0" name=""/>
        <dsp:cNvSpPr/>
      </dsp:nvSpPr>
      <dsp:spPr>
        <a:xfrm>
          <a:off x="0" y="3713843"/>
          <a:ext cx="5748797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4A80CB-8647-7C4F-958D-2C2557FFD865}">
      <dsp:nvSpPr>
        <dsp:cNvPr id="0" name=""/>
        <dsp:cNvSpPr/>
      </dsp:nvSpPr>
      <dsp:spPr>
        <a:xfrm>
          <a:off x="0" y="3713843"/>
          <a:ext cx="5748797" cy="1855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Technologie jsou velice nové (a vznikají stále!) a algoritmy pro optimální zpracování jejich dat se vytvářejí a testují i 5-10 let  - neexistují zlaté standardy a mnohé implementace jsou plné chyb</a:t>
          </a:r>
          <a:endParaRPr lang="en-US" sz="2300" kern="1200"/>
        </a:p>
      </dsp:txBody>
      <dsp:txXfrm>
        <a:off x="0" y="3713843"/>
        <a:ext cx="5748797" cy="1855561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0DC336-98EC-F141-84C3-F5D51C0053C6}">
      <dsp:nvSpPr>
        <dsp:cNvPr id="0" name=""/>
        <dsp:cNvSpPr/>
      </dsp:nvSpPr>
      <dsp:spPr>
        <a:xfrm>
          <a:off x="0" y="1992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25408E-E1EF-CB4B-8910-B422BC4CE106}">
      <dsp:nvSpPr>
        <dsp:cNvPr id="0" name=""/>
        <dsp:cNvSpPr/>
      </dsp:nvSpPr>
      <dsp:spPr>
        <a:xfrm>
          <a:off x="0" y="1992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Obsahují</a:t>
          </a:r>
          <a:r>
            <a:rPr lang="en-US" sz="2000" kern="1200" dirty="0"/>
            <a:t> </a:t>
          </a:r>
          <a:r>
            <a:rPr lang="en-US" sz="2000" b="1" kern="1200" dirty="0" err="1"/>
            <a:t>množství</a:t>
          </a:r>
          <a:r>
            <a:rPr lang="en-US" sz="2000" b="1" kern="1200" dirty="0"/>
            <a:t> </a:t>
          </a:r>
          <a:r>
            <a:rPr lang="en-US" sz="2000" b="1" kern="1200" dirty="0" err="1"/>
            <a:t>šumu</a:t>
          </a:r>
          <a:r>
            <a:rPr lang="en-US" sz="2000" b="1" kern="1200" dirty="0"/>
            <a:t> </a:t>
          </a:r>
          <a:r>
            <a:rPr lang="en-US" sz="2000" kern="1200" dirty="0"/>
            <a:t>(</a:t>
          </a:r>
          <a:r>
            <a:rPr lang="en-US" sz="2000" kern="1200" dirty="0" err="1"/>
            <a:t>technická</a:t>
          </a:r>
          <a:r>
            <a:rPr lang="en-US" sz="2000" kern="1200" dirty="0"/>
            <a:t> </a:t>
          </a:r>
          <a:r>
            <a:rPr lang="en-US" sz="2000" kern="1200" dirty="0" err="1"/>
            <a:t>i</a:t>
          </a:r>
          <a:r>
            <a:rPr lang="en-US" sz="2000" kern="1200" dirty="0"/>
            <a:t> </a:t>
          </a:r>
          <a:r>
            <a:rPr lang="en-US" sz="2000" kern="1200" dirty="0" err="1"/>
            <a:t>biologická</a:t>
          </a:r>
          <a:r>
            <a:rPr lang="en-US" sz="2000" kern="1200" dirty="0"/>
            <a:t> </a:t>
          </a:r>
          <a:r>
            <a:rPr lang="en-US" sz="2000" kern="1200" dirty="0" err="1"/>
            <a:t>variabilita</a:t>
          </a:r>
          <a:r>
            <a:rPr lang="en-US" sz="2000" kern="1200" dirty="0"/>
            <a:t>)</a:t>
          </a:r>
        </a:p>
      </dsp:txBody>
      <dsp:txXfrm>
        <a:off x="0" y="1992"/>
        <a:ext cx="10515600" cy="679498"/>
      </dsp:txXfrm>
    </dsp:sp>
    <dsp:sp modelId="{93D38CA8-D7EE-B64E-BEDA-01361E6295C9}">
      <dsp:nvSpPr>
        <dsp:cNvPr id="0" name=""/>
        <dsp:cNvSpPr/>
      </dsp:nvSpPr>
      <dsp:spPr>
        <a:xfrm>
          <a:off x="0" y="681490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86E84B-4C00-864F-A5FD-79B1B7F82319}">
      <dsp:nvSpPr>
        <dsp:cNvPr id="0" name=""/>
        <dsp:cNvSpPr/>
      </dsp:nvSpPr>
      <dsp:spPr>
        <a:xfrm>
          <a:off x="0" y="681490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/>
            <a:t>Nejsou</a:t>
          </a:r>
          <a:r>
            <a:rPr lang="en-GB" sz="2000" kern="1200" dirty="0"/>
            <a:t> </a:t>
          </a:r>
          <a:r>
            <a:rPr lang="en-GB" sz="2000" kern="1200" dirty="0" err="1"/>
            <a:t>skutečnými</a:t>
          </a:r>
          <a:r>
            <a:rPr lang="en-GB" sz="2000" kern="1200" dirty="0"/>
            <a:t> </a:t>
          </a:r>
          <a:r>
            <a:rPr lang="en-GB" sz="2000" kern="1200" dirty="0" err="1"/>
            <a:t>hodnotami</a:t>
          </a:r>
          <a:r>
            <a:rPr lang="en-GB" sz="2000" kern="1200" dirty="0"/>
            <a:t> (</a:t>
          </a:r>
          <a:r>
            <a:rPr lang="en-GB" sz="2000" kern="1200" dirty="0" err="1"/>
            <a:t>koncentrace</a:t>
          </a:r>
          <a:r>
            <a:rPr lang="en-GB" sz="2000" kern="1200" dirty="0"/>
            <a:t>, </a:t>
          </a:r>
          <a:r>
            <a:rPr lang="en-GB" sz="2000" kern="1200" dirty="0" err="1"/>
            <a:t>počty</a:t>
          </a:r>
          <a:r>
            <a:rPr lang="en-GB" sz="2000" kern="1200" dirty="0"/>
            <a:t>) </a:t>
          </a:r>
          <a:r>
            <a:rPr lang="en-GB" sz="2000" kern="1200" dirty="0" err="1"/>
            <a:t>sledovaných</a:t>
          </a:r>
          <a:r>
            <a:rPr lang="en-GB" sz="2000" kern="1200" dirty="0"/>
            <a:t> </a:t>
          </a:r>
          <a:r>
            <a:rPr lang="en-GB" sz="2000" kern="1200" dirty="0" err="1"/>
            <a:t>molekul</a:t>
          </a:r>
          <a:r>
            <a:rPr lang="en-GB" sz="2000" kern="1200" dirty="0"/>
            <a:t> </a:t>
          </a:r>
        </a:p>
      </dsp:txBody>
      <dsp:txXfrm>
        <a:off x="0" y="681490"/>
        <a:ext cx="10515600" cy="679498"/>
      </dsp:txXfrm>
    </dsp:sp>
    <dsp:sp modelId="{323F4276-1EA9-4F4F-AB24-E3688C9355B9}">
      <dsp:nvSpPr>
        <dsp:cNvPr id="0" name=""/>
        <dsp:cNvSpPr/>
      </dsp:nvSpPr>
      <dsp:spPr>
        <a:xfrm>
          <a:off x="0" y="1360988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40D8E5-BF30-7A4B-9557-D4D14D9F0DE8}">
      <dsp:nvSpPr>
        <dsp:cNvPr id="0" name=""/>
        <dsp:cNvSpPr/>
      </dsp:nvSpPr>
      <dsp:spPr>
        <a:xfrm>
          <a:off x="0" y="1360988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/>
            <a:t>Pocházejí</a:t>
          </a:r>
          <a:r>
            <a:rPr lang="en-GB" sz="2000" kern="1200" dirty="0"/>
            <a:t> z </a:t>
          </a:r>
          <a:r>
            <a:rPr lang="en-GB" sz="2000" kern="1200" dirty="0" err="1"/>
            <a:t>komplexních</a:t>
          </a:r>
          <a:r>
            <a:rPr lang="en-GB" sz="2000" kern="1200" dirty="0"/>
            <a:t> </a:t>
          </a:r>
          <a:r>
            <a:rPr lang="en-GB" sz="2000" kern="1200" dirty="0" err="1"/>
            <a:t>technologií</a:t>
          </a:r>
          <a:r>
            <a:rPr lang="en-GB" sz="2000" kern="1200" dirty="0"/>
            <a:t>, </a:t>
          </a:r>
          <a:r>
            <a:rPr lang="en-GB" sz="2000" kern="1200" dirty="0" err="1"/>
            <a:t>které</a:t>
          </a:r>
          <a:r>
            <a:rPr lang="en-GB" sz="2000" kern="1200" dirty="0"/>
            <a:t> </a:t>
          </a:r>
          <a:r>
            <a:rPr lang="en-GB" sz="2000" kern="1200" dirty="0" err="1"/>
            <a:t>bývají</a:t>
          </a:r>
          <a:r>
            <a:rPr lang="en-GB" sz="2000" kern="1200" dirty="0"/>
            <a:t> </a:t>
          </a:r>
          <a:r>
            <a:rPr lang="en-GB" sz="2000" b="1" kern="1200" dirty="0" err="1"/>
            <a:t>velice</a:t>
          </a:r>
          <a:r>
            <a:rPr lang="en-GB" sz="2000" b="1" kern="1200" dirty="0"/>
            <a:t> </a:t>
          </a:r>
          <a:r>
            <a:rPr lang="en-GB" sz="2000" b="1" kern="1200" dirty="0" err="1"/>
            <a:t>citlivé</a:t>
          </a:r>
          <a:r>
            <a:rPr lang="en-GB" sz="2000" b="1" kern="1200" dirty="0"/>
            <a:t> </a:t>
          </a:r>
          <a:r>
            <a:rPr lang="en-GB" sz="2000" b="1" kern="1200" dirty="0" err="1"/>
            <a:t>na</a:t>
          </a:r>
          <a:r>
            <a:rPr lang="en-GB" sz="2000" b="1" kern="1200" dirty="0"/>
            <a:t> </a:t>
          </a:r>
          <a:r>
            <a:rPr lang="en-GB" sz="2000" b="1" kern="1200" dirty="0" err="1"/>
            <a:t>vnější</a:t>
          </a:r>
          <a:r>
            <a:rPr lang="en-GB" sz="2000" b="1" kern="1200" dirty="0"/>
            <a:t> </a:t>
          </a:r>
          <a:r>
            <a:rPr lang="en-GB" sz="2000" b="1" kern="1200" dirty="0" err="1"/>
            <a:t>vlivy</a:t>
          </a:r>
          <a:endParaRPr lang="en-GB" sz="2000" b="1" kern="1200" dirty="0"/>
        </a:p>
      </dsp:txBody>
      <dsp:txXfrm>
        <a:off x="0" y="1360988"/>
        <a:ext cx="10515600" cy="679498"/>
      </dsp:txXfrm>
    </dsp:sp>
    <dsp:sp modelId="{C5BBACEE-D75E-434D-A05D-F8CC52740882}">
      <dsp:nvSpPr>
        <dsp:cNvPr id="0" name=""/>
        <dsp:cNvSpPr/>
      </dsp:nvSpPr>
      <dsp:spPr>
        <a:xfrm>
          <a:off x="0" y="2040487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C5CB4E-4C8F-6D44-8709-58ADD0505389}">
      <dsp:nvSpPr>
        <dsp:cNvPr id="0" name=""/>
        <dsp:cNvSpPr/>
      </dsp:nvSpPr>
      <dsp:spPr>
        <a:xfrm>
          <a:off x="0" y="2040487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Jejich</a:t>
          </a:r>
          <a:r>
            <a:rPr lang="en-US" sz="2000" kern="1200" dirty="0"/>
            <a:t> </a:t>
          </a:r>
          <a:r>
            <a:rPr lang="en-US" sz="2000" kern="1200" dirty="0" err="1"/>
            <a:t>předzpracování</a:t>
          </a:r>
          <a:r>
            <a:rPr lang="en-US" sz="2000" kern="1200" dirty="0"/>
            <a:t> pro </a:t>
          </a:r>
          <a:r>
            <a:rPr lang="en-US" sz="2000" kern="1200" dirty="0" err="1"/>
            <a:t>statistickou</a:t>
          </a:r>
          <a:r>
            <a:rPr lang="en-US" sz="2000" kern="1200" dirty="0"/>
            <a:t> </a:t>
          </a:r>
          <a:r>
            <a:rPr lang="en-US" sz="2000" kern="1200" dirty="0" err="1"/>
            <a:t>analýzu</a:t>
          </a:r>
          <a:r>
            <a:rPr lang="en-US" sz="2000" kern="1200" dirty="0"/>
            <a:t> je </a:t>
          </a:r>
          <a:r>
            <a:rPr lang="en-US" sz="2000" b="1" kern="1200" dirty="0" err="1"/>
            <a:t>náročné</a:t>
          </a:r>
          <a:r>
            <a:rPr lang="en-US" sz="2000" kern="1200" dirty="0"/>
            <a:t> a </a:t>
          </a:r>
          <a:r>
            <a:rPr lang="en-US" sz="2000" b="1" kern="1200" dirty="0" err="1"/>
            <a:t>vysoce</a:t>
          </a:r>
          <a:r>
            <a:rPr lang="en-US" sz="2000" b="1" kern="1200" dirty="0"/>
            <a:t> </a:t>
          </a:r>
          <a:r>
            <a:rPr lang="en-US" sz="2000" b="1" kern="1200" dirty="0" err="1"/>
            <a:t>specifické</a:t>
          </a:r>
          <a:r>
            <a:rPr lang="en-US" sz="2000" b="1" kern="1200" dirty="0"/>
            <a:t> </a:t>
          </a:r>
          <a:r>
            <a:rPr lang="en-US" sz="2000" kern="1200" dirty="0"/>
            <a:t>pro </a:t>
          </a:r>
          <a:r>
            <a:rPr lang="en-US" sz="2000" kern="1200" dirty="0" err="1"/>
            <a:t>daný</a:t>
          </a:r>
          <a:r>
            <a:rPr lang="en-US" sz="2000" kern="1200" dirty="0"/>
            <a:t> </a:t>
          </a:r>
          <a:r>
            <a:rPr lang="en-US" sz="2000" kern="1200" dirty="0" err="1"/>
            <a:t>typ</a:t>
          </a:r>
          <a:r>
            <a:rPr lang="en-US" sz="2000" kern="1200" dirty="0"/>
            <a:t> platformy</a:t>
          </a:r>
        </a:p>
      </dsp:txBody>
      <dsp:txXfrm>
        <a:off x="0" y="2040487"/>
        <a:ext cx="10515600" cy="679498"/>
      </dsp:txXfrm>
    </dsp:sp>
    <dsp:sp modelId="{B53651F4-7973-DF4A-970D-5DBC052F6F3D}">
      <dsp:nvSpPr>
        <dsp:cNvPr id="0" name=""/>
        <dsp:cNvSpPr/>
      </dsp:nvSpPr>
      <dsp:spPr>
        <a:xfrm>
          <a:off x="0" y="2719985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ED3413-C6CF-234D-9BC2-68A6D16287C4}">
      <dsp:nvSpPr>
        <dsp:cNvPr id="0" name=""/>
        <dsp:cNvSpPr/>
      </dsp:nvSpPr>
      <dsp:spPr>
        <a:xfrm>
          <a:off x="0" y="2719985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Počet</a:t>
          </a:r>
          <a:r>
            <a:rPr lang="en-US" sz="2000" b="1" kern="1200" dirty="0"/>
            <a:t> </a:t>
          </a:r>
          <a:r>
            <a:rPr lang="en-US" sz="2000" b="1" kern="1200" dirty="0" err="1"/>
            <a:t>vzorků</a:t>
          </a:r>
          <a:r>
            <a:rPr lang="en-US" sz="2000" b="1" kern="1200" dirty="0"/>
            <a:t> </a:t>
          </a:r>
          <a:r>
            <a:rPr lang="en-US" sz="2000" kern="1200" dirty="0"/>
            <a:t>je </a:t>
          </a:r>
          <a:r>
            <a:rPr lang="en-US" sz="2000" kern="1200" dirty="0" err="1"/>
            <a:t>mnohem</a:t>
          </a:r>
          <a:r>
            <a:rPr lang="en-US" sz="2000" kern="1200" dirty="0"/>
            <a:t> </a:t>
          </a:r>
          <a:r>
            <a:rPr lang="en-US" sz="2000" b="1" kern="1200" dirty="0" err="1"/>
            <a:t>menší</a:t>
          </a:r>
          <a:r>
            <a:rPr lang="en-US" sz="2000" kern="1200" dirty="0"/>
            <a:t> </a:t>
          </a:r>
          <a:r>
            <a:rPr lang="en-US" sz="2000" b="1" kern="1200" dirty="0" err="1"/>
            <a:t>než</a:t>
          </a:r>
          <a:r>
            <a:rPr lang="en-US" sz="2000" kern="1200" dirty="0"/>
            <a:t> </a:t>
          </a:r>
          <a:r>
            <a:rPr lang="en-US" sz="2000" kern="1200" dirty="0" err="1"/>
            <a:t>počet</a:t>
          </a:r>
          <a:r>
            <a:rPr lang="en-US" sz="2000" kern="1200" dirty="0"/>
            <a:t> </a:t>
          </a:r>
          <a:r>
            <a:rPr lang="en-US" sz="2000" kern="1200" dirty="0" err="1"/>
            <a:t>sledovaných</a:t>
          </a:r>
          <a:r>
            <a:rPr lang="en-US" sz="2000" kern="1200" dirty="0"/>
            <a:t> </a:t>
          </a:r>
          <a:r>
            <a:rPr lang="en-US" sz="2000" b="1" kern="1200" dirty="0" err="1"/>
            <a:t>proměnných</a:t>
          </a:r>
          <a:r>
            <a:rPr lang="en-US" sz="2000" kern="1200" dirty="0"/>
            <a:t>.</a:t>
          </a:r>
        </a:p>
      </dsp:txBody>
      <dsp:txXfrm>
        <a:off x="0" y="2719985"/>
        <a:ext cx="10515600" cy="679498"/>
      </dsp:txXfrm>
    </dsp:sp>
    <dsp:sp modelId="{45090C2D-183A-E044-AB01-DBEA8C336D9C}">
      <dsp:nvSpPr>
        <dsp:cNvPr id="0" name=""/>
        <dsp:cNvSpPr/>
      </dsp:nvSpPr>
      <dsp:spPr>
        <a:xfrm>
          <a:off x="0" y="3399483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DB30F8-3A28-0240-A5E9-DD079FE60195}">
      <dsp:nvSpPr>
        <dsp:cNvPr id="0" name=""/>
        <dsp:cNvSpPr/>
      </dsp:nvSpPr>
      <dsp:spPr>
        <a:xfrm>
          <a:off x="0" y="3399483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Zkoumané</a:t>
          </a:r>
          <a:r>
            <a:rPr lang="en-US" sz="2000" kern="1200" dirty="0"/>
            <a:t> </a:t>
          </a:r>
          <a:r>
            <a:rPr lang="en-US" sz="2000" b="1" kern="1200" dirty="0" err="1"/>
            <a:t>proměnné</a:t>
          </a:r>
          <a:r>
            <a:rPr lang="en-US" sz="2000" b="1" kern="1200" dirty="0"/>
            <a:t> </a:t>
          </a:r>
          <a:r>
            <a:rPr lang="en-US" sz="2000" b="1" kern="1200" dirty="0" err="1"/>
            <a:t>jsou</a:t>
          </a:r>
          <a:r>
            <a:rPr lang="en-US" sz="2000" b="1" kern="1200" dirty="0"/>
            <a:t> </a:t>
          </a:r>
          <a:r>
            <a:rPr lang="en-US" sz="2000" b="1" kern="1200" dirty="0" err="1"/>
            <a:t>často</a:t>
          </a:r>
          <a:r>
            <a:rPr lang="en-US" sz="2000" b="1" kern="1200" dirty="0"/>
            <a:t> </a:t>
          </a:r>
          <a:r>
            <a:rPr lang="en-US" sz="2000" b="1" kern="1200" dirty="0" err="1"/>
            <a:t>korelované</a:t>
          </a:r>
          <a:r>
            <a:rPr lang="en-US" sz="2000" b="1" kern="1200" dirty="0"/>
            <a:t> </a:t>
          </a:r>
          <a:r>
            <a:rPr lang="en-US" sz="2000" kern="1200" dirty="0"/>
            <a:t>a </a:t>
          </a:r>
          <a:r>
            <a:rPr lang="en-US" sz="2000" kern="1200" dirty="0" err="1"/>
            <a:t>mají</a:t>
          </a:r>
          <a:r>
            <a:rPr lang="en-US" sz="2000" kern="1200" dirty="0"/>
            <a:t> </a:t>
          </a:r>
          <a:r>
            <a:rPr lang="en-US" sz="2000" kern="1200" dirty="0" err="1"/>
            <a:t>mezi</a:t>
          </a:r>
          <a:r>
            <a:rPr lang="en-US" sz="2000" kern="1200" dirty="0"/>
            <a:t> </a:t>
          </a:r>
          <a:r>
            <a:rPr lang="en-US" sz="2000" kern="1200" dirty="0" err="1"/>
            <a:t>sebou</a:t>
          </a:r>
          <a:r>
            <a:rPr lang="en-US" sz="2000" kern="1200" dirty="0"/>
            <a:t> </a:t>
          </a:r>
          <a:r>
            <a:rPr lang="en-US" sz="2000" kern="1200" dirty="0" err="1"/>
            <a:t>komplexní</a:t>
          </a:r>
          <a:r>
            <a:rPr lang="en-US" sz="2000" kern="1200" dirty="0"/>
            <a:t> </a:t>
          </a:r>
          <a:r>
            <a:rPr lang="en-US" sz="2000" kern="1200" dirty="0" err="1"/>
            <a:t>vztahy</a:t>
          </a:r>
          <a:r>
            <a:rPr lang="en-US" sz="2000" kern="1200" dirty="0"/>
            <a:t> (</a:t>
          </a:r>
          <a:r>
            <a:rPr lang="en-US" sz="2000" kern="1200" dirty="0" err="1"/>
            <a:t>geny</a:t>
          </a:r>
          <a:r>
            <a:rPr lang="en-US" sz="2000" kern="1200" dirty="0"/>
            <a:t>, </a:t>
          </a:r>
          <a:r>
            <a:rPr lang="en-US" sz="2000" kern="1200" dirty="0" err="1"/>
            <a:t>proteiny</a:t>
          </a:r>
          <a:r>
            <a:rPr lang="en-US" sz="2000" kern="1200" dirty="0"/>
            <a:t>…)</a:t>
          </a:r>
        </a:p>
      </dsp:txBody>
      <dsp:txXfrm>
        <a:off x="0" y="3399483"/>
        <a:ext cx="10515600" cy="67949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9D182C-D476-4874-9308-219021BE799A}">
      <dsp:nvSpPr>
        <dsp:cNvPr id="0" name=""/>
        <dsp:cNvSpPr/>
      </dsp:nvSpPr>
      <dsp:spPr>
        <a:xfrm>
          <a:off x="2162961" y="311426"/>
          <a:ext cx="1510523" cy="128076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9B6D1D-A922-408D-BEE4-1B06DF1695CB}">
      <dsp:nvSpPr>
        <dsp:cNvPr id="0" name=""/>
        <dsp:cNvSpPr/>
      </dsp:nvSpPr>
      <dsp:spPr>
        <a:xfrm>
          <a:off x="760332" y="1741492"/>
          <a:ext cx="4315781" cy="548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555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cs-CZ" sz="3500" kern="1200"/>
            <a:t>Jsou často komplexní:</a:t>
          </a:r>
          <a:endParaRPr lang="en-US" sz="3500" kern="1200"/>
        </a:p>
      </dsp:txBody>
      <dsp:txXfrm>
        <a:off x="760332" y="1741492"/>
        <a:ext cx="4315781" cy="548900"/>
      </dsp:txXfrm>
    </dsp:sp>
    <dsp:sp modelId="{2BBF72C0-8329-445D-91AE-9AFC9C04DB35}">
      <dsp:nvSpPr>
        <dsp:cNvPr id="0" name=""/>
        <dsp:cNvSpPr/>
      </dsp:nvSpPr>
      <dsp:spPr>
        <a:xfrm>
          <a:off x="760332" y="2359834"/>
          <a:ext cx="4315781" cy="1423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 dirty="0"/>
            <a:t>Složené z více charakteristik </a:t>
          </a:r>
          <a:r>
            <a:rPr lang="cs-CZ" sz="1700" kern="1200" dirty="0"/>
            <a:t>(více genů, proteinů…)</a:t>
          </a:r>
          <a:endParaRPr lang="en-US" sz="1700" kern="1200" dirty="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 dirty="0"/>
            <a:t>Bez</a:t>
          </a:r>
          <a:r>
            <a:rPr lang="cs-CZ" sz="1700" b="0" kern="1200" dirty="0"/>
            <a:t> jasně definovaného </a:t>
          </a:r>
          <a:r>
            <a:rPr lang="cs-CZ" sz="1700" b="1" kern="1200" dirty="0"/>
            <a:t>biologického</a:t>
          </a:r>
          <a:r>
            <a:rPr lang="cs-CZ" sz="1700" b="0" kern="1200" dirty="0"/>
            <a:t> </a:t>
          </a:r>
          <a:r>
            <a:rPr lang="cs-CZ" sz="1700" b="1" kern="1200" dirty="0"/>
            <a:t>zdůvodnění</a:t>
          </a:r>
          <a:endParaRPr lang="en-US" sz="1700" b="1" kern="1200" dirty="0"/>
        </a:p>
      </dsp:txBody>
      <dsp:txXfrm>
        <a:off x="760332" y="2359834"/>
        <a:ext cx="4315781" cy="1423662"/>
      </dsp:txXfrm>
    </dsp:sp>
    <dsp:sp modelId="{1BE89022-9A2C-4AF1-BB8F-ED0AA2F5B192}">
      <dsp:nvSpPr>
        <dsp:cNvPr id="0" name=""/>
        <dsp:cNvSpPr/>
      </dsp:nvSpPr>
      <dsp:spPr>
        <a:xfrm>
          <a:off x="7234004" y="311426"/>
          <a:ext cx="1510523" cy="128076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6D0B27-5750-42B2-86C4-CF434C63DFD9}">
      <dsp:nvSpPr>
        <dsp:cNvPr id="0" name=""/>
        <dsp:cNvSpPr/>
      </dsp:nvSpPr>
      <dsp:spPr>
        <a:xfrm>
          <a:off x="5831375" y="1741492"/>
          <a:ext cx="4315781" cy="5489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555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cs-CZ" sz="3500" kern="1200"/>
            <a:t>Pocházejí z dat:</a:t>
          </a:r>
          <a:endParaRPr lang="en-US" sz="3500" kern="1200"/>
        </a:p>
      </dsp:txBody>
      <dsp:txXfrm>
        <a:off x="5831375" y="1741492"/>
        <a:ext cx="4315781" cy="548900"/>
      </dsp:txXfrm>
    </dsp:sp>
    <dsp:sp modelId="{660690B5-5792-4BD5-801B-E1A06C3092C4}">
      <dsp:nvSpPr>
        <dsp:cNvPr id="0" name=""/>
        <dsp:cNvSpPr/>
      </dsp:nvSpPr>
      <dsp:spPr>
        <a:xfrm>
          <a:off x="5831375" y="2359834"/>
          <a:ext cx="4315781" cy="14236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zatížených </a:t>
          </a:r>
          <a:r>
            <a:rPr lang="cs-CZ" sz="1700" b="1" kern="1200" dirty="0"/>
            <a:t>významným technickým šumem </a:t>
          </a:r>
          <a:r>
            <a:rPr lang="cs-CZ" sz="1700" kern="1200" dirty="0"/>
            <a:t>z různých zdrojů</a:t>
          </a:r>
          <a:endParaRPr lang="en-US" sz="1700" kern="1200" dirty="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analyzovaných </a:t>
          </a:r>
          <a:r>
            <a:rPr lang="cs-CZ" sz="1700" b="1" kern="1200" dirty="0"/>
            <a:t>metodami</a:t>
          </a:r>
          <a:r>
            <a:rPr lang="cs-CZ" sz="1700" kern="1200" dirty="0"/>
            <a:t>, které </a:t>
          </a:r>
          <a:r>
            <a:rPr lang="cs-CZ" sz="1700" b="1" kern="1200" dirty="0"/>
            <a:t>nejsou standardizované</a:t>
          </a:r>
          <a:endParaRPr lang="en-US" sz="1700" b="1" kern="1200" dirty="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které jsou pouze </a:t>
          </a:r>
          <a:r>
            <a:rPr lang="cs-CZ" sz="1700" b="1" kern="1200" dirty="0"/>
            <a:t>korelované</a:t>
          </a:r>
          <a:r>
            <a:rPr lang="cs-CZ" sz="1700" kern="1200" dirty="0"/>
            <a:t> s měřenou proměnnou (např. nejsou koncentrace ani počty molekul)</a:t>
          </a:r>
          <a:endParaRPr lang="en-US" sz="1700" kern="1200" dirty="0"/>
        </a:p>
        <a:p>
          <a:pPr marL="0" lvl="0" indent="0" algn="ctr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 dirty="0"/>
            <a:t>které jsou </a:t>
          </a:r>
          <a:r>
            <a:rPr lang="cs-CZ" sz="1700" b="1" kern="1200" dirty="0"/>
            <a:t>komplexní</a:t>
          </a:r>
          <a:r>
            <a:rPr lang="cs-CZ" sz="1700" kern="1200" dirty="0"/>
            <a:t> a </a:t>
          </a:r>
          <a:r>
            <a:rPr lang="cs-CZ" sz="1700" b="1" kern="1200" dirty="0"/>
            <a:t>obtížně se sdílejí</a:t>
          </a:r>
          <a:endParaRPr lang="en-US" sz="1700" b="1" kern="1200" dirty="0"/>
        </a:p>
      </dsp:txBody>
      <dsp:txXfrm>
        <a:off x="5831375" y="2359834"/>
        <a:ext cx="4315781" cy="14236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0DC336-98EC-F141-84C3-F5D51C0053C6}">
      <dsp:nvSpPr>
        <dsp:cNvPr id="0" name=""/>
        <dsp:cNvSpPr/>
      </dsp:nvSpPr>
      <dsp:spPr>
        <a:xfrm>
          <a:off x="0" y="1992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25408E-E1EF-CB4B-8910-B422BC4CE106}">
      <dsp:nvSpPr>
        <dsp:cNvPr id="0" name=""/>
        <dsp:cNvSpPr/>
      </dsp:nvSpPr>
      <dsp:spPr>
        <a:xfrm>
          <a:off x="0" y="1992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Obsahují</a:t>
          </a:r>
          <a:r>
            <a:rPr lang="en-US" sz="2000" kern="1200" dirty="0"/>
            <a:t> </a:t>
          </a:r>
          <a:r>
            <a:rPr lang="en-US" sz="2000" b="1" kern="1200" dirty="0" err="1"/>
            <a:t>množství</a:t>
          </a:r>
          <a:r>
            <a:rPr lang="en-US" sz="2000" b="1" kern="1200" dirty="0"/>
            <a:t> </a:t>
          </a:r>
          <a:r>
            <a:rPr lang="en-US" sz="2000" b="1" kern="1200" dirty="0" err="1"/>
            <a:t>šumu</a:t>
          </a:r>
          <a:r>
            <a:rPr lang="en-US" sz="2000" b="1" kern="1200" dirty="0"/>
            <a:t> </a:t>
          </a:r>
          <a:r>
            <a:rPr lang="en-US" sz="2000" kern="1200" dirty="0"/>
            <a:t>(</a:t>
          </a:r>
          <a:r>
            <a:rPr lang="en-US" sz="2000" kern="1200" dirty="0" err="1"/>
            <a:t>technická</a:t>
          </a:r>
          <a:r>
            <a:rPr lang="en-US" sz="2000" kern="1200" dirty="0"/>
            <a:t> </a:t>
          </a:r>
          <a:r>
            <a:rPr lang="en-US" sz="2000" kern="1200" dirty="0" err="1"/>
            <a:t>i</a:t>
          </a:r>
          <a:r>
            <a:rPr lang="en-US" sz="2000" kern="1200" dirty="0"/>
            <a:t> </a:t>
          </a:r>
          <a:r>
            <a:rPr lang="en-US" sz="2000" kern="1200" dirty="0" err="1"/>
            <a:t>biologická</a:t>
          </a:r>
          <a:r>
            <a:rPr lang="en-US" sz="2000" kern="1200" dirty="0"/>
            <a:t> </a:t>
          </a:r>
          <a:r>
            <a:rPr lang="en-US" sz="2000" kern="1200" dirty="0" err="1"/>
            <a:t>variabilita</a:t>
          </a:r>
          <a:r>
            <a:rPr lang="en-US" sz="2000" kern="1200" dirty="0"/>
            <a:t>)</a:t>
          </a:r>
        </a:p>
      </dsp:txBody>
      <dsp:txXfrm>
        <a:off x="0" y="1992"/>
        <a:ext cx="10515600" cy="679498"/>
      </dsp:txXfrm>
    </dsp:sp>
    <dsp:sp modelId="{93D38CA8-D7EE-B64E-BEDA-01361E6295C9}">
      <dsp:nvSpPr>
        <dsp:cNvPr id="0" name=""/>
        <dsp:cNvSpPr/>
      </dsp:nvSpPr>
      <dsp:spPr>
        <a:xfrm>
          <a:off x="0" y="681490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86E84B-4C00-864F-A5FD-79B1B7F82319}">
      <dsp:nvSpPr>
        <dsp:cNvPr id="0" name=""/>
        <dsp:cNvSpPr/>
      </dsp:nvSpPr>
      <dsp:spPr>
        <a:xfrm>
          <a:off x="0" y="681490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/>
            <a:t>Nejsou</a:t>
          </a:r>
          <a:r>
            <a:rPr lang="en-GB" sz="2000" kern="1200" dirty="0"/>
            <a:t> </a:t>
          </a:r>
          <a:r>
            <a:rPr lang="en-GB" sz="2000" kern="1200" dirty="0" err="1"/>
            <a:t>skutečnými</a:t>
          </a:r>
          <a:r>
            <a:rPr lang="en-GB" sz="2000" kern="1200" dirty="0"/>
            <a:t> </a:t>
          </a:r>
          <a:r>
            <a:rPr lang="en-GB" sz="2000" kern="1200" dirty="0" err="1"/>
            <a:t>hodnotami</a:t>
          </a:r>
          <a:r>
            <a:rPr lang="en-GB" sz="2000" kern="1200" dirty="0"/>
            <a:t> (</a:t>
          </a:r>
          <a:r>
            <a:rPr lang="en-GB" sz="2000" kern="1200" dirty="0" err="1"/>
            <a:t>koncentrace</a:t>
          </a:r>
          <a:r>
            <a:rPr lang="en-GB" sz="2000" kern="1200" dirty="0"/>
            <a:t>, </a:t>
          </a:r>
          <a:r>
            <a:rPr lang="en-GB" sz="2000" kern="1200" dirty="0" err="1"/>
            <a:t>počty</a:t>
          </a:r>
          <a:r>
            <a:rPr lang="en-GB" sz="2000" kern="1200" dirty="0"/>
            <a:t>) </a:t>
          </a:r>
          <a:r>
            <a:rPr lang="en-GB" sz="2000" kern="1200" dirty="0" err="1"/>
            <a:t>sledovaných</a:t>
          </a:r>
          <a:r>
            <a:rPr lang="en-GB" sz="2000" kern="1200" dirty="0"/>
            <a:t> </a:t>
          </a:r>
          <a:r>
            <a:rPr lang="en-GB" sz="2000" kern="1200" dirty="0" err="1"/>
            <a:t>molekul</a:t>
          </a:r>
          <a:r>
            <a:rPr lang="en-GB" sz="2000" kern="1200" dirty="0"/>
            <a:t> </a:t>
          </a:r>
        </a:p>
      </dsp:txBody>
      <dsp:txXfrm>
        <a:off x="0" y="681490"/>
        <a:ext cx="10515600" cy="679498"/>
      </dsp:txXfrm>
    </dsp:sp>
    <dsp:sp modelId="{323F4276-1EA9-4F4F-AB24-E3688C9355B9}">
      <dsp:nvSpPr>
        <dsp:cNvPr id="0" name=""/>
        <dsp:cNvSpPr/>
      </dsp:nvSpPr>
      <dsp:spPr>
        <a:xfrm>
          <a:off x="0" y="1360988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40D8E5-BF30-7A4B-9557-D4D14D9F0DE8}">
      <dsp:nvSpPr>
        <dsp:cNvPr id="0" name=""/>
        <dsp:cNvSpPr/>
      </dsp:nvSpPr>
      <dsp:spPr>
        <a:xfrm>
          <a:off x="0" y="1360988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/>
            <a:t>Pocházejí</a:t>
          </a:r>
          <a:r>
            <a:rPr lang="en-GB" sz="2000" kern="1200" dirty="0"/>
            <a:t> z </a:t>
          </a:r>
          <a:r>
            <a:rPr lang="en-GB" sz="2000" kern="1200" dirty="0" err="1"/>
            <a:t>komplexních</a:t>
          </a:r>
          <a:r>
            <a:rPr lang="en-GB" sz="2000" kern="1200" dirty="0"/>
            <a:t> </a:t>
          </a:r>
          <a:r>
            <a:rPr lang="en-GB" sz="2000" kern="1200" dirty="0" err="1"/>
            <a:t>technologií</a:t>
          </a:r>
          <a:r>
            <a:rPr lang="en-GB" sz="2000" kern="1200" dirty="0"/>
            <a:t>, </a:t>
          </a:r>
          <a:r>
            <a:rPr lang="en-GB" sz="2000" kern="1200" dirty="0" err="1"/>
            <a:t>které</a:t>
          </a:r>
          <a:r>
            <a:rPr lang="en-GB" sz="2000" kern="1200" dirty="0"/>
            <a:t> </a:t>
          </a:r>
          <a:r>
            <a:rPr lang="en-GB" sz="2000" kern="1200" dirty="0" err="1"/>
            <a:t>bývají</a:t>
          </a:r>
          <a:r>
            <a:rPr lang="en-GB" sz="2000" kern="1200" dirty="0"/>
            <a:t> </a:t>
          </a:r>
          <a:r>
            <a:rPr lang="en-GB" sz="2000" b="1" kern="1200" dirty="0" err="1"/>
            <a:t>velice</a:t>
          </a:r>
          <a:r>
            <a:rPr lang="en-GB" sz="2000" b="1" kern="1200" dirty="0"/>
            <a:t> </a:t>
          </a:r>
          <a:r>
            <a:rPr lang="en-GB" sz="2000" b="1" kern="1200" dirty="0" err="1"/>
            <a:t>citlivé</a:t>
          </a:r>
          <a:r>
            <a:rPr lang="en-GB" sz="2000" b="1" kern="1200" dirty="0"/>
            <a:t> </a:t>
          </a:r>
          <a:r>
            <a:rPr lang="en-GB" sz="2000" b="1" kern="1200" dirty="0" err="1"/>
            <a:t>na</a:t>
          </a:r>
          <a:r>
            <a:rPr lang="en-GB" sz="2000" b="1" kern="1200" dirty="0"/>
            <a:t> </a:t>
          </a:r>
          <a:r>
            <a:rPr lang="en-GB" sz="2000" b="1" kern="1200" dirty="0" err="1"/>
            <a:t>vnější</a:t>
          </a:r>
          <a:r>
            <a:rPr lang="en-GB" sz="2000" b="1" kern="1200" dirty="0"/>
            <a:t> </a:t>
          </a:r>
          <a:r>
            <a:rPr lang="en-GB" sz="2000" b="1" kern="1200" dirty="0" err="1"/>
            <a:t>vlivy</a:t>
          </a:r>
          <a:endParaRPr lang="en-GB" sz="2000" b="1" kern="1200" dirty="0"/>
        </a:p>
      </dsp:txBody>
      <dsp:txXfrm>
        <a:off x="0" y="1360988"/>
        <a:ext cx="10515600" cy="679498"/>
      </dsp:txXfrm>
    </dsp:sp>
    <dsp:sp modelId="{C5BBACEE-D75E-434D-A05D-F8CC52740882}">
      <dsp:nvSpPr>
        <dsp:cNvPr id="0" name=""/>
        <dsp:cNvSpPr/>
      </dsp:nvSpPr>
      <dsp:spPr>
        <a:xfrm>
          <a:off x="0" y="2040487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C5CB4E-4C8F-6D44-8709-58ADD0505389}">
      <dsp:nvSpPr>
        <dsp:cNvPr id="0" name=""/>
        <dsp:cNvSpPr/>
      </dsp:nvSpPr>
      <dsp:spPr>
        <a:xfrm>
          <a:off x="0" y="2040487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Jejich</a:t>
          </a:r>
          <a:r>
            <a:rPr lang="en-US" sz="2000" kern="1200" dirty="0"/>
            <a:t> </a:t>
          </a:r>
          <a:r>
            <a:rPr lang="en-US" sz="2000" kern="1200" dirty="0" err="1"/>
            <a:t>předzpracování</a:t>
          </a:r>
          <a:r>
            <a:rPr lang="en-US" sz="2000" kern="1200" dirty="0"/>
            <a:t> pro </a:t>
          </a:r>
          <a:r>
            <a:rPr lang="en-US" sz="2000" kern="1200" dirty="0" err="1"/>
            <a:t>statistickou</a:t>
          </a:r>
          <a:r>
            <a:rPr lang="en-US" sz="2000" kern="1200" dirty="0"/>
            <a:t> </a:t>
          </a:r>
          <a:r>
            <a:rPr lang="en-US" sz="2000" kern="1200" dirty="0" err="1"/>
            <a:t>analýzu</a:t>
          </a:r>
          <a:r>
            <a:rPr lang="en-US" sz="2000" kern="1200" dirty="0"/>
            <a:t> je </a:t>
          </a:r>
          <a:r>
            <a:rPr lang="en-US" sz="2000" b="1" kern="1200" dirty="0" err="1"/>
            <a:t>náročné</a:t>
          </a:r>
          <a:r>
            <a:rPr lang="en-US" sz="2000" kern="1200" dirty="0"/>
            <a:t> a </a:t>
          </a:r>
          <a:r>
            <a:rPr lang="en-US" sz="2000" b="1" kern="1200" dirty="0" err="1"/>
            <a:t>vysoce</a:t>
          </a:r>
          <a:r>
            <a:rPr lang="en-US" sz="2000" b="1" kern="1200" dirty="0"/>
            <a:t> </a:t>
          </a:r>
          <a:r>
            <a:rPr lang="en-US" sz="2000" b="1" kern="1200" dirty="0" err="1"/>
            <a:t>specifické</a:t>
          </a:r>
          <a:r>
            <a:rPr lang="en-US" sz="2000" b="1" kern="1200" dirty="0"/>
            <a:t> </a:t>
          </a:r>
          <a:r>
            <a:rPr lang="en-US" sz="2000" kern="1200" dirty="0"/>
            <a:t>pro </a:t>
          </a:r>
          <a:r>
            <a:rPr lang="en-US" sz="2000" kern="1200" dirty="0" err="1"/>
            <a:t>daný</a:t>
          </a:r>
          <a:r>
            <a:rPr lang="en-US" sz="2000" kern="1200" dirty="0"/>
            <a:t> </a:t>
          </a:r>
          <a:r>
            <a:rPr lang="en-US" sz="2000" kern="1200" dirty="0" err="1"/>
            <a:t>typ</a:t>
          </a:r>
          <a:r>
            <a:rPr lang="en-US" sz="2000" kern="1200" dirty="0"/>
            <a:t> platformy</a:t>
          </a:r>
        </a:p>
      </dsp:txBody>
      <dsp:txXfrm>
        <a:off x="0" y="2040487"/>
        <a:ext cx="10515600" cy="679498"/>
      </dsp:txXfrm>
    </dsp:sp>
    <dsp:sp modelId="{B53651F4-7973-DF4A-970D-5DBC052F6F3D}">
      <dsp:nvSpPr>
        <dsp:cNvPr id="0" name=""/>
        <dsp:cNvSpPr/>
      </dsp:nvSpPr>
      <dsp:spPr>
        <a:xfrm>
          <a:off x="0" y="2719985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ED3413-C6CF-234D-9BC2-68A6D16287C4}">
      <dsp:nvSpPr>
        <dsp:cNvPr id="0" name=""/>
        <dsp:cNvSpPr/>
      </dsp:nvSpPr>
      <dsp:spPr>
        <a:xfrm>
          <a:off x="0" y="2719985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Počet</a:t>
          </a:r>
          <a:r>
            <a:rPr lang="en-US" sz="2000" b="1" kern="1200" dirty="0"/>
            <a:t> </a:t>
          </a:r>
          <a:r>
            <a:rPr lang="en-US" sz="2000" b="1" kern="1200" dirty="0" err="1"/>
            <a:t>vzorků</a:t>
          </a:r>
          <a:r>
            <a:rPr lang="en-US" sz="2000" b="1" kern="1200" dirty="0"/>
            <a:t> </a:t>
          </a:r>
          <a:r>
            <a:rPr lang="en-US" sz="2000" kern="1200" dirty="0"/>
            <a:t>je </a:t>
          </a:r>
          <a:r>
            <a:rPr lang="en-US" sz="2000" kern="1200" dirty="0" err="1"/>
            <a:t>mnohem</a:t>
          </a:r>
          <a:r>
            <a:rPr lang="en-US" sz="2000" kern="1200" dirty="0"/>
            <a:t> </a:t>
          </a:r>
          <a:r>
            <a:rPr lang="en-US" sz="2000" b="1" kern="1200" dirty="0" err="1"/>
            <a:t>menší</a:t>
          </a:r>
          <a:r>
            <a:rPr lang="en-US" sz="2000" kern="1200" dirty="0"/>
            <a:t> </a:t>
          </a:r>
          <a:r>
            <a:rPr lang="en-US" sz="2000" b="1" kern="1200" dirty="0" err="1"/>
            <a:t>než</a:t>
          </a:r>
          <a:r>
            <a:rPr lang="en-US" sz="2000" kern="1200" dirty="0"/>
            <a:t> </a:t>
          </a:r>
          <a:r>
            <a:rPr lang="en-US" sz="2000" kern="1200" dirty="0" err="1"/>
            <a:t>počet</a:t>
          </a:r>
          <a:r>
            <a:rPr lang="en-US" sz="2000" kern="1200" dirty="0"/>
            <a:t> </a:t>
          </a:r>
          <a:r>
            <a:rPr lang="en-US" sz="2000" kern="1200" dirty="0" err="1"/>
            <a:t>sledovaných</a:t>
          </a:r>
          <a:r>
            <a:rPr lang="en-US" sz="2000" kern="1200" dirty="0"/>
            <a:t> </a:t>
          </a:r>
          <a:r>
            <a:rPr lang="en-US" sz="2000" b="1" kern="1200" dirty="0" err="1"/>
            <a:t>proměnných</a:t>
          </a:r>
          <a:r>
            <a:rPr lang="en-US" sz="2000" kern="1200" dirty="0"/>
            <a:t>.</a:t>
          </a:r>
        </a:p>
      </dsp:txBody>
      <dsp:txXfrm>
        <a:off x="0" y="2719985"/>
        <a:ext cx="10515600" cy="679498"/>
      </dsp:txXfrm>
    </dsp:sp>
    <dsp:sp modelId="{45090C2D-183A-E044-AB01-DBEA8C336D9C}">
      <dsp:nvSpPr>
        <dsp:cNvPr id="0" name=""/>
        <dsp:cNvSpPr/>
      </dsp:nvSpPr>
      <dsp:spPr>
        <a:xfrm>
          <a:off x="0" y="3399483"/>
          <a:ext cx="10515600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DB30F8-3A28-0240-A5E9-DD079FE60195}">
      <dsp:nvSpPr>
        <dsp:cNvPr id="0" name=""/>
        <dsp:cNvSpPr/>
      </dsp:nvSpPr>
      <dsp:spPr>
        <a:xfrm>
          <a:off x="0" y="3399483"/>
          <a:ext cx="10515600" cy="6794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Zkoumané</a:t>
          </a:r>
          <a:r>
            <a:rPr lang="en-US" sz="2000" kern="1200" dirty="0"/>
            <a:t> </a:t>
          </a:r>
          <a:r>
            <a:rPr lang="en-US" sz="2000" b="1" kern="1200" dirty="0" err="1"/>
            <a:t>proměnné</a:t>
          </a:r>
          <a:r>
            <a:rPr lang="en-US" sz="2000" b="1" kern="1200" dirty="0"/>
            <a:t> </a:t>
          </a:r>
          <a:r>
            <a:rPr lang="en-US" sz="2000" b="1" kern="1200" dirty="0" err="1"/>
            <a:t>jsou</a:t>
          </a:r>
          <a:r>
            <a:rPr lang="en-US" sz="2000" b="1" kern="1200" dirty="0"/>
            <a:t> </a:t>
          </a:r>
          <a:r>
            <a:rPr lang="en-US" sz="2000" b="1" kern="1200" dirty="0" err="1"/>
            <a:t>často</a:t>
          </a:r>
          <a:r>
            <a:rPr lang="en-US" sz="2000" b="1" kern="1200" dirty="0"/>
            <a:t> </a:t>
          </a:r>
          <a:r>
            <a:rPr lang="en-US" sz="2000" b="1" kern="1200" dirty="0" err="1"/>
            <a:t>korelované</a:t>
          </a:r>
          <a:r>
            <a:rPr lang="en-US" sz="2000" b="1" kern="1200" dirty="0"/>
            <a:t> </a:t>
          </a:r>
          <a:r>
            <a:rPr lang="en-US" sz="2000" kern="1200" dirty="0"/>
            <a:t>a </a:t>
          </a:r>
          <a:r>
            <a:rPr lang="en-US" sz="2000" kern="1200" dirty="0" err="1"/>
            <a:t>mají</a:t>
          </a:r>
          <a:r>
            <a:rPr lang="en-US" sz="2000" kern="1200" dirty="0"/>
            <a:t> </a:t>
          </a:r>
          <a:r>
            <a:rPr lang="en-US" sz="2000" kern="1200" dirty="0" err="1"/>
            <a:t>mezi</a:t>
          </a:r>
          <a:r>
            <a:rPr lang="en-US" sz="2000" kern="1200" dirty="0"/>
            <a:t> </a:t>
          </a:r>
          <a:r>
            <a:rPr lang="en-US" sz="2000" kern="1200" dirty="0" err="1"/>
            <a:t>sebou</a:t>
          </a:r>
          <a:r>
            <a:rPr lang="en-US" sz="2000" kern="1200" dirty="0"/>
            <a:t> </a:t>
          </a:r>
          <a:r>
            <a:rPr lang="en-US" sz="2000" kern="1200" dirty="0" err="1"/>
            <a:t>komplexní</a:t>
          </a:r>
          <a:r>
            <a:rPr lang="en-US" sz="2000" kern="1200" dirty="0"/>
            <a:t> </a:t>
          </a:r>
          <a:r>
            <a:rPr lang="en-US" sz="2000" kern="1200" dirty="0" err="1"/>
            <a:t>vztahy</a:t>
          </a:r>
          <a:r>
            <a:rPr lang="en-US" sz="2000" kern="1200" dirty="0"/>
            <a:t> (</a:t>
          </a:r>
          <a:r>
            <a:rPr lang="en-US" sz="2000" kern="1200" dirty="0" err="1"/>
            <a:t>geny</a:t>
          </a:r>
          <a:r>
            <a:rPr lang="en-US" sz="2000" kern="1200" dirty="0"/>
            <a:t>, </a:t>
          </a:r>
          <a:r>
            <a:rPr lang="en-US" sz="2000" kern="1200" dirty="0" err="1"/>
            <a:t>proteiny</a:t>
          </a:r>
          <a:r>
            <a:rPr lang="en-US" sz="2000" kern="1200" dirty="0"/>
            <a:t>…)</a:t>
          </a:r>
        </a:p>
      </dsp:txBody>
      <dsp:txXfrm>
        <a:off x="0" y="3399483"/>
        <a:ext cx="10515600" cy="6794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C36553-0755-464F-B14C-7F555924A040}">
      <dsp:nvSpPr>
        <dsp:cNvPr id="0" name=""/>
        <dsp:cNvSpPr/>
      </dsp:nvSpPr>
      <dsp:spPr>
        <a:xfrm>
          <a:off x="0" y="4430271"/>
          <a:ext cx="6513603" cy="145411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Obrovský</a:t>
          </a:r>
          <a:r>
            <a:rPr lang="en-US" sz="2000" kern="1200" dirty="0"/>
            <a:t> </a:t>
          </a:r>
          <a:r>
            <a:rPr lang="en-US" sz="2000" kern="1200" dirty="0" err="1"/>
            <a:t>ohlas</a:t>
          </a:r>
          <a:r>
            <a:rPr lang="en-US" sz="2000" kern="1200" dirty="0"/>
            <a:t>, v </a:t>
          </a:r>
          <a:r>
            <a:rPr lang="en-US" sz="2000" kern="1200" dirty="0" err="1"/>
            <a:t>roce</a:t>
          </a:r>
          <a:r>
            <a:rPr lang="en-US" sz="2000" kern="1200" dirty="0"/>
            <a:t> 2006 </a:t>
          </a:r>
          <a:r>
            <a:rPr lang="en-US" sz="2000" kern="1200" dirty="0" err="1"/>
            <a:t>článek</a:t>
          </a:r>
          <a:r>
            <a:rPr lang="en-US" sz="2000" kern="1200" dirty="0"/>
            <a:t> </a:t>
          </a:r>
          <a:r>
            <a:rPr lang="en-US" sz="2000" kern="1200" dirty="0" err="1"/>
            <a:t>zařazen</a:t>
          </a:r>
          <a:r>
            <a:rPr lang="en-US" sz="2000" kern="1200" dirty="0"/>
            <a:t> </a:t>
          </a:r>
          <a:r>
            <a:rPr lang="en-US" sz="2000" kern="1200" dirty="0" err="1"/>
            <a:t>mezi</a:t>
          </a:r>
          <a:r>
            <a:rPr lang="en-US" sz="2000" kern="1200" dirty="0"/>
            <a:t>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“The Top 6 Genetic Stories of 2006”</a:t>
          </a:r>
        </a:p>
      </dsp:txBody>
      <dsp:txXfrm>
        <a:off x="0" y="4430271"/>
        <a:ext cx="6513603" cy="1454114"/>
      </dsp:txXfrm>
    </dsp:sp>
    <dsp:sp modelId="{C68D4E4D-E3D4-8849-B76B-B6B93D28A74D}">
      <dsp:nvSpPr>
        <dsp:cNvPr id="0" name=""/>
        <dsp:cNvSpPr/>
      </dsp:nvSpPr>
      <dsp:spPr>
        <a:xfrm rot="10800000">
          <a:off x="0" y="2215655"/>
          <a:ext cx="6513603" cy="2236427"/>
        </a:xfrm>
        <a:prstGeom prst="upArrowCallou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Genomické signatury byly odvozeny z analýzy exprese (mikročipy) senzitivních a rezistentních buněčných linií, výsledky validovány na pacientech.</a:t>
          </a:r>
        </a:p>
      </dsp:txBody>
      <dsp:txXfrm rot="10800000">
        <a:off x="0" y="2215655"/>
        <a:ext cx="6513603" cy="1453163"/>
      </dsp:txXfrm>
    </dsp:sp>
    <dsp:sp modelId="{C8A93814-D578-B644-9667-3AD7E9DD1939}">
      <dsp:nvSpPr>
        <dsp:cNvPr id="0" name=""/>
        <dsp:cNvSpPr/>
      </dsp:nvSpPr>
      <dsp:spPr>
        <a:xfrm rot="10800000">
          <a:off x="0" y="1040"/>
          <a:ext cx="6513603" cy="2236427"/>
        </a:xfrm>
        <a:prstGeom prst="upArrowCallou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2006 – Anil </a:t>
          </a:r>
          <a:r>
            <a:rPr lang="en-US" sz="2000" kern="1200" dirty="0" err="1"/>
            <a:t>Potti</a:t>
          </a:r>
          <a:r>
            <a:rPr lang="en-US" sz="2000" kern="1200" dirty="0"/>
            <a:t>, </a:t>
          </a:r>
          <a:r>
            <a:rPr lang="en-US" sz="2000" kern="1200" dirty="0" err="1"/>
            <a:t>nadějný</a:t>
          </a:r>
          <a:r>
            <a:rPr lang="en-US" sz="2000" kern="1200" dirty="0"/>
            <a:t> </a:t>
          </a:r>
          <a:r>
            <a:rPr lang="en-US" sz="2000" kern="1200" dirty="0" err="1"/>
            <a:t>vědec</a:t>
          </a:r>
          <a:r>
            <a:rPr lang="en-US" sz="2000" kern="1200" dirty="0"/>
            <a:t> z Duke University </a:t>
          </a:r>
          <a:r>
            <a:rPr lang="en-US" sz="2000" kern="1200" dirty="0" err="1"/>
            <a:t>publikuje</a:t>
          </a:r>
          <a:r>
            <a:rPr lang="en-US" sz="2000" kern="1200" dirty="0"/>
            <a:t> v Nature Medicine s </a:t>
          </a:r>
          <a:r>
            <a:rPr lang="en-US" sz="2000" kern="1200" dirty="0" err="1"/>
            <a:t>kolegy</a:t>
          </a:r>
          <a:r>
            <a:rPr lang="en-US" sz="2000" kern="1200" dirty="0"/>
            <a:t> </a:t>
          </a:r>
          <a:r>
            <a:rPr lang="en-US" sz="2000" kern="1200" dirty="0" err="1"/>
            <a:t>článek</a:t>
          </a:r>
          <a:r>
            <a:rPr lang="en-US" sz="2000" kern="1200" dirty="0"/>
            <a:t> o </a:t>
          </a:r>
          <a:r>
            <a:rPr lang="en-US" sz="2000" b="1" u="sng" kern="1200" dirty="0" err="1"/>
            <a:t>biomarkerech</a:t>
          </a:r>
          <a:r>
            <a:rPr lang="en-US" sz="2000" b="1" u="sng" kern="1200" dirty="0"/>
            <a:t> </a:t>
          </a:r>
          <a:r>
            <a:rPr lang="en-US" sz="2000" b="1" u="sng" kern="1200" dirty="0" err="1"/>
            <a:t>rezistence</a:t>
          </a:r>
          <a:r>
            <a:rPr lang="en-US" sz="2000" b="1" u="sng" kern="1200" dirty="0"/>
            <a:t> </a:t>
          </a:r>
          <a:r>
            <a:rPr lang="en-US" sz="2000" b="1" u="sng" kern="1200" dirty="0" err="1"/>
            <a:t>na</a:t>
          </a:r>
          <a:r>
            <a:rPr lang="en-US" sz="2000" b="1" u="sng" kern="1200" dirty="0"/>
            <a:t> </a:t>
          </a:r>
          <a:r>
            <a:rPr lang="en-US" sz="2000" b="1" u="sng" kern="1200" dirty="0" err="1"/>
            <a:t>chemoterapeutika</a:t>
          </a:r>
          <a:r>
            <a:rPr lang="en-US" sz="2000" b="1" u="sng" kern="1200" dirty="0"/>
            <a:t> v </a:t>
          </a:r>
          <a:r>
            <a:rPr lang="en-US" sz="2000" b="1" u="sng" kern="1200" dirty="0" err="1"/>
            <a:t>onkologii</a:t>
          </a:r>
          <a:r>
            <a:rPr lang="en-US" sz="2000" u="sng" kern="1200" dirty="0"/>
            <a:t>.</a:t>
          </a:r>
        </a:p>
      </dsp:txBody>
      <dsp:txXfrm rot="10800000">
        <a:off x="0" y="1040"/>
        <a:ext cx="6513603" cy="145316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7F4684-A699-4280-8E3B-BB946462628C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5F6664-4D85-4AAA-9351-D5A2F8AC49BD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9C9A9C-0514-4B22-A495-A17AE22A091C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2006</a:t>
          </a:r>
          <a:r>
            <a:rPr lang="en-US" sz="2000" kern="1200"/>
            <a:t> – Biostatistici K. Coombes, J. Wang and K.A. Baggerly se snaží o aplikaci signatur na data výzkumníků z jejich univerzity, ovšem bez úspěchu.</a:t>
          </a:r>
        </a:p>
      </dsp:txBody>
      <dsp:txXfrm>
        <a:off x="1941716" y="718"/>
        <a:ext cx="4571887" cy="1681139"/>
      </dsp:txXfrm>
    </dsp:sp>
    <dsp:sp modelId="{EF0198A8-93D6-478C-8B5C-4DEE618635F4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12642D-8F76-4C97-B6B0-317C3EF57480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532B0D-2327-49E2-BF1D-60C1358663D9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Aktivně konzultují s autory článku.</a:t>
          </a:r>
        </a:p>
      </dsp:txBody>
      <dsp:txXfrm>
        <a:off x="1941716" y="2102143"/>
        <a:ext cx="4571887" cy="1681139"/>
      </dsp:txXfrm>
    </dsp:sp>
    <dsp:sp modelId="{92BE59F4-DD69-431F-AB48-657DB2317AA1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C93F0F-F93E-4DCC-84B1-887E4B153B05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60182D-74DC-4E1E-A9EE-BBA81767EF71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Čím více se noří do dat, tím více mají pochybností o validitě závěrů a správnosti samotných dat!</a:t>
          </a:r>
        </a:p>
      </dsp:txBody>
      <dsp:txXfrm>
        <a:off x="1941716" y="4203567"/>
        <a:ext cx="4571887" cy="168113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E519B7-E105-3944-BAD5-863F295A23EA}">
      <dsp:nvSpPr>
        <dsp:cNvPr id="0" name=""/>
        <dsp:cNvSpPr/>
      </dsp:nvSpPr>
      <dsp:spPr>
        <a:xfrm>
          <a:off x="0" y="2524557"/>
          <a:ext cx="10515600" cy="321684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 err="1"/>
            <a:t>Reportují</a:t>
          </a:r>
          <a:r>
            <a:rPr lang="en-US" sz="2400" kern="1200" dirty="0"/>
            <a:t> </a:t>
          </a:r>
          <a:r>
            <a:rPr lang="en-US" sz="2400" kern="1200" dirty="0" err="1"/>
            <a:t>tyto</a:t>
          </a:r>
          <a:r>
            <a:rPr lang="en-US" sz="2400" kern="1200" dirty="0"/>
            <a:t> </a:t>
          </a:r>
          <a:r>
            <a:rPr lang="en-US" sz="2400" kern="1200" dirty="0" err="1"/>
            <a:t>chyby</a:t>
          </a:r>
          <a:r>
            <a:rPr lang="en-US" sz="2400" kern="1200" dirty="0"/>
            <a:t>: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>
        <a:off x="0" y="2524557"/>
        <a:ext cx="10515600" cy="1737095"/>
      </dsp:txXfrm>
    </dsp:sp>
    <dsp:sp modelId="{EEAC63F8-20DB-D84E-9DC2-0D1147A7E8BB}">
      <dsp:nvSpPr>
        <dsp:cNvPr id="0" name=""/>
        <dsp:cNvSpPr/>
      </dsp:nvSpPr>
      <dsp:spPr>
        <a:xfrm>
          <a:off x="5134" y="3408622"/>
          <a:ext cx="2626332" cy="2277244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označení</a:t>
          </a:r>
          <a:r>
            <a:rPr lang="en-US" sz="1600" kern="1200" dirty="0"/>
            <a:t> </a:t>
          </a:r>
          <a:r>
            <a:rPr lang="en-US" sz="1600" kern="1200" dirty="0" err="1"/>
            <a:t>senzitivních</a:t>
          </a:r>
          <a:r>
            <a:rPr lang="en-US" sz="1600" kern="1200" dirty="0"/>
            <a:t> a </a:t>
          </a:r>
          <a:r>
            <a:rPr lang="en-US" sz="1600" kern="1200" dirty="0" err="1"/>
            <a:t>rezistentních</a:t>
          </a:r>
          <a:r>
            <a:rPr lang="en-US" sz="1600" kern="1200" dirty="0"/>
            <a:t> </a:t>
          </a:r>
          <a:r>
            <a:rPr lang="en-US" sz="1600" kern="1200" dirty="0" err="1"/>
            <a:t>buněčných</a:t>
          </a:r>
          <a:r>
            <a:rPr lang="en-US" sz="1600" kern="1200" dirty="0"/>
            <a:t> </a:t>
          </a:r>
          <a:r>
            <a:rPr lang="en-US" sz="1600" kern="1200" dirty="0" err="1"/>
            <a:t>linií</a:t>
          </a:r>
          <a:r>
            <a:rPr lang="en-US" sz="1600" kern="1200" dirty="0"/>
            <a:t> </a:t>
          </a:r>
          <a:r>
            <a:rPr lang="en-US" sz="1600" kern="1200" dirty="0" err="1"/>
            <a:t>nesedí</a:t>
          </a:r>
          <a:r>
            <a:rPr lang="en-US" sz="1600" kern="1200" dirty="0"/>
            <a:t>!</a:t>
          </a:r>
        </a:p>
      </dsp:txBody>
      <dsp:txXfrm>
        <a:off x="5134" y="3408622"/>
        <a:ext cx="2626332" cy="2277244"/>
      </dsp:txXfrm>
    </dsp:sp>
    <dsp:sp modelId="{0FDF7035-2B10-9B47-855B-A3BEC53D7013}">
      <dsp:nvSpPr>
        <dsp:cNvPr id="0" name=""/>
        <dsp:cNvSpPr/>
      </dsp:nvSpPr>
      <dsp:spPr>
        <a:xfrm>
          <a:off x="2631467" y="3417758"/>
          <a:ext cx="2626332" cy="2258972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tabulka</a:t>
          </a:r>
          <a:r>
            <a:rPr lang="en-US" sz="1600" kern="1200" dirty="0"/>
            <a:t> se </a:t>
          </a:r>
          <a:r>
            <a:rPr lang="en-US" sz="1600" kern="1200" dirty="0" err="1"/>
            <a:t>seznamem</a:t>
          </a:r>
          <a:r>
            <a:rPr lang="en-US" sz="1600" kern="1200" dirty="0"/>
            <a:t> </a:t>
          </a:r>
          <a:r>
            <a:rPr lang="en-US" sz="1600" kern="1200" dirty="0" err="1"/>
            <a:t>významných</a:t>
          </a:r>
          <a:r>
            <a:rPr lang="en-US" sz="1600" kern="1200" dirty="0"/>
            <a:t> </a:t>
          </a:r>
          <a:r>
            <a:rPr lang="en-US" sz="1600" kern="1200" dirty="0" err="1"/>
            <a:t>genů</a:t>
          </a:r>
          <a:r>
            <a:rPr lang="en-US" sz="1600" kern="1200" dirty="0"/>
            <a:t> a </a:t>
          </a:r>
          <a:r>
            <a:rPr lang="en-US" sz="1600" kern="1200" dirty="0" err="1"/>
            <a:t>jejich</a:t>
          </a:r>
          <a:r>
            <a:rPr lang="en-US" sz="1600" kern="1200" dirty="0"/>
            <a:t> </a:t>
          </a:r>
          <a:r>
            <a:rPr lang="en-US" sz="1600" kern="1200" dirty="0" err="1"/>
            <a:t>sond</a:t>
          </a:r>
          <a:r>
            <a:rPr lang="en-US" sz="1600" kern="1200" dirty="0"/>
            <a:t> </a:t>
          </a:r>
          <a:r>
            <a:rPr lang="en-US" sz="1600" kern="1200" dirty="0" err="1"/>
            <a:t>obsahuje</a:t>
          </a:r>
          <a:r>
            <a:rPr lang="en-US" sz="1600" kern="1200" dirty="0"/>
            <a:t> </a:t>
          </a:r>
          <a:r>
            <a:rPr lang="en-US" sz="1600" kern="1200" dirty="0" err="1"/>
            <a:t>systematickou</a:t>
          </a:r>
          <a:r>
            <a:rPr lang="en-US" sz="1600" kern="1200" dirty="0"/>
            <a:t> </a:t>
          </a:r>
          <a:r>
            <a:rPr lang="en-US" sz="1600" kern="1200" dirty="0" err="1"/>
            <a:t>chybu</a:t>
          </a:r>
          <a:r>
            <a:rPr lang="en-US" sz="1600" kern="1200" dirty="0"/>
            <a:t> (</a:t>
          </a:r>
          <a:r>
            <a:rPr lang="en-US" sz="1600" kern="1200" dirty="0" err="1"/>
            <a:t>posun</a:t>
          </a:r>
          <a:r>
            <a:rPr lang="en-US" sz="1600" kern="1200" dirty="0"/>
            <a:t> o </a:t>
          </a:r>
          <a:r>
            <a:rPr lang="en-US" sz="1600" kern="1200" dirty="0" err="1"/>
            <a:t>políčko</a:t>
          </a:r>
          <a:r>
            <a:rPr lang="en-US" sz="1600" kern="1200" dirty="0"/>
            <a:t>) – </a:t>
          </a:r>
          <a:r>
            <a:rPr lang="en-US" sz="1600" kern="1200" dirty="0" err="1"/>
            <a:t>geny</a:t>
          </a:r>
          <a:r>
            <a:rPr lang="en-US" sz="1600" kern="1200" dirty="0"/>
            <a:t> </a:t>
          </a:r>
          <a:r>
            <a:rPr lang="en-US" sz="1600" kern="1200" dirty="0" err="1"/>
            <a:t>nesedí</a:t>
          </a:r>
          <a:r>
            <a:rPr lang="en-US" sz="1600" kern="1200" dirty="0"/>
            <a:t> se </a:t>
          </a:r>
          <a:r>
            <a:rPr lang="en-US" sz="1600" kern="1200" dirty="0" err="1"/>
            <a:t>sondami</a:t>
          </a:r>
          <a:r>
            <a:rPr lang="en-US" sz="1600" kern="1200" dirty="0"/>
            <a:t>, po </a:t>
          </a:r>
          <a:r>
            <a:rPr lang="en-US" sz="1600" kern="1200" dirty="0" err="1"/>
            <a:t>korekci</a:t>
          </a:r>
          <a:r>
            <a:rPr lang="en-US" sz="1600" kern="1200" dirty="0"/>
            <a:t> </a:t>
          </a:r>
          <a:r>
            <a:rPr lang="en-US" sz="1600" kern="1200" dirty="0" err="1"/>
            <a:t>tabulky</a:t>
          </a:r>
          <a:r>
            <a:rPr lang="en-US" sz="1600" kern="1200" dirty="0"/>
            <a:t> se </a:t>
          </a:r>
          <a:r>
            <a:rPr lang="en-US" sz="1600" kern="1200" dirty="0" err="1"/>
            <a:t>podařilo</a:t>
          </a:r>
          <a:r>
            <a:rPr lang="en-US" sz="1600" kern="1200" dirty="0"/>
            <a:t> </a:t>
          </a:r>
          <a:r>
            <a:rPr lang="en-US" sz="1600" kern="1200" dirty="0" err="1"/>
            <a:t>reprodukovat</a:t>
          </a:r>
          <a:r>
            <a:rPr lang="en-US" sz="1600" kern="1200" dirty="0"/>
            <a:t> </a:t>
          </a:r>
          <a:r>
            <a:rPr lang="en-US" sz="1600" kern="1200" dirty="0" err="1"/>
            <a:t>pouze</a:t>
          </a:r>
          <a:r>
            <a:rPr lang="en-US" sz="1600" kern="1200" dirty="0"/>
            <a:t> 3 ze 7 </a:t>
          </a:r>
          <a:r>
            <a:rPr lang="en-US" sz="1600" kern="1200" dirty="0" err="1"/>
            <a:t>seznamů</a:t>
          </a:r>
          <a:r>
            <a:rPr lang="en-US" sz="1600" kern="1200" dirty="0"/>
            <a:t> a </a:t>
          </a:r>
          <a:r>
            <a:rPr lang="en-US" sz="1600" kern="1200" dirty="0" err="1"/>
            <a:t>výsledků</a:t>
          </a:r>
          <a:r>
            <a:rPr lang="en-US" sz="1600" kern="1200" dirty="0"/>
            <a:t> </a:t>
          </a:r>
          <a:r>
            <a:rPr lang="en-US" sz="1600" kern="1200" dirty="0" err="1"/>
            <a:t>senzitivity</a:t>
          </a:r>
          <a:endParaRPr lang="en-US" sz="1600" kern="1200" dirty="0"/>
        </a:p>
      </dsp:txBody>
      <dsp:txXfrm>
        <a:off x="2631467" y="3417758"/>
        <a:ext cx="2626332" cy="2258972"/>
      </dsp:txXfrm>
    </dsp:sp>
    <dsp:sp modelId="{013EB5F2-82EA-AD42-A833-EE696FFFD751}">
      <dsp:nvSpPr>
        <dsp:cNvPr id="0" name=""/>
        <dsp:cNvSpPr/>
      </dsp:nvSpPr>
      <dsp:spPr>
        <a:xfrm>
          <a:off x="5257800" y="3417758"/>
          <a:ext cx="2626332" cy="2258972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Model </a:t>
          </a:r>
          <a:r>
            <a:rPr lang="en-US" sz="1600" kern="1200" dirty="0" err="1"/>
            <a:t>rezistence</a:t>
          </a:r>
          <a:r>
            <a:rPr lang="en-US" sz="1600" kern="1200" dirty="0"/>
            <a:t> </a:t>
          </a:r>
          <a:r>
            <a:rPr lang="en-US" sz="1600" kern="1200" dirty="0" err="1"/>
            <a:t>na</a:t>
          </a:r>
          <a:r>
            <a:rPr lang="en-US" sz="1600" kern="1200" dirty="0"/>
            <a:t> </a:t>
          </a:r>
          <a:r>
            <a:rPr lang="en-US" sz="1600" kern="1200" dirty="0" err="1"/>
            <a:t>doxacel</a:t>
          </a:r>
          <a:r>
            <a:rPr lang="en-US" sz="1600" kern="1200" dirty="0"/>
            <a:t> – </a:t>
          </a:r>
          <a:r>
            <a:rPr lang="en-US" sz="1600" kern="1200" dirty="0" err="1"/>
            <a:t>podařilo</a:t>
          </a:r>
          <a:r>
            <a:rPr lang="en-US" sz="1600" kern="1200" dirty="0"/>
            <a:t> se </a:t>
          </a:r>
          <a:r>
            <a:rPr lang="en-US" sz="1600" kern="1200" dirty="0" err="1"/>
            <a:t>zreprodukovat</a:t>
          </a:r>
          <a:r>
            <a:rPr lang="en-US" sz="1600" kern="1200" dirty="0"/>
            <a:t> </a:t>
          </a:r>
          <a:r>
            <a:rPr lang="en-US" sz="1600" kern="1200" dirty="0" err="1"/>
            <a:t>pouze</a:t>
          </a:r>
          <a:r>
            <a:rPr lang="en-US" sz="1600" kern="1200" dirty="0"/>
            <a:t> 31 z 50 </a:t>
          </a:r>
          <a:r>
            <a:rPr lang="en-US" sz="1600" kern="1200" dirty="0" err="1"/>
            <a:t>genů</a:t>
          </a:r>
          <a:r>
            <a:rPr lang="en-US" sz="1600" kern="1200" dirty="0"/>
            <a:t> </a:t>
          </a:r>
          <a:r>
            <a:rPr lang="en-US" sz="1600" kern="1200" dirty="0" err="1"/>
            <a:t>publikovaných</a:t>
          </a:r>
          <a:r>
            <a:rPr lang="en-US" sz="1600" kern="1200" dirty="0"/>
            <a:t> v </a:t>
          </a:r>
          <a:r>
            <a:rPr lang="en-US" sz="1600" kern="1200" dirty="0" err="1"/>
            <a:t>článku</a:t>
          </a:r>
          <a:r>
            <a:rPr lang="en-US" sz="1600" kern="1200" dirty="0"/>
            <a:t>, </a:t>
          </a:r>
          <a:r>
            <a:rPr lang="en-US" sz="1600" kern="1200" dirty="0" err="1"/>
            <a:t>ostatních</a:t>
          </a:r>
          <a:r>
            <a:rPr lang="en-US" sz="1600" kern="1200" dirty="0"/>
            <a:t> 19 </a:t>
          </a:r>
          <a:r>
            <a:rPr lang="en-US" sz="1600" kern="1200" dirty="0" err="1"/>
            <a:t>bylo</a:t>
          </a:r>
          <a:r>
            <a:rPr lang="en-US" sz="1600" kern="1200" dirty="0"/>
            <a:t> </a:t>
          </a:r>
          <a:r>
            <a:rPr lang="en-US" sz="1600" kern="1200" dirty="0" err="1"/>
            <a:t>zřejmě</a:t>
          </a:r>
          <a:r>
            <a:rPr lang="en-US" sz="1600" kern="1200" dirty="0"/>
            <a:t> </a:t>
          </a:r>
          <a:r>
            <a:rPr lang="en-US" sz="1600" kern="1200" dirty="0" err="1"/>
            <a:t>přidáno</a:t>
          </a:r>
          <a:r>
            <a:rPr lang="en-US" sz="1600" kern="1200" dirty="0"/>
            <a:t> </a:t>
          </a:r>
          <a:r>
            <a:rPr lang="en-US" sz="1600" kern="1200" dirty="0" err="1"/>
            <a:t>ručně</a:t>
          </a:r>
          <a:r>
            <a:rPr lang="en-US" sz="1600" kern="1200" dirty="0"/>
            <a:t> “aby </a:t>
          </a:r>
          <a:r>
            <a:rPr lang="en-US" sz="1600" kern="1200" dirty="0" err="1"/>
            <a:t>byla</a:t>
          </a:r>
          <a:r>
            <a:rPr lang="en-US" sz="1600" kern="1200" dirty="0"/>
            <a:t> </a:t>
          </a:r>
          <a:r>
            <a:rPr lang="en-US" sz="1600" kern="1200" dirty="0" err="1"/>
            <a:t>validace</a:t>
          </a:r>
          <a:r>
            <a:rPr lang="en-US" sz="1600" kern="1200" dirty="0"/>
            <a:t> </a:t>
          </a:r>
          <a:r>
            <a:rPr lang="en-US" sz="1600" kern="1200" dirty="0" err="1"/>
            <a:t>úspěšná</a:t>
          </a:r>
          <a:r>
            <a:rPr lang="en-US" sz="1600" kern="1200" dirty="0"/>
            <a:t>”</a:t>
          </a:r>
        </a:p>
      </dsp:txBody>
      <dsp:txXfrm>
        <a:off x="5257800" y="3417758"/>
        <a:ext cx="2626332" cy="2258972"/>
      </dsp:txXfrm>
    </dsp:sp>
    <dsp:sp modelId="{B0137E98-C1E7-BA4E-AB5F-9807D6DAEC99}">
      <dsp:nvSpPr>
        <dsp:cNvPr id="0" name=""/>
        <dsp:cNvSpPr/>
      </dsp:nvSpPr>
      <dsp:spPr>
        <a:xfrm>
          <a:off x="7884132" y="3417758"/>
          <a:ext cx="2626332" cy="2258972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Autorský</a:t>
          </a:r>
          <a:r>
            <a:rPr lang="en-US" sz="1600" kern="1200" dirty="0"/>
            <a:t> SW (</a:t>
          </a:r>
          <a:r>
            <a:rPr lang="en-US" sz="1600" kern="1200" dirty="0" err="1"/>
            <a:t>algoritmus</a:t>
          </a:r>
          <a:r>
            <a:rPr lang="en-US" sz="1600" kern="1200" dirty="0"/>
            <a:t>), </a:t>
          </a:r>
          <a:r>
            <a:rPr lang="en-US" sz="1600" kern="1200" dirty="0" err="1"/>
            <a:t>který</a:t>
          </a:r>
          <a:r>
            <a:rPr lang="en-US" sz="1600" kern="1200" dirty="0"/>
            <a:t> </a:t>
          </a:r>
          <a:r>
            <a:rPr lang="en-US" sz="1600" kern="1200" dirty="0" err="1"/>
            <a:t>Potti</a:t>
          </a:r>
          <a:r>
            <a:rPr lang="en-US" sz="1600" kern="1200" dirty="0"/>
            <a:t> </a:t>
          </a:r>
          <a:r>
            <a:rPr lang="en-US" sz="1600" kern="1200" dirty="0" err="1"/>
            <a:t>používá</a:t>
          </a:r>
          <a:r>
            <a:rPr lang="en-US" sz="1600" kern="1200" dirty="0"/>
            <a:t>, </a:t>
          </a:r>
          <a:r>
            <a:rPr lang="en-US" sz="1600" kern="1200" dirty="0" err="1"/>
            <a:t>pracuje</a:t>
          </a:r>
          <a:r>
            <a:rPr lang="en-US" sz="1600" kern="1200" dirty="0"/>
            <a:t> s </a:t>
          </a:r>
          <a:r>
            <a:rPr lang="en-US" sz="1600" kern="1200" dirty="0" err="1"/>
            <a:t>validačními</a:t>
          </a:r>
          <a:r>
            <a:rPr lang="en-US" sz="1600" kern="1200" dirty="0"/>
            <a:t> a </a:t>
          </a:r>
          <a:r>
            <a:rPr lang="en-US" sz="1600" kern="1200" dirty="0" err="1"/>
            <a:t>testovacími</a:t>
          </a:r>
          <a:r>
            <a:rPr lang="en-US" sz="1600" kern="1200" dirty="0"/>
            <a:t> </a:t>
          </a:r>
          <a:r>
            <a:rPr lang="en-US" sz="1600" kern="1200" dirty="0" err="1"/>
            <a:t>daty</a:t>
          </a:r>
          <a:r>
            <a:rPr lang="en-US" sz="1600" kern="1200" dirty="0"/>
            <a:t> </a:t>
          </a:r>
          <a:r>
            <a:rPr lang="en-US" sz="1600" kern="1200" dirty="0" err="1"/>
            <a:t>společně</a:t>
          </a:r>
          <a:r>
            <a:rPr lang="en-US" sz="1600" kern="1200" dirty="0"/>
            <a:t>. Po </a:t>
          </a:r>
          <a:r>
            <a:rPr lang="en-US" sz="1600" kern="1200" dirty="0" err="1"/>
            <a:t>korekci</a:t>
          </a:r>
          <a:r>
            <a:rPr lang="en-US" sz="1600" kern="1200" dirty="0"/>
            <a:t> </a:t>
          </a:r>
          <a:r>
            <a:rPr lang="en-US" sz="1600" kern="1200" dirty="0" err="1"/>
            <a:t>této</a:t>
          </a:r>
          <a:r>
            <a:rPr lang="en-US" sz="1600" kern="1200" dirty="0"/>
            <a:t> </a:t>
          </a:r>
          <a:r>
            <a:rPr lang="en-US" sz="1600" kern="1200" dirty="0" err="1"/>
            <a:t>chyby</a:t>
          </a:r>
          <a:r>
            <a:rPr lang="en-US" sz="1600" kern="1200" dirty="0"/>
            <a:t> </a:t>
          </a:r>
          <a:r>
            <a:rPr lang="en-US" sz="1600" kern="1200" dirty="0" err="1"/>
            <a:t>jsou</a:t>
          </a:r>
          <a:r>
            <a:rPr lang="en-US" sz="1600" kern="1200" dirty="0"/>
            <a:t> </a:t>
          </a:r>
          <a:r>
            <a:rPr lang="en-US" sz="1600" kern="1200" dirty="0" err="1"/>
            <a:t>výsledky</a:t>
          </a:r>
          <a:r>
            <a:rPr lang="en-US" sz="1600" kern="1200" dirty="0"/>
            <a:t> </a:t>
          </a:r>
          <a:r>
            <a:rPr lang="en-US" sz="1600" kern="1200" dirty="0" err="1"/>
            <a:t>validace</a:t>
          </a:r>
          <a:r>
            <a:rPr lang="en-US" sz="1600" kern="1200" dirty="0"/>
            <a:t> </a:t>
          </a:r>
          <a:r>
            <a:rPr lang="en-US" sz="1600" kern="1200" dirty="0" err="1"/>
            <a:t>klasifikátorů</a:t>
          </a:r>
          <a:r>
            <a:rPr lang="en-US" sz="1600" kern="1200" dirty="0"/>
            <a:t> </a:t>
          </a:r>
          <a:r>
            <a:rPr lang="en-US" sz="1600" kern="1200" dirty="0" err="1"/>
            <a:t>špatné</a:t>
          </a:r>
          <a:r>
            <a:rPr lang="en-US" sz="1600" kern="1200" dirty="0"/>
            <a:t> – </a:t>
          </a:r>
          <a:r>
            <a:rPr lang="en-US" sz="1600" kern="1200" dirty="0" err="1"/>
            <a:t>na</a:t>
          </a:r>
          <a:r>
            <a:rPr lang="en-US" sz="1600" kern="1200" dirty="0"/>
            <a:t> </a:t>
          </a:r>
          <a:r>
            <a:rPr lang="en-US" sz="1600" kern="1200" dirty="0" err="1"/>
            <a:t>validačních</a:t>
          </a:r>
          <a:r>
            <a:rPr lang="en-US" sz="1600" kern="1200" dirty="0"/>
            <a:t> </a:t>
          </a:r>
          <a:r>
            <a:rPr lang="en-US" sz="1600" kern="1200" dirty="0" err="1"/>
            <a:t>datech</a:t>
          </a:r>
          <a:r>
            <a:rPr lang="en-US" sz="1600" kern="1200" dirty="0"/>
            <a:t> </a:t>
          </a:r>
          <a:r>
            <a:rPr lang="en-US" sz="1600" kern="1200" dirty="0" err="1"/>
            <a:t>téměř</a:t>
          </a:r>
          <a:r>
            <a:rPr lang="en-US" sz="1600" kern="1200" dirty="0"/>
            <a:t> </a:t>
          </a:r>
          <a:r>
            <a:rPr lang="en-US" sz="1600" kern="1200" dirty="0" err="1"/>
            <a:t>rovné</a:t>
          </a:r>
          <a:r>
            <a:rPr lang="en-US" sz="1600" kern="1200" dirty="0"/>
            <a:t> </a:t>
          </a:r>
          <a:r>
            <a:rPr lang="en-US" sz="1600" kern="1200" dirty="0" err="1"/>
            <a:t>náhodě</a:t>
          </a:r>
          <a:r>
            <a:rPr lang="en-US" sz="1600" kern="1200" dirty="0"/>
            <a:t>.</a:t>
          </a:r>
        </a:p>
      </dsp:txBody>
      <dsp:txXfrm>
        <a:off x="7884132" y="3417758"/>
        <a:ext cx="2626332" cy="2258972"/>
      </dsp:txXfrm>
    </dsp:sp>
    <dsp:sp modelId="{2AF6E490-D811-F146-ACE4-68E47C0E55CA}">
      <dsp:nvSpPr>
        <dsp:cNvPr id="0" name=""/>
        <dsp:cNvSpPr/>
      </dsp:nvSpPr>
      <dsp:spPr>
        <a:xfrm rot="10800000">
          <a:off x="0" y="0"/>
          <a:ext cx="10515600" cy="2548565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/>
            <a:t>2007 – Coombes a </a:t>
          </a:r>
          <a:r>
            <a:rPr lang="en-US" sz="2400" b="1" kern="1200" dirty="0" err="1"/>
            <a:t>kol</a:t>
          </a:r>
          <a:r>
            <a:rPr lang="en-US" sz="2400" b="1" kern="1200" dirty="0"/>
            <a:t>.</a:t>
          </a:r>
          <a:r>
            <a:rPr lang="en-US" sz="2400" kern="1200" dirty="0"/>
            <a:t> </a:t>
          </a:r>
          <a:r>
            <a:rPr lang="en-US" sz="2400" kern="1200" dirty="0" err="1"/>
            <a:t>publikují</a:t>
          </a:r>
          <a:r>
            <a:rPr lang="en-US" sz="2400" kern="1200" dirty="0"/>
            <a:t> v Nature Medicine </a:t>
          </a:r>
          <a:r>
            <a:rPr lang="en-US" sz="2400" kern="1200" dirty="0" err="1"/>
            <a:t>dopis</a:t>
          </a:r>
          <a:r>
            <a:rPr lang="en-US" sz="2400" kern="1200" dirty="0"/>
            <a:t> </a:t>
          </a:r>
          <a:r>
            <a:rPr lang="en-US" sz="2400" kern="1200" dirty="0" err="1"/>
            <a:t>zpochybňující</a:t>
          </a:r>
          <a:r>
            <a:rPr lang="en-US" sz="2400" kern="1200" dirty="0"/>
            <a:t> </a:t>
          </a:r>
          <a:r>
            <a:rPr lang="en-US" sz="2400" kern="1200" dirty="0" err="1"/>
            <a:t>Pottiho</a:t>
          </a:r>
          <a:r>
            <a:rPr lang="en-US" sz="2400" kern="1200" dirty="0"/>
            <a:t> </a:t>
          </a:r>
          <a:r>
            <a:rPr lang="en-US" sz="2400" kern="1200" dirty="0" err="1"/>
            <a:t>výzkum</a:t>
          </a:r>
          <a:r>
            <a:rPr lang="en-US" sz="2400" kern="1200" dirty="0"/>
            <a:t>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(</a:t>
          </a:r>
          <a:r>
            <a:rPr lang="en-US" sz="2400" i="1" kern="1200" dirty="0"/>
            <a:t>Coombes, Wang, </a:t>
          </a:r>
          <a:r>
            <a:rPr lang="en-US" sz="2400" i="1" kern="1200" dirty="0" err="1"/>
            <a:t>Baggerly</a:t>
          </a:r>
          <a:r>
            <a:rPr lang="en-US" sz="2400" i="1" kern="1200" dirty="0"/>
            <a:t>. Microarrays: retracing steps, Nature Medicine, 2007</a:t>
          </a:r>
          <a:r>
            <a:rPr lang="en-US" sz="2400" kern="1200" dirty="0"/>
            <a:t>)</a:t>
          </a:r>
        </a:p>
      </dsp:txBody>
      <dsp:txXfrm rot="10800000">
        <a:off x="0" y="0"/>
        <a:ext cx="10515600" cy="165598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BE8E3D1-A5D9-2144-BF78-DBA900878C4F}">
      <dsp:nvSpPr>
        <dsp:cNvPr id="0" name=""/>
        <dsp:cNvSpPr/>
      </dsp:nvSpPr>
      <dsp:spPr>
        <a:xfrm>
          <a:off x="167769" y="777"/>
          <a:ext cx="2941935" cy="176516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Mezitím vycházejí další články:  </a:t>
          </a:r>
        </a:p>
      </dsp:txBody>
      <dsp:txXfrm>
        <a:off x="167769" y="777"/>
        <a:ext cx="2941935" cy="1765161"/>
      </dsp:txXfrm>
    </dsp:sp>
    <dsp:sp modelId="{481F6F5F-2779-0440-B368-A3829DDA669E}">
      <dsp:nvSpPr>
        <dsp:cNvPr id="0" name=""/>
        <dsp:cNvSpPr/>
      </dsp:nvSpPr>
      <dsp:spPr>
        <a:xfrm>
          <a:off x="3403898" y="777"/>
          <a:ext cx="2941935" cy="1765161"/>
        </a:xfrm>
        <a:prstGeom prst="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Blood (2006), NEJM (2006), JCO (2007), Lancet Oncology (2007), JAMA (2008), PLOS (2008), PNAS (2008), Clin Can Res (2009)</a:t>
          </a:r>
        </a:p>
      </dsp:txBody>
      <dsp:txXfrm>
        <a:off x="3403898" y="777"/>
        <a:ext cx="2941935" cy="1765161"/>
      </dsp:txXfrm>
    </dsp:sp>
    <dsp:sp modelId="{E4DF4CEF-8297-5849-B821-62636F53B276}">
      <dsp:nvSpPr>
        <dsp:cNvPr id="0" name=""/>
        <dsp:cNvSpPr/>
      </dsp:nvSpPr>
      <dsp:spPr>
        <a:xfrm>
          <a:off x="167769" y="2060132"/>
          <a:ext cx="2941935" cy="1765161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V roce 2009 již</a:t>
          </a:r>
          <a:r>
            <a:rPr lang="en-US" sz="2000" b="1" kern="1200"/>
            <a:t> 212 citací, několik </a:t>
          </a:r>
          <a:r>
            <a:rPr lang="en-US" sz="2000" b="1" u="sng" kern="1200"/>
            <a:t>klinických studií</a:t>
          </a:r>
          <a:r>
            <a:rPr lang="en-US" sz="2000" b="1" kern="1200"/>
            <a:t>, stovky  léčených pacientů</a:t>
          </a:r>
          <a:endParaRPr lang="en-US" sz="2000" kern="1200"/>
        </a:p>
      </dsp:txBody>
      <dsp:txXfrm>
        <a:off x="167769" y="2060132"/>
        <a:ext cx="2941935" cy="1765161"/>
      </dsp:txXfrm>
    </dsp:sp>
    <dsp:sp modelId="{3E7A5DDB-F139-9E4C-BF38-0C68A3A7FAAB}">
      <dsp:nvSpPr>
        <dsp:cNvPr id="0" name=""/>
        <dsp:cNvSpPr/>
      </dsp:nvSpPr>
      <dsp:spPr>
        <a:xfrm>
          <a:off x="3403898" y="2060132"/>
          <a:ext cx="2941935" cy="1765161"/>
        </a:xfrm>
        <a:prstGeom prst="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V </a:t>
          </a:r>
          <a:r>
            <a:rPr lang="en-US" sz="2000" b="1" kern="1200" dirty="0" err="1"/>
            <a:t>roce</a:t>
          </a:r>
          <a:r>
            <a:rPr lang="en-US" sz="2000" b="1" kern="1200" dirty="0"/>
            <a:t> 2010 – Anil </a:t>
          </a:r>
          <a:r>
            <a:rPr lang="en-US" sz="2000" b="1" kern="1200" dirty="0" err="1"/>
            <a:t>Potti</a:t>
          </a:r>
          <a:r>
            <a:rPr lang="en-US" sz="2000" b="1" kern="1200" dirty="0"/>
            <a:t> </a:t>
          </a:r>
          <a:r>
            <a:rPr lang="en-US" sz="2000" b="1" kern="1200" dirty="0" err="1"/>
            <a:t>obviněn</a:t>
          </a:r>
          <a:r>
            <a:rPr lang="en-US" sz="2000" b="1" kern="1200" dirty="0"/>
            <a:t> z </a:t>
          </a:r>
          <a:r>
            <a:rPr lang="en-US" sz="2000" b="1" kern="1200" dirty="0" err="1"/>
            <a:t>falzifikace</a:t>
          </a:r>
          <a:r>
            <a:rPr lang="en-US" sz="2000" b="1" kern="1200" dirty="0"/>
            <a:t> </a:t>
          </a:r>
          <a:r>
            <a:rPr lang="en-US" sz="2000" b="1" kern="1200" dirty="0" err="1"/>
            <a:t>výsledků</a:t>
          </a:r>
          <a:r>
            <a:rPr lang="en-US" sz="2000" b="1" kern="1200" dirty="0"/>
            <a:t> a </a:t>
          </a:r>
          <a:r>
            <a:rPr lang="en-US" sz="2000" b="1" kern="1200" dirty="0" err="1"/>
            <a:t>vyšetřován</a:t>
          </a:r>
          <a:endParaRPr lang="en-US" sz="2000" kern="1200" dirty="0"/>
        </a:p>
      </dsp:txBody>
      <dsp:txXfrm>
        <a:off x="3403898" y="2060132"/>
        <a:ext cx="2941935" cy="1765161"/>
      </dsp:txXfrm>
    </dsp:sp>
    <dsp:sp modelId="{7539AA48-0A94-C349-B44A-7B2E5C6DD2DE}">
      <dsp:nvSpPr>
        <dsp:cNvPr id="0" name=""/>
        <dsp:cNvSpPr/>
      </dsp:nvSpPr>
      <dsp:spPr>
        <a:xfrm>
          <a:off x="1785834" y="4119487"/>
          <a:ext cx="2941935" cy="1765161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Trvá</a:t>
          </a:r>
          <a:r>
            <a:rPr lang="en-US" sz="2000" kern="1200" dirty="0"/>
            <a:t> 4 </a:t>
          </a:r>
          <a:r>
            <a:rPr lang="en-US" sz="2000" kern="1200" dirty="0" err="1"/>
            <a:t>roky</a:t>
          </a:r>
          <a:r>
            <a:rPr lang="en-US" sz="2000" kern="1200" dirty="0"/>
            <a:t> a </a:t>
          </a:r>
          <a:r>
            <a:rPr lang="en-US" sz="2000" kern="1200" dirty="0" err="1"/>
            <a:t>mnoho</a:t>
          </a:r>
          <a:r>
            <a:rPr lang="en-US" sz="2000" kern="1200" dirty="0"/>
            <a:t> </a:t>
          </a:r>
          <a:r>
            <a:rPr lang="en-US" sz="2000" kern="1200" dirty="0" err="1"/>
            <a:t>úsilí</a:t>
          </a:r>
          <a:r>
            <a:rPr lang="en-US" sz="2000" kern="1200" dirty="0"/>
            <a:t>, </a:t>
          </a:r>
          <a:r>
            <a:rPr lang="en-US" sz="2000" kern="1200" dirty="0" err="1"/>
            <a:t>než</a:t>
          </a:r>
          <a:r>
            <a:rPr lang="en-US" sz="2000" kern="1200" dirty="0"/>
            <a:t> </a:t>
          </a:r>
          <a:r>
            <a:rPr lang="en-US" sz="2000" kern="1200" dirty="0" err="1"/>
            <a:t>jsou</a:t>
          </a:r>
          <a:r>
            <a:rPr lang="en-US" sz="2000" kern="1200" dirty="0"/>
            <a:t> </a:t>
          </a:r>
          <a:r>
            <a:rPr lang="en-US" sz="2000" kern="1200" dirty="0" err="1"/>
            <a:t>chyby</a:t>
          </a:r>
          <a:r>
            <a:rPr lang="en-US" sz="2000" kern="1200" dirty="0"/>
            <a:t> </a:t>
          </a:r>
          <a:r>
            <a:rPr lang="en-US" sz="2000" kern="1200" dirty="0" err="1"/>
            <a:t>uznány</a:t>
          </a:r>
          <a:r>
            <a:rPr lang="en-US" sz="2000" kern="1200" dirty="0"/>
            <a:t> a </a:t>
          </a:r>
          <a:r>
            <a:rPr lang="en-US" sz="2000" kern="1200" dirty="0" err="1"/>
            <a:t>články</a:t>
          </a:r>
          <a:r>
            <a:rPr lang="en-US" sz="2000" kern="1200" dirty="0"/>
            <a:t> </a:t>
          </a:r>
          <a:r>
            <a:rPr lang="en-US" sz="2000" kern="1200" dirty="0" err="1"/>
            <a:t>staženy</a:t>
          </a:r>
          <a:r>
            <a:rPr lang="en-US" sz="2000" kern="1200" dirty="0"/>
            <a:t>!</a:t>
          </a:r>
        </a:p>
      </dsp:txBody>
      <dsp:txXfrm>
        <a:off x="1785834" y="4119487"/>
        <a:ext cx="2941935" cy="176516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A2A717-705F-BB40-BE19-6FEE5E839D7F}">
      <dsp:nvSpPr>
        <dsp:cNvPr id="0" name=""/>
        <dsp:cNvSpPr/>
      </dsp:nvSpPr>
      <dsp:spPr>
        <a:xfrm>
          <a:off x="1283" y="507350"/>
          <a:ext cx="4505585" cy="28610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B9C458-8746-934D-9A96-E9D067EA12BD}">
      <dsp:nvSpPr>
        <dsp:cNvPr id="0" name=""/>
        <dsp:cNvSpPr/>
      </dsp:nvSpPr>
      <dsp:spPr>
        <a:xfrm>
          <a:off x="501904" y="982940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b="1" kern="1200" dirty="0"/>
            <a:t>Červenec 2010 </a:t>
          </a:r>
          <a:r>
            <a:rPr lang="cs-CZ" sz="2000" kern="1200" dirty="0"/>
            <a:t>– ředitel </a:t>
          </a:r>
          <a:r>
            <a:rPr lang="cs-CZ" sz="2000" kern="1200" dirty="0" err="1"/>
            <a:t>National</a:t>
          </a:r>
          <a:r>
            <a:rPr lang="cs-CZ" sz="2000" kern="1200" dirty="0"/>
            <a:t> </a:t>
          </a:r>
          <a:r>
            <a:rPr lang="cs-CZ" sz="2000" kern="1200" dirty="0" err="1"/>
            <a:t>Cancer</a:t>
          </a:r>
          <a:r>
            <a:rPr lang="cs-CZ" sz="2000" kern="1200" dirty="0"/>
            <a:t> Institute (NCI) Harold </a:t>
          </a:r>
          <a:r>
            <a:rPr lang="cs-CZ" sz="2000" kern="1200" dirty="0" err="1"/>
            <a:t>Varmus</a:t>
          </a:r>
          <a:r>
            <a:rPr lang="cs-CZ" sz="2000" kern="1200" dirty="0"/>
            <a:t> obdržel </a:t>
          </a:r>
          <a:r>
            <a:rPr lang="cs-CZ" sz="2000" b="1" kern="1200" dirty="0"/>
            <a:t>dopis</a:t>
          </a:r>
          <a:r>
            <a:rPr lang="cs-CZ" sz="2000" kern="1200" dirty="0"/>
            <a:t> od více než </a:t>
          </a:r>
          <a:r>
            <a:rPr lang="cs-CZ" sz="2000" b="1" kern="1200" dirty="0"/>
            <a:t>30 statistiků </a:t>
          </a:r>
          <a:r>
            <a:rPr lang="cs-CZ" sz="2000" kern="1200" dirty="0"/>
            <a:t>a bioinformatiků, ve kterém vyjádřili své obavy nad použitím několika testů založených na genové expresi, které se používali v již probíhajících klinických studiích na </a:t>
          </a:r>
          <a:r>
            <a:rPr lang="cs-CZ" sz="2000" kern="1200" dirty="0" err="1"/>
            <a:t>Duke</a:t>
          </a:r>
          <a:r>
            <a:rPr lang="cs-CZ" sz="2000" kern="1200" dirty="0"/>
            <a:t> University k predikci odpovědi na chemoterapii.</a:t>
          </a:r>
          <a:endParaRPr lang="en-US" sz="2000" kern="1200" dirty="0"/>
        </a:p>
      </dsp:txBody>
      <dsp:txXfrm>
        <a:off x="585701" y="1066737"/>
        <a:ext cx="4337991" cy="2693452"/>
      </dsp:txXfrm>
    </dsp:sp>
    <dsp:sp modelId="{27FB091C-A68A-A946-BE3D-2290BC5D11F0}">
      <dsp:nvSpPr>
        <dsp:cNvPr id="0" name=""/>
        <dsp:cNvSpPr/>
      </dsp:nvSpPr>
      <dsp:spPr>
        <a:xfrm>
          <a:off x="5508110" y="507350"/>
          <a:ext cx="4505585" cy="286104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8C9B16-3743-B34C-BBEB-F90338CAA895}">
      <dsp:nvSpPr>
        <dsp:cNvPr id="0" name=""/>
        <dsp:cNvSpPr/>
      </dsp:nvSpPr>
      <dsp:spPr>
        <a:xfrm>
          <a:off x="6008730" y="982940"/>
          <a:ext cx="4505585" cy="286104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V důsledku vznikla komise Institutu medicíny (IOM), cílem které bylo sepsání doporučení pro vývoj testů z </a:t>
          </a:r>
          <a:r>
            <a:rPr lang="cs-CZ" sz="2000" kern="1200" dirty="0" err="1"/>
            <a:t>omicsových</a:t>
          </a:r>
          <a:r>
            <a:rPr lang="cs-CZ" sz="2000" kern="1200" dirty="0"/>
            <a:t> studií</a:t>
          </a:r>
          <a:endParaRPr lang="en-US" sz="2000" kern="1200" dirty="0"/>
        </a:p>
      </dsp:txBody>
      <dsp:txXfrm>
        <a:off x="6092527" y="1066737"/>
        <a:ext cx="4337991" cy="269345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CAE9A7-75C6-46E2-B15F-EA433A0D8724}">
      <dsp:nvSpPr>
        <dsp:cNvPr id="0" name=""/>
        <dsp:cNvSpPr/>
      </dsp:nvSpPr>
      <dsp:spPr>
        <a:xfrm>
          <a:off x="0" y="718"/>
          <a:ext cx="6513603" cy="168113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2A5D5C-70F5-4CDE-8EFA-5AFB007361E7}">
      <dsp:nvSpPr>
        <dsp:cNvPr id="0" name=""/>
        <dsp:cNvSpPr/>
      </dsp:nvSpPr>
      <dsp:spPr>
        <a:xfrm>
          <a:off x="508544" y="378974"/>
          <a:ext cx="924626" cy="92462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5C8BA4-577F-48C2-BA42-D1EFC30F62AD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Testy na bázi omics a ve skutečnosti všechny klinické laboratorní testy podléhají </a:t>
          </a:r>
          <a:r>
            <a:rPr lang="cs-CZ" sz="1700" b="1" kern="1200"/>
            <a:t>odlišnému regulačnímu rámci </a:t>
          </a:r>
          <a:r>
            <a:rPr lang="cs-CZ" sz="1700" kern="1200"/>
            <a:t>než léky</a:t>
          </a:r>
          <a:endParaRPr lang="en-US" sz="1700" kern="1200"/>
        </a:p>
      </dsp:txBody>
      <dsp:txXfrm>
        <a:off x="1941716" y="718"/>
        <a:ext cx="4571887" cy="1681139"/>
      </dsp:txXfrm>
    </dsp:sp>
    <dsp:sp modelId="{0F315B1E-2201-42CD-B43A-FE5A98FBDB1A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509839-023E-4F76-BD6E-C7A34E19764C}">
      <dsp:nvSpPr>
        <dsp:cNvPr id="0" name=""/>
        <dsp:cNvSpPr/>
      </dsp:nvSpPr>
      <dsp:spPr>
        <a:xfrm>
          <a:off x="508544" y="2480399"/>
          <a:ext cx="924626" cy="92462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55EF28-6280-42A9-98A4-AE48C25C0EA8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/>
            <a:t>Absence jasného biologického zdůvodněn</a:t>
          </a:r>
          <a:r>
            <a:rPr lang="cs-CZ" sz="1700" kern="1200"/>
            <a:t>í na rozdíl od většiny ostatních klinických laboratorních testů založených na jediném analytu</a:t>
          </a:r>
          <a:endParaRPr lang="en-US" sz="1700" kern="1200"/>
        </a:p>
      </dsp:txBody>
      <dsp:txXfrm>
        <a:off x="1941716" y="2102143"/>
        <a:ext cx="4571887" cy="1681139"/>
      </dsp:txXfrm>
    </dsp:sp>
    <dsp:sp modelId="{36660DF1-79CF-463A-8C4E-BECD03F7BD2F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EE9F78-9F04-4751-8EF9-D64AFAABDFE6}">
      <dsp:nvSpPr>
        <dsp:cNvPr id="0" name=""/>
        <dsp:cNvSpPr/>
      </dsp:nvSpPr>
      <dsp:spPr>
        <a:xfrm>
          <a:off x="508544" y="4581824"/>
          <a:ext cx="924626" cy="92462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D42430-DD51-41C6-B092-5848905715E6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/>
            <a:t>Složitost</a:t>
          </a:r>
          <a:r>
            <a:rPr lang="cs-CZ" sz="1700" kern="1200"/>
            <a:t> omicsového výzkumu ztěžuje </a:t>
          </a:r>
          <a:r>
            <a:rPr lang="cs-CZ" sz="1700" b="1" kern="1200"/>
            <a:t>sdílení komplexních datových souborů a výpočetních modelů</a:t>
          </a:r>
          <a:r>
            <a:rPr lang="cs-CZ" sz="1700" kern="1200"/>
            <a:t>, což omezuje schopnost ostatních vědců replikovat a ověřovat zjištění a závěry těchto studií</a:t>
          </a:r>
          <a:endParaRPr lang="en-US" sz="1700" kern="1200"/>
        </a:p>
      </dsp:txBody>
      <dsp:txXfrm>
        <a:off x="1941716" y="4203567"/>
        <a:ext cx="4571887" cy="168113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BF30BB-12FF-A84B-AF36-CD08971B8015}">
      <dsp:nvSpPr>
        <dsp:cNvPr id="0" name=""/>
        <dsp:cNvSpPr/>
      </dsp:nvSpPr>
      <dsp:spPr>
        <a:xfrm>
          <a:off x="0" y="2914662"/>
          <a:ext cx="6904037" cy="191233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Příklady:</a:t>
          </a:r>
          <a:endParaRPr lang="en-US" sz="2200" kern="1200"/>
        </a:p>
      </dsp:txBody>
      <dsp:txXfrm>
        <a:off x="0" y="2914662"/>
        <a:ext cx="6904037" cy="1032660"/>
      </dsp:txXfrm>
    </dsp:sp>
    <dsp:sp modelId="{93C822DF-E70F-8447-AC2D-3437593B7CF3}">
      <dsp:nvSpPr>
        <dsp:cNvPr id="0" name=""/>
        <dsp:cNvSpPr/>
      </dsp:nvSpPr>
      <dsp:spPr>
        <a:xfrm>
          <a:off x="0" y="3909076"/>
          <a:ext cx="3452018" cy="87967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Testování karcinomu prsu lidským epidermálním růstovým faktorem 2 (HER2) </a:t>
          </a:r>
          <a:endParaRPr lang="en-US" sz="1700" kern="1200"/>
        </a:p>
      </dsp:txBody>
      <dsp:txXfrm>
        <a:off x="0" y="3909076"/>
        <a:ext cx="3452018" cy="879673"/>
      </dsp:txXfrm>
    </dsp:sp>
    <dsp:sp modelId="{757A68EB-2982-1448-9010-7996A2F225BD}">
      <dsp:nvSpPr>
        <dsp:cNvPr id="0" name=""/>
        <dsp:cNvSpPr/>
      </dsp:nvSpPr>
      <dsp:spPr>
        <a:xfrm>
          <a:off x="3452018" y="3909076"/>
          <a:ext cx="3452018" cy="879673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Měření hladiny cholesterolu lipoproteinů s nízkou hustotou (LDL) pro hodnocení srdečního rizika</a:t>
          </a:r>
          <a:endParaRPr lang="en-US" sz="1700" kern="1200"/>
        </a:p>
      </dsp:txBody>
      <dsp:txXfrm>
        <a:off x="3452018" y="3909076"/>
        <a:ext cx="3452018" cy="879673"/>
      </dsp:txXfrm>
    </dsp:sp>
    <dsp:sp modelId="{4FA2309A-70B5-C448-BB58-1F687EFA354F}">
      <dsp:nvSpPr>
        <dsp:cNvPr id="0" name=""/>
        <dsp:cNvSpPr/>
      </dsp:nvSpPr>
      <dsp:spPr>
        <a:xfrm rot="10800000">
          <a:off x="0" y="2177"/>
          <a:ext cx="6904037" cy="2941170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 dirty="0"/>
            <a:t>Biologické zdůvodnění </a:t>
          </a:r>
          <a:r>
            <a:rPr lang="cs-CZ" sz="2200" b="1" kern="1200" dirty="0"/>
            <a:t>testu s jedním analytem </a:t>
          </a:r>
          <a:r>
            <a:rPr lang="cs-CZ" sz="2200" kern="1200" dirty="0"/>
            <a:t>je často zcela zřejmé: Test je užitečný, protože gen, RNA, protein nebo metabolit hraje </a:t>
          </a:r>
          <a:r>
            <a:rPr lang="cs-CZ" sz="2200" b="1" kern="1200" dirty="0"/>
            <a:t>pochopitelnou roli </a:t>
          </a:r>
          <a:r>
            <a:rPr lang="cs-CZ" sz="2200" kern="1200" dirty="0"/>
            <a:t>v patologii onemocnění nebo jiném vyšetřovaném biologickém procesu.</a:t>
          </a:r>
          <a:endParaRPr lang="en-US" sz="2200" kern="1200" dirty="0"/>
        </a:p>
      </dsp:txBody>
      <dsp:txXfrm rot="10800000">
        <a:off x="0" y="2177"/>
        <a:ext cx="6904037" cy="19110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19T21:56:47.2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1981 158 24575,'-19'0'0,"-3"0"0,-32 0 0,2 0 0,-46 0-1131,10 0 1131,28 0 0,-1 0 0,8 0 0,1 0 0,-7 0 0,-3 0 0,-18 0 0,0 0 0,17 0 0,1 0 0,-17 0 0,3 0 0,23 0 0,4 0 0,-19 0 277,-10 5-277,21 9 0,-17 6 0,8 1 0,-4 3 0,27 0 0,-4-4 854,7 7-854,2 3 0,4-5 0,5 9 0,9-14 0,4 5 0,-2-4 0,6 9 0,-3-3 0,4 5 0,5 7 0,-4 1 0,9 7 0,-4-1 0,5 1 0,0 7 0,0 2 0,0 7 0,0 0 0,6 18 0,14-6 0,9 16 0,11-10-735,2 9 735,7-4 0,-8-15 0,-11-30 0,3-1 0,0-1 0,1-1 0,32 30 0,-11-15 0,1-4 0,21 6 0,-32-23 0,3-1 0,7-4 0,0-4 0,27 13 0,-22-20 0,3 1 0,-12 1 0,-1-2 0,4-7 0,4-2 0,26 4 0,2 0 0,-18-3 0,1-1-702,21-2 1,-1-1 701,-20 0 0,-4-2 0,-1-1 0,-1-2 0,4 1 0,0 0 0,0 0 0,0 0 0,-4 0 0,1 0 0,8 0 0,1 0 0,-10 1 0,0-2 0,10-5 0,0-2 0,-9 3 0,-2-1 0,-8-4 0,0-2 0,24-1 0,-4 1-771,5-3 771,-8 3 0,0 0 0,5-2-230,14 0 230,-8-5 0,-1 3 0,-7-3 646,-10 1-646,-3-1 1375,-12-5-1375,5 0 850,0-1-850,-4-5 268,6-2-268,-5-6 0,-1 0 0,17-16 0,-13 7 0,5-7 0,-23 13 0,-8 1 0,-6 6 0,-5-5 0,-1 1 0,-4-3 0,-1-6 0,-4 1 0,-2-8 0,-5 5 0,0-5 0,0 7 0,0 7 0,0-13 0,-5 18 0,-7-18 0,-1 6 0,-15-4 0,1-11 0,-11 10 0,-16-21 0,12 19-273,4 10 1,-2 2 272,-8-2 0,0-1 0,-2 2 0,-4 11 0,-2-6 0,0 2 0,0 14 0,10 1 0,-5 0 0,3 5 0,1 2 0,-27-9 0,6 4 0,-1 0 0,-13-2 0,21 8 0,0 1 0,-24-8 0,26 12 0,1 1 0,-32-7 0,17 9 0,-4 1 0,5-4 0,2 2-458,14 4 0,-1 2 458,-20-4 0,5 0 0,7 4 0,12 0 0,-3 0 0,4 0 0,1 0 0,-30 0 0,18 0 0,-2 0 0,-22 0 0,31 2 0,0 2 0,5 3 0,0 1 0,0-1 0,0 2-164,0 5 0,1-1 164,-35 2 0,37-1 0,0-1 0,-37 3 0,-8 10 0,11-5 0,2 6 0,-2 6 0,34-16 0,3 3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19T22:22:16.43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2719 216 24575,'-25'0'0,"-5"0"0,-45 0 0,5 0 0,-66 0-1131,16 0 1131,38 0 0,-3 0 0,13 0 0,0 0 0,-9 0 0,-4 0 0,-24 0 0,-1 0 0,24 0 0,0 0 0,-22 0 0,3 0 0,32 0 0,7 0 0,-29 0 277,-11 8-277,27 11 0,-22 9 0,10 0 0,-5 6 0,37-2 0,-5-5 854,9 11-854,3 3 0,5-6 0,7 11 0,13-19 0,5 7 0,-4-5 0,10 13 0,-4-5 0,5 7 0,7 9 0,-6 2 0,12 9 0,-5 0 0,7 1 0,0 9 0,0 3 0,0 10 0,0-1 0,9 25 0,18-8 0,13 22 0,15-14-735,3 13 735,9-6 0,-10-21 0,-17-41 0,5 0 0,1-3 0,1-1 0,43 42 0,-15-22 0,3-4 0,28 7 0,-45-31 0,4-2 0,11-5 0,-1-4 0,39 15 0,-31-25 0,2 0 0,-15 1 0,0-2 0,4-9 0,5-3 0,36 5 0,3-1 0,-24-2 0,1-3-702,28-2 1,0-2 701,-29 1 0,-4-2 0,-3-4 0,-1 0 0,6 0 0,1 0 0,-1 0 0,0 0 0,-6 0 0,2 0 0,11 0 0,1 0 0,-13 1 0,0-2 0,13-8 0,0-3 0,-12 6 0,-3-2 0,-11-6 0,0-2 0,33-2 0,-5 2-771,6-5 771,-10 4 0,-1 0 0,7-1-230,21-1 230,-13-9 0,0 8 0,-12-7 646,-12 3-646,-4-3 1375,-17-6-1375,7 0 850,0 0-850,-5-9 268,8-2-268,-7-9 0,0 1 0,20-22 0,-15 9 0,7-9 0,-33 18 0,-10 1 0,-10 9 0,-5-7 0,-2-1 0,-7-1 0,1-9 0,-7 0 0,-2-11 0,-7 8 0,0-7 0,0 10 0,0 9 0,0-17 0,-6 23 0,-10-23 0,-2 6 0,-22-3 0,4-16 0,-17 13 0,-20-27 0,15 23-273,6 16 1,-3 2 272,-11-1 0,0-3 0,-2 3 0,-7 15 0,-2-8 0,0 2 0,1 19 0,12 3 0,-5 0 0,2 6 0,3 2 0,-37-11 0,7 4 0,0 2 0,-20-5 0,30 13 0,0 0 0,-32-11 0,36 17 0,-1 2 0,-42-11 0,23 14 0,-6 0 0,7-4 0,4 1-458,17 7 0,0 1 458,-28-5 0,8 1 0,8 5 0,18 0 0,-5 0 0,5 0 0,2 0 0,-41 0 0,24 0 0,-2 0 0,-31 0 0,44 3 0,-1 3 0,6 3 0,2 2 0,-2-1 0,2 2-164,-2 7 0,3-1 164,-48 3 0,49-2 0,1-1 0,-50 3 0,-12 16 0,15-9 0,4 9 0,-5 9 0,49-23 0,3 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9-19T21:56:47.2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1981 158 24575,'-19'0'0,"-3"0"0,-32 0 0,2 0 0,-46 0-1131,10 0 1131,28 0 0,-1 0 0,8 0 0,1 0 0,-7 0 0,-3 0 0,-18 0 0,0 0 0,17 0 0,1 0 0,-17 0 0,3 0 0,23 0 0,4 0 0,-19 0 277,-10 5-277,21 9 0,-17 6 0,8 1 0,-4 3 0,27 0 0,-4-4 854,7 7-854,2 3 0,4-5 0,5 9 0,9-14 0,4 5 0,-2-4 0,6 9 0,-3-3 0,4 5 0,5 7 0,-4 1 0,9 7 0,-4-1 0,5 1 0,0 7 0,0 2 0,0 7 0,0 0 0,6 18 0,14-6 0,9 16 0,11-10-735,2 9 735,7-4 0,-8-15 0,-11-30 0,3-1 0,0-1 0,1-1 0,32 30 0,-11-15 0,1-4 0,21 6 0,-32-23 0,3-1 0,7-4 0,0-4 0,27 13 0,-22-20 0,3 1 0,-12 1 0,-1-2 0,4-7 0,4-2 0,26 4 0,2 0 0,-18-3 0,1-1-702,21-2 1,-1-1 701,-20 0 0,-4-2 0,-1-1 0,-1-2 0,4 1 0,0 0 0,0 0 0,0 0 0,-4 0 0,1 0 0,8 0 0,1 0 0,-10 1 0,0-2 0,10-5 0,0-2 0,-9 3 0,-2-1 0,-8-4 0,0-2 0,24-1 0,-4 1-771,5-3 771,-8 3 0,0 0 0,5-2-230,14 0 230,-8-5 0,-1 3 0,-7-3 646,-10 1-646,-3-1 1375,-12-5-1375,5 0 850,0-1-850,-4-5 268,6-2-268,-5-6 0,-1 0 0,17-16 0,-13 7 0,5-7 0,-23 13 0,-8 1 0,-6 6 0,-5-5 0,-1 1 0,-4-3 0,-1-6 0,-4 1 0,-2-8 0,-5 5 0,0-5 0,0 7 0,0 7 0,0-13 0,-5 18 0,-7-18 0,-1 6 0,-15-4 0,1-11 0,-11 10 0,-16-21 0,12 19-273,4 10 1,-2 2 272,-8-2 0,0-1 0,-2 2 0,-4 11 0,-2-6 0,0 2 0,0 14 0,10 1 0,-5 0 0,3 5 0,1 2 0,-27-9 0,6 4 0,-1 0 0,-13-2 0,21 8 0,0 1 0,-24-8 0,26 12 0,1 1 0,-32-7 0,17 9 0,-4 1 0,5-4 0,2 2-458,14 4 0,-1 2 458,-20-4 0,5 0 0,7 4 0,12 0 0,-3 0 0,4 0 0,1 0 0,-30 0 0,18 0 0,-2 0 0,-22 0 0,31 2 0,0 2 0,5 3 0,0 1 0,0-1 0,0 2-164,0 5 0,1-1 164,-35 2 0,37-1 0,0-1 0,-37 3 0,-8 10 0,11-5 0,2 6 0,-2 6 0,34-16 0,3 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FCEA34-2B73-F546-B251-4807E6C1F95C}" type="datetimeFigureOut">
              <a:rPr lang="cs-CZ" smtClean="0"/>
              <a:t>21.09.2023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4F2663-D5CB-DD42-8C87-2535CE03BB3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50091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B430C9-8DE8-2444-A520-BB4761944EEF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EC27C2BB-7876-8A46-81D0-5044E15E05A7}" type="slidenum">
              <a:t>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FB7D77F-B0AB-B441-A55C-CCF6C9979D5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533400" y="763588"/>
            <a:ext cx="67056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ACC2CE6-81A1-A242-97DC-D8A837B56C0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777239" y="4777560"/>
            <a:ext cx="6217560" cy="452592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564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4D2244-DF96-D041-A0E8-BE9C5223BF6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FCE317E-0538-6E4A-A461-58386225343C}" type="slidenum">
              <a:t>23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9CE600-98EE-924C-B67A-F1EEA9AEE8A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2931C7-6A48-C04F-A56A-42B172FADA8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4038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42F905-8730-874D-8D69-237F6932E7B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831CDB9-8638-7B49-A9AD-CE63A8C92140}" type="slidenum">
              <a:t>24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824421A-56EA-5A47-85DC-B3CA916383ED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F2DFF6-6B2E-1145-A73C-3CB1B0AB025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6089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F96B88-1733-B645-8824-3431040AEEC8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7826415-F2E4-FA46-9671-04058A2C7DDA}" type="slidenum">
              <a:t>25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BEEA45-0E22-134B-B12C-3996778B748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796D05-1133-4B4C-B24D-9C43DF0B02B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E722A5-E537-E246-BADA-6C273BC75B7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DA1B3226-5819-7142-AEEC-B86508158FC3}" type="slidenum">
              <a:t>26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27C126-1C26-C84D-99B3-418461CD46E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A26866-E802-ED4F-8234-0347AAAD262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4018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>
                <a:latin typeface="TimesNewRomanPSMT"/>
              </a:rPr>
              <a:t>Biologické zdůvodnění testu s jedním analytem je často zcela zřejmé: Test je užitečný, protože gen, RNA, protein nebo metabolit hraje pochopitelnou roli v patologii onemocnění nebo jiném vyšetřovaném biologickém procesu. Příklady testů s jedním analytem zahrnují testování karcinomu prsu lidským epidermálním růstovým faktorem 2 (HER2) nebo měření hladiny cholesterolu lipoproteinů s nízkou hustotou (LDL) pro hodnocení srdečního rizika. Naproti tomu biologické zdůvodnění souboru biomarkerů v testu založeném na </a:t>
            </a:r>
            <a:r>
              <a:rPr lang="cs-CZ" dirty="0" err="1">
                <a:latin typeface="TimesNewRomanPSMT"/>
              </a:rPr>
              <a:t>omics</a:t>
            </a:r>
            <a:r>
              <a:rPr lang="cs-CZ" dirty="0">
                <a:latin typeface="TimesNewRomanPSMT"/>
              </a:rPr>
              <a:t> není často vědecky definováno. Tento rozdíl představuje další zatížení statistiků a </a:t>
            </a:r>
            <a:r>
              <a:rPr lang="cs-CZ" dirty="0" err="1">
                <a:latin typeface="TimesNewRomanPSMT"/>
              </a:rPr>
              <a:t>bioinformatických</a:t>
            </a:r>
            <a:r>
              <a:rPr lang="cs-CZ" dirty="0">
                <a:latin typeface="TimesNewRomanPSMT"/>
              </a:rPr>
              <a:t> odborníků zapojených do validace testů, aby bylo zajištěno, že biologická data a výpočetní model jsou vědecky spolehlivé. Vzhledem ke zvýšenému riziku překročení velkých souborů dat ve vývoji výpočetního modelu je potřeba přísnosti, validace a odpovědnosti ještě vyšší než u jiných samostatných testů založených na biomarkerech.</a:t>
            </a:r>
            <a:endParaRPr lang="cs-CZ" dirty="0"/>
          </a:p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F2663-D5CB-DD42-8C87-2535CE03BB3A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77713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F2663-D5CB-DD42-8C87-2535CE03BB3A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61602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4F2663-D5CB-DD42-8C87-2535CE03BB3A}" type="slidenum">
              <a:rPr lang="cs-CZ" smtClean="0"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31098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5414F0-67D5-3543-8CE4-134B93C2951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9453987C-10BA-B94E-B576-8ABE8BBBF3B7}" type="slidenum">
              <a:t>39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497850-8E0B-2E41-AE4C-29849AC88000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03C847-822C-4644-BFC7-9E1124BFBC9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605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E360A1-9630-354F-8981-3C548D76ED9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5A983F52-988A-1147-B54F-DCA7161E18DD}" type="slidenum">
              <a:t>40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38D57D2-C401-494A-B253-E7A22F95C5A6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6DFAC1-A8CF-E845-ACD9-E2D9D8848AD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975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C17B44-77CD-F142-969C-78405F670FE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8F71268-0BDB-8B48-92D8-E3DBBE546052}" type="slidenum">
              <a:t>41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863A8A-49EE-DF44-A484-649FFF36BEB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F24E72D-9FBB-624B-9764-4B932F339A7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248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6">
            <a:extLst>
              <a:ext uri="{FF2B5EF4-FFF2-40B4-BE49-F238E27FC236}">
                <a16:creationId xmlns:a16="http://schemas.microsoft.com/office/drawing/2014/main" id="{2EF63BEC-3BD2-2343-A6B2-5389C5832F1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6EF79F6-7DA8-5447-A77F-4CEF5E355336}" type="slidenum">
              <a:rPr lang="cs-CZ" altLang="cs-CZ"/>
              <a:pPr/>
              <a:t>11</a:t>
            </a:fld>
            <a:endParaRPr lang="cs-CZ" altLang="cs-CZ"/>
          </a:p>
        </p:txBody>
      </p:sp>
      <p:sp>
        <p:nvSpPr>
          <p:cNvPr id="73729" name="Text Box 1">
            <a:extLst>
              <a:ext uri="{FF2B5EF4-FFF2-40B4-BE49-F238E27FC236}">
                <a16:creationId xmlns:a16="http://schemas.microsoft.com/office/drawing/2014/main" id="{13559CC5-E12D-9943-927D-9AD9CF982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0F86E0D9-CC51-3B45-A4F5-BD1650E52CBA}" type="slidenum">
              <a:rPr lang="cs-CZ" altLang="cs-CZ" sz="13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rPr>
              <a:pPr algn="r" eaLnBrk="1" hangingPunct="1">
                <a:buClrTx/>
                <a:buFontTx/>
                <a:buNone/>
              </a:pPr>
              <a:t>11</a:t>
            </a:fld>
            <a:endParaRPr lang="cs-CZ" altLang="cs-CZ" sz="1300">
              <a:solidFill>
                <a:srgbClr val="000000"/>
              </a:solidFill>
              <a:latin typeface="Arial" panose="020B0604020202020204" pitchFamily="34" charset="0"/>
              <a:ea typeface="DejaVu Sans" charset="0"/>
              <a:cs typeface="DejaVu Sans" charset="0"/>
            </a:endParaRPr>
          </a:p>
        </p:txBody>
      </p:sp>
      <p:sp>
        <p:nvSpPr>
          <p:cNvPr id="73730" name="Text Box 2">
            <a:extLst>
              <a:ext uri="{FF2B5EF4-FFF2-40B4-BE49-F238E27FC236}">
                <a16:creationId xmlns:a16="http://schemas.microsoft.com/office/drawing/2014/main" id="{EFD593FC-E3D9-894A-A1A6-7D10250576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A49A74B6-9EF8-DC4F-A492-52994921A560}" type="slidenum">
              <a:rPr lang="cs-CZ" altLang="cs-CZ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buClrTx/>
                <a:buFontTx/>
                <a:buNone/>
              </a:pPr>
              <a:t>11</a:t>
            </a:fld>
            <a:endParaRPr lang="cs-CZ" altLang="cs-CZ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3731" name="Text Box 3">
            <a:extLst>
              <a:ext uri="{FF2B5EF4-FFF2-40B4-BE49-F238E27FC236}">
                <a16:creationId xmlns:a16="http://schemas.microsoft.com/office/drawing/2014/main" id="{4BC38953-8120-2A4F-ABBE-53C8F3D247F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8900" y="744538"/>
            <a:ext cx="6619875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2" name="Text Box 4">
            <a:extLst>
              <a:ext uri="{FF2B5EF4-FFF2-40B4-BE49-F238E27FC236}">
                <a16:creationId xmlns:a16="http://schemas.microsoft.com/office/drawing/2014/main" id="{689F1595-1810-C14B-AD93-9305AA94CB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32504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4FE8ED-EAB4-8A4E-A2DE-632FFAB6DE7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18C8B2F-C330-164D-8153-930FFAD87079}" type="slidenum">
              <a:t>44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A8FD65-F06A-A241-A837-503ED932B53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37C3FEC-8928-8C47-8A2E-749ACF03360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733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>
            <a:extLst>
              <a:ext uri="{FF2B5EF4-FFF2-40B4-BE49-F238E27FC236}">
                <a16:creationId xmlns:a16="http://schemas.microsoft.com/office/drawing/2014/main" id="{C3D4DA91-A19F-C446-A485-32F3B272253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3C43389-A87D-B74B-8C6D-ED1E6A14E69D}" type="slidenum">
              <a:rPr lang="cs-CZ" altLang="cs-CZ"/>
              <a:pPr/>
              <a:t>12</a:t>
            </a:fld>
            <a:endParaRPr lang="cs-CZ" altLang="cs-CZ"/>
          </a:p>
        </p:txBody>
      </p:sp>
      <p:sp>
        <p:nvSpPr>
          <p:cNvPr id="74753" name="Text Box 1">
            <a:extLst>
              <a:ext uri="{FF2B5EF4-FFF2-40B4-BE49-F238E27FC236}">
                <a16:creationId xmlns:a16="http://schemas.microsoft.com/office/drawing/2014/main" id="{85D06A92-447D-D747-A526-156295B78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42ABF3BF-AD9B-D043-A41E-FBD9CB5436F4}" type="slidenum">
              <a:rPr lang="cs-CZ" altLang="cs-CZ" sz="13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rPr>
              <a:pPr algn="r" eaLnBrk="1" hangingPunct="1">
                <a:buClrTx/>
                <a:buFontTx/>
                <a:buNone/>
              </a:pPr>
              <a:t>12</a:t>
            </a:fld>
            <a:endParaRPr lang="cs-CZ" altLang="cs-CZ" sz="1300">
              <a:solidFill>
                <a:srgbClr val="000000"/>
              </a:solidFill>
              <a:latin typeface="Arial" panose="020B0604020202020204" pitchFamily="34" charset="0"/>
              <a:ea typeface="DejaVu Sans" charset="0"/>
              <a:cs typeface="DejaVu Sans" charset="0"/>
            </a:endParaRPr>
          </a:p>
        </p:txBody>
      </p:sp>
      <p:sp>
        <p:nvSpPr>
          <p:cNvPr id="74754" name="Text Box 2">
            <a:extLst>
              <a:ext uri="{FF2B5EF4-FFF2-40B4-BE49-F238E27FC236}">
                <a16:creationId xmlns:a16="http://schemas.microsoft.com/office/drawing/2014/main" id="{D3326CD5-6817-3044-B569-85EBD6F210D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8900" y="744538"/>
            <a:ext cx="6619875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4755" name="Text Box 3">
            <a:extLst>
              <a:ext uri="{FF2B5EF4-FFF2-40B4-BE49-F238E27FC236}">
                <a16:creationId xmlns:a16="http://schemas.microsoft.com/office/drawing/2014/main" id="{FB1B519D-2035-A74C-8782-E201A8FBD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885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6">
            <a:extLst>
              <a:ext uri="{FF2B5EF4-FFF2-40B4-BE49-F238E27FC236}">
                <a16:creationId xmlns:a16="http://schemas.microsoft.com/office/drawing/2014/main" id="{1DEA137F-0DFE-CD46-AECD-AD8C9EFD75D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C88DEE9-8ABD-8347-A187-FF230D1442DA}" type="slidenum">
              <a:rPr lang="cs-CZ" altLang="cs-CZ"/>
              <a:pPr/>
              <a:t>13</a:t>
            </a:fld>
            <a:endParaRPr lang="cs-CZ" altLang="cs-CZ"/>
          </a:p>
        </p:txBody>
      </p:sp>
      <p:sp>
        <p:nvSpPr>
          <p:cNvPr id="75777" name="Text Box 1">
            <a:extLst>
              <a:ext uri="{FF2B5EF4-FFF2-40B4-BE49-F238E27FC236}">
                <a16:creationId xmlns:a16="http://schemas.microsoft.com/office/drawing/2014/main" id="{4BC94740-712B-3641-8289-3B93466FE6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9EB8C448-5A6F-BC45-BBE8-D1084B328B5F}" type="slidenum">
              <a:rPr lang="cs-CZ" altLang="cs-CZ" sz="13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rPr>
              <a:pPr algn="r" eaLnBrk="1" hangingPunct="1">
                <a:buClrTx/>
                <a:buFontTx/>
                <a:buNone/>
              </a:pPr>
              <a:t>13</a:t>
            </a:fld>
            <a:endParaRPr lang="cs-CZ" altLang="cs-CZ" sz="1300">
              <a:solidFill>
                <a:srgbClr val="000000"/>
              </a:solidFill>
              <a:latin typeface="Arial" panose="020B0604020202020204" pitchFamily="34" charset="0"/>
              <a:ea typeface="DejaVu Sans" charset="0"/>
              <a:cs typeface="DejaVu Sans" charset="0"/>
            </a:endParaRPr>
          </a:p>
        </p:txBody>
      </p:sp>
      <p:sp>
        <p:nvSpPr>
          <p:cNvPr id="75778" name="Text Box 2">
            <a:extLst>
              <a:ext uri="{FF2B5EF4-FFF2-40B4-BE49-F238E27FC236}">
                <a16:creationId xmlns:a16="http://schemas.microsoft.com/office/drawing/2014/main" id="{274F31DE-79AD-224B-9D61-92171F35C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0397BAAC-208B-E445-BE6A-22AB5C9CDDB9}" type="slidenum">
              <a:rPr lang="cs-CZ" altLang="cs-CZ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buClrTx/>
                <a:buFontTx/>
                <a:buNone/>
              </a:pPr>
              <a:t>13</a:t>
            </a:fld>
            <a:endParaRPr lang="cs-CZ" altLang="cs-CZ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5779" name="Text Box 3">
            <a:extLst>
              <a:ext uri="{FF2B5EF4-FFF2-40B4-BE49-F238E27FC236}">
                <a16:creationId xmlns:a16="http://schemas.microsoft.com/office/drawing/2014/main" id="{E2A1AB78-3EAB-CB41-AD36-03E80088D8B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8900" y="744538"/>
            <a:ext cx="6619875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80" name="Text Box 4">
            <a:extLst>
              <a:ext uri="{FF2B5EF4-FFF2-40B4-BE49-F238E27FC236}">
                <a16:creationId xmlns:a16="http://schemas.microsoft.com/office/drawing/2014/main" id="{6F0AC9EF-FEAF-B64B-82AD-ED21A83106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83601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6">
            <a:extLst>
              <a:ext uri="{FF2B5EF4-FFF2-40B4-BE49-F238E27FC236}">
                <a16:creationId xmlns:a16="http://schemas.microsoft.com/office/drawing/2014/main" id="{54061006-3D66-3241-B6E7-0E69FDC19EF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FEB4A6A-5E9C-EF49-8ACC-3D4526554883}" type="slidenum">
              <a:rPr lang="cs-CZ" altLang="cs-CZ"/>
              <a:pPr/>
              <a:t>14</a:t>
            </a:fld>
            <a:endParaRPr lang="cs-CZ" altLang="cs-CZ"/>
          </a:p>
        </p:txBody>
      </p:sp>
      <p:sp>
        <p:nvSpPr>
          <p:cNvPr id="76801" name="Text Box 1">
            <a:extLst>
              <a:ext uri="{FF2B5EF4-FFF2-40B4-BE49-F238E27FC236}">
                <a16:creationId xmlns:a16="http://schemas.microsoft.com/office/drawing/2014/main" id="{CB319D67-AC3E-4E4D-BB58-DE966940E4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688" y="9431338"/>
            <a:ext cx="2940050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6840" tIns="48240" rIns="96840" bIns="48240" anchor="b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r" eaLnBrk="1" hangingPunct="1">
              <a:buClrTx/>
              <a:buFontTx/>
              <a:buNone/>
            </a:pPr>
            <a:fld id="{0E741B63-2130-6847-B809-692E081D0DFA}" type="slidenum">
              <a:rPr lang="cs-CZ" altLang="cs-CZ" sz="1300"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rPr>
              <a:pPr algn="r" eaLnBrk="1" hangingPunct="1">
                <a:buClrTx/>
                <a:buFontTx/>
                <a:buNone/>
              </a:pPr>
              <a:t>14</a:t>
            </a:fld>
            <a:endParaRPr lang="cs-CZ" altLang="cs-CZ" sz="1300">
              <a:solidFill>
                <a:srgbClr val="000000"/>
              </a:solidFill>
              <a:latin typeface="Arial" panose="020B0604020202020204" pitchFamily="34" charset="0"/>
              <a:ea typeface="DejaVu Sans" charset="0"/>
              <a:cs typeface="DejaVu Sans" charset="0"/>
            </a:endParaRPr>
          </a:p>
        </p:txBody>
      </p:sp>
      <p:sp>
        <p:nvSpPr>
          <p:cNvPr id="76802" name="Text Box 2">
            <a:extLst>
              <a:ext uri="{FF2B5EF4-FFF2-40B4-BE49-F238E27FC236}">
                <a16:creationId xmlns:a16="http://schemas.microsoft.com/office/drawing/2014/main" id="{18C41D81-8149-D649-B52F-22D350E301C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88900" y="744538"/>
            <a:ext cx="6619875" cy="37242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3" name="Text Box 3">
            <a:extLst>
              <a:ext uri="{FF2B5EF4-FFF2-40B4-BE49-F238E27FC236}">
                <a16:creationId xmlns:a16="http://schemas.microsoft.com/office/drawing/2014/main" id="{8D1DF3FE-4268-9348-92C2-262BB6024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9450" y="4716463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7998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8421FB-4752-1E49-B29C-FAEBBB2C6BC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74AE368-D520-DE40-8A27-5FBCD18FB094}" type="slidenum">
              <a:t>18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EB862FE-A19A-9F4D-9828-0FE71068938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9A8EE1-05F2-304E-8EF0-0C0A4A38915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808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B392F-839F-4646-B487-FEA9D7B59C9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2725CA9-6F97-8044-811F-0DCF4D57A56D}" type="slidenum">
              <a:t>20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23CFF7-5A7B-E547-9039-C5A3F468FD4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31BD4A-1E07-874C-A49D-1898A8B2793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760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AC336E-34C5-7F43-822F-D0C11F4581DD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8CFF6A9-47FD-3D47-9C7E-9C1890A640D8}" type="slidenum">
              <a:t>21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01EDF7-BB65-8542-BF7C-55E04BBB917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007C43-5CEF-7648-ABDB-3C8197E273F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527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30A3D7-9401-F844-A6B8-8D015448F249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B7F2ED3-75D5-AB4A-8263-81F05E125429}" type="slidenum">
              <a:t>22</a:t>
            </a:fld>
            <a:endParaRPr lang="en-US"/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E646B8-365B-D24F-89A5-FF5570C3B19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142C5B-51DE-104A-982E-625B3DB7A46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056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7E80D-B41C-5347-8DE7-D625AF12A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BEB297-DC35-9641-B482-A8E4825BD9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2CD126-9454-8145-A5EB-3EAF2FAD0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21.09.2023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A91103-23DC-154D-AB7A-A4614E821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3E3A2-F5E2-8E49-8205-167260DC6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6120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28D15-4CD8-5149-81F9-B2C13931B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206B3B-A4BC-324C-911F-C1F7B12395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F5184-5C23-824D-B4A0-9D236C55C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21.09.2023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D0D16-1046-A24C-8B35-5B3305443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90B4F-7D78-B942-AF95-EEF759C67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8560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F4B63C-CDC1-6E41-B553-C9754770B9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4448C2-DEDF-7245-8C2E-29A34F4447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18D308-82CE-9C46-80F9-B5CEBCB1B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21.09.2023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DE8CB6-E4F4-B745-8656-5DEC7E9D53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383251-C632-FD40-87AC-168B4AF3F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1385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en-US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2040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5BA72-D145-CE48-9970-90CA96C88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63428-1870-5E4B-AB79-25F10C1F81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77B0D8-D7E5-D04A-86F8-E7313F615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21.09.2023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FD50D-B499-5E4A-AE4B-702E42DF5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B09A61-DE55-204C-954F-515BBD5A4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436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F32AE-83ED-8149-A667-9E06E4BDF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652C55-B61B-F543-BA5E-D9169F3430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9DDF2-271E-0D4F-8EFD-EBEB1D5FFD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21.09.2023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C7B35-CA4D-664F-AF64-8C384DF03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B750B-02D6-0949-ACE5-C10F09443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7574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5AE03-8AE0-824C-8692-9BB80CF01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FF1D7-7972-B54D-A33C-22FBBB754C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D226C7-B590-764B-880C-EB825E35A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DCC5E5-5DB5-EB40-A764-11E4ACF30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21.09.2023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C6F42A-45FF-394C-AB0B-736037998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357BBD-7682-504B-9160-07DB09B14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9544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CA5B5-2DBB-134F-8465-C451D44EA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FC0387-A40C-0F45-8BF4-C0837D6D68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BBD9EB-5EF9-BB48-8689-B85779FE67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A31019-5FED-704C-9181-B2C07A4DD9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D16264-B6CA-A143-8421-E163AE76EB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3F800E-ECF3-1E4D-B98C-A772DD9BC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21.09.2023</a:t>
            </a:fld>
            <a:endParaRPr lang="cs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337423-3F1E-514D-8B9A-4A8413A9C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88E263-D3CA-3449-8F7A-6564C55FB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7140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107465-88BC-B040-A4C1-021D3E580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E5DE42-7D09-514F-ACFD-A5CDE1A22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21.09.2023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39BB17-EC34-AA44-A1D4-EF080A4D73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83F464-78BF-DA40-A43E-643E86581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57429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D8BACB-367D-9145-85A8-6F8ED4ACD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21.09.2023</a:t>
            </a:fld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DB2BD9-C404-7A45-92C3-96B3FEE86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255244-B3F7-C841-8967-788D16721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22802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7C36A-1CB4-B24F-8A98-F9EA0ED23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B7BD0-A4A8-0040-94FB-1E260DFB1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4C655C-BA28-7A44-8421-8C60E1BF83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42347-7666-6944-89A6-E14675240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21.09.2023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94D80F-D99D-5F44-BA90-1CBB3656C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90951-C75A-3D41-8BAF-611B11AA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1563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DD291-CE02-7742-80A6-A48109A75D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42021F-2C78-1748-8698-A6422B0E71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F0DF2-8E03-4D4B-A1B1-4FA22AB84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D3A203-E835-2D4E-8664-DF6847ED81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4A51E4-A3AE-B848-9B3B-8618CC844CDA}" type="datetimeFigureOut">
              <a:rPr lang="cs-CZ" smtClean="0"/>
              <a:t>21.09.2023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BA10BB-3850-E644-B20B-AF284788E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E7F141-C1A8-364B-B31E-A899F658A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17645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326808-0BBA-2749-AB95-805120A06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B9720-A7BF-6549-B86B-2BE74B55D8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1AE37-B549-FB41-B52A-2E78AFAE60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4A51E4-A3AE-B848-9B3B-8618CC844CDA}" type="datetimeFigureOut">
              <a:rPr lang="cs-CZ" smtClean="0"/>
              <a:t>21.09.2023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70E8D0-A5F0-C74C-BFD2-F6FCEFF5E3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524C42-9A36-4941-926E-1D64E14698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6C604-375A-894C-9C05-7BC4F7A1C15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1944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tiff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sv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586-020-2095-1" TargetMode="External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559AE206-7EBA-4D33-8BC9-9D8158553F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AF43798-653D-6947-9EA5-A4F9E3DE87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4525347"/>
            <a:ext cx="6801321" cy="17373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kern="1200">
                <a:latin typeface="+mj-lt"/>
                <a:ea typeface="+mj-ea"/>
                <a:cs typeface="+mj-cs"/>
              </a:rPr>
              <a:t>Detekce biomarkerů z omics experimentů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29FEA1-97E2-0F4C-88FB-D96604D8EC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61258" y="4525347"/>
            <a:ext cx="3258675" cy="17373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/>
              <a:t>Mgr. Eva </a:t>
            </a:r>
            <a:r>
              <a:rPr lang="en-US" sz="2000" dirty="0" err="1"/>
              <a:t>Budinská</a:t>
            </a:r>
            <a:r>
              <a:rPr lang="en-US" sz="2000" dirty="0"/>
              <a:t>, PhD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/>
              <a:t>RECETOX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 err="1"/>
              <a:t>budinska@recetox.muni.cz</a:t>
            </a:r>
            <a:endParaRPr lang="en-US" sz="2000" dirty="0"/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000" dirty="0" err="1"/>
              <a:t>Podzim</a:t>
            </a:r>
            <a:r>
              <a:rPr lang="en-US" sz="2000" dirty="0"/>
              <a:t> 202</a:t>
            </a:r>
            <a:r>
              <a:rPr lang="sk-SK" sz="2000" dirty="0"/>
              <a:t>3</a:t>
            </a:r>
            <a:endParaRPr lang="en-US" sz="20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437D937-A7F1-4011-92B4-328E5BE1B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8567" y="620480"/>
            <a:ext cx="2243800" cy="2243796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672F332-AF08-46C6-94F0-77684310D7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95001" y="2466604"/>
            <a:ext cx="962395" cy="96239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4244EF8-D73A-40E1-BE73-D46E6B4B04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5829" y="2327988"/>
            <a:ext cx="293695" cy="29369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AB84D7E8-4ECB-42D7-ADBF-01689B0F24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92113" y="0"/>
            <a:ext cx="5699887" cy="4059244"/>
          </a:xfrm>
          <a:custGeom>
            <a:avLst/>
            <a:gdLst>
              <a:gd name="connsiteX0" fmla="*/ 0 w 5699887"/>
              <a:gd name="connsiteY0" fmla="*/ 0 h 4059244"/>
              <a:gd name="connsiteX1" fmla="*/ 5699887 w 5699887"/>
              <a:gd name="connsiteY1" fmla="*/ 0 h 4059244"/>
              <a:gd name="connsiteX2" fmla="*/ 5699887 w 5699887"/>
              <a:gd name="connsiteY2" fmla="*/ 3944096 h 4059244"/>
              <a:gd name="connsiteX3" fmla="*/ 5525775 w 5699887"/>
              <a:gd name="connsiteY3" fmla="*/ 3980429 h 4059244"/>
              <a:gd name="connsiteX4" fmla="*/ 4663256 w 5699887"/>
              <a:gd name="connsiteY4" fmla="*/ 4059244 h 4059244"/>
              <a:gd name="connsiteX5" fmla="*/ 8566 w 5699887"/>
              <a:gd name="connsiteY5" fmla="*/ 67422 h 4059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99887" h="4059244">
                <a:moveTo>
                  <a:pt x="0" y="0"/>
                </a:moveTo>
                <a:lnTo>
                  <a:pt x="5699887" y="0"/>
                </a:lnTo>
                <a:lnTo>
                  <a:pt x="5699887" y="3944096"/>
                </a:lnTo>
                <a:lnTo>
                  <a:pt x="5525775" y="3980429"/>
                </a:lnTo>
                <a:cubicBezTo>
                  <a:pt x="5246154" y="4032190"/>
                  <a:pt x="4957865" y="4059244"/>
                  <a:pt x="4663256" y="4059244"/>
                </a:cubicBezTo>
                <a:cubicBezTo>
                  <a:pt x="2306390" y="4059244"/>
                  <a:pt x="353936" y="2327747"/>
                  <a:pt x="8566" y="67422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E8E38ED-369A-44C2-B635-0BED0E48A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800392" y="4525347"/>
            <a:ext cx="0" cy="1737360"/>
          </a:xfrm>
          <a:prstGeom prst="line">
            <a:avLst/>
          </a:prstGeom>
          <a:ln w="19050" cap="sq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93312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Picture 175"/>
          <p:cNvPicPr/>
          <p:nvPr/>
        </p:nvPicPr>
        <p:blipFill>
          <a:blip r:embed="rId2"/>
          <a:stretch/>
        </p:blipFill>
        <p:spPr>
          <a:xfrm>
            <a:off x="1592145" y="305820"/>
            <a:ext cx="8490240" cy="6246360"/>
          </a:xfrm>
          <a:prstGeom prst="rect">
            <a:avLst/>
          </a:prstGeom>
          <a:ln>
            <a:noFill/>
          </a:ln>
        </p:spPr>
      </p:pic>
      <p:sp>
        <p:nvSpPr>
          <p:cNvPr id="177" name="TextShape 1"/>
          <p:cNvSpPr txBox="1"/>
          <p:nvPr/>
        </p:nvSpPr>
        <p:spPr>
          <a:xfrm>
            <a:off x="5837265" y="5548108"/>
            <a:ext cx="6036439" cy="57983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3200" b="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The Human Cancer Genome Atlas (TCGA) </a:t>
            </a:r>
            <a:r>
              <a:rPr lang="en-US" sz="3200" b="0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projekt</a:t>
            </a:r>
            <a:endParaRPr lang="en-US" sz="1800" b="0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369390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1">
            <a:extLst>
              <a:ext uri="{FF2B5EF4-FFF2-40B4-BE49-F238E27FC236}">
                <a16:creationId xmlns:a16="http://schemas.microsoft.com/office/drawing/2014/main" id="{A89A4C36-898D-3E4E-9E62-997CCADC77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4550" y="6350"/>
            <a:ext cx="8229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 eaLnBrk="1" hangingPunct="1">
              <a:lnSpc>
                <a:spcPct val="90000"/>
              </a:lnSpc>
              <a:buClrTx/>
              <a:buFontTx/>
              <a:buNone/>
            </a:pPr>
            <a:r>
              <a:rPr lang="cs-CZ" altLang="cs-CZ" sz="3200" dirty="0">
                <a:solidFill>
                  <a:schemeClr val="tx1"/>
                </a:solidFill>
                <a:latin typeface="Arial" panose="020B0604020202020204" pitchFamily="34" charset="0"/>
              </a:rPr>
              <a:t>Data z </a:t>
            </a:r>
            <a:r>
              <a:rPr lang="cs-CZ" altLang="cs-CZ" sz="3200" dirty="0" err="1">
                <a:solidFill>
                  <a:schemeClr val="tx1"/>
                </a:solidFill>
                <a:latin typeface="Arial" panose="020B0604020202020204" pitchFamily="34" charset="0"/>
              </a:rPr>
              <a:t>omics</a:t>
            </a:r>
            <a:r>
              <a:rPr lang="cs-CZ" altLang="cs-CZ" sz="3200" dirty="0">
                <a:solidFill>
                  <a:schemeClr val="tx1"/>
                </a:solidFill>
                <a:latin typeface="Arial" panose="020B0604020202020204" pitchFamily="34" charset="0"/>
              </a:rPr>
              <a:t> experimentů</a:t>
            </a:r>
          </a:p>
        </p:txBody>
      </p:sp>
      <p:sp>
        <p:nvSpPr>
          <p:cNvPr id="34818" name="Text Box 2">
            <a:extLst>
              <a:ext uri="{FF2B5EF4-FFF2-40B4-BE49-F238E27FC236}">
                <a16:creationId xmlns:a16="http://schemas.microsoft.com/office/drawing/2014/main" id="{9903DAA0-C1C2-CB4F-BDC5-E0BDECA76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987" y="645257"/>
            <a:ext cx="9526137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333375" indent="-333375"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 marL="741363" indent="-276225"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3375" algn="l"/>
                <a:tab pos="790575" algn="l"/>
                <a:tab pos="1247775" algn="l"/>
                <a:tab pos="1704975" algn="l"/>
                <a:tab pos="2162175" algn="l"/>
                <a:tab pos="2619375" algn="l"/>
                <a:tab pos="3076575" algn="l"/>
                <a:tab pos="3533775" algn="l"/>
                <a:tab pos="3990975" algn="l"/>
                <a:tab pos="4448175" algn="l"/>
                <a:tab pos="4905375" algn="l"/>
                <a:tab pos="5362575" algn="l"/>
                <a:tab pos="5819775" algn="l"/>
                <a:tab pos="6276975" algn="l"/>
                <a:tab pos="6734175" algn="l"/>
                <a:tab pos="7191375" algn="l"/>
                <a:tab pos="7648575" algn="l"/>
                <a:tab pos="8105775" algn="l"/>
                <a:tab pos="8562975" algn="l"/>
                <a:tab pos="9020175" algn="l"/>
                <a:tab pos="9477375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>
              <a:spcBef>
                <a:spcPts val="750"/>
              </a:spcBef>
              <a:buClr>
                <a:srgbClr val="003366"/>
              </a:buClr>
              <a:buFont typeface="Wingdings" pitchFamily="2" charset="2"/>
              <a:buChar char=""/>
            </a:pPr>
            <a:r>
              <a:rPr lang="cs-CZ" altLang="cs-CZ" sz="2000" dirty="0">
                <a:solidFill>
                  <a:srgbClr val="000000"/>
                </a:solidFill>
                <a:latin typeface="Arial" panose="020B0604020202020204" pitchFamily="34" charset="0"/>
              </a:rPr>
              <a:t>Moderní vysoce pokryvné molekulární technologie produkují obrovské tabulky komplexních dat</a:t>
            </a:r>
          </a:p>
          <a:p>
            <a:pPr lvl="1">
              <a:spcBef>
                <a:spcPts val="750"/>
              </a:spcBef>
            </a:pPr>
            <a:endParaRPr lang="cs-CZ" altLang="cs-CZ" sz="2000" dirty="0">
              <a:solidFill>
                <a:srgbClr val="A50021"/>
              </a:solidFill>
              <a:latin typeface="Arial" panose="020B0604020202020204" pitchFamily="34" charset="0"/>
            </a:endParaRPr>
          </a:p>
          <a:p>
            <a:pPr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>
              <a:spcBef>
                <a:spcPts val="675"/>
              </a:spcBef>
            </a:pPr>
            <a:endParaRPr lang="cs-CZ" altLang="cs-CZ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34819" name="Picture 3">
            <a:extLst>
              <a:ext uri="{FF2B5EF4-FFF2-40B4-BE49-F238E27FC236}">
                <a16:creationId xmlns:a16="http://schemas.microsoft.com/office/drawing/2014/main" id="{781F6A1C-EBCB-4240-9E3F-FF34AF2F0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455" y="1895123"/>
            <a:ext cx="1998662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0" name="Text Box 4">
            <a:extLst>
              <a:ext uri="{FF2B5EF4-FFF2-40B4-BE49-F238E27FC236}">
                <a16:creationId xmlns:a16="http://schemas.microsoft.com/office/drawing/2014/main" id="{7232FB76-AE98-7748-A641-AE1B2ACD43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374" y="1446436"/>
            <a:ext cx="2303463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spcBef>
                <a:spcPts val="1000"/>
              </a:spcBef>
            </a:pPr>
            <a:r>
              <a:rPr lang="cs-CZ" altLang="cs-CZ" sz="1600" b="1">
                <a:solidFill>
                  <a:srgbClr val="000000"/>
                </a:solidFill>
                <a:latin typeface="Arial" panose="020B0604020202020204" pitchFamily="34" charset="0"/>
              </a:rPr>
              <a:t>Mikročipy</a:t>
            </a:r>
          </a:p>
        </p:txBody>
      </p:sp>
      <p:sp>
        <p:nvSpPr>
          <p:cNvPr id="34821" name="Rectangle 5">
            <a:extLst>
              <a:ext uri="{FF2B5EF4-FFF2-40B4-BE49-F238E27FC236}">
                <a16:creationId xmlns:a16="http://schemas.microsoft.com/office/drawing/2014/main" id="{FB660692-D665-4A40-9455-16BB24EC79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3864" y="1916944"/>
            <a:ext cx="2290544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 eaLnBrk="1" hangingPunct="1">
              <a:buFont typeface="Wingdings" pitchFamily="2" charset="2"/>
              <a:buChar char=""/>
            </a:pPr>
            <a:r>
              <a:rPr lang="cs-CZ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Desítky až tisíce genů nebo </a:t>
            </a:r>
            <a:r>
              <a:rPr lang="cs-CZ" altLang="cs-CZ" sz="1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transkriptů</a:t>
            </a:r>
            <a:r>
              <a:rPr lang="cs-CZ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na vzorek</a:t>
            </a:r>
          </a:p>
        </p:txBody>
      </p:sp>
      <p:sp>
        <p:nvSpPr>
          <p:cNvPr id="34822" name="Text Box 6">
            <a:extLst>
              <a:ext uri="{FF2B5EF4-FFF2-40B4-BE49-F238E27FC236}">
                <a16:creationId xmlns:a16="http://schemas.microsoft.com/office/drawing/2014/main" id="{6F4057D9-4BE3-FF4F-A174-980A36DBD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115" y="1442722"/>
            <a:ext cx="2925170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spcBef>
                <a:spcPts val="1000"/>
              </a:spcBef>
            </a:pPr>
            <a:r>
              <a:rPr lang="cs-CZ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Hmotnostní spektrometrie</a:t>
            </a:r>
            <a:endParaRPr lang="en-US" altLang="cs-CZ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34823" name="Picture 7">
            <a:extLst>
              <a:ext uri="{FF2B5EF4-FFF2-40B4-BE49-F238E27FC236}">
                <a16:creationId xmlns:a16="http://schemas.microsoft.com/office/drawing/2014/main" id="{33B2B826-A263-474A-ACCD-360D02AB6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714" y="1733774"/>
            <a:ext cx="3289300" cy="205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4" name="Rectangle 8">
            <a:extLst>
              <a:ext uri="{FF2B5EF4-FFF2-40B4-BE49-F238E27FC236}">
                <a16:creationId xmlns:a16="http://schemas.microsoft.com/office/drawing/2014/main" id="{308862E1-1E5D-1F41-AB7C-A7C502F07E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9285" y="1793715"/>
            <a:ext cx="2712030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 marL="457200"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lvl="1" algn="ctr">
              <a:spcBef>
                <a:spcPts val="600"/>
              </a:spcBef>
              <a:buFont typeface="Wingdings" pitchFamily="2" charset="2"/>
              <a:buChar char=""/>
            </a:pPr>
            <a:r>
              <a:rPr lang="cs-CZ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Tisíce</a:t>
            </a:r>
            <a:r>
              <a:rPr lang="en-US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spekter proteinů, metabolitů nebo malých molekul na vzorek</a:t>
            </a:r>
          </a:p>
        </p:txBody>
      </p:sp>
      <p:sp>
        <p:nvSpPr>
          <p:cNvPr id="34825" name="Text Box 9">
            <a:extLst>
              <a:ext uri="{FF2B5EF4-FFF2-40B4-BE49-F238E27FC236}">
                <a16:creationId xmlns:a16="http://schemas.microsoft.com/office/drawing/2014/main" id="{1DF1EFAB-8E63-4744-BFA4-70D9210B9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182" y="4235219"/>
            <a:ext cx="3022600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spcBef>
                <a:spcPts val="1000"/>
              </a:spcBef>
            </a:pPr>
            <a:r>
              <a:rPr lang="cs-CZ" altLang="cs-CZ" sz="1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Sekvenace</a:t>
            </a:r>
            <a:r>
              <a:rPr lang="cs-CZ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DNA</a:t>
            </a:r>
          </a:p>
        </p:txBody>
      </p:sp>
      <p:pic>
        <p:nvPicPr>
          <p:cNvPr id="34826" name="Picture 10">
            <a:extLst>
              <a:ext uri="{FF2B5EF4-FFF2-40B4-BE49-F238E27FC236}">
                <a16:creationId xmlns:a16="http://schemas.microsoft.com/office/drawing/2014/main" id="{E3877583-6E15-E342-A885-038B1BC73F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76" y="4555227"/>
            <a:ext cx="2690775" cy="2092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7" name="Rectangle 11">
            <a:extLst>
              <a:ext uri="{FF2B5EF4-FFF2-40B4-BE49-F238E27FC236}">
                <a16:creationId xmlns:a16="http://schemas.microsoft.com/office/drawing/2014/main" id="{AF76310E-21F2-D74E-B12A-800BC64226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56856" y="4632024"/>
            <a:ext cx="1973286" cy="107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 marL="169863"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lvl="1">
              <a:spcBef>
                <a:spcPts val="600"/>
              </a:spcBef>
              <a:buFont typeface="Wingdings" pitchFamily="2" charset="2"/>
              <a:buChar char=""/>
            </a:pPr>
            <a:r>
              <a:rPr lang="cs-CZ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Genom s biliony nukleotidů na vzorek</a:t>
            </a:r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A05258CF-E88E-794E-A5E5-77374CAE9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4115" y="4182807"/>
            <a:ext cx="2925170" cy="340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spcBef>
                <a:spcPts val="1000"/>
              </a:spcBef>
            </a:pPr>
            <a:r>
              <a:rPr lang="cs-CZ" altLang="cs-CZ" sz="1600" b="1" dirty="0" err="1">
                <a:solidFill>
                  <a:srgbClr val="000000"/>
                </a:solidFill>
                <a:latin typeface="Arial" panose="020B0604020202020204" pitchFamily="34" charset="0"/>
              </a:rPr>
              <a:t>Sekvenace</a:t>
            </a:r>
            <a:r>
              <a:rPr lang="cs-CZ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nové generace</a:t>
            </a:r>
            <a:endParaRPr lang="en-US" altLang="cs-CZ" sz="16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1">
            <a:extLst>
              <a:ext uri="{FF2B5EF4-FFF2-40B4-BE49-F238E27FC236}">
                <a16:creationId xmlns:a16="http://schemas.microsoft.com/office/drawing/2014/main" id="{7838B428-75A3-094F-83B4-C9522FA348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68014" y="4632024"/>
            <a:ext cx="1973286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 marL="169863"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69863" algn="l"/>
                <a:tab pos="627063" algn="l"/>
                <a:tab pos="1084263" algn="l"/>
                <a:tab pos="1541463" algn="l"/>
                <a:tab pos="1998663" algn="l"/>
                <a:tab pos="2455863" algn="l"/>
                <a:tab pos="2913063" algn="l"/>
                <a:tab pos="3370263" algn="l"/>
                <a:tab pos="3827463" algn="l"/>
                <a:tab pos="4284663" algn="l"/>
                <a:tab pos="4741863" algn="l"/>
                <a:tab pos="5199063" algn="l"/>
                <a:tab pos="5656263" algn="l"/>
                <a:tab pos="6113463" algn="l"/>
                <a:tab pos="6570663" algn="l"/>
                <a:tab pos="7027863" algn="l"/>
                <a:tab pos="7485063" algn="l"/>
                <a:tab pos="7942263" algn="l"/>
                <a:tab pos="8399463" algn="l"/>
                <a:tab pos="8856663" algn="l"/>
                <a:tab pos="9313863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lvl="1">
              <a:spcBef>
                <a:spcPts val="600"/>
              </a:spcBef>
              <a:buFont typeface="Wingdings" pitchFamily="2" charset="2"/>
              <a:buChar char=""/>
            </a:pPr>
            <a:r>
              <a:rPr lang="cs-CZ" altLang="cs-CZ" sz="1600" b="1" dirty="0">
                <a:solidFill>
                  <a:srgbClr val="000000"/>
                </a:solidFill>
                <a:latin typeface="Arial" panose="020B0604020202020204" pitchFamily="34" charset="0"/>
              </a:rPr>
              <a:t> Miliony krátkých čtení DNA na vzorek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390A612-7DDE-8949-8606-EDC9ACA59F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4763" y="4555227"/>
            <a:ext cx="2216301" cy="199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7666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FDA47BC-3069-47F5-8257-24B3B1F76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12927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46" name="Picture 6">
            <a:extLst>
              <a:ext uri="{FF2B5EF4-FFF2-40B4-BE49-F238E27FC236}">
                <a16:creationId xmlns:a16="http://schemas.microsoft.com/office/drawing/2014/main" id="{1FDF0BFD-71F8-7646-9F60-A0D9E3CB3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56859" y="1313410"/>
            <a:ext cx="2648371" cy="1986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7AE95D8F-9825-4222-8846-E3461598CC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463354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841" name="Text Box 1">
            <a:extLst>
              <a:ext uri="{FF2B5EF4-FFF2-40B4-BE49-F238E27FC236}">
                <a16:creationId xmlns:a16="http://schemas.microsoft.com/office/drawing/2014/main" id="{D4FF1365-FCCD-5C4C-B95A-6AFF9CBCE5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38" y="4756638"/>
            <a:ext cx="11139854" cy="93044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cs-CZ" sz="5400" b="1" dirty="0">
                <a:latin typeface="+mj-lt"/>
                <a:ea typeface="+mj-ea"/>
                <a:cs typeface="+mj-cs"/>
              </a:rPr>
              <a:t>Data omics </a:t>
            </a:r>
            <a:r>
              <a:rPr lang="en-US" altLang="cs-CZ" sz="5400" b="1" dirty="0" err="1">
                <a:latin typeface="+mj-lt"/>
                <a:ea typeface="+mj-ea"/>
                <a:cs typeface="+mj-cs"/>
              </a:rPr>
              <a:t>experimentů</a:t>
            </a:r>
            <a:endParaRPr lang="en-US" altLang="cs-CZ" sz="54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35843" name="Picture 3">
            <a:extLst>
              <a:ext uri="{FF2B5EF4-FFF2-40B4-BE49-F238E27FC236}">
                <a16:creationId xmlns:a16="http://schemas.microsoft.com/office/drawing/2014/main" id="{215D7551-9C01-D04F-B1F2-4D33D73CBC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3" r="8562"/>
          <a:stretch>
            <a:fillRect/>
          </a:stretch>
        </p:blipFill>
        <p:spPr bwMode="auto">
          <a:xfrm>
            <a:off x="320041" y="1304336"/>
            <a:ext cx="2659472" cy="2004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8513" r="856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5844" name="Picture 4">
            <a:extLst>
              <a:ext uri="{FF2B5EF4-FFF2-40B4-BE49-F238E27FC236}">
                <a16:creationId xmlns:a16="http://schemas.microsoft.com/office/drawing/2014/main" id="{D9480CA0-DAEC-3649-86EC-AF9E412E4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9" t="28001" b="19998"/>
          <a:stretch>
            <a:fillRect/>
          </a:stretch>
        </p:blipFill>
        <p:spPr bwMode="auto">
          <a:xfrm>
            <a:off x="3290143" y="1114904"/>
            <a:ext cx="2646677" cy="2383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7589" t="28001" b="1999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942B920A-73AD-402A-8EEF-B88E1A939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768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00C9EB70-BC82-414A-BF8D-AD7FC6727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6096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845" name="Picture 5">
            <a:extLst>
              <a:ext uri="{FF2B5EF4-FFF2-40B4-BE49-F238E27FC236}">
                <a16:creationId xmlns:a16="http://schemas.microsoft.com/office/drawing/2014/main" id="{8A4165E2-9F68-AC44-896E-7FE8E2D26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25269" y="1368829"/>
            <a:ext cx="2648372" cy="1920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3217665F-0036-444A-8D4A-33AF36A36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573869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9202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>
            <a:extLst>
              <a:ext uri="{FF2B5EF4-FFF2-40B4-BE49-F238E27FC236}">
                <a16:creationId xmlns:a16="http://schemas.microsoft.com/office/drawing/2014/main" id="{AAFE807D-03BB-2947-9C1E-0A6B9B414FBB}"/>
              </a:ext>
            </a:extLst>
          </p:cNvPr>
          <p:cNvPicPr preferRelativeResize="0"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8" r="646" b="16616"/>
          <a:stretch/>
        </p:blipFill>
        <p:spPr bwMode="auto">
          <a:xfrm>
            <a:off x="-1" y="10"/>
            <a:ext cx="1219200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8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36865" name="Text Box 1">
            <a:extLst>
              <a:ext uri="{FF2B5EF4-FFF2-40B4-BE49-F238E27FC236}">
                <a16:creationId xmlns:a16="http://schemas.microsoft.com/office/drawing/2014/main" id="{66FBABCA-5839-1546-A779-345FA12E2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9448" y="1913950"/>
            <a:ext cx="4204137" cy="134275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cs-CZ" sz="3600" b="1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Human Genome Project</a:t>
            </a:r>
          </a:p>
        </p:txBody>
      </p:sp>
      <p:cxnSp>
        <p:nvCxnSpPr>
          <p:cNvPr id="140" name="Straight Connector 139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66" name="Text Box 2">
            <a:extLst>
              <a:ext uri="{FF2B5EF4-FFF2-40B4-BE49-F238E27FC236}">
                <a16:creationId xmlns:a16="http://schemas.microsoft.com/office/drawing/2014/main" id="{6EC8A599-87ED-FF47-A33E-E70361B1AC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516" y="3417573"/>
            <a:ext cx="4593021" cy="261983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 marL="342900" indent="-333375"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42900" algn="l"/>
                <a:tab pos="800100" algn="l"/>
                <a:tab pos="1257300" algn="l"/>
                <a:tab pos="1714500" algn="l"/>
                <a:tab pos="2171700" algn="l"/>
                <a:tab pos="2628900" algn="l"/>
                <a:tab pos="3086100" algn="l"/>
                <a:tab pos="3543300" algn="l"/>
                <a:tab pos="4000500" algn="l"/>
                <a:tab pos="4457700" algn="l"/>
                <a:tab pos="4914900" algn="l"/>
                <a:tab pos="5372100" algn="l"/>
                <a:tab pos="5829300" algn="l"/>
                <a:tab pos="6286500" algn="l"/>
                <a:tab pos="6743700" algn="l"/>
                <a:tab pos="7200900" algn="l"/>
                <a:tab pos="7658100" algn="l"/>
                <a:tab pos="8115300" algn="l"/>
                <a:tab pos="8572500" algn="l"/>
                <a:tab pos="9029700" algn="l"/>
                <a:tab pos="94869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marL="114300" indent="0">
              <a:lnSpc>
                <a:spcPct val="90000"/>
              </a:lnSpc>
              <a:spcBef>
                <a:spcPts val="525"/>
              </a:spcBef>
            </a:pPr>
            <a:r>
              <a:rPr lang="en-US" altLang="cs-CZ" sz="1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en-US" altLang="cs-CZ" sz="17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" </a:t>
            </a:r>
            <a:r>
              <a:rPr lang="en-US" altLang="cs-CZ" sz="1700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Řetězec</a:t>
            </a:r>
            <a:r>
              <a:rPr lang="en-US" altLang="cs-CZ" sz="17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cs-CZ" sz="1700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genetických</a:t>
            </a:r>
            <a:r>
              <a:rPr lang="en-US" altLang="cs-CZ" sz="17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cs-CZ" sz="1700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kousků</a:t>
            </a:r>
            <a:r>
              <a:rPr lang="en-US" altLang="cs-CZ" sz="17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 </a:t>
            </a:r>
            <a:r>
              <a:rPr lang="en-US" altLang="cs-CZ" sz="1700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zásadě</a:t>
            </a:r>
            <a:r>
              <a:rPr lang="en-US" altLang="cs-CZ" sz="17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cs-CZ" sz="1700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obsahuje</a:t>
            </a:r>
            <a:r>
              <a:rPr lang="en-US" altLang="cs-CZ" sz="17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cs-CZ" sz="1700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dlouho</a:t>
            </a:r>
            <a:r>
              <a:rPr lang="en-US" altLang="cs-CZ" sz="17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cs-CZ" sz="1700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hledaná</a:t>
            </a:r>
            <a:r>
              <a:rPr lang="en-US" altLang="cs-CZ" sz="17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cs-CZ" sz="1700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tajemství</a:t>
            </a:r>
            <a:r>
              <a:rPr lang="en-US" altLang="cs-CZ" sz="17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cs-CZ" sz="1700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lidského</a:t>
            </a:r>
            <a:r>
              <a:rPr lang="en-US" altLang="cs-CZ" sz="17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cs-CZ" sz="1700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vývoje</a:t>
            </a:r>
            <a:r>
              <a:rPr lang="en-US" altLang="cs-CZ" sz="17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altLang="cs-CZ" sz="1700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fyziologie</a:t>
            </a:r>
            <a:r>
              <a:rPr lang="en-US" altLang="cs-CZ" sz="17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en-US" altLang="cs-CZ" sz="1700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medicíny</a:t>
            </a:r>
            <a:r>
              <a:rPr lang="en-US" altLang="cs-CZ" sz="17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V </a:t>
            </a:r>
            <a:r>
              <a:rPr lang="en-US" altLang="cs-CZ" sz="1700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praxi</a:t>
            </a:r>
            <a:r>
              <a:rPr lang="en-US" altLang="cs-CZ" sz="17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 </a:t>
            </a:r>
            <a:r>
              <a:rPr lang="en-US" altLang="cs-CZ" sz="1700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naše</a:t>
            </a:r>
            <a:r>
              <a:rPr lang="en-US" altLang="cs-CZ" sz="17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cs-CZ" sz="1700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schopnost</a:t>
            </a:r>
            <a:r>
              <a:rPr lang="en-US" altLang="cs-CZ" sz="17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cs-CZ" sz="1700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transformovat</a:t>
            </a:r>
            <a:r>
              <a:rPr lang="en-US" altLang="cs-CZ" sz="17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cs-CZ" sz="1700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tyto</a:t>
            </a:r>
            <a:r>
              <a:rPr lang="en-US" altLang="cs-CZ" sz="17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cs-CZ" sz="1700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informace</a:t>
            </a:r>
            <a:r>
              <a:rPr lang="en-US" altLang="cs-CZ" sz="17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 </a:t>
            </a:r>
            <a:r>
              <a:rPr lang="en-US" altLang="cs-CZ" sz="1700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porozumění</a:t>
            </a:r>
            <a:r>
              <a:rPr lang="en-US" altLang="cs-CZ" sz="17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cs-CZ" sz="1700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žalostně</a:t>
            </a:r>
            <a:r>
              <a:rPr lang="en-US" altLang="cs-CZ" sz="17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cs-CZ" sz="1700" i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nedostatečná</a:t>
            </a:r>
            <a:r>
              <a:rPr lang="en-US" altLang="cs-CZ" sz="17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".</a:t>
            </a:r>
            <a:r>
              <a:rPr lang="en-US" altLang="cs-CZ" sz="1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114300" indent="0" algn="r">
              <a:lnSpc>
                <a:spcPct val="90000"/>
              </a:lnSpc>
              <a:spcBef>
                <a:spcPts val="525"/>
              </a:spcBef>
            </a:pPr>
            <a:r>
              <a:rPr lang="en-US" altLang="cs-CZ" sz="1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	</a:t>
            </a:r>
            <a:r>
              <a:rPr lang="en-US" altLang="cs-CZ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Genome International Sequencing Consortium, ”Initial sequencing and analysis of the human genome,” </a:t>
            </a:r>
            <a:r>
              <a:rPr lang="en-US" altLang="cs-CZ" sz="1400" i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Nature</a:t>
            </a:r>
            <a:r>
              <a:rPr lang="en-US" altLang="cs-CZ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409</a:t>
            </a:r>
            <a:r>
              <a:rPr lang="en-US" altLang="cs-CZ" sz="14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altLang="cs-CZ" sz="1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860-921 (2001</a:t>
            </a:r>
            <a:r>
              <a:rPr lang="en-US" altLang="cs-CZ" sz="17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866502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889" name="Text Box 1">
            <a:extLst>
              <a:ext uri="{FF2B5EF4-FFF2-40B4-BE49-F238E27FC236}">
                <a16:creationId xmlns:a16="http://schemas.microsoft.com/office/drawing/2014/main" id="{E92E870B-8947-F84E-B55C-308F36F0AD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1821" y="3812954"/>
            <a:ext cx="6465287" cy="15160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cs-CZ" sz="4800" b="1" kern="1200">
                <a:latin typeface="+mj-lt"/>
                <a:ea typeface="+mj-ea"/>
                <a:cs typeface="+mj-cs"/>
              </a:rPr>
              <a:t>Hledání jehly v kupě sena?</a:t>
            </a: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890" name="Picture 2">
            <a:extLst>
              <a:ext uri="{FF2B5EF4-FFF2-40B4-BE49-F238E27FC236}">
                <a16:creationId xmlns:a16="http://schemas.microsoft.com/office/drawing/2014/main" id="{5432B768-1307-6A45-A1D3-E2BC61FBF0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4" r="41165" b="-1"/>
          <a:stretch/>
        </p:blipFill>
        <p:spPr bwMode="auto">
          <a:xfrm>
            <a:off x="317635" y="321733"/>
            <a:ext cx="4160452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1" name="Picture 3">
            <a:extLst>
              <a:ext uri="{FF2B5EF4-FFF2-40B4-BE49-F238E27FC236}">
                <a16:creationId xmlns:a16="http://schemas.microsoft.com/office/drawing/2014/main" id="{0424A16F-5422-484D-9D9D-BADC41B0CE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8" r="2" b="28608"/>
          <a:stretch/>
        </p:blipFill>
        <p:spPr bwMode="auto">
          <a:xfrm>
            <a:off x="4654296" y="299363"/>
            <a:ext cx="7217085" cy="3008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84925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48700-128A-1B42-A5EE-C24183A4F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7719381" cy="1096331"/>
          </a:xfrm>
        </p:spPr>
        <p:txBody>
          <a:bodyPr>
            <a:normAutofit/>
          </a:bodyPr>
          <a:lstStyle/>
          <a:p>
            <a:r>
              <a:rPr lang="cs-CZ" sz="4100"/>
              <a:t>Specifika dat z omics experimentů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C1093435-6693-4711-BF5F-CCD197C4E73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643467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8817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D6353D97-EAAB-604B-9878-BD8519997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cs-CZ" sz="2600" kern="1200" dirty="0" err="1">
                <a:latin typeface="+mj-lt"/>
                <a:ea typeface="+mj-ea"/>
                <a:cs typeface="+mj-cs"/>
              </a:rPr>
              <a:t>Jak</a:t>
            </a:r>
            <a:r>
              <a:rPr lang="en-US" altLang="cs-CZ" sz="2600" kern="1200" dirty="0">
                <a:latin typeface="+mj-lt"/>
                <a:ea typeface="+mj-ea"/>
                <a:cs typeface="+mj-cs"/>
              </a:rPr>
              <a:t> se </a:t>
            </a:r>
            <a:r>
              <a:rPr lang="en-US" altLang="cs-CZ" sz="2600" kern="1200" dirty="0" err="1">
                <a:latin typeface="+mj-lt"/>
                <a:ea typeface="+mj-ea"/>
                <a:cs typeface="+mj-cs"/>
              </a:rPr>
              <a:t>hledá</a:t>
            </a:r>
            <a:r>
              <a:rPr lang="en-US" altLang="cs-CZ" sz="2600" kern="1200" dirty="0">
                <a:latin typeface="+mj-lt"/>
                <a:ea typeface="+mj-ea"/>
                <a:cs typeface="+mj-cs"/>
              </a:rPr>
              <a:t> </a:t>
            </a:r>
            <a:r>
              <a:rPr lang="en-US" altLang="cs-CZ" sz="2600" kern="1200" dirty="0" err="1">
                <a:latin typeface="+mj-lt"/>
                <a:ea typeface="+mj-ea"/>
                <a:cs typeface="+mj-cs"/>
              </a:rPr>
              <a:t>potenciální</a:t>
            </a:r>
            <a:r>
              <a:rPr lang="en-US" altLang="cs-CZ" sz="2600" kern="1200" dirty="0">
                <a:latin typeface="+mj-lt"/>
                <a:ea typeface="+mj-ea"/>
                <a:cs typeface="+mj-cs"/>
              </a:rPr>
              <a:t> biomarker v omics </a:t>
            </a:r>
            <a:r>
              <a:rPr lang="en-US" altLang="cs-CZ" sz="2600" kern="1200" dirty="0" err="1">
                <a:latin typeface="+mj-lt"/>
                <a:ea typeface="+mj-ea"/>
                <a:cs typeface="+mj-cs"/>
              </a:rPr>
              <a:t>datech</a:t>
            </a:r>
            <a:endParaRPr lang="en-US" altLang="cs-CZ" sz="2600" kern="1200" dirty="0">
              <a:latin typeface="+mj-lt"/>
              <a:ea typeface="+mj-ea"/>
              <a:cs typeface="+mj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72AC2FD-2F71-5240-98A6-A31F7BDBF8CE}"/>
              </a:ext>
            </a:extLst>
          </p:cNvPr>
          <p:cNvGrpSpPr/>
          <p:nvPr/>
        </p:nvGrpSpPr>
        <p:grpSpPr>
          <a:xfrm>
            <a:off x="3623441" y="326257"/>
            <a:ext cx="8337551" cy="5935662"/>
            <a:chOff x="2330449" y="836613"/>
            <a:chExt cx="8337551" cy="5935662"/>
          </a:xfrm>
        </p:grpSpPr>
        <p:sp>
          <p:nvSpPr>
            <p:cNvPr id="13" name="Text Box 5">
              <a:extLst>
                <a:ext uri="{FF2B5EF4-FFF2-40B4-BE49-F238E27FC236}">
                  <a16:creationId xmlns:a16="http://schemas.microsoft.com/office/drawing/2014/main" id="{C6903668-0453-464E-BA0B-3859CD4EBB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0449" y="4149725"/>
              <a:ext cx="1317626" cy="636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cs-CZ" altLang="cs-CZ" sz="1200" dirty="0">
                  <a:solidFill>
                    <a:srgbClr val="000000"/>
                  </a:solidFill>
                  <a:latin typeface="Arial" panose="020B0604020202020204" pitchFamily="34" charset="0"/>
                </a:rPr>
                <a:t>Kontrola kvality</a:t>
              </a:r>
            </a:p>
            <a:p>
              <a:pPr algn="ctr" eaLnBrk="1" hangingPunct="1">
                <a:buClrTx/>
                <a:buFontTx/>
                <a:buNone/>
              </a:pPr>
              <a:r>
                <a:rPr lang="cs-CZ" altLang="cs-CZ" sz="1200" dirty="0">
                  <a:solidFill>
                    <a:srgbClr val="000000"/>
                  </a:solidFill>
                  <a:latin typeface="Arial" panose="020B0604020202020204" pitchFamily="34" charset="0"/>
                </a:rPr>
                <a:t>Normalizace</a:t>
              </a:r>
            </a:p>
            <a:p>
              <a:pPr algn="ctr" eaLnBrk="1" hangingPunct="1">
                <a:buClrTx/>
                <a:buFontTx/>
                <a:buNone/>
              </a:pPr>
              <a:r>
                <a:rPr lang="cs-CZ" altLang="cs-CZ" sz="1200" dirty="0">
                  <a:solidFill>
                    <a:srgbClr val="000000"/>
                  </a:solidFill>
                  <a:latin typeface="Arial" panose="020B0604020202020204" pitchFamily="34" charset="0"/>
                </a:rPr>
                <a:t>Sumarizace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6F8E9D2-236A-7848-AA06-7A1B49260EE4}"/>
                </a:ext>
              </a:extLst>
            </p:cNvPr>
            <p:cNvGrpSpPr/>
            <p:nvPr/>
          </p:nvGrpSpPr>
          <p:grpSpPr>
            <a:xfrm>
              <a:off x="2463801" y="836613"/>
              <a:ext cx="8204199" cy="5935662"/>
              <a:chOff x="2463801" y="836613"/>
              <a:chExt cx="8204199" cy="5935662"/>
            </a:xfrm>
          </p:grpSpPr>
          <p:sp>
            <p:nvSpPr>
              <p:cNvPr id="15" name="Rectangle 3">
                <a:extLst>
                  <a:ext uri="{FF2B5EF4-FFF2-40B4-BE49-F238E27FC236}">
                    <a16:creationId xmlns:a16="http://schemas.microsoft.com/office/drawing/2014/main" id="{5A16A34A-1B48-574C-BFD5-5E0D299815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3963" y="836613"/>
                <a:ext cx="2101850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Biologická otázka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(hypotéza)</a:t>
                </a:r>
              </a:p>
            </p:txBody>
          </p:sp>
          <p:sp>
            <p:nvSpPr>
              <p:cNvPr id="16" name="Rectangle 4">
                <a:extLst>
                  <a:ext uri="{FF2B5EF4-FFF2-40B4-BE49-F238E27FC236}">
                    <a16:creationId xmlns:a16="http://schemas.microsoft.com/office/drawing/2014/main" id="{535E111C-D57A-E24A-8511-AA0AE18A1E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3963" y="3584056"/>
                <a:ext cx="2101850" cy="455613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N matic základních dat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(jedna pro každý z N vzorků)</a:t>
                </a:r>
              </a:p>
            </p:txBody>
          </p:sp>
          <p:sp>
            <p:nvSpPr>
              <p:cNvPr id="17" name="Text Box 7">
                <a:extLst>
                  <a:ext uri="{FF2B5EF4-FFF2-40B4-BE49-F238E27FC236}">
                    <a16:creationId xmlns:a16="http://schemas.microsoft.com/office/drawing/2014/main" id="{2334D3A3-20A5-8744-BF60-C0290BFBEB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13013" y="2495306"/>
                <a:ext cx="2082800" cy="6365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Provedení experimentu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(hybridizace mikročipů,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hmotnostní spektrometrie...)</a:t>
                </a:r>
              </a:p>
            </p:txBody>
          </p:sp>
          <p:sp>
            <p:nvSpPr>
              <p:cNvPr id="18" name="Text Box 8">
                <a:extLst>
                  <a:ext uri="{FF2B5EF4-FFF2-40B4-BE49-F238E27FC236}">
                    <a16:creationId xmlns:a16="http://schemas.microsoft.com/office/drawing/2014/main" id="{B5A672B0-5AFA-4A4E-9A00-E94D56A39C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95588" y="1865313"/>
                <a:ext cx="1485900" cy="419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Dizajn experimentu</a:t>
                </a:r>
              </a:p>
            </p:txBody>
          </p:sp>
          <p:sp>
            <p:nvSpPr>
              <p:cNvPr id="19" name="Rectangle 11">
                <a:extLst>
                  <a:ext uri="{FF2B5EF4-FFF2-40B4-BE49-F238E27FC236}">
                    <a16:creationId xmlns:a16="http://schemas.microsoft.com/office/drawing/2014/main" id="{BBF3D14F-3894-5748-A844-9AA83711D0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9313" y="844550"/>
                <a:ext cx="1168400" cy="501650"/>
              </a:xfrm>
              <a:prstGeom prst="rect">
                <a:avLst/>
              </a:prstGeom>
              <a:solidFill>
                <a:srgbClr val="FFFF99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Objevování skupin?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(Shlukování)</a:t>
                </a:r>
              </a:p>
            </p:txBody>
          </p:sp>
          <p:sp>
            <p:nvSpPr>
              <p:cNvPr id="20" name="Rectangle 12">
                <a:extLst>
                  <a:ext uri="{FF2B5EF4-FFF2-40B4-BE49-F238E27FC236}">
                    <a16:creationId xmlns:a16="http://schemas.microsoft.com/office/drawing/2014/main" id="{6990FA24-32CF-CD49-819E-F0B77A5642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0288" y="1962150"/>
                <a:ext cx="1168400" cy="501650"/>
              </a:xfrm>
              <a:prstGeom prst="rect">
                <a:avLst/>
              </a:prstGeom>
              <a:solidFill>
                <a:srgbClr val="CFE7F5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Porovnání skupin?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(Testování)</a:t>
                </a:r>
              </a:p>
            </p:txBody>
          </p:sp>
          <p:sp>
            <p:nvSpPr>
              <p:cNvPr id="21" name="Rectangle 13">
                <a:extLst>
                  <a:ext uri="{FF2B5EF4-FFF2-40B4-BE49-F238E27FC236}">
                    <a16:creationId xmlns:a16="http://schemas.microsoft.com/office/drawing/2014/main" id="{D627F368-1EAD-9247-B92A-407618409E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0288" y="3113088"/>
                <a:ext cx="1187450" cy="501650"/>
              </a:xfrm>
              <a:prstGeom prst="rect">
                <a:avLst/>
              </a:prstGeom>
              <a:solidFill>
                <a:srgbClr val="FFCC99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Predikce skupin?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(Klasifikace)</a:t>
                </a:r>
              </a:p>
            </p:txBody>
          </p:sp>
          <p:sp>
            <p:nvSpPr>
              <p:cNvPr id="22" name="AutoShape 14">
                <a:extLst>
                  <a:ext uri="{FF2B5EF4-FFF2-40B4-BE49-F238E27FC236}">
                    <a16:creationId xmlns:a16="http://schemas.microsoft.com/office/drawing/2014/main" id="{06946755-9AE4-7145-8CC8-43C18E1770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6475" y="5334001"/>
                <a:ext cx="273050" cy="1095375"/>
              </a:xfrm>
              <a:prstGeom prst="rightBrace">
                <a:avLst>
                  <a:gd name="adj1" fmla="val 33430"/>
                  <a:gd name="adj2" fmla="val 50000"/>
                </a:avLst>
              </a:prstGeom>
              <a:noFill/>
              <a:ln w="9360" cap="sq">
                <a:solidFill>
                  <a:srgbClr val="80808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" name="Rectangle 15">
                <a:extLst>
                  <a:ext uri="{FF2B5EF4-FFF2-40B4-BE49-F238E27FC236}">
                    <a16:creationId xmlns:a16="http://schemas.microsoft.com/office/drawing/2014/main" id="{EFD3526A-4B02-8449-883A-7FBDB2D2C9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0288" y="4268788"/>
                <a:ext cx="1263650" cy="501650"/>
              </a:xfrm>
              <a:prstGeom prst="rect">
                <a:avLst/>
              </a:prstGeom>
              <a:solidFill>
                <a:srgbClr val="3DEB3D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Analýza přežití</a:t>
                </a:r>
              </a:p>
            </p:txBody>
          </p:sp>
          <p:sp>
            <p:nvSpPr>
              <p:cNvPr id="24" name="Rectangle 16">
                <a:extLst>
                  <a:ext uri="{FF2B5EF4-FFF2-40B4-BE49-F238E27FC236}">
                    <a16:creationId xmlns:a16="http://schemas.microsoft.com/office/drawing/2014/main" id="{A73FA1C4-7239-A54C-84B9-70D650569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6001" y="5073650"/>
                <a:ext cx="1370013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Analýza časových řad</a:t>
                </a:r>
              </a:p>
            </p:txBody>
          </p:sp>
          <p:sp>
            <p:nvSpPr>
              <p:cNvPr id="25" name="Rectangle 17">
                <a:extLst>
                  <a:ext uri="{FF2B5EF4-FFF2-40B4-BE49-F238E27FC236}">
                    <a16:creationId xmlns:a16="http://schemas.microsoft.com/office/drawing/2014/main" id="{25E4BFF8-7EDE-9E44-BBD7-01249312F9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02738" y="844550"/>
                <a:ext cx="1370012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85680" tIns="42480" rIns="85680" bIns="4248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Charakterizace nových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skupin</a:t>
                </a:r>
              </a:p>
            </p:txBody>
          </p:sp>
          <p:cxnSp>
            <p:nvCxnSpPr>
              <p:cNvPr id="26" name="AutoShape 18">
                <a:extLst>
                  <a:ext uri="{FF2B5EF4-FFF2-40B4-BE49-F238E27FC236}">
                    <a16:creationId xmlns:a16="http://schemas.microsoft.com/office/drawing/2014/main" id="{2208331E-FFE5-344D-BD6D-F49BB6ACC571}"/>
                  </a:ext>
                </a:extLst>
              </p:cNvPr>
              <p:cNvCxnSpPr>
                <a:cxnSpLocks noChangeShapeType="1"/>
                <a:stCxn id="22" idx="1"/>
                <a:endCxn id="19" idx="1"/>
              </p:cNvCxnSpPr>
              <p:nvPr/>
            </p:nvCxnSpPr>
            <p:spPr bwMode="auto">
              <a:xfrm flipV="1">
                <a:off x="4816475" y="1093789"/>
                <a:ext cx="1112838" cy="5337175"/>
              </a:xfrm>
              <a:prstGeom prst="bentConnector3">
                <a:avLst>
                  <a:gd name="adj1" fmla="val 36840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27" name="Rectangle 19">
                <a:extLst>
                  <a:ext uri="{FF2B5EF4-FFF2-40B4-BE49-F238E27FC236}">
                    <a16:creationId xmlns:a16="http://schemas.microsoft.com/office/drawing/2014/main" id="{BD1ED9BD-A910-5940-A68C-B66232B74A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77163" y="5073650"/>
                <a:ext cx="1370012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List genů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se stejným profilem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změn exprese v čase</a:t>
                </a:r>
              </a:p>
            </p:txBody>
          </p:sp>
          <p:cxnSp>
            <p:nvCxnSpPr>
              <p:cNvPr id="28" name="AutoShape 20">
                <a:extLst>
                  <a:ext uri="{FF2B5EF4-FFF2-40B4-BE49-F238E27FC236}">
                    <a16:creationId xmlns:a16="http://schemas.microsoft.com/office/drawing/2014/main" id="{27C86DFC-8E3C-9B42-B388-4064CB3A405C}"/>
                  </a:ext>
                </a:extLst>
              </p:cNvPr>
              <p:cNvCxnSpPr>
                <a:cxnSpLocks noChangeShapeType="1"/>
                <a:stCxn id="24" idx="3"/>
                <a:endCxn id="27" idx="1"/>
              </p:cNvCxnSpPr>
              <p:nvPr/>
            </p:nvCxnSpPr>
            <p:spPr bwMode="auto">
              <a:xfrm>
                <a:off x="7466013" y="5324475"/>
                <a:ext cx="311150" cy="1588"/>
              </a:xfrm>
              <a:prstGeom prst="bentConnector2">
                <a:avLst/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29" name="AutoShape 21">
                <a:extLst>
                  <a:ext uri="{FF2B5EF4-FFF2-40B4-BE49-F238E27FC236}">
                    <a16:creationId xmlns:a16="http://schemas.microsoft.com/office/drawing/2014/main" id="{DC7C8079-954E-5248-8CC1-0CC22A6AECCF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8504238" y="3943351"/>
                <a:ext cx="273050" cy="3597275"/>
              </a:xfrm>
              <a:prstGeom prst="rightBrace">
                <a:avLst>
                  <a:gd name="adj1" fmla="val 109787"/>
                  <a:gd name="adj2" fmla="val 50000"/>
                </a:avLst>
              </a:prstGeom>
              <a:noFill/>
              <a:ln w="9360" cap="sq">
                <a:solidFill>
                  <a:srgbClr val="80808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" name="Rectangle 22">
                <a:extLst>
                  <a:ext uri="{FF2B5EF4-FFF2-40B4-BE49-F238E27FC236}">
                    <a16:creationId xmlns:a16="http://schemas.microsoft.com/office/drawing/2014/main" id="{5059E4F0-75A5-214E-962E-D69201DF8F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5826" y="6270625"/>
                <a:ext cx="1084263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Interpretace</a:t>
                </a:r>
              </a:p>
            </p:txBody>
          </p:sp>
          <p:sp>
            <p:nvSpPr>
              <p:cNvPr id="31" name="Rectangle 23">
                <a:extLst>
                  <a:ext uri="{FF2B5EF4-FFF2-40B4-BE49-F238E27FC236}">
                    <a16:creationId xmlns:a16="http://schemas.microsoft.com/office/drawing/2014/main" id="{8FC241FE-6093-F748-B648-E30CB96962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19989" y="6270625"/>
                <a:ext cx="993775" cy="501650"/>
              </a:xfrm>
              <a:prstGeom prst="rect">
                <a:avLst/>
              </a:prstGeom>
              <a:solidFill>
                <a:srgbClr val="FF00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 b="1">
                    <a:latin typeface="Arial" panose="020B0604020202020204" pitchFamily="34" charset="0"/>
                  </a:rPr>
                  <a:t>Validace</a:t>
                </a:r>
              </a:p>
            </p:txBody>
          </p:sp>
          <p:sp>
            <p:nvSpPr>
              <p:cNvPr id="32" name="Rectangle 24">
                <a:extLst>
                  <a:ext uri="{FF2B5EF4-FFF2-40B4-BE49-F238E27FC236}">
                    <a16:creationId xmlns:a16="http://schemas.microsoft.com/office/drawing/2014/main" id="{F24C7274-FB72-7C4B-A901-66D2760125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83664" y="6270625"/>
                <a:ext cx="993775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Publikace</a:t>
                </a:r>
              </a:p>
            </p:txBody>
          </p:sp>
          <p:cxnSp>
            <p:nvCxnSpPr>
              <p:cNvPr id="33" name="AutoShape 25">
                <a:extLst>
                  <a:ext uri="{FF2B5EF4-FFF2-40B4-BE49-F238E27FC236}">
                    <a16:creationId xmlns:a16="http://schemas.microsoft.com/office/drawing/2014/main" id="{614E8400-1571-E243-801D-C64BEDBE8D82}"/>
                  </a:ext>
                </a:extLst>
              </p:cNvPr>
              <p:cNvCxnSpPr>
                <a:cxnSpLocks noChangeShapeType="1"/>
                <a:stCxn id="30" idx="3"/>
                <a:endCxn id="31" idx="1"/>
              </p:cNvCxnSpPr>
              <p:nvPr/>
            </p:nvCxnSpPr>
            <p:spPr bwMode="auto">
              <a:xfrm>
                <a:off x="7050088" y="6521450"/>
                <a:ext cx="469900" cy="1588"/>
              </a:xfrm>
              <a:prstGeom prst="bentConnector2">
                <a:avLst/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4" name="AutoShape 26">
                <a:extLst>
                  <a:ext uri="{FF2B5EF4-FFF2-40B4-BE49-F238E27FC236}">
                    <a16:creationId xmlns:a16="http://schemas.microsoft.com/office/drawing/2014/main" id="{831C6E1D-5BC3-3345-B4CA-454DC4A3C19E}"/>
                  </a:ext>
                </a:extLst>
              </p:cNvPr>
              <p:cNvCxnSpPr>
                <a:cxnSpLocks noChangeShapeType="1"/>
                <a:stCxn id="31" idx="3"/>
                <a:endCxn id="32" idx="1"/>
              </p:cNvCxnSpPr>
              <p:nvPr/>
            </p:nvCxnSpPr>
            <p:spPr bwMode="auto">
              <a:xfrm>
                <a:off x="8513763" y="6521450"/>
                <a:ext cx="469900" cy="1588"/>
              </a:xfrm>
              <a:prstGeom prst="bentConnector2">
                <a:avLst/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35" name="AutoShape 27">
                <a:extLst>
                  <a:ext uri="{FF2B5EF4-FFF2-40B4-BE49-F238E27FC236}">
                    <a16:creationId xmlns:a16="http://schemas.microsoft.com/office/drawing/2014/main" id="{C1575BA1-677B-8742-B034-9BEDB72DC2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0151" y="5840413"/>
                <a:ext cx="2252663" cy="863600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13206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2254250"/>
                  <a:gd name="T1" fmla="*/ 0 h 865187"/>
                  <a:gd name="T2" fmla="*/ 1416 w 2254250"/>
                  <a:gd name="T3" fmla="*/ 0 h 865187"/>
                  <a:gd name="T4" fmla="*/ 1416 w 2254250"/>
                  <a:gd name="T5" fmla="*/ 541 h 865187"/>
                  <a:gd name="T6" fmla="*/ 0 w 2254250"/>
                  <a:gd name="T7" fmla="*/ 541 h 865187"/>
                  <a:gd name="T8" fmla="*/ 0 w 2254250"/>
                  <a:gd name="T9" fmla="*/ 0 h 865187"/>
                  <a:gd name="T10" fmla="*/ 46 w 2254250"/>
                  <a:gd name="T11" fmla="*/ 46 h 865187"/>
                  <a:gd name="T12" fmla="*/ 46 w 2254250"/>
                  <a:gd name="T13" fmla="*/ 495 h 865187"/>
                  <a:gd name="T14" fmla="*/ 1370 w 2254250"/>
                  <a:gd name="T15" fmla="*/ 495 h 865187"/>
                  <a:gd name="T16" fmla="*/ 1370 w 2254250"/>
                  <a:gd name="T17" fmla="*/ 46 h 865187"/>
                  <a:gd name="T18" fmla="*/ 46 w 2254250"/>
                  <a:gd name="T19" fmla="*/ 46 h 865187"/>
                  <a:gd name="T20" fmla="*/ 1416 w 2254250"/>
                  <a:gd name="T21" fmla="*/ 0 h 865187"/>
                  <a:gd name="T22" fmla="*/ 0 w 2254250"/>
                  <a:gd name="T23" fmla="*/ 865187 h 865187"/>
                  <a:gd name="T24" fmla="*/ 0 w 2254250"/>
                  <a:gd name="T25" fmla="*/ 0 h 865187"/>
                  <a:gd name="T26" fmla="*/ 2254250 w 2254250"/>
                  <a:gd name="T27" fmla="*/ 865187 h 865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T24" t="T25" r="T26" b="T27"/>
                <a:pathLst>
                  <a:path w="2254250" h="865187">
                    <a:moveTo>
                      <a:pt x="0" y="0"/>
                    </a:moveTo>
                    <a:lnTo>
                      <a:pt x="2254250" y="0"/>
                    </a:lnTo>
                    <a:lnTo>
                      <a:pt x="2254250" y="865187"/>
                    </a:lnTo>
                    <a:lnTo>
                      <a:pt x="0" y="865187"/>
                    </a:lnTo>
                    <a:lnTo>
                      <a:pt x="0" y="0"/>
                    </a:lnTo>
                    <a:close/>
                    <a:moveTo>
                      <a:pt x="72503" y="72503"/>
                    </a:moveTo>
                    <a:lnTo>
                      <a:pt x="72503" y="792684"/>
                    </a:lnTo>
                    <a:lnTo>
                      <a:pt x="2181747" y="792684"/>
                    </a:lnTo>
                    <a:lnTo>
                      <a:pt x="2181747" y="72503"/>
                    </a:lnTo>
                    <a:lnTo>
                      <a:pt x="72503" y="72503"/>
                    </a:lnTo>
                    <a:close/>
                  </a:path>
                </a:pathLst>
              </a:custGeom>
              <a:solidFill>
                <a:srgbClr val="00B8FF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endParaRPr lang="cs-CZ" altLang="cs-CZ" sz="110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Matice informací o vzorcích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N </a:t>
                </a:r>
                <a:r>
                  <a:rPr lang="cs-CZ" altLang="cs-CZ" sz="1100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x</a:t>
                </a: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P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(např. klinická data v medicíně)</a:t>
                </a:r>
              </a:p>
            </p:txBody>
          </p:sp>
          <p:sp>
            <p:nvSpPr>
              <p:cNvPr id="36" name="AutoShape 28">
                <a:extLst>
                  <a:ext uri="{FF2B5EF4-FFF2-40B4-BE49-F238E27FC236}">
                    <a16:creationId xmlns:a16="http://schemas.microsoft.com/office/drawing/2014/main" id="{404044DF-3F35-344B-A70E-5D56055B04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3801" y="4849815"/>
                <a:ext cx="2259013" cy="863599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33155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2260600"/>
                  <a:gd name="T1" fmla="*/ 0 h 754062"/>
                  <a:gd name="T2" fmla="*/ 1420 w 2260600"/>
                  <a:gd name="T3" fmla="*/ 0 h 754062"/>
                  <a:gd name="T4" fmla="*/ 1420 w 2260600"/>
                  <a:gd name="T5" fmla="*/ 471 h 754062"/>
                  <a:gd name="T6" fmla="*/ 0 w 2260600"/>
                  <a:gd name="T7" fmla="*/ 471 h 754062"/>
                  <a:gd name="T8" fmla="*/ 0 w 2260600"/>
                  <a:gd name="T9" fmla="*/ 0 h 754062"/>
                  <a:gd name="T10" fmla="*/ 40 w 2260600"/>
                  <a:gd name="T11" fmla="*/ 40 h 754062"/>
                  <a:gd name="T12" fmla="*/ 40 w 2260600"/>
                  <a:gd name="T13" fmla="*/ 431 h 754062"/>
                  <a:gd name="T14" fmla="*/ 1380 w 2260600"/>
                  <a:gd name="T15" fmla="*/ 431 h 754062"/>
                  <a:gd name="T16" fmla="*/ 1380 w 2260600"/>
                  <a:gd name="T17" fmla="*/ 40 h 754062"/>
                  <a:gd name="T18" fmla="*/ 40 w 2260600"/>
                  <a:gd name="T19" fmla="*/ 40 h 754062"/>
                  <a:gd name="T20" fmla="*/ 0 w 2260600"/>
                  <a:gd name="T21" fmla="*/ 471 h 754062"/>
                  <a:gd name="T22" fmla="*/ 0 w 2260600"/>
                  <a:gd name="T23" fmla="*/ 0 h 754062"/>
                  <a:gd name="T24" fmla="*/ 0 w 2260600"/>
                  <a:gd name="T25" fmla="*/ 0 h 754062"/>
                  <a:gd name="T26" fmla="*/ 2260600 w 2260600"/>
                  <a:gd name="T27" fmla="*/ 754062 h 7540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T24" t="T25" r="T26" b="T27"/>
                <a:pathLst>
                  <a:path w="2260600" h="754062">
                    <a:moveTo>
                      <a:pt x="0" y="0"/>
                    </a:moveTo>
                    <a:lnTo>
                      <a:pt x="2260600" y="0"/>
                    </a:lnTo>
                    <a:lnTo>
                      <a:pt x="2260600" y="754062"/>
                    </a:lnTo>
                    <a:lnTo>
                      <a:pt x="0" y="754062"/>
                    </a:lnTo>
                    <a:lnTo>
                      <a:pt x="0" y="0"/>
                    </a:lnTo>
                    <a:close/>
                    <a:moveTo>
                      <a:pt x="63190" y="63190"/>
                    </a:moveTo>
                    <a:lnTo>
                      <a:pt x="63190" y="690872"/>
                    </a:lnTo>
                    <a:lnTo>
                      <a:pt x="2197410" y="690872"/>
                    </a:lnTo>
                    <a:lnTo>
                      <a:pt x="2197410" y="63190"/>
                    </a:lnTo>
                    <a:lnTo>
                      <a:pt x="63190" y="63190"/>
                    </a:lnTo>
                    <a:close/>
                  </a:path>
                </a:pathLst>
              </a:custGeom>
              <a:solidFill>
                <a:srgbClr val="00B8FF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endParaRPr lang="cs-CZ" altLang="cs-CZ" sz="110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Finální datová matice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N vzorků a K genů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(proteinů)</a:t>
                </a:r>
              </a:p>
            </p:txBody>
          </p:sp>
          <p:cxnSp>
            <p:nvCxnSpPr>
              <p:cNvPr id="37" name="AutoShape 30">
                <a:extLst>
                  <a:ext uri="{FF2B5EF4-FFF2-40B4-BE49-F238E27FC236}">
                    <a16:creationId xmlns:a16="http://schemas.microsoft.com/office/drawing/2014/main" id="{19EB48E7-9C04-3548-973B-AEC4B8BA41A7}"/>
                  </a:ext>
                </a:extLst>
              </p:cNvPr>
              <p:cNvCxnSpPr>
                <a:cxnSpLocks noChangeShapeType="1"/>
                <a:stCxn id="22" idx="1"/>
                <a:endCxn id="20" idx="1"/>
              </p:cNvCxnSpPr>
              <p:nvPr/>
            </p:nvCxnSpPr>
            <p:spPr bwMode="auto">
              <a:xfrm rot="10800000" flipH="1">
                <a:off x="5089524" y="2212975"/>
                <a:ext cx="1020763" cy="3668714"/>
              </a:xfrm>
              <a:prstGeom prst="bentConnector3">
                <a:avLst>
                  <a:gd name="adj1" fmla="val 28402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8" name="AutoShape 31">
                <a:extLst>
                  <a:ext uri="{FF2B5EF4-FFF2-40B4-BE49-F238E27FC236}">
                    <a16:creationId xmlns:a16="http://schemas.microsoft.com/office/drawing/2014/main" id="{157C0D9E-D06F-7244-93B8-98FB477A023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5089526" y="3348038"/>
                <a:ext cx="1019175" cy="2519362"/>
              </a:xfrm>
              <a:prstGeom prst="bentConnector3">
                <a:avLst>
                  <a:gd name="adj1" fmla="val 43821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" name="AutoShape 32">
                <a:extLst>
                  <a:ext uri="{FF2B5EF4-FFF2-40B4-BE49-F238E27FC236}">
                    <a16:creationId xmlns:a16="http://schemas.microsoft.com/office/drawing/2014/main" id="{25473FBC-DE4A-0C46-A2F0-C0FFDBC313EF}"/>
                  </a:ext>
                </a:extLst>
              </p:cNvPr>
              <p:cNvCxnSpPr>
                <a:cxnSpLocks noChangeShapeType="1"/>
                <a:stCxn id="22" idx="1"/>
                <a:endCxn id="23" idx="1"/>
              </p:cNvCxnSpPr>
              <p:nvPr/>
            </p:nvCxnSpPr>
            <p:spPr bwMode="auto">
              <a:xfrm rot="10800000" flipH="1">
                <a:off x="5089524" y="4519613"/>
                <a:ext cx="1020763" cy="1362076"/>
              </a:xfrm>
              <a:prstGeom prst="bentConnector3">
                <a:avLst>
                  <a:gd name="adj1" fmla="val 59153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" name="AutoShape 33">
                <a:extLst>
                  <a:ext uri="{FF2B5EF4-FFF2-40B4-BE49-F238E27FC236}">
                    <a16:creationId xmlns:a16="http://schemas.microsoft.com/office/drawing/2014/main" id="{024F4D06-271A-5D44-9411-D441677F0324}"/>
                  </a:ext>
                </a:extLst>
              </p:cNvPr>
              <p:cNvCxnSpPr>
                <a:cxnSpLocks noChangeShapeType="1"/>
                <a:endCxn id="24" idx="1"/>
              </p:cNvCxnSpPr>
              <p:nvPr/>
            </p:nvCxnSpPr>
            <p:spPr bwMode="auto">
              <a:xfrm flipV="1">
                <a:off x="5221288" y="5322889"/>
                <a:ext cx="874712" cy="555625"/>
              </a:xfrm>
              <a:prstGeom prst="bentConnector3">
                <a:avLst>
                  <a:gd name="adj1" fmla="val 69552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41" name="AutoShape 34">
                <a:extLst>
                  <a:ext uri="{FF2B5EF4-FFF2-40B4-BE49-F238E27FC236}">
                    <a16:creationId xmlns:a16="http://schemas.microsoft.com/office/drawing/2014/main" id="{3E7427A3-B852-504E-840A-9BF44E3961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07288" y="846138"/>
                <a:ext cx="1447800" cy="506412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49241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1449387"/>
                  <a:gd name="T1" fmla="*/ 0 h 508000"/>
                  <a:gd name="T2" fmla="*/ 909 w 1449387"/>
                  <a:gd name="T3" fmla="*/ 0 h 508000"/>
                  <a:gd name="T4" fmla="*/ 909 w 1449387"/>
                  <a:gd name="T5" fmla="*/ 316 h 508000"/>
                  <a:gd name="T6" fmla="*/ 0 w 1449387"/>
                  <a:gd name="T7" fmla="*/ 316 h 508000"/>
                  <a:gd name="T8" fmla="*/ 0 w 1449387"/>
                  <a:gd name="T9" fmla="*/ 0 h 508000"/>
                  <a:gd name="T10" fmla="*/ 27 w 1449387"/>
                  <a:gd name="T11" fmla="*/ 27 h 508000"/>
                  <a:gd name="T12" fmla="*/ 27 w 1449387"/>
                  <a:gd name="T13" fmla="*/ 289 h 508000"/>
                  <a:gd name="T14" fmla="*/ 882 w 1449387"/>
                  <a:gd name="T15" fmla="*/ 289 h 508000"/>
                  <a:gd name="T16" fmla="*/ 882 w 1449387"/>
                  <a:gd name="T17" fmla="*/ 27 h 508000"/>
                  <a:gd name="T18" fmla="*/ 27 w 1449387"/>
                  <a:gd name="T19" fmla="*/ 27 h 508000"/>
                  <a:gd name="T20" fmla="*/ 909 w 1449387"/>
                  <a:gd name="T21" fmla="*/ 0 h 508000"/>
                  <a:gd name="T22" fmla="*/ 0 w 1449387"/>
                  <a:gd name="T23" fmla="*/ 316 h 508000"/>
                  <a:gd name="T24" fmla="*/ 0 w 1449387"/>
                  <a:gd name="T25" fmla="*/ 0 h 508000"/>
                  <a:gd name="T26" fmla="*/ 1449387 w 1449387"/>
                  <a:gd name="T27" fmla="*/ 508000 h 508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T24" t="T25" r="T26" b="T27"/>
                <a:pathLst>
                  <a:path w="1449387" h="508000">
                    <a:moveTo>
                      <a:pt x="0" y="0"/>
                    </a:moveTo>
                    <a:lnTo>
                      <a:pt x="1449387" y="0"/>
                    </a:lnTo>
                    <a:lnTo>
                      <a:pt x="1449387" y="508000"/>
                    </a:lnTo>
                    <a:lnTo>
                      <a:pt x="0" y="508000"/>
                    </a:lnTo>
                    <a:lnTo>
                      <a:pt x="0" y="0"/>
                    </a:lnTo>
                    <a:close/>
                    <a:moveTo>
                      <a:pt x="42570" y="42570"/>
                    </a:moveTo>
                    <a:lnTo>
                      <a:pt x="42570" y="465430"/>
                    </a:lnTo>
                    <a:lnTo>
                      <a:pt x="1406817" y="465430"/>
                    </a:lnTo>
                    <a:lnTo>
                      <a:pt x="1406817" y="42570"/>
                    </a:lnTo>
                    <a:lnTo>
                      <a:pt x="42570" y="42570"/>
                    </a:lnTo>
                    <a:close/>
                  </a:path>
                </a:pathLst>
              </a:custGeom>
              <a:solidFill>
                <a:srgbClr val="FFFF99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Nové skupiny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genů nebo vzorků</a:t>
                </a:r>
              </a:p>
            </p:txBody>
          </p:sp>
          <p:sp>
            <p:nvSpPr>
              <p:cNvPr id="42" name="AutoShape 35">
                <a:extLst>
                  <a:ext uri="{FF2B5EF4-FFF2-40B4-BE49-F238E27FC236}">
                    <a16:creationId xmlns:a16="http://schemas.microsoft.com/office/drawing/2014/main" id="{59FC590A-7AAA-BE4C-B680-7DC7F4B84C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3663" y="1857375"/>
                <a:ext cx="1765300" cy="717550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63768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1767681"/>
                  <a:gd name="T1" fmla="*/ 0 h 719138"/>
                  <a:gd name="T2" fmla="*/ 1109 w 1767681"/>
                  <a:gd name="T3" fmla="*/ 0 h 719138"/>
                  <a:gd name="T4" fmla="*/ 1109 w 1767681"/>
                  <a:gd name="T5" fmla="*/ 449 h 719138"/>
                  <a:gd name="T6" fmla="*/ 0 w 1767681"/>
                  <a:gd name="T7" fmla="*/ 449 h 719138"/>
                  <a:gd name="T8" fmla="*/ 0 w 1767681"/>
                  <a:gd name="T9" fmla="*/ 0 h 719138"/>
                  <a:gd name="T10" fmla="*/ 38 w 1767681"/>
                  <a:gd name="T11" fmla="*/ 38 h 719138"/>
                  <a:gd name="T12" fmla="*/ 38 w 1767681"/>
                  <a:gd name="T13" fmla="*/ 411 h 719138"/>
                  <a:gd name="T14" fmla="*/ 1071 w 1767681"/>
                  <a:gd name="T15" fmla="*/ 411 h 719138"/>
                  <a:gd name="T16" fmla="*/ 1071 w 1767681"/>
                  <a:gd name="T17" fmla="*/ 38 h 719138"/>
                  <a:gd name="T18" fmla="*/ 38 w 1767681"/>
                  <a:gd name="T19" fmla="*/ 38 h 719138"/>
                  <a:gd name="T20" fmla="*/ 1109 w 1767681"/>
                  <a:gd name="T21" fmla="*/ 0 h 719138"/>
                  <a:gd name="T22" fmla="*/ 0 w 1767681"/>
                  <a:gd name="T23" fmla="*/ 449 h 719138"/>
                  <a:gd name="T24" fmla="*/ 0 w 1767681"/>
                  <a:gd name="T25" fmla="*/ 0 h 719138"/>
                  <a:gd name="T26" fmla="*/ 1767681 w 1767681"/>
                  <a:gd name="T27" fmla="*/ 719138 h 719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T24" t="T25" r="T26" b="T27"/>
                <a:pathLst>
                  <a:path w="1767681" h="719138">
                    <a:moveTo>
                      <a:pt x="0" y="0"/>
                    </a:moveTo>
                    <a:lnTo>
                      <a:pt x="1767681" y="0"/>
                    </a:lnTo>
                    <a:lnTo>
                      <a:pt x="1767681" y="719138"/>
                    </a:lnTo>
                    <a:lnTo>
                      <a:pt x="0" y="719138"/>
                    </a:lnTo>
                    <a:lnTo>
                      <a:pt x="0" y="0"/>
                    </a:lnTo>
                    <a:close/>
                    <a:moveTo>
                      <a:pt x="60264" y="60264"/>
                    </a:moveTo>
                    <a:lnTo>
                      <a:pt x="60264" y="658874"/>
                    </a:lnTo>
                    <a:lnTo>
                      <a:pt x="1707417" y="658874"/>
                    </a:lnTo>
                    <a:lnTo>
                      <a:pt x="1707417" y="60264"/>
                    </a:lnTo>
                    <a:lnTo>
                      <a:pt x="60264" y="60264"/>
                    </a:lnTo>
                    <a:close/>
                  </a:path>
                </a:pathLst>
              </a:custGeom>
              <a:solidFill>
                <a:srgbClr val="D2D2F4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List genů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s odlišnou expresí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mezi skupinami vzorků</a:t>
                </a:r>
              </a:p>
            </p:txBody>
          </p:sp>
          <p:sp>
            <p:nvSpPr>
              <p:cNvPr id="43" name="AutoShape 36">
                <a:extLst>
                  <a:ext uri="{FF2B5EF4-FFF2-40B4-BE49-F238E27FC236}">
                    <a16:creationId xmlns:a16="http://schemas.microsoft.com/office/drawing/2014/main" id="{2346C449-D295-C34E-A772-950E1FFF53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2238" y="2986088"/>
                <a:ext cx="1738312" cy="754062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34029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1739105"/>
                  <a:gd name="T1" fmla="*/ 0 h 754936"/>
                  <a:gd name="T2" fmla="*/ 1095 w 1739105"/>
                  <a:gd name="T3" fmla="*/ 0 h 754936"/>
                  <a:gd name="T4" fmla="*/ 1095 w 1739105"/>
                  <a:gd name="T5" fmla="*/ 472 h 754936"/>
                  <a:gd name="T6" fmla="*/ 0 w 1739105"/>
                  <a:gd name="T7" fmla="*/ 472 h 754936"/>
                  <a:gd name="T8" fmla="*/ 0 w 1739105"/>
                  <a:gd name="T9" fmla="*/ 0 h 754936"/>
                  <a:gd name="T10" fmla="*/ 40 w 1739105"/>
                  <a:gd name="T11" fmla="*/ 40 h 754936"/>
                  <a:gd name="T12" fmla="*/ 40 w 1739105"/>
                  <a:gd name="T13" fmla="*/ 432 h 754936"/>
                  <a:gd name="T14" fmla="*/ 1055 w 1739105"/>
                  <a:gd name="T15" fmla="*/ 432 h 754936"/>
                  <a:gd name="T16" fmla="*/ 1055 w 1739105"/>
                  <a:gd name="T17" fmla="*/ 40 h 754936"/>
                  <a:gd name="T18" fmla="*/ 40 w 1739105"/>
                  <a:gd name="T19" fmla="*/ 40 h 754936"/>
                  <a:gd name="T20" fmla="*/ 1095 w 1739105"/>
                  <a:gd name="T21" fmla="*/ 0 h 754936"/>
                  <a:gd name="T22" fmla="*/ 0 w 1739105"/>
                  <a:gd name="T23" fmla="*/ 0 h 754936"/>
                  <a:gd name="T24" fmla="*/ 1739105 w 1739105"/>
                  <a:gd name="T25" fmla="*/ 754936 h 7549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T22" t="T23" r="T24" b="T25"/>
                <a:pathLst>
                  <a:path w="1739105" h="754936">
                    <a:moveTo>
                      <a:pt x="0" y="0"/>
                    </a:moveTo>
                    <a:lnTo>
                      <a:pt x="1739105" y="0"/>
                    </a:lnTo>
                    <a:lnTo>
                      <a:pt x="1739105" y="754936"/>
                    </a:lnTo>
                    <a:lnTo>
                      <a:pt x="0" y="754936"/>
                    </a:lnTo>
                    <a:lnTo>
                      <a:pt x="0" y="0"/>
                    </a:lnTo>
                    <a:close/>
                    <a:moveTo>
                      <a:pt x="63264" y="63264"/>
                    </a:moveTo>
                    <a:lnTo>
                      <a:pt x="63264" y="691672"/>
                    </a:lnTo>
                    <a:lnTo>
                      <a:pt x="1675841" y="691672"/>
                    </a:lnTo>
                    <a:lnTo>
                      <a:pt x="1675841" y="63264"/>
                    </a:lnTo>
                    <a:lnTo>
                      <a:pt x="63264" y="63264"/>
                    </a:lnTo>
                    <a:close/>
                  </a:path>
                </a:pathLst>
              </a:custGeom>
              <a:solidFill>
                <a:srgbClr val="FFCC99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Klasifikační pravidlo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využívající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genovou expresi</a:t>
                </a:r>
              </a:p>
            </p:txBody>
          </p:sp>
          <p:sp>
            <p:nvSpPr>
              <p:cNvPr id="44" name="AutoShape 37">
                <a:extLst>
                  <a:ext uri="{FF2B5EF4-FFF2-40B4-BE49-F238E27FC236}">
                    <a16:creationId xmlns:a16="http://schemas.microsoft.com/office/drawing/2014/main" id="{332A2194-7289-2C42-9E83-7D08EBE1CF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72401" y="4237038"/>
                <a:ext cx="1706563" cy="571500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48791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1708943"/>
                  <a:gd name="T1" fmla="*/ 0 h 573087"/>
                  <a:gd name="T2" fmla="*/ 1072 w 1708943"/>
                  <a:gd name="T3" fmla="*/ 0 h 573087"/>
                  <a:gd name="T4" fmla="*/ 1072 w 1708943"/>
                  <a:gd name="T5" fmla="*/ 357 h 573087"/>
                  <a:gd name="T6" fmla="*/ 0 w 1708943"/>
                  <a:gd name="T7" fmla="*/ 357 h 573087"/>
                  <a:gd name="T8" fmla="*/ 0 w 1708943"/>
                  <a:gd name="T9" fmla="*/ 0 h 573087"/>
                  <a:gd name="T10" fmla="*/ 30 w 1708943"/>
                  <a:gd name="T11" fmla="*/ 30 h 573087"/>
                  <a:gd name="T12" fmla="*/ 30 w 1708943"/>
                  <a:gd name="T13" fmla="*/ 327 h 573087"/>
                  <a:gd name="T14" fmla="*/ 1042 w 1708943"/>
                  <a:gd name="T15" fmla="*/ 327 h 573087"/>
                  <a:gd name="T16" fmla="*/ 1042 w 1708943"/>
                  <a:gd name="T17" fmla="*/ 30 h 573087"/>
                  <a:gd name="T18" fmla="*/ 30 w 1708943"/>
                  <a:gd name="T19" fmla="*/ 30 h 573087"/>
                  <a:gd name="T20" fmla="*/ 1072 w 1708943"/>
                  <a:gd name="T21" fmla="*/ 0 h 573087"/>
                  <a:gd name="T22" fmla="*/ 0 w 1708943"/>
                  <a:gd name="T23" fmla="*/ 357 h 573087"/>
                  <a:gd name="T24" fmla="*/ 0 w 1708943"/>
                  <a:gd name="T25" fmla="*/ 357 h 573087"/>
                  <a:gd name="T26" fmla="*/ 0 w 1708943"/>
                  <a:gd name="T27" fmla="*/ 573087 h 573087"/>
                  <a:gd name="T28" fmla="*/ 0 w 1708943"/>
                  <a:gd name="T29" fmla="*/ 0 h 573087"/>
                  <a:gd name="T30" fmla="*/ 1708943 w 1708943"/>
                  <a:gd name="T31" fmla="*/ 573087 h 5730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T28" t="T29" r="T30" b="T31"/>
                <a:pathLst>
                  <a:path w="1708943" h="573087">
                    <a:moveTo>
                      <a:pt x="0" y="0"/>
                    </a:moveTo>
                    <a:lnTo>
                      <a:pt x="1708943" y="0"/>
                    </a:lnTo>
                    <a:lnTo>
                      <a:pt x="1708943" y="573087"/>
                    </a:lnTo>
                    <a:lnTo>
                      <a:pt x="0" y="573087"/>
                    </a:lnTo>
                    <a:lnTo>
                      <a:pt x="0" y="0"/>
                    </a:lnTo>
                    <a:close/>
                    <a:moveTo>
                      <a:pt x="48025" y="48025"/>
                    </a:moveTo>
                    <a:lnTo>
                      <a:pt x="48025" y="525062"/>
                    </a:lnTo>
                    <a:lnTo>
                      <a:pt x="1660918" y="525062"/>
                    </a:lnTo>
                    <a:lnTo>
                      <a:pt x="1660918" y="48025"/>
                    </a:lnTo>
                    <a:lnTo>
                      <a:pt x="48025" y="48025"/>
                    </a:lnTo>
                    <a:close/>
                  </a:path>
                </a:pathLst>
              </a:custGeom>
              <a:solidFill>
                <a:srgbClr val="66FF66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Seznam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prognostických genů</a:t>
                </a:r>
              </a:p>
            </p:txBody>
          </p:sp>
          <p:cxnSp>
            <p:nvCxnSpPr>
              <p:cNvPr id="45" name="AutoShape 38">
                <a:extLst>
                  <a:ext uri="{FF2B5EF4-FFF2-40B4-BE49-F238E27FC236}">
                    <a16:creationId xmlns:a16="http://schemas.microsoft.com/office/drawing/2014/main" id="{279F5D8A-41A8-9B46-96DF-DEC5BB5ABEC5}"/>
                  </a:ext>
                </a:extLst>
              </p:cNvPr>
              <p:cNvCxnSpPr>
                <a:cxnSpLocks noChangeShapeType="1"/>
                <a:stCxn id="19" idx="3"/>
              </p:cNvCxnSpPr>
              <p:nvPr/>
            </p:nvCxnSpPr>
            <p:spPr bwMode="auto">
              <a:xfrm>
                <a:off x="7097714" y="1095376"/>
                <a:ext cx="407987" cy="3175"/>
              </a:xfrm>
              <a:prstGeom prst="bentConnector3">
                <a:avLst>
                  <a:gd name="adj1" fmla="val 80847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6" name="AutoShape 39">
                <a:extLst>
                  <a:ext uri="{FF2B5EF4-FFF2-40B4-BE49-F238E27FC236}">
                    <a16:creationId xmlns:a16="http://schemas.microsoft.com/office/drawing/2014/main" id="{AC10FDE2-D694-0A44-BE47-FC4C69F0182B}"/>
                  </a:ext>
                </a:extLst>
              </p:cNvPr>
              <p:cNvCxnSpPr>
                <a:cxnSpLocks noChangeShapeType="1"/>
                <a:stCxn id="20" idx="3"/>
              </p:cNvCxnSpPr>
              <p:nvPr/>
            </p:nvCxnSpPr>
            <p:spPr bwMode="auto">
              <a:xfrm>
                <a:off x="7278689" y="2212975"/>
                <a:ext cx="434975" cy="1588"/>
              </a:xfrm>
              <a:prstGeom prst="bentConnector3">
                <a:avLst>
                  <a:gd name="adj1" fmla="val 76588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7" name="AutoShape 40">
                <a:extLst>
                  <a:ext uri="{FF2B5EF4-FFF2-40B4-BE49-F238E27FC236}">
                    <a16:creationId xmlns:a16="http://schemas.microsoft.com/office/drawing/2014/main" id="{EC99A197-784D-504F-BD2C-6DC0E302AAFE}"/>
                  </a:ext>
                </a:extLst>
              </p:cNvPr>
              <p:cNvCxnSpPr>
                <a:cxnSpLocks noChangeShapeType="1"/>
                <a:stCxn id="21" idx="3"/>
              </p:cNvCxnSpPr>
              <p:nvPr/>
            </p:nvCxnSpPr>
            <p:spPr bwMode="auto">
              <a:xfrm>
                <a:off x="7297738" y="3363913"/>
                <a:ext cx="442912" cy="4762"/>
              </a:xfrm>
              <a:prstGeom prst="bentConnector3">
                <a:avLst>
                  <a:gd name="adj1" fmla="val 76116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8" name="AutoShape 41">
                <a:extLst>
                  <a:ext uri="{FF2B5EF4-FFF2-40B4-BE49-F238E27FC236}">
                    <a16:creationId xmlns:a16="http://schemas.microsoft.com/office/drawing/2014/main" id="{FF9DC49B-8936-B344-B576-DD8DDA9FECF3}"/>
                  </a:ext>
                </a:extLst>
              </p:cNvPr>
              <p:cNvCxnSpPr>
                <a:cxnSpLocks noChangeShapeType="1"/>
                <a:stCxn id="23" idx="3"/>
              </p:cNvCxnSpPr>
              <p:nvPr/>
            </p:nvCxnSpPr>
            <p:spPr bwMode="auto">
              <a:xfrm>
                <a:off x="7373939" y="4519614"/>
                <a:ext cx="433387" cy="3175"/>
              </a:xfrm>
              <a:prstGeom prst="bentConnector3">
                <a:avLst>
                  <a:gd name="adj1" fmla="val 76676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9" name="AutoShape 42">
                <a:extLst>
                  <a:ext uri="{FF2B5EF4-FFF2-40B4-BE49-F238E27FC236}">
                    <a16:creationId xmlns:a16="http://schemas.microsoft.com/office/drawing/2014/main" id="{C4F2FE4A-C4DC-F149-B606-A18DAC3DCC32}"/>
                  </a:ext>
                </a:extLst>
              </p:cNvPr>
              <p:cNvCxnSpPr>
                <a:cxnSpLocks noChangeShapeType="1"/>
                <a:endCxn id="25" idx="1"/>
              </p:cNvCxnSpPr>
              <p:nvPr/>
            </p:nvCxnSpPr>
            <p:spPr bwMode="auto">
              <a:xfrm>
                <a:off x="8982076" y="1092201"/>
                <a:ext cx="220663" cy="3175"/>
              </a:xfrm>
              <a:prstGeom prst="bentConnector3">
                <a:avLst>
                  <a:gd name="adj1" fmla="val -17588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0" name="AutoShape 43">
                <a:extLst>
                  <a:ext uri="{FF2B5EF4-FFF2-40B4-BE49-F238E27FC236}">
                    <a16:creationId xmlns:a16="http://schemas.microsoft.com/office/drawing/2014/main" id="{FA4C5057-5FDF-C64D-A941-395CCDD6C57B}"/>
                  </a:ext>
                </a:extLst>
              </p:cNvPr>
              <p:cNvCxnSpPr>
                <a:cxnSpLocks noChangeShapeType="1"/>
                <a:stCxn id="25" idx="2"/>
                <a:endCxn id="20" idx="0"/>
              </p:cNvCxnSpPr>
              <p:nvPr/>
            </p:nvCxnSpPr>
            <p:spPr bwMode="auto">
              <a:xfrm rot="5400000">
                <a:off x="7982744" y="56356"/>
                <a:ext cx="615950" cy="3195638"/>
              </a:xfrm>
              <a:prstGeom prst="bentConnector3">
                <a:avLst>
                  <a:gd name="adj1" fmla="val 49968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1" name="AutoShape 44">
                <a:extLst>
                  <a:ext uri="{FF2B5EF4-FFF2-40B4-BE49-F238E27FC236}">
                    <a16:creationId xmlns:a16="http://schemas.microsoft.com/office/drawing/2014/main" id="{1D2C63B4-47EF-7E4A-9564-9EF56D940324}"/>
                  </a:ext>
                </a:extLst>
              </p:cNvPr>
              <p:cNvCxnSpPr>
                <a:cxnSpLocks noChangeShapeType="1"/>
                <a:stCxn id="25" idx="2"/>
                <a:endCxn id="21" idx="0"/>
              </p:cNvCxnSpPr>
              <p:nvPr/>
            </p:nvCxnSpPr>
            <p:spPr bwMode="auto">
              <a:xfrm rot="5400000">
                <a:off x="7412038" y="636588"/>
                <a:ext cx="1766888" cy="3186113"/>
              </a:xfrm>
              <a:prstGeom prst="bentConnector3">
                <a:avLst>
                  <a:gd name="adj1" fmla="val 73172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2" name="AutoShape 45">
                <a:extLst>
                  <a:ext uri="{FF2B5EF4-FFF2-40B4-BE49-F238E27FC236}">
                    <a16:creationId xmlns:a16="http://schemas.microsoft.com/office/drawing/2014/main" id="{08F6F4A2-6BB5-D242-883D-F3223450EBF7}"/>
                  </a:ext>
                </a:extLst>
              </p:cNvPr>
              <p:cNvCxnSpPr>
                <a:cxnSpLocks noChangeShapeType="1"/>
                <a:stCxn id="25" idx="2"/>
                <a:endCxn id="23" idx="0"/>
              </p:cNvCxnSpPr>
              <p:nvPr/>
            </p:nvCxnSpPr>
            <p:spPr bwMode="auto">
              <a:xfrm rot="5400000">
                <a:off x="6853238" y="1233488"/>
                <a:ext cx="2922588" cy="3148013"/>
              </a:xfrm>
              <a:prstGeom prst="bentConnector3">
                <a:avLst>
                  <a:gd name="adj1" fmla="val 84547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3" name="AutoShape 46">
                <a:extLst>
                  <a:ext uri="{FF2B5EF4-FFF2-40B4-BE49-F238E27FC236}">
                    <a16:creationId xmlns:a16="http://schemas.microsoft.com/office/drawing/2014/main" id="{C89758D7-56D2-534C-868D-5D5DFD5A7EFA}"/>
                  </a:ext>
                </a:extLst>
              </p:cNvPr>
              <p:cNvCxnSpPr>
                <a:cxnSpLocks noChangeShapeType="1"/>
                <a:stCxn id="25" idx="2"/>
              </p:cNvCxnSpPr>
              <p:nvPr/>
            </p:nvCxnSpPr>
            <p:spPr bwMode="auto">
              <a:xfrm rot="5400000">
                <a:off x="6737747" y="2153841"/>
                <a:ext cx="3957638" cy="2342356"/>
              </a:xfrm>
              <a:prstGeom prst="bentConnector3">
                <a:avLst>
                  <a:gd name="adj1" fmla="val 65518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4" name="AutoShape 47">
                <a:extLst>
                  <a:ext uri="{FF2B5EF4-FFF2-40B4-BE49-F238E27FC236}">
                    <a16:creationId xmlns:a16="http://schemas.microsoft.com/office/drawing/2014/main" id="{8A737D43-BB7B-5746-9203-D24A7C263694}"/>
                  </a:ext>
                </a:extLst>
              </p:cNvPr>
              <p:cNvCxnSpPr>
                <a:cxnSpLocks noChangeShapeType="1"/>
                <a:stCxn id="29" idx="1"/>
                <a:endCxn id="30" idx="0"/>
              </p:cNvCxnSpPr>
              <p:nvPr/>
            </p:nvCxnSpPr>
            <p:spPr bwMode="auto">
              <a:xfrm flipH="1">
                <a:off x="6507163" y="5603875"/>
                <a:ext cx="336550" cy="666750"/>
              </a:xfrm>
              <a:prstGeom prst="bentConnector2">
                <a:avLst/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5" name="AutoShape 48">
                <a:extLst>
                  <a:ext uri="{FF2B5EF4-FFF2-40B4-BE49-F238E27FC236}">
                    <a16:creationId xmlns:a16="http://schemas.microsoft.com/office/drawing/2014/main" id="{578B1712-4252-E442-ABCC-E6BEF76D957F}"/>
                  </a:ext>
                </a:extLst>
              </p:cNvPr>
              <p:cNvCxnSpPr>
                <a:cxnSpLocks noChangeShapeType="1"/>
                <a:stCxn id="15" idx="2"/>
                <a:endCxn id="18" idx="0"/>
              </p:cNvCxnSpPr>
              <p:nvPr/>
            </p:nvCxnSpPr>
            <p:spPr bwMode="auto">
              <a:xfrm flipH="1">
                <a:off x="3538538" y="1338263"/>
                <a:ext cx="6350" cy="527050"/>
              </a:xfrm>
              <a:prstGeom prst="straightConnector1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6" name="AutoShape 49">
                <a:extLst>
                  <a:ext uri="{FF2B5EF4-FFF2-40B4-BE49-F238E27FC236}">
                    <a16:creationId xmlns:a16="http://schemas.microsoft.com/office/drawing/2014/main" id="{A88DE4B7-559B-3C43-B04B-466C0C28466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3540126" y="2148234"/>
                <a:ext cx="1587" cy="388937"/>
              </a:xfrm>
              <a:prstGeom prst="straightConnector1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7" name="AutoShape 50">
                <a:extLst>
                  <a:ext uri="{FF2B5EF4-FFF2-40B4-BE49-F238E27FC236}">
                    <a16:creationId xmlns:a16="http://schemas.microsoft.com/office/drawing/2014/main" id="{04B9357F-891F-3345-A6F3-3885E48225DA}"/>
                  </a:ext>
                </a:extLst>
              </p:cNvPr>
              <p:cNvCxnSpPr>
                <a:cxnSpLocks noChangeShapeType="1"/>
                <a:stCxn id="17" idx="2"/>
                <a:endCxn id="16" idx="0"/>
              </p:cNvCxnSpPr>
              <p:nvPr/>
            </p:nvCxnSpPr>
            <p:spPr bwMode="auto">
              <a:xfrm flipH="1">
                <a:off x="3544888" y="3131893"/>
                <a:ext cx="9525" cy="452163"/>
              </a:xfrm>
              <a:prstGeom prst="straightConnector1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8" name="AutoShape 51">
                <a:extLst>
                  <a:ext uri="{FF2B5EF4-FFF2-40B4-BE49-F238E27FC236}">
                    <a16:creationId xmlns:a16="http://schemas.microsoft.com/office/drawing/2014/main" id="{9BA90CB8-A667-D748-9158-90C01B77DE47}"/>
                  </a:ext>
                </a:extLst>
              </p:cNvPr>
              <p:cNvCxnSpPr>
                <a:cxnSpLocks noChangeShapeType="1"/>
                <a:stCxn id="16" idx="2"/>
              </p:cNvCxnSpPr>
              <p:nvPr/>
            </p:nvCxnSpPr>
            <p:spPr bwMode="auto">
              <a:xfrm>
                <a:off x="3544888" y="4039668"/>
                <a:ext cx="1588" cy="774700"/>
              </a:xfrm>
              <a:prstGeom prst="straightConnector1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59" name="AutoShape 53">
                <a:extLst>
                  <a:ext uri="{FF2B5EF4-FFF2-40B4-BE49-F238E27FC236}">
                    <a16:creationId xmlns:a16="http://schemas.microsoft.com/office/drawing/2014/main" id="{4E43B9C8-349D-5848-8549-D03E6636DD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96400" y="5065713"/>
                <a:ext cx="1371600" cy="558800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52416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1643857"/>
                  <a:gd name="T1" fmla="*/ 0 h 511175"/>
                  <a:gd name="T2" fmla="*/ 719 w 1643857"/>
                  <a:gd name="T3" fmla="*/ 0 h 511175"/>
                  <a:gd name="T4" fmla="*/ 719 w 1643857"/>
                  <a:gd name="T5" fmla="*/ 383 h 511175"/>
                  <a:gd name="T6" fmla="*/ 0 w 1643857"/>
                  <a:gd name="T7" fmla="*/ 383 h 511175"/>
                  <a:gd name="T8" fmla="*/ 0 w 1643857"/>
                  <a:gd name="T9" fmla="*/ 0 h 511175"/>
                  <a:gd name="T10" fmla="*/ 19 w 1643857"/>
                  <a:gd name="T11" fmla="*/ 33 h 511175"/>
                  <a:gd name="T12" fmla="*/ 19 w 1643857"/>
                  <a:gd name="T13" fmla="*/ 350 h 511175"/>
                  <a:gd name="T14" fmla="*/ 700 w 1643857"/>
                  <a:gd name="T15" fmla="*/ 350 h 511175"/>
                  <a:gd name="T16" fmla="*/ 700 w 1643857"/>
                  <a:gd name="T17" fmla="*/ 33 h 511175"/>
                  <a:gd name="T18" fmla="*/ 19 w 1643857"/>
                  <a:gd name="T19" fmla="*/ 33 h 511175"/>
                  <a:gd name="T20" fmla="*/ 0 w 1643857"/>
                  <a:gd name="T21" fmla="*/ 0 h 511175"/>
                  <a:gd name="T22" fmla="*/ 0 w 1643857"/>
                  <a:gd name="T23" fmla="*/ 0 h 511175"/>
                  <a:gd name="T24" fmla="*/ 0 w 1643857"/>
                  <a:gd name="T25" fmla="*/ 0 h 511175"/>
                  <a:gd name="T26" fmla="*/ 1643857 w 1643857"/>
                  <a:gd name="T27" fmla="*/ 511175 h 511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T24" t="T25" r="T26" b="T27"/>
                <a:pathLst>
                  <a:path w="1643857" h="511175">
                    <a:moveTo>
                      <a:pt x="0" y="0"/>
                    </a:moveTo>
                    <a:lnTo>
                      <a:pt x="1643857" y="0"/>
                    </a:lnTo>
                    <a:lnTo>
                      <a:pt x="1643857" y="511175"/>
                    </a:lnTo>
                    <a:lnTo>
                      <a:pt x="0" y="511175"/>
                    </a:lnTo>
                    <a:lnTo>
                      <a:pt x="0" y="0"/>
                    </a:lnTo>
                    <a:close/>
                    <a:moveTo>
                      <a:pt x="42836" y="42836"/>
                    </a:moveTo>
                    <a:lnTo>
                      <a:pt x="42836" y="468339"/>
                    </a:lnTo>
                    <a:lnTo>
                      <a:pt x="1601021" y="468339"/>
                    </a:lnTo>
                    <a:lnTo>
                      <a:pt x="1601021" y="42836"/>
                    </a:lnTo>
                    <a:lnTo>
                      <a:pt x="42836" y="42836"/>
                    </a:lnTo>
                    <a:close/>
                  </a:path>
                </a:pathLst>
              </a:custGeom>
              <a:solidFill>
                <a:srgbClr val="FF0000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Pathway</a:t>
                </a:r>
                <a:r>
                  <a:rPr lang="cs-CZ" altLang="cs-CZ" sz="1100" b="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analýza</a:t>
                </a:r>
              </a:p>
            </p:txBody>
          </p:sp>
          <p:cxnSp>
            <p:nvCxnSpPr>
              <p:cNvPr id="60" name="AutoShape 54">
                <a:extLst>
                  <a:ext uri="{FF2B5EF4-FFF2-40B4-BE49-F238E27FC236}">
                    <a16:creationId xmlns:a16="http://schemas.microsoft.com/office/drawing/2014/main" id="{0BC9F99C-91E9-5148-B38B-EE98EE39936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6200000" flipH="1">
                <a:off x="8359380" y="3395265"/>
                <a:ext cx="2874169" cy="542926"/>
              </a:xfrm>
              <a:prstGeom prst="bentConnector3">
                <a:avLst>
                  <a:gd name="adj1" fmla="val 142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" name="AutoShape 55">
                <a:extLst>
                  <a:ext uri="{FF2B5EF4-FFF2-40B4-BE49-F238E27FC236}">
                    <a16:creationId xmlns:a16="http://schemas.microsoft.com/office/drawing/2014/main" id="{98CD237E-7008-6C48-9B82-2633C7185E2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6200000" flipH="1">
                <a:off x="9454357" y="4490243"/>
                <a:ext cx="635000" cy="592139"/>
              </a:xfrm>
              <a:prstGeom prst="bentConnector3">
                <a:avLst>
                  <a:gd name="adj1" fmla="val 567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</p:grpSp>
    </p:spTree>
    <p:extLst>
      <p:ext uri="{BB962C8B-B14F-4D97-AF65-F5344CB8AC3E}">
        <p14:creationId xmlns:p14="http://schemas.microsoft.com/office/powerpoint/2010/main" val="184150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D6353D97-EAAB-604B-9878-BD8519997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cs-CZ" sz="2600" kern="1200" dirty="0" err="1">
                <a:latin typeface="+mj-lt"/>
                <a:ea typeface="+mj-ea"/>
                <a:cs typeface="+mj-cs"/>
              </a:rPr>
              <a:t>Jak</a:t>
            </a:r>
            <a:r>
              <a:rPr lang="en-US" altLang="cs-CZ" sz="2600" kern="1200" dirty="0">
                <a:latin typeface="+mj-lt"/>
                <a:ea typeface="+mj-ea"/>
                <a:cs typeface="+mj-cs"/>
              </a:rPr>
              <a:t> se </a:t>
            </a:r>
            <a:r>
              <a:rPr lang="en-US" altLang="cs-CZ" sz="2600" kern="1200" dirty="0" err="1">
                <a:latin typeface="+mj-lt"/>
                <a:ea typeface="+mj-ea"/>
                <a:cs typeface="+mj-cs"/>
              </a:rPr>
              <a:t>hledá</a:t>
            </a:r>
            <a:r>
              <a:rPr lang="en-US" altLang="cs-CZ" sz="2600" kern="1200" dirty="0">
                <a:latin typeface="+mj-lt"/>
                <a:ea typeface="+mj-ea"/>
                <a:cs typeface="+mj-cs"/>
              </a:rPr>
              <a:t> </a:t>
            </a:r>
            <a:r>
              <a:rPr lang="en-US" altLang="cs-CZ" sz="2600" kern="1200" dirty="0" err="1">
                <a:latin typeface="+mj-lt"/>
                <a:ea typeface="+mj-ea"/>
                <a:cs typeface="+mj-cs"/>
              </a:rPr>
              <a:t>potenciální</a:t>
            </a:r>
            <a:r>
              <a:rPr lang="en-US" altLang="cs-CZ" sz="2600" kern="1200" dirty="0">
                <a:latin typeface="+mj-lt"/>
                <a:ea typeface="+mj-ea"/>
                <a:cs typeface="+mj-cs"/>
              </a:rPr>
              <a:t> biomarker v omics </a:t>
            </a:r>
            <a:r>
              <a:rPr lang="en-US" altLang="cs-CZ" sz="2600" kern="1200" dirty="0" err="1">
                <a:latin typeface="+mj-lt"/>
                <a:ea typeface="+mj-ea"/>
                <a:cs typeface="+mj-cs"/>
              </a:rPr>
              <a:t>datech</a:t>
            </a:r>
            <a:endParaRPr lang="en-US" altLang="cs-CZ" sz="2600" kern="1200" dirty="0">
              <a:latin typeface="+mj-lt"/>
              <a:ea typeface="+mj-ea"/>
              <a:cs typeface="+mj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72AC2FD-2F71-5240-98A6-A31F7BDBF8CE}"/>
              </a:ext>
            </a:extLst>
          </p:cNvPr>
          <p:cNvGrpSpPr/>
          <p:nvPr/>
        </p:nvGrpSpPr>
        <p:grpSpPr>
          <a:xfrm>
            <a:off x="3623441" y="326257"/>
            <a:ext cx="8337551" cy="5935662"/>
            <a:chOff x="2330449" y="836613"/>
            <a:chExt cx="8337551" cy="5935662"/>
          </a:xfrm>
        </p:grpSpPr>
        <p:sp>
          <p:nvSpPr>
            <p:cNvPr id="13" name="Text Box 5">
              <a:extLst>
                <a:ext uri="{FF2B5EF4-FFF2-40B4-BE49-F238E27FC236}">
                  <a16:creationId xmlns:a16="http://schemas.microsoft.com/office/drawing/2014/main" id="{C6903668-0453-464E-BA0B-3859CD4EBB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0449" y="4149725"/>
              <a:ext cx="1317626" cy="636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cs-CZ" altLang="cs-CZ" sz="1200" dirty="0">
                  <a:solidFill>
                    <a:srgbClr val="000000"/>
                  </a:solidFill>
                  <a:latin typeface="Arial" panose="020B0604020202020204" pitchFamily="34" charset="0"/>
                </a:rPr>
                <a:t>Kontrola kvality</a:t>
              </a:r>
            </a:p>
            <a:p>
              <a:pPr algn="ctr" eaLnBrk="1" hangingPunct="1">
                <a:buClrTx/>
                <a:buFontTx/>
                <a:buNone/>
              </a:pPr>
              <a:r>
                <a:rPr lang="cs-CZ" altLang="cs-CZ" sz="1200" dirty="0">
                  <a:solidFill>
                    <a:srgbClr val="000000"/>
                  </a:solidFill>
                  <a:latin typeface="Arial" panose="020B0604020202020204" pitchFamily="34" charset="0"/>
                </a:rPr>
                <a:t>Normalizace</a:t>
              </a:r>
            </a:p>
            <a:p>
              <a:pPr algn="ctr" eaLnBrk="1" hangingPunct="1">
                <a:buClrTx/>
                <a:buFontTx/>
                <a:buNone/>
              </a:pPr>
              <a:r>
                <a:rPr lang="cs-CZ" altLang="cs-CZ" sz="1200" dirty="0">
                  <a:solidFill>
                    <a:srgbClr val="000000"/>
                  </a:solidFill>
                  <a:latin typeface="Arial" panose="020B0604020202020204" pitchFamily="34" charset="0"/>
                </a:rPr>
                <a:t>Sumarizace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6F8E9D2-236A-7848-AA06-7A1B49260EE4}"/>
                </a:ext>
              </a:extLst>
            </p:cNvPr>
            <p:cNvGrpSpPr/>
            <p:nvPr/>
          </p:nvGrpSpPr>
          <p:grpSpPr>
            <a:xfrm>
              <a:off x="2463801" y="836613"/>
              <a:ext cx="8204199" cy="5935662"/>
              <a:chOff x="2463801" y="836613"/>
              <a:chExt cx="8204199" cy="5935662"/>
            </a:xfrm>
          </p:grpSpPr>
          <p:sp>
            <p:nvSpPr>
              <p:cNvPr id="15" name="Rectangle 3">
                <a:extLst>
                  <a:ext uri="{FF2B5EF4-FFF2-40B4-BE49-F238E27FC236}">
                    <a16:creationId xmlns:a16="http://schemas.microsoft.com/office/drawing/2014/main" id="{5A16A34A-1B48-574C-BFD5-5E0D299815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3963" y="836613"/>
                <a:ext cx="2101850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Biologická otázka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(hypotéza)</a:t>
                </a:r>
              </a:p>
            </p:txBody>
          </p:sp>
          <p:sp>
            <p:nvSpPr>
              <p:cNvPr id="16" name="Rectangle 4">
                <a:extLst>
                  <a:ext uri="{FF2B5EF4-FFF2-40B4-BE49-F238E27FC236}">
                    <a16:creationId xmlns:a16="http://schemas.microsoft.com/office/drawing/2014/main" id="{535E111C-D57A-E24A-8511-AA0AE18A1E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3963" y="3584056"/>
                <a:ext cx="2101850" cy="455613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N matic základních dat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(jedna pro každý z N vzorků)</a:t>
                </a:r>
              </a:p>
            </p:txBody>
          </p:sp>
          <p:sp>
            <p:nvSpPr>
              <p:cNvPr id="17" name="Text Box 7">
                <a:extLst>
                  <a:ext uri="{FF2B5EF4-FFF2-40B4-BE49-F238E27FC236}">
                    <a16:creationId xmlns:a16="http://schemas.microsoft.com/office/drawing/2014/main" id="{2334D3A3-20A5-8744-BF60-C0290BFBEB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13013" y="2495306"/>
                <a:ext cx="2082800" cy="6365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Provedení experimentu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(hybridizace mikročipů,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hmotnostní spektrometrie...)</a:t>
                </a:r>
              </a:p>
            </p:txBody>
          </p:sp>
          <p:sp>
            <p:nvSpPr>
              <p:cNvPr id="18" name="Text Box 8">
                <a:extLst>
                  <a:ext uri="{FF2B5EF4-FFF2-40B4-BE49-F238E27FC236}">
                    <a16:creationId xmlns:a16="http://schemas.microsoft.com/office/drawing/2014/main" id="{B5A672B0-5AFA-4A4E-9A00-E94D56A39C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95588" y="1865313"/>
                <a:ext cx="1485900" cy="419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Dizajn experimentu</a:t>
                </a:r>
              </a:p>
            </p:txBody>
          </p:sp>
          <p:sp>
            <p:nvSpPr>
              <p:cNvPr id="19" name="Rectangle 11">
                <a:extLst>
                  <a:ext uri="{FF2B5EF4-FFF2-40B4-BE49-F238E27FC236}">
                    <a16:creationId xmlns:a16="http://schemas.microsoft.com/office/drawing/2014/main" id="{BBF3D14F-3894-5748-A844-9AA83711D0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9313" y="844550"/>
                <a:ext cx="1168400" cy="501650"/>
              </a:xfrm>
              <a:prstGeom prst="rect">
                <a:avLst/>
              </a:prstGeom>
              <a:solidFill>
                <a:srgbClr val="FFFF99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Objevování skupin?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(Shlukování)</a:t>
                </a:r>
              </a:p>
            </p:txBody>
          </p:sp>
          <p:sp>
            <p:nvSpPr>
              <p:cNvPr id="20" name="Rectangle 12">
                <a:extLst>
                  <a:ext uri="{FF2B5EF4-FFF2-40B4-BE49-F238E27FC236}">
                    <a16:creationId xmlns:a16="http://schemas.microsoft.com/office/drawing/2014/main" id="{6990FA24-32CF-CD49-819E-F0B77A5642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0288" y="1962150"/>
                <a:ext cx="1168400" cy="501650"/>
              </a:xfrm>
              <a:prstGeom prst="rect">
                <a:avLst/>
              </a:prstGeom>
              <a:solidFill>
                <a:srgbClr val="CFE7F5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Porovnání skupin?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(Testování)</a:t>
                </a:r>
              </a:p>
            </p:txBody>
          </p:sp>
          <p:sp>
            <p:nvSpPr>
              <p:cNvPr id="21" name="Rectangle 13">
                <a:extLst>
                  <a:ext uri="{FF2B5EF4-FFF2-40B4-BE49-F238E27FC236}">
                    <a16:creationId xmlns:a16="http://schemas.microsoft.com/office/drawing/2014/main" id="{D627F368-1EAD-9247-B92A-407618409E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0288" y="3113088"/>
                <a:ext cx="1187450" cy="501650"/>
              </a:xfrm>
              <a:prstGeom prst="rect">
                <a:avLst/>
              </a:prstGeom>
              <a:solidFill>
                <a:srgbClr val="FFCC99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Predikce skupin?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(Klasifikace)</a:t>
                </a:r>
              </a:p>
            </p:txBody>
          </p:sp>
          <p:sp>
            <p:nvSpPr>
              <p:cNvPr id="22" name="AutoShape 14">
                <a:extLst>
                  <a:ext uri="{FF2B5EF4-FFF2-40B4-BE49-F238E27FC236}">
                    <a16:creationId xmlns:a16="http://schemas.microsoft.com/office/drawing/2014/main" id="{06946755-9AE4-7145-8CC8-43C18E1770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6475" y="5334001"/>
                <a:ext cx="273050" cy="1095375"/>
              </a:xfrm>
              <a:prstGeom prst="rightBrace">
                <a:avLst>
                  <a:gd name="adj1" fmla="val 33430"/>
                  <a:gd name="adj2" fmla="val 50000"/>
                </a:avLst>
              </a:prstGeom>
              <a:noFill/>
              <a:ln w="9360" cap="sq">
                <a:solidFill>
                  <a:srgbClr val="80808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" name="Rectangle 15">
                <a:extLst>
                  <a:ext uri="{FF2B5EF4-FFF2-40B4-BE49-F238E27FC236}">
                    <a16:creationId xmlns:a16="http://schemas.microsoft.com/office/drawing/2014/main" id="{EFD3526A-4B02-8449-883A-7FBDB2D2C9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0288" y="4268788"/>
                <a:ext cx="1263650" cy="501650"/>
              </a:xfrm>
              <a:prstGeom prst="rect">
                <a:avLst/>
              </a:prstGeom>
              <a:solidFill>
                <a:srgbClr val="3DEB3D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Analýza přežití</a:t>
                </a:r>
              </a:p>
            </p:txBody>
          </p:sp>
          <p:sp>
            <p:nvSpPr>
              <p:cNvPr id="24" name="Rectangle 16">
                <a:extLst>
                  <a:ext uri="{FF2B5EF4-FFF2-40B4-BE49-F238E27FC236}">
                    <a16:creationId xmlns:a16="http://schemas.microsoft.com/office/drawing/2014/main" id="{A73FA1C4-7239-A54C-84B9-70D650569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6001" y="5073650"/>
                <a:ext cx="1370013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Analýza časových řad</a:t>
                </a:r>
              </a:p>
            </p:txBody>
          </p:sp>
          <p:sp>
            <p:nvSpPr>
              <p:cNvPr id="25" name="Rectangle 17">
                <a:extLst>
                  <a:ext uri="{FF2B5EF4-FFF2-40B4-BE49-F238E27FC236}">
                    <a16:creationId xmlns:a16="http://schemas.microsoft.com/office/drawing/2014/main" id="{25E4BFF8-7EDE-9E44-BBD7-01249312F9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02738" y="844550"/>
                <a:ext cx="1370012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85680" tIns="42480" rIns="85680" bIns="4248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Charakterizace nových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skupin</a:t>
                </a:r>
              </a:p>
            </p:txBody>
          </p:sp>
          <p:cxnSp>
            <p:nvCxnSpPr>
              <p:cNvPr id="26" name="AutoShape 18">
                <a:extLst>
                  <a:ext uri="{FF2B5EF4-FFF2-40B4-BE49-F238E27FC236}">
                    <a16:creationId xmlns:a16="http://schemas.microsoft.com/office/drawing/2014/main" id="{2208331E-FFE5-344D-BD6D-F49BB6ACC571}"/>
                  </a:ext>
                </a:extLst>
              </p:cNvPr>
              <p:cNvCxnSpPr>
                <a:cxnSpLocks noChangeShapeType="1"/>
                <a:stCxn id="22" idx="1"/>
                <a:endCxn id="19" idx="1"/>
              </p:cNvCxnSpPr>
              <p:nvPr/>
            </p:nvCxnSpPr>
            <p:spPr bwMode="auto">
              <a:xfrm flipV="1">
                <a:off x="4816475" y="1093789"/>
                <a:ext cx="1112838" cy="5337175"/>
              </a:xfrm>
              <a:prstGeom prst="bentConnector3">
                <a:avLst>
                  <a:gd name="adj1" fmla="val 36840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27" name="Rectangle 19">
                <a:extLst>
                  <a:ext uri="{FF2B5EF4-FFF2-40B4-BE49-F238E27FC236}">
                    <a16:creationId xmlns:a16="http://schemas.microsoft.com/office/drawing/2014/main" id="{BD1ED9BD-A910-5940-A68C-B66232B74A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77163" y="5073650"/>
                <a:ext cx="1370012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List genů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se stejným profilem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změn exprese v čase</a:t>
                </a:r>
              </a:p>
            </p:txBody>
          </p:sp>
          <p:cxnSp>
            <p:nvCxnSpPr>
              <p:cNvPr id="28" name="AutoShape 20">
                <a:extLst>
                  <a:ext uri="{FF2B5EF4-FFF2-40B4-BE49-F238E27FC236}">
                    <a16:creationId xmlns:a16="http://schemas.microsoft.com/office/drawing/2014/main" id="{27C86DFC-8E3C-9B42-B388-4064CB3A405C}"/>
                  </a:ext>
                </a:extLst>
              </p:cNvPr>
              <p:cNvCxnSpPr>
                <a:cxnSpLocks noChangeShapeType="1"/>
                <a:stCxn id="24" idx="3"/>
                <a:endCxn id="27" idx="1"/>
              </p:cNvCxnSpPr>
              <p:nvPr/>
            </p:nvCxnSpPr>
            <p:spPr bwMode="auto">
              <a:xfrm>
                <a:off x="7466013" y="5324475"/>
                <a:ext cx="311150" cy="1588"/>
              </a:xfrm>
              <a:prstGeom prst="bentConnector2">
                <a:avLst/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29" name="AutoShape 21">
                <a:extLst>
                  <a:ext uri="{FF2B5EF4-FFF2-40B4-BE49-F238E27FC236}">
                    <a16:creationId xmlns:a16="http://schemas.microsoft.com/office/drawing/2014/main" id="{DC7C8079-954E-5248-8CC1-0CC22A6AECCF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8504238" y="3943351"/>
                <a:ext cx="273050" cy="3597275"/>
              </a:xfrm>
              <a:prstGeom prst="rightBrace">
                <a:avLst>
                  <a:gd name="adj1" fmla="val 109787"/>
                  <a:gd name="adj2" fmla="val 50000"/>
                </a:avLst>
              </a:prstGeom>
              <a:noFill/>
              <a:ln w="9360" cap="sq">
                <a:solidFill>
                  <a:srgbClr val="80808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" name="Rectangle 22">
                <a:extLst>
                  <a:ext uri="{FF2B5EF4-FFF2-40B4-BE49-F238E27FC236}">
                    <a16:creationId xmlns:a16="http://schemas.microsoft.com/office/drawing/2014/main" id="{5059E4F0-75A5-214E-962E-D69201DF8F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5826" y="6270625"/>
                <a:ext cx="1084263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Interpretace</a:t>
                </a:r>
              </a:p>
            </p:txBody>
          </p:sp>
          <p:sp>
            <p:nvSpPr>
              <p:cNvPr id="31" name="Rectangle 23">
                <a:extLst>
                  <a:ext uri="{FF2B5EF4-FFF2-40B4-BE49-F238E27FC236}">
                    <a16:creationId xmlns:a16="http://schemas.microsoft.com/office/drawing/2014/main" id="{8FC241FE-6093-F748-B648-E30CB96962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19989" y="6270625"/>
                <a:ext cx="993775" cy="501650"/>
              </a:xfrm>
              <a:prstGeom prst="rect">
                <a:avLst/>
              </a:prstGeom>
              <a:solidFill>
                <a:srgbClr val="FF00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 b="1">
                    <a:latin typeface="Arial" panose="020B0604020202020204" pitchFamily="34" charset="0"/>
                  </a:rPr>
                  <a:t>Validace</a:t>
                </a:r>
              </a:p>
            </p:txBody>
          </p:sp>
          <p:sp>
            <p:nvSpPr>
              <p:cNvPr id="32" name="Rectangle 24">
                <a:extLst>
                  <a:ext uri="{FF2B5EF4-FFF2-40B4-BE49-F238E27FC236}">
                    <a16:creationId xmlns:a16="http://schemas.microsoft.com/office/drawing/2014/main" id="{F24C7274-FB72-7C4B-A901-66D2760125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83664" y="6270625"/>
                <a:ext cx="993775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Publikace</a:t>
                </a:r>
              </a:p>
            </p:txBody>
          </p:sp>
          <p:cxnSp>
            <p:nvCxnSpPr>
              <p:cNvPr id="33" name="AutoShape 25">
                <a:extLst>
                  <a:ext uri="{FF2B5EF4-FFF2-40B4-BE49-F238E27FC236}">
                    <a16:creationId xmlns:a16="http://schemas.microsoft.com/office/drawing/2014/main" id="{614E8400-1571-E243-801D-C64BEDBE8D82}"/>
                  </a:ext>
                </a:extLst>
              </p:cNvPr>
              <p:cNvCxnSpPr>
                <a:cxnSpLocks noChangeShapeType="1"/>
                <a:stCxn id="30" idx="3"/>
                <a:endCxn id="31" idx="1"/>
              </p:cNvCxnSpPr>
              <p:nvPr/>
            </p:nvCxnSpPr>
            <p:spPr bwMode="auto">
              <a:xfrm>
                <a:off x="7050088" y="6521450"/>
                <a:ext cx="469900" cy="1588"/>
              </a:xfrm>
              <a:prstGeom prst="bentConnector2">
                <a:avLst/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4" name="AutoShape 26">
                <a:extLst>
                  <a:ext uri="{FF2B5EF4-FFF2-40B4-BE49-F238E27FC236}">
                    <a16:creationId xmlns:a16="http://schemas.microsoft.com/office/drawing/2014/main" id="{831C6E1D-5BC3-3345-B4CA-454DC4A3C19E}"/>
                  </a:ext>
                </a:extLst>
              </p:cNvPr>
              <p:cNvCxnSpPr>
                <a:cxnSpLocks noChangeShapeType="1"/>
                <a:stCxn id="31" idx="3"/>
                <a:endCxn id="32" idx="1"/>
              </p:cNvCxnSpPr>
              <p:nvPr/>
            </p:nvCxnSpPr>
            <p:spPr bwMode="auto">
              <a:xfrm>
                <a:off x="8513763" y="6521450"/>
                <a:ext cx="469900" cy="1588"/>
              </a:xfrm>
              <a:prstGeom prst="bentConnector2">
                <a:avLst/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35" name="AutoShape 27">
                <a:extLst>
                  <a:ext uri="{FF2B5EF4-FFF2-40B4-BE49-F238E27FC236}">
                    <a16:creationId xmlns:a16="http://schemas.microsoft.com/office/drawing/2014/main" id="{C1575BA1-677B-8742-B034-9BEDB72DC2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0151" y="5840413"/>
                <a:ext cx="2252663" cy="863600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13206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2254250"/>
                  <a:gd name="T1" fmla="*/ 0 h 865187"/>
                  <a:gd name="T2" fmla="*/ 1416 w 2254250"/>
                  <a:gd name="T3" fmla="*/ 0 h 865187"/>
                  <a:gd name="T4" fmla="*/ 1416 w 2254250"/>
                  <a:gd name="T5" fmla="*/ 541 h 865187"/>
                  <a:gd name="T6" fmla="*/ 0 w 2254250"/>
                  <a:gd name="T7" fmla="*/ 541 h 865187"/>
                  <a:gd name="T8" fmla="*/ 0 w 2254250"/>
                  <a:gd name="T9" fmla="*/ 0 h 865187"/>
                  <a:gd name="T10" fmla="*/ 46 w 2254250"/>
                  <a:gd name="T11" fmla="*/ 46 h 865187"/>
                  <a:gd name="T12" fmla="*/ 46 w 2254250"/>
                  <a:gd name="T13" fmla="*/ 495 h 865187"/>
                  <a:gd name="T14" fmla="*/ 1370 w 2254250"/>
                  <a:gd name="T15" fmla="*/ 495 h 865187"/>
                  <a:gd name="T16" fmla="*/ 1370 w 2254250"/>
                  <a:gd name="T17" fmla="*/ 46 h 865187"/>
                  <a:gd name="T18" fmla="*/ 46 w 2254250"/>
                  <a:gd name="T19" fmla="*/ 46 h 865187"/>
                  <a:gd name="T20" fmla="*/ 1416 w 2254250"/>
                  <a:gd name="T21" fmla="*/ 0 h 865187"/>
                  <a:gd name="T22" fmla="*/ 0 w 2254250"/>
                  <a:gd name="T23" fmla="*/ 865187 h 865187"/>
                  <a:gd name="T24" fmla="*/ 0 w 2254250"/>
                  <a:gd name="T25" fmla="*/ 0 h 865187"/>
                  <a:gd name="T26" fmla="*/ 2254250 w 2254250"/>
                  <a:gd name="T27" fmla="*/ 865187 h 865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T24" t="T25" r="T26" b="T27"/>
                <a:pathLst>
                  <a:path w="2254250" h="865187">
                    <a:moveTo>
                      <a:pt x="0" y="0"/>
                    </a:moveTo>
                    <a:lnTo>
                      <a:pt x="2254250" y="0"/>
                    </a:lnTo>
                    <a:lnTo>
                      <a:pt x="2254250" y="865187"/>
                    </a:lnTo>
                    <a:lnTo>
                      <a:pt x="0" y="865187"/>
                    </a:lnTo>
                    <a:lnTo>
                      <a:pt x="0" y="0"/>
                    </a:lnTo>
                    <a:close/>
                    <a:moveTo>
                      <a:pt x="72503" y="72503"/>
                    </a:moveTo>
                    <a:lnTo>
                      <a:pt x="72503" y="792684"/>
                    </a:lnTo>
                    <a:lnTo>
                      <a:pt x="2181747" y="792684"/>
                    </a:lnTo>
                    <a:lnTo>
                      <a:pt x="2181747" y="72503"/>
                    </a:lnTo>
                    <a:lnTo>
                      <a:pt x="72503" y="72503"/>
                    </a:lnTo>
                    <a:close/>
                  </a:path>
                </a:pathLst>
              </a:custGeom>
              <a:solidFill>
                <a:srgbClr val="00B8FF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endParaRPr lang="cs-CZ" altLang="cs-CZ" sz="110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Matice informací o vzorcích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N </a:t>
                </a:r>
                <a:r>
                  <a:rPr lang="cs-CZ" altLang="cs-CZ" sz="1100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x</a:t>
                </a: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P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(např. klinická data v medicíně)</a:t>
                </a:r>
              </a:p>
            </p:txBody>
          </p:sp>
          <p:sp>
            <p:nvSpPr>
              <p:cNvPr id="36" name="AutoShape 28">
                <a:extLst>
                  <a:ext uri="{FF2B5EF4-FFF2-40B4-BE49-F238E27FC236}">
                    <a16:creationId xmlns:a16="http://schemas.microsoft.com/office/drawing/2014/main" id="{404044DF-3F35-344B-A70E-5D56055B04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3801" y="4849815"/>
                <a:ext cx="2259013" cy="863599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33155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2260600"/>
                  <a:gd name="T1" fmla="*/ 0 h 754062"/>
                  <a:gd name="T2" fmla="*/ 1420 w 2260600"/>
                  <a:gd name="T3" fmla="*/ 0 h 754062"/>
                  <a:gd name="T4" fmla="*/ 1420 w 2260600"/>
                  <a:gd name="T5" fmla="*/ 471 h 754062"/>
                  <a:gd name="T6" fmla="*/ 0 w 2260600"/>
                  <a:gd name="T7" fmla="*/ 471 h 754062"/>
                  <a:gd name="T8" fmla="*/ 0 w 2260600"/>
                  <a:gd name="T9" fmla="*/ 0 h 754062"/>
                  <a:gd name="T10" fmla="*/ 40 w 2260600"/>
                  <a:gd name="T11" fmla="*/ 40 h 754062"/>
                  <a:gd name="T12" fmla="*/ 40 w 2260600"/>
                  <a:gd name="T13" fmla="*/ 431 h 754062"/>
                  <a:gd name="T14" fmla="*/ 1380 w 2260600"/>
                  <a:gd name="T15" fmla="*/ 431 h 754062"/>
                  <a:gd name="T16" fmla="*/ 1380 w 2260600"/>
                  <a:gd name="T17" fmla="*/ 40 h 754062"/>
                  <a:gd name="T18" fmla="*/ 40 w 2260600"/>
                  <a:gd name="T19" fmla="*/ 40 h 754062"/>
                  <a:gd name="T20" fmla="*/ 0 w 2260600"/>
                  <a:gd name="T21" fmla="*/ 471 h 754062"/>
                  <a:gd name="T22" fmla="*/ 0 w 2260600"/>
                  <a:gd name="T23" fmla="*/ 0 h 754062"/>
                  <a:gd name="T24" fmla="*/ 0 w 2260600"/>
                  <a:gd name="T25" fmla="*/ 0 h 754062"/>
                  <a:gd name="T26" fmla="*/ 2260600 w 2260600"/>
                  <a:gd name="T27" fmla="*/ 754062 h 7540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T24" t="T25" r="T26" b="T27"/>
                <a:pathLst>
                  <a:path w="2260600" h="754062">
                    <a:moveTo>
                      <a:pt x="0" y="0"/>
                    </a:moveTo>
                    <a:lnTo>
                      <a:pt x="2260600" y="0"/>
                    </a:lnTo>
                    <a:lnTo>
                      <a:pt x="2260600" y="754062"/>
                    </a:lnTo>
                    <a:lnTo>
                      <a:pt x="0" y="754062"/>
                    </a:lnTo>
                    <a:lnTo>
                      <a:pt x="0" y="0"/>
                    </a:lnTo>
                    <a:close/>
                    <a:moveTo>
                      <a:pt x="63190" y="63190"/>
                    </a:moveTo>
                    <a:lnTo>
                      <a:pt x="63190" y="690872"/>
                    </a:lnTo>
                    <a:lnTo>
                      <a:pt x="2197410" y="690872"/>
                    </a:lnTo>
                    <a:lnTo>
                      <a:pt x="2197410" y="63190"/>
                    </a:lnTo>
                    <a:lnTo>
                      <a:pt x="63190" y="63190"/>
                    </a:lnTo>
                    <a:close/>
                  </a:path>
                </a:pathLst>
              </a:custGeom>
              <a:solidFill>
                <a:srgbClr val="00B8FF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endParaRPr lang="cs-CZ" altLang="cs-CZ" sz="110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Finální datová matice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N vzorků a K genů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(proteinů)</a:t>
                </a:r>
              </a:p>
            </p:txBody>
          </p:sp>
          <p:cxnSp>
            <p:nvCxnSpPr>
              <p:cNvPr id="37" name="AutoShape 30">
                <a:extLst>
                  <a:ext uri="{FF2B5EF4-FFF2-40B4-BE49-F238E27FC236}">
                    <a16:creationId xmlns:a16="http://schemas.microsoft.com/office/drawing/2014/main" id="{19EB48E7-9C04-3548-973B-AEC4B8BA41A7}"/>
                  </a:ext>
                </a:extLst>
              </p:cNvPr>
              <p:cNvCxnSpPr>
                <a:cxnSpLocks noChangeShapeType="1"/>
                <a:stCxn id="22" idx="1"/>
                <a:endCxn id="20" idx="1"/>
              </p:cNvCxnSpPr>
              <p:nvPr/>
            </p:nvCxnSpPr>
            <p:spPr bwMode="auto">
              <a:xfrm rot="10800000" flipH="1">
                <a:off x="5089524" y="2212975"/>
                <a:ext cx="1020763" cy="3668714"/>
              </a:xfrm>
              <a:prstGeom prst="bentConnector3">
                <a:avLst>
                  <a:gd name="adj1" fmla="val 28402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8" name="AutoShape 31">
                <a:extLst>
                  <a:ext uri="{FF2B5EF4-FFF2-40B4-BE49-F238E27FC236}">
                    <a16:creationId xmlns:a16="http://schemas.microsoft.com/office/drawing/2014/main" id="{157C0D9E-D06F-7244-93B8-98FB477A023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5089526" y="3348038"/>
                <a:ext cx="1019175" cy="2519362"/>
              </a:xfrm>
              <a:prstGeom prst="bentConnector3">
                <a:avLst>
                  <a:gd name="adj1" fmla="val 43821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" name="AutoShape 32">
                <a:extLst>
                  <a:ext uri="{FF2B5EF4-FFF2-40B4-BE49-F238E27FC236}">
                    <a16:creationId xmlns:a16="http://schemas.microsoft.com/office/drawing/2014/main" id="{25473FBC-DE4A-0C46-A2F0-C0FFDBC313EF}"/>
                  </a:ext>
                </a:extLst>
              </p:cNvPr>
              <p:cNvCxnSpPr>
                <a:cxnSpLocks noChangeShapeType="1"/>
                <a:stCxn id="22" idx="1"/>
                <a:endCxn id="23" idx="1"/>
              </p:cNvCxnSpPr>
              <p:nvPr/>
            </p:nvCxnSpPr>
            <p:spPr bwMode="auto">
              <a:xfrm rot="10800000" flipH="1">
                <a:off x="5089524" y="4519613"/>
                <a:ext cx="1020763" cy="1362076"/>
              </a:xfrm>
              <a:prstGeom prst="bentConnector3">
                <a:avLst>
                  <a:gd name="adj1" fmla="val 59153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" name="AutoShape 33">
                <a:extLst>
                  <a:ext uri="{FF2B5EF4-FFF2-40B4-BE49-F238E27FC236}">
                    <a16:creationId xmlns:a16="http://schemas.microsoft.com/office/drawing/2014/main" id="{024F4D06-271A-5D44-9411-D441677F0324}"/>
                  </a:ext>
                </a:extLst>
              </p:cNvPr>
              <p:cNvCxnSpPr>
                <a:cxnSpLocks noChangeShapeType="1"/>
                <a:endCxn id="24" idx="1"/>
              </p:cNvCxnSpPr>
              <p:nvPr/>
            </p:nvCxnSpPr>
            <p:spPr bwMode="auto">
              <a:xfrm flipV="1">
                <a:off x="5221288" y="5322889"/>
                <a:ext cx="874712" cy="555625"/>
              </a:xfrm>
              <a:prstGeom prst="bentConnector3">
                <a:avLst>
                  <a:gd name="adj1" fmla="val 69552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41" name="AutoShape 34">
                <a:extLst>
                  <a:ext uri="{FF2B5EF4-FFF2-40B4-BE49-F238E27FC236}">
                    <a16:creationId xmlns:a16="http://schemas.microsoft.com/office/drawing/2014/main" id="{3E7427A3-B852-504E-840A-9BF44E3961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07288" y="846138"/>
                <a:ext cx="1447800" cy="506412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49241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1449387"/>
                  <a:gd name="T1" fmla="*/ 0 h 508000"/>
                  <a:gd name="T2" fmla="*/ 909 w 1449387"/>
                  <a:gd name="T3" fmla="*/ 0 h 508000"/>
                  <a:gd name="T4" fmla="*/ 909 w 1449387"/>
                  <a:gd name="T5" fmla="*/ 316 h 508000"/>
                  <a:gd name="T6" fmla="*/ 0 w 1449387"/>
                  <a:gd name="T7" fmla="*/ 316 h 508000"/>
                  <a:gd name="T8" fmla="*/ 0 w 1449387"/>
                  <a:gd name="T9" fmla="*/ 0 h 508000"/>
                  <a:gd name="T10" fmla="*/ 27 w 1449387"/>
                  <a:gd name="T11" fmla="*/ 27 h 508000"/>
                  <a:gd name="T12" fmla="*/ 27 w 1449387"/>
                  <a:gd name="T13" fmla="*/ 289 h 508000"/>
                  <a:gd name="T14" fmla="*/ 882 w 1449387"/>
                  <a:gd name="T15" fmla="*/ 289 h 508000"/>
                  <a:gd name="T16" fmla="*/ 882 w 1449387"/>
                  <a:gd name="T17" fmla="*/ 27 h 508000"/>
                  <a:gd name="T18" fmla="*/ 27 w 1449387"/>
                  <a:gd name="T19" fmla="*/ 27 h 508000"/>
                  <a:gd name="T20" fmla="*/ 909 w 1449387"/>
                  <a:gd name="T21" fmla="*/ 0 h 508000"/>
                  <a:gd name="T22" fmla="*/ 0 w 1449387"/>
                  <a:gd name="T23" fmla="*/ 316 h 508000"/>
                  <a:gd name="T24" fmla="*/ 0 w 1449387"/>
                  <a:gd name="T25" fmla="*/ 0 h 508000"/>
                  <a:gd name="T26" fmla="*/ 1449387 w 1449387"/>
                  <a:gd name="T27" fmla="*/ 508000 h 508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T24" t="T25" r="T26" b="T27"/>
                <a:pathLst>
                  <a:path w="1449387" h="508000">
                    <a:moveTo>
                      <a:pt x="0" y="0"/>
                    </a:moveTo>
                    <a:lnTo>
                      <a:pt x="1449387" y="0"/>
                    </a:lnTo>
                    <a:lnTo>
                      <a:pt x="1449387" y="508000"/>
                    </a:lnTo>
                    <a:lnTo>
                      <a:pt x="0" y="508000"/>
                    </a:lnTo>
                    <a:lnTo>
                      <a:pt x="0" y="0"/>
                    </a:lnTo>
                    <a:close/>
                    <a:moveTo>
                      <a:pt x="42570" y="42570"/>
                    </a:moveTo>
                    <a:lnTo>
                      <a:pt x="42570" y="465430"/>
                    </a:lnTo>
                    <a:lnTo>
                      <a:pt x="1406817" y="465430"/>
                    </a:lnTo>
                    <a:lnTo>
                      <a:pt x="1406817" y="42570"/>
                    </a:lnTo>
                    <a:lnTo>
                      <a:pt x="42570" y="42570"/>
                    </a:lnTo>
                    <a:close/>
                  </a:path>
                </a:pathLst>
              </a:custGeom>
              <a:solidFill>
                <a:srgbClr val="FFFF99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Nové skupiny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genů nebo vzorků</a:t>
                </a:r>
              </a:p>
            </p:txBody>
          </p:sp>
          <p:sp>
            <p:nvSpPr>
              <p:cNvPr id="42" name="AutoShape 35">
                <a:extLst>
                  <a:ext uri="{FF2B5EF4-FFF2-40B4-BE49-F238E27FC236}">
                    <a16:creationId xmlns:a16="http://schemas.microsoft.com/office/drawing/2014/main" id="{59FC590A-7AAA-BE4C-B680-7DC7F4B84C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3663" y="1857375"/>
                <a:ext cx="1765300" cy="717550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63768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1767681"/>
                  <a:gd name="T1" fmla="*/ 0 h 719138"/>
                  <a:gd name="T2" fmla="*/ 1109 w 1767681"/>
                  <a:gd name="T3" fmla="*/ 0 h 719138"/>
                  <a:gd name="T4" fmla="*/ 1109 w 1767681"/>
                  <a:gd name="T5" fmla="*/ 449 h 719138"/>
                  <a:gd name="T6" fmla="*/ 0 w 1767681"/>
                  <a:gd name="T7" fmla="*/ 449 h 719138"/>
                  <a:gd name="T8" fmla="*/ 0 w 1767681"/>
                  <a:gd name="T9" fmla="*/ 0 h 719138"/>
                  <a:gd name="T10" fmla="*/ 38 w 1767681"/>
                  <a:gd name="T11" fmla="*/ 38 h 719138"/>
                  <a:gd name="T12" fmla="*/ 38 w 1767681"/>
                  <a:gd name="T13" fmla="*/ 411 h 719138"/>
                  <a:gd name="T14" fmla="*/ 1071 w 1767681"/>
                  <a:gd name="T15" fmla="*/ 411 h 719138"/>
                  <a:gd name="T16" fmla="*/ 1071 w 1767681"/>
                  <a:gd name="T17" fmla="*/ 38 h 719138"/>
                  <a:gd name="T18" fmla="*/ 38 w 1767681"/>
                  <a:gd name="T19" fmla="*/ 38 h 719138"/>
                  <a:gd name="T20" fmla="*/ 1109 w 1767681"/>
                  <a:gd name="T21" fmla="*/ 0 h 719138"/>
                  <a:gd name="T22" fmla="*/ 0 w 1767681"/>
                  <a:gd name="T23" fmla="*/ 449 h 719138"/>
                  <a:gd name="T24" fmla="*/ 0 w 1767681"/>
                  <a:gd name="T25" fmla="*/ 0 h 719138"/>
                  <a:gd name="T26" fmla="*/ 1767681 w 1767681"/>
                  <a:gd name="T27" fmla="*/ 719138 h 719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T24" t="T25" r="T26" b="T27"/>
                <a:pathLst>
                  <a:path w="1767681" h="719138">
                    <a:moveTo>
                      <a:pt x="0" y="0"/>
                    </a:moveTo>
                    <a:lnTo>
                      <a:pt x="1767681" y="0"/>
                    </a:lnTo>
                    <a:lnTo>
                      <a:pt x="1767681" y="719138"/>
                    </a:lnTo>
                    <a:lnTo>
                      <a:pt x="0" y="719138"/>
                    </a:lnTo>
                    <a:lnTo>
                      <a:pt x="0" y="0"/>
                    </a:lnTo>
                    <a:close/>
                    <a:moveTo>
                      <a:pt x="60264" y="60264"/>
                    </a:moveTo>
                    <a:lnTo>
                      <a:pt x="60264" y="658874"/>
                    </a:lnTo>
                    <a:lnTo>
                      <a:pt x="1707417" y="658874"/>
                    </a:lnTo>
                    <a:lnTo>
                      <a:pt x="1707417" y="60264"/>
                    </a:lnTo>
                    <a:lnTo>
                      <a:pt x="60264" y="60264"/>
                    </a:lnTo>
                    <a:close/>
                  </a:path>
                </a:pathLst>
              </a:custGeom>
              <a:solidFill>
                <a:srgbClr val="D2D2F4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List genů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s odlišnou expresí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mezi skupinami vzorků</a:t>
                </a:r>
              </a:p>
            </p:txBody>
          </p:sp>
          <p:sp>
            <p:nvSpPr>
              <p:cNvPr id="43" name="AutoShape 36">
                <a:extLst>
                  <a:ext uri="{FF2B5EF4-FFF2-40B4-BE49-F238E27FC236}">
                    <a16:creationId xmlns:a16="http://schemas.microsoft.com/office/drawing/2014/main" id="{2346C449-D295-C34E-A772-950E1FFF53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2238" y="2986088"/>
                <a:ext cx="1738312" cy="754062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34029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1739105"/>
                  <a:gd name="T1" fmla="*/ 0 h 754936"/>
                  <a:gd name="T2" fmla="*/ 1095 w 1739105"/>
                  <a:gd name="T3" fmla="*/ 0 h 754936"/>
                  <a:gd name="T4" fmla="*/ 1095 w 1739105"/>
                  <a:gd name="T5" fmla="*/ 472 h 754936"/>
                  <a:gd name="T6" fmla="*/ 0 w 1739105"/>
                  <a:gd name="T7" fmla="*/ 472 h 754936"/>
                  <a:gd name="T8" fmla="*/ 0 w 1739105"/>
                  <a:gd name="T9" fmla="*/ 0 h 754936"/>
                  <a:gd name="T10" fmla="*/ 40 w 1739105"/>
                  <a:gd name="T11" fmla="*/ 40 h 754936"/>
                  <a:gd name="T12" fmla="*/ 40 w 1739105"/>
                  <a:gd name="T13" fmla="*/ 432 h 754936"/>
                  <a:gd name="T14" fmla="*/ 1055 w 1739105"/>
                  <a:gd name="T15" fmla="*/ 432 h 754936"/>
                  <a:gd name="T16" fmla="*/ 1055 w 1739105"/>
                  <a:gd name="T17" fmla="*/ 40 h 754936"/>
                  <a:gd name="T18" fmla="*/ 40 w 1739105"/>
                  <a:gd name="T19" fmla="*/ 40 h 754936"/>
                  <a:gd name="T20" fmla="*/ 1095 w 1739105"/>
                  <a:gd name="T21" fmla="*/ 0 h 754936"/>
                  <a:gd name="T22" fmla="*/ 0 w 1739105"/>
                  <a:gd name="T23" fmla="*/ 0 h 754936"/>
                  <a:gd name="T24" fmla="*/ 1739105 w 1739105"/>
                  <a:gd name="T25" fmla="*/ 754936 h 7549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T22" t="T23" r="T24" b="T25"/>
                <a:pathLst>
                  <a:path w="1739105" h="754936">
                    <a:moveTo>
                      <a:pt x="0" y="0"/>
                    </a:moveTo>
                    <a:lnTo>
                      <a:pt x="1739105" y="0"/>
                    </a:lnTo>
                    <a:lnTo>
                      <a:pt x="1739105" y="754936"/>
                    </a:lnTo>
                    <a:lnTo>
                      <a:pt x="0" y="754936"/>
                    </a:lnTo>
                    <a:lnTo>
                      <a:pt x="0" y="0"/>
                    </a:lnTo>
                    <a:close/>
                    <a:moveTo>
                      <a:pt x="63264" y="63264"/>
                    </a:moveTo>
                    <a:lnTo>
                      <a:pt x="63264" y="691672"/>
                    </a:lnTo>
                    <a:lnTo>
                      <a:pt x="1675841" y="691672"/>
                    </a:lnTo>
                    <a:lnTo>
                      <a:pt x="1675841" y="63264"/>
                    </a:lnTo>
                    <a:lnTo>
                      <a:pt x="63264" y="63264"/>
                    </a:lnTo>
                    <a:close/>
                  </a:path>
                </a:pathLst>
              </a:custGeom>
              <a:solidFill>
                <a:srgbClr val="FFCC99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Klasifikační pravidlo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využívající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genovou expresi</a:t>
                </a:r>
              </a:p>
            </p:txBody>
          </p:sp>
          <p:sp>
            <p:nvSpPr>
              <p:cNvPr id="44" name="AutoShape 37">
                <a:extLst>
                  <a:ext uri="{FF2B5EF4-FFF2-40B4-BE49-F238E27FC236}">
                    <a16:creationId xmlns:a16="http://schemas.microsoft.com/office/drawing/2014/main" id="{332A2194-7289-2C42-9E83-7D08EBE1CF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72401" y="4237038"/>
                <a:ext cx="1706563" cy="571500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48791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1708943"/>
                  <a:gd name="T1" fmla="*/ 0 h 573087"/>
                  <a:gd name="T2" fmla="*/ 1072 w 1708943"/>
                  <a:gd name="T3" fmla="*/ 0 h 573087"/>
                  <a:gd name="T4" fmla="*/ 1072 w 1708943"/>
                  <a:gd name="T5" fmla="*/ 357 h 573087"/>
                  <a:gd name="T6" fmla="*/ 0 w 1708943"/>
                  <a:gd name="T7" fmla="*/ 357 h 573087"/>
                  <a:gd name="T8" fmla="*/ 0 w 1708943"/>
                  <a:gd name="T9" fmla="*/ 0 h 573087"/>
                  <a:gd name="T10" fmla="*/ 30 w 1708943"/>
                  <a:gd name="T11" fmla="*/ 30 h 573087"/>
                  <a:gd name="T12" fmla="*/ 30 w 1708943"/>
                  <a:gd name="T13" fmla="*/ 327 h 573087"/>
                  <a:gd name="T14" fmla="*/ 1042 w 1708943"/>
                  <a:gd name="T15" fmla="*/ 327 h 573087"/>
                  <a:gd name="T16" fmla="*/ 1042 w 1708943"/>
                  <a:gd name="T17" fmla="*/ 30 h 573087"/>
                  <a:gd name="T18" fmla="*/ 30 w 1708943"/>
                  <a:gd name="T19" fmla="*/ 30 h 573087"/>
                  <a:gd name="T20" fmla="*/ 1072 w 1708943"/>
                  <a:gd name="T21" fmla="*/ 0 h 573087"/>
                  <a:gd name="T22" fmla="*/ 0 w 1708943"/>
                  <a:gd name="T23" fmla="*/ 357 h 573087"/>
                  <a:gd name="T24" fmla="*/ 0 w 1708943"/>
                  <a:gd name="T25" fmla="*/ 357 h 573087"/>
                  <a:gd name="T26" fmla="*/ 0 w 1708943"/>
                  <a:gd name="T27" fmla="*/ 573087 h 573087"/>
                  <a:gd name="T28" fmla="*/ 0 w 1708943"/>
                  <a:gd name="T29" fmla="*/ 0 h 573087"/>
                  <a:gd name="T30" fmla="*/ 1708943 w 1708943"/>
                  <a:gd name="T31" fmla="*/ 573087 h 5730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T28" t="T29" r="T30" b="T31"/>
                <a:pathLst>
                  <a:path w="1708943" h="573087">
                    <a:moveTo>
                      <a:pt x="0" y="0"/>
                    </a:moveTo>
                    <a:lnTo>
                      <a:pt x="1708943" y="0"/>
                    </a:lnTo>
                    <a:lnTo>
                      <a:pt x="1708943" y="573087"/>
                    </a:lnTo>
                    <a:lnTo>
                      <a:pt x="0" y="573087"/>
                    </a:lnTo>
                    <a:lnTo>
                      <a:pt x="0" y="0"/>
                    </a:lnTo>
                    <a:close/>
                    <a:moveTo>
                      <a:pt x="48025" y="48025"/>
                    </a:moveTo>
                    <a:lnTo>
                      <a:pt x="48025" y="525062"/>
                    </a:lnTo>
                    <a:lnTo>
                      <a:pt x="1660918" y="525062"/>
                    </a:lnTo>
                    <a:lnTo>
                      <a:pt x="1660918" y="48025"/>
                    </a:lnTo>
                    <a:lnTo>
                      <a:pt x="48025" y="48025"/>
                    </a:lnTo>
                    <a:close/>
                  </a:path>
                </a:pathLst>
              </a:custGeom>
              <a:solidFill>
                <a:srgbClr val="66FF66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Seznam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prognostických genů</a:t>
                </a:r>
              </a:p>
            </p:txBody>
          </p:sp>
          <p:cxnSp>
            <p:nvCxnSpPr>
              <p:cNvPr id="45" name="AutoShape 38">
                <a:extLst>
                  <a:ext uri="{FF2B5EF4-FFF2-40B4-BE49-F238E27FC236}">
                    <a16:creationId xmlns:a16="http://schemas.microsoft.com/office/drawing/2014/main" id="{279F5D8A-41A8-9B46-96DF-DEC5BB5ABEC5}"/>
                  </a:ext>
                </a:extLst>
              </p:cNvPr>
              <p:cNvCxnSpPr>
                <a:cxnSpLocks noChangeShapeType="1"/>
                <a:stCxn id="19" idx="3"/>
              </p:cNvCxnSpPr>
              <p:nvPr/>
            </p:nvCxnSpPr>
            <p:spPr bwMode="auto">
              <a:xfrm>
                <a:off x="7097714" y="1095376"/>
                <a:ext cx="407987" cy="3175"/>
              </a:xfrm>
              <a:prstGeom prst="bentConnector3">
                <a:avLst>
                  <a:gd name="adj1" fmla="val 80847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6" name="AutoShape 39">
                <a:extLst>
                  <a:ext uri="{FF2B5EF4-FFF2-40B4-BE49-F238E27FC236}">
                    <a16:creationId xmlns:a16="http://schemas.microsoft.com/office/drawing/2014/main" id="{AC10FDE2-D694-0A44-BE47-FC4C69F0182B}"/>
                  </a:ext>
                </a:extLst>
              </p:cNvPr>
              <p:cNvCxnSpPr>
                <a:cxnSpLocks noChangeShapeType="1"/>
                <a:stCxn id="20" idx="3"/>
              </p:cNvCxnSpPr>
              <p:nvPr/>
            </p:nvCxnSpPr>
            <p:spPr bwMode="auto">
              <a:xfrm>
                <a:off x="7278689" y="2212975"/>
                <a:ext cx="434975" cy="1588"/>
              </a:xfrm>
              <a:prstGeom prst="bentConnector3">
                <a:avLst>
                  <a:gd name="adj1" fmla="val 76588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7" name="AutoShape 40">
                <a:extLst>
                  <a:ext uri="{FF2B5EF4-FFF2-40B4-BE49-F238E27FC236}">
                    <a16:creationId xmlns:a16="http://schemas.microsoft.com/office/drawing/2014/main" id="{EC99A197-784D-504F-BD2C-6DC0E302AAFE}"/>
                  </a:ext>
                </a:extLst>
              </p:cNvPr>
              <p:cNvCxnSpPr>
                <a:cxnSpLocks noChangeShapeType="1"/>
                <a:stCxn id="21" idx="3"/>
              </p:cNvCxnSpPr>
              <p:nvPr/>
            </p:nvCxnSpPr>
            <p:spPr bwMode="auto">
              <a:xfrm>
                <a:off x="7297738" y="3363913"/>
                <a:ext cx="442912" cy="4762"/>
              </a:xfrm>
              <a:prstGeom prst="bentConnector3">
                <a:avLst>
                  <a:gd name="adj1" fmla="val 76116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8" name="AutoShape 41">
                <a:extLst>
                  <a:ext uri="{FF2B5EF4-FFF2-40B4-BE49-F238E27FC236}">
                    <a16:creationId xmlns:a16="http://schemas.microsoft.com/office/drawing/2014/main" id="{FF9DC49B-8936-B344-B576-DD8DDA9FECF3}"/>
                  </a:ext>
                </a:extLst>
              </p:cNvPr>
              <p:cNvCxnSpPr>
                <a:cxnSpLocks noChangeShapeType="1"/>
                <a:stCxn id="23" idx="3"/>
              </p:cNvCxnSpPr>
              <p:nvPr/>
            </p:nvCxnSpPr>
            <p:spPr bwMode="auto">
              <a:xfrm>
                <a:off x="7373939" y="4519614"/>
                <a:ext cx="433387" cy="3175"/>
              </a:xfrm>
              <a:prstGeom prst="bentConnector3">
                <a:avLst>
                  <a:gd name="adj1" fmla="val 76676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9" name="AutoShape 42">
                <a:extLst>
                  <a:ext uri="{FF2B5EF4-FFF2-40B4-BE49-F238E27FC236}">
                    <a16:creationId xmlns:a16="http://schemas.microsoft.com/office/drawing/2014/main" id="{C4F2FE4A-C4DC-F149-B606-A18DAC3DCC32}"/>
                  </a:ext>
                </a:extLst>
              </p:cNvPr>
              <p:cNvCxnSpPr>
                <a:cxnSpLocks noChangeShapeType="1"/>
                <a:endCxn id="25" idx="1"/>
              </p:cNvCxnSpPr>
              <p:nvPr/>
            </p:nvCxnSpPr>
            <p:spPr bwMode="auto">
              <a:xfrm>
                <a:off x="8982076" y="1092201"/>
                <a:ext cx="220663" cy="3175"/>
              </a:xfrm>
              <a:prstGeom prst="bentConnector3">
                <a:avLst>
                  <a:gd name="adj1" fmla="val -17588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0" name="AutoShape 43">
                <a:extLst>
                  <a:ext uri="{FF2B5EF4-FFF2-40B4-BE49-F238E27FC236}">
                    <a16:creationId xmlns:a16="http://schemas.microsoft.com/office/drawing/2014/main" id="{FA4C5057-5FDF-C64D-A941-395CCDD6C57B}"/>
                  </a:ext>
                </a:extLst>
              </p:cNvPr>
              <p:cNvCxnSpPr>
                <a:cxnSpLocks noChangeShapeType="1"/>
                <a:stCxn id="25" idx="2"/>
                <a:endCxn id="20" idx="0"/>
              </p:cNvCxnSpPr>
              <p:nvPr/>
            </p:nvCxnSpPr>
            <p:spPr bwMode="auto">
              <a:xfrm rot="5400000">
                <a:off x="7982744" y="56356"/>
                <a:ext cx="615950" cy="3195638"/>
              </a:xfrm>
              <a:prstGeom prst="bentConnector3">
                <a:avLst>
                  <a:gd name="adj1" fmla="val 49968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1" name="AutoShape 44">
                <a:extLst>
                  <a:ext uri="{FF2B5EF4-FFF2-40B4-BE49-F238E27FC236}">
                    <a16:creationId xmlns:a16="http://schemas.microsoft.com/office/drawing/2014/main" id="{1D2C63B4-47EF-7E4A-9564-9EF56D940324}"/>
                  </a:ext>
                </a:extLst>
              </p:cNvPr>
              <p:cNvCxnSpPr>
                <a:cxnSpLocks noChangeShapeType="1"/>
                <a:stCxn id="25" idx="2"/>
                <a:endCxn id="21" idx="0"/>
              </p:cNvCxnSpPr>
              <p:nvPr/>
            </p:nvCxnSpPr>
            <p:spPr bwMode="auto">
              <a:xfrm rot="5400000">
                <a:off x="7412038" y="636588"/>
                <a:ext cx="1766888" cy="3186113"/>
              </a:xfrm>
              <a:prstGeom prst="bentConnector3">
                <a:avLst>
                  <a:gd name="adj1" fmla="val 73172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2" name="AutoShape 45">
                <a:extLst>
                  <a:ext uri="{FF2B5EF4-FFF2-40B4-BE49-F238E27FC236}">
                    <a16:creationId xmlns:a16="http://schemas.microsoft.com/office/drawing/2014/main" id="{08F6F4A2-6BB5-D242-883D-F3223450EBF7}"/>
                  </a:ext>
                </a:extLst>
              </p:cNvPr>
              <p:cNvCxnSpPr>
                <a:cxnSpLocks noChangeShapeType="1"/>
                <a:stCxn id="25" idx="2"/>
                <a:endCxn id="23" idx="0"/>
              </p:cNvCxnSpPr>
              <p:nvPr/>
            </p:nvCxnSpPr>
            <p:spPr bwMode="auto">
              <a:xfrm rot="5400000">
                <a:off x="6853238" y="1233488"/>
                <a:ext cx="2922588" cy="3148013"/>
              </a:xfrm>
              <a:prstGeom prst="bentConnector3">
                <a:avLst>
                  <a:gd name="adj1" fmla="val 84547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3" name="AutoShape 46">
                <a:extLst>
                  <a:ext uri="{FF2B5EF4-FFF2-40B4-BE49-F238E27FC236}">
                    <a16:creationId xmlns:a16="http://schemas.microsoft.com/office/drawing/2014/main" id="{C89758D7-56D2-534C-868D-5D5DFD5A7EFA}"/>
                  </a:ext>
                </a:extLst>
              </p:cNvPr>
              <p:cNvCxnSpPr>
                <a:cxnSpLocks noChangeShapeType="1"/>
                <a:stCxn id="25" idx="2"/>
              </p:cNvCxnSpPr>
              <p:nvPr/>
            </p:nvCxnSpPr>
            <p:spPr bwMode="auto">
              <a:xfrm rot="5400000">
                <a:off x="6737747" y="2153841"/>
                <a:ext cx="3957638" cy="2342356"/>
              </a:xfrm>
              <a:prstGeom prst="bentConnector3">
                <a:avLst>
                  <a:gd name="adj1" fmla="val 65518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4" name="AutoShape 47">
                <a:extLst>
                  <a:ext uri="{FF2B5EF4-FFF2-40B4-BE49-F238E27FC236}">
                    <a16:creationId xmlns:a16="http://schemas.microsoft.com/office/drawing/2014/main" id="{8A737D43-BB7B-5746-9203-D24A7C263694}"/>
                  </a:ext>
                </a:extLst>
              </p:cNvPr>
              <p:cNvCxnSpPr>
                <a:cxnSpLocks noChangeShapeType="1"/>
                <a:stCxn id="29" idx="1"/>
                <a:endCxn id="30" idx="0"/>
              </p:cNvCxnSpPr>
              <p:nvPr/>
            </p:nvCxnSpPr>
            <p:spPr bwMode="auto">
              <a:xfrm flipH="1">
                <a:off x="6507163" y="5603875"/>
                <a:ext cx="336550" cy="666750"/>
              </a:xfrm>
              <a:prstGeom prst="bentConnector2">
                <a:avLst/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5" name="AutoShape 48">
                <a:extLst>
                  <a:ext uri="{FF2B5EF4-FFF2-40B4-BE49-F238E27FC236}">
                    <a16:creationId xmlns:a16="http://schemas.microsoft.com/office/drawing/2014/main" id="{578B1712-4252-E442-ABCC-E6BEF76D957F}"/>
                  </a:ext>
                </a:extLst>
              </p:cNvPr>
              <p:cNvCxnSpPr>
                <a:cxnSpLocks noChangeShapeType="1"/>
                <a:stCxn id="15" idx="2"/>
                <a:endCxn id="18" idx="0"/>
              </p:cNvCxnSpPr>
              <p:nvPr/>
            </p:nvCxnSpPr>
            <p:spPr bwMode="auto">
              <a:xfrm flipH="1">
                <a:off x="3538538" y="1338263"/>
                <a:ext cx="6350" cy="527050"/>
              </a:xfrm>
              <a:prstGeom prst="straightConnector1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6" name="AutoShape 49">
                <a:extLst>
                  <a:ext uri="{FF2B5EF4-FFF2-40B4-BE49-F238E27FC236}">
                    <a16:creationId xmlns:a16="http://schemas.microsoft.com/office/drawing/2014/main" id="{A88DE4B7-559B-3C43-B04B-466C0C28466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3540126" y="2205386"/>
                <a:ext cx="1587" cy="388937"/>
              </a:xfrm>
              <a:prstGeom prst="straightConnector1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7" name="AutoShape 50">
                <a:extLst>
                  <a:ext uri="{FF2B5EF4-FFF2-40B4-BE49-F238E27FC236}">
                    <a16:creationId xmlns:a16="http://schemas.microsoft.com/office/drawing/2014/main" id="{04B9357F-891F-3345-A6F3-3885E48225DA}"/>
                  </a:ext>
                </a:extLst>
              </p:cNvPr>
              <p:cNvCxnSpPr>
                <a:cxnSpLocks noChangeShapeType="1"/>
                <a:stCxn id="17" idx="2"/>
                <a:endCxn id="16" idx="0"/>
              </p:cNvCxnSpPr>
              <p:nvPr/>
            </p:nvCxnSpPr>
            <p:spPr bwMode="auto">
              <a:xfrm flipH="1">
                <a:off x="3544888" y="3131893"/>
                <a:ext cx="9525" cy="452163"/>
              </a:xfrm>
              <a:prstGeom prst="straightConnector1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8" name="AutoShape 51">
                <a:extLst>
                  <a:ext uri="{FF2B5EF4-FFF2-40B4-BE49-F238E27FC236}">
                    <a16:creationId xmlns:a16="http://schemas.microsoft.com/office/drawing/2014/main" id="{9BA90CB8-A667-D748-9158-90C01B77DE47}"/>
                  </a:ext>
                </a:extLst>
              </p:cNvPr>
              <p:cNvCxnSpPr>
                <a:cxnSpLocks noChangeShapeType="1"/>
                <a:stCxn id="16" idx="2"/>
              </p:cNvCxnSpPr>
              <p:nvPr/>
            </p:nvCxnSpPr>
            <p:spPr bwMode="auto">
              <a:xfrm>
                <a:off x="3544888" y="4039668"/>
                <a:ext cx="1588" cy="774700"/>
              </a:xfrm>
              <a:prstGeom prst="straightConnector1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59" name="AutoShape 53">
                <a:extLst>
                  <a:ext uri="{FF2B5EF4-FFF2-40B4-BE49-F238E27FC236}">
                    <a16:creationId xmlns:a16="http://schemas.microsoft.com/office/drawing/2014/main" id="{4E43B9C8-349D-5848-8549-D03E6636DD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96400" y="5065713"/>
                <a:ext cx="1371600" cy="558800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52416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1643857"/>
                  <a:gd name="T1" fmla="*/ 0 h 511175"/>
                  <a:gd name="T2" fmla="*/ 719 w 1643857"/>
                  <a:gd name="T3" fmla="*/ 0 h 511175"/>
                  <a:gd name="T4" fmla="*/ 719 w 1643857"/>
                  <a:gd name="T5" fmla="*/ 383 h 511175"/>
                  <a:gd name="T6" fmla="*/ 0 w 1643857"/>
                  <a:gd name="T7" fmla="*/ 383 h 511175"/>
                  <a:gd name="T8" fmla="*/ 0 w 1643857"/>
                  <a:gd name="T9" fmla="*/ 0 h 511175"/>
                  <a:gd name="T10" fmla="*/ 19 w 1643857"/>
                  <a:gd name="T11" fmla="*/ 33 h 511175"/>
                  <a:gd name="T12" fmla="*/ 19 w 1643857"/>
                  <a:gd name="T13" fmla="*/ 350 h 511175"/>
                  <a:gd name="T14" fmla="*/ 700 w 1643857"/>
                  <a:gd name="T15" fmla="*/ 350 h 511175"/>
                  <a:gd name="T16" fmla="*/ 700 w 1643857"/>
                  <a:gd name="T17" fmla="*/ 33 h 511175"/>
                  <a:gd name="T18" fmla="*/ 19 w 1643857"/>
                  <a:gd name="T19" fmla="*/ 33 h 511175"/>
                  <a:gd name="T20" fmla="*/ 0 w 1643857"/>
                  <a:gd name="T21" fmla="*/ 0 h 511175"/>
                  <a:gd name="T22" fmla="*/ 0 w 1643857"/>
                  <a:gd name="T23" fmla="*/ 0 h 511175"/>
                  <a:gd name="T24" fmla="*/ 0 w 1643857"/>
                  <a:gd name="T25" fmla="*/ 0 h 511175"/>
                  <a:gd name="T26" fmla="*/ 1643857 w 1643857"/>
                  <a:gd name="T27" fmla="*/ 511175 h 511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T24" t="T25" r="T26" b="T27"/>
                <a:pathLst>
                  <a:path w="1643857" h="511175">
                    <a:moveTo>
                      <a:pt x="0" y="0"/>
                    </a:moveTo>
                    <a:lnTo>
                      <a:pt x="1643857" y="0"/>
                    </a:lnTo>
                    <a:lnTo>
                      <a:pt x="1643857" y="511175"/>
                    </a:lnTo>
                    <a:lnTo>
                      <a:pt x="0" y="511175"/>
                    </a:lnTo>
                    <a:lnTo>
                      <a:pt x="0" y="0"/>
                    </a:lnTo>
                    <a:close/>
                    <a:moveTo>
                      <a:pt x="42836" y="42836"/>
                    </a:moveTo>
                    <a:lnTo>
                      <a:pt x="42836" y="468339"/>
                    </a:lnTo>
                    <a:lnTo>
                      <a:pt x="1601021" y="468339"/>
                    </a:lnTo>
                    <a:lnTo>
                      <a:pt x="1601021" y="42836"/>
                    </a:lnTo>
                    <a:lnTo>
                      <a:pt x="42836" y="42836"/>
                    </a:lnTo>
                    <a:close/>
                  </a:path>
                </a:pathLst>
              </a:custGeom>
              <a:solidFill>
                <a:srgbClr val="FF0000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Pathway</a:t>
                </a:r>
                <a:r>
                  <a:rPr lang="cs-CZ" altLang="cs-CZ" sz="1100" b="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analýza</a:t>
                </a:r>
              </a:p>
            </p:txBody>
          </p:sp>
          <p:cxnSp>
            <p:nvCxnSpPr>
              <p:cNvPr id="60" name="AutoShape 54">
                <a:extLst>
                  <a:ext uri="{FF2B5EF4-FFF2-40B4-BE49-F238E27FC236}">
                    <a16:creationId xmlns:a16="http://schemas.microsoft.com/office/drawing/2014/main" id="{0BC9F99C-91E9-5148-B38B-EE98EE39936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6200000" flipH="1">
                <a:off x="8359380" y="3395265"/>
                <a:ext cx="2874169" cy="542926"/>
              </a:xfrm>
              <a:prstGeom prst="bentConnector3">
                <a:avLst>
                  <a:gd name="adj1" fmla="val 142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" name="AutoShape 55">
                <a:extLst>
                  <a:ext uri="{FF2B5EF4-FFF2-40B4-BE49-F238E27FC236}">
                    <a16:creationId xmlns:a16="http://schemas.microsoft.com/office/drawing/2014/main" id="{98CD237E-7008-6C48-9B82-2633C7185E2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6200000" flipH="1">
                <a:off x="9454357" y="4490243"/>
                <a:ext cx="635000" cy="592139"/>
              </a:xfrm>
              <a:prstGeom prst="bentConnector3">
                <a:avLst>
                  <a:gd name="adj1" fmla="val 567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A185DF57-B413-9B49-96EC-DBC8186FB74A}"/>
                  </a:ext>
                </a:extLst>
              </p14:cNvPr>
              <p14:cNvContentPartPr/>
              <p14:nvPr/>
            </p14:nvContentPartPr>
            <p14:xfrm>
              <a:off x="4023564" y="1120680"/>
              <a:ext cx="1665000" cy="81180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A185DF57-B413-9B49-96EC-DBC8186FB7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014924" y="1112040"/>
                <a:ext cx="1682640" cy="82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8473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ubtitle 1">
            <a:extLst>
              <a:ext uri="{FF2B5EF4-FFF2-40B4-BE49-F238E27FC236}">
                <a16:creationId xmlns:a16="http://schemas.microsoft.com/office/drawing/2014/main" id="{3BEB159C-605C-474C-97E1-416D864E0DAF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4830794" y="965199"/>
            <a:ext cx="6717740" cy="49276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20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“</a:t>
            </a:r>
            <a:r>
              <a:rPr lang="en-US" sz="20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Přijít</a:t>
            </a:r>
            <a:r>
              <a:rPr lang="en-US" sz="20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 za </a:t>
            </a:r>
            <a:r>
              <a:rPr lang="en-US" sz="20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statistikem</a:t>
            </a:r>
            <a:r>
              <a:rPr lang="en-US" sz="20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 po </a:t>
            </a:r>
            <a:r>
              <a:rPr lang="en-US" sz="20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dokončení</a:t>
            </a:r>
            <a:r>
              <a:rPr lang="en-US" sz="20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experimentu</a:t>
            </a:r>
            <a:r>
              <a:rPr lang="en-US" sz="20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 je </a:t>
            </a:r>
            <a:r>
              <a:rPr lang="en-US" sz="20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často</a:t>
            </a:r>
            <a:r>
              <a:rPr lang="en-US" sz="20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 to </a:t>
            </a:r>
            <a:r>
              <a:rPr lang="en-US" sz="20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samé</a:t>
            </a:r>
            <a:r>
              <a:rPr lang="en-US" sz="20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jako</a:t>
            </a:r>
            <a:r>
              <a:rPr lang="en-US" sz="20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požádat</a:t>
            </a:r>
            <a:r>
              <a:rPr lang="en-US" sz="20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 ho aby </a:t>
            </a:r>
            <a:r>
              <a:rPr lang="en-US" sz="20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provedl</a:t>
            </a:r>
            <a:r>
              <a:rPr lang="en-US" sz="20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posmrtné</a:t>
            </a:r>
            <a:r>
              <a:rPr lang="en-US" sz="20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vyšetření</a:t>
            </a:r>
            <a:r>
              <a:rPr lang="en-US" sz="20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sz="20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Možná</a:t>
            </a:r>
            <a:r>
              <a:rPr lang="en-US" sz="20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bude</a:t>
            </a:r>
            <a:r>
              <a:rPr lang="en-US" sz="20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schopen</a:t>
            </a:r>
            <a:r>
              <a:rPr lang="en-US" sz="20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říct</a:t>
            </a:r>
            <a:r>
              <a:rPr lang="en-US" sz="20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0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20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 co experiment </a:t>
            </a:r>
            <a:r>
              <a:rPr lang="en-US" sz="2000" i="1" kern="1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zemřel</a:t>
            </a:r>
            <a:r>
              <a:rPr lang="en-US" sz="20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.”</a:t>
            </a:r>
          </a:p>
          <a:p>
            <a:pPr marL="0" indent="0">
              <a:spcAft>
                <a:spcPts val="600"/>
              </a:spcAft>
              <a:buNone/>
            </a:pPr>
            <a:endParaRPr lang="en-US" sz="2000" i="1" kern="12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sz="2000" i="1" kern="12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rPr>
              <a:t>(Ronald Fisher)</a:t>
            </a:r>
          </a:p>
        </p:txBody>
      </p:sp>
    </p:spTree>
    <p:extLst>
      <p:ext uri="{BB962C8B-B14F-4D97-AF65-F5344CB8AC3E}">
        <p14:creationId xmlns:p14="http://schemas.microsoft.com/office/powerpoint/2010/main" val="33292143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7F8DD-CD64-0440-A83B-9DD674025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667" y="2187743"/>
            <a:ext cx="5293449" cy="24825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…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analýza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těchto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dat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a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vytváření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i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omics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biomarkerových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modelů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má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svá</a:t>
            </a:r>
            <a:r>
              <a:rPr lang="en-US" sz="38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specifika</a:t>
            </a:r>
            <a:endParaRPr lang="en-US" sz="38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Graphic 5" descr="Fingerprint">
            <a:extLst>
              <a:ext uri="{FF2B5EF4-FFF2-40B4-BE49-F238E27FC236}">
                <a16:creationId xmlns:a16="http://schemas.microsoft.com/office/drawing/2014/main" id="{92C93723-EF16-40E4-A9C8-45D5200158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1" y="2743201"/>
            <a:ext cx="1371600" cy="13716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595BA260-C5A5-4868-9904-17D22A5B5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41431" y="816337"/>
            <a:ext cx="5225327" cy="522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5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3CACA-6790-2744-8DBC-557EA6ECA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00" y="978102"/>
            <a:ext cx="10588434" cy="1062644"/>
          </a:xfrm>
        </p:spPr>
        <p:txBody>
          <a:bodyPr anchor="b">
            <a:normAutofit/>
          </a:bodyPr>
          <a:lstStyle/>
          <a:p>
            <a:r>
              <a:rPr lang="cs-CZ"/>
              <a:t>Cíl kurzu</a:t>
            </a:r>
            <a:endParaRPr lang="cs-CZ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9B7FDC9-F0CE-43A7-9F2A-83DD09DC34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7624" y="2265037"/>
            <a:ext cx="10125012" cy="0"/>
          </a:xfrm>
          <a:prstGeom prst="line">
            <a:avLst/>
          </a:prstGeom>
          <a:ln w="158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Graphic 6" descr="Fingerprint">
            <a:extLst>
              <a:ext uri="{FF2B5EF4-FFF2-40B4-BE49-F238E27FC236}">
                <a16:creationId xmlns:a16="http://schemas.microsoft.com/office/drawing/2014/main" id="{A1725613-E9CA-47CA-8106-A148871471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33206" y="2811104"/>
            <a:ext cx="2928114" cy="292811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3D697-C9A1-594D-8C1A-4B01E13897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5354" y="2682433"/>
            <a:ext cx="6282169" cy="32157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…podrobně seznámit posluchače s </a:t>
            </a:r>
            <a:r>
              <a:rPr lang="cs-CZ" sz="2400" b="1" dirty="0"/>
              <a:t>hlavními principy analýzy dat </a:t>
            </a:r>
            <a:r>
              <a:rPr lang="cs-CZ" sz="2400" dirty="0"/>
              <a:t>z molekulárních '</a:t>
            </a:r>
            <a:r>
              <a:rPr lang="cs-CZ" sz="2400" dirty="0" err="1"/>
              <a:t>omics</a:t>
            </a:r>
            <a:r>
              <a:rPr lang="cs-CZ" sz="2400" dirty="0"/>
              <a:t> experimentů (mikročipy, hmotnostní spektrometrie, NGS,…), </a:t>
            </a:r>
            <a:r>
              <a:rPr lang="cs-CZ" sz="2400" b="1" dirty="0"/>
              <a:t>se zvláštním důrazem</a:t>
            </a:r>
            <a:r>
              <a:rPr lang="cs-CZ" sz="2400" dirty="0"/>
              <a:t> na </a:t>
            </a:r>
            <a:r>
              <a:rPr lang="cs-CZ" sz="2400" b="1" dirty="0"/>
              <a:t>plánování</a:t>
            </a:r>
            <a:r>
              <a:rPr lang="cs-CZ" sz="2400" dirty="0"/>
              <a:t> </a:t>
            </a:r>
            <a:r>
              <a:rPr lang="cs-CZ" sz="2400" b="1" dirty="0"/>
              <a:t>experimentů</a:t>
            </a:r>
            <a:r>
              <a:rPr lang="cs-CZ" sz="2400" dirty="0"/>
              <a:t> a </a:t>
            </a:r>
            <a:r>
              <a:rPr lang="cs-CZ" sz="2400" b="1" dirty="0"/>
              <a:t>validaci výsledků </a:t>
            </a:r>
            <a:r>
              <a:rPr lang="cs-CZ" sz="2400" dirty="0"/>
              <a:t>při</a:t>
            </a:r>
            <a:r>
              <a:rPr lang="cs-CZ" sz="2400" b="1" dirty="0"/>
              <a:t> </a:t>
            </a:r>
            <a:r>
              <a:rPr lang="cs-CZ" sz="2400" dirty="0"/>
              <a:t>detekci</a:t>
            </a:r>
            <a:r>
              <a:rPr lang="cs-CZ" sz="2400" b="1" dirty="0"/>
              <a:t> biomarkerů</a:t>
            </a:r>
            <a:r>
              <a:rPr lang="cs-CZ" sz="2400" dirty="0"/>
              <a:t>…. a z nich odvozených </a:t>
            </a:r>
            <a:r>
              <a:rPr lang="cs-CZ" sz="2400" b="1" dirty="0"/>
              <a:t>modelů</a:t>
            </a:r>
            <a:r>
              <a:rPr lang="cs-CZ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08627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664E23E2-7440-4E36-A67B-0F88C5F7E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06949AE-010D-4C18-8AED-7872085AD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709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6E97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Error">
            <a:extLst>
              <a:ext uri="{FF2B5EF4-FFF2-40B4-BE49-F238E27FC236}">
                <a16:creationId xmlns:a16="http://schemas.microsoft.com/office/drawing/2014/main" id="{E429A712-3E21-4214-ACBB-91B2434B7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1180" y="871138"/>
            <a:ext cx="5129784" cy="5129784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FE54AADB-50C7-4293-94C0-27361A32B8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1" cy="5897880"/>
          </a:xfrm>
          <a:prstGeom prst="rect">
            <a:avLst/>
          </a:prstGeom>
          <a:solidFill>
            <a:srgbClr val="FFFFFF"/>
          </a:solidFill>
          <a:ln w="19050">
            <a:solidFill>
              <a:srgbClr val="6E97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642D71-F914-224F-B35D-13CDB023BD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2145" y="3436030"/>
            <a:ext cx="5129784" cy="1885195"/>
          </a:xfrm>
          <a:prstGeom prst="rect">
            <a:avLst/>
          </a:prstGeom>
          <a:noFill/>
        </p:spPr>
      </p:pic>
      <p:sp>
        <p:nvSpPr>
          <p:cNvPr id="2" name="Subtitle 1">
            <a:extLst>
              <a:ext uri="{FF2B5EF4-FFF2-40B4-BE49-F238E27FC236}">
                <a16:creationId xmlns:a16="http://schemas.microsoft.com/office/drawing/2014/main" id="{5E18C1B8-D891-974B-A81B-4A6F39D4934E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7150116" y="1485987"/>
            <a:ext cx="3653842" cy="1581996"/>
          </a:xfrm>
        </p:spPr>
        <p:txBody>
          <a:bodyPr anchor="ctr">
            <a:noAutofit/>
          </a:bodyPr>
          <a:lstStyle/>
          <a:p>
            <a:pPr marL="0" lvl="0" indent="0" algn="ctr">
              <a:buNone/>
            </a:pPr>
            <a:r>
              <a:rPr lang="en-US" sz="3600" b="1" dirty="0" err="1"/>
              <a:t>Skandál</a:t>
            </a:r>
            <a:r>
              <a:rPr lang="en-US" sz="3600" b="1" dirty="0"/>
              <a:t> </a:t>
            </a:r>
            <a:r>
              <a:rPr lang="en-US" sz="3600" b="1" dirty="0" err="1"/>
              <a:t>na</a:t>
            </a:r>
            <a:r>
              <a:rPr lang="en-US" sz="3600" b="1" dirty="0"/>
              <a:t> </a:t>
            </a:r>
          </a:p>
          <a:p>
            <a:pPr marL="0" lvl="0" indent="0" algn="ctr">
              <a:buNone/>
            </a:pPr>
            <a:r>
              <a:rPr lang="en-US" sz="3600" b="1" dirty="0"/>
              <a:t>Duke university </a:t>
            </a:r>
          </a:p>
          <a:p>
            <a:pPr marL="0" lvl="0" indent="0" algn="ctr">
              <a:buNone/>
            </a:pPr>
            <a:r>
              <a:rPr lang="en-US" sz="2400" dirty="0" err="1"/>
              <a:t>Severní</a:t>
            </a:r>
            <a:r>
              <a:rPr lang="en-US" sz="2400" dirty="0"/>
              <a:t> </a:t>
            </a:r>
            <a:r>
              <a:rPr lang="en-US" sz="2400" dirty="0" err="1"/>
              <a:t>Karolína</a:t>
            </a:r>
            <a:r>
              <a:rPr lang="en-US" sz="2400" dirty="0"/>
              <a:t>, USA</a:t>
            </a:r>
          </a:p>
        </p:txBody>
      </p:sp>
    </p:spTree>
    <p:extLst>
      <p:ext uri="{BB962C8B-B14F-4D97-AF65-F5344CB8AC3E}">
        <p14:creationId xmlns:p14="http://schemas.microsoft.com/office/powerpoint/2010/main" val="20660675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8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4" name="TextBox 1">
            <a:extLst>
              <a:ext uri="{FF2B5EF4-FFF2-40B4-BE49-F238E27FC236}">
                <a16:creationId xmlns:a16="http://schemas.microsoft.com/office/drawing/2014/main" id="{C810C874-E3EE-4322-A75C-CE8622FBE25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0203979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37C50246-3B03-D142-A656-D748B1A0020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lum/>
            <a:alphaModFix/>
          </a:blip>
          <a:srcRect l="1640" t="12921" r="78926" b="37339"/>
          <a:stretch/>
        </p:blipFill>
        <p:spPr>
          <a:xfrm>
            <a:off x="1673525" y="2022894"/>
            <a:ext cx="1777042" cy="281221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4237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3000"/>
                <a:satMod val="150000"/>
                <a:shade val="98000"/>
                <a:lumMod val="102000"/>
              </a:schemeClr>
            </a:gs>
            <a:gs pos="50000">
              <a:schemeClr val="bg1">
                <a:tint val="98000"/>
                <a:satMod val="130000"/>
                <a:shade val="90000"/>
                <a:lumMod val="103000"/>
              </a:schemeClr>
            </a:gs>
            <a:gs pos="100000">
              <a:schemeClr val="bg1">
                <a:shade val="63000"/>
                <a:satMod val="12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2509F26-B5DC-4BA7-B476-4CB044237A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B103EB1-B135-4526-B883-33228FC27F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80000">
            <a:off x="815340" y="683404"/>
            <a:ext cx="10561320" cy="5404104"/>
          </a:xfrm>
          <a:prstGeom prst="rect">
            <a:avLst/>
          </a:prstGeom>
          <a:solidFill>
            <a:srgbClr val="FFFFFF"/>
          </a:solidFill>
          <a:ln w="3175" cap="sq" cmpd="thinThick">
            <a:solidFill>
              <a:srgbClr val="DDDDDD"/>
            </a:solidFill>
            <a:miter lim="800000"/>
          </a:ln>
          <a:effectLst>
            <a:outerShdw blurRad="266700" dist="1143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C0EAF4-C8B6-244A-94AB-625D5EA16D7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" b="14204"/>
          <a:stretch/>
        </p:blipFill>
        <p:spPr>
          <a:xfrm rot="21480000">
            <a:off x="1137837" y="1003258"/>
            <a:ext cx="9916327" cy="47643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2810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6C2E80F-49A6-4372-B103-219D417A5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4096" y="470925"/>
            <a:ext cx="4381009" cy="5892104"/>
          </a:xfrm>
          <a:custGeom>
            <a:avLst/>
            <a:gdLst>
              <a:gd name="connsiteX0" fmla="*/ 0 w 4381009"/>
              <a:gd name="connsiteY0" fmla="*/ 0 h 5892104"/>
              <a:gd name="connsiteX1" fmla="*/ 4157628 w 4381009"/>
              <a:gd name="connsiteY1" fmla="*/ 0 h 5892104"/>
              <a:gd name="connsiteX2" fmla="*/ 4169302 w 4381009"/>
              <a:gd name="connsiteY2" fmla="*/ 68659 h 5892104"/>
              <a:gd name="connsiteX3" fmla="*/ 4191571 w 4381009"/>
              <a:gd name="connsiteY3" fmla="*/ 205472 h 5892104"/>
              <a:gd name="connsiteX4" fmla="*/ 4213368 w 4381009"/>
              <a:gd name="connsiteY4" fmla="*/ 342890 h 5892104"/>
              <a:gd name="connsiteX5" fmla="*/ 4232030 w 4381009"/>
              <a:gd name="connsiteY5" fmla="*/ 480913 h 5892104"/>
              <a:gd name="connsiteX6" fmla="*/ 4250848 w 4381009"/>
              <a:gd name="connsiteY6" fmla="*/ 618332 h 5892104"/>
              <a:gd name="connsiteX7" fmla="*/ 4268412 w 4381009"/>
              <a:gd name="connsiteY7" fmla="*/ 756355 h 5892104"/>
              <a:gd name="connsiteX8" fmla="*/ 4283467 w 4381009"/>
              <a:gd name="connsiteY8" fmla="*/ 892563 h 5892104"/>
              <a:gd name="connsiteX9" fmla="*/ 4297737 w 4381009"/>
              <a:gd name="connsiteY9" fmla="*/ 1030587 h 5892104"/>
              <a:gd name="connsiteX10" fmla="*/ 4310754 w 4381009"/>
              <a:gd name="connsiteY10" fmla="*/ 1168005 h 5892104"/>
              <a:gd name="connsiteX11" fmla="*/ 4322045 w 4381009"/>
              <a:gd name="connsiteY11" fmla="*/ 1303002 h 5892104"/>
              <a:gd name="connsiteX12" fmla="*/ 4333336 w 4381009"/>
              <a:gd name="connsiteY12" fmla="*/ 1439815 h 5892104"/>
              <a:gd name="connsiteX13" fmla="*/ 4342745 w 4381009"/>
              <a:gd name="connsiteY13" fmla="*/ 1574812 h 5892104"/>
              <a:gd name="connsiteX14" fmla="*/ 4350115 w 4381009"/>
              <a:gd name="connsiteY14" fmla="*/ 1709808 h 5892104"/>
              <a:gd name="connsiteX15" fmla="*/ 4357799 w 4381009"/>
              <a:gd name="connsiteY15" fmla="*/ 1844200 h 5892104"/>
              <a:gd name="connsiteX16" fmla="*/ 4364229 w 4381009"/>
              <a:gd name="connsiteY16" fmla="*/ 1977381 h 5892104"/>
              <a:gd name="connsiteX17" fmla="*/ 4368777 w 4381009"/>
              <a:gd name="connsiteY17" fmla="*/ 2109351 h 5892104"/>
              <a:gd name="connsiteX18" fmla="*/ 4372697 w 4381009"/>
              <a:gd name="connsiteY18" fmla="*/ 2241321 h 5892104"/>
              <a:gd name="connsiteX19" fmla="*/ 4376461 w 4381009"/>
              <a:gd name="connsiteY19" fmla="*/ 2372080 h 5892104"/>
              <a:gd name="connsiteX20" fmla="*/ 4378186 w 4381009"/>
              <a:gd name="connsiteY20" fmla="*/ 2501023 h 5892104"/>
              <a:gd name="connsiteX21" fmla="*/ 4380068 w 4381009"/>
              <a:gd name="connsiteY21" fmla="*/ 2629966 h 5892104"/>
              <a:gd name="connsiteX22" fmla="*/ 4381009 w 4381009"/>
              <a:gd name="connsiteY22" fmla="*/ 2757093 h 5892104"/>
              <a:gd name="connsiteX23" fmla="*/ 4380068 w 4381009"/>
              <a:gd name="connsiteY23" fmla="*/ 2883010 h 5892104"/>
              <a:gd name="connsiteX24" fmla="*/ 4380068 w 4381009"/>
              <a:gd name="connsiteY24" fmla="*/ 3007715 h 5892104"/>
              <a:gd name="connsiteX25" fmla="*/ 4378186 w 4381009"/>
              <a:gd name="connsiteY25" fmla="*/ 3131210 h 5892104"/>
              <a:gd name="connsiteX26" fmla="*/ 4375363 w 4381009"/>
              <a:gd name="connsiteY26" fmla="*/ 3252283 h 5892104"/>
              <a:gd name="connsiteX27" fmla="*/ 4372697 w 4381009"/>
              <a:gd name="connsiteY27" fmla="*/ 3372146 h 5892104"/>
              <a:gd name="connsiteX28" fmla="*/ 4369718 w 4381009"/>
              <a:gd name="connsiteY28" fmla="*/ 3489587 h 5892104"/>
              <a:gd name="connsiteX29" fmla="*/ 4365170 w 4381009"/>
              <a:gd name="connsiteY29" fmla="*/ 3606423 h 5892104"/>
              <a:gd name="connsiteX30" fmla="*/ 4360309 w 4381009"/>
              <a:gd name="connsiteY30" fmla="*/ 3721443 h 5892104"/>
              <a:gd name="connsiteX31" fmla="*/ 4355918 w 4381009"/>
              <a:gd name="connsiteY31" fmla="*/ 3834041 h 5892104"/>
              <a:gd name="connsiteX32" fmla="*/ 4343529 w 4381009"/>
              <a:gd name="connsiteY32" fmla="*/ 4053789 h 5892104"/>
              <a:gd name="connsiteX33" fmla="*/ 4330356 w 4381009"/>
              <a:gd name="connsiteY33" fmla="*/ 4264457 h 5892104"/>
              <a:gd name="connsiteX34" fmla="*/ 4316556 w 4381009"/>
              <a:gd name="connsiteY34" fmla="*/ 4466650 h 5892104"/>
              <a:gd name="connsiteX35" fmla="*/ 4301344 w 4381009"/>
              <a:gd name="connsiteY35" fmla="*/ 4657946 h 5892104"/>
              <a:gd name="connsiteX36" fmla="*/ 4285506 w 4381009"/>
              <a:gd name="connsiteY36" fmla="*/ 4840767 h 5892104"/>
              <a:gd name="connsiteX37" fmla="*/ 4268412 w 4381009"/>
              <a:gd name="connsiteY37" fmla="*/ 5010269 h 5892104"/>
              <a:gd name="connsiteX38" fmla="*/ 4251633 w 4381009"/>
              <a:gd name="connsiteY38" fmla="*/ 5169481 h 5892104"/>
              <a:gd name="connsiteX39" fmla="*/ 4234853 w 4381009"/>
              <a:gd name="connsiteY39" fmla="*/ 5315980 h 5892104"/>
              <a:gd name="connsiteX40" fmla="*/ 4219014 w 4381009"/>
              <a:gd name="connsiteY40" fmla="*/ 5450371 h 5892104"/>
              <a:gd name="connsiteX41" fmla="*/ 4203959 w 4381009"/>
              <a:gd name="connsiteY41" fmla="*/ 5569628 h 5892104"/>
              <a:gd name="connsiteX42" fmla="*/ 4189689 w 4381009"/>
              <a:gd name="connsiteY42" fmla="*/ 5677384 h 5892104"/>
              <a:gd name="connsiteX43" fmla="*/ 4177770 w 4381009"/>
              <a:gd name="connsiteY43" fmla="*/ 5768189 h 5892104"/>
              <a:gd name="connsiteX44" fmla="*/ 4166479 w 4381009"/>
              <a:gd name="connsiteY44" fmla="*/ 5844465 h 5892104"/>
              <a:gd name="connsiteX45" fmla="*/ 4159132 w 4381009"/>
              <a:gd name="connsiteY45" fmla="*/ 5892104 h 5892104"/>
              <a:gd name="connsiteX46" fmla="*/ 0 w 4381009"/>
              <a:gd name="connsiteY46" fmla="*/ 5892104 h 5892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TextBox 1">
            <a:extLst>
              <a:ext uri="{FF2B5EF4-FFF2-40B4-BE49-F238E27FC236}">
                <a16:creationId xmlns:a16="http://schemas.microsoft.com/office/drawing/2014/main" id="{26FB7824-3BFA-4843-A222-533099985F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4933676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F78A68A6-5236-D24F-A23E-D8BF370E93A3}"/>
              </a:ext>
            </a:extLst>
          </p:cNvPr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1144438" y="2259730"/>
            <a:ext cx="2687955" cy="232952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35142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extBox 1">
            <a:extLst>
              <a:ext uri="{FF2B5EF4-FFF2-40B4-BE49-F238E27FC236}">
                <a16:creationId xmlns:a16="http://schemas.microsoft.com/office/drawing/2014/main" id="{DAA32D50-1430-4154-B455-3A04E79FFB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5925829"/>
              </p:ext>
            </p:extLst>
          </p:nvPr>
        </p:nvGraphicFramePr>
        <p:xfrm>
          <a:off x="838200" y="434715"/>
          <a:ext cx="10515600" cy="57422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089496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extBox 1">
            <a:extLst>
              <a:ext uri="{FF2B5EF4-FFF2-40B4-BE49-F238E27FC236}">
                <a16:creationId xmlns:a16="http://schemas.microsoft.com/office/drawing/2014/main" id="{25FE7F83-7930-4A99-8698-4A74B517D9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1215969"/>
              </p:ext>
            </p:extLst>
          </p:nvPr>
        </p:nvGraphicFramePr>
        <p:xfrm>
          <a:off x="2714870" y="486287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6878322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80053212-08D0-4147-9231-EC6C591D49C3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1980739" y="273352"/>
            <a:ext cx="8229627" cy="5308647"/>
          </a:xfrm>
        </p:spPr>
        <p:txBody>
          <a:bodyPr anchor="ctr"/>
          <a:lstStyle/>
          <a:p>
            <a:pPr lvl="0" algn="ctr"/>
            <a:r>
              <a:rPr lang="en-US"/>
              <a:t>Anil Potti -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3692B5-E3E7-7843-95CD-CDE69C81F84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23520" y="580669"/>
            <a:ext cx="9144067" cy="565384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98D7C18-F9B0-A742-82B8-32ECA91B22C8}"/>
              </a:ext>
            </a:extLst>
          </p:cNvPr>
          <p:cNvSpPr txBox="1"/>
          <p:nvPr/>
        </p:nvSpPr>
        <p:spPr>
          <a:xfrm>
            <a:off x="2693676" y="6321716"/>
            <a:ext cx="7042162" cy="546377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/>
          <a:lstStyle/>
          <a:p>
            <a:pPr hangingPunct="0"/>
            <a:r>
              <a:rPr lang="en-US" sz="1633">
                <a:latin typeface="Liberation Sans" pitchFamily="18"/>
                <a:ea typeface="Noto Sans CJK SC Regular" pitchFamily="2"/>
                <a:cs typeface="FreeSans" pitchFamily="2"/>
              </a:rPr>
              <a:t>Více info: https://ori.hhs.gov/content/case-summary-potti-anil</a:t>
            </a:r>
          </a:p>
        </p:txBody>
      </p:sp>
    </p:spTree>
    <p:extLst>
      <p:ext uri="{BB962C8B-B14F-4D97-AF65-F5344CB8AC3E}">
        <p14:creationId xmlns:p14="http://schemas.microsoft.com/office/powerpoint/2010/main" val="3304985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A2311-4AEA-DE4F-864F-814038931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cs-CZ" dirty="0"/>
              <a:t>Jak skandál změnil svět </a:t>
            </a:r>
            <a:r>
              <a:rPr lang="cs-CZ" dirty="0" err="1"/>
              <a:t>omicsového</a:t>
            </a:r>
            <a:r>
              <a:rPr lang="cs-CZ" dirty="0"/>
              <a:t> výzkumu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F0F36DC-AEDD-47A6-A4C9-9FD57727A22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317779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988271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9DF10E-97E2-1B4E-8A1C-0894E0C684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52" b="63889"/>
          <a:stretch/>
        </p:blipFill>
        <p:spPr>
          <a:xfrm>
            <a:off x="-548588" y="162699"/>
            <a:ext cx="13289175" cy="54102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E59F88F-BB9A-4C45-9DD4-088EF04A8088}"/>
              </a:ext>
            </a:extLst>
          </p:cNvPr>
          <p:cNvSpPr/>
          <p:nvPr/>
        </p:nvSpPr>
        <p:spPr>
          <a:xfrm>
            <a:off x="1200150" y="6048970"/>
            <a:ext cx="93535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latin typeface="TimesNewRomanPSMT"/>
              </a:rPr>
              <a:t>IOM (Institute </a:t>
            </a:r>
            <a:r>
              <a:rPr lang="cs-CZ" dirty="0" err="1">
                <a:latin typeface="TimesNewRomanPSMT"/>
              </a:rPr>
              <a:t>of</a:t>
            </a:r>
            <a:r>
              <a:rPr lang="cs-CZ" dirty="0">
                <a:latin typeface="TimesNewRomanPSMT"/>
              </a:rPr>
              <a:t> </a:t>
            </a:r>
            <a:r>
              <a:rPr lang="cs-CZ" dirty="0" err="1">
                <a:latin typeface="TimesNewRomanPSMT"/>
              </a:rPr>
              <a:t>Medicine</a:t>
            </a:r>
            <a:r>
              <a:rPr lang="cs-CZ" dirty="0">
                <a:latin typeface="TimesNewRomanPSMT"/>
              </a:rPr>
              <a:t>). 2012. </a:t>
            </a:r>
            <a:r>
              <a:rPr lang="cs-CZ" i="1" dirty="0" err="1">
                <a:latin typeface="TimesNewRomanPS"/>
              </a:rPr>
              <a:t>Evolution</a:t>
            </a:r>
            <a:r>
              <a:rPr lang="cs-CZ" i="1" dirty="0">
                <a:latin typeface="TimesNewRomanPS"/>
              </a:rPr>
              <a:t> </a:t>
            </a:r>
            <a:r>
              <a:rPr lang="cs-CZ" i="1" dirty="0" err="1">
                <a:latin typeface="TimesNewRomanPS"/>
              </a:rPr>
              <a:t>of</a:t>
            </a:r>
            <a:r>
              <a:rPr lang="cs-CZ" i="1" dirty="0">
                <a:latin typeface="TimesNewRomanPS"/>
              </a:rPr>
              <a:t> </a:t>
            </a:r>
            <a:r>
              <a:rPr lang="cs-CZ" i="1" dirty="0" err="1">
                <a:latin typeface="TimesNewRomanPS"/>
              </a:rPr>
              <a:t>Translational</a:t>
            </a:r>
            <a:r>
              <a:rPr lang="cs-CZ" i="1" dirty="0">
                <a:latin typeface="TimesNewRomanPS"/>
              </a:rPr>
              <a:t> </a:t>
            </a:r>
            <a:r>
              <a:rPr lang="cs-CZ" i="1" dirty="0" err="1">
                <a:latin typeface="TimesNewRomanPS"/>
              </a:rPr>
              <a:t>Omics</a:t>
            </a:r>
            <a:r>
              <a:rPr lang="cs-CZ" i="1" dirty="0">
                <a:latin typeface="TimesNewRomanPS"/>
              </a:rPr>
              <a:t>: </a:t>
            </a:r>
            <a:r>
              <a:rPr lang="cs-CZ" i="1" dirty="0" err="1">
                <a:latin typeface="TimesNewRomanPS"/>
              </a:rPr>
              <a:t>Lessons</a:t>
            </a:r>
            <a:r>
              <a:rPr lang="cs-CZ" i="1" dirty="0">
                <a:latin typeface="TimesNewRomanPS"/>
              </a:rPr>
              <a:t> </a:t>
            </a:r>
            <a:r>
              <a:rPr lang="cs-CZ" i="1" dirty="0" err="1">
                <a:latin typeface="TimesNewRomanPS"/>
              </a:rPr>
              <a:t>Learned</a:t>
            </a:r>
            <a:r>
              <a:rPr lang="cs-CZ" i="1" dirty="0">
                <a:latin typeface="TimesNewRomanPS"/>
              </a:rPr>
              <a:t> and </a:t>
            </a:r>
            <a:r>
              <a:rPr lang="cs-CZ" i="1" dirty="0" err="1">
                <a:latin typeface="TimesNewRomanPS"/>
              </a:rPr>
              <a:t>the</a:t>
            </a:r>
            <a:r>
              <a:rPr lang="cs-CZ" i="1" dirty="0">
                <a:latin typeface="TimesNewRomanPS"/>
              </a:rPr>
              <a:t> </a:t>
            </a:r>
            <a:r>
              <a:rPr lang="cs-CZ" i="1" dirty="0" err="1">
                <a:latin typeface="TimesNewRomanPS"/>
              </a:rPr>
              <a:t>Path</a:t>
            </a:r>
            <a:r>
              <a:rPr lang="cs-CZ" i="1" dirty="0">
                <a:latin typeface="TimesNewRomanPS"/>
              </a:rPr>
              <a:t> Forward. </a:t>
            </a:r>
            <a:r>
              <a:rPr lang="cs-CZ" dirty="0">
                <a:latin typeface="TimesNewRomanPSMT"/>
              </a:rPr>
              <a:t>Washington, DC: </a:t>
            </a:r>
            <a:r>
              <a:rPr lang="cs-CZ" dirty="0" err="1">
                <a:latin typeface="TimesNewRomanPSMT"/>
              </a:rPr>
              <a:t>The</a:t>
            </a:r>
            <a:r>
              <a:rPr lang="cs-CZ" dirty="0">
                <a:latin typeface="TimesNewRomanPSMT"/>
              </a:rPr>
              <a:t> </a:t>
            </a:r>
            <a:r>
              <a:rPr lang="cs-CZ" dirty="0" err="1">
                <a:latin typeface="TimesNewRomanPSMT"/>
              </a:rPr>
              <a:t>National</a:t>
            </a:r>
            <a:r>
              <a:rPr lang="cs-CZ" dirty="0">
                <a:latin typeface="TimesNewRomanPSMT"/>
              </a:rPr>
              <a:t> </a:t>
            </a:r>
            <a:r>
              <a:rPr lang="cs-CZ" dirty="0" err="1">
                <a:latin typeface="TimesNewRomanPSMT"/>
              </a:rPr>
              <a:t>Academies</a:t>
            </a:r>
            <a:r>
              <a:rPr lang="cs-CZ" dirty="0">
                <a:latin typeface="TimesNewRomanPSMT"/>
              </a:rPr>
              <a:t> </a:t>
            </a:r>
            <a:r>
              <a:rPr lang="cs-CZ" dirty="0" err="1">
                <a:latin typeface="TimesNewRomanPSMT"/>
              </a:rPr>
              <a:t>Press</a:t>
            </a:r>
            <a:r>
              <a:rPr lang="cs-CZ" dirty="0">
                <a:latin typeface="TimesNewRomanPSMT"/>
              </a:rPr>
              <a:t>.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896126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FA56EF4-9F81-6D48-B3FE-B53A0AD2D7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61" t="15384" r="20460" b="19744"/>
          <a:stretch/>
        </p:blipFill>
        <p:spPr>
          <a:xfrm>
            <a:off x="298938" y="0"/>
            <a:ext cx="8194431" cy="44489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952F23-25C6-6642-BCE0-AA6FDA8143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17" t="18462" r="6197" b="26410"/>
          <a:stretch/>
        </p:blipFill>
        <p:spPr>
          <a:xfrm>
            <a:off x="2186353" y="2883876"/>
            <a:ext cx="10005647" cy="378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720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5911E3A-C35B-4EF7-A355-B84E9A14A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21ADB3D-AD65-44B4-847D-5E90E90A5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CF580C70-814C-4845-B645-919BFFBD1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34D7BF57-4CAA-45B2-9EF0-0AA1FCF7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Freeform 7">
              <a:extLst>
                <a:ext uri="{FF2B5EF4-FFF2-40B4-BE49-F238E27FC236}">
                  <a16:creationId xmlns:a16="http://schemas.microsoft.com/office/drawing/2014/main" id="{7886F306-C03A-40C6-8FD5-DCE3D4595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2FDC9A36-C7C3-47D7-A64E-ED25C47EC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8" name="Freeform 9">
              <a:extLst>
                <a:ext uri="{FF2B5EF4-FFF2-40B4-BE49-F238E27FC236}">
                  <a16:creationId xmlns:a16="http://schemas.microsoft.com/office/drawing/2014/main" id="{BB19BC37-158A-43DC-9A9E-E45CC7195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9" name="Freeform 10">
              <a:extLst>
                <a:ext uri="{FF2B5EF4-FFF2-40B4-BE49-F238E27FC236}">
                  <a16:creationId xmlns:a16="http://schemas.microsoft.com/office/drawing/2014/main" id="{077654CC-108F-48D5-B5E9-437F164F5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A3CF3A63-1C1E-4E85-A78A-FDC16431E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Freeform 12">
              <a:extLst>
                <a:ext uri="{FF2B5EF4-FFF2-40B4-BE49-F238E27FC236}">
                  <a16:creationId xmlns:a16="http://schemas.microsoft.com/office/drawing/2014/main" id="{8740FC9A-72DD-4D9B-BA25-1CCED1352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" name="Freeform 13">
              <a:extLst>
                <a:ext uri="{FF2B5EF4-FFF2-40B4-BE49-F238E27FC236}">
                  <a16:creationId xmlns:a16="http://schemas.microsoft.com/office/drawing/2014/main" id="{7FBF5743-F2AE-4D0D-BCD1-01F7686D0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CED32316-D4F7-4795-BBE0-DEBB60E27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583B23C9-B9B7-4E93-9538-CBE316F83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5" name="Freeform 16">
              <a:extLst>
                <a:ext uri="{FF2B5EF4-FFF2-40B4-BE49-F238E27FC236}">
                  <a16:creationId xmlns:a16="http://schemas.microsoft.com/office/drawing/2014/main" id="{5B144260-9F2C-4ADB-A37C-1CFB4B428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6" name="Freeform 17">
              <a:extLst>
                <a:ext uri="{FF2B5EF4-FFF2-40B4-BE49-F238E27FC236}">
                  <a16:creationId xmlns:a16="http://schemas.microsoft.com/office/drawing/2014/main" id="{53FF918D-79D3-4F55-A68C-0DD5880DA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7" name="Freeform 18">
              <a:extLst>
                <a:ext uri="{FF2B5EF4-FFF2-40B4-BE49-F238E27FC236}">
                  <a16:creationId xmlns:a16="http://schemas.microsoft.com/office/drawing/2014/main" id="{B9FC1440-933F-44FE-8D77-4827DD0F9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8" name="Freeform 19">
              <a:extLst>
                <a:ext uri="{FF2B5EF4-FFF2-40B4-BE49-F238E27FC236}">
                  <a16:creationId xmlns:a16="http://schemas.microsoft.com/office/drawing/2014/main" id="{0F67F308-A67C-4D2E-B081-59BB31D8E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9" name="Freeform 20">
              <a:extLst>
                <a:ext uri="{FF2B5EF4-FFF2-40B4-BE49-F238E27FC236}">
                  <a16:creationId xmlns:a16="http://schemas.microsoft.com/office/drawing/2014/main" id="{80112F01-90EB-4AEC-A39C-5C6875FFB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0" name="Freeform 21">
              <a:extLst>
                <a:ext uri="{FF2B5EF4-FFF2-40B4-BE49-F238E27FC236}">
                  <a16:creationId xmlns:a16="http://schemas.microsoft.com/office/drawing/2014/main" id="{893F6B05-90EB-4C75-A0F0-C7247553B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1" name="Freeform 22">
              <a:extLst>
                <a:ext uri="{FF2B5EF4-FFF2-40B4-BE49-F238E27FC236}">
                  <a16:creationId xmlns:a16="http://schemas.microsoft.com/office/drawing/2014/main" id="{227B563B-E0C0-4D81-966D-B5E2DBAAE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2" name="Freeform 23">
              <a:extLst>
                <a:ext uri="{FF2B5EF4-FFF2-40B4-BE49-F238E27FC236}">
                  <a16:creationId xmlns:a16="http://schemas.microsoft.com/office/drawing/2014/main" id="{130DF93D-D1FF-477A-BDCE-C8B01C3B4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3" name="Freeform 24">
              <a:extLst>
                <a:ext uri="{FF2B5EF4-FFF2-40B4-BE49-F238E27FC236}">
                  <a16:creationId xmlns:a16="http://schemas.microsoft.com/office/drawing/2014/main" id="{44ED67A1-C6FE-4AC8-8473-11DAC03DC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34" name="Freeform 25">
              <a:extLst>
                <a:ext uri="{FF2B5EF4-FFF2-40B4-BE49-F238E27FC236}">
                  <a16:creationId xmlns:a16="http://schemas.microsoft.com/office/drawing/2014/main" id="{213A54F3-15FA-4C8F-8ABF-CE77E7219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F8A7F7F-DD1A-4F41-98AC-B9CE2A620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CEF47228-EB7C-4EBA-BE01-DA6CB2410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8" name="Isosceles Triangle 22">
              <a:extLst>
                <a:ext uri="{FF2B5EF4-FFF2-40B4-BE49-F238E27FC236}">
                  <a16:creationId xmlns:a16="http://schemas.microsoft.com/office/drawing/2014/main" id="{3D2FD25A-EFFD-4F5C-9258-981F5907D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DCF573BC-A06F-4036-A3A8-9D07DDE62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s-CZ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4F6A663-BFEC-4548-BCF3-67CBB0C01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7" y="2415322"/>
            <a:ext cx="3451730" cy="2399869"/>
          </a:xfrm>
        </p:spPr>
        <p:txBody>
          <a:bodyPr>
            <a:normAutofit/>
          </a:bodyPr>
          <a:lstStyle/>
          <a:p>
            <a:pPr algn="ctr"/>
            <a:r>
              <a:rPr lang="cs-CZ" sz="4000" dirty="0">
                <a:solidFill>
                  <a:srgbClr val="FFFFFF"/>
                </a:solidFill>
              </a:rPr>
              <a:t>Co je to biomarker?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3383DD-4F04-6243-BC7F-60FEFD2C0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0640" y="804672"/>
            <a:ext cx="6281928" cy="5248656"/>
          </a:xfrm>
        </p:spPr>
        <p:txBody>
          <a:bodyPr anchor="ctr">
            <a:normAutofit/>
          </a:bodyPr>
          <a:lstStyle/>
          <a:p>
            <a:pPr marL="0" lvl="0" indent="0">
              <a:buNone/>
            </a:pPr>
            <a:r>
              <a:rPr lang="en-GB" sz="2400" b="1" dirty="0" err="1"/>
              <a:t>Biologický</a:t>
            </a:r>
            <a:r>
              <a:rPr lang="en-GB" sz="2400" b="1" dirty="0"/>
              <a:t> marker (biomarker): </a:t>
            </a:r>
          </a:p>
          <a:p>
            <a:pPr marL="0" lvl="0" indent="0">
              <a:buNone/>
            </a:pPr>
            <a:r>
              <a:rPr lang="en-GB" sz="2400" b="1" dirty="0" err="1"/>
              <a:t>Charakteristika</a:t>
            </a:r>
            <a:r>
              <a:rPr lang="en-GB" sz="2400" dirty="0"/>
              <a:t>, </a:t>
            </a:r>
            <a:r>
              <a:rPr lang="en-GB" sz="2400" dirty="0" err="1"/>
              <a:t>která</a:t>
            </a:r>
            <a:r>
              <a:rPr lang="en-GB" sz="2400" dirty="0"/>
              <a:t> je </a:t>
            </a:r>
            <a:r>
              <a:rPr lang="en-GB" sz="2400" dirty="0" err="1"/>
              <a:t>objektivně</a:t>
            </a:r>
            <a:r>
              <a:rPr lang="en-GB" sz="2400" dirty="0"/>
              <a:t> </a:t>
            </a:r>
            <a:r>
              <a:rPr lang="en-GB" sz="2400" b="1" dirty="0" err="1"/>
              <a:t>měřena</a:t>
            </a:r>
            <a:r>
              <a:rPr lang="en-GB" sz="2400" b="1" dirty="0"/>
              <a:t> a </a:t>
            </a:r>
            <a:r>
              <a:rPr lang="en-GB" sz="2400" b="1" dirty="0" err="1"/>
              <a:t>hodnocena</a:t>
            </a:r>
            <a:r>
              <a:rPr lang="en-GB" sz="2400" b="1" dirty="0"/>
              <a:t> </a:t>
            </a:r>
            <a:r>
              <a:rPr lang="en-GB" sz="2400" dirty="0" err="1"/>
              <a:t>jako</a:t>
            </a:r>
            <a:r>
              <a:rPr lang="en-GB" sz="2400" dirty="0"/>
              <a:t> </a:t>
            </a:r>
            <a:r>
              <a:rPr lang="en-GB" sz="2400" b="1" dirty="0" err="1"/>
              <a:t>indikátor</a:t>
            </a:r>
            <a:r>
              <a:rPr lang="en-GB" sz="2400" dirty="0"/>
              <a:t> </a:t>
            </a:r>
            <a:r>
              <a:rPr lang="en-GB" sz="2400" dirty="0" err="1"/>
              <a:t>normálních</a:t>
            </a:r>
            <a:r>
              <a:rPr lang="en-GB" sz="2400" dirty="0"/>
              <a:t> </a:t>
            </a:r>
            <a:r>
              <a:rPr lang="en-GB" sz="2400" dirty="0" err="1"/>
              <a:t>biologických</a:t>
            </a:r>
            <a:r>
              <a:rPr lang="en-GB" sz="2400" dirty="0"/>
              <a:t> </a:t>
            </a:r>
            <a:r>
              <a:rPr lang="en-GB" sz="2400" dirty="0" err="1"/>
              <a:t>procesů</a:t>
            </a:r>
            <a:r>
              <a:rPr lang="en-GB" sz="2400" dirty="0"/>
              <a:t>, </a:t>
            </a:r>
            <a:r>
              <a:rPr lang="en-GB" sz="2400" dirty="0" err="1"/>
              <a:t>patogenních</a:t>
            </a:r>
            <a:r>
              <a:rPr lang="en-GB" sz="2400" dirty="0"/>
              <a:t> </a:t>
            </a:r>
            <a:r>
              <a:rPr lang="en-GB" sz="2400" dirty="0" err="1"/>
              <a:t>procesů</a:t>
            </a:r>
            <a:r>
              <a:rPr lang="en-GB" sz="2400" dirty="0"/>
              <a:t> </a:t>
            </a:r>
            <a:r>
              <a:rPr lang="en-GB" sz="2400" dirty="0" err="1"/>
              <a:t>nebo</a:t>
            </a:r>
            <a:r>
              <a:rPr lang="en-GB" sz="2400" dirty="0"/>
              <a:t> </a:t>
            </a:r>
            <a:r>
              <a:rPr lang="en-GB" sz="2400" dirty="0" err="1"/>
              <a:t>farmakologických</a:t>
            </a:r>
            <a:r>
              <a:rPr lang="en-GB" sz="2400" dirty="0"/>
              <a:t> </a:t>
            </a:r>
            <a:r>
              <a:rPr lang="en-GB" sz="2400" dirty="0" err="1"/>
              <a:t>odpovědí</a:t>
            </a:r>
            <a:r>
              <a:rPr lang="en-GB" sz="2400" dirty="0"/>
              <a:t> </a:t>
            </a:r>
            <a:r>
              <a:rPr lang="en-GB" sz="2400" dirty="0" err="1"/>
              <a:t>na</a:t>
            </a:r>
            <a:r>
              <a:rPr lang="en-GB" sz="2400" dirty="0"/>
              <a:t> </a:t>
            </a:r>
            <a:r>
              <a:rPr lang="en-GB" sz="2400" dirty="0" err="1"/>
              <a:t>terapeutický</a:t>
            </a:r>
            <a:r>
              <a:rPr lang="en-GB" sz="2400" dirty="0"/>
              <a:t> </a:t>
            </a:r>
            <a:r>
              <a:rPr lang="en-GB" sz="2400" dirty="0" err="1"/>
              <a:t>zásah</a:t>
            </a:r>
            <a:r>
              <a:rPr lang="en-GB" sz="2400" dirty="0"/>
              <a:t>.</a:t>
            </a:r>
          </a:p>
          <a:p>
            <a:pPr marL="0" indent="0">
              <a:buNone/>
            </a:pPr>
            <a:endParaRPr lang="cs-CZ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875ED1-B684-E344-9887-11109DA684F7}"/>
              </a:ext>
            </a:extLst>
          </p:cNvPr>
          <p:cNvSpPr/>
          <p:nvPr/>
        </p:nvSpPr>
        <p:spPr>
          <a:xfrm>
            <a:off x="4591845" y="6269038"/>
            <a:ext cx="6096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cs-CZ" sz="1100" dirty="0" err="1"/>
              <a:t>Biomarkers</a:t>
            </a:r>
            <a:r>
              <a:rPr lang="cs-CZ" sz="1100" dirty="0"/>
              <a:t> </a:t>
            </a:r>
            <a:r>
              <a:rPr lang="cs-CZ" sz="1100" dirty="0" err="1"/>
              <a:t>Definitions</a:t>
            </a:r>
            <a:r>
              <a:rPr lang="cs-CZ" sz="1100" dirty="0"/>
              <a:t> </a:t>
            </a:r>
            <a:r>
              <a:rPr lang="cs-CZ" sz="1100" dirty="0" err="1"/>
              <a:t>Working</a:t>
            </a:r>
            <a:r>
              <a:rPr lang="cs-CZ" sz="1100" dirty="0"/>
              <a:t> Group (</a:t>
            </a:r>
            <a:r>
              <a:rPr lang="cs-CZ" sz="1100" dirty="0" err="1"/>
              <a:t>March</a:t>
            </a:r>
            <a:r>
              <a:rPr lang="cs-CZ" sz="1100" dirty="0"/>
              <a:t> 2001). "</a:t>
            </a:r>
            <a:r>
              <a:rPr lang="cs-CZ" sz="1100" dirty="0" err="1"/>
              <a:t>Biomarkers</a:t>
            </a:r>
            <a:r>
              <a:rPr lang="cs-CZ" sz="1100" dirty="0"/>
              <a:t> and </a:t>
            </a:r>
            <a:r>
              <a:rPr lang="cs-CZ" sz="1100" dirty="0" err="1"/>
              <a:t>surrogate</a:t>
            </a:r>
            <a:r>
              <a:rPr lang="cs-CZ" sz="1100" dirty="0"/>
              <a:t> </a:t>
            </a:r>
            <a:r>
              <a:rPr lang="cs-CZ" sz="1100" dirty="0" err="1"/>
              <a:t>endpoints</a:t>
            </a:r>
            <a:r>
              <a:rPr lang="cs-CZ" sz="1100" dirty="0"/>
              <a:t>: </a:t>
            </a:r>
            <a:r>
              <a:rPr lang="cs-CZ" sz="1100" dirty="0" err="1"/>
              <a:t>preferred</a:t>
            </a:r>
            <a:r>
              <a:rPr lang="cs-CZ" sz="1100" dirty="0"/>
              <a:t> </a:t>
            </a:r>
            <a:r>
              <a:rPr lang="cs-CZ" sz="1100" dirty="0" err="1"/>
              <a:t>definitions</a:t>
            </a:r>
            <a:r>
              <a:rPr lang="cs-CZ" sz="1100" dirty="0"/>
              <a:t> and </a:t>
            </a:r>
            <a:r>
              <a:rPr lang="cs-CZ" sz="1100" dirty="0" err="1"/>
              <a:t>conceptual</a:t>
            </a:r>
            <a:r>
              <a:rPr lang="cs-CZ" sz="1100" dirty="0"/>
              <a:t> </a:t>
            </a:r>
            <a:r>
              <a:rPr lang="cs-CZ" sz="1100" dirty="0" err="1"/>
              <a:t>framework</a:t>
            </a:r>
            <a:r>
              <a:rPr lang="cs-CZ" sz="1100" dirty="0"/>
              <a:t>". </a:t>
            </a:r>
            <a:r>
              <a:rPr lang="cs-CZ" sz="1100" dirty="0" err="1"/>
              <a:t>Clin</a:t>
            </a:r>
            <a:r>
              <a:rPr lang="cs-CZ" sz="1100" dirty="0"/>
              <a:t>. </a:t>
            </a:r>
            <a:r>
              <a:rPr lang="cs-CZ" sz="1100" dirty="0" err="1"/>
              <a:t>Pharmacol</a:t>
            </a:r>
            <a:r>
              <a:rPr lang="cs-CZ" sz="1100" dirty="0"/>
              <a:t>. </a:t>
            </a:r>
            <a:r>
              <a:rPr lang="cs-CZ" sz="1100" dirty="0" err="1"/>
              <a:t>Ther</a:t>
            </a:r>
            <a:r>
              <a:rPr lang="cs-CZ" sz="1100" dirty="0"/>
              <a:t>. (</a:t>
            </a:r>
            <a:r>
              <a:rPr lang="cs-CZ" sz="1100" dirty="0" err="1"/>
              <a:t>Review</a:t>
            </a:r>
            <a:r>
              <a:rPr lang="cs-CZ" sz="1100" dirty="0"/>
              <a:t>). 69 (3): 89–95.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2116407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20D5D19D-0789-4518-B5DC-D47ADF69D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EF5BB5-0205-9E45-B75F-63BA0499E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3130041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800"/>
              <a:t>IOM komise:</a:t>
            </a:r>
            <a:br>
              <a:rPr lang="en-US" sz="3800"/>
            </a:br>
            <a:r>
              <a:rPr lang="en-US" sz="3800" b="1"/>
              <a:t>Specifika testů založených na omics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3" name="Rectangle 32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889EDF43-EADB-4CC2-ABBD-83C28D4B75D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9996474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373944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0D5D19D-0789-4518-B5DC-D47ADF69D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D459C-9E67-C040-BE4B-86DA42D62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987" y="2297247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800" dirty="0"/>
              <a:t>Absence </a:t>
            </a:r>
            <a:r>
              <a:rPr lang="en-US" sz="3800" dirty="0" err="1"/>
              <a:t>jasného</a:t>
            </a:r>
            <a:r>
              <a:rPr lang="en-US" sz="3800" dirty="0"/>
              <a:t> </a:t>
            </a:r>
            <a:r>
              <a:rPr lang="en-US" sz="3800" dirty="0" err="1"/>
              <a:t>biologického</a:t>
            </a:r>
            <a:r>
              <a:rPr lang="en-US" sz="3800" dirty="0"/>
              <a:t> </a:t>
            </a:r>
            <a:r>
              <a:rPr lang="en-US" sz="3800" dirty="0" err="1"/>
              <a:t>odůvodnění</a:t>
            </a:r>
            <a:r>
              <a:rPr lang="en-US" sz="3800" dirty="0"/>
              <a:t> </a:t>
            </a:r>
            <a:r>
              <a:rPr lang="en-US" sz="3800" dirty="0" err="1"/>
              <a:t>testů</a:t>
            </a:r>
            <a:r>
              <a:rPr lang="en-US" sz="3800" dirty="0"/>
              <a:t> omics </a:t>
            </a:r>
            <a:r>
              <a:rPr lang="en-US" sz="3800" dirty="0" err="1"/>
              <a:t>biomarkerů</a:t>
            </a:r>
            <a:endParaRPr lang="en-US" sz="3800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FE344A6-0755-4FAF-BBFA-605EA76976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0096511"/>
              </p:ext>
            </p:extLst>
          </p:nvPr>
        </p:nvGraphicFramePr>
        <p:xfrm>
          <a:off x="4662488" y="952500"/>
          <a:ext cx="6904037" cy="48291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787918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0D5D19D-0789-4518-B5DC-D47ADF69D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5D8F02-ADF3-574C-8633-F963730CFD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3130041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/>
              <a:t>Absence jasného biologického odůvodnění testů omics biomarkerů – proč je to problém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BB44B04-5180-4318-90C1-96455A3DCEE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52641201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137930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20D5D19D-0789-4518-B5DC-D47ADF69D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EE5270-0153-B744-B3E6-1A7D3B332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3130041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400"/>
              <a:t>Problém (ne) sdílení komplexních datových souborů a výpočetních modelů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6DC4007-EA00-491A-82F7-FE8BA6E4CB0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5624817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845467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3" name="Rectangle 7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78068" y="343486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F43160-40DD-8648-B9AE-6317A5867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073" y="466578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Doporučení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IOM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komise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pro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vývoj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testů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založených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na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omicsových</a:t>
            </a:r>
            <a:r>
              <a:rPr lang="en-US" sz="3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datech</a:t>
            </a:r>
            <a:endParaRPr lang="en-US" sz="3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09800" y="1448631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37" name="Picture 1" descr="page19image1832064">
            <a:extLst>
              <a:ext uri="{FF2B5EF4-FFF2-40B4-BE49-F238E27FC236}">
                <a16:creationId xmlns:a16="http://schemas.microsoft.com/office/drawing/2014/main" id="{173D0A76-D6DC-5740-872A-FDD7FEB3B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4069632" y="-1043544"/>
            <a:ext cx="3997637" cy="1110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C136FDC-9915-C346-A3AF-582580B7AD36}"/>
                  </a:ext>
                </a:extLst>
              </p14:cNvPr>
              <p14:cNvContentPartPr/>
              <p14:nvPr/>
            </p14:nvContentPartPr>
            <p14:xfrm>
              <a:off x="571274" y="3266011"/>
              <a:ext cx="2286225" cy="1114689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C136FDC-9915-C346-A3AF-582580B7AD3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2273" y="3257013"/>
                <a:ext cx="2303867" cy="113232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616743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Box 1">
            <a:extLst>
              <a:ext uri="{FF2B5EF4-FFF2-40B4-BE49-F238E27FC236}">
                <a16:creationId xmlns:a16="http://schemas.microsoft.com/office/drawing/2014/main" id="{D6353D97-EAAB-604B-9878-BD8519997C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ctr">
            <a:norm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FFFFFF"/>
                </a:solidFill>
                <a:latin typeface="Verdana" panose="020B0604030504040204" pitchFamily="34" charset="0"/>
                <a:ea typeface="Droid Sans Fallback" charset="0"/>
                <a:cs typeface="Droid Sans Fallback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</a:pPr>
            <a:r>
              <a:rPr lang="en-US" altLang="cs-CZ" sz="2600" kern="1200" dirty="0" err="1">
                <a:latin typeface="+mj-lt"/>
                <a:ea typeface="+mj-ea"/>
                <a:cs typeface="+mj-cs"/>
              </a:rPr>
              <a:t>Jak</a:t>
            </a:r>
            <a:r>
              <a:rPr lang="en-US" altLang="cs-CZ" sz="2600" kern="1200" dirty="0">
                <a:latin typeface="+mj-lt"/>
                <a:ea typeface="+mj-ea"/>
                <a:cs typeface="+mj-cs"/>
              </a:rPr>
              <a:t> se </a:t>
            </a:r>
            <a:r>
              <a:rPr lang="en-US" altLang="cs-CZ" sz="2600" kern="1200" dirty="0" err="1">
                <a:latin typeface="+mj-lt"/>
                <a:ea typeface="+mj-ea"/>
                <a:cs typeface="+mj-cs"/>
              </a:rPr>
              <a:t>hledá</a:t>
            </a:r>
            <a:r>
              <a:rPr lang="en-US" altLang="cs-CZ" sz="2600" kern="1200" dirty="0">
                <a:latin typeface="+mj-lt"/>
                <a:ea typeface="+mj-ea"/>
                <a:cs typeface="+mj-cs"/>
              </a:rPr>
              <a:t> </a:t>
            </a:r>
            <a:r>
              <a:rPr lang="en-US" altLang="cs-CZ" sz="2600" kern="1200" dirty="0" err="1">
                <a:latin typeface="+mj-lt"/>
                <a:ea typeface="+mj-ea"/>
                <a:cs typeface="+mj-cs"/>
              </a:rPr>
              <a:t>potenciální</a:t>
            </a:r>
            <a:r>
              <a:rPr lang="en-US" altLang="cs-CZ" sz="2600" kern="1200" dirty="0">
                <a:latin typeface="+mj-lt"/>
                <a:ea typeface="+mj-ea"/>
                <a:cs typeface="+mj-cs"/>
              </a:rPr>
              <a:t> biomarker v </a:t>
            </a:r>
            <a:r>
              <a:rPr lang="en-US" altLang="cs-CZ" sz="2600" i="1" kern="1200" dirty="0">
                <a:latin typeface="+mj-lt"/>
                <a:ea typeface="+mj-ea"/>
                <a:cs typeface="+mj-cs"/>
              </a:rPr>
              <a:t>omics</a:t>
            </a:r>
            <a:r>
              <a:rPr lang="en-US" altLang="cs-CZ" sz="2600" kern="1200" dirty="0">
                <a:latin typeface="+mj-lt"/>
                <a:ea typeface="+mj-ea"/>
                <a:cs typeface="+mj-cs"/>
              </a:rPr>
              <a:t> </a:t>
            </a:r>
            <a:r>
              <a:rPr lang="en-US" altLang="cs-CZ" sz="2600" kern="1200" dirty="0" err="1">
                <a:latin typeface="+mj-lt"/>
                <a:ea typeface="+mj-ea"/>
                <a:cs typeface="+mj-cs"/>
              </a:rPr>
              <a:t>datech</a:t>
            </a:r>
            <a:endParaRPr lang="en-US" altLang="cs-CZ" sz="2600" kern="1200" dirty="0">
              <a:latin typeface="+mj-lt"/>
              <a:ea typeface="+mj-ea"/>
              <a:cs typeface="+mj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72AC2FD-2F71-5240-98A6-A31F7BDBF8CE}"/>
              </a:ext>
            </a:extLst>
          </p:cNvPr>
          <p:cNvGrpSpPr/>
          <p:nvPr/>
        </p:nvGrpSpPr>
        <p:grpSpPr>
          <a:xfrm>
            <a:off x="3623441" y="326257"/>
            <a:ext cx="8337551" cy="5935662"/>
            <a:chOff x="2330449" y="836613"/>
            <a:chExt cx="8337551" cy="5935662"/>
          </a:xfrm>
        </p:grpSpPr>
        <p:sp>
          <p:nvSpPr>
            <p:cNvPr id="13" name="Text Box 5">
              <a:extLst>
                <a:ext uri="{FF2B5EF4-FFF2-40B4-BE49-F238E27FC236}">
                  <a16:creationId xmlns:a16="http://schemas.microsoft.com/office/drawing/2014/main" id="{C6903668-0453-464E-BA0B-3859CD4EBB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30449" y="4149725"/>
              <a:ext cx="1317626" cy="636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1pPr>
              <a:lvl2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rgbClr val="FFFFFF"/>
                  </a:solidFill>
                  <a:latin typeface="Verdana" panose="020B0604030504040204" pitchFamily="34" charset="0"/>
                  <a:ea typeface="Droid Sans Fallback" charset="0"/>
                  <a:cs typeface="Droid Sans Fallback" charset="0"/>
                </a:defRPr>
              </a:lvl9pPr>
            </a:lstStyle>
            <a:p>
              <a:pPr algn="ctr" eaLnBrk="1" hangingPunct="1">
                <a:buClrTx/>
                <a:buFontTx/>
                <a:buNone/>
              </a:pPr>
              <a:r>
                <a:rPr lang="cs-CZ" altLang="cs-CZ" sz="1200" dirty="0">
                  <a:solidFill>
                    <a:srgbClr val="000000"/>
                  </a:solidFill>
                  <a:latin typeface="Arial" panose="020B0604020202020204" pitchFamily="34" charset="0"/>
                </a:rPr>
                <a:t>Kontrola kvality</a:t>
              </a:r>
            </a:p>
            <a:p>
              <a:pPr algn="ctr" eaLnBrk="1" hangingPunct="1">
                <a:buClrTx/>
                <a:buFontTx/>
                <a:buNone/>
              </a:pPr>
              <a:r>
                <a:rPr lang="cs-CZ" altLang="cs-CZ" sz="1200" dirty="0">
                  <a:solidFill>
                    <a:srgbClr val="000000"/>
                  </a:solidFill>
                  <a:latin typeface="Arial" panose="020B0604020202020204" pitchFamily="34" charset="0"/>
                </a:rPr>
                <a:t>Normalizace</a:t>
              </a:r>
            </a:p>
            <a:p>
              <a:pPr algn="ctr" eaLnBrk="1" hangingPunct="1">
                <a:buClrTx/>
                <a:buFontTx/>
                <a:buNone/>
              </a:pPr>
              <a:r>
                <a:rPr lang="cs-CZ" altLang="cs-CZ" sz="1200" dirty="0">
                  <a:solidFill>
                    <a:srgbClr val="000000"/>
                  </a:solidFill>
                  <a:latin typeface="Arial" panose="020B0604020202020204" pitchFamily="34" charset="0"/>
                </a:rPr>
                <a:t>Sumarizace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6F8E9D2-236A-7848-AA06-7A1B49260EE4}"/>
                </a:ext>
              </a:extLst>
            </p:cNvPr>
            <p:cNvGrpSpPr/>
            <p:nvPr/>
          </p:nvGrpSpPr>
          <p:grpSpPr>
            <a:xfrm>
              <a:off x="2463801" y="836613"/>
              <a:ext cx="8204199" cy="5935662"/>
              <a:chOff x="2463801" y="836613"/>
              <a:chExt cx="8204199" cy="5935662"/>
            </a:xfrm>
          </p:grpSpPr>
          <p:sp>
            <p:nvSpPr>
              <p:cNvPr id="15" name="Rectangle 3">
                <a:extLst>
                  <a:ext uri="{FF2B5EF4-FFF2-40B4-BE49-F238E27FC236}">
                    <a16:creationId xmlns:a16="http://schemas.microsoft.com/office/drawing/2014/main" id="{5A16A34A-1B48-574C-BFD5-5E0D299815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3963" y="836613"/>
                <a:ext cx="2101850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Biologická otázka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(hypotéza)</a:t>
                </a:r>
              </a:p>
            </p:txBody>
          </p:sp>
          <p:sp>
            <p:nvSpPr>
              <p:cNvPr id="16" name="Rectangle 4">
                <a:extLst>
                  <a:ext uri="{FF2B5EF4-FFF2-40B4-BE49-F238E27FC236}">
                    <a16:creationId xmlns:a16="http://schemas.microsoft.com/office/drawing/2014/main" id="{535E111C-D57A-E24A-8511-AA0AE18A1E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93963" y="3584056"/>
                <a:ext cx="2101850" cy="455613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N matic základních dat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(jedna pro každý z N vzorků)</a:t>
                </a:r>
              </a:p>
            </p:txBody>
          </p:sp>
          <p:sp>
            <p:nvSpPr>
              <p:cNvPr id="17" name="Text Box 7">
                <a:extLst>
                  <a:ext uri="{FF2B5EF4-FFF2-40B4-BE49-F238E27FC236}">
                    <a16:creationId xmlns:a16="http://schemas.microsoft.com/office/drawing/2014/main" id="{2334D3A3-20A5-8744-BF60-C0290BFBEB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13013" y="2495306"/>
                <a:ext cx="2082800" cy="6365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Provedení experimentu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(hybridizace mikročipů,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hmotnostní spektrometrie...)</a:t>
                </a:r>
              </a:p>
            </p:txBody>
          </p:sp>
          <p:sp>
            <p:nvSpPr>
              <p:cNvPr id="18" name="Text Box 8">
                <a:extLst>
                  <a:ext uri="{FF2B5EF4-FFF2-40B4-BE49-F238E27FC236}">
                    <a16:creationId xmlns:a16="http://schemas.microsoft.com/office/drawing/2014/main" id="{B5A672B0-5AFA-4A4E-9A00-E94D56A39CA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95588" y="1865313"/>
                <a:ext cx="1485900" cy="4191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cap="flat">
                    <a:solidFill>
                      <a:srgbClr val="3465A4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5000" rIns="90000" bIns="450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200">
                    <a:solidFill>
                      <a:srgbClr val="000000"/>
                    </a:solidFill>
                    <a:latin typeface="Arial" panose="020B0604020202020204" pitchFamily="34" charset="0"/>
                  </a:rPr>
                  <a:t>Dizajn experimentu</a:t>
                </a:r>
              </a:p>
            </p:txBody>
          </p:sp>
          <p:sp>
            <p:nvSpPr>
              <p:cNvPr id="19" name="Rectangle 11">
                <a:extLst>
                  <a:ext uri="{FF2B5EF4-FFF2-40B4-BE49-F238E27FC236}">
                    <a16:creationId xmlns:a16="http://schemas.microsoft.com/office/drawing/2014/main" id="{BBF3D14F-3894-5748-A844-9AA83711D0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9313" y="844550"/>
                <a:ext cx="1168400" cy="501650"/>
              </a:xfrm>
              <a:prstGeom prst="rect">
                <a:avLst/>
              </a:prstGeom>
              <a:solidFill>
                <a:srgbClr val="FFFF99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Objevování skupin?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(Shlukování)</a:t>
                </a:r>
              </a:p>
            </p:txBody>
          </p:sp>
          <p:sp>
            <p:nvSpPr>
              <p:cNvPr id="20" name="Rectangle 12">
                <a:extLst>
                  <a:ext uri="{FF2B5EF4-FFF2-40B4-BE49-F238E27FC236}">
                    <a16:creationId xmlns:a16="http://schemas.microsoft.com/office/drawing/2014/main" id="{6990FA24-32CF-CD49-819E-F0B77A5642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0288" y="1962150"/>
                <a:ext cx="1168400" cy="501650"/>
              </a:xfrm>
              <a:prstGeom prst="rect">
                <a:avLst/>
              </a:prstGeom>
              <a:solidFill>
                <a:srgbClr val="CFE7F5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Porovnání skupin?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(Testování)</a:t>
                </a:r>
              </a:p>
            </p:txBody>
          </p:sp>
          <p:sp>
            <p:nvSpPr>
              <p:cNvPr id="21" name="Rectangle 13">
                <a:extLst>
                  <a:ext uri="{FF2B5EF4-FFF2-40B4-BE49-F238E27FC236}">
                    <a16:creationId xmlns:a16="http://schemas.microsoft.com/office/drawing/2014/main" id="{D627F368-1EAD-9247-B92A-407618409E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0288" y="3113088"/>
                <a:ext cx="1187450" cy="501650"/>
              </a:xfrm>
              <a:prstGeom prst="rect">
                <a:avLst/>
              </a:prstGeom>
              <a:solidFill>
                <a:srgbClr val="FFCC99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Predikce skupin?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(Klasifikace)</a:t>
                </a:r>
              </a:p>
            </p:txBody>
          </p:sp>
          <p:sp>
            <p:nvSpPr>
              <p:cNvPr id="22" name="AutoShape 14">
                <a:extLst>
                  <a:ext uri="{FF2B5EF4-FFF2-40B4-BE49-F238E27FC236}">
                    <a16:creationId xmlns:a16="http://schemas.microsoft.com/office/drawing/2014/main" id="{06946755-9AE4-7145-8CC8-43C18E1770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6475" y="5334001"/>
                <a:ext cx="273050" cy="1095375"/>
              </a:xfrm>
              <a:prstGeom prst="rightBrace">
                <a:avLst>
                  <a:gd name="adj1" fmla="val 33430"/>
                  <a:gd name="adj2" fmla="val 50000"/>
                </a:avLst>
              </a:prstGeom>
              <a:noFill/>
              <a:ln w="9360" cap="sq">
                <a:solidFill>
                  <a:srgbClr val="80808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23" name="Rectangle 15">
                <a:extLst>
                  <a:ext uri="{FF2B5EF4-FFF2-40B4-BE49-F238E27FC236}">
                    <a16:creationId xmlns:a16="http://schemas.microsoft.com/office/drawing/2014/main" id="{EFD3526A-4B02-8449-883A-7FBDB2D2C9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110288" y="4268788"/>
                <a:ext cx="1263650" cy="501650"/>
              </a:xfrm>
              <a:prstGeom prst="rect">
                <a:avLst/>
              </a:prstGeom>
              <a:solidFill>
                <a:srgbClr val="3DEB3D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Analýza přežití</a:t>
                </a:r>
              </a:p>
            </p:txBody>
          </p:sp>
          <p:sp>
            <p:nvSpPr>
              <p:cNvPr id="24" name="Rectangle 16">
                <a:extLst>
                  <a:ext uri="{FF2B5EF4-FFF2-40B4-BE49-F238E27FC236}">
                    <a16:creationId xmlns:a16="http://schemas.microsoft.com/office/drawing/2014/main" id="{A73FA1C4-7239-A54C-84B9-70D650569C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096001" y="5073650"/>
                <a:ext cx="1370013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Analýza časových řad</a:t>
                </a:r>
              </a:p>
            </p:txBody>
          </p:sp>
          <p:sp>
            <p:nvSpPr>
              <p:cNvPr id="25" name="Rectangle 17">
                <a:extLst>
                  <a:ext uri="{FF2B5EF4-FFF2-40B4-BE49-F238E27FC236}">
                    <a16:creationId xmlns:a16="http://schemas.microsoft.com/office/drawing/2014/main" id="{25E4BFF8-7EDE-9E44-BBD7-01249312F98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02738" y="844550"/>
                <a:ext cx="1370012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85680" tIns="42480" rIns="85680" bIns="4248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Charakterizace nových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skupin</a:t>
                </a:r>
              </a:p>
            </p:txBody>
          </p:sp>
          <p:cxnSp>
            <p:nvCxnSpPr>
              <p:cNvPr id="26" name="AutoShape 18">
                <a:extLst>
                  <a:ext uri="{FF2B5EF4-FFF2-40B4-BE49-F238E27FC236}">
                    <a16:creationId xmlns:a16="http://schemas.microsoft.com/office/drawing/2014/main" id="{2208331E-FFE5-344D-BD6D-F49BB6ACC571}"/>
                  </a:ext>
                </a:extLst>
              </p:cNvPr>
              <p:cNvCxnSpPr>
                <a:cxnSpLocks noChangeShapeType="1"/>
                <a:stCxn id="22" idx="1"/>
                <a:endCxn id="19" idx="1"/>
              </p:cNvCxnSpPr>
              <p:nvPr/>
            </p:nvCxnSpPr>
            <p:spPr bwMode="auto">
              <a:xfrm flipV="1">
                <a:off x="4816475" y="1093789"/>
                <a:ext cx="1112838" cy="5337175"/>
              </a:xfrm>
              <a:prstGeom prst="bentConnector3">
                <a:avLst>
                  <a:gd name="adj1" fmla="val 36840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27" name="Rectangle 19">
                <a:extLst>
                  <a:ext uri="{FF2B5EF4-FFF2-40B4-BE49-F238E27FC236}">
                    <a16:creationId xmlns:a16="http://schemas.microsoft.com/office/drawing/2014/main" id="{BD1ED9BD-A910-5940-A68C-B66232B74A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77163" y="5073650"/>
                <a:ext cx="1370012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List genů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se stejným profilem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změn exprese v čase</a:t>
                </a:r>
              </a:p>
            </p:txBody>
          </p:sp>
          <p:cxnSp>
            <p:nvCxnSpPr>
              <p:cNvPr id="28" name="AutoShape 20">
                <a:extLst>
                  <a:ext uri="{FF2B5EF4-FFF2-40B4-BE49-F238E27FC236}">
                    <a16:creationId xmlns:a16="http://schemas.microsoft.com/office/drawing/2014/main" id="{27C86DFC-8E3C-9B42-B388-4064CB3A405C}"/>
                  </a:ext>
                </a:extLst>
              </p:cNvPr>
              <p:cNvCxnSpPr>
                <a:cxnSpLocks noChangeShapeType="1"/>
                <a:stCxn id="24" idx="3"/>
                <a:endCxn id="27" idx="1"/>
              </p:cNvCxnSpPr>
              <p:nvPr/>
            </p:nvCxnSpPr>
            <p:spPr bwMode="auto">
              <a:xfrm>
                <a:off x="7466013" y="5324475"/>
                <a:ext cx="311150" cy="1588"/>
              </a:xfrm>
              <a:prstGeom prst="bentConnector2">
                <a:avLst/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29" name="AutoShape 21">
                <a:extLst>
                  <a:ext uri="{FF2B5EF4-FFF2-40B4-BE49-F238E27FC236}">
                    <a16:creationId xmlns:a16="http://schemas.microsoft.com/office/drawing/2014/main" id="{DC7C8079-954E-5248-8CC1-0CC22A6AECCF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8504238" y="3943351"/>
                <a:ext cx="273050" cy="3597275"/>
              </a:xfrm>
              <a:prstGeom prst="rightBrace">
                <a:avLst>
                  <a:gd name="adj1" fmla="val 109787"/>
                  <a:gd name="adj2" fmla="val 50000"/>
                </a:avLst>
              </a:prstGeom>
              <a:noFill/>
              <a:ln w="9360" cap="sq">
                <a:solidFill>
                  <a:srgbClr val="80808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30" name="Rectangle 22">
                <a:extLst>
                  <a:ext uri="{FF2B5EF4-FFF2-40B4-BE49-F238E27FC236}">
                    <a16:creationId xmlns:a16="http://schemas.microsoft.com/office/drawing/2014/main" id="{5059E4F0-75A5-214E-962E-D69201DF8F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65826" y="6270625"/>
                <a:ext cx="1084263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Interpretace</a:t>
                </a:r>
              </a:p>
            </p:txBody>
          </p:sp>
          <p:sp>
            <p:nvSpPr>
              <p:cNvPr id="31" name="Rectangle 23">
                <a:extLst>
                  <a:ext uri="{FF2B5EF4-FFF2-40B4-BE49-F238E27FC236}">
                    <a16:creationId xmlns:a16="http://schemas.microsoft.com/office/drawing/2014/main" id="{8FC241FE-6093-F748-B648-E30CB96962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19989" y="6270625"/>
                <a:ext cx="993775" cy="501650"/>
              </a:xfrm>
              <a:prstGeom prst="rect">
                <a:avLst/>
              </a:prstGeom>
              <a:solidFill>
                <a:srgbClr val="FF0000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 b="1">
                    <a:latin typeface="Arial" panose="020B0604020202020204" pitchFamily="34" charset="0"/>
                  </a:rPr>
                  <a:t>Validace</a:t>
                </a:r>
              </a:p>
            </p:txBody>
          </p:sp>
          <p:sp>
            <p:nvSpPr>
              <p:cNvPr id="32" name="Rectangle 24">
                <a:extLst>
                  <a:ext uri="{FF2B5EF4-FFF2-40B4-BE49-F238E27FC236}">
                    <a16:creationId xmlns:a16="http://schemas.microsoft.com/office/drawing/2014/main" id="{F24C7274-FB72-7C4B-A901-66D2760125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83664" y="6270625"/>
                <a:ext cx="993775" cy="50165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000">
                    <a:solidFill>
                      <a:srgbClr val="000000"/>
                    </a:solidFill>
                    <a:latin typeface="Arial" panose="020B0604020202020204" pitchFamily="34" charset="0"/>
                  </a:rPr>
                  <a:t>Publikace</a:t>
                </a:r>
              </a:p>
            </p:txBody>
          </p:sp>
          <p:cxnSp>
            <p:nvCxnSpPr>
              <p:cNvPr id="33" name="AutoShape 25">
                <a:extLst>
                  <a:ext uri="{FF2B5EF4-FFF2-40B4-BE49-F238E27FC236}">
                    <a16:creationId xmlns:a16="http://schemas.microsoft.com/office/drawing/2014/main" id="{614E8400-1571-E243-801D-C64BEDBE8D82}"/>
                  </a:ext>
                </a:extLst>
              </p:cNvPr>
              <p:cNvCxnSpPr>
                <a:cxnSpLocks noChangeShapeType="1"/>
                <a:stCxn id="30" idx="3"/>
                <a:endCxn id="31" idx="1"/>
              </p:cNvCxnSpPr>
              <p:nvPr/>
            </p:nvCxnSpPr>
            <p:spPr bwMode="auto">
              <a:xfrm>
                <a:off x="7050088" y="6521450"/>
                <a:ext cx="469900" cy="1588"/>
              </a:xfrm>
              <a:prstGeom prst="bentConnector2">
                <a:avLst/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4" name="AutoShape 26">
                <a:extLst>
                  <a:ext uri="{FF2B5EF4-FFF2-40B4-BE49-F238E27FC236}">
                    <a16:creationId xmlns:a16="http://schemas.microsoft.com/office/drawing/2014/main" id="{831C6E1D-5BC3-3345-B4CA-454DC4A3C19E}"/>
                  </a:ext>
                </a:extLst>
              </p:cNvPr>
              <p:cNvCxnSpPr>
                <a:cxnSpLocks noChangeShapeType="1"/>
                <a:stCxn id="31" idx="3"/>
                <a:endCxn id="32" idx="1"/>
              </p:cNvCxnSpPr>
              <p:nvPr/>
            </p:nvCxnSpPr>
            <p:spPr bwMode="auto">
              <a:xfrm>
                <a:off x="8513763" y="6521450"/>
                <a:ext cx="469900" cy="1588"/>
              </a:xfrm>
              <a:prstGeom prst="bentConnector2">
                <a:avLst/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35" name="AutoShape 27">
                <a:extLst>
                  <a:ext uri="{FF2B5EF4-FFF2-40B4-BE49-F238E27FC236}">
                    <a16:creationId xmlns:a16="http://schemas.microsoft.com/office/drawing/2014/main" id="{C1575BA1-677B-8742-B034-9BEDB72DC2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70151" y="5840413"/>
                <a:ext cx="2252663" cy="863600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13206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2254250"/>
                  <a:gd name="T1" fmla="*/ 0 h 865187"/>
                  <a:gd name="T2" fmla="*/ 1416 w 2254250"/>
                  <a:gd name="T3" fmla="*/ 0 h 865187"/>
                  <a:gd name="T4" fmla="*/ 1416 w 2254250"/>
                  <a:gd name="T5" fmla="*/ 541 h 865187"/>
                  <a:gd name="T6" fmla="*/ 0 w 2254250"/>
                  <a:gd name="T7" fmla="*/ 541 h 865187"/>
                  <a:gd name="T8" fmla="*/ 0 w 2254250"/>
                  <a:gd name="T9" fmla="*/ 0 h 865187"/>
                  <a:gd name="T10" fmla="*/ 46 w 2254250"/>
                  <a:gd name="T11" fmla="*/ 46 h 865187"/>
                  <a:gd name="T12" fmla="*/ 46 w 2254250"/>
                  <a:gd name="T13" fmla="*/ 495 h 865187"/>
                  <a:gd name="T14" fmla="*/ 1370 w 2254250"/>
                  <a:gd name="T15" fmla="*/ 495 h 865187"/>
                  <a:gd name="T16" fmla="*/ 1370 w 2254250"/>
                  <a:gd name="T17" fmla="*/ 46 h 865187"/>
                  <a:gd name="T18" fmla="*/ 46 w 2254250"/>
                  <a:gd name="T19" fmla="*/ 46 h 865187"/>
                  <a:gd name="T20" fmla="*/ 1416 w 2254250"/>
                  <a:gd name="T21" fmla="*/ 0 h 865187"/>
                  <a:gd name="T22" fmla="*/ 0 w 2254250"/>
                  <a:gd name="T23" fmla="*/ 865187 h 865187"/>
                  <a:gd name="T24" fmla="*/ 0 w 2254250"/>
                  <a:gd name="T25" fmla="*/ 0 h 865187"/>
                  <a:gd name="T26" fmla="*/ 2254250 w 2254250"/>
                  <a:gd name="T27" fmla="*/ 865187 h 865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T24" t="T25" r="T26" b="T27"/>
                <a:pathLst>
                  <a:path w="2254250" h="865187">
                    <a:moveTo>
                      <a:pt x="0" y="0"/>
                    </a:moveTo>
                    <a:lnTo>
                      <a:pt x="2254250" y="0"/>
                    </a:lnTo>
                    <a:lnTo>
                      <a:pt x="2254250" y="865187"/>
                    </a:lnTo>
                    <a:lnTo>
                      <a:pt x="0" y="865187"/>
                    </a:lnTo>
                    <a:lnTo>
                      <a:pt x="0" y="0"/>
                    </a:lnTo>
                    <a:close/>
                    <a:moveTo>
                      <a:pt x="72503" y="72503"/>
                    </a:moveTo>
                    <a:lnTo>
                      <a:pt x="72503" y="792684"/>
                    </a:lnTo>
                    <a:lnTo>
                      <a:pt x="2181747" y="792684"/>
                    </a:lnTo>
                    <a:lnTo>
                      <a:pt x="2181747" y="72503"/>
                    </a:lnTo>
                    <a:lnTo>
                      <a:pt x="72503" y="72503"/>
                    </a:lnTo>
                    <a:close/>
                  </a:path>
                </a:pathLst>
              </a:custGeom>
              <a:solidFill>
                <a:srgbClr val="00B8FF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endParaRPr lang="cs-CZ" altLang="cs-CZ" sz="110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Matice informací o vzorcích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N </a:t>
                </a:r>
                <a:r>
                  <a:rPr lang="cs-CZ" altLang="cs-CZ" sz="1100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x</a:t>
                </a: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P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(např. klinická data v medicíně)</a:t>
                </a:r>
              </a:p>
            </p:txBody>
          </p:sp>
          <p:sp>
            <p:nvSpPr>
              <p:cNvPr id="36" name="AutoShape 28">
                <a:extLst>
                  <a:ext uri="{FF2B5EF4-FFF2-40B4-BE49-F238E27FC236}">
                    <a16:creationId xmlns:a16="http://schemas.microsoft.com/office/drawing/2014/main" id="{404044DF-3F35-344B-A70E-5D56055B04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3801" y="4849815"/>
                <a:ext cx="2259013" cy="863599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33155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2260600"/>
                  <a:gd name="T1" fmla="*/ 0 h 754062"/>
                  <a:gd name="T2" fmla="*/ 1420 w 2260600"/>
                  <a:gd name="T3" fmla="*/ 0 h 754062"/>
                  <a:gd name="T4" fmla="*/ 1420 w 2260600"/>
                  <a:gd name="T5" fmla="*/ 471 h 754062"/>
                  <a:gd name="T6" fmla="*/ 0 w 2260600"/>
                  <a:gd name="T7" fmla="*/ 471 h 754062"/>
                  <a:gd name="T8" fmla="*/ 0 w 2260600"/>
                  <a:gd name="T9" fmla="*/ 0 h 754062"/>
                  <a:gd name="T10" fmla="*/ 40 w 2260600"/>
                  <a:gd name="T11" fmla="*/ 40 h 754062"/>
                  <a:gd name="T12" fmla="*/ 40 w 2260600"/>
                  <a:gd name="T13" fmla="*/ 431 h 754062"/>
                  <a:gd name="T14" fmla="*/ 1380 w 2260600"/>
                  <a:gd name="T15" fmla="*/ 431 h 754062"/>
                  <a:gd name="T16" fmla="*/ 1380 w 2260600"/>
                  <a:gd name="T17" fmla="*/ 40 h 754062"/>
                  <a:gd name="T18" fmla="*/ 40 w 2260600"/>
                  <a:gd name="T19" fmla="*/ 40 h 754062"/>
                  <a:gd name="T20" fmla="*/ 0 w 2260600"/>
                  <a:gd name="T21" fmla="*/ 471 h 754062"/>
                  <a:gd name="T22" fmla="*/ 0 w 2260600"/>
                  <a:gd name="T23" fmla="*/ 0 h 754062"/>
                  <a:gd name="T24" fmla="*/ 0 w 2260600"/>
                  <a:gd name="T25" fmla="*/ 0 h 754062"/>
                  <a:gd name="T26" fmla="*/ 2260600 w 2260600"/>
                  <a:gd name="T27" fmla="*/ 754062 h 7540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T24" t="T25" r="T26" b="T27"/>
                <a:pathLst>
                  <a:path w="2260600" h="754062">
                    <a:moveTo>
                      <a:pt x="0" y="0"/>
                    </a:moveTo>
                    <a:lnTo>
                      <a:pt x="2260600" y="0"/>
                    </a:lnTo>
                    <a:lnTo>
                      <a:pt x="2260600" y="754062"/>
                    </a:lnTo>
                    <a:lnTo>
                      <a:pt x="0" y="754062"/>
                    </a:lnTo>
                    <a:lnTo>
                      <a:pt x="0" y="0"/>
                    </a:lnTo>
                    <a:close/>
                    <a:moveTo>
                      <a:pt x="63190" y="63190"/>
                    </a:moveTo>
                    <a:lnTo>
                      <a:pt x="63190" y="690872"/>
                    </a:lnTo>
                    <a:lnTo>
                      <a:pt x="2197410" y="690872"/>
                    </a:lnTo>
                    <a:lnTo>
                      <a:pt x="2197410" y="63190"/>
                    </a:lnTo>
                    <a:lnTo>
                      <a:pt x="63190" y="63190"/>
                    </a:lnTo>
                    <a:close/>
                  </a:path>
                </a:pathLst>
              </a:custGeom>
              <a:solidFill>
                <a:srgbClr val="00B8FF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endParaRPr lang="cs-CZ" altLang="cs-CZ" sz="110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Finální datová matice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N vzorků a K genů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(proteinů)</a:t>
                </a:r>
              </a:p>
            </p:txBody>
          </p:sp>
          <p:cxnSp>
            <p:nvCxnSpPr>
              <p:cNvPr id="37" name="AutoShape 30">
                <a:extLst>
                  <a:ext uri="{FF2B5EF4-FFF2-40B4-BE49-F238E27FC236}">
                    <a16:creationId xmlns:a16="http://schemas.microsoft.com/office/drawing/2014/main" id="{19EB48E7-9C04-3548-973B-AEC4B8BA41A7}"/>
                  </a:ext>
                </a:extLst>
              </p:cNvPr>
              <p:cNvCxnSpPr>
                <a:cxnSpLocks noChangeShapeType="1"/>
                <a:stCxn id="22" idx="1"/>
                <a:endCxn id="20" idx="1"/>
              </p:cNvCxnSpPr>
              <p:nvPr/>
            </p:nvCxnSpPr>
            <p:spPr bwMode="auto">
              <a:xfrm rot="10800000" flipH="1">
                <a:off x="5089524" y="2212975"/>
                <a:ext cx="1020763" cy="3668714"/>
              </a:xfrm>
              <a:prstGeom prst="bentConnector3">
                <a:avLst>
                  <a:gd name="adj1" fmla="val 28402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8" name="AutoShape 31">
                <a:extLst>
                  <a:ext uri="{FF2B5EF4-FFF2-40B4-BE49-F238E27FC236}">
                    <a16:creationId xmlns:a16="http://schemas.microsoft.com/office/drawing/2014/main" id="{157C0D9E-D06F-7244-93B8-98FB477A023C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V="1">
                <a:off x="5089526" y="3348038"/>
                <a:ext cx="1019175" cy="2519362"/>
              </a:xfrm>
              <a:prstGeom prst="bentConnector3">
                <a:avLst>
                  <a:gd name="adj1" fmla="val 43821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9" name="AutoShape 32">
                <a:extLst>
                  <a:ext uri="{FF2B5EF4-FFF2-40B4-BE49-F238E27FC236}">
                    <a16:creationId xmlns:a16="http://schemas.microsoft.com/office/drawing/2014/main" id="{25473FBC-DE4A-0C46-A2F0-C0FFDBC313EF}"/>
                  </a:ext>
                </a:extLst>
              </p:cNvPr>
              <p:cNvCxnSpPr>
                <a:cxnSpLocks noChangeShapeType="1"/>
                <a:stCxn id="22" idx="1"/>
                <a:endCxn id="23" idx="1"/>
              </p:cNvCxnSpPr>
              <p:nvPr/>
            </p:nvCxnSpPr>
            <p:spPr bwMode="auto">
              <a:xfrm rot="10800000" flipH="1">
                <a:off x="5089524" y="4519613"/>
                <a:ext cx="1020763" cy="1362076"/>
              </a:xfrm>
              <a:prstGeom prst="bentConnector3">
                <a:avLst>
                  <a:gd name="adj1" fmla="val 59153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0" name="AutoShape 33">
                <a:extLst>
                  <a:ext uri="{FF2B5EF4-FFF2-40B4-BE49-F238E27FC236}">
                    <a16:creationId xmlns:a16="http://schemas.microsoft.com/office/drawing/2014/main" id="{024F4D06-271A-5D44-9411-D441677F0324}"/>
                  </a:ext>
                </a:extLst>
              </p:cNvPr>
              <p:cNvCxnSpPr>
                <a:cxnSpLocks noChangeShapeType="1"/>
                <a:endCxn id="24" idx="1"/>
              </p:cNvCxnSpPr>
              <p:nvPr/>
            </p:nvCxnSpPr>
            <p:spPr bwMode="auto">
              <a:xfrm flipV="1">
                <a:off x="5221288" y="5322889"/>
                <a:ext cx="874712" cy="555625"/>
              </a:xfrm>
              <a:prstGeom prst="bentConnector3">
                <a:avLst>
                  <a:gd name="adj1" fmla="val 69552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41" name="AutoShape 34">
                <a:extLst>
                  <a:ext uri="{FF2B5EF4-FFF2-40B4-BE49-F238E27FC236}">
                    <a16:creationId xmlns:a16="http://schemas.microsoft.com/office/drawing/2014/main" id="{3E7427A3-B852-504E-840A-9BF44E3961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07288" y="846138"/>
                <a:ext cx="1447800" cy="506412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49241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1449387"/>
                  <a:gd name="T1" fmla="*/ 0 h 508000"/>
                  <a:gd name="T2" fmla="*/ 909 w 1449387"/>
                  <a:gd name="T3" fmla="*/ 0 h 508000"/>
                  <a:gd name="T4" fmla="*/ 909 w 1449387"/>
                  <a:gd name="T5" fmla="*/ 316 h 508000"/>
                  <a:gd name="T6" fmla="*/ 0 w 1449387"/>
                  <a:gd name="T7" fmla="*/ 316 h 508000"/>
                  <a:gd name="T8" fmla="*/ 0 w 1449387"/>
                  <a:gd name="T9" fmla="*/ 0 h 508000"/>
                  <a:gd name="T10" fmla="*/ 27 w 1449387"/>
                  <a:gd name="T11" fmla="*/ 27 h 508000"/>
                  <a:gd name="T12" fmla="*/ 27 w 1449387"/>
                  <a:gd name="T13" fmla="*/ 289 h 508000"/>
                  <a:gd name="T14" fmla="*/ 882 w 1449387"/>
                  <a:gd name="T15" fmla="*/ 289 h 508000"/>
                  <a:gd name="T16" fmla="*/ 882 w 1449387"/>
                  <a:gd name="T17" fmla="*/ 27 h 508000"/>
                  <a:gd name="T18" fmla="*/ 27 w 1449387"/>
                  <a:gd name="T19" fmla="*/ 27 h 508000"/>
                  <a:gd name="T20" fmla="*/ 909 w 1449387"/>
                  <a:gd name="T21" fmla="*/ 0 h 508000"/>
                  <a:gd name="T22" fmla="*/ 0 w 1449387"/>
                  <a:gd name="T23" fmla="*/ 316 h 508000"/>
                  <a:gd name="T24" fmla="*/ 0 w 1449387"/>
                  <a:gd name="T25" fmla="*/ 0 h 508000"/>
                  <a:gd name="T26" fmla="*/ 1449387 w 1449387"/>
                  <a:gd name="T27" fmla="*/ 508000 h 5080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T24" t="T25" r="T26" b="T27"/>
                <a:pathLst>
                  <a:path w="1449387" h="508000">
                    <a:moveTo>
                      <a:pt x="0" y="0"/>
                    </a:moveTo>
                    <a:lnTo>
                      <a:pt x="1449387" y="0"/>
                    </a:lnTo>
                    <a:lnTo>
                      <a:pt x="1449387" y="508000"/>
                    </a:lnTo>
                    <a:lnTo>
                      <a:pt x="0" y="508000"/>
                    </a:lnTo>
                    <a:lnTo>
                      <a:pt x="0" y="0"/>
                    </a:lnTo>
                    <a:close/>
                    <a:moveTo>
                      <a:pt x="42570" y="42570"/>
                    </a:moveTo>
                    <a:lnTo>
                      <a:pt x="42570" y="465430"/>
                    </a:lnTo>
                    <a:lnTo>
                      <a:pt x="1406817" y="465430"/>
                    </a:lnTo>
                    <a:lnTo>
                      <a:pt x="1406817" y="42570"/>
                    </a:lnTo>
                    <a:lnTo>
                      <a:pt x="42570" y="42570"/>
                    </a:lnTo>
                    <a:close/>
                  </a:path>
                </a:pathLst>
              </a:custGeom>
              <a:solidFill>
                <a:srgbClr val="FFFF99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Nové skupiny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genů nebo vzorků</a:t>
                </a:r>
              </a:p>
            </p:txBody>
          </p:sp>
          <p:sp>
            <p:nvSpPr>
              <p:cNvPr id="42" name="AutoShape 35">
                <a:extLst>
                  <a:ext uri="{FF2B5EF4-FFF2-40B4-BE49-F238E27FC236}">
                    <a16:creationId xmlns:a16="http://schemas.microsoft.com/office/drawing/2014/main" id="{59FC590A-7AAA-BE4C-B680-7DC7F4B84C7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3663" y="1857375"/>
                <a:ext cx="1765300" cy="717550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63768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1767681"/>
                  <a:gd name="T1" fmla="*/ 0 h 719138"/>
                  <a:gd name="T2" fmla="*/ 1109 w 1767681"/>
                  <a:gd name="T3" fmla="*/ 0 h 719138"/>
                  <a:gd name="T4" fmla="*/ 1109 w 1767681"/>
                  <a:gd name="T5" fmla="*/ 449 h 719138"/>
                  <a:gd name="T6" fmla="*/ 0 w 1767681"/>
                  <a:gd name="T7" fmla="*/ 449 h 719138"/>
                  <a:gd name="T8" fmla="*/ 0 w 1767681"/>
                  <a:gd name="T9" fmla="*/ 0 h 719138"/>
                  <a:gd name="T10" fmla="*/ 38 w 1767681"/>
                  <a:gd name="T11" fmla="*/ 38 h 719138"/>
                  <a:gd name="T12" fmla="*/ 38 w 1767681"/>
                  <a:gd name="T13" fmla="*/ 411 h 719138"/>
                  <a:gd name="T14" fmla="*/ 1071 w 1767681"/>
                  <a:gd name="T15" fmla="*/ 411 h 719138"/>
                  <a:gd name="T16" fmla="*/ 1071 w 1767681"/>
                  <a:gd name="T17" fmla="*/ 38 h 719138"/>
                  <a:gd name="T18" fmla="*/ 38 w 1767681"/>
                  <a:gd name="T19" fmla="*/ 38 h 719138"/>
                  <a:gd name="T20" fmla="*/ 1109 w 1767681"/>
                  <a:gd name="T21" fmla="*/ 0 h 719138"/>
                  <a:gd name="T22" fmla="*/ 0 w 1767681"/>
                  <a:gd name="T23" fmla="*/ 449 h 719138"/>
                  <a:gd name="T24" fmla="*/ 0 w 1767681"/>
                  <a:gd name="T25" fmla="*/ 0 h 719138"/>
                  <a:gd name="T26" fmla="*/ 1767681 w 1767681"/>
                  <a:gd name="T27" fmla="*/ 719138 h 719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T24" t="T25" r="T26" b="T27"/>
                <a:pathLst>
                  <a:path w="1767681" h="719138">
                    <a:moveTo>
                      <a:pt x="0" y="0"/>
                    </a:moveTo>
                    <a:lnTo>
                      <a:pt x="1767681" y="0"/>
                    </a:lnTo>
                    <a:lnTo>
                      <a:pt x="1767681" y="719138"/>
                    </a:lnTo>
                    <a:lnTo>
                      <a:pt x="0" y="719138"/>
                    </a:lnTo>
                    <a:lnTo>
                      <a:pt x="0" y="0"/>
                    </a:lnTo>
                    <a:close/>
                    <a:moveTo>
                      <a:pt x="60264" y="60264"/>
                    </a:moveTo>
                    <a:lnTo>
                      <a:pt x="60264" y="658874"/>
                    </a:lnTo>
                    <a:lnTo>
                      <a:pt x="1707417" y="658874"/>
                    </a:lnTo>
                    <a:lnTo>
                      <a:pt x="1707417" y="60264"/>
                    </a:lnTo>
                    <a:lnTo>
                      <a:pt x="60264" y="60264"/>
                    </a:lnTo>
                    <a:close/>
                  </a:path>
                </a:pathLst>
              </a:custGeom>
              <a:solidFill>
                <a:srgbClr val="D2D2F4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List genů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s odlišnou expresí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mezi skupinami vzorků</a:t>
                </a:r>
              </a:p>
            </p:txBody>
          </p:sp>
          <p:sp>
            <p:nvSpPr>
              <p:cNvPr id="43" name="AutoShape 36">
                <a:extLst>
                  <a:ext uri="{FF2B5EF4-FFF2-40B4-BE49-F238E27FC236}">
                    <a16:creationId xmlns:a16="http://schemas.microsoft.com/office/drawing/2014/main" id="{2346C449-D295-C34E-A772-950E1FFF537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42238" y="2986088"/>
                <a:ext cx="1738312" cy="754062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34029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1739105"/>
                  <a:gd name="T1" fmla="*/ 0 h 754936"/>
                  <a:gd name="T2" fmla="*/ 1095 w 1739105"/>
                  <a:gd name="T3" fmla="*/ 0 h 754936"/>
                  <a:gd name="T4" fmla="*/ 1095 w 1739105"/>
                  <a:gd name="T5" fmla="*/ 472 h 754936"/>
                  <a:gd name="T6" fmla="*/ 0 w 1739105"/>
                  <a:gd name="T7" fmla="*/ 472 h 754936"/>
                  <a:gd name="T8" fmla="*/ 0 w 1739105"/>
                  <a:gd name="T9" fmla="*/ 0 h 754936"/>
                  <a:gd name="T10" fmla="*/ 40 w 1739105"/>
                  <a:gd name="T11" fmla="*/ 40 h 754936"/>
                  <a:gd name="T12" fmla="*/ 40 w 1739105"/>
                  <a:gd name="T13" fmla="*/ 432 h 754936"/>
                  <a:gd name="T14" fmla="*/ 1055 w 1739105"/>
                  <a:gd name="T15" fmla="*/ 432 h 754936"/>
                  <a:gd name="T16" fmla="*/ 1055 w 1739105"/>
                  <a:gd name="T17" fmla="*/ 40 h 754936"/>
                  <a:gd name="T18" fmla="*/ 40 w 1739105"/>
                  <a:gd name="T19" fmla="*/ 40 h 754936"/>
                  <a:gd name="T20" fmla="*/ 1095 w 1739105"/>
                  <a:gd name="T21" fmla="*/ 0 h 754936"/>
                  <a:gd name="T22" fmla="*/ 0 w 1739105"/>
                  <a:gd name="T23" fmla="*/ 0 h 754936"/>
                  <a:gd name="T24" fmla="*/ 1739105 w 1739105"/>
                  <a:gd name="T25" fmla="*/ 754936 h 7549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T22" t="T23" r="T24" b="T25"/>
                <a:pathLst>
                  <a:path w="1739105" h="754936">
                    <a:moveTo>
                      <a:pt x="0" y="0"/>
                    </a:moveTo>
                    <a:lnTo>
                      <a:pt x="1739105" y="0"/>
                    </a:lnTo>
                    <a:lnTo>
                      <a:pt x="1739105" y="754936"/>
                    </a:lnTo>
                    <a:lnTo>
                      <a:pt x="0" y="754936"/>
                    </a:lnTo>
                    <a:lnTo>
                      <a:pt x="0" y="0"/>
                    </a:lnTo>
                    <a:close/>
                    <a:moveTo>
                      <a:pt x="63264" y="63264"/>
                    </a:moveTo>
                    <a:lnTo>
                      <a:pt x="63264" y="691672"/>
                    </a:lnTo>
                    <a:lnTo>
                      <a:pt x="1675841" y="691672"/>
                    </a:lnTo>
                    <a:lnTo>
                      <a:pt x="1675841" y="63264"/>
                    </a:lnTo>
                    <a:lnTo>
                      <a:pt x="63264" y="63264"/>
                    </a:lnTo>
                    <a:close/>
                  </a:path>
                </a:pathLst>
              </a:custGeom>
              <a:solidFill>
                <a:srgbClr val="FFCC99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Klasifikační pravidlo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využívající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>
                    <a:solidFill>
                      <a:srgbClr val="000000"/>
                    </a:solidFill>
                    <a:latin typeface="Arial" panose="020B0604020202020204" pitchFamily="34" charset="0"/>
                  </a:rPr>
                  <a:t>genovou expresi</a:t>
                </a:r>
              </a:p>
            </p:txBody>
          </p:sp>
          <p:sp>
            <p:nvSpPr>
              <p:cNvPr id="44" name="AutoShape 37">
                <a:extLst>
                  <a:ext uri="{FF2B5EF4-FFF2-40B4-BE49-F238E27FC236}">
                    <a16:creationId xmlns:a16="http://schemas.microsoft.com/office/drawing/2014/main" id="{332A2194-7289-2C42-9E83-7D08EBE1CFD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72401" y="4237038"/>
                <a:ext cx="1706563" cy="571500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48791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1708943"/>
                  <a:gd name="T1" fmla="*/ 0 h 573087"/>
                  <a:gd name="T2" fmla="*/ 1072 w 1708943"/>
                  <a:gd name="T3" fmla="*/ 0 h 573087"/>
                  <a:gd name="T4" fmla="*/ 1072 w 1708943"/>
                  <a:gd name="T5" fmla="*/ 357 h 573087"/>
                  <a:gd name="T6" fmla="*/ 0 w 1708943"/>
                  <a:gd name="T7" fmla="*/ 357 h 573087"/>
                  <a:gd name="T8" fmla="*/ 0 w 1708943"/>
                  <a:gd name="T9" fmla="*/ 0 h 573087"/>
                  <a:gd name="T10" fmla="*/ 30 w 1708943"/>
                  <a:gd name="T11" fmla="*/ 30 h 573087"/>
                  <a:gd name="T12" fmla="*/ 30 w 1708943"/>
                  <a:gd name="T13" fmla="*/ 327 h 573087"/>
                  <a:gd name="T14" fmla="*/ 1042 w 1708943"/>
                  <a:gd name="T15" fmla="*/ 327 h 573087"/>
                  <a:gd name="T16" fmla="*/ 1042 w 1708943"/>
                  <a:gd name="T17" fmla="*/ 30 h 573087"/>
                  <a:gd name="T18" fmla="*/ 30 w 1708943"/>
                  <a:gd name="T19" fmla="*/ 30 h 573087"/>
                  <a:gd name="T20" fmla="*/ 1072 w 1708943"/>
                  <a:gd name="T21" fmla="*/ 0 h 573087"/>
                  <a:gd name="T22" fmla="*/ 0 w 1708943"/>
                  <a:gd name="T23" fmla="*/ 357 h 573087"/>
                  <a:gd name="T24" fmla="*/ 0 w 1708943"/>
                  <a:gd name="T25" fmla="*/ 357 h 573087"/>
                  <a:gd name="T26" fmla="*/ 0 w 1708943"/>
                  <a:gd name="T27" fmla="*/ 573087 h 573087"/>
                  <a:gd name="T28" fmla="*/ 0 w 1708943"/>
                  <a:gd name="T29" fmla="*/ 0 h 573087"/>
                  <a:gd name="T30" fmla="*/ 1708943 w 1708943"/>
                  <a:gd name="T31" fmla="*/ 573087 h 5730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T28" t="T29" r="T30" b="T31"/>
                <a:pathLst>
                  <a:path w="1708943" h="573087">
                    <a:moveTo>
                      <a:pt x="0" y="0"/>
                    </a:moveTo>
                    <a:lnTo>
                      <a:pt x="1708943" y="0"/>
                    </a:lnTo>
                    <a:lnTo>
                      <a:pt x="1708943" y="573087"/>
                    </a:lnTo>
                    <a:lnTo>
                      <a:pt x="0" y="573087"/>
                    </a:lnTo>
                    <a:lnTo>
                      <a:pt x="0" y="0"/>
                    </a:lnTo>
                    <a:close/>
                    <a:moveTo>
                      <a:pt x="48025" y="48025"/>
                    </a:moveTo>
                    <a:lnTo>
                      <a:pt x="48025" y="525062"/>
                    </a:lnTo>
                    <a:lnTo>
                      <a:pt x="1660918" y="525062"/>
                    </a:lnTo>
                    <a:lnTo>
                      <a:pt x="1660918" y="48025"/>
                    </a:lnTo>
                    <a:lnTo>
                      <a:pt x="48025" y="48025"/>
                    </a:lnTo>
                    <a:close/>
                  </a:path>
                </a:pathLst>
              </a:custGeom>
              <a:solidFill>
                <a:srgbClr val="66FF66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Seznam </a:t>
                </a:r>
              </a:p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prognostických genů</a:t>
                </a:r>
              </a:p>
            </p:txBody>
          </p:sp>
          <p:cxnSp>
            <p:nvCxnSpPr>
              <p:cNvPr id="45" name="AutoShape 38">
                <a:extLst>
                  <a:ext uri="{FF2B5EF4-FFF2-40B4-BE49-F238E27FC236}">
                    <a16:creationId xmlns:a16="http://schemas.microsoft.com/office/drawing/2014/main" id="{279F5D8A-41A8-9B46-96DF-DEC5BB5ABEC5}"/>
                  </a:ext>
                </a:extLst>
              </p:cNvPr>
              <p:cNvCxnSpPr>
                <a:cxnSpLocks noChangeShapeType="1"/>
                <a:stCxn id="19" idx="3"/>
              </p:cNvCxnSpPr>
              <p:nvPr/>
            </p:nvCxnSpPr>
            <p:spPr bwMode="auto">
              <a:xfrm>
                <a:off x="7097714" y="1095376"/>
                <a:ext cx="407987" cy="3175"/>
              </a:xfrm>
              <a:prstGeom prst="bentConnector3">
                <a:avLst>
                  <a:gd name="adj1" fmla="val 80847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6" name="AutoShape 39">
                <a:extLst>
                  <a:ext uri="{FF2B5EF4-FFF2-40B4-BE49-F238E27FC236}">
                    <a16:creationId xmlns:a16="http://schemas.microsoft.com/office/drawing/2014/main" id="{AC10FDE2-D694-0A44-BE47-FC4C69F0182B}"/>
                  </a:ext>
                </a:extLst>
              </p:cNvPr>
              <p:cNvCxnSpPr>
                <a:cxnSpLocks noChangeShapeType="1"/>
                <a:stCxn id="20" idx="3"/>
              </p:cNvCxnSpPr>
              <p:nvPr/>
            </p:nvCxnSpPr>
            <p:spPr bwMode="auto">
              <a:xfrm>
                <a:off x="7278689" y="2212975"/>
                <a:ext cx="434975" cy="1588"/>
              </a:xfrm>
              <a:prstGeom prst="bentConnector3">
                <a:avLst>
                  <a:gd name="adj1" fmla="val 76588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7" name="AutoShape 40">
                <a:extLst>
                  <a:ext uri="{FF2B5EF4-FFF2-40B4-BE49-F238E27FC236}">
                    <a16:creationId xmlns:a16="http://schemas.microsoft.com/office/drawing/2014/main" id="{EC99A197-784D-504F-BD2C-6DC0E302AAFE}"/>
                  </a:ext>
                </a:extLst>
              </p:cNvPr>
              <p:cNvCxnSpPr>
                <a:cxnSpLocks noChangeShapeType="1"/>
                <a:stCxn id="21" idx="3"/>
              </p:cNvCxnSpPr>
              <p:nvPr/>
            </p:nvCxnSpPr>
            <p:spPr bwMode="auto">
              <a:xfrm>
                <a:off x="7297738" y="3363913"/>
                <a:ext cx="442912" cy="4762"/>
              </a:xfrm>
              <a:prstGeom prst="bentConnector3">
                <a:avLst>
                  <a:gd name="adj1" fmla="val 76116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8" name="AutoShape 41">
                <a:extLst>
                  <a:ext uri="{FF2B5EF4-FFF2-40B4-BE49-F238E27FC236}">
                    <a16:creationId xmlns:a16="http://schemas.microsoft.com/office/drawing/2014/main" id="{FF9DC49B-8936-B344-B576-DD8DDA9FECF3}"/>
                  </a:ext>
                </a:extLst>
              </p:cNvPr>
              <p:cNvCxnSpPr>
                <a:cxnSpLocks noChangeShapeType="1"/>
                <a:stCxn id="23" idx="3"/>
              </p:cNvCxnSpPr>
              <p:nvPr/>
            </p:nvCxnSpPr>
            <p:spPr bwMode="auto">
              <a:xfrm>
                <a:off x="7373939" y="4519614"/>
                <a:ext cx="433387" cy="3175"/>
              </a:xfrm>
              <a:prstGeom prst="bentConnector3">
                <a:avLst>
                  <a:gd name="adj1" fmla="val 76676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49" name="AutoShape 42">
                <a:extLst>
                  <a:ext uri="{FF2B5EF4-FFF2-40B4-BE49-F238E27FC236}">
                    <a16:creationId xmlns:a16="http://schemas.microsoft.com/office/drawing/2014/main" id="{C4F2FE4A-C4DC-F149-B606-A18DAC3DCC32}"/>
                  </a:ext>
                </a:extLst>
              </p:cNvPr>
              <p:cNvCxnSpPr>
                <a:cxnSpLocks noChangeShapeType="1"/>
                <a:endCxn id="25" idx="1"/>
              </p:cNvCxnSpPr>
              <p:nvPr/>
            </p:nvCxnSpPr>
            <p:spPr bwMode="auto">
              <a:xfrm>
                <a:off x="8982076" y="1092201"/>
                <a:ext cx="220663" cy="3175"/>
              </a:xfrm>
              <a:prstGeom prst="bentConnector3">
                <a:avLst>
                  <a:gd name="adj1" fmla="val -17588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0" name="AutoShape 43">
                <a:extLst>
                  <a:ext uri="{FF2B5EF4-FFF2-40B4-BE49-F238E27FC236}">
                    <a16:creationId xmlns:a16="http://schemas.microsoft.com/office/drawing/2014/main" id="{FA4C5057-5FDF-C64D-A941-395CCDD6C57B}"/>
                  </a:ext>
                </a:extLst>
              </p:cNvPr>
              <p:cNvCxnSpPr>
                <a:cxnSpLocks noChangeShapeType="1"/>
                <a:stCxn id="25" idx="2"/>
                <a:endCxn id="20" idx="0"/>
              </p:cNvCxnSpPr>
              <p:nvPr/>
            </p:nvCxnSpPr>
            <p:spPr bwMode="auto">
              <a:xfrm rot="5400000">
                <a:off x="7982744" y="56356"/>
                <a:ext cx="615950" cy="3195638"/>
              </a:xfrm>
              <a:prstGeom prst="bentConnector3">
                <a:avLst>
                  <a:gd name="adj1" fmla="val 49968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1" name="AutoShape 44">
                <a:extLst>
                  <a:ext uri="{FF2B5EF4-FFF2-40B4-BE49-F238E27FC236}">
                    <a16:creationId xmlns:a16="http://schemas.microsoft.com/office/drawing/2014/main" id="{1D2C63B4-47EF-7E4A-9564-9EF56D940324}"/>
                  </a:ext>
                </a:extLst>
              </p:cNvPr>
              <p:cNvCxnSpPr>
                <a:cxnSpLocks noChangeShapeType="1"/>
                <a:stCxn id="25" idx="2"/>
                <a:endCxn id="21" idx="0"/>
              </p:cNvCxnSpPr>
              <p:nvPr/>
            </p:nvCxnSpPr>
            <p:spPr bwMode="auto">
              <a:xfrm rot="5400000">
                <a:off x="7412038" y="636588"/>
                <a:ext cx="1766888" cy="3186113"/>
              </a:xfrm>
              <a:prstGeom prst="bentConnector3">
                <a:avLst>
                  <a:gd name="adj1" fmla="val 73172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2" name="AutoShape 45">
                <a:extLst>
                  <a:ext uri="{FF2B5EF4-FFF2-40B4-BE49-F238E27FC236}">
                    <a16:creationId xmlns:a16="http://schemas.microsoft.com/office/drawing/2014/main" id="{08F6F4A2-6BB5-D242-883D-F3223450EBF7}"/>
                  </a:ext>
                </a:extLst>
              </p:cNvPr>
              <p:cNvCxnSpPr>
                <a:cxnSpLocks noChangeShapeType="1"/>
                <a:stCxn id="25" idx="2"/>
                <a:endCxn id="23" idx="0"/>
              </p:cNvCxnSpPr>
              <p:nvPr/>
            </p:nvCxnSpPr>
            <p:spPr bwMode="auto">
              <a:xfrm rot="5400000">
                <a:off x="6853238" y="1233488"/>
                <a:ext cx="2922588" cy="3148013"/>
              </a:xfrm>
              <a:prstGeom prst="bentConnector3">
                <a:avLst>
                  <a:gd name="adj1" fmla="val 84547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3" name="AutoShape 46">
                <a:extLst>
                  <a:ext uri="{FF2B5EF4-FFF2-40B4-BE49-F238E27FC236}">
                    <a16:creationId xmlns:a16="http://schemas.microsoft.com/office/drawing/2014/main" id="{C89758D7-56D2-534C-868D-5D5DFD5A7EFA}"/>
                  </a:ext>
                </a:extLst>
              </p:cNvPr>
              <p:cNvCxnSpPr>
                <a:cxnSpLocks noChangeShapeType="1"/>
                <a:stCxn id="25" idx="2"/>
              </p:cNvCxnSpPr>
              <p:nvPr/>
            </p:nvCxnSpPr>
            <p:spPr bwMode="auto">
              <a:xfrm rot="5400000">
                <a:off x="6737747" y="2153841"/>
                <a:ext cx="3957638" cy="2342356"/>
              </a:xfrm>
              <a:prstGeom prst="bentConnector3">
                <a:avLst>
                  <a:gd name="adj1" fmla="val 65518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4" name="AutoShape 47">
                <a:extLst>
                  <a:ext uri="{FF2B5EF4-FFF2-40B4-BE49-F238E27FC236}">
                    <a16:creationId xmlns:a16="http://schemas.microsoft.com/office/drawing/2014/main" id="{8A737D43-BB7B-5746-9203-D24A7C263694}"/>
                  </a:ext>
                </a:extLst>
              </p:cNvPr>
              <p:cNvCxnSpPr>
                <a:cxnSpLocks noChangeShapeType="1"/>
                <a:stCxn id="29" idx="1"/>
                <a:endCxn id="30" idx="0"/>
              </p:cNvCxnSpPr>
              <p:nvPr/>
            </p:nvCxnSpPr>
            <p:spPr bwMode="auto">
              <a:xfrm flipH="1">
                <a:off x="6507163" y="5603875"/>
                <a:ext cx="336550" cy="666750"/>
              </a:xfrm>
              <a:prstGeom prst="bentConnector2">
                <a:avLst/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5" name="AutoShape 48">
                <a:extLst>
                  <a:ext uri="{FF2B5EF4-FFF2-40B4-BE49-F238E27FC236}">
                    <a16:creationId xmlns:a16="http://schemas.microsoft.com/office/drawing/2014/main" id="{578B1712-4252-E442-ABCC-E6BEF76D957F}"/>
                  </a:ext>
                </a:extLst>
              </p:cNvPr>
              <p:cNvCxnSpPr>
                <a:cxnSpLocks noChangeShapeType="1"/>
                <a:stCxn id="15" idx="2"/>
                <a:endCxn id="18" idx="0"/>
              </p:cNvCxnSpPr>
              <p:nvPr/>
            </p:nvCxnSpPr>
            <p:spPr bwMode="auto">
              <a:xfrm flipH="1">
                <a:off x="3538538" y="1338263"/>
                <a:ext cx="6350" cy="527050"/>
              </a:xfrm>
              <a:prstGeom prst="straightConnector1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6" name="AutoShape 49">
                <a:extLst>
                  <a:ext uri="{FF2B5EF4-FFF2-40B4-BE49-F238E27FC236}">
                    <a16:creationId xmlns:a16="http://schemas.microsoft.com/office/drawing/2014/main" id="{A88DE4B7-559B-3C43-B04B-466C0C28466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flipH="1">
                <a:off x="3540126" y="2205386"/>
                <a:ext cx="1587" cy="388937"/>
              </a:xfrm>
              <a:prstGeom prst="straightConnector1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7" name="AutoShape 50">
                <a:extLst>
                  <a:ext uri="{FF2B5EF4-FFF2-40B4-BE49-F238E27FC236}">
                    <a16:creationId xmlns:a16="http://schemas.microsoft.com/office/drawing/2014/main" id="{04B9357F-891F-3345-A6F3-3885E48225DA}"/>
                  </a:ext>
                </a:extLst>
              </p:cNvPr>
              <p:cNvCxnSpPr>
                <a:cxnSpLocks noChangeShapeType="1"/>
                <a:stCxn id="17" idx="2"/>
                <a:endCxn id="16" idx="0"/>
              </p:cNvCxnSpPr>
              <p:nvPr/>
            </p:nvCxnSpPr>
            <p:spPr bwMode="auto">
              <a:xfrm flipH="1">
                <a:off x="3544888" y="3131893"/>
                <a:ext cx="9525" cy="452163"/>
              </a:xfrm>
              <a:prstGeom prst="straightConnector1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8" name="AutoShape 51">
                <a:extLst>
                  <a:ext uri="{FF2B5EF4-FFF2-40B4-BE49-F238E27FC236}">
                    <a16:creationId xmlns:a16="http://schemas.microsoft.com/office/drawing/2014/main" id="{9BA90CB8-A667-D748-9158-90C01B77DE47}"/>
                  </a:ext>
                </a:extLst>
              </p:cNvPr>
              <p:cNvCxnSpPr>
                <a:cxnSpLocks noChangeShapeType="1"/>
                <a:stCxn id="16" idx="2"/>
              </p:cNvCxnSpPr>
              <p:nvPr/>
            </p:nvCxnSpPr>
            <p:spPr bwMode="auto">
              <a:xfrm>
                <a:off x="3544888" y="4039668"/>
                <a:ext cx="1588" cy="774700"/>
              </a:xfrm>
              <a:prstGeom prst="straightConnector1">
                <a:avLst/>
              </a:prstGeom>
              <a:noFill/>
              <a:ln w="9360" cap="sq">
                <a:solidFill>
                  <a:srgbClr val="000000"/>
                </a:solidFill>
                <a:miter lim="800000"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sp>
            <p:nvSpPr>
              <p:cNvPr id="59" name="AutoShape 53">
                <a:extLst>
                  <a:ext uri="{FF2B5EF4-FFF2-40B4-BE49-F238E27FC236}">
                    <a16:creationId xmlns:a16="http://schemas.microsoft.com/office/drawing/2014/main" id="{4E43B9C8-349D-5848-8549-D03E6636DD3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296400" y="5065713"/>
                <a:ext cx="1371600" cy="558800"/>
              </a:xfrm>
              <a:custGeom>
                <a:avLst/>
                <a:gdLst>
                  <a:gd name="G0" fmla="+- 1 0 0"/>
                  <a:gd name="G1" fmla="+- 1 0 0"/>
                  <a:gd name="G2" fmla="+- 1 0 0"/>
                  <a:gd name="G3" fmla="+- 52416 0 0"/>
                  <a:gd name="G4" fmla="+- 1 0 0"/>
                  <a:gd name="G5" fmla="+- 1 0 0"/>
                  <a:gd name="G6" fmla="+- 1 0 0"/>
                  <a:gd name="G7" fmla="+- 1 0 0"/>
                  <a:gd name="G8" fmla="+- 1 0 0"/>
                  <a:gd name="G9" fmla="+- 1 0 0"/>
                  <a:gd name="T0" fmla="*/ 0 w 1643857"/>
                  <a:gd name="T1" fmla="*/ 0 h 511175"/>
                  <a:gd name="T2" fmla="*/ 719 w 1643857"/>
                  <a:gd name="T3" fmla="*/ 0 h 511175"/>
                  <a:gd name="T4" fmla="*/ 719 w 1643857"/>
                  <a:gd name="T5" fmla="*/ 383 h 511175"/>
                  <a:gd name="T6" fmla="*/ 0 w 1643857"/>
                  <a:gd name="T7" fmla="*/ 383 h 511175"/>
                  <a:gd name="T8" fmla="*/ 0 w 1643857"/>
                  <a:gd name="T9" fmla="*/ 0 h 511175"/>
                  <a:gd name="T10" fmla="*/ 19 w 1643857"/>
                  <a:gd name="T11" fmla="*/ 33 h 511175"/>
                  <a:gd name="T12" fmla="*/ 19 w 1643857"/>
                  <a:gd name="T13" fmla="*/ 350 h 511175"/>
                  <a:gd name="T14" fmla="*/ 700 w 1643857"/>
                  <a:gd name="T15" fmla="*/ 350 h 511175"/>
                  <a:gd name="T16" fmla="*/ 700 w 1643857"/>
                  <a:gd name="T17" fmla="*/ 33 h 511175"/>
                  <a:gd name="T18" fmla="*/ 19 w 1643857"/>
                  <a:gd name="T19" fmla="*/ 33 h 511175"/>
                  <a:gd name="T20" fmla="*/ 0 w 1643857"/>
                  <a:gd name="T21" fmla="*/ 0 h 511175"/>
                  <a:gd name="T22" fmla="*/ 0 w 1643857"/>
                  <a:gd name="T23" fmla="*/ 0 h 511175"/>
                  <a:gd name="T24" fmla="*/ 0 w 1643857"/>
                  <a:gd name="T25" fmla="*/ 0 h 511175"/>
                  <a:gd name="T26" fmla="*/ 1643857 w 1643857"/>
                  <a:gd name="T27" fmla="*/ 511175 h 5111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T24" t="T25" r="T26" b="T27"/>
                <a:pathLst>
                  <a:path w="1643857" h="511175">
                    <a:moveTo>
                      <a:pt x="0" y="0"/>
                    </a:moveTo>
                    <a:lnTo>
                      <a:pt x="1643857" y="0"/>
                    </a:lnTo>
                    <a:lnTo>
                      <a:pt x="1643857" y="511175"/>
                    </a:lnTo>
                    <a:lnTo>
                      <a:pt x="0" y="511175"/>
                    </a:lnTo>
                    <a:lnTo>
                      <a:pt x="0" y="0"/>
                    </a:lnTo>
                    <a:close/>
                    <a:moveTo>
                      <a:pt x="42836" y="42836"/>
                    </a:moveTo>
                    <a:lnTo>
                      <a:pt x="42836" y="468339"/>
                    </a:lnTo>
                    <a:lnTo>
                      <a:pt x="1601021" y="468339"/>
                    </a:lnTo>
                    <a:lnTo>
                      <a:pt x="1601021" y="42836"/>
                    </a:lnTo>
                    <a:lnTo>
                      <a:pt x="42836" y="42836"/>
                    </a:lnTo>
                    <a:close/>
                  </a:path>
                </a:pathLst>
              </a:custGeom>
              <a:solidFill>
                <a:srgbClr val="FF0000"/>
              </a:solidFill>
              <a:ln w="9360" cap="sq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90000" tIns="46800" rIns="90000" bIns="46800" anchor="ctr"/>
              <a:lstStyle>
                <a:lvl1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1pPr>
                <a:lvl2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anose="02020603050405020304" pitchFamily="18" charset="0"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rgbClr val="FFFFFF"/>
                    </a:solidFill>
                    <a:latin typeface="Verdana" panose="020B0604030504040204" pitchFamily="34" charset="0"/>
                    <a:ea typeface="Droid Sans Fallback" charset="0"/>
                    <a:cs typeface="Droid Sans Fallback" charset="0"/>
                  </a:defRPr>
                </a:lvl9pPr>
              </a:lstStyle>
              <a:p>
                <a:pPr algn="ctr" eaLnBrk="1" hangingPunct="1">
                  <a:buClrTx/>
                  <a:buFontTx/>
                  <a:buNone/>
                </a:pPr>
                <a:r>
                  <a:rPr lang="cs-CZ" altLang="cs-CZ" sz="1100" b="1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Pathway</a:t>
                </a:r>
                <a:r>
                  <a:rPr lang="cs-CZ" altLang="cs-CZ" sz="1100" b="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 analýza</a:t>
                </a:r>
              </a:p>
            </p:txBody>
          </p:sp>
          <p:cxnSp>
            <p:nvCxnSpPr>
              <p:cNvPr id="60" name="AutoShape 54">
                <a:extLst>
                  <a:ext uri="{FF2B5EF4-FFF2-40B4-BE49-F238E27FC236}">
                    <a16:creationId xmlns:a16="http://schemas.microsoft.com/office/drawing/2014/main" id="{0BC9F99C-91E9-5148-B38B-EE98EE39936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6200000" flipH="1">
                <a:off x="8359380" y="3395265"/>
                <a:ext cx="2874169" cy="542926"/>
              </a:xfrm>
              <a:prstGeom prst="bentConnector3">
                <a:avLst>
                  <a:gd name="adj1" fmla="val 142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61" name="AutoShape 55">
                <a:extLst>
                  <a:ext uri="{FF2B5EF4-FFF2-40B4-BE49-F238E27FC236}">
                    <a16:creationId xmlns:a16="http://schemas.microsoft.com/office/drawing/2014/main" id="{98CD237E-7008-6C48-9B82-2633C7185E2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 rot="16200000" flipH="1">
                <a:off x="9454357" y="4490243"/>
                <a:ext cx="635000" cy="592139"/>
              </a:xfrm>
              <a:prstGeom prst="bentConnector3">
                <a:avLst>
                  <a:gd name="adj1" fmla="val 567"/>
                </a:avLst>
              </a:prstGeom>
              <a:noFill/>
              <a:ln w="9360" cap="sq">
                <a:solidFill>
                  <a:srgbClr val="000000"/>
                </a:solidFill>
                <a:round/>
                <a:headEnd/>
                <a:tailEnd type="arrow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cxnSp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A185DF57-B413-9B49-96EC-DBC8186FB74A}"/>
                  </a:ext>
                </a:extLst>
              </p14:cNvPr>
              <p14:cNvContentPartPr/>
              <p14:nvPr/>
            </p14:nvContentPartPr>
            <p14:xfrm>
              <a:off x="3436885" y="3551762"/>
              <a:ext cx="1665000" cy="81180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A185DF57-B413-9B49-96EC-DBC8186FB74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428245" y="3543122"/>
                <a:ext cx="1682640" cy="82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588153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0D5D19D-0789-4518-B5DC-D47ADF69D2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EA76D7-A771-DD44-82FA-354E46023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3130041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/>
              <a:t>Úprava omicsových dat do podoby, kdy je možná derivace biomarkerů trvá podstatně déle než u jiných dat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6D34647-3CBA-446B-8C7D-C7F82D8168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81113274"/>
              </p:ext>
            </p:extLst>
          </p:nvPr>
        </p:nvGraphicFramePr>
        <p:xfrm>
          <a:off x="5800265" y="642938"/>
          <a:ext cx="5748797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906498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0817A-5D24-4443-B1A8-23D0E2707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0667" y="2187743"/>
            <a:ext cx="5293449" cy="248251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Proč jsou omicsová data problematická?</a:t>
            </a:r>
          </a:p>
        </p:txBody>
      </p:sp>
      <p:pic>
        <p:nvPicPr>
          <p:cNvPr id="4" name="Graphic 5" descr="Questions">
            <a:extLst>
              <a:ext uri="{FF2B5EF4-FFF2-40B4-BE49-F238E27FC236}">
                <a16:creationId xmlns:a16="http://schemas.microsoft.com/office/drawing/2014/main" id="{2B8C4FDA-7FBE-40C2-AD0C-B60891B6E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8201" y="2743201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0139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E48700-128A-1B42-A5EE-C24183A4F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9884"/>
            <a:ext cx="7719381" cy="1096331"/>
          </a:xfrm>
        </p:spPr>
        <p:txBody>
          <a:bodyPr>
            <a:normAutofit/>
          </a:bodyPr>
          <a:lstStyle/>
          <a:p>
            <a:r>
              <a:rPr lang="cs-CZ" sz="4100"/>
              <a:t>Specifika dat z omics experimentů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C1093435-6693-4711-BF5F-CCD197C4E73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643467"/>
          <a:ext cx="10515600" cy="4080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9578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4" grpId="0">
        <p:bldAsOne/>
      </p:bldGraphic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85DF3A0-7F5B-A249-AE18-16DEE4F55CC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88" r="3556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6EC51F-0792-5B44-82C9-6A9DDB78599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lvl="0"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Vědecké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časopisy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jsou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přesto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plné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odpadu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729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288521" y="381403"/>
            <a:ext cx="2200313" cy="3342508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3A056F-8048-4441-A73F-262B67144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6952" y="1094926"/>
            <a:ext cx="2669406" cy="1781175"/>
          </a:xfrm>
        </p:spPr>
        <p:txBody>
          <a:bodyPr>
            <a:normAutofit/>
          </a:bodyPr>
          <a:lstStyle/>
          <a:p>
            <a:r>
              <a:rPr lang="cs-CZ" sz="3200" dirty="0">
                <a:solidFill>
                  <a:srgbClr val="FFFFFF"/>
                </a:solidFill>
              </a:rPr>
              <a:t>Biomarkerem může být</a:t>
            </a:r>
            <a:endParaRPr lang="cs-CZ" sz="3200" b="1" dirty="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B2D34F6-F4DB-480F-925B-330E0A71F9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4253022"/>
              </p:ext>
            </p:extLst>
          </p:nvPr>
        </p:nvGraphicFramePr>
        <p:xfrm>
          <a:off x="4531058" y="549323"/>
          <a:ext cx="6482685" cy="5759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219343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2A757-4E1C-3A41-B81C-59D98EC50A4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904402" y="496857"/>
            <a:ext cx="4230588" cy="1145009"/>
          </a:xfrm>
        </p:spPr>
        <p:txBody>
          <a:bodyPr/>
          <a:lstStyle/>
          <a:p>
            <a:pPr lvl="0"/>
            <a:r>
              <a:rPr lang="en-US" sz="2903" dirty="0" err="1"/>
              <a:t>Podíl</a:t>
            </a:r>
            <a:r>
              <a:rPr lang="en-US" sz="2903" dirty="0"/>
              <a:t> </a:t>
            </a:r>
            <a:r>
              <a:rPr lang="en-US" sz="2903" dirty="0" err="1"/>
              <a:t>článků</a:t>
            </a:r>
            <a:r>
              <a:rPr lang="en-US" sz="2903" dirty="0"/>
              <a:t> </a:t>
            </a:r>
            <a:r>
              <a:rPr lang="en-US" sz="2903" dirty="0" err="1"/>
              <a:t>stažených</a:t>
            </a:r>
            <a:r>
              <a:rPr lang="en-US" sz="2903" dirty="0"/>
              <a:t> </a:t>
            </a:r>
            <a:br>
              <a:rPr lang="en-US" sz="2903" dirty="0"/>
            </a:br>
            <a:r>
              <a:rPr lang="en-US" sz="2903" dirty="0"/>
              <a:t>z </a:t>
            </a:r>
            <a:r>
              <a:rPr lang="en-US" sz="2903" dirty="0" err="1"/>
              <a:t>tisku</a:t>
            </a:r>
            <a:r>
              <a:rPr lang="en-US" sz="2903" dirty="0"/>
              <a:t> se </a:t>
            </a:r>
            <a:r>
              <a:rPr lang="en-US" sz="2903" dirty="0" err="1"/>
              <a:t>zvyšuje</a:t>
            </a:r>
            <a:endParaRPr lang="en-US" sz="2903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8A2F74-BFB3-074D-B3C9-76BE9CCEB2F6}"/>
              </a:ext>
            </a:extLst>
          </p:cNvPr>
          <p:cNvSpPr txBox="1"/>
          <p:nvPr/>
        </p:nvSpPr>
        <p:spPr>
          <a:xfrm>
            <a:off x="5904402" y="1947936"/>
            <a:ext cx="5798480" cy="1286619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>
            <a:spAutoFit/>
          </a:bodyPr>
          <a:lstStyle/>
          <a:p>
            <a:pPr hangingPunct="0"/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Za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analyzovanou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dekádu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vzrostl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počet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článků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pouze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o 44%, </a:t>
            </a:r>
          </a:p>
          <a:p>
            <a:pPr hangingPunct="0"/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počet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retrakcí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článků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se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zvýšil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desetinásobně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!</a:t>
            </a:r>
          </a:p>
          <a:p>
            <a:pPr hangingPunct="0"/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Pouze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b="1" dirty="0">
                <a:latin typeface="Liberation Sans" pitchFamily="18"/>
                <a:ea typeface="Noto Sans CJK SC Regular" pitchFamily="2"/>
                <a:cs typeface="FreeSans" pitchFamily="2"/>
              </a:rPr>
              <a:t>0.02%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článků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je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staženo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z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tisku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!</a:t>
            </a:r>
          </a:p>
          <a:p>
            <a:pPr hangingPunct="0"/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E831D4-8956-484F-8207-1DB61B7E0EF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37600" y="3533"/>
            <a:ext cx="4564184" cy="6749526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848206-6D18-8847-8C37-C8462AD9F82F}"/>
              </a:ext>
            </a:extLst>
          </p:cNvPr>
          <p:cNvSpPr txBox="1"/>
          <p:nvPr/>
        </p:nvSpPr>
        <p:spPr>
          <a:xfrm>
            <a:off x="4901784" y="4290541"/>
            <a:ext cx="4092314" cy="497716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/>
          <a:lstStyle/>
          <a:p>
            <a:pPr hangingPunct="0">
              <a:spcBef>
                <a:spcPts val="1080"/>
              </a:spcBef>
              <a:spcAft>
                <a:spcPts val="900"/>
              </a:spcAft>
            </a:pPr>
            <a:r>
              <a:rPr lang="en-US" sz="1179" dirty="0">
                <a:latin typeface="Liberation Sans" pitchFamily="18"/>
                <a:ea typeface="Noto Sans CJK SC Regular" pitchFamily="2"/>
                <a:cs typeface="FreeSans" pitchFamily="2"/>
              </a:rPr>
              <a:t>Van </a:t>
            </a:r>
            <a:r>
              <a:rPr lang="en-US" sz="1179" dirty="0" err="1">
                <a:latin typeface="Liberation Sans" pitchFamily="18"/>
                <a:ea typeface="Noto Sans CJK SC Regular" pitchFamily="2"/>
                <a:cs typeface="FreeSans" pitchFamily="2"/>
              </a:rPr>
              <a:t>Noorden</a:t>
            </a:r>
            <a:r>
              <a:rPr lang="en-US" sz="1179" dirty="0">
                <a:latin typeface="Liberation Sans" pitchFamily="18"/>
                <a:ea typeface="Noto Sans CJK SC Regular" pitchFamily="2"/>
                <a:cs typeface="FreeSans" pitchFamily="2"/>
              </a:rPr>
              <a:t>, R. (2011) Science publishing: The trouble with retractions. Nature. 2011 Oct 5;478(7367):26-8.</a:t>
            </a:r>
          </a:p>
        </p:txBody>
      </p:sp>
    </p:spTree>
    <p:extLst>
      <p:ext uri="{BB962C8B-B14F-4D97-AF65-F5344CB8AC3E}">
        <p14:creationId xmlns:p14="http://schemas.microsoft.com/office/powerpoint/2010/main" val="36330886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AC3FDD-7F92-704E-950B-5B945E2414B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980739" y="273353"/>
            <a:ext cx="8229627" cy="805033"/>
          </a:xfrm>
        </p:spPr>
        <p:txBody>
          <a:bodyPr/>
          <a:lstStyle/>
          <a:p>
            <a:pPr lvl="0"/>
            <a:r>
              <a:rPr lang="en-US"/>
              <a:t>Důvody stažení publikací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B0774A-AAC2-FE4A-AEF4-636A84F14DF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-4439" b="56237"/>
          <a:stretch>
            <a:fillRect/>
          </a:stretch>
        </p:blipFill>
        <p:spPr>
          <a:xfrm>
            <a:off x="402782" y="1516009"/>
            <a:ext cx="4396494" cy="310541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7A52AB-1FD1-494B-B246-2A80D8AA2DBC}"/>
              </a:ext>
            </a:extLst>
          </p:cNvPr>
          <p:cNvSpPr txBox="1"/>
          <p:nvPr/>
        </p:nvSpPr>
        <p:spPr>
          <a:xfrm>
            <a:off x="5832390" y="1167291"/>
            <a:ext cx="5739290" cy="3454136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hangingPunct="0"/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Analýza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b="1" dirty="0">
                <a:latin typeface="Liberation Sans" pitchFamily="18"/>
                <a:ea typeface="Noto Sans CJK SC Regular" pitchFamily="2"/>
                <a:cs typeface="FreeSans" pitchFamily="2"/>
              </a:rPr>
              <a:t>2,047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stažených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biomedicínských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a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přírodovědných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vědeckých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článků</a:t>
            </a:r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Nejčastější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důvod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: </a:t>
            </a:r>
            <a:r>
              <a:rPr lang="en-US" sz="1633" b="1" dirty="0" err="1">
                <a:latin typeface="Liberation Sans" pitchFamily="18"/>
                <a:ea typeface="Noto Sans CJK SC Regular" pitchFamily="2"/>
                <a:cs typeface="FreeSans" pitchFamily="2"/>
              </a:rPr>
              <a:t>podvod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(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nebo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podezření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z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podvodu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): </a:t>
            </a:r>
            <a:r>
              <a:rPr lang="en-US" sz="1633" b="1" dirty="0">
                <a:latin typeface="Liberation Sans" pitchFamily="18"/>
                <a:ea typeface="Noto Sans CJK SC Regular" pitchFamily="2"/>
                <a:cs typeface="FreeSans" pitchFamily="2"/>
              </a:rPr>
              <a:t>43.4%</a:t>
            </a:r>
          </a:p>
          <a:p>
            <a:pPr hangingPunct="0"/>
            <a:endParaRPr lang="en-US" sz="1633" b="1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endParaRPr lang="en-US" sz="1633" b="1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r>
              <a:rPr lang="en-US" sz="1633" b="1" dirty="0">
                <a:latin typeface="Liberation Sans" pitchFamily="18"/>
                <a:ea typeface="Noto Sans CJK SC Regular" pitchFamily="2"/>
                <a:cs typeface="FreeSans" pitchFamily="2"/>
              </a:rPr>
              <a:t>21.3%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článků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bylo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staženo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kvůli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b="1" dirty="0" err="1">
                <a:latin typeface="Liberation Sans" pitchFamily="18"/>
                <a:ea typeface="Noto Sans CJK SC Regular" pitchFamily="2"/>
                <a:cs typeface="FreeSans" pitchFamily="2"/>
              </a:rPr>
              <a:t>čestné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b="1" dirty="0" err="1">
                <a:latin typeface="Liberation Sans" pitchFamily="18"/>
                <a:ea typeface="Noto Sans CJK SC Regular" pitchFamily="2"/>
                <a:cs typeface="FreeSans" pitchFamily="2"/>
              </a:rPr>
              <a:t>chybě</a:t>
            </a:r>
            <a:r>
              <a:rPr lang="en-US" sz="1633" b="1" dirty="0">
                <a:latin typeface="Liberation Sans" pitchFamily="18"/>
                <a:ea typeface="Noto Sans CJK SC Regular" pitchFamily="2"/>
                <a:cs typeface="FreeSans" pitchFamily="2"/>
              </a:rPr>
              <a:t> (honest error)</a:t>
            </a:r>
          </a:p>
          <a:p>
            <a:pPr hangingPunct="0"/>
            <a:endParaRPr lang="en-US" sz="1633" b="1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endParaRPr lang="en-US" sz="1633" b="1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Až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b="1" dirty="0">
                <a:latin typeface="Liberation Sans" pitchFamily="18"/>
                <a:ea typeface="Noto Sans CJK SC Regular" pitchFamily="2"/>
                <a:cs typeface="FreeSans" pitchFamily="2"/>
              </a:rPr>
              <a:t>31.8%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článků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,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které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byly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staženy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zůstali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neoznačeny</a:t>
            </a:r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endParaRPr lang="en-US" sz="1633" dirty="0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Většina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autorů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své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stažené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články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stále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 </a:t>
            </a:r>
            <a:r>
              <a:rPr lang="en-US" sz="1633" dirty="0" err="1">
                <a:latin typeface="Liberation Sans" pitchFamily="18"/>
                <a:ea typeface="Noto Sans CJK SC Regular" pitchFamily="2"/>
                <a:cs typeface="FreeSans" pitchFamily="2"/>
              </a:rPr>
              <a:t>cituje</a:t>
            </a:r>
            <a:r>
              <a:rPr lang="en-US" sz="1633" dirty="0">
                <a:latin typeface="Liberation Sans" pitchFamily="18"/>
                <a:ea typeface="Noto Sans CJK SC Regular" pitchFamily="2"/>
                <a:cs typeface="FreeSans" pitchFamily="2"/>
              </a:rPr>
              <a:t>...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91A6FC-62A2-3E4F-8834-077995577B50}"/>
              </a:ext>
            </a:extLst>
          </p:cNvPr>
          <p:cNvSpPr txBox="1"/>
          <p:nvPr/>
        </p:nvSpPr>
        <p:spPr>
          <a:xfrm>
            <a:off x="1947917" y="5240044"/>
            <a:ext cx="4147635" cy="583608"/>
          </a:xfrm>
          <a:prstGeom prst="rect">
            <a:avLst/>
          </a:prstGeom>
          <a:noFill/>
          <a:ln>
            <a:noFill/>
          </a:ln>
        </p:spPr>
        <p:txBody>
          <a:bodyPr vert="horz" wrap="none" lIns="81646" tIns="40823" rIns="81646" bIns="40823" anchorCtr="0" compatLnSpc="0"/>
          <a:lstStyle/>
          <a:p>
            <a:pPr hangingPunct="0">
              <a:spcBef>
                <a:spcPts val="1080"/>
              </a:spcBef>
              <a:spcAft>
                <a:spcPts val="900"/>
              </a:spcAft>
            </a:pPr>
            <a:r>
              <a:rPr lang="en-US" sz="1179" dirty="0">
                <a:latin typeface="Liberation Sans" pitchFamily="18"/>
                <a:ea typeface="Noto Sans CJK SC Regular" pitchFamily="2"/>
                <a:cs typeface="FreeSans" pitchFamily="2"/>
              </a:rPr>
              <a:t>Adapted Figure 1 from  Fang et al. (2012) Misconduct accounts for the majority of retracted scientific publications. PNAS 2012 Oct 16; 109(42):17028-17033</a:t>
            </a:r>
          </a:p>
        </p:txBody>
      </p:sp>
    </p:spTree>
    <p:extLst>
      <p:ext uri="{BB962C8B-B14F-4D97-AF65-F5344CB8AC3E}">
        <p14:creationId xmlns:p14="http://schemas.microsoft.com/office/powerpoint/2010/main" val="37087105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D1D8088-559A-46A5-A801-CDF0B9476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3E2E96F-17F7-4C8C-BDF1-6BB90A0C1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9667" y="2380868"/>
            <a:ext cx="11982332" cy="2087795"/>
            <a:chOff x="143163" y="5763486"/>
            <a:chExt cx="11982332" cy="73955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46BD00C-9313-4A22-94F7-3875A46C6D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357444" y="5763486"/>
              <a:ext cx="11768051" cy="739555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EAF30D0-AA67-427C-9938-A2C8A9B5D5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43163" y="5763486"/>
              <a:ext cx="1" cy="739555"/>
            </a:xfrm>
            <a:prstGeom prst="line">
              <a:avLst/>
            </a:prstGeom>
            <a:ln w="1778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332C10-9EC1-2B4B-9E40-C844ABC9BD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05" b="6701"/>
          <a:stretch/>
        </p:blipFill>
        <p:spPr>
          <a:xfrm>
            <a:off x="838200" y="704765"/>
            <a:ext cx="10628376" cy="544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294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CC66E84-2B42-463F-8329-75BA0D521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4533FF-212E-2847-8A3A-84C5745D2A29}"/>
              </a:ext>
            </a:extLst>
          </p:cNvPr>
          <p:cNvSpPr txBox="1"/>
          <p:nvPr/>
        </p:nvSpPr>
        <p:spPr>
          <a:xfrm>
            <a:off x="1113810" y="3130041"/>
            <a:ext cx="4036334" cy="2387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>
                <a:latin typeface="+mj-lt"/>
                <a:ea typeface="+mj-ea"/>
                <a:cs typeface="+mj-cs"/>
              </a:rPr>
              <a:t>Database of retractions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15431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679732"/>
            <a:ext cx="6009366" cy="542388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FB7D38-AE47-F64A-BA22-7A3E2FEC1B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51" r="11424" b="1"/>
          <a:stretch/>
        </p:blipFill>
        <p:spPr>
          <a:xfrm>
            <a:off x="5922492" y="928201"/>
            <a:ext cx="5536001" cy="4926942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687568" y="6355073"/>
            <a:ext cx="6007608" cy="4571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61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EB036A-7D11-9A4D-8B40-8C9A9886BD2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23847" y="389943"/>
            <a:ext cx="9144067" cy="19327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C054E31-5B80-E040-B93C-E9DB4AC0CA12}"/>
              </a:ext>
            </a:extLst>
          </p:cNvPr>
          <p:cNvSpPr txBox="1"/>
          <p:nvPr/>
        </p:nvSpPr>
        <p:spPr>
          <a:xfrm>
            <a:off x="1692876" y="3023915"/>
            <a:ext cx="9486696" cy="3444142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6" tIns="40823" rIns="81646" bIns="40823" anchorCtr="0" compatLnSpc="0">
            <a:spAutoFit/>
          </a:bodyPr>
          <a:lstStyle/>
          <a:p>
            <a:pPr hangingPunct="0"/>
            <a:r>
              <a:rPr lang="en-US" sz="1996">
                <a:latin typeface="Liberation Sans" pitchFamily="18"/>
                <a:ea typeface="Noto Sans CJK SC Regular" pitchFamily="2"/>
                <a:cs typeface="FreeSans" pitchFamily="2"/>
              </a:rPr>
              <a:t>Bylo analyzováno </a:t>
            </a:r>
            <a:r>
              <a:rPr lang="en-US" sz="1996" b="1">
                <a:latin typeface="Liberation Sans" pitchFamily="18"/>
                <a:ea typeface="Noto Sans CJK SC Regular" pitchFamily="2"/>
                <a:cs typeface="FreeSans" pitchFamily="2"/>
              </a:rPr>
              <a:t>180 primárních a 851 odvozených klinických studií, </a:t>
            </a:r>
            <a:r>
              <a:rPr lang="en-US" sz="1996">
                <a:latin typeface="Liberation Sans" pitchFamily="18"/>
                <a:ea typeface="Noto Sans CJK SC Regular" pitchFamily="2"/>
                <a:cs typeface="FreeSans" pitchFamily="2"/>
              </a:rPr>
              <a:t>které byly provedeny na </a:t>
            </a:r>
            <a:r>
              <a:rPr lang="en-US" sz="1996" u="sng">
                <a:latin typeface="Liberation Sans" pitchFamily="18"/>
                <a:ea typeface="Noto Sans CJK SC Regular" pitchFamily="2"/>
                <a:cs typeface="FreeSans" pitchFamily="2"/>
              </a:rPr>
              <a:t>základě výzkumu ze stažených publikací</a:t>
            </a:r>
            <a:r>
              <a:rPr lang="en-US" sz="1996">
                <a:latin typeface="Liberation Sans" pitchFamily="18"/>
                <a:ea typeface="Noto Sans CJK SC Regular" pitchFamily="2"/>
                <a:cs typeface="FreeSans" pitchFamily="2"/>
              </a:rPr>
              <a:t>.</a:t>
            </a:r>
          </a:p>
          <a:p>
            <a:pPr hangingPunct="0"/>
            <a:endParaRPr lang="en-US" sz="1996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r>
              <a:rPr lang="en-US" sz="1996">
                <a:latin typeface="Liberation Sans" pitchFamily="18"/>
                <a:ea typeface="Noto Sans CJK SC Regular" pitchFamily="2"/>
                <a:cs typeface="FreeSans" pitchFamily="2"/>
              </a:rPr>
              <a:t>U 180 primárních studií bylo léčeno  </a:t>
            </a:r>
            <a:r>
              <a:rPr lang="en-US" sz="1996" b="1">
                <a:latin typeface="Liberation Sans" pitchFamily="18"/>
                <a:ea typeface="Noto Sans CJK SC Regular" pitchFamily="2"/>
                <a:cs typeface="FreeSans" pitchFamily="2"/>
              </a:rPr>
              <a:t>9189</a:t>
            </a:r>
            <a:r>
              <a:rPr lang="en-US" sz="1996">
                <a:latin typeface="Liberation Sans" pitchFamily="18"/>
                <a:ea typeface="Noto Sans CJK SC Regular" pitchFamily="2"/>
                <a:cs typeface="FreeSans" pitchFamily="2"/>
              </a:rPr>
              <a:t> pacientů (z více než 28 tisíc)</a:t>
            </a:r>
          </a:p>
          <a:p>
            <a:pPr hangingPunct="0"/>
            <a:r>
              <a:rPr lang="en-US" sz="1996">
                <a:latin typeface="Liberation Sans" pitchFamily="18"/>
                <a:ea typeface="Noto Sans CJK SC Regular" pitchFamily="2"/>
                <a:cs typeface="FreeSans" pitchFamily="2"/>
              </a:rPr>
              <a:t>U 851 odvozených studií bylo léčeno </a:t>
            </a:r>
            <a:r>
              <a:rPr lang="en-US" sz="1996" b="1">
                <a:latin typeface="Liberation Sans" pitchFamily="18"/>
                <a:ea typeface="Noto Sans CJK SC Regular" pitchFamily="2"/>
                <a:cs typeface="FreeSans" pitchFamily="2"/>
              </a:rPr>
              <a:t>70 501</a:t>
            </a:r>
            <a:r>
              <a:rPr lang="en-US" sz="1996">
                <a:latin typeface="Liberation Sans" pitchFamily="18"/>
                <a:ea typeface="Noto Sans CJK SC Regular" pitchFamily="2"/>
                <a:cs typeface="FreeSans" pitchFamily="2"/>
              </a:rPr>
              <a:t> pacientů (z více než 400 tisíc)</a:t>
            </a:r>
          </a:p>
          <a:p>
            <a:pPr hangingPunct="0"/>
            <a:endParaRPr lang="en-US" sz="1996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r>
              <a:rPr lang="en-US" sz="1996">
                <a:latin typeface="Liberation Sans" pitchFamily="18"/>
                <a:ea typeface="Noto Sans CJK SC Regular" pitchFamily="2"/>
                <a:cs typeface="FreeSans" pitchFamily="2"/>
              </a:rPr>
              <a:t>Studie, které byly staženy pro </a:t>
            </a:r>
            <a:r>
              <a:rPr lang="en-US" sz="1996" b="1">
                <a:latin typeface="Liberation Sans" pitchFamily="18"/>
                <a:ea typeface="Noto Sans CJK SC Regular" pitchFamily="2"/>
                <a:cs typeface="FreeSans" pitchFamily="2"/>
              </a:rPr>
              <a:t>podvod</a:t>
            </a:r>
            <a:r>
              <a:rPr lang="en-US" sz="1996">
                <a:latin typeface="Liberation Sans" pitchFamily="18"/>
                <a:ea typeface="Noto Sans CJK SC Regular" pitchFamily="2"/>
                <a:cs typeface="FreeSans" pitchFamily="2"/>
              </a:rPr>
              <a:t>, léčily statisticky významně více pacientů, než studie, které byly staženy pro </a:t>
            </a:r>
            <a:r>
              <a:rPr lang="en-US" sz="1996" b="1">
                <a:latin typeface="Liberation Sans" pitchFamily="18"/>
                <a:ea typeface="Noto Sans CJK SC Regular" pitchFamily="2"/>
                <a:cs typeface="FreeSans" pitchFamily="2"/>
              </a:rPr>
              <a:t>chybu.</a:t>
            </a:r>
          </a:p>
          <a:p>
            <a:pPr hangingPunct="0"/>
            <a:endParaRPr lang="en-US" sz="1996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endParaRPr lang="en-US" sz="1996">
              <a:latin typeface="Liberation Sans" pitchFamily="18"/>
              <a:ea typeface="Noto Sans CJK SC Regular" pitchFamily="2"/>
              <a:cs typeface="FreeSans" pitchFamily="2"/>
            </a:endParaRPr>
          </a:p>
          <a:p>
            <a:pPr hangingPunct="0"/>
            <a:endParaRPr lang="en-US" sz="1996"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297143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BA79A7CF-01AF-4178-9369-94E0C90EB0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8298D19D-1EDF-F61F-B8E2-44A10407B84A}"/>
              </a:ext>
            </a:extLst>
          </p:cNvPr>
          <p:cNvSpPr txBox="1"/>
          <p:nvPr/>
        </p:nvSpPr>
        <p:spPr>
          <a:xfrm>
            <a:off x="9267909" y="2023110"/>
            <a:ext cx="2469624" cy="2846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Je to </a:t>
            </a:r>
            <a:r>
              <a:rPr lang="en-US" sz="37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pořád</a:t>
            </a:r>
            <a:r>
              <a:rPr lang="en-US" sz="3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7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náročné</a:t>
            </a:r>
            <a:r>
              <a:rPr lang="en-US" sz="37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...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7A50009-9DAC-8CEC-508D-9B78598E8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238" y="1695548"/>
            <a:ext cx="7608304" cy="353786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8595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ázek 4" descr="Obsah obrázku text, snímek obrazovky, Písmo, číslo&#10;&#10;Popis byl vytvořen automaticky">
            <a:extLst>
              <a:ext uri="{FF2B5EF4-FFF2-40B4-BE49-F238E27FC236}">
                <a16:creationId xmlns:a16="http://schemas.microsoft.com/office/drawing/2014/main" id="{5F688945-ED0C-46EB-6D08-AE2C408FB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163" y="987367"/>
            <a:ext cx="7746709" cy="4841692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243A988B-A03A-1755-00C1-EF4228FB4AD3}"/>
              </a:ext>
            </a:extLst>
          </p:cNvPr>
          <p:cNvSpPr/>
          <p:nvPr/>
        </p:nvSpPr>
        <p:spPr>
          <a:xfrm>
            <a:off x="5140960" y="2032884"/>
            <a:ext cx="3567912" cy="203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B92C3878-2A33-D32A-5EA2-1DA469EDCB9C}"/>
              </a:ext>
            </a:extLst>
          </p:cNvPr>
          <p:cNvSpPr/>
          <p:nvPr/>
        </p:nvSpPr>
        <p:spPr>
          <a:xfrm>
            <a:off x="1079169" y="3002724"/>
            <a:ext cx="4437048" cy="203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929FFBB8-0F8A-6AFD-6392-01BED96D9D58}"/>
              </a:ext>
            </a:extLst>
          </p:cNvPr>
          <p:cNvSpPr/>
          <p:nvPr/>
        </p:nvSpPr>
        <p:spPr>
          <a:xfrm>
            <a:off x="1079169" y="2365107"/>
            <a:ext cx="5927918" cy="2032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EDBC70E1-4190-77F5-06B6-BF0CA066D8C9}"/>
              </a:ext>
            </a:extLst>
          </p:cNvPr>
          <p:cNvSpPr/>
          <p:nvPr/>
        </p:nvSpPr>
        <p:spPr>
          <a:xfrm>
            <a:off x="5123511" y="3324457"/>
            <a:ext cx="972489" cy="16131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27CCF6E5-6B66-678F-4BC8-DAB909936097}"/>
              </a:ext>
            </a:extLst>
          </p:cNvPr>
          <p:cNvSpPr/>
          <p:nvPr/>
        </p:nvSpPr>
        <p:spPr>
          <a:xfrm>
            <a:off x="1079169" y="4576927"/>
            <a:ext cx="7497551" cy="8995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62930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DEC261F-ADA4-A48C-9E3E-6E3823471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244" y="645160"/>
            <a:ext cx="6275669" cy="5567680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001008B1-8F1D-5062-97CB-3B03F7F30EE8}"/>
              </a:ext>
            </a:extLst>
          </p:cNvPr>
          <p:cNvSpPr txBox="1"/>
          <p:nvPr/>
        </p:nvSpPr>
        <p:spPr>
          <a:xfrm>
            <a:off x="7486772" y="1515574"/>
            <a:ext cx="404791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Microbiome analyses of blood and tissues suggest cancer diagnostic approach | Nature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05416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E59B81A-22AB-D1FB-B9CE-99D10C6444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769816"/>
            <a:ext cx="9033827" cy="531836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190E89E-E7CB-08DE-12EA-BCA9CE9C6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6004" y="2511751"/>
            <a:ext cx="2390775" cy="40005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A1B1F34-B48D-B60D-DD1E-874330116E72}"/>
              </a:ext>
            </a:extLst>
          </p:cNvPr>
          <p:cNvSpPr txBox="1"/>
          <p:nvPr/>
        </p:nvSpPr>
        <p:spPr>
          <a:xfrm>
            <a:off x="9763760" y="2136987"/>
            <a:ext cx="1889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bioxRiv</a:t>
            </a:r>
            <a:endParaRPr 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DC46BD14-7AE2-15B6-655D-7649E1A0E91F}"/>
              </a:ext>
            </a:extLst>
          </p:cNvPr>
          <p:cNvSpPr/>
          <p:nvPr/>
        </p:nvSpPr>
        <p:spPr>
          <a:xfrm>
            <a:off x="1467755" y="4257040"/>
            <a:ext cx="5188631" cy="1727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F3818342-1842-F6AC-7EA6-0CCDB64934DA}"/>
              </a:ext>
            </a:extLst>
          </p:cNvPr>
          <p:cNvSpPr/>
          <p:nvPr/>
        </p:nvSpPr>
        <p:spPr>
          <a:xfrm>
            <a:off x="1311966" y="4853825"/>
            <a:ext cx="8124000" cy="1654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F1DBD69D-403A-CA9E-5C78-EFB8C5ECCEE4}"/>
              </a:ext>
            </a:extLst>
          </p:cNvPr>
          <p:cNvSpPr/>
          <p:nvPr/>
        </p:nvSpPr>
        <p:spPr>
          <a:xfrm>
            <a:off x="6440557" y="4641574"/>
            <a:ext cx="3147809" cy="18222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01569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E59B81A-22AB-D1FB-B9CE-99D10C64448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914400" y="769816"/>
            <a:ext cx="9033827" cy="531836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190E89E-E7CB-08DE-12EA-BCA9CE9C6A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6004" y="2511751"/>
            <a:ext cx="2390775" cy="40005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A1B1F34-B48D-B60D-DD1E-874330116E72}"/>
              </a:ext>
            </a:extLst>
          </p:cNvPr>
          <p:cNvSpPr txBox="1"/>
          <p:nvPr/>
        </p:nvSpPr>
        <p:spPr>
          <a:xfrm>
            <a:off x="9763760" y="2136987"/>
            <a:ext cx="1889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bioxRiv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2D4C458-34CF-F509-C03F-1EBEB376F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541" y="859376"/>
            <a:ext cx="8524875" cy="4476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ABEFB377-9F6E-5534-4769-9A590DF3BF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541" y="1555109"/>
            <a:ext cx="7019925" cy="4000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2758EED-DB55-625B-EE57-87C1DFDF4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71" y="2118802"/>
            <a:ext cx="3713094" cy="2262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6C1BA60E-86CF-0B5F-63F3-A25328BA93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271" y="4562994"/>
            <a:ext cx="3600450" cy="4381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Obrázek 20">
            <a:extLst>
              <a:ext uri="{FF2B5EF4-FFF2-40B4-BE49-F238E27FC236}">
                <a16:creationId xmlns:a16="http://schemas.microsoft.com/office/drawing/2014/main" id="{5D3564A2-22C1-3BE8-7209-3C6995D8BD6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618" y="5322953"/>
            <a:ext cx="5857875" cy="4762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148FBF0D-C0C3-4F88-EE2A-67318CB169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33025" y="2136987"/>
            <a:ext cx="4410075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058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56F5174-31D9-4DBB-AAB7-A1FD7BDB13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113210-7872-481A-ADE6-3A05CCAF5E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0E351F4-22E7-2A48-86E0-08358D3E0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000000"/>
                </a:solidFill>
              </a:rPr>
              <a:t>Biomarkery a modely</a:t>
            </a:r>
          </a:p>
        </p:txBody>
      </p:sp>
      <p:sp>
        <p:nvSpPr>
          <p:cNvPr id="13" name="Freeform 62">
            <a:extLst>
              <a:ext uri="{FF2B5EF4-FFF2-40B4-BE49-F238E27FC236}">
                <a16:creationId xmlns:a16="http://schemas.microsoft.com/office/drawing/2014/main" id="{F9A95BEE-6BB1-4A28-A8E6-A34B2E42E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E53E5F-1EAE-EB44-A669-0C5AF9EE79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r="2" b="22549"/>
          <a:stretch/>
        </p:blipFill>
        <p:spPr>
          <a:xfrm>
            <a:off x="20" y="907231"/>
            <a:ext cx="4838021" cy="5063738"/>
          </a:xfrm>
          <a:custGeom>
            <a:avLst/>
            <a:gdLst>
              <a:gd name="connsiteX0" fmla="*/ 2306172 w 4838041"/>
              <a:gd name="connsiteY0" fmla="*/ 0 h 5063738"/>
              <a:gd name="connsiteX1" fmla="*/ 4838041 w 4838041"/>
              <a:gd name="connsiteY1" fmla="*/ 2531869 h 5063738"/>
              <a:gd name="connsiteX2" fmla="*/ 2306172 w 4838041"/>
              <a:gd name="connsiteY2" fmla="*/ 5063738 h 5063738"/>
              <a:gd name="connsiteX3" fmla="*/ 79886 w 4838041"/>
              <a:gd name="connsiteY3" fmla="*/ 3738709 h 5063738"/>
              <a:gd name="connsiteX4" fmla="*/ 0 w 4838041"/>
              <a:gd name="connsiteY4" fmla="*/ 3572876 h 5063738"/>
              <a:gd name="connsiteX5" fmla="*/ 0 w 4838041"/>
              <a:gd name="connsiteY5" fmla="*/ 1490863 h 5063738"/>
              <a:gd name="connsiteX6" fmla="*/ 79886 w 4838041"/>
              <a:gd name="connsiteY6" fmla="*/ 1325030 h 5063738"/>
              <a:gd name="connsiteX7" fmla="*/ 2306172 w 4838041"/>
              <a:gd name="connsiteY7" fmla="*/ 0 h 506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1497F-673F-CC43-9DC0-672754B80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4104" y="2151859"/>
            <a:ext cx="4977578" cy="3639289"/>
          </a:xfrm>
        </p:spPr>
        <p:txBody>
          <a:bodyPr anchor="ctr">
            <a:normAutofit/>
          </a:bodyPr>
          <a:lstStyle/>
          <a:p>
            <a:r>
              <a:rPr lang="cs-CZ" sz="2000" dirty="0">
                <a:solidFill>
                  <a:srgbClr val="000000"/>
                </a:solidFill>
              </a:rPr>
              <a:t>Biomarker může být založen na </a:t>
            </a:r>
            <a:r>
              <a:rPr lang="cs-CZ" sz="2000" b="1" dirty="0">
                <a:solidFill>
                  <a:srgbClr val="000000"/>
                </a:solidFill>
              </a:rPr>
              <a:t>jediném analytu, </a:t>
            </a:r>
            <a:r>
              <a:rPr lang="cs-CZ" sz="2000" dirty="0">
                <a:solidFill>
                  <a:srgbClr val="000000"/>
                </a:solidFill>
              </a:rPr>
              <a:t>nebo na </a:t>
            </a:r>
            <a:r>
              <a:rPr lang="cs-CZ" sz="2000" b="1" dirty="0">
                <a:solidFill>
                  <a:srgbClr val="000000"/>
                </a:solidFill>
              </a:rPr>
              <a:t>jejich kombinaci v modelu </a:t>
            </a:r>
            <a:r>
              <a:rPr lang="cs-CZ" sz="2000" dirty="0">
                <a:solidFill>
                  <a:srgbClr val="000000"/>
                </a:solidFill>
              </a:rPr>
              <a:t>(klasifikátoru)</a:t>
            </a:r>
          </a:p>
          <a:p>
            <a:pPr marL="0" indent="0">
              <a:buNone/>
            </a:pPr>
            <a:endParaRPr lang="cs-CZ" sz="2000" dirty="0">
              <a:solidFill>
                <a:srgbClr val="000000"/>
              </a:solidFill>
            </a:endParaRPr>
          </a:p>
          <a:p>
            <a:r>
              <a:rPr lang="cs-CZ" sz="2000" dirty="0">
                <a:solidFill>
                  <a:srgbClr val="000000"/>
                </a:solidFill>
              </a:rPr>
              <a:t>Je to právě </a:t>
            </a:r>
            <a:r>
              <a:rPr lang="cs-CZ" sz="2000" b="1" dirty="0">
                <a:solidFill>
                  <a:srgbClr val="000000"/>
                </a:solidFill>
              </a:rPr>
              <a:t>kombinace více analytů</a:t>
            </a:r>
            <a:r>
              <a:rPr lang="cs-CZ" sz="2000" dirty="0">
                <a:solidFill>
                  <a:srgbClr val="000000"/>
                </a:solidFill>
              </a:rPr>
              <a:t> (genů, proteinů, metabolitů…), která je typická pro biomarkery z </a:t>
            </a:r>
            <a:r>
              <a:rPr lang="cs-CZ" sz="2000" dirty="0" err="1">
                <a:solidFill>
                  <a:srgbClr val="000000"/>
                </a:solidFill>
              </a:rPr>
              <a:t>omicsových</a:t>
            </a:r>
            <a:r>
              <a:rPr lang="cs-CZ" sz="2000" dirty="0">
                <a:solidFill>
                  <a:srgbClr val="000000"/>
                </a:solidFill>
              </a:rPr>
              <a:t> dat</a:t>
            </a:r>
          </a:p>
        </p:txBody>
      </p:sp>
    </p:spTree>
    <p:extLst>
      <p:ext uri="{BB962C8B-B14F-4D97-AF65-F5344CB8AC3E}">
        <p14:creationId xmlns:p14="http://schemas.microsoft.com/office/powerpoint/2010/main" val="36990012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3252544-A0FB-31D9-0466-7C1D222B1A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6712"/>
          <a:stretch/>
        </p:blipFill>
        <p:spPr>
          <a:xfrm>
            <a:off x="649873" y="1239520"/>
            <a:ext cx="4875620" cy="2941543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4183D90A-7D8B-513F-133C-1ECABC719F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677"/>
          <a:stretch/>
        </p:blipFill>
        <p:spPr>
          <a:xfrm>
            <a:off x="5229075" y="1239520"/>
            <a:ext cx="6230225" cy="4803783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14D101F9-0BBC-47E2-F950-77ABBA5DBAFE}"/>
              </a:ext>
            </a:extLst>
          </p:cNvPr>
          <p:cNvSpPr/>
          <p:nvPr/>
        </p:nvSpPr>
        <p:spPr>
          <a:xfrm>
            <a:off x="732700" y="2538446"/>
            <a:ext cx="4496375" cy="1654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705D656-290D-2625-CCE5-94F297F43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051" y="4383520"/>
            <a:ext cx="2457450" cy="485775"/>
          </a:xfrm>
          <a:prstGeom prst="rect">
            <a:avLst/>
          </a:prstGeom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1E533340-7B86-4798-5C47-AEC525C4C90C}"/>
              </a:ext>
            </a:extLst>
          </p:cNvPr>
          <p:cNvSpPr/>
          <p:nvPr/>
        </p:nvSpPr>
        <p:spPr>
          <a:xfrm flipH="1" flipV="1">
            <a:off x="10104694" y="2941982"/>
            <a:ext cx="1002505" cy="16896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5F51D474-B3FB-72A9-78C2-34308283B979}"/>
              </a:ext>
            </a:extLst>
          </p:cNvPr>
          <p:cNvSpPr/>
          <p:nvPr/>
        </p:nvSpPr>
        <p:spPr>
          <a:xfrm flipH="1" flipV="1">
            <a:off x="5675243" y="3183833"/>
            <a:ext cx="4611670" cy="3942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15F1C7EB-F75E-FA4D-73D7-50F0C2F077B3}"/>
              </a:ext>
            </a:extLst>
          </p:cNvPr>
          <p:cNvSpPr/>
          <p:nvPr/>
        </p:nvSpPr>
        <p:spPr>
          <a:xfrm flipH="1" flipV="1">
            <a:off x="5675242" y="4028731"/>
            <a:ext cx="4979505" cy="135827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945845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ight Triangle 11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5695797-D1A1-8144-BB91-8EC52A4F42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30" y="160395"/>
            <a:ext cx="4886829" cy="273662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C806D89-FFC8-0DE2-A135-55C641279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345" y="3218752"/>
            <a:ext cx="1866900" cy="34290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473A54D-16B4-F79F-9015-BAE38A65C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0757" y="1016928"/>
            <a:ext cx="6625046" cy="3994411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2C87FD1E-7ABC-8B4E-B4DD-239F945738D4}"/>
              </a:ext>
            </a:extLst>
          </p:cNvPr>
          <p:cNvSpPr/>
          <p:nvPr/>
        </p:nvSpPr>
        <p:spPr>
          <a:xfrm flipH="1" flipV="1">
            <a:off x="5128589" y="2146588"/>
            <a:ext cx="6437211" cy="86754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1A918B03-546B-D420-98B2-6F03BE8D033D}"/>
              </a:ext>
            </a:extLst>
          </p:cNvPr>
          <p:cNvSpPr/>
          <p:nvPr/>
        </p:nvSpPr>
        <p:spPr>
          <a:xfrm flipH="1" flipV="1">
            <a:off x="5034674" y="3047000"/>
            <a:ext cx="6437211" cy="86754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C1A75207-E31E-89CD-5CF1-295CFB3A5A5F}"/>
              </a:ext>
            </a:extLst>
          </p:cNvPr>
          <p:cNvSpPr/>
          <p:nvPr/>
        </p:nvSpPr>
        <p:spPr>
          <a:xfrm flipH="1" flipV="1">
            <a:off x="5089929" y="4203411"/>
            <a:ext cx="6437211" cy="80792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07065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122F9423-F4B1-45D4-8445-E9991ECCBC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F8F7BC-8566-2346-ADA3-E859E2F58B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897" y="518649"/>
            <a:ext cx="9882278" cy="1067634"/>
          </a:xfrm>
        </p:spPr>
        <p:txBody>
          <a:bodyPr anchor="ctr">
            <a:normAutofit fontScale="90000"/>
          </a:bodyPr>
          <a:lstStyle/>
          <a:p>
            <a:r>
              <a:rPr lang="cs-CZ" b="1" dirty="0"/>
              <a:t>Zapamatujme si:</a:t>
            </a:r>
            <a:br>
              <a:rPr lang="cs-CZ" dirty="0"/>
            </a:br>
            <a:r>
              <a:rPr lang="cs-CZ" dirty="0"/>
              <a:t>Biomarkery z </a:t>
            </a:r>
            <a:r>
              <a:rPr lang="cs-CZ" i="1" dirty="0" err="1"/>
              <a:t>omicsových</a:t>
            </a:r>
            <a:r>
              <a:rPr lang="cs-CZ" dirty="0"/>
              <a:t> dat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70AE191-D2EA-45C9-A44D-830C188F74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72021" y="628863"/>
            <a:ext cx="1128382" cy="847206"/>
            <a:chOff x="8183879" y="1000124"/>
            <a:chExt cx="1562267" cy="1172973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23A0E4C1-B7A6-4637-AC51-4A5AE3841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83879" y="1348782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5">
              <a:extLst>
                <a:ext uri="{FF2B5EF4-FFF2-40B4-BE49-F238E27FC236}">
                  <a16:creationId xmlns:a16="http://schemas.microsoft.com/office/drawing/2014/main" id="{F4E8C039-CC58-44F3-8A7B-E0A934C1D0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983979" y="1000124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tx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49A887F-851F-44B0-AF36-331AD61C94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0693260"/>
              </p:ext>
            </p:extLst>
          </p:nvPr>
        </p:nvGraphicFramePr>
        <p:xfrm>
          <a:off x="629854" y="1860604"/>
          <a:ext cx="10907490" cy="4094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2407321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1F32EBA-ED97-466E-8CFA-838258415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2A38935-BB53-4DF7-A56E-48DD25B68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0370" y="851518"/>
            <a:ext cx="6184806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1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4 h 5154967"/>
              <a:gd name="connsiteX37" fmla="*/ 1625714 w 6184806"/>
              <a:gd name="connsiteY37" fmla="*/ 109244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1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1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4"/>
                  <a:pt x="2445216" y="109244"/>
                </a:cubicBezTo>
                <a:cubicBezTo>
                  <a:pt x="1625714" y="109244"/>
                  <a:pt x="1625714" y="109244"/>
                  <a:pt x="1625714" y="109244"/>
                </a:cubicBezTo>
                <a:cubicBezTo>
                  <a:pt x="1572615" y="109244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8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1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9DF94D-DAEF-BD47-9CCB-20C3486D3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5199" y="851517"/>
            <a:ext cx="5130795" cy="1461778"/>
          </a:xfrm>
        </p:spPr>
        <p:txBody>
          <a:bodyPr>
            <a:normAutofit/>
          </a:bodyPr>
          <a:lstStyle/>
          <a:p>
            <a:r>
              <a:rPr lang="cs-CZ" sz="4000"/>
              <a:t>Co dál?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F3BB93-10CA-A74D-AB61-CDDA89D6A7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5200" y="2470248"/>
            <a:ext cx="4048344" cy="3536236"/>
          </a:xfrm>
        </p:spPr>
        <p:txBody>
          <a:bodyPr>
            <a:normAutofit/>
          </a:bodyPr>
          <a:lstStyle/>
          <a:p>
            <a:r>
              <a:rPr lang="cs-CZ" sz="2200"/>
              <a:t>V průběhu semestru si ukážeme hlavní principy hledání jednotlivých biomarkerů a na nich založených modelů (testů), s důrazem na </a:t>
            </a:r>
            <a:r>
              <a:rPr lang="cs-CZ" sz="2200" b="1"/>
              <a:t>reproducibilitu, robustnost a validaci</a:t>
            </a:r>
          </a:p>
          <a:p>
            <a:r>
              <a:rPr lang="cs-CZ" sz="2200"/>
              <a:t>Vše budeme ilustrovat na konkrétních příkladech z praxe</a:t>
            </a:r>
          </a:p>
          <a:p>
            <a:r>
              <a:rPr lang="cs-CZ" sz="2200"/>
              <a:t>Budete mít možnost konzultovat vlastní experimenty</a:t>
            </a:r>
          </a:p>
        </p:txBody>
      </p:sp>
    </p:spTree>
    <p:extLst>
      <p:ext uri="{BB962C8B-B14F-4D97-AF65-F5344CB8AC3E}">
        <p14:creationId xmlns:p14="http://schemas.microsoft.com/office/powerpoint/2010/main" val="3543914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ine Callout 2 9">
            <a:extLst>
              <a:ext uri="{FF2B5EF4-FFF2-40B4-BE49-F238E27FC236}">
                <a16:creationId xmlns:a16="http://schemas.microsoft.com/office/drawing/2014/main" id="{057DCD6A-BAFA-A94B-9A9F-80E91AD05D63}"/>
              </a:ext>
            </a:extLst>
          </p:cNvPr>
          <p:cNvSpPr/>
          <p:nvPr/>
        </p:nvSpPr>
        <p:spPr>
          <a:xfrm>
            <a:off x="8677569" y="631521"/>
            <a:ext cx="2105450" cy="845389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Jaká je to nemoc?</a:t>
            </a:r>
          </a:p>
        </p:txBody>
      </p:sp>
      <p:sp>
        <p:nvSpPr>
          <p:cNvPr id="20" name="Line Callout 2 19">
            <a:extLst>
              <a:ext uri="{FF2B5EF4-FFF2-40B4-BE49-F238E27FC236}">
                <a16:creationId xmlns:a16="http://schemas.microsoft.com/office/drawing/2014/main" id="{49FBBF38-BFCF-EC43-80C2-58549C469BD6}"/>
              </a:ext>
            </a:extLst>
          </p:cNvPr>
          <p:cNvSpPr/>
          <p:nvPr/>
        </p:nvSpPr>
        <p:spPr>
          <a:xfrm flipH="1">
            <a:off x="1158379" y="631521"/>
            <a:ext cx="2039282" cy="845389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Jaké je riziko onemocnění u zdravého jedince?</a:t>
            </a:r>
          </a:p>
        </p:txBody>
      </p:sp>
      <p:sp>
        <p:nvSpPr>
          <p:cNvPr id="23" name="Line Callout 2 22">
            <a:extLst>
              <a:ext uri="{FF2B5EF4-FFF2-40B4-BE49-F238E27FC236}">
                <a16:creationId xmlns:a16="http://schemas.microsoft.com/office/drawing/2014/main" id="{CA0A68C2-2659-5949-A5F7-AA69D9A5299F}"/>
              </a:ext>
            </a:extLst>
          </p:cNvPr>
          <p:cNvSpPr/>
          <p:nvPr/>
        </p:nvSpPr>
        <p:spPr>
          <a:xfrm>
            <a:off x="9709863" y="2573934"/>
            <a:ext cx="2246348" cy="845389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Jak bude nemoc probíhat? </a:t>
            </a:r>
          </a:p>
        </p:txBody>
      </p:sp>
      <p:sp>
        <p:nvSpPr>
          <p:cNvPr id="24" name="Line Callout 2 23">
            <a:extLst>
              <a:ext uri="{FF2B5EF4-FFF2-40B4-BE49-F238E27FC236}">
                <a16:creationId xmlns:a16="http://schemas.microsoft.com/office/drawing/2014/main" id="{21AE5C90-E991-7F4E-9766-71539506BF81}"/>
              </a:ext>
            </a:extLst>
          </p:cNvPr>
          <p:cNvSpPr/>
          <p:nvPr/>
        </p:nvSpPr>
        <p:spPr>
          <a:xfrm flipH="1">
            <a:off x="362309" y="2573933"/>
            <a:ext cx="1869226" cy="845389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Zhoršuje se nemoc?</a:t>
            </a:r>
          </a:p>
        </p:txBody>
      </p:sp>
      <p:sp>
        <p:nvSpPr>
          <p:cNvPr id="25" name="Line Callout 2 24">
            <a:extLst>
              <a:ext uri="{FF2B5EF4-FFF2-40B4-BE49-F238E27FC236}">
                <a16:creationId xmlns:a16="http://schemas.microsoft.com/office/drawing/2014/main" id="{46AECE12-6099-D14B-BE64-12C1962004D5}"/>
              </a:ext>
            </a:extLst>
          </p:cNvPr>
          <p:cNvSpPr/>
          <p:nvPr/>
        </p:nvSpPr>
        <p:spPr>
          <a:xfrm flipH="1">
            <a:off x="1158379" y="4516345"/>
            <a:ext cx="2037978" cy="845389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Jaká je šance, že se nemoc vrátí?</a:t>
            </a:r>
          </a:p>
        </p:txBody>
      </p:sp>
      <p:sp>
        <p:nvSpPr>
          <p:cNvPr id="27" name="Line Callout 2 26">
            <a:extLst>
              <a:ext uri="{FF2B5EF4-FFF2-40B4-BE49-F238E27FC236}">
                <a16:creationId xmlns:a16="http://schemas.microsoft.com/office/drawing/2014/main" id="{CAF7BE8F-6052-5642-8B07-28567D0866DE}"/>
              </a:ext>
            </a:extLst>
          </p:cNvPr>
          <p:cNvSpPr/>
          <p:nvPr/>
        </p:nvSpPr>
        <p:spPr>
          <a:xfrm>
            <a:off x="9160648" y="4516345"/>
            <a:ext cx="2246348" cy="845389"/>
          </a:xfrm>
          <a:prstGeom prst="borderCallout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Bude terapie úspěšná?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AC02F6E-569C-B84D-A0C2-EBF2C1B745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9046" y="654743"/>
            <a:ext cx="6033907" cy="5571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6147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FA67CD3-AB4E-4A7A-BEB8-53C445D8C4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726"/>
            <a:ext cx="5614875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CF545F-9C2E-4446-97CD-AD92990C2B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4ADBB6-8449-6447-B7A8-350BEC4E7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>
            <a:normAutofit fontScale="90000"/>
          </a:bodyPr>
          <a:lstStyle/>
          <a:p>
            <a:r>
              <a:rPr lang="cs-CZ" dirty="0">
                <a:solidFill>
                  <a:srgbClr val="000000"/>
                </a:solidFill>
              </a:rPr>
              <a:t>Co musí biomarker (nebo model) splňovat</a:t>
            </a:r>
          </a:p>
        </p:txBody>
      </p:sp>
      <p:sp>
        <p:nvSpPr>
          <p:cNvPr id="14" name="Freeform 62">
            <a:extLst>
              <a:ext uri="{FF2B5EF4-FFF2-40B4-BE49-F238E27FC236}">
                <a16:creationId xmlns:a16="http://schemas.microsoft.com/office/drawing/2014/main" id="{339C8D78-A644-462F-B674-F440635E5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38619"/>
            <a:ext cx="5000438" cy="5400962"/>
          </a:xfrm>
          <a:custGeom>
            <a:avLst/>
            <a:gdLst>
              <a:gd name="connsiteX0" fmla="*/ 2299956 w 5000438"/>
              <a:gd name="connsiteY0" fmla="*/ 0 h 5400962"/>
              <a:gd name="connsiteX1" fmla="*/ 5000438 w 5000438"/>
              <a:gd name="connsiteY1" fmla="*/ 2700481 h 5400962"/>
              <a:gd name="connsiteX2" fmla="*/ 2299956 w 5000438"/>
              <a:gd name="connsiteY2" fmla="*/ 5400962 h 5400962"/>
              <a:gd name="connsiteX3" fmla="*/ 60675 w 5000438"/>
              <a:gd name="connsiteY3" fmla="*/ 4210346 h 5400962"/>
              <a:gd name="connsiteX4" fmla="*/ 0 w 5000438"/>
              <a:gd name="connsiteY4" fmla="*/ 4110472 h 5400962"/>
              <a:gd name="connsiteX5" fmla="*/ 0 w 5000438"/>
              <a:gd name="connsiteY5" fmla="*/ 1290491 h 5400962"/>
              <a:gd name="connsiteX6" fmla="*/ 60675 w 5000438"/>
              <a:gd name="connsiteY6" fmla="*/ 1190617 h 5400962"/>
              <a:gd name="connsiteX7" fmla="*/ 2299956 w 5000438"/>
              <a:gd name="connsiteY7" fmla="*/ 0 h 5400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5000"/>
                  </a:schemeClr>
                </a:gs>
                <a:gs pos="100000">
                  <a:schemeClr val="bg2">
                    <a:lumMod val="85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Checkmark">
            <a:extLst>
              <a:ext uri="{FF2B5EF4-FFF2-40B4-BE49-F238E27FC236}">
                <a16:creationId xmlns:a16="http://schemas.microsoft.com/office/drawing/2014/main" id="{46903DAE-D89B-4329-B3AB-107FC55676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0254" y="1629089"/>
            <a:ext cx="3620021" cy="362002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AC4BD8-93C5-FB48-A2A4-AF373A92B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cs-CZ" sz="2000" dirty="0">
                <a:solidFill>
                  <a:srgbClr val="000000"/>
                </a:solidFill>
              </a:rPr>
              <a:t>Musí být </a:t>
            </a:r>
            <a:r>
              <a:rPr lang="cs-CZ" sz="2000" u="sng" dirty="0">
                <a:solidFill>
                  <a:srgbClr val="000000"/>
                </a:solidFill>
              </a:rPr>
              <a:t>použitelný rutinně v praxi:</a:t>
            </a:r>
          </a:p>
          <a:p>
            <a:pPr marL="0" indent="0">
              <a:buNone/>
            </a:pPr>
            <a:endParaRPr lang="cs-CZ" sz="2000" dirty="0">
              <a:solidFill>
                <a:srgbClr val="000000"/>
              </a:solidFill>
            </a:endParaRPr>
          </a:p>
          <a:p>
            <a:r>
              <a:rPr lang="cs-CZ" sz="2000" b="1" dirty="0">
                <a:solidFill>
                  <a:srgbClr val="000000"/>
                </a:solidFill>
              </a:rPr>
              <a:t>přesný</a:t>
            </a:r>
            <a:r>
              <a:rPr lang="cs-CZ" sz="2000" dirty="0">
                <a:solidFill>
                  <a:srgbClr val="000000"/>
                </a:solidFill>
              </a:rPr>
              <a:t>  (dostatečně citlivý a dostatečně specifický)</a:t>
            </a:r>
          </a:p>
          <a:p>
            <a:r>
              <a:rPr lang="cs-CZ" sz="2000" b="1" dirty="0">
                <a:solidFill>
                  <a:srgbClr val="000000"/>
                </a:solidFill>
              </a:rPr>
              <a:t>robustní</a:t>
            </a:r>
            <a:r>
              <a:rPr lang="cs-CZ" sz="2000" dirty="0">
                <a:solidFill>
                  <a:srgbClr val="000000"/>
                </a:solidFill>
              </a:rPr>
              <a:t> (co nejméně omezen technologií měření)</a:t>
            </a:r>
          </a:p>
          <a:p>
            <a:r>
              <a:rPr lang="cs-CZ" sz="2000" b="1" dirty="0" err="1">
                <a:solidFill>
                  <a:srgbClr val="000000"/>
                </a:solidFill>
              </a:rPr>
              <a:t>reproducibilní</a:t>
            </a:r>
            <a:r>
              <a:rPr lang="cs-CZ" sz="2000" dirty="0">
                <a:solidFill>
                  <a:srgbClr val="000000"/>
                </a:solidFill>
              </a:rPr>
              <a:t> (obecně platný i na jiné populaci se stejnými charakteristikami než na té na které byl vytvořen)</a:t>
            </a:r>
          </a:p>
          <a:p>
            <a:endParaRPr lang="cs-CZ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70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5D1EB9D-0099-0C4F-9282-38194E6078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288" y="446990"/>
            <a:ext cx="9377423" cy="4899703"/>
          </a:xfrm>
          <a:prstGeom prst="rect">
            <a:avLst/>
          </a:prstGeom>
          <a:noFill/>
        </p:spPr>
      </p:pic>
      <p:sp>
        <p:nvSpPr>
          <p:cNvPr id="12" name="Freeform: Shape 7">
            <a:extLst>
              <a:ext uri="{FF2B5EF4-FFF2-40B4-BE49-F238E27FC236}">
                <a16:creationId xmlns:a16="http://schemas.microsoft.com/office/drawing/2014/main" id="{61B91595-DF01-4E8B-80BF-B812BA9BF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346694"/>
            <a:ext cx="10447252" cy="1511306"/>
          </a:xfrm>
          <a:custGeom>
            <a:avLst/>
            <a:gdLst>
              <a:gd name="connsiteX0" fmla="*/ 0 w 10447252"/>
              <a:gd name="connsiteY0" fmla="*/ 0 h 1511306"/>
              <a:gd name="connsiteX1" fmla="*/ 3100647 w 10447252"/>
              <a:gd name="connsiteY1" fmla="*/ 0 h 1511306"/>
              <a:gd name="connsiteX2" fmla="*/ 3292695 w 10447252"/>
              <a:gd name="connsiteY2" fmla="*/ 0 h 1511306"/>
              <a:gd name="connsiteX3" fmla="*/ 3340133 w 10447252"/>
              <a:gd name="connsiteY3" fmla="*/ 0 h 1511306"/>
              <a:gd name="connsiteX4" fmla="*/ 4310215 w 10447252"/>
              <a:gd name="connsiteY4" fmla="*/ 0 h 1511306"/>
              <a:gd name="connsiteX5" fmla="*/ 5506390 w 10447252"/>
              <a:gd name="connsiteY5" fmla="*/ 0 h 1511306"/>
              <a:gd name="connsiteX6" fmla="*/ 5506390 w 10447252"/>
              <a:gd name="connsiteY6" fmla="*/ 2544 h 1511306"/>
              <a:gd name="connsiteX7" fmla="*/ 5901778 w 10447252"/>
              <a:gd name="connsiteY7" fmla="*/ 2544 h 1511306"/>
              <a:gd name="connsiteX8" fmla="*/ 5901778 w 10447252"/>
              <a:gd name="connsiteY8" fmla="*/ 0 h 1511306"/>
              <a:gd name="connsiteX9" fmla="*/ 10447252 w 10447252"/>
              <a:gd name="connsiteY9" fmla="*/ 0 h 1511306"/>
              <a:gd name="connsiteX10" fmla="*/ 9749635 w 10447252"/>
              <a:gd name="connsiteY10" fmla="*/ 1511301 h 1511306"/>
              <a:gd name="connsiteX11" fmla="*/ 5901779 w 10447252"/>
              <a:gd name="connsiteY11" fmla="*/ 1511301 h 1511306"/>
              <a:gd name="connsiteX12" fmla="*/ 5901779 w 10447252"/>
              <a:gd name="connsiteY12" fmla="*/ 1511304 h 1511306"/>
              <a:gd name="connsiteX13" fmla="*/ 5506390 w 10447252"/>
              <a:gd name="connsiteY13" fmla="*/ 1511304 h 1511306"/>
              <a:gd name="connsiteX14" fmla="*/ 5506390 w 10447252"/>
              <a:gd name="connsiteY14" fmla="*/ 1511306 h 1511306"/>
              <a:gd name="connsiteX15" fmla="*/ 4434058 w 10447252"/>
              <a:gd name="connsiteY15" fmla="*/ 1511306 h 1511306"/>
              <a:gd name="connsiteX16" fmla="*/ 4319855 w 10447252"/>
              <a:gd name="connsiteY16" fmla="*/ 1511306 h 1511306"/>
              <a:gd name="connsiteX17" fmla="*/ 4310215 w 10447252"/>
              <a:gd name="connsiteY17" fmla="*/ 1511306 h 1511306"/>
              <a:gd name="connsiteX18" fmla="*/ 3340133 w 10447252"/>
              <a:gd name="connsiteY18" fmla="*/ 1511306 h 1511306"/>
              <a:gd name="connsiteX19" fmla="*/ 3292695 w 10447252"/>
              <a:gd name="connsiteY19" fmla="*/ 1511306 h 1511306"/>
              <a:gd name="connsiteX20" fmla="*/ 3100647 w 10447252"/>
              <a:gd name="connsiteY20" fmla="*/ 1511306 h 1511306"/>
              <a:gd name="connsiteX21" fmla="*/ 0 w 10447252"/>
              <a:gd name="connsiteY21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447252" h="1511306">
                <a:moveTo>
                  <a:pt x="0" y="0"/>
                </a:moveTo>
                <a:lnTo>
                  <a:pt x="3100647" y="0"/>
                </a:lnTo>
                <a:lnTo>
                  <a:pt x="3292695" y="0"/>
                </a:lnTo>
                <a:lnTo>
                  <a:pt x="3340133" y="0"/>
                </a:lnTo>
                <a:lnTo>
                  <a:pt x="4310215" y="0"/>
                </a:lnTo>
                <a:lnTo>
                  <a:pt x="5506390" y="0"/>
                </a:lnTo>
                <a:lnTo>
                  <a:pt x="5506390" y="2544"/>
                </a:lnTo>
                <a:lnTo>
                  <a:pt x="5901778" y="2544"/>
                </a:lnTo>
                <a:lnTo>
                  <a:pt x="5901778" y="0"/>
                </a:lnTo>
                <a:lnTo>
                  <a:pt x="10447252" y="0"/>
                </a:lnTo>
                <a:lnTo>
                  <a:pt x="9749635" y="1511301"/>
                </a:lnTo>
                <a:lnTo>
                  <a:pt x="5901779" y="1511301"/>
                </a:lnTo>
                <a:lnTo>
                  <a:pt x="5901779" y="1511304"/>
                </a:lnTo>
                <a:lnTo>
                  <a:pt x="5506390" y="1511304"/>
                </a:lnTo>
                <a:lnTo>
                  <a:pt x="5506390" y="1511306"/>
                </a:lnTo>
                <a:lnTo>
                  <a:pt x="4434058" y="1511306"/>
                </a:lnTo>
                <a:lnTo>
                  <a:pt x="4319855" y="1511306"/>
                </a:lnTo>
                <a:lnTo>
                  <a:pt x="4310215" y="1511306"/>
                </a:lnTo>
                <a:lnTo>
                  <a:pt x="3340133" y="1511306"/>
                </a:lnTo>
                <a:lnTo>
                  <a:pt x="3292695" y="1511306"/>
                </a:lnTo>
                <a:lnTo>
                  <a:pt x="3100647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DDC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9">
            <a:extLst>
              <a:ext uri="{FF2B5EF4-FFF2-40B4-BE49-F238E27FC236}">
                <a16:creationId xmlns:a16="http://schemas.microsoft.com/office/drawing/2014/main" id="{8AC533DD-1CF6-4A33-852D-387744153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2891" y="5346700"/>
            <a:ext cx="2329109" cy="1511301"/>
          </a:xfrm>
          <a:custGeom>
            <a:avLst/>
            <a:gdLst>
              <a:gd name="connsiteX0" fmla="*/ 697617 w 2329109"/>
              <a:gd name="connsiteY0" fmla="*/ 0 h 1511301"/>
              <a:gd name="connsiteX1" fmla="*/ 2329109 w 2329109"/>
              <a:gd name="connsiteY1" fmla="*/ 0 h 1511301"/>
              <a:gd name="connsiteX2" fmla="*/ 2329109 w 2329109"/>
              <a:gd name="connsiteY2" fmla="*/ 1511301 h 1511301"/>
              <a:gd name="connsiteX3" fmla="*/ 0 w 2329109"/>
              <a:gd name="connsiteY3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9109" h="1511301">
                <a:moveTo>
                  <a:pt x="697617" y="0"/>
                </a:moveTo>
                <a:lnTo>
                  <a:pt x="2329109" y="0"/>
                </a:lnTo>
                <a:lnTo>
                  <a:pt x="2329109" y="1511301"/>
                </a:lnTo>
                <a:lnTo>
                  <a:pt x="0" y="1511301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 Box 1">
            <a:extLst>
              <a:ext uri="{FF2B5EF4-FFF2-40B4-BE49-F238E27FC236}">
                <a16:creationId xmlns:a16="http://schemas.microsoft.com/office/drawing/2014/main" id="{E20CF433-2144-164C-A47B-35ED5F797C7F}"/>
              </a:ext>
            </a:extLst>
          </p:cNvPr>
          <p:cNvSpPr/>
          <p:nvPr/>
        </p:nvSpPr>
        <p:spPr>
          <a:xfrm>
            <a:off x="767240" y="5444835"/>
            <a:ext cx="9095651" cy="83023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</p:spPr>
        <p:txBody>
          <a:bodyPr vert="horz" lIns="91440" tIns="45720" rIns="91440" bIns="45720" rtlCol="0" anchor="b" anchorCtr="0" compatLnSpc="0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kern="120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Mnohorozměrná povaha moderní biomedicíny</a:t>
            </a:r>
          </a:p>
        </p:txBody>
      </p:sp>
    </p:spTree>
    <p:extLst>
      <p:ext uri="{BB962C8B-B14F-4D97-AF65-F5344CB8AC3E}">
        <p14:creationId xmlns:p14="http://schemas.microsoft.com/office/powerpoint/2010/main" val="2698182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8B7F5DE-2377-CA48-92C3-42AB278455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845" y="872743"/>
            <a:ext cx="11702309" cy="3891017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1B91595-DF01-4E8B-80BF-B812BA9BFD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5346694"/>
            <a:ext cx="10447252" cy="1511306"/>
          </a:xfrm>
          <a:custGeom>
            <a:avLst/>
            <a:gdLst>
              <a:gd name="connsiteX0" fmla="*/ 0 w 10447252"/>
              <a:gd name="connsiteY0" fmla="*/ 0 h 1511306"/>
              <a:gd name="connsiteX1" fmla="*/ 3100647 w 10447252"/>
              <a:gd name="connsiteY1" fmla="*/ 0 h 1511306"/>
              <a:gd name="connsiteX2" fmla="*/ 3292695 w 10447252"/>
              <a:gd name="connsiteY2" fmla="*/ 0 h 1511306"/>
              <a:gd name="connsiteX3" fmla="*/ 3340133 w 10447252"/>
              <a:gd name="connsiteY3" fmla="*/ 0 h 1511306"/>
              <a:gd name="connsiteX4" fmla="*/ 4310215 w 10447252"/>
              <a:gd name="connsiteY4" fmla="*/ 0 h 1511306"/>
              <a:gd name="connsiteX5" fmla="*/ 5506390 w 10447252"/>
              <a:gd name="connsiteY5" fmla="*/ 0 h 1511306"/>
              <a:gd name="connsiteX6" fmla="*/ 5506390 w 10447252"/>
              <a:gd name="connsiteY6" fmla="*/ 2544 h 1511306"/>
              <a:gd name="connsiteX7" fmla="*/ 5901778 w 10447252"/>
              <a:gd name="connsiteY7" fmla="*/ 2544 h 1511306"/>
              <a:gd name="connsiteX8" fmla="*/ 5901778 w 10447252"/>
              <a:gd name="connsiteY8" fmla="*/ 0 h 1511306"/>
              <a:gd name="connsiteX9" fmla="*/ 10447252 w 10447252"/>
              <a:gd name="connsiteY9" fmla="*/ 0 h 1511306"/>
              <a:gd name="connsiteX10" fmla="*/ 9749635 w 10447252"/>
              <a:gd name="connsiteY10" fmla="*/ 1511301 h 1511306"/>
              <a:gd name="connsiteX11" fmla="*/ 5901779 w 10447252"/>
              <a:gd name="connsiteY11" fmla="*/ 1511301 h 1511306"/>
              <a:gd name="connsiteX12" fmla="*/ 5901779 w 10447252"/>
              <a:gd name="connsiteY12" fmla="*/ 1511304 h 1511306"/>
              <a:gd name="connsiteX13" fmla="*/ 5506390 w 10447252"/>
              <a:gd name="connsiteY13" fmla="*/ 1511304 h 1511306"/>
              <a:gd name="connsiteX14" fmla="*/ 5506390 w 10447252"/>
              <a:gd name="connsiteY14" fmla="*/ 1511306 h 1511306"/>
              <a:gd name="connsiteX15" fmla="*/ 4434058 w 10447252"/>
              <a:gd name="connsiteY15" fmla="*/ 1511306 h 1511306"/>
              <a:gd name="connsiteX16" fmla="*/ 4319855 w 10447252"/>
              <a:gd name="connsiteY16" fmla="*/ 1511306 h 1511306"/>
              <a:gd name="connsiteX17" fmla="*/ 4310215 w 10447252"/>
              <a:gd name="connsiteY17" fmla="*/ 1511306 h 1511306"/>
              <a:gd name="connsiteX18" fmla="*/ 3340133 w 10447252"/>
              <a:gd name="connsiteY18" fmla="*/ 1511306 h 1511306"/>
              <a:gd name="connsiteX19" fmla="*/ 3292695 w 10447252"/>
              <a:gd name="connsiteY19" fmla="*/ 1511306 h 1511306"/>
              <a:gd name="connsiteX20" fmla="*/ 3100647 w 10447252"/>
              <a:gd name="connsiteY20" fmla="*/ 1511306 h 1511306"/>
              <a:gd name="connsiteX21" fmla="*/ 0 w 10447252"/>
              <a:gd name="connsiteY21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447252" h="1511306">
                <a:moveTo>
                  <a:pt x="0" y="0"/>
                </a:moveTo>
                <a:lnTo>
                  <a:pt x="3100647" y="0"/>
                </a:lnTo>
                <a:lnTo>
                  <a:pt x="3292695" y="0"/>
                </a:lnTo>
                <a:lnTo>
                  <a:pt x="3340133" y="0"/>
                </a:lnTo>
                <a:lnTo>
                  <a:pt x="4310215" y="0"/>
                </a:lnTo>
                <a:lnTo>
                  <a:pt x="5506390" y="0"/>
                </a:lnTo>
                <a:lnTo>
                  <a:pt x="5506390" y="2544"/>
                </a:lnTo>
                <a:lnTo>
                  <a:pt x="5901778" y="2544"/>
                </a:lnTo>
                <a:lnTo>
                  <a:pt x="5901778" y="0"/>
                </a:lnTo>
                <a:lnTo>
                  <a:pt x="10447252" y="0"/>
                </a:lnTo>
                <a:lnTo>
                  <a:pt x="9749635" y="1511301"/>
                </a:lnTo>
                <a:lnTo>
                  <a:pt x="5901779" y="1511301"/>
                </a:lnTo>
                <a:lnTo>
                  <a:pt x="5901779" y="1511304"/>
                </a:lnTo>
                <a:lnTo>
                  <a:pt x="5506390" y="1511304"/>
                </a:lnTo>
                <a:lnTo>
                  <a:pt x="5506390" y="1511306"/>
                </a:lnTo>
                <a:lnTo>
                  <a:pt x="4434058" y="1511306"/>
                </a:lnTo>
                <a:lnTo>
                  <a:pt x="4319855" y="1511306"/>
                </a:lnTo>
                <a:lnTo>
                  <a:pt x="4310215" y="1511306"/>
                </a:lnTo>
                <a:lnTo>
                  <a:pt x="3340133" y="1511306"/>
                </a:lnTo>
                <a:lnTo>
                  <a:pt x="3292695" y="1511306"/>
                </a:lnTo>
                <a:lnTo>
                  <a:pt x="3100647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DDC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AC533DD-1CF6-4A33-852D-3877441533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62891" y="5346700"/>
            <a:ext cx="2329109" cy="1511301"/>
          </a:xfrm>
          <a:custGeom>
            <a:avLst/>
            <a:gdLst>
              <a:gd name="connsiteX0" fmla="*/ 697617 w 2329109"/>
              <a:gd name="connsiteY0" fmla="*/ 0 h 1511301"/>
              <a:gd name="connsiteX1" fmla="*/ 2329109 w 2329109"/>
              <a:gd name="connsiteY1" fmla="*/ 0 h 1511301"/>
              <a:gd name="connsiteX2" fmla="*/ 2329109 w 2329109"/>
              <a:gd name="connsiteY2" fmla="*/ 1511301 h 1511301"/>
              <a:gd name="connsiteX3" fmla="*/ 0 w 2329109"/>
              <a:gd name="connsiteY3" fmla="*/ 1511301 h 15113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29109" h="1511301">
                <a:moveTo>
                  <a:pt x="697617" y="0"/>
                </a:moveTo>
                <a:lnTo>
                  <a:pt x="2329109" y="0"/>
                </a:lnTo>
                <a:lnTo>
                  <a:pt x="2329109" y="1511301"/>
                </a:lnTo>
                <a:lnTo>
                  <a:pt x="0" y="1511301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6377DA-84A9-1E41-AD9C-4FB20C831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40" y="5444835"/>
            <a:ext cx="9095651" cy="83023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kern="1200" dirty="0" err="1">
                <a:solidFill>
                  <a:srgbClr val="000000"/>
                </a:solidFill>
                <a:latin typeface="+mj-lt"/>
                <a:ea typeface="+mj-ea"/>
                <a:cs typeface="+mj-cs"/>
              </a:rPr>
              <a:t>Všechny</a:t>
            </a:r>
            <a:r>
              <a:rPr lang="en-US" sz="4000" kern="12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 “omics”?</a:t>
            </a:r>
          </a:p>
        </p:txBody>
      </p:sp>
    </p:spTree>
    <p:extLst>
      <p:ext uri="{BB962C8B-B14F-4D97-AF65-F5344CB8AC3E}">
        <p14:creationId xmlns:p14="http://schemas.microsoft.com/office/powerpoint/2010/main" val="18415669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805</TotalTime>
  <Words>2442</Words>
  <Application>Microsoft Office PowerPoint</Application>
  <PresentationFormat>Širokoúhlá obrazovka</PresentationFormat>
  <Paragraphs>342</Paragraphs>
  <Slides>53</Slides>
  <Notes>20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62" baseType="lpstr">
      <vt:lpstr>Arial</vt:lpstr>
      <vt:lpstr>Calibri</vt:lpstr>
      <vt:lpstr>Calibri Light</vt:lpstr>
      <vt:lpstr>Impact</vt:lpstr>
      <vt:lpstr>Liberation Sans</vt:lpstr>
      <vt:lpstr>TimesNewRomanPS</vt:lpstr>
      <vt:lpstr>TimesNewRomanPSMT</vt:lpstr>
      <vt:lpstr>Wingdings</vt:lpstr>
      <vt:lpstr>Office Theme</vt:lpstr>
      <vt:lpstr>Detekce biomarkerů z omics experimentů</vt:lpstr>
      <vt:lpstr>Cíl kurzu</vt:lpstr>
      <vt:lpstr>Co je to biomarker?</vt:lpstr>
      <vt:lpstr>Biomarkerem může být</vt:lpstr>
      <vt:lpstr>Biomarkery a modely</vt:lpstr>
      <vt:lpstr>Prezentace aplikace PowerPoint</vt:lpstr>
      <vt:lpstr>Co musí biomarker (nebo model) splňovat</vt:lpstr>
      <vt:lpstr>Prezentace aplikace PowerPoint</vt:lpstr>
      <vt:lpstr>Všechny “omics”?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Specifika dat z omics experimentů</vt:lpstr>
      <vt:lpstr>Prezentace aplikace PowerPoint</vt:lpstr>
      <vt:lpstr>Prezentace aplikace PowerPoint</vt:lpstr>
      <vt:lpstr>Prezentace aplikace PowerPoint</vt:lpstr>
      <vt:lpstr>… analýza těchto dat a vytváření omics biomarkerových modelů má svá specifika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Jak skandál změnil svět omicsového výzkumu</vt:lpstr>
      <vt:lpstr>Prezentace aplikace PowerPoint</vt:lpstr>
      <vt:lpstr>Prezentace aplikace PowerPoint</vt:lpstr>
      <vt:lpstr>IOM komise: Specifika testů založených na omics</vt:lpstr>
      <vt:lpstr>Absence jasného biologického odůvodnění testů omics biomarkerů</vt:lpstr>
      <vt:lpstr>Absence jasného biologického odůvodnění testů omics biomarkerů – proč je to problém</vt:lpstr>
      <vt:lpstr>Problém (ne) sdílení komplexních datových souborů a výpočetních modelů</vt:lpstr>
      <vt:lpstr>Doporučení IOM komise pro vývoj testů založených na omicsových datech</vt:lpstr>
      <vt:lpstr>Prezentace aplikace PowerPoint</vt:lpstr>
      <vt:lpstr>Úprava omicsových dat do podoby, kdy je možná derivace biomarkerů trvá podstatně déle než u jiných dat</vt:lpstr>
      <vt:lpstr>Proč jsou omicsová data problematická?</vt:lpstr>
      <vt:lpstr>Specifika dat z omics experimentů</vt:lpstr>
      <vt:lpstr>Vědecké časopisy jsou (přesto) plné odpadu</vt:lpstr>
      <vt:lpstr>Podíl článků stažených  z tisku se zvyšuje</vt:lpstr>
      <vt:lpstr>Důvody stažení publikací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Zapamatujme si: Biomarkery z omicsových dat</vt:lpstr>
      <vt:lpstr>Co dál?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Detekce biomarkerů z omics experimentů</dc:title>
  <dc:creator>Eva Budinská</dc:creator>
  <cp:lastModifiedBy>Eva Budinská</cp:lastModifiedBy>
  <cp:revision>3</cp:revision>
  <dcterms:created xsi:type="dcterms:W3CDTF">2020-10-09T07:42:52Z</dcterms:created>
  <dcterms:modified xsi:type="dcterms:W3CDTF">2023-09-22T07:35:57Z</dcterms:modified>
</cp:coreProperties>
</file>