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6" r:id="rId2"/>
    <p:sldId id="346" r:id="rId3"/>
    <p:sldId id="285" r:id="rId4"/>
    <p:sldId id="272" r:id="rId5"/>
    <p:sldId id="271" r:id="rId6"/>
    <p:sldId id="384" r:id="rId7"/>
    <p:sldId id="273" r:id="rId8"/>
    <p:sldId id="276" r:id="rId9"/>
    <p:sldId id="277" r:id="rId10"/>
    <p:sldId id="278" r:id="rId11"/>
    <p:sldId id="279" r:id="rId12"/>
    <p:sldId id="280" r:id="rId13"/>
    <p:sldId id="281" r:id="rId14"/>
    <p:sldId id="282" r:id="rId15"/>
    <p:sldId id="283" r:id="rId16"/>
    <p:sldId id="284" r:id="rId17"/>
    <p:sldId id="316" r:id="rId18"/>
    <p:sldId id="317" r:id="rId19"/>
    <p:sldId id="344" r:id="rId20"/>
    <p:sldId id="343" r:id="rId21"/>
    <p:sldId id="286" r:id="rId22"/>
    <p:sldId id="287" r:id="rId23"/>
    <p:sldId id="297" r:id="rId24"/>
    <p:sldId id="298" r:id="rId25"/>
    <p:sldId id="310" r:id="rId26"/>
    <p:sldId id="307" r:id="rId27"/>
    <p:sldId id="311" r:id="rId28"/>
    <p:sldId id="308" r:id="rId29"/>
    <p:sldId id="309" r:id="rId30"/>
    <p:sldId id="345" r:id="rId31"/>
    <p:sldId id="301" r:id="rId32"/>
    <p:sldId id="305" r:id="rId33"/>
    <p:sldId id="300" r:id="rId34"/>
    <p:sldId id="302" r:id="rId35"/>
    <p:sldId id="313" r:id="rId36"/>
    <p:sldId id="314" r:id="rId37"/>
    <p:sldId id="320" r:id="rId38"/>
    <p:sldId id="322" r:id="rId39"/>
    <p:sldId id="323" r:id="rId40"/>
    <p:sldId id="324" r:id="rId41"/>
    <p:sldId id="326" r:id="rId42"/>
    <p:sldId id="321" r:id="rId43"/>
    <p:sldId id="327" r:id="rId44"/>
    <p:sldId id="330" r:id="rId45"/>
    <p:sldId id="332" r:id="rId46"/>
    <p:sldId id="334" r:id="rId47"/>
    <p:sldId id="341" r:id="rId48"/>
    <p:sldId id="331" r:id="rId49"/>
    <p:sldId id="319" r:id="rId50"/>
    <p:sldId id="336" r:id="rId51"/>
    <p:sldId id="291" r:id="rId52"/>
    <p:sldId id="292" r:id="rId53"/>
    <p:sldId id="293" r:id="rId54"/>
    <p:sldId id="295" r:id="rId55"/>
    <p:sldId id="294" r:id="rId56"/>
    <p:sldId id="338" r:id="rId57"/>
    <p:sldId id="342" r:id="rId58"/>
    <p:sldId id="372" r:id="rId59"/>
    <p:sldId id="376" r:id="rId60"/>
    <p:sldId id="377" r:id="rId61"/>
    <p:sldId id="375" r:id="rId62"/>
    <p:sldId id="378" r:id="rId63"/>
    <p:sldId id="379" r:id="rId64"/>
    <p:sldId id="380" r:id="rId65"/>
    <p:sldId id="382" r:id="rId66"/>
    <p:sldId id="381" r:id="rId67"/>
    <p:sldId id="329" r:id="rId68"/>
    <p:sldId id="340" r:id="rId69"/>
    <p:sldId id="328" r:id="rId70"/>
    <p:sldId id="325" r:id="rId71"/>
    <p:sldId id="333" r:id="rId72"/>
    <p:sldId id="335" r:id="rId73"/>
    <p:sldId id="337" r:id="rId7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DDF0D9-BE29-4CD0-A26F-8916086FD5B3}" v="22" dt="2023-10-06T07:52:13.319"/>
    <p1510:client id="{E85A9E4F-C6E8-0696-9D7E-A79659B64F44}" v="13" dt="2023-09-29T07:15:49.6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p:restoredTop sz="95255"/>
  </p:normalViewPr>
  <p:slideViewPr>
    <p:cSldViewPr snapToGrid="0" snapToObjects="1">
      <p:cViewPr varScale="1">
        <p:scale>
          <a:sx n="60" d="100"/>
          <a:sy n="60" d="100"/>
        </p:scale>
        <p:origin x="872" y="48"/>
      </p:cViewPr>
      <p:guideLst/>
    </p:cSldViewPr>
  </p:slideViewPr>
  <p:notesTextViewPr>
    <p:cViewPr>
      <p:scale>
        <a:sx n="1" d="1"/>
        <a:sy n="1" d="1"/>
      </p:scale>
      <p:origin x="0" y="0"/>
    </p:cViewPr>
  </p:notesTextViewPr>
  <p:notesViewPr>
    <p:cSldViewPr snapToGrid="0" snapToObjects="1">
      <p:cViewPr varScale="1">
        <p:scale>
          <a:sx n="74" d="100"/>
          <a:sy n="74" d="100"/>
        </p:scale>
        <p:origin x="3472"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6F335A-13E4-499C-B954-5F7DB83A8E94}"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C8384C52-E749-4DF2-ABF0-E987E888577C}">
      <dgm:prSet/>
      <dgm:spPr/>
      <dgm:t>
        <a:bodyPr/>
        <a:lstStyle/>
        <a:p>
          <a:r>
            <a:rPr lang="cs-CZ"/>
            <a:t>Jsou často komplexní:</a:t>
          </a:r>
          <a:endParaRPr lang="en-US"/>
        </a:p>
      </dgm:t>
    </dgm:pt>
    <dgm:pt modelId="{563966C9-4365-4F53-A6E7-E050093608F8}" type="parTrans" cxnId="{F2CBFD30-DBD1-4058-8B43-F47E9DFA2738}">
      <dgm:prSet/>
      <dgm:spPr/>
      <dgm:t>
        <a:bodyPr/>
        <a:lstStyle/>
        <a:p>
          <a:endParaRPr lang="en-US"/>
        </a:p>
      </dgm:t>
    </dgm:pt>
    <dgm:pt modelId="{F8FF7E17-96F2-4B44-94D3-82241A7B2468}" type="sibTrans" cxnId="{F2CBFD30-DBD1-4058-8B43-F47E9DFA2738}">
      <dgm:prSet/>
      <dgm:spPr/>
      <dgm:t>
        <a:bodyPr/>
        <a:lstStyle/>
        <a:p>
          <a:endParaRPr lang="en-US"/>
        </a:p>
      </dgm:t>
    </dgm:pt>
    <dgm:pt modelId="{00859409-EDB5-4F5F-BA16-A2C236D14553}">
      <dgm:prSet/>
      <dgm:spPr/>
      <dgm:t>
        <a:bodyPr/>
        <a:lstStyle/>
        <a:p>
          <a:r>
            <a:rPr lang="cs-CZ" b="1" dirty="0"/>
            <a:t>Složené z více charakteristik </a:t>
          </a:r>
          <a:r>
            <a:rPr lang="cs-CZ" dirty="0"/>
            <a:t>(více genů, proteinů…)</a:t>
          </a:r>
          <a:endParaRPr lang="en-US" dirty="0"/>
        </a:p>
      </dgm:t>
    </dgm:pt>
    <dgm:pt modelId="{C4C346A9-D132-465F-8268-53230525AA8F}" type="parTrans" cxnId="{05DB7641-049C-43F8-B164-64FB61CECB6B}">
      <dgm:prSet/>
      <dgm:spPr/>
      <dgm:t>
        <a:bodyPr/>
        <a:lstStyle/>
        <a:p>
          <a:endParaRPr lang="en-US"/>
        </a:p>
      </dgm:t>
    </dgm:pt>
    <dgm:pt modelId="{81B9D3EE-B164-4F9D-8162-ABDAE8A9FB0F}" type="sibTrans" cxnId="{05DB7641-049C-43F8-B164-64FB61CECB6B}">
      <dgm:prSet/>
      <dgm:spPr/>
      <dgm:t>
        <a:bodyPr/>
        <a:lstStyle/>
        <a:p>
          <a:endParaRPr lang="en-US"/>
        </a:p>
      </dgm:t>
    </dgm:pt>
    <dgm:pt modelId="{325D6518-6FA3-4B42-B236-D2F7363AEC34}">
      <dgm:prSet/>
      <dgm:spPr/>
      <dgm:t>
        <a:bodyPr/>
        <a:lstStyle/>
        <a:p>
          <a:r>
            <a:rPr lang="cs-CZ" b="1" dirty="0"/>
            <a:t>Bez</a:t>
          </a:r>
          <a:r>
            <a:rPr lang="cs-CZ" b="0" dirty="0"/>
            <a:t> jasně definovaného </a:t>
          </a:r>
          <a:r>
            <a:rPr lang="cs-CZ" b="1" dirty="0"/>
            <a:t>biologického</a:t>
          </a:r>
          <a:r>
            <a:rPr lang="cs-CZ" b="0" dirty="0"/>
            <a:t> </a:t>
          </a:r>
          <a:r>
            <a:rPr lang="cs-CZ" b="1" dirty="0"/>
            <a:t>zdůvodnění</a:t>
          </a:r>
          <a:endParaRPr lang="en-US" b="1" dirty="0"/>
        </a:p>
      </dgm:t>
    </dgm:pt>
    <dgm:pt modelId="{944566F1-6644-4455-B1AD-3DF91E71B88F}" type="parTrans" cxnId="{49B04FFD-5002-4471-910C-F0202145443E}">
      <dgm:prSet/>
      <dgm:spPr/>
      <dgm:t>
        <a:bodyPr/>
        <a:lstStyle/>
        <a:p>
          <a:endParaRPr lang="en-US"/>
        </a:p>
      </dgm:t>
    </dgm:pt>
    <dgm:pt modelId="{CC3B3823-FB3A-41FA-803E-B416DF1D65FC}" type="sibTrans" cxnId="{49B04FFD-5002-4471-910C-F0202145443E}">
      <dgm:prSet/>
      <dgm:spPr/>
      <dgm:t>
        <a:bodyPr/>
        <a:lstStyle/>
        <a:p>
          <a:endParaRPr lang="en-US"/>
        </a:p>
      </dgm:t>
    </dgm:pt>
    <dgm:pt modelId="{2C616476-677A-44AB-B48C-633AC09B31EF}">
      <dgm:prSet/>
      <dgm:spPr/>
      <dgm:t>
        <a:bodyPr/>
        <a:lstStyle/>
        <a:p>
          <a:r>
            <a:rPr lang="cs-CZ"/>
            <a:t>Pocházejí z dat:</a:t>
          </a:r>
          <a:endParaRPr lang="en-US"/>
        </a:p>
      </dgm:t>
    </dgm:pt>
    <dgm:pt modelId="{6A7FECD5-34B4-48BB-8239-12AD2C795325}" type="parTrans" cxnId="{CA1C0144-7D51-453F-9126-E2788928A642}">
      <dgm:prSet/>
      <dgm:spPr/>
      <dgm:t>
        <a:bodyPr/>
        <a:lstStyle/>
        <a:p>
          <a:endParaRPr lang="en-US"/>
        </a:p>
      </dgm:t>
    </dgm:pt>
    <dgm:pt modelId="{11B4F225-649A-4A67-A9D7-5123619FD36F}" type="sibTrans" cxnId="{CA1C0144-7D51-453F-9126-E2788928A642}">
      <dgm:prSet/>
      <dgm:spPr/>
      <dgm:t>
        <a:bodyPr/>
        <a:lstStyle/>
        <a:p>
          <a:endParaRPr lang="en-US"/>
        </a:p>
      </dgm:t>
    </dgm:pt>
    <dgm:pt modelId="{A631ABD7-B8A0-47BE-9A18-A2CD7FC5E9CD}">
      <dgm:prSet/>
      <dgm:spPr/>
      <dgm:t>
        <a:bodyPr/>
        <a:lstStyle/>
        <a:p>
          <a:r>
            <a:rPr lang="cs-CZ" dirty="0"/>
            <a:t>zatížených </a:t>
          </a:r>
          <a:r>
            <a:rPr lang="cs-CZ" b="1" dirty="0"/>
            <a:t>významným technickým šumem </a:t>
          </a:r>
          <a:r>
            <a:rPr lang="cs-CZ" dirty="0"/>
            <a:t>z různých zdrojů</a:t>
          </a:r>
          <a:endParaRPr lang="en-US" dirty="0"/>
        </a:p>
      </dgm:t>
    </dgm:pt>
    <dgm:pt modelId="{6CBF1B73-E8C2-400C-979F-013F130D290D}" type="parTrans" cxnId="{3ED10534-C87B-41E6-8BDB-F152A8AB09A0}">
      <dgm:prSet/>
      <dgm:spPr/>
      <dgm:t>
        <a:bodyPr/>
        <a:lstStyle/>
        <a:p>
          <a:endParaRPr lang="en-US"/>
        </a:p>
      </dgm:t>
    </dgm:pt>
    <dgm:pt modelId="{73920326-5BA3-4144-B619-7404DF55C88E}" type="sibTrans" cxnId="{3ED10534-C87B-41E6-8BDB-F152A8AB09A0}">
      <dgm:prSet/>
      <dgm:spPr/>
      <dgm:t>
        <a:bodyPr/>
        <a:lstStyle/>
        <a:p>
          <a:endParaRPr lang="en-US"/>
        </a:p>
      </dgm:t>
    </dgm:pt>
    <dgm:pt modelId="{063C3308-5003-4DD0-95E4-9620A545FD2B}">
      <dgm:prSet/>
      <dgm:spPr/>
      <dgm:t>
        <a:bodyPr/>
        <a:lstStyle/>
        <a:p>
          <a:r>
            <a:rPr lang="cs-CZ" dirty="0"/>
            <a:t>analyzovaných </a:t>
          </a:r>
          <a:r>
            <a:rPr lang="cs-CZ" b="1" dirty="0"/>
            <a:t>metodami</a:t>
          </a:r>
          <a:r>
            <a:rPr lang="cs-CZ" dirty="0"/>
            <a:t>, které </a:t>
          </a:r>
          <a:r>
            <a:rPr lang="cs-CZ" b="1" dirty="0"/>
            <a:t>nejsou standardizované</a:t>
          </a:r>
          <a:endParaRPr lang="en-US" b="1" dirty="0"/>
        </a:p>
      </dgm:t>
    </dgm:pt>
    <dgm:pt modelId="{1BB16EB7-5BF7-4F01-8750-E43504B947BD}" type="parTrans" cxnId="{F328CC39-1A5A-4AEA-802B-F67915FD3881}">
      <dgm:prSet/>
      <dgm:spPr/>
      <dgm:t>
        <a:bodyPr/>
        <a:lstStyle/>
        <a:p>
          <a:endParaRPr lang="en-US"/>
        </a:p>
      </dgm:t>
    </dgm:pt>
    <dgm:pt modelId="{106BBB20-CDF0-4376-A405-422951C40705}" type="sibTrans" cxnId="{F328CC39-1A5A-4AEA-802B-F67915FD3881}">
      <dgm:prSet/>
      <dgm:spPr/>
      <dgm:t>
        <a:bodyPr/>
        <a:lstStyle/>
        <a:p>
          <a:endParaRPr lang="en-US"/>
        </a:p>
      </dgm:t>
    </dgm:pt>
    <dgm:pt modelId="{6EE19317-7394-45BB-B764-E6C6FA37FEC2}">
      <dgm:prSet/>
      <dgm:spPr/>
      <dgm:t>
        <a:bodyPr/>
        <a:lstStyle/>
        <a:p>
          <a:r>
            <a:rPr lang="cs-CZ" dirty="0"/>
            <a:t>které jsou pouze </a:t>
          </a:r>
          <a:r>
            <a:rPr lang="cs-CZ" b="1" dirty="0"/>
            <a:t>korelované</a:t>
          </a:r>
          <a:r>
            <a:rPr lang="cs-CZ" dirty="0"/>
            <a:t> s měřenou proměnnou (např. nejsou koncentrace ani počty molekul)</a:t>
          </a:r>
          <a:endParaRPr lang="en-US" dirty="0"/>
        </a:p>
      </dgm:t>
    </dgm:pt>
    <dgm:pt modelId="{7A33162B-7131-4B2E-91DF-B16666DFC9C5}" type="parTrans" cxnId="{9D4EED59-F923-432A-9486-F7D78EAA956A}">
      <dgm:prSet/>
      <dgm:spPr/>
      <dgm:t>
        <a:bodyPr/>
        <a:lstStyle/>
        <a:p>
          <a:endParaRPr lang="en-US"/>
        </a:p>
      </dgm:t>
    </dgm:pt>
    <dgm:pt modelId="{FBB0B036-CACD-424F-AC0C-4E346EB118E9}" type="sibTrans" cxnId="{9D4EED59-F923-432A-9486-F7D78EAA956A}">
      <dgm:prSet/>
      <dgm:spPr/>
      <dgm:t>
        <a:bodyPr/>
        <a:lstStyle/>
        <a:p>
          <a:endParaRPr lang="en-US"/>
        </a:p>
      </dgm:t>
    </dgm:pt>
    <dgm:pt modelId="{1C91525E-972B-4748-BD22-ECB4A4B8947D}">
      <dgm:prSet/>
      <dgm:spPr/>
      <dgm:t>
        <a:bodyPr/>
        <a:lstStyle/>
        <a:p>
          <a:r>
            <a:rPr lang="cs-CZ" dirty="0"/>
            <a:t>které jsou </a:t>
          </a:r>
          <a:r>
            <a:rPr lang="cs-CZ" b="1" dirty="0"/>
            <a:t>komplexní</a:t>
          </a:r>
          <a:r>
            <a:rPr lang="cs-CZ" dirty="0"/>
            <a:t> a </a:t>
          </a:r>
          <a:r>
            <a:rPr lang="cs-CZ" b="1" dirty="0"/>
            <a:t>obtížně se sdílejí</a:t>
          </a:r>
          <a:endParaRPr lang="en-US" b="1" dirty="0"/>
        </a:p>
      </dgm:t>
    </dgm:pt>
    <dgm:pt modelId="{B82A2112-2D6C-4706-AECA-705FA14C5B5C}" type="parTrans" cxnId="{483188F9-872B-43D1-A303-3EFE52194580}">
      <dgm:prSet/>
      <dgm:spPr/>
      <dgm:t>
        <a:bodyPr/>
        <a:lstStyle/>
        <a:p>
          <a:endParaRPr lang="en-US"/>
        </a:p>
      </dgm:t>
    </dgm:pt>
    <dgm:pt modelId="{9FEF338C-7A77-45A1-BC83-341E333B2502}" type="sibTrans" cxnId="{483188F9-872B-43D1-A303-3EFE52194580}">
      <dgm:prSet/>
      <dgm:spPr/>
      <dgm:t>
        <a:bodyPr/>
        <a:lstStyle/>
        <a:p>
          <a:endParaRPr lang="en-US"/>
        </a:p>
      </dgm:t>
    </dgm:pt>
    <dgm:pt modelId="{E2BAD12E-86C6-8347-BED3-9E3FC68585ED}" type="pres">
      <dgm:prSet presAssocID="{D86F335A-13E4-499C-B954-5F7DB83A8E94}" presName="linear" presStyleCnt="0">
        <dgm:presLayoutVars>
          <dgm:dir/>
          <dgm:animLvl val="lvl"/>
          <dgm:resizeHandles val="exact"/>
        </dgm:presLayoutVars>
      </dgm:prSet>
      <dgm:spPr/>
    </dgm:pt>
    <dgm:pt modelId="{7C88A200-E850-D44D-943B-B480B6B38F3C}" type="pres">
      <dgm:prSet presAssocID="{C8384C52-E749-4DF2-ABF0-E987E888577C}" presName="parentLin" presStyleCnt="0"/>
      <dgm:spPr/>
    </dgm:pt>
    <dgm:pt modelId="{0C6C5773-5497-614E-AE60-14AF93FA34F3}" type="pres">
      <dgm:prSet presAssocID="{C8384C52-E749-4DF2-ABF0-E987E888577C}" presName="parentLeftMargin" presStyleLbl="node1" presStyleIdx="0" presStyleCnt="2"/>
      <dgm:spPr/>
    </dgm:pt>
    <dgm:pt modelId="{0667E174-5F2D-5142-9168-8D185CBDDD1D}" type="pres">
      <dgm:prSet presAssocID="{C8384C52-E749-4DF2-ABF0-E987E888577C}" presName="parentText" presStyleLbl="node1" presStyleIdx="0" presStyleCnt="2">
        <dgm:presLayoutVars>
          <dgm:chMax val="0"/>
          <dgm:bulletEnabled val="1"/>
        </dgm:presLayoutVars>
      </dgm:prSet>
      <dgm:spPr/>
    </dgm:pt>
    <dgm:pt modelId="{5D12E823-6C3A-0942-BCFA-0571C539D941}" type="pres">
      <dgm:prSet presAssocID="{C8384C52-E749-4DF2-ABF0-E987E888577C}" presName="negativeSpace" presStyleCnt="0"/>
      <dgm:spPr/>
    </dgm:pt>
    <dgm:pt modelId="{22D012A0-B4B6-5E4F-8C14-ADBF393FB615}" type="pres">
      <dgm:prSet presAssocID="{C8384C52-E749-4DF2-ABF0-E987E888577C}" presName="childText" presStyleLbl="conFgAcc1" presStyleIdx="0" presStyleCnt="2">
        <dgm:presLayoutVars>
          <dgm:bulletEnabled val="1"/>
        </dgm:presLayoutVars>
      </dgm:prSet>
      <dgm:spPr/>
    </dgm:pt>
    <dgm:pt modelId="{4EE586ED-B84A-994C-9711-0D50343BD74B}" type="pres">
      <dgm:prSet presAssocID="{F8FF7E17-96F2-4B44-94D3-82241A7B2468}" presName="spaceBetweenRectangles" presStyleCnt="0"/>
      <dgm:spPr/>
    </dgm:pt>
    <dgm:pt modelId="{F53B0620-D053-2E46-ACB9-472C9C7BA7A1}" type="pres">
      <dgm:prSet presAssocID="{2C616476-677A-44AB-B48C-633AC09B31EF}" presName="parentLin" presStyleCnt="0"/>
      <dgm:spPr/>
    </dgm:pt>
    <dgm:pt modelId="{97E07C81-E64D-B546-9462-C326AD202DC0}" type="pres">
      <dgm:prSet presAssocID="{2C616476-677A-44AB-B48C-633AC09B31EF}" presName="parentLeftMargin" presStyleLbl="node1" presStyleIdx="0" presStyleCnt="2"/>
      <dgm:spPr/>
    </dgm:pt>
    <dgm:pt modelId="{93925A04-ADD6-164F-B837-BD2AB79E9DB9}" type="pres">
      <dgm:prSet presAssocID="{2C616476-677A-44AB-B48C-633AC09B31EF}" presName="parentText" presStyleLbl="node1" presStyleIdx="1" presStyleCnt="2">
        <dgm:presLayoutVars>
          <dgm:chMax val="0"/>
          <dgm:bulletEnabled val="1"/>
        </dgm:presLayoutVars>
      </dgm:prSet>
      <dgm:spPr/>
    </dgm:pt>
    <dgm:pt modelId="{E5201E62-E4FE-444E-A54F-1A3554590A46}" type="pres">
      <dgm:prSet presAssocID="{2C616476-677A-44AB-B48C-633AC09B31EF}" presName="negativeSpace" presStyleCnt="0"/>
      <dgm:spPr/>
    </dgm:pt>
    <dgm:pt modelId="{9886AE23-9A20-9C4E-A96C-EE212E05485A}" type="pres">
      <dgm:prSet presAssocID="{2C616476-677A-44AB-B48C-633AC09B31EF}" presName="childText" presStyleLbl="conFgAcc1" presStyleIdx="1" presStyleCnt="2">
        <dgm:presLayoutVars>
          <dgm:bulletEnabled val="1"/>
        </dgm:presLayoutVars>
      </dgm:prSet>
      <dgm:spPr/>
    </dgm:pt>
  </dgm:ptLst>
  <dgm:cxnLst>
    <dgm:cxn modelId="{60FFE428-5022-1D42-8870-903F6BC8EF8F}" type="presOf" srcId="{C8384C52-E749-4DF2-ABF0-E987E888577C}" destId="{0C6C5773-5497-614E-AE60-14AF93FA34F3}" srcOrd="0" destOrd="0" presId="urn:microsoft.com/office/officeart/2005/8/layout/list1"/>
    <dgm:cxn modelId="{F2CBFD30-DBD1-4058-8B43-F47E9DFA2738}" srcId="{D86F335A-13E4-499C-B954-5F7DB83A8E94}" destId="{C8384C52-E749-4DF2-ABF0-E987E888577C}" srcOrd="0" destOrd="0" parTransId="{563966C9-4365-4F53-A6E7-E050093608F8}" sibTransId="{F8FF7E17-96F2-4B44-94D3-82241A7B2468}"/>
    <dgm:cxn modelId="{30F9CE33-28C1-B644-BE9F-C8FA0CB50A01}" type="presOf" srcId="{6EE19317-7394-45BB-B764-E6C6FA37FEC2}" destId="{9886AE23-9A20-9C4E-A96C-EE212E05485A}" srcOrd="0" destOrd="2" presId="urn:microsoft.com/office/officeart/2005/8/layout/list1"/>
    <dgm:cxn modelId="{3ED10534-C87B-41E6-8BDB-F152A8AB09A0}" srcId="{2C616476-677A-44AB-B48C-633AC09B31EF}" destId="{A631ABD7-B8A0-47BE-9A18-A2CD7FC5E9CD}" srcOrd="0" destOrd="0" parTransId="{6CBF1B73-E8C2-400C-979F-013F130D290D}" sibTransId="{73920326-5BA3-4144-B619-7404DF55C88E}"/>
    <dgm:cxn modelId="{F328CC39-1A5A-4AEA-802B-F67915FD3881}" srcId="{2C616476-677A-44AB-B48C-633AC09B31EF}" destId="{063C3308-5003-4DD0-95E4-9620A545FD2B}" srcOrd="1" destOrd="0" parTransId="{1BB16EB7-5BF7-4F01-8750-E43504B947BD}" sibTransId="{106BBB20-CDF0-4376-A405-422951C40705}"/>
    <dgm:cxn modelId="{EA8C933C-15FC-E049-9198-B3DCA1944E6E}" type="presOf" srcId="{2C616476-677A-44AB-B48C-633AC09B31EF}" destId="{97E07C81-E64D-B546-9462-C326AD202DC0}" srcOrd="0" destOrd="0" presId="urn:microsoft.com/office/officeart/2005/8/layout/list1"/>
    <dgm:cxn modelId="{281EFF5D-2510-6541-B38A-40527EEBAF3A}" type="presOf" srcId="{325D6518-6FA3-4B42-B236-D2F7363AEC34}" destId="{22D012A0-B4B6-5E4F-8C14-ADBF393FB615}" srcOrd="0" destOrd="1" presId="urn:microsoft.com/office/officeart/2005/8/layout/list1"/>
    <dgm:cxn modelId="{05DB7641-049C-43F8-B164-64FB61CECB6B}" srcId="{C8384C52-E749-4DF2-ABF0-E987E888577C}" destId="{00859409-EDB5-4F5F-BA16-A2C236D14553}" srcOrd="0" destOrd="0" parTransId="{C4C346A9-D132-465F-8268-53230525AA8F}" sibTransId="{81B9D3EE-B164-4F9D-8162-ABDAE8A9FB0F}"/>
    <dgm:cxn modelId="{CA1C0144-7D51-453F-9126-E2788928A642}" srcId="{D86F335A-13E4-499C-B954-5F7DB83A8E94}" destId="{2C616476-677A-44AB-B48C-633AC09B31EF}" srcOrd="1" destOrd="0" parTransId="{6A7FECD5-34B4-48BB-8239-12AD2C795325}" sibTransId="{11B4F225-649A-4A67-A9D7-5123619FD36F}"/>
    <dgm:cxn modelId="{1CEE066F-4242-EE4F-9C97-8710AB23EED6}" type="presOf" srcId="{A631ABD7-B8A0-47BE-9A18-A2CD7FC5E9CD}" destId="{9886AE23-9A20-9C4E-A96C-EE212E05485A}" srcOrd="0" destOrd="0" presId="urn:microsoft.com/office/officeart/2005/8/layout/list1"/>
    <dgm:cxn modelId="{9D4EED59-F923-432A-9486-F7D78EAA956A}" srcId="{2C616476-677A-44AB-B48C-633AC09B31EF}" destId="{6EE19317-7394-45BB-B764-E6C6FA37FEC2}" srcOrd="2" destOrd="0" parTransId="{7A33162B-7131-4B2E-91DF-B16666DFC9C5}" sibTransId="{FBB0B036-CACD-424F-AC0C-4E346EB118E9}"/>
    <dgm:cxn modelId="{38F0E594-1AA0-DD46-A3CB-976AADE99631}" type="presOf" srcId="{2C616476-677A-44AB-B48C-633AC09B31EF}" destId="{93925A04-ADD6-164F-B837-BD2AB79E9DB9}" srcOrd="1" destOrd="0" presId="urn:microsoft.com/office/officeart/2005/8/layout/list1"/>
    <dgm:cxn modelId="{0E1B4398-8168-6E4B-A46C-0CD6F104829B}" type="presOf" srcId="{063C3308-5003-4DD0-95E4-9620A545FD2B}" destId="{9886AE23-9A20-9C4E-A96C-EE212E05485A}" srcOrd="0" destOrd="1" presId="urn:microsoft.com/office/officeart/2005/8/layout/list1"/>
    <dgm:cxn modelId="{CFB4D09D-E0CC-0D41-BE91-8E6A75C09EEB}" type="presOf" srcId="{00859409-EDB5-4F5F-BA16-A2C236D14553}" destId="{22D012A0-B4B6-5E4F-8C14-ADBF393FB615}" srcOrd="0" destOrd="0" presId="urn:microsoft.com/office/officeart/2005/8/layout/list1"/>
    <dgm:cxn modelId="{E5A1BFB9-4669-5D44-821B-2169A05E8003}" type="presOf" srcId="{C8384C52-E749-4DF2-ABF0-E987E888577C}" destId="{0667E174-5F2D-5142-9168-8D185CBDDD1D}" srcOrd="1" destOrd="0" presId="urn:microsoft.com/office/officeart/2005/8/layout/list1"/>
    <dgm:cxn modelId="{938EE6B9-3E0E-7547-861D-4C097F21F2E5}" type="presOf" srcId="{1C91525E-972B-4748-BD22-ECB4A4B8947D}" destId="{9886AE23-9A20-9C4E-A96C-EE212E05485A}" srcOrd="0" destOrd="3" presId="urn:microsoft.com/office/officeart/2005/8/layout/list1"/>
    <dgm:cxn modelId="{BBF14DDC-1B53-8B4B-9856-0E13832A84DA}" type="presOf" srcId="{D86F335A-13E4-499C-B954-5F7DB83A8E94}" destId="{E2BAD12E-86C6-8347-BED3-9E3FC68585ED}" srcOrd="0" destOrd="0" presId="urn:microsoft.com/office/officeart/2005/8/layout/list1"/>
    <dgm:cxn modelId="{483188F9-872B-43D1-A303-3EFE52194580}" srcId="{2C616476-677A-44AB-B48C-633AC09B31EF}" destId="{1C91525E-972B-4748-BD22-ECB4A4B8947D}" srcOrd="3" destOrd="0" parTransId="{B82A2112-2D6C-4706-AECA-705FA14C5B5C}" sibTransId="{9FEF338C-7A77-45A1-BC83-341E333B2502}"/>
    <dgm:cxn modelId="{49B04FFD-5002-4471-910C-F0202145443E}" srcId="{C8384C52-E749-4DF2-ABF0-E987E888577C}" destId="{325D6518-6FA3-4B42-B236-D2F7363AEC34}" srcOrd="1" destOrd="0" parTransId="{944566F1-6644-4455-B1AD-3DF91E71B88F}" sibTransId="{CC3B3823-FB3A-41FA-803E-B416DF1D65FC}"/>
    <dgm:cxn modelId="{9FD59048-A169-9A4A-A12F-F5C93FD42F90}" type="presParOf" srcId="{E2BAD12E-86C6-8347-BED3-9E3FC68585ED}" destId="{7C88A200-E850-D44D-943B-B480B6B38F3C}" srcOrd="0" destOrd="0" presId="urn:microsoft.com/office/officeart/2005/8/layout/list1"/>
    <dgm:cxn modelId="{0FC816FC-4176-774B-A928-46CD6EFFD8E3}" type="presParOf" srcId="{7C88A200-E850-D44D-943B-B480B6B38F3C}" destId="{0C6C5773-5497-614E-AE60-14AF93FA34F3}" srcOrd="0" destOrd="0" presId="urn:microsoft.com/office/officeart/2005/8/layout/list1"/>
    <dgm:cxn modelId="{5CA55960-6E8E-4C4C-9CB9-B2C75D72057F}" type="presParOf" srcId="{7C88A200-E850-D44D-943B-B480B6B38F3C}" destId="{0667E174-5F2D-5142-9168-8D185CBDDD1D}" srcOrd="1" destOrd="0" presId="urn:microsoft.com/office/officeart/2005/8/layout/list1"/>
    <dgm:cxn modelId="{298A4180-0CD6-2445-B591-8C05E7EE4548}" type="presParOf" srcId="{E2BAD12E-86C6-8347-BED3-9E3FC68585ED}" destId="{5D12E823-6C3A-0942-BCFA-0571C539D941}" srcOrd="1" destOrd="0" presId="urn:microsoft.com/office/officeart/2005/8/layout/list1"/>
    <dgm:cxn modelId="{73829580-AA5E-9C43-B3EB-0F9F213AEAA1}" type="presParOf" srcId="{E2BAD12E-86C6-8347-BED3-9E3FC68585ED}" destId="{22D012A0-B4B6-5E4F-8C14-ADBF393FB615}" srcOrd="2" destOrd="0" presId="urn:microsoft.com/office/officeart/2005/8/layout/list1"/>
    <dgm:cxn modelId="{E93B548E-1842-374C-AE50-1297DA259686}" type="presParOf" srcId="{E2BAD12E-86C6-8347-BED3-9E3FC68585ED}" destId="{4EE586ED-B84A-994C-9711-0D50343BD74B}" srcOrd="3" destOrd="0" presId="urn:microsoft.com/office/officeart/2005/8/layout/list1"/>
    <dgm:cxn modelId="{3C94A3EF-EFC1-4844-904E-DE19D595617F}" type="presParOf" srcId="{E2BAD12E-86C6-8347-BED3-9E3FC68585ED}" destId="{F53B0620-D053-2E46-ACB9-472C9C7BA7A1}" srcOrd="4" destOrd="0" presId="urn:microsoft.com/office/officeart/2005/8/layout/list1"/>
    <dgm:cxn modelId="{77C460A2-1E85-8447-BC32-4FE3ED397A69}" type="presParOf" srcId="{F53B0620-D053-2E46-ACB9-472C9C7BA7A1}" destId="{97E07C81-E64D-B546-9462-C326AD202DC0}" srcOrd="0" destOrd="0" presId="urn:microsoft.com/office/officeart/2005/8/layout/list1"/>
    <dgm:cxn modelId="{CFDF3711-9F48-754A-9AFF-F72E62597164}" type="presParOf" srcId="{F53B0620-D053-2E46-ACB9-472C9C7BA7A1}" destId="{93925A04-ADD6-164F-B837-BD2AB79E9DB9}" srcOrd="1" destOrd="0" presId="urn:microsoft.com/office/officeart/2005/8/layout/list1"/>
    <dgm:cxn modelId="{15A0DD02-AF09-0247-8ADB-B46DC866562B}" type="presParOf" srcId="{E2BAD12E-86C6-8347-BED3-9E3FC68585ED}" destId="{E5201E62-E4FE-444E-A54F-1A3554590A46}" srcOrd="5" destOrd="0" presId="urn:microsoft.com/office/officeart/2005/8/layout/list1"/>
    <dgm:cxn modelId="{B3D45710-72F2-0A4B-BE39-01958ABFDE11}" type="presParOf" srcId="{E2BAD12E-86C6-8347-BED3-9E3FC68585ED}" destId="{9886AE23-9A20-9C4E-A96C-EE212E05485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7E419A-BED2-41CC-94E4-C047E0921B3A}"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8F9FB2E3-FA44-46B0-A634-F621496CB098}">
      <dgm:prSet/>
      <dgm:spPr/>
      <dgm:t>
        <a:bodyPr/>
        <a:lstStyle/>
        <a:p>
          <a:r>
            <a:rPr lang="en-US"/>
            <a:t>Chyby v měření a v laboratorních postupech</a:t>
          </a:r>
        </a:p>
      </dgm:t>
    </dgm:pt>
    <dgm:pt modelId="{36580CF9-F484-446F-BF06-66E44234A342}" type="parTrans" cxnId="{59F0E34F-94E3-43E4-B78A-5982EE7A5DA5}">
      <dgm:prSet/>
      <dgm:spPr/>
      <dgm:t>
        <a:bodyPr/>
        <a:lstStyle/>
        <a:p>
          <a:endParaRPr lang="en-US"/>
        </a:p>
      </dgm:t>
    </dgm:pt>
    <dgm:pt modelId="{1D5304A0-5C56-4047-9533-1327DF8827C8}" type="sibTrans" cxnId="{59F0E34F-94E3-43E4-B78A-5982EE7A5DA5}">
      <dgm:prSet/>
      <dgm:spPr/>
      <dgm:t>
        <a:bodyPr/>
        <a:lstStyle/>
        <a:p>
          <a:endParaRPr lang="en-US"/>
        </a:p>
      </dgm:t>
    </dgm:pt>
    <dgm:pt modelId="{E890616F-7147-453D-A981-1593EDF13B5C}">
      <dgm:prSet/>
      <dgm:spPr/>
      <dgm:t>
        <a:bodyPr/>
        <a:lstStyle/>
        <a:p>
          <a:r>
            <a:rPr lang="en-US"/>
            <a:t>Nesprávně zvolena statistická metodologie</a:t>
          </a:r>
        </a:p>
      </dgm:t>
    </dgm:pt>
    <dgm:pt modelId="{CBC361C1-53F4-4CE6-A6E1-FE285FF91D2C}" type="parTrans" cxnId="{7BE00272-5850-45C2-A361-1A9EBE5C6D5D}">
      <dgm:prSet/>
      <dgm:spPr/>
      <dgm:t>
        <a:bodyPr/>
        <a:lstStyle/>
        <a:p>
          <a:endParaRPr lang="en-US"/>
        </a:p>
      </dgm:t>
    </dgm:pt>
    <dgm:pt modelId="{5CCCB9CA-0EEC-48D0-ACA5-583260E668E7}" type="sibTrans" cxnId="{7BE00272-5850-45C2-A361-1A9EBE5C6D5D}">
      <dgm:prSet/>
      <dgm:spPr/>
      <dgm:t>
        <a:bodyPr/>
        <a:lstStyle/>
        <a:p>
          <a:endParaRPr lang="en-US"/>
        </a:p>
      </dgm:t>
    </dgm:pt>
    <dgm:pt modelId="{2981AD89-6170-400A-AE0F-F17777AA0EAA}">
      <dgm:prSet/>
      <dgm:spPr/>
      <dgm:t>
        <a:bodyPr/>
        <a:lstStyle/>
        <a:p>
          <a:r>
            <a:rPr lang="en-US"/>
            <a:t>Manuální práce s daty</a:t>
          </a:r>
        </a:p>
      </dgm:t>
    </dgm:pt>
    <dgm:pt modelId="{B0DF6EEE-89B9-4BF8-A65D-83DE642DAD53}" type="parTrans" cxnId="{73A67281-BFE3-418F-9B2A-7AE0A9471CDB}">
      <dgm:prSet/>
      <dgm:spPr/>
      <dgm:t>
        <a:bodyPr/>
        <a:lstStyle/>
        <a:p>
          <a:endParaRPr lang="en-US"/>
        </a:p>
      </dgm:t>
    </dgm:pt>
    <dgm:pt modelId="{C5C915CC-0329-44AF-9538-6A420CA1276D}" type="sibTrans" cxnId="{73A67281-BFE3-418F-9B2A-7AE0A9471CDB}">
      <dgm:prSet/>
      <dgm:spPr/>
      <dgm:t>
        <a:bodyPr/>
        <a:lstStyle/>
        <a:p>
          <a:endParaRPr lang="en-US"/>
        </a:p>
      </dgm:t>
    </dgm:pt>
    <dgm:pt modelId="{473B2392-4F89-124C-BEC2-1D4B453D6716}" type="pres">
      <dgm:prSet presAssocID="{457E419A-BED2-41CC-94E4-C047E0921B3A}" presName="linear" presStyleCnt="0">
        <dgm:presLayoutVars>
          <dgm:animLvl val="lvl"/>
          <dgm:resizeHandles val="exact"/>
        </dgm:presLayoutVars>
      </dgm:prSet>
      <dgm:spPr/>
    </dgm:pt>
    <dgm:pt modelId="{BD999445-D7E2-674E-9F86-5BFACEB28EBC}" type="pres">
      <dgm:prSet presAssocID="{8F9FB2E3-FA44-46B0-A634-F621496CB098}" presName="parentText" presStyleLbl="node1" presStyleIdx="0" presStyleCnt="3">
        <dgm:presLayoutVars>
          <dgm:chMax val="0"/>
          <dgm:bulletEnabled val="1"/>
        </dgm:presLayoutVars>
      </dgm:prSet>
      <dgm:spPr/>
    </dgm:pt>
    <dgm:pt modelId="{9272135D-BD76-B54D-9E34-0B0D52DE03EB}" type="pres">
      <dgm:prSet presAssocID="{1D5304A0-5C56-4047-9533-1327DF8827C8}" presName="spacer" presStyleCnt="0"/>
      <dgm:spPr/>
    </dgm:pt>
    <dgm:pt modelId="{E7A171EE-B3C8-F44F-BB0F-52D422439783}" type="pres">
      <dgm:prSet presAssocID="{E890616F-7147-453D-A981-1593EDF13B5C}" presName="parentText" presStyleLbl="node1" presStyleIdx="1" presStyleCnt="3">
        <dgm:presLayoutVars>
          <dgm:chMax val="0"/>
          <dgm:bulletEnabled val="1"/>
        </dgm:presLayoutVars>
      </dgm:prSet>
      <dgm:spPr/>
    </dgm:pt>
    <dgm:pt modelId="{9FB2C2CF-73AE-034B-B3DE-F74A74E875E5}" type="pres">
      <dgm:prSet presAssocID="{5CCCB9CA-0EEC-48D0-ACA5-583260E668E7}" presName="spacer" presStyleCnt="0"/>
      <dgm:spPr/>
    </dgm:pt>
    <dgm:pt modelId="{C5CB51B1-03A3-FC41-9E3C-5210FBB9C098}" type="pres">
      <dgm:prSet presAssocID="{2981AD89-6170-400A-AE0F-F17777AA0EAA}" presName="parentText" presStyleLbl="node1" presStyleIdx="2" presStyleCnt="3">
        <dgm:presLayoutVars>
          <dgm:chMax val="0"/>
          <dgm:bulletEnabled val="1"/>
        </dgm:presLayoutVars>
      </dgm:prSet>
      <dgm:spPr/>
    </dgm:pt>
  </dgm:ptLst>
  <dgm:cxnLst>
    <dgm:cxn modelId="{51304B34-072C-0E49-9D18-6057FE29F721}" type="presOf" srcId="{E890616F-7147-453D-A981-1593EDF13B5C}" destId="{E7A171EE-B3C8-F44F-BB0F-52D422439783}" srcOrd="0" destOrd="0" presId="urn:microsoft.com/office/officeart/2005/8/layout/vList2"/>
    <dgm:cxn modelId="{59F0E34F-94E3-43E4-B78A-5982EE7A5DA5}" srcId="{457E419A-BED2-41CC-94E4-C047E0921B3A}" destId="{8F9FB2E3-FA44-46B0-A634-F621496CB098}" srcOrd="0" destOrd="0" parTransId="{36580CF9-F484-446F-BF06-66E44234A342}" sibTransId="{1D5304A0-5C56-4047-9533-1327DF8827C8}"/>
    <dgm:cxn modelId="{7BE00272-5850-45C2-A361-1A9EBE5C6D5D}" srcId="{457E419A-BED2-41CC-94E4-C047E0921B3A}" destId="{E890616F-7147-453D-A981-1593EDF13B5C}" srcOrd="1" destOrd="0" parTransId="{CBC361C1-53F4-4CE6-A6E1-FE285FF91D2C}" sibTransId="{5CCCB9CA-0EEC-48D0-ACA5-583260E668E7}"/>
    <dgm:cxn modelId="{1EAEA575-B2E1-524C-A108-74A7DC19D25A}" type="presOf" srcId="{2981AD89-6170-400A-AE0F-F17777AA0EAA}" destId="{C5CB51B1-03A3-FC41-9E3C-5210FBB9C098}" srcOrd="0" destOrd="0" presId="urn:microsoft.com/office/officeart/2005/8/layout/vList2"/>
    <dgm:cxn modelId="{73A67281-BFE3-418F-9B2A-7AE0A9471CDB}" srcId="{457E419A-BED2-41CC-94E4-C047E0921B3A}" destId="{2981AD89-6170-400A-AE0F-F17777AA0EAA}" srcOrd="2" destOrd="0" parTransId="{B0DF6EEE-89B9-4BF8-A65D-83DE642DAD53}" sibTransId="{C5C915CC-0329-44AF-9538-6A420CA1276D}"/>
    <dgm:cxn modelId="{B0B02799-7552-684A-AA4C-511FB522B690}" type="presOf" srcId="{8F9FB2E3-FA44-46B0-A634-F621496CB098}" destId="{BD999445-D7E2-674E-9F86-5BFACEB28EBC}" srcOrd="0" destOrd="0" presId="urn:microsoft.com/office/officeart/2005/8/layout/vList2"/>
    <dgm:cxn modelId="{04E11AFC-5074-8849-8D93-5F1A1EF666DD}" type="presOf" srcId="{457E419A-BED2-41CC-94E4-C047E0921B3A}" destId="{473B2392-4F89-124C-BEC2-1D4B453D6716}" srcOrd="0" destOrd="0" presId="urn:microsoft.com/office/officeart/2005/8/layout/vList2"/>
    <dgm:cxn modelId="{49E2D6E5-7176-5340-8471-160E7D4CE1F4}" type="presParOf" srcId="{473B2392-4F89-124C-BEC2-1D4B453D6716}" destId="{BD999445-D7E2-674E-9F86-5BFACEB28EBC}" srcOrd="0" destOrd="0" presId="urn:microsoft.com/office/officeart/2005/8/layout/vList2"/>
    <dgm:cxn modelId="{5781AB82-5D50-DF48-8553-B3C4F8EDE2B7}" type="presParOf" srcId="{473B2392-4F89-124C-BEC2-1D4B453D6716}" destId="{9272135D-BD76-B54D-9E34-0B0D52DE03EB}" srcOrd="1" destOrd="0" presId="urn:microsoft.com/office/officeart/2005/8/layout/vList2"/>
    <dgm:cxn modelId="{6CAF4E7B-E180-0448-8B1F-479C899DE0C0}" type="presParOf" srcId="{473B2392-4F89-124C-BEC2-1D4B453D6716}" destId="{E7A171EE-B3C8-F44F-BB0F-52D422439783}" srcOrd="2" destOrd="0" presId="urn:microsoft.com/office/officeart/2005/8/layout/vList2"/>
    <dgm:cxn modelId="{7B45A8EA-D9B9-7349-AE81-A3420B6FC0CD}" type="presParOf" srcId="{473B2392-4F89-124C-BEC2-1D4B453D6716}" destId="{9FB2C2CF-73AE-034B-B3DE-F74A74E875E5}" srcOrd="3" destOrd="0" presId="urn:microsoft.com/office/officeart/2005/8/layout/vList2"/>
    <dgm:cxn modelId="{BAA96E97-AF46-FF4D-A7A4-FD4CD97CA697}" type="presParOf" srcId="{473B2392-4F89-124C-BEC2-1D4B453D6716}" destId="{C5CB51B1-03A3-FC41-9E3C-5210FBB9C09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4C8D23-04E2-44BB-A26D-3575C0C41771}"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C35485B8-C84F-4DAB-9C5F-7184394B19FC}">
      <dgm:prSet/>
      <dgm:spPr/>
      <dgm:t>
        <a:bodyPr/>
        <a:lstStyle/>
        <a:p>
          <a:r>
            <a:rPr lang="en-US" dirty="0" err="1"/>
            <a:t>Vhodný</a:t>
          </a:r>
          <a:r>
            <a:rPr lang="en-US" dirty="0"/>
            <a:t> </a:t>
          </a:r>
          <a:r>
            <a:rPr lang="en-US" b="1" dirty="0" err="1"/>
            <a:t>návrh</a:t>
          </a:r>
          <a:r>
            <a:rPr lang="en-US" b="1" dirty="0"/>
            <a:t> </a:t>
          </a:r>
          <a:r>
            <a:rPr lang="en-US" b="1" dirty="0" err="1"/>
            <a:t>experimentu</a:t>
          </a:r>
          <a:r>
            <a:rPr lang="en-US" b="1" dirty="0"/>
            <a:t> </a:t>
          </a:r>
          <a:r>
            <a:rPr lang="en-US" dirty="0"/>
            <a:t>(</a:t>
          </a:r>
          <a:r>
            <a:rPr lang="en-US" dirty="0" err="1"/>
            <a:t>výběr</a:t>
          </a:r>
          <a:r>
            <a:rPr lang="en-US" dirty="0"/>
            <a:t> </a:t>
          </a:r>
          <a:r>
            <a:rPr lang="en-US" dirty="0" err="1"/>
            <a:t>analytické</a:t>
          </a:r>
          <a:r>
            <a:rPr lang="en-US" dirty="0"/>
            <a:t> </a:t>
          </a:r>
          <a:r>
            <a:rPr lang="en-US" dirty="0" err="1"/>
            <a:t>metody</a:t>
          </a:r>
          <a:r>
            <a:rPr lang="en-US" dirty="0"/>
            <a:t>, </a:t>
          </a:r>
          <a:r>
            <a:rPr lang="en-US" dirty="0" err="1"/>
            <a:t>počet</a:t>
          </a:r>
          <a:r>
            <a:rPr lang="en-US" dirty="0"/>
            <a:t> a </a:t>
          </a:r>
          <a:r>
            <a:rPr lang="en-US" dirty="0" err="1"/>
            <a:t>typ</a:t>
          </a:r>
          <a:r>
            <a:rPr lang="en-US" dirty="0"/>
            <a:t> </a:t>
          </a:r>
          <a:r>
            <a:rPr lang="en-US" dirty="0" err="1"/>
            <a:t>vzorků</a:t>
          </a:r>
          <a:r>
            <a:rPr lang="en-US" dirty="0"/>
            <a:t>, </a:t>
          </a:r>
          <a:r>
            <a:rPr lang="en-US" dirty="0" err="1"/>
            <a:t>randomizace</a:t>
          </a:r>
          <a:r>
            <a:rPr lang="en-US" dirty="0"/>
            <a:t>….)</a:t>
          </a:r>
        </a:p>
      </dgm:t>
    </dgm:pt>
    <dgm:pt modelId="{45223871-302F-4F70-A119-95E1E1DA940C}" type="parTrans" cxnId="{5EA6ED03-31F7-4558-9B1D-C7BD631EE4BB}">
      <dgm:prSet/>
      <dgm:spPr/>
      <dgm:t>
        <a:bodyPr/>
        <a:lstStyle/>
        <a:p>
          <a:endParaRPr lang="en-US"/>
        </a:p>
      </dgm:t>
    </dgm:pt>
    <dgm:pt modelId="{523296CE-4F88-49A7-96B5-A9CF675E19A5}" type="sibTrans" cxnId="{5EA6ED03-31F7-4558-9B1D-C7BD631EE4BB}">
      <dgm:prSet/>
      <dgm:spPr/>
      <dgm:t>
        <a:bodyPr/>
        <a:lstStyle/>
        <a:p>
          <a:endParaRPr lang="en-US"/>
        </a:p>
      </dgm:t>
    </dgm:pt>
    <dgm:pt modelId="{ADE450B5-0A9F-4F11-B011-69147670EAA7}">
      <dgm:prSet/>
      <dgm:spPr/>
      <dgm:t>
        <a:bodyPr/>
        <a:lstStyle/>
        <a:p>
          <a:r>
            <a:rPr lang="en-US" b="1" dirty="0" err="1"/>
            <a:t>Minimalizace</a:t>
          </a:r>
          <a:r>
            <a:rPr lang="en-US" b="1" dirty="0"/>
            <a:t> </a:t>
          </a:r>
          <a:r>
            <a:rPr lang="en-US" b="1" dirty="0" err="1"/>
            <a:t>chyb</a:t>
          </a:r>
          <a:r>
            <a:rPr lang="en-US" b="1" dirty="0"/>
            <a:t> </a:t>
          </a:r>
          <a:r>
            <a:rPr lang="en-US" dirty="0"/>
            <a:t>v </a:t>
          </a:r>
          <a:r>
            <a:rPr lang="en-US" dirty="0" err="1">
              <a:solidFill>
                <a:schemeClr val="tx1"/>
              </a:solidFill>
              <a:latin typeface="Calibri Light" panose="020F0302020204030204"/>
            </a:rPr>
            <a:t>laboratoři</a:t>
          </a:r>
          <a:endParaRPr lang="en-US" dirty="0" err="1">
            <a:solidFill>
              <a:schemeClr val="tx1"/>
            </a:solidFill>
          </a:endParaRPr>
        </a:p>
      </dgm:t>
    </dgm:pt>
    <dgm:pt modelId="{27DB3AB5-1AFF-4A21-82D8-2EB75CCE06C2}" type="parTrans" cxnId="{08054198-D7F3-4987-92F1-32044CD502CB}">
      <dgm:prSet/>
      <dgm:spPr/>
      <dgm:t>
        <a:bodyPr/>
        <a:lstStyle/>
        <a:p>
          <a:endParaRPr lang="en-US"/>
        </a:p>
      </dgm:t>
    </dgm:pt>
    <dgm:pt modelId="{13A167C6-E49B-46A5-B35C-3E756D78EB54}" type="sibTrans" cxnId="{08054198-D7F3-4987-92F1-32044CD502CB}">
      <dgm:prSet/>
      <dgm:spPr/>
      <dgm:t>
        <a:bodyPr/>
        <a:lstStyle/>
        <a:p>
          <a:endParaRPr lang="en-US"/>
        </a:p>
      </dgm:t>
    </dgm:pt>
    <dgm:pt modelId="{010B402D-627B-4AAB-B0F0-2136307BBB4E}">
      <dgm:prSet/>
      <dgm:spPr/>
      <dgm:t>
        <a:bodyPr/>
        <a:lstStyle/>
        <a:p>
          <a:r>
            <a:rPr lang="en-US" b="1" dirty="0" err="1"/>
            <a:t>Vedení</a:t>
          </a:r>
          <a:r>
            <a:rPr lang="en-US" dirty="0"/>
            <a:t> </a:t>
          </a:r>
          <a:r>
            <a:rPr lang="en-US" dirty="0" err="1"/>
            <a:t>kompletních</a:t>
          </a:r>
          <a:r>
            <a:rPr lang="en-US" dirty="0"/>
            <a:t> </a:t>
          </a:r>
          <a:r>
            <a:rPr lang="en-US" b="1" dirty="0" err="1"/>
            <a:t>záznamů</a:t>
          </a:r>
          <a:endParaRPr lang="en-US" b="1" dirty="0"/>
        </a:p>
      </dgm:t>
    </dgm:pt>
    <dgm:pt modelId="{E72B107A-06A9-40AD-9944-F1461FCA3C0C}" type="parTrans" cxnId="{7E0CFEEE-F6CD-429B-88B6-4E94B6B0D1F4}">
      <dgm:prSet/>
      <dgm:spPr/>
      <dgm:t>
        <a:bodyPr/>
        <a:lstStyle/>
        <a:p>
          <a:endParaRPr lang="en-US"/>
        </a:p>
      </dgm:t>
    </dgm:pt>
    <dgm:pt modelId="{64A51992-2DB7-4719-B9DA-E3DFA570B6B0}" type="sibTrans" cxnId="{7E0CFEEE-F6CD-429B-88B6-4E94B6B0D1F4}">
      <dgm:prSet/>
      <dgm:spPr/>
      <dgm:t>
        <a:bodyPr/>
        <a:lstStyle/>
        <a:p>
          <a:endParaRPr lang="en-US"/>
        </a:p>
      </dgm:t>
    </dgm:pt>
    <dgm:pt modelId="{1D6B563F-9D68-45CC-B07F-3CBA48CE8DE7}">
      <dgm:prSet/>
      <dgm:spPr/>
      <dgm:t>
        <a:bodyPr/>
        <a:lstStyle/>
        <a:p>
          <a:r>
            <a:rPr lang="en-US" b="1" dirty="0" err="1"/>
            <a:t>Výběr</a:t>
          </a:r>
          <a:r>
            <a:rPr lang="en-US" b="1" dirty="0"/>
            <a:t> </a:t>
          </a:r>
          <a:r>
            <a:rPr lang="en-US" b="1" dirty="0" err="1"/>
            <a:t>vhodných</a:t>
          </a:r>
          <a:r>
            <a:rPr lang="en-US" b="1" dirty="0"/>
            <a:t> </a:t>
          </a:r>
          <a:r>
            <a:rPr lang="en-US" b="1" dirty="0" err="1"/>
            <a:t>metod</a:t>
          </a:r>
          <a:r>
            <a:rPr lang="en-US" b="1" dirty="0"/>
            <a:t> </a:t>
          </a:r>
          <a:r>
            <a:rPr lang="en-US" dirty="0"/>
            <a:t>pro </a:t>
          </a:r>
          <a:r>
            <a:rPr lang="en-US" dirty="0" err="1"/>
            <a:t>statistickou</a:t>
          </a:r>
          <a:r>
            <a:rPr lang="en-US" dirty="0"/>
            <a:t> </a:t>
          </a:r>
          <a:r>
            <a:rPr lang="en-US" dirty="0" err="1"/>
            <a:t>analýzu</a:t>
          </a:r>
          <a:r>
            <a:rPr lang="en-US" dirty="0"/>
            <a:t> </a:t>
          </a:r>
          <a:r>
            <a:rPr lang="en-US" dirty="0" err="1"/>
            <a:t>dat</a:t>
          </a:r>
          <a:endParaRPr lang="en-US" dirty="0"/>
        </a:p>
      </dgm:t>
    </dgm:pt>
    <dgm:pt modelId="{B451CA21-9815-4553-B098-B09D8A68ABD3}" type="parTrans" cxnId="{B8123495-6A4B-4527-A382-5D1D02105375}">
      <dgm:prSet/>
      <dgm:spPr/>
      <dgm:t>
        <a:bodyPr/>
        <a:lstStyle/>
        <a:p>
          <a:endParaRPr lang="en-US"/>
        </a:p>
      </dgm:t>
    </dgm:pt>
    <dgm:pt modelId="{CB857356-B0B5-43B9-B54C-15C40377A1E5}" type="sibTrans" cxnId="{B8123495-6A4B-4527-A382-5D1D02105375}">
      <dgm:prSet/>
      <dgm:spPr/>
      <dgm:t>
        <a:bodyPr/>
        <a:lstStyle/>
        <a:p>
          <a:endParaRPr lang="en-US"/>
        </a:p>
      </dgm:t>
    </dgm:pt>
    <dgm:pt modelId="{38246004-A8FC-43D8-8938-EA01BA4C2D94}">
      <dgm:prSet/>
      <dgm:spPr/>
      <dgm:t>
        <a:bodyPr/>
        <a:lstStyle/>
        <a:p>
          <a:r>
            <a:rPr lang="en-US" dirty="0" err="1"/>
            <a:t>Správná</a:t>
          </a:r>
          <a:r>
            <a:rPr lang="en-US" dirty="0"/>
            <a:t> </a:t>
          </a:r>
          <a:r>
            <a:rPr lang="en-US" b="1" dirty="0" err="1"/>
            <a:t>validace</a:t>
          </a:r>
          <a:r>
            <a:rPr lang="en-US" dirty="0"/>
            <a:t> </a:t>
          </a:r>
          <a:r>
            <a:rPr lang="en-US" dirty="0" err="1"/>
            <a:t>výsledků</a:t>
          </a:r>
          <a:endParaRPr lang="en-US" dirty="0"/>
        </a:p>
      </dgm:t>
    </dgm:pt>
    <dgm:pt modelId="{29B6DF54-C5E5-467D-A414-AF2B3368311E}" type="parTrans" cxnId="{17C98591-5980-4DBB-95E3-F8BE7B9BECC4}">
      <dgm:prSet/>
      <dgm:spPr/>
      <dgm:t>
        <a:bodyPr/>
        <a:lstStyle/>
        <a:p>
          <a:endParaRPr lang="en-US"/>
        </a:p>
      </dgm:t>
    </dgm:pt>
    <dgm:pt modelId="{9C2EEC3F-2225-4F55-99C4-BFECD9F4AF56}" type="sibTrans" cxnId="{17C98591-5980-4DBB-95E3-F8BE7B9BECC4}">
      <dgm:prSet/>
      <dgm:spPr/>
      <dgm:t>
        <a:bodyPr/>
        <a:lstStyle/>
        <a:p>
          <a:endParaRPr lang="en-US"/>
        </a:p>
      </dgm:t>
    </dgm:pt>
    <dgm:pt modelId="{D8F6D514-2F13-4CD8-8B2F-618C8E48A521}">
      <dgm:prSet phldr="0"/>
      <dgm:spPr/>
      <dgm:t>
        <a:bodyPr/>
        <a:lstStyle/>
        <a:p>
          <a:pPr rtl="0"/>
          <a:r>
            <a:rPr lang="en-US" b="1" dirty="0" err="1">
              <a:latin typeface="Calibri Light" panose="020F0302020204030204"/>
            </a:rPr>
            <a:t>Reálný</a:t>
          </a:r>
          <a:r>
            <a:rPr lang="en-US" b="1" dirty="0">
              <a:latin typeface="Calibri Light" panose="020F0302020204030204"/>
            </a:rPr>
            <a:t> </a:t>
          </a:r>
          <a:r>
            <a:rPr lang="en-US" b="1" dirty="0" err="1">
              <a:latin typeface="Calibri Light" panose="020F0302020204030204"/>
            </a:rPr>
            <a:t>časový</a:t>
          </a:r>
          <a:r>
            <a:rPr lang="en-US" b="1" dirty="0">
              <a:latin typeface="Calibri Light" panose="020F0302020204030204"/>
            </a:rPr>
            <a:t> </a:t>
          </a:r>
          <a:r>
            <a:rPr lang="en-US" b="0" dirty="0">
              <a:latin typeface="Calibri Light" panose="020F0302020204030204"/>
            </a:rPr>
            <a:t>odhad</a:t>
          </a:r>
        </a:p>
      </dgm:t>
    </dgm:pt>
    <dgm:pt modelId="{5E62AF61-BCD5-41C9-9958-21C73B07838E}" type="parTrans" cxnId="{EBF974F0-2A1E-4B31-BF43-59EC2BB3BD2A}">
      <dgm:prSet/>
      <dgm:spPr/>
    </dgm:pt>
    <dgm:pt modelId="{A07BA025-F215-423F-89FA-DA8D52132C42}" type="sibTrans" cxnId="{EBF974F0-2A1E-4B31-BF43-59EC2BB3BD2A}">
      <dgm:prSet/>
      <dgm:spPr/>
    </dgm:pt>
    <dgm:pt modelId="{F4BA5B78-23AC-B542-A231-6FE894199A3A}" type="pres">
      <dgm:prSet presAssocID="{F64C8D23-04E2-44BB-A26D-3575C0C41771}" presName="vert0" presStyleCnt="0">
        <dgm:presLayoutVars>
          <dgm:dir/>
          <dgm:animOne val="branch"/>
          <dgm:animLvl val="lvl"/>
        </dgm:presLayoutVars>
      </dgm:prSet>
      <dgm:spPr/>
    </dgm:pt>
    <dgm:pt modelId="{4267FC8C-1086-A242-835C-DC9C33B93858}" type="pres">
      <dgm:prSet presAssocID="{C35485B8-C84F-4DAB-9C5F-7184394B19FC}" presName="thickLine" presStyleLbl="alignNode1" presStyleIdx="0" presStyleCnt="6"/>
      <dgm:spPr/>
    </dgm:pt>
    <dgm:pt modelId="{C5CAD02B-EEA6-C442-B1F6-A61EF8E6B696}" type="pres">
      <dgm:prSet presAssocID="{C35485B8-C84F-4DAB-9C5F-7184394B19FC}" presName="horz1" presStyleCnt="0"/>
      <dgm:spPr/>
    </dgm:pt>
    <dgm:pt modelId="{B03C90B0-8660-7B49-AB8C-E37C6F5DE04C}" type="pres">
      <dgm:prSet presAssocID="{C35485B8-C84F-4DAB-9C5F-7184394B19FC}" presName="tx1" presStyleLbl="revTx" presStyleIdx="0" presStyleCnt="6"/>
      <dgm:spPr/>
    </dgm:pt>
    <dgm:pt modelId="{125EBF4D-6BFF-BE4E-8084-E11F9FF9025A}" type="pres">
      <dgm:prSet presAssocID="{C35485B8-C84F-4DAB-9C5F-7184394B19FC}" presName="vert1" presStyleCnt="0"/>
      <dgm:spPr/>
    </dgm:pt>
    <dgm:pt modelId="{C30A6C53-5519-4AB6-8ED0-75E90030A625}" type="pres">
      <dgm:prSet presAssocID="{D8F6D514-2F13-4CD8-8B2F-618C8E48A521}" presName="thickLine" presStyleLbl="alignNode1" presStyleIdx="1" presStyleCnt="6"/>
      <dgm:spPr/>
    </dgm:pt>
    <dgm:pt modelId="{25AADEB4-0A7B-448C-9B3D-DD430E5499CB}" type="pres">
      <dgm:prSet presAssocID="{D8F6D514-2F13-4CD8-8B2F-618C8E48A521}" presName="horz1" presStyleCnt="0"/>
      <dgm:spPr/>
    </dgm:pt>
    <dgm:pt modelId="{F63E9EB7-88B7-4A7D-9A30-E53733B45C3A}" type="pres">
      <dgm:prSet presAssocID="{D8F6D514-2F13-4CD8-8B2F-618C8E48A521}" presName="tx1" presStyleLbl="revTx" presStyleIdx="1" presStyleCnt="6"/>
      <dgm:spPr/>
    </dgm:pt>
    <dgm:pt modelId="{7E70C0C1-CF00-4C2E-A311-429B0670394E}" type="pres">
      <dgm:prSet presAssocID="{D8F6D514-2F13-4CD8-8B2F-618C8E48A521}" presName="vert1" presStyleCnt="0"/>
      <dgm:spPr/>
    </dgm:pt>
    <dgm:pt modelId="{ADB39CAE-34B7-944A-A091-5F414A90D249}" type="pres">
      <dgm:prSet presAssocID="{ADE450B5-0A9F-4F11-B011-69147670EAA7}" presName="thickLine" presStyleLbl="alignNode1" presStyleIdx="2" presStyleCnt="6"/>
      <dgm:spPr/>
    </dgm:pt>
    <dgm:pt modelId="{96E3EE47-C8C5-FF45-83F7-C9D2E431C706}" type="pres">
      <dgm:prSet presAssocID="{ADE450B5-0A9F-4F11-B011-69147670EAA7}" presName="horz1" presStyleCnt="0"/>
      <dgm:spPr/>
    </dgm:pt>
    <dgm:pt modelId="{B7136E0E-9AA1-E045-858B-BD7E0599128A}" type="pres">
      <dgm:prSet presAssocID="{ADE450B5-0A9F-4F11-B011-69147670EAA7}" presName="tx1" presStyleLbl="revTx" presStyleIdx="2" presStyleCnt="6"/>
      <dgm:spPr/>
    </dgm:pt>
    <dgm:pt modelId="{02528B04-2B1D-364C-87DC-4E17B7BE658F}" type="pres">
      <dgm:prSet presAssocID="{ADE450B5-0A9F-4F11-B011-69147670EAA7}" presName="vert1" presStyleCnt="0"/>
      <dgm:spPr/>
    </dgm:pt>
    <dgm:pt modelId="{EA7B57C3-DC73-D543-ACF7-FDCDACC191D3}" type="pres">
      <dgm:prSet presAssocID="{010B402D-627B-4AAB-B0F0-2136307BBB4E}" presName="thickLine" presStyleLbl="alignNode1" presStyleIdx="3" presStyleCnt="6"/>
      <dgm:spPr/>
    </dgm:pt>
    <dgm:pt modelId="{504AC84D-F408-B942-8FD1-21AC052D0927}" type="pres">
      <dgm:prSet presAssocID="{010B402D-627B-4AAB-B0F0-2136307BBB4E}" presName="horz1" presStyleCnt="0"/>
      <dgm:spPr/>
    </dgm:pt>
    <dgm:pt modelId="{82E4DDF0-F17F-7E48-824E-55E06FBD406A}" type="pres">
      <dgm:prSet presAssocID="{010B402D-627B-4AAB-B0F0-2136307BBB4E}" presName="tx1" presStyleLbl="revTx" presStyleIdx="3" presStyleCnt="6"/>
      <dgm:spPr/>
    </dgm:pt>
    <dgm:pt modelId="{C3C58B28-5F3B-834E-94D5-BA7F880AEED6}" type="pres">
      <dgm:prSet presAssocID="{010B402D-627B-4AAB-B0F0-2136307BBB4E}" presName="vert1" presStyleCnt="0"/>
      <dgm:spPr/>
    </dgm:pt>
    <dgm:pt modelId="{517B3146-EBC9-4B4E-962F-E280ABA2B531}" type="pres">
      <dgm:prSet presAssocID="{1D6B563F-9D68-45CC-B07F-3CBA48CE8DE7}" presName="thickLine" presStyleLbl="alignNode1" presStyleIdx="4" presStyleCnt="6"/>
      <dgm:spPr/>
    </dgm:pt>
    <dgm:pt modelId="{FB1F8336-2477-C047-B294-54963431A77A}" type="pres">
      <dgm:prSet presAssocID="{1D6B563F-9D68-45CC-B07F-3CBA48CE8DE7}" presName="horz1" presStyleCnt="0"/>
      <dgm:spPr/>
    </dgm:pt>
    <dgm:pt modelId="{B1148389-0DFC-0A48-B046-97AF8C658A6A}" type="pres">
      <dgm:prSet presAssocID="{1D6B563F-9D68-45CC-B07F-3CBA48CE8DE7}" presName="tx1" presStyleLbl="revTx" presStyleIdx="4" presStyleCnt="6"/>
      <dgm:spPr/>
    </dgm:pt>
    <dgm:pt modelId="{B2D87C03-2022-1740-AE76-0288E9A59718}" type="pres">
      <dgm:prSet presAssocID="{1D6B563F-9D68-45CC-B07F-3CBA48CE8DE7}" presName="vert1" presStyleCnt="0"/>
      <dgm:spPr/>
    </dgm:pt>
    <dgm:pt modelId="{7AAC40CB-4FFF-734A-8979-CB49F381306B}" type="pres">
      <dgm:prSet presAssocID="{38246004-A8FC-43D8-8938-EA01BA4C2D94}" presName="thickLine" presStyleLbl="alignNode1" presStyleIdx="5" presStyleCnt="6"/>
      <dgm:spPr/>
    </dgm:pt>
    <dgm:pt modelId="{BCE52F57-B941-6448-8D2D-FC112F1014AA}" type="pres">
      <dgm:prSet presAssocID="{38246004-A8FC-43D8-8938-EA01BA4C2D94}" presName="horz1" presStyleCnt="0"/>
      <dgm:spPr/>
    </dgm:pt>
    <dgm:pt modelId="{155CD044-13E0-EF40-BEED-A6792873D646}" type="pres">
      <dgm:prSet presAssocID="{38246004-A8FC-43D8-8938-EA01BA4C2D94}" presName="tx1" presStyleLbl="revTx" presStyleIdx="5" presStyleCnt="6"/>
      <dgm:spPr/>
    </dgm:pt>
    <dgm:pt modelId="{66823A0E-1E9B-E441-A532-EF746AE982EB}" type="pres">
      <dgm:prSet presAssocID="{38246004-A8FC-43D8-8938-EA01BA4C2D94}" presName="vert1" presStyleCnt="0"/>
      <dgm:spPr/>
    </dgm:pt>
  </dgm:ptLst>
  <dgm:cxnLst>
    <dgm:cxn modelId="{5EA6ED03-31F7-4558-9B1D-C7BD631EE4BB}" srcId="{F64C8D23-04E2-44BB-A26D-3575C0C41771}" destId="{C35485B8-C84F-4DAB-9C5F-7184394B19FC}" srcOrd="0" destOrd="0" parTransId="{45223871-302F-4F70-A119-95E1E1DA940C}" sibTransId="{523296CE-4F88-49A7-96B5-A9CF675E19A5}"/>
    <dgm:cxn modelId="{5079E105-FB3F-45C9-9DFE-6454FBB2CC65}" type="presOf" srcId="{D8F6D514-2F13-4CD8-8B2F-618C8E48A521}" destId="{F63E9EB7-88B7-4A7D-9A30-E53733B45C3A}" srcOrd="0" destOrd="0" presId="urn:microsoft.com/office/officeart/2008/layout/LinedList"/>
    <dgm:cxn modelId="{10ECD20C-C0A9-48B4-B68B-7220D9A0FBB9}" type="presOf" srcId="{ADE450B5-0A9F-4F11-B011-69147670EAA7}" destId="{B7136E0E-9AA1-E045-858B-BD7E0599128A}" srcOrd="0" destOrd="0" presId="urn:microsoft.com/office/officeart/2008/layout/LinedList"/>
    <dgm:cxn modelId="{96D86151-AB73-429C-B3DF-1CD2C6FCA33A}" type="presOf" srcId="{010B402D-627B-4AAB-B0F0-2136307BBB4E}" destId="{82E4DDF0-F17F-7E48-824E-55E06FBD406A}" srcOrd="0" destOrd="0" presId="urn:microsoft.com/office/officeart/2008/layout/LinedList"/>
    <dgm:cxn modelId="{82EAEB8A-131A-4055-8D70-26DEEA658345}" type="presOf" srcId="{C35485B8-C84F-4DAB-9C5F-7184394B19FC}" destId="{B03C90B0-8660-7B49-AB8C-E37C6F5DE04C}" srcOrd="0" destOrd="0" presId="urn:microsoft.com/office/officeart/2008/layout/LinedList"/>
    <dgm:cxn modelId="{17C98591-5980-4DBB-95E3-F8BE7B9BECC4}" srcId="{F64C8D23-04E2-44BB-A26D-3575C0C41771}" destId="{38246004-A8FC-43D8-8938-EA01BA4C2D94}" srcOrd="5" destOrd="0" parTransId="{29B6DF54-C5E5-467D-A414-AF2B3368311E}" sibTransId="{9C2EEC3F-2225-4F55-99C4-BFECD9F4AF56}"/>
    <dgm:cxn modelId="{B8123495-6A4B-4527-A382-5D1D02105375}" srcId="{F64C8D23-04E2-44BB-A26D-3575C0C41771}" destId="{1D6B563F-9D68-45CC-B07F-3CBA48CE8DE7}" srcOrd="4" destOrd="0" parTransId="{B451CA21-9815-4553-B098-B09D8A68ABD3}" sibTransId="{CB857356-B0B5-43B9-B54C-15C40377A1E5}"/>
    <dgm:cxn modelId="{08054198-D7F3-4987-92F1-32044CD502CB}" srcId="{F64C8D23-04E2-44BB-A26D-3575C0C41771}" destId="{ADE450B5-0A9F-4F11-B011-69147670EAA7}" srcOrd="2" destOrd="0" parTransId="{27DB3AB5-1AFF-4A21-82D8-2EB75CCE06C2}" sibTransId="{13A167C6-E49B-46A5-B35C-3E756D78EB54}"/>
    <dgm:cxn modelId="{A0A612A4-F91F-4C37-AEC9-CFCA288C9692}" type="presOf" srcId="{38246004-A8FC-43D8-8938-EA01BA4C2D94}" destId="{155CD044-13E0-EF40-BEED-A6792873D646}" srcOrd="0" destOrd="0" presId="urn:microsoft.com/office/officeart/2008/layout/LinedList"/>
    <dgm:cxn modelId="{5DDC45AF-F8A5-0B46-8749-52A03F188737}" type="presOf" srcId="{F64C8D23-04E2-44BB-A26D-3575C0C41771}" destId="{F4BA5B78-23AC-B542-A231-6FE894199A3A}" srcOrd="0" destOrd="0" presId="urn:microsoft.com/office/officeart/2008/layout/LinedList"/>
    <dgm:cxn modelId="{43B684D4-597A-4D55-BE3E-8385B89104D4}" type="presOf" srcId="{1D6B563F-9D68-45CC-B07F-3CBA48CE8DE7}" destId="{B1148389-0DFC-0A48-B046-97AF8C658A6A}" srcOrd="0" destOrd="0" presId="urn:microsoft.com/office/officeart/2008/layout/LinedList"/>
    <dgm:cxn modelId="{7E0CFEEE-F6CD-429B-88B6-4E94B6B0D1F4}" srcId="{F64C8D23-04E2-44BB-A26D-3575C0C41771}" destId="{010B402D-627B-4AAB-B0F0-2136307BBB4E}" srcOrd="3" destOrd="0" parTransId="{E72B107A-06A9-40AD-9944-F1461FCA3C0C}" sibTransId="{64A51992-2DB7-4719-B9DA-E3DFA570B6B0}"/>
    <dgm:cxn modelId="{EBF974F0-2A1E-4B31-BF43-59EC2BB3BD2A}" srcId="{F64C8D23-04E2-44BB-A26D-3575C0C41771}" destId="{D8F6D514-2F13-4CD8-8B2F-618C8E48A521}" srcOrd="1" destOrd="0" parTransId="{5E62AF61-BCD5-41C9-9958-21C73B07838E}" sibTransId="{A07BA025-F215-423F-89FA-DA8D52132C42}"/>
    <dgm:cxn modelId="{425D6B6F-37F1-4A91-88FF-FD182528AF67}" type="presParOf" srcId="{F4BA5B78-23AC-B542-A231-6FE894199A3A}" destId="{4267FC8C-1086-A242-835C-DC9C33B93858}" srcOrd="0" destOrd="0" presId="urn:microsoft.com/office/officeart/2008/layout/LinedList"/>
    <dgm:cxn modelId="{2A533309-2F8A-4454-BCC7-E2E4DA6E0005}" type="presParOf" srcId="{F4BA5B78-23AC-B542-A231-6FE894199A3A}" destId="{C5CAD02B-EEA6-C442-B1F6-A61EF8E6B696}" srcOrd="1" destOrd="0" presId="urn:microsoft.com/office/officeart/2008/layout/LinedList"/>
    <dgm:cxn modelId="{CD2BFB3D-FC6B-4AE0-B569-4591866C1A4B}" type="presParOf" srcId="{C5CAD02B-EEA6-C442-B1F6-A61EF8E6B696}" destId="{B03C90B0-8660-7B49-AB8C-E37C6F5DE04C}" srcOrd="0" destOrd="0" presId="urn:microsoft.com/office/officeart/2008/layout/LinedList"/>
    <dgm:cxn modelId="{74550A7C-6445-4926-8795-CD87D393EF84}" type="presParOf" srcId="{C5CAD02B-EEA6-C442-B1F6-A61EF8E6B696}" destId="{125EBF4D-6BFF-BE4E-8084-E11F9FF9025A}" srcOrd="1" destOrd="0" presId="urn:microsoft.com/office/officeart/2008/layout/LinedList"/>
    <dgm:cxn modelId="{B25C7A61-3828-4AB9-A743-9D9B636A9FFA}" type="presParOf" srcId="{F4BA5B78-23AC-B542-A231-6FE894199A3A}" destId="{C30A6C53-5519-4AB6-8ED0-75E90030A625}" srcOrd="2" destOrd="0" presId="urn:microsoft.com/office/officeart/2008/layout/LinedList"/>
    <dgm:cxn modelId="{7C366FE3-9EC6-42D5-8EB5-CE130B57AA60}" type="presParOf" srcId="{F4BA5B78-23AC-B542-A231-6FE894199A3A}" destId="{25AADEB4-0A7B-448C-9B3D-DD430E5499CB}" srcOrd="3" destOrd="0" presId="urn:microsoft.com/office/officeart/2008/layout/LinedList"/>
    <dgm:cxn modelId="{E733F2D3-C38E-473E-A981-294C2071E764}" type="presParOf" srcId="{25AADEB4-0A7B-448C-9B3D-DD430E5499CB}" destId="{F63E9EB7-88B7-4A7D-9A30-E53733B45C3A}" srcOrd="0" destOrd="0" presId="urn:microsoft.com/office/officeart/2008/layout/LinedList"/>
    <dgm:cxn modelId="{9ED019AE-7F11-438D-B447-CE2DAAC18B24}" type="presParOf" srcId="{25AADEB4-0A7B-448C-9B3D-DD430E5499CB}" destId="{7E70C0C1-CF00-4C2E-A311-429B0670394E}" srcOrd="1" destOrd="0" presId="urn:microsoft.com/office/officeart/2008/layout/LinedList"/>
    <dgm:cxn modelId="{56BA234B-41F3-42AC-8766-D00A33A99B68}" type="presParOf" srcId="{F4BA5B78-23AC-B542-A231-6FE894199A3A}" destId="{ADB39CAE-34B7-944A-A091-5F414A90D249}" srcOrd="4" destOrd="0" presId="urn:microsoft.com/office/officeart/2008/layout/LinedList"/>
    <dgm:cxn modelId="{AD13C20B-A0C9-4D23-AF10-EB60EC8E7588}" type="presParOf" srcId="{F4BA5B78-23AC-B542-A231-6FE894199A3A}" destId="{96E3EE47-C8C5-FF45-83F7-C9D2E431C706}" srcOrd="5" destOrd="0" presId="urn:microsoft.com/office/officeart/2008/layout/LinedList"/>
    <dgm:cxn modelId="{736C4803-3672-4007-BF23-5C488B1E3BF2}" type="presParOf" srcId="{96E3EE47-C8C5-FF45-83F7-C9D2E431C706}" destId="{B7136E0E-9AA1-E045-858B-BD7E0599128A}" srcOrd="0" destOrd="0" presId="urn:microsoft.com/office/officeart/2008/layout/LinedList"/>
    <dgm:cxn modelId="{5B3385DF-B616-46C2-BF6A-8C75077BBE67}" type="presParOf" srcId="{96E3EE47-C8C5-FF45-83F7-C9D2E431C706}" destId="{02528B04-2B1D-364C-87DC-4E17B7BE658F}" srcOrd="1" destOrd="0" presId="urn:microsoft.com/office/officeart/2008/layout/LinedList"/>
    <dgm:cxn modelId="{7713003B-C588-4B29-897E-4DCC2F5EFBFC}" type="presParOf" srcId="{F4BA5B78-23AC-B542-A231-6FE894199A3A}" destId="{EA7B57C3-DC73-D543-ACF7-FDCDACC191D3}" srcOrd="6" destOrd="0" presId="urn:microsoft.com/office/officeart/2008/layout/LinedList"/>
    <dgm:cxn modelId="{02D02769-559A-4E49-838D-E15F4BB3989D}" type="presParOf" srcId="{F4BA5B78-23AC-B542-A231-6FE894199A3A}" destId="{504AC84D-F408-B942-8FD1-21AC052D0927}" srcOrd="7" destOrd="0" presId="urn:microsoft.com/office/officeart/2008/layout/LinedList"/>
    <dgm:cxn modelId="{88B580E2-7EF3-4D2E-BD66-678A08CA07F8}" type="presParOf" srcId="{504AC84D-F408-B942-8FD1-21AC052D0927}" destId="{82E4DDF0-F17F-7E48-824E-55E06FBD406A}" srcOrd="0" destOrd="0" presId="urn:microsoft.com/office/officeart/2008/layout/LinedList"/>
    <dgm:cxn modelId="{DE80C3C2-099F-42FA-BBBA-62CEBEAF4A9F}" type="presParOf" srcId="{504AC84D-F408-B942-8FD1-21AC052D0927}" destId="{C3C58B28-5F3B-834E-94D5-BA7F880AEED6}" srcOrd="1" destOrd="0" presId="urn:microsoft.com/office/officeart/2008/layout/LinedList"/>
    <dgm:cxn modelId="{CE5F5DA4-9866-466A-97B2-E2DB55B82D10}" type="presParOf" srcId="{F4BA5B78-23AC-B542-A231-6FE894199A3A}" destId="{517B3146-EBC9-4B4E-962F-E280ABA2B531}" srcOrd="8" destOrd="0" presId="urn:microsoft.com/office/officeart/2008/layout/LinedList"/>
    <dgm:cxn modelId="{C1514591-505E-4609-A937-D75A9E396BAC}" type="presParOf" srcId="{F4BA5B78-23AC-B542-A231-6FE894199A3A}" destId="{FB1F8336-2477-C047-B294-54963431A77A}" srcOrd="9" destOrd="0" presId="urn:microsoft.com/office/officeart/2008/layout/LinedList"/>
    <dgm:cxn modelId="{27848AAA-C5D1-41C5-965A-6821308A8FDC}" type="presParOf" srcId="{FB1F8336-2477-C047-B294-54963431A77A}" destId="{B1148389-0DFC-0A48-B046-97AF8C658A6A}" srcOrd="0" destOrd="0" presId="urn:microsoft.com/office/officeart/2008/layout/LinedList"/>
    <dgm:cxn modelId="{D66911E4-0A6B-4D19-BCD7-0FFADDFF4968}" type="presParOf" srcId="{FB1F8336-2477-C047-B294-54963431A77A}" destId="{B2D87C03-2022-1740-AE76-0288E9A59718}" srcOrd="1" destOrd="0" presId="urn:microsoft.com/office/officeart/2008/layout/LinedList"/>
    <dgm:cxn modelId="{E71F240D-9023-4B73-875D-A20A7DA59730}" type="presParOf" srcId="{F4BA5B78-23AC-B542-A231-6FE894199A3A}" destId="{7AAC40CB-4FFF-734A-8979-CB49F381306B}" srcOrd="10" destOrd="0" presId="urn:microsoft.com/office/officeart/2008/layout/LinedList"/>
    <dgm:cxn modelId="{3DE3C5B6-46DD-4B61-91E4-68C181E663C4}" type="presParOf" srcId="{F4BA5B78-23AC-B542-A231-6FE894199A3A}" destId="{BCE52F57-B941-6448-8D2D-FC112F1014AA}" srcOrd="11" destOrd="0" presId="urn:microsoft.com/office/officeart/2008/layout/LinedList"/>
    <dgm:cxn modelId="{603F8B0E-3EF1-4C8A-910F-A77AD67EE4C9}" type="presParOf" srcId="{BCE52F57-B941-6448-8D2D-FC112F1014AA}" destId="{155CD044-13E0-EF40-BEED-A6792873D646}" srcOrd="0" destOrd="0" presId="urn:microsoft.com/office/officeart/2008/layout/LinedList"/>
    <dgm:cxn modelId="{7AC0D81C-4A8F-489F-92C7-917CC86558D0}" type="presParOf" srcId="{BCE52F57-B941-6448-8D2D-FC112F1014AA}" destId="{66823A0E-1E9B-E441-A532-EF746AE982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62298D-21FE-4BFB-80D4-5DA617A691F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BC96E03-B8B3-4D46-BB09-160EB21646BE}">
      <dgm:prSet/>
      <dgm:spPr/>
      <dgm:t>
        <a:bodyPr/>
        <a:lstStyle/>
        <a:p>
          <a:r>
            <a:rPr lang="en-US"/>
            <a:t>Čím variabilnější populace, tím více vzorků je potřeba na její dostatečný popis!</a:t>
          </a:r>
        </a:p>
      </dgm:t>
    </dgm:pt>
    <dgm:pt modelId="{6AF6FE3C-24DC-439C-8BAB-A99B5ABA7A43}" type="parTrans" cxnId="{26122653-955B-4D00-B739-91E8CC126364}">
      <dgm:prSet/>
      <dgm:spPr/>
      <dgm:t>
        <a:bodyPr/>
        <a:lstStyle/>
        <a:p>
          <a:endParaRPr lang="en-US"/>
        </a:p>
      </dgm:t>
    </dgm:pt>
    <dgm:pt modelId="{67F53235-9109-4D21-8B8F-FE933880D021}" type="sibTrans" cxnId="{26122653-955B-4D00-B739-91E8CC126364}">
      <dgm:prSet/>
      <dgm:spPr/>
      <dgm:t>
        <a:bodyPr/>
        <a:lstStyle/>
        <a:p>
          <a:endParaRPr lang="en-US"/>
        </a:p>
      </dgm:t>
    </dgm:pt>
    <dgm:pt modelId="{B412B53F-6A37-4699-B956-99AE001FF847}">
      <dgm:prSet/>
      <dgm:spPr/>
      <dgm:t>
        <a:bodyPr/>
        <a:lstStyle/>
        <a:p>
          <a:r>
            <a:rPr lang="en-US"/>
            <a:t>POČET VZORKŮ JE TAKÉ ZÁVISLÝ NA POUŽITÝCH STATISTICKÝCH METODÁCH!</a:t>
          </a:r>
        </a:p>
      </dgm:t>
    </dgm:pt>
    <dgm:pt modelId="{E10C761F-827C-45FB-B9FD-4FA1211EEC75}" type="parTrans" cxnId="{697CAB92-CE82-48C4-99FA-2BDC2F5B4484}">
      <dgm:prSet/>
      <dgm:spPr/>
      <dgm:t>
        <a:bodyPr/>
        <a:lstStyle/>
        <a:p>
          <a:endParaRPr lang="en-US"/>
        </a:p>
      </dgm:t>
    </dgm:pt>
    <dgm:pt modelId="{01EE587B-9A32-45D8-85CB-EB60FA9FEABD}" type="sibTrans" cxnId="{697CAB92-CE82-48C4-99FA-2BDC2F5B4484}">
      <dgm:prSet/>
      <dgm:spPr/>
      <dgm:t>
        <a:bodyPr/>
        <a:lstStyle/>
        <a:p>
          <a:endParaRPr lang="en-US"/>
        </a:p>
      </dgm:t>
    </dgm:pt>
    <dgm:pt modelId="{61C9853A-7485-46C1-9D8A-9259EA363D79}" type="pres">
      <dgm:prSet presAssocID="{E062298D-21FE-4BFB-80D4-5DA617A691F1}" presName="root" presStyleCnt="0">
        <dgm:presLayoutVars>
          <dgm:dir/>
          <dgm:resizeHandles val="exact"/>
        </dgm:presLayoutVars>
      </dgm:prSet>
      <dgm:spPr/>
    </dgm:pt>
    <dgm:pt modelId="{94154791-8F10-48D1-A450-2F85120A686F}" type="pres">
      <dgm:prSet presAssocID="{7BC96E03-B8B3-4D46-BB09-160EB21646BE}" presName="compNode" presStyleCnt="0"/>
      <dgm:spPr/>
    </dgm:pt>
    <dgm:pt modelId="{AE8158DF-32C4-49C8-9C21-111590F1698B}" type="pres">
      <dgm:prSet presAssocID="{7BC96E03-B8B3-4D46-BB09-160EB21646BE}" presName="bgRect" presStyleLbl="bgShp" presStyleIdx="0" presStyleCnt="2"/>
      <dgm:spPr/>
    </dgm:pt>
    <dgm:pt modelId="{21EBB3E0-F5DB-49B5-B5B5-F6599DBD6D88}" type="pres">
      <dgm:prSet presAssocID="{7BC96E03-B8B3-4D46-BB09-160EB21646B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47C4866F-AC60-4BD8-9F76-D36598A2C31B}" type="pres">
      <dgm:prSet presAssocID="{7BC96E03-B8B3-4D46-BB09-160EB21646BE}" presName="spaceRect" presStyleCnt="0"/>
      <dgm:spPr/>
    </dgm:pt>
    <dgm:pt modelId="{2B3377F0-2CEC-490A-913C-B78FDD7C1EF4}" type="pres">
      <dgm:prSet presAssocID="{7BC96E03-B8B3-4D46-BB09-160EB21646BE}" presName="parTx" presStyleLbl="revTx" presStyleIdx="0" presStyleCnt="2">
        <dgm:presLayoutVars>
          <dgm:chMax val="0"/>
          <dgm:chPref val="0"/>
        </dgm:presLayoutVars>
      </dgm:prSet>
      <dgm:spPr/>
    </dgm:pt>
    <dgm:pt modelId="{5C0DBD55-FA54-4BA3-8016-86D4B315287C}" type="pres">
      <dgm:prSet presAssocID="{67F53235-9109-4D21-8B8F-FE933880D021}" presName="sibTrans" presStyleCnt="0"/>
      <dgm:spPr/>
    </dgm:pt>
    <dgm:pt modelId="{C02060D2-D385-4E2D-9763-6D899BE3F0E2}" type="pres">
      <dgm:prSet presAssocID="{B412B53F-6A37-4699-B956-99AE001FF847}" presName="compNode" presStyleCnt="0"/>
      <dgm:spPr/>
    </dgm:pt>
    <dgm:pt modelId="{6D1693E3-FB6C-4559-815E-DBC6EE8A5F8B}" type="pres">
      <dgm:prSet presAssocID="{B412B53F-6A37-4699-B956-99AE001FF847}" presName="bgRect" presStyleLbl="bgShp" presStyleIdx="1" presStyleCnt="2"/>
      <dgm:spPr/>
    </dgm:pt>
    <dgm:pt modelId="{3F8E7307-B2FA-4035-95A7-95E7F4718E48}" type="pres">
      <dgm:prSet presAssocID="{B412B53F-6A37-4699-B956-99AE001FF84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nd Chime"/>
        </a:ext>
      </dgm:extLst>
    </dgm:pt>
    <dgm:pt modelId="{A4E35A2C-C58C-4BAB-ABE2-800B72D79163}" type="pres">
      <dgm:prSet presAssocID="{B412B53F-6A37-4699-B956-99AE001FF847}" presName="spaceRect" presStyleCnt="0"/>
      <dgm:spPr/>
    </dgm:pt>
    <dgm:pt modelId="{C0E530C8-2C73-4853-9DB0-54C55ACF0CEB}" type="pres">
      <dgm:prSet presAssocID="{B412B53F-6A37-4699-B956-99AE001FF847}" presName="parTx" presStyleLbl="revTx" presStyleIdx="1" presStyleCnt="2">
        <dgm:presLayoutVars>
          <dgm:chMax val="0"/>
          <dgm:chPref val="0"/>
        </dgm:presLayoutVars>
      </dgm:prSet>
      <dgm:spPr/>
    </dgm:pt>
  </dgm:ptLst>
  <dgm:cxnLst>
    <dgm:cxn modelId="{329DE02B-5427-4B3D-8420-E015659A818C}" type="presOf" srcId="{B412B53F-6A37-4699-B956-99AE001FF847}" destId="{C0E530C8-2C73-4853-9DB0-54C55ACF0CEB}" srcOrd="0" destOrd="0" presId="urn:microsoft.com/office/officeart/2018/2/layout/IconVerticalSolidList"/>
    <dgm:cxn modelId="{D3C2A46B-145E-4D6C-8E38-2902A2930074}" type="presOf" srcId="{E062298D-21FE-4BFB-80D4-5DA617A691F1}" destId="{61C9853A-7485-46C1-9D8A-9259EA363D79}" srcOrd="0" destOrd="0" presId="urn:microsoft.com/office/officeart/2018/2/layout/IconVerticalSolidList"/>
    <dgm:cxn modelId="{26122653-955B-4D00-B739-91E8CC126364}" srcId="{E062298D-21FE-4BFB-80D4-5DA617A691F1}" destId="{7BC96E03-B8B3-4D46-BB09-160EB21646BE}" srcOrd="0" destOrd="0" parTransId="{6AF6FE3C-24DC-439C-8BAB-A99B5ABA7A43}" sibTransId="{67F53235-9109-4D21-8B8F-FE933880D021}"/>
    <dgm:cxn modelId="{697CAB92-CE82-48C4-99FA-2BDC2F5B4484}" srcId="{E062298D-21FE-4BFB-80D4-5DA617A691F1}" destId="{B412B53F-6A37-4699-B956-99AE001FF847}" srcOrd="1" destOrd="0" parTransId="{E10C761F-827C-45FB-B9FD-4FA1211EEC75}" sibTransId="{01EE587B-9A32-45D8-85CB-EB60FA9FEABD}"/>
    <dgm:cxn modelId="{DB233BD6-4A65-43A2-AB2B-DACA1157407F}" type="presOf" srcId="{7BC96E03-B8B3-4D46-BB09-160EB21646BE}" destId="{2B3377F0-2CEC-490A-913C-B78FDD7C1EF4}" srcOrd="0" destOrd="0" presId="urn:microsoft.com/office/officeart/2018/2/layout/IconVerticalSolidList"/>
    <dgm:cxn modelId="{AD9F0E86-12F5-44F3-BD4E-71FF71CCEDC0}" type="presParOf" srcId="{61C9853A-7485-46C1-9D8A-9259EA363D79}" destId="{94154791-8F10-48D1-A450-2F85120A686F}" srcOrd="0" destOrd="0" presId="urn:microsoft.com/office/officeart/2018/2/layout/IconVerticalSolidList"/>
    <dgm:cxn modelId="{18BB054B-59F9-4E88-AEC2-9BB5C92F3930}" type="presParOf" srcId="{94154791-8F10-48D1-A450-2F85120A686F}" destId="{AE8158DF-32C4-49C8-9C21-111590F1698B}" srcOrd="0" destOrd="0" presId="urn:microsoft.com/office/officeart/2018/2/layout/IconVerticalSolidList"/>
    <dgm:cxn modelId="{90380CF1-30D8-4320-B6C4-B0C7E39837E6}" type="presParOf" srcId="{94154791-8F10-48D1-A450-2F85120A686F}" destId="{21EBB3E0-F5DB-49B5-B5B5-F6599DBD6D88}" srcOrd="1" destOrd="0" presId="urn:microsoft.com/office/officeart/2018/2/layout/IconVerticalSolidList"/>
    <dgm:cxn modelId="{2E4EEFF5-CDCE-436E-B29B-B9ECB9A81DC0}" type="presParOf" srcId="{94154791-8F10-48D1-A450-2F85120A686F}" destId="{47C4866F-AC60-4BD8-9F76-D36598A2C31B}" srcOrd="2" destOrd="0" presId="urn:microsoft.com/office/officeart/2018/2/layout/IconVerticalSolidList"/>
    <dgm:cxn modelId="{D244000D-1FE8-4053-9564-E4DC5C467993}" type="presParOf" srcId="{94154791-8F10-48D1-A450-2F85120A686F}" destId="{2B3377F0-2CEC-490A-913C-B78FDD7C1EF4}" srcOrd="3" destOrd="0" presId="urn:microsoft.com/office/officeart/2018/2/layout/IconVerticalSolidList"/>
    <dgm:cxn modelId="{CA203CDD-4090-4D84-BEDF-B9EB66D8B6D9}" type="presParOf" srcId="{61C9853A-7485-46C1-9D8A-9259EA363D79}" destId="{5C0DBD55-FA54-4BA3-8016-86D4B315287C}" srcOrd="1" destOrd="0" presId="urn:microsoft.com/office/officeart/2018/2/layout/IconVerticalSolidList"/>
    <dgm:cxn modelId="{2AAC30B7-01C1-4FA5-8783-AEF4EDF225B8}" type="presParOf" srcId="{61C9853A-7485-46C1-9D8A-9259EA363D79}" destId="{C02060D2-D385-4E2D-9763-6D899BE3F0E2}" srcOrd="2" destOrd="0" presId="urn:microsoft.com/office/officeart/2018/2/layout/IconVerticalSolidList"/>
    <dgm:cxn modelId="{9D04502D-EAD9-48A6-8C11-8599AF8DE7B8}" type="presParOf" srcId="{C02060D2-D385-4E2D-9763-6D899BE3F0E2}" destId="{6D1693E3-FB6C-4559-815E-DBC6EE8A5F8B}" srcOrd="0" destOrd="0" presId="urn:microsoft.com/office/officeart/2018/2/layout/IconVerticalSolidList"/>
    <dgm:cxn modelId="{758A9E97-1160-4028-AF2C-1E5E08FBBBC8}" type="presParOf" srcId="{C02060D2-D385-4E2D-9763-6D899BE3F0E2}" destId="{3F8E7307-B2FA-4035-95A7-95E7F4718E48}" srcOrd="1" destOrd="0" presId="urn:microsoft.com/office/officeart/2018/2/layout/IconVerticalSolidList"/>
    <dgm:cxn modelId="{63CCC1AA-053C-4D55-B932-5E14A02F4FAE}" type="presParOf" srcId="{C02060D2-D385-4E2D-9763-6D899BE3F0E2}" destId="{A4E35A2C-C58C-4BAB-ABE2-800B72D79163}" srcOrd="2" destOrd="0" presId="urn:microsoft.com/office/officeart/2018/2/layout/IconVerticalSolidList"/>
    <dgm:cxn modelId="{7476A68E-4CE1-4B8A-8CB1-5B5832A7E20E}" type="presParOf" srcId="{C02060D2-D385-4E2D-9763-6D899BE3F0E2}" destId="{C0E530C8-2C73-4853-9DB0-54C55ACF0CE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78577F-FCD5-4E63-9AB0-272141DEA0AB}"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F8245141-1D01-407C-9810-6468757378E7}">
      <dgm:prSet custT="1"/>
      <dgm:spPr/>
      <dgm:t>
        <a:bodyPr/>
        <a:lstStyle/>
        <a:p>
          <a:r>
            <a:rPr lang="cs-CZ" sz="4400" dirty="0"/>
            <a:t>Preventivně: Stratifikací a randomizací</a:t>
          </a:r>
          <a:endParaRPr lang="en-US" sz="4400" dirty="0"/>
        </a:p>
      </dgm:t>
    </dgm:pt>
    <dgm:pt modelId="{2AB2FC62-4D8A-422B-93EB-8C329C06DD06}" type="parTrans" cxnId="{8C693ED1-8275-4789-B689-27213721005B}">
      <dgm:prSet/>
      <dgm:spPr/>
      <dgm:t>
        <a:bodyPr/>
        <a:lstStyle/>
        <a:p>
          <a:endParaRPr lang="en-US"/>
        </a:p>
      </dgm:t>
    </dgm:pt>
    <dgm:pt modelId="{D64FE733-49E5-4E35-9888-6F7E7B5585D6}" type="sibTrans" cxnId="{8C693ED1-8275-4789-B689-27213721005B}">
      <dgm:prSet/>
      <dgm:spPr/>
      <dgm:t>
        <a:bodyPr/>
        <a:lstStyle/>
        <a:p>
          <a:endParaRPr lang="en-US"/>
        </a:p>
      </dgm:t>
    </dgm:pt>
    <dgm:pt modelId="{95193442-B968-4C67-8726-90CC45769ED1}">
      <dgm:prSet custT="1"/>
      <dgm:spPr/>
      <dgm:t>
        <a:bodyPr/>
        <a:lstStyle/>
        <a:p>
          <a:r>
            <a:rPr lang="cs-CZ" sz="4400" dirty="0"/>
            <a:t>Ad-hoc: Regresními strategiemi</a:t>
          </a:r>
          <a:endParaRPr lang="en-US" sz="4400" dirty="0"/>
        </a:p>
      </dgm:t>
    </dgm:pt>
    <dgm:pt modelId="{B9506CA8-50E5-4A6E-9AA0-7D37881CBAB4}" type="parTrans" cxnId="{8FA59D0B-27CC-4A5D-BD87-DB289DC62807}">
      <dgm:prSet/>
      <dgm:spPr/>
      <dgm:t>
        <a:bodyPr/>
        <a:lstStyle/>
        <a:p>
          <a:endParaRPr lang="en-US"/>
        </a:p>
      </dgm:t>
    </dgm:pt>
    <dgm:pt modelId="{5E444846-17F5-45EB-A5A3-67670FC7F833}" type="sibTrans" cxnId="{8FA59D0B-27CC-4A5D-BD87-DB289DC62807}">
      <dgm:prSet/>
      <dgm:spPr/>
      <dgm:t>
        <a:bodyPr/>
        <a:lstStyle/>
        <a:p>
          <a:endParaRPr lang="en-US"/>
        </a:p>
      </dgm:t>
    </dgm:pt>
    <dgm:pt modelId="{475CC2A3-FC3D-2743-9CEC-D78FE0D1E59C}" type="pres">
      <dgm:prSet presAssocID="{3B78577F-FCD5-4E63-9AB0-272141DEA0AB}" presName="hierChild1" presStyleCnt="0">
        <dgm:presLayoutVars>
          <dgm:chPref val="1"/>
          <dgm:dir/>
          <dgm:animOne val="branch"/>
          <dgm:animLvl val="lvl"/>
          <dgm:resizeHandles/>
        </dgm:presLayoutVars>
      </dgm:prSet>
      <dgm:spPr/>
    </dgm:pt>
    <dgm:pt modelId="{DE752E41-C5E1-D34F-A293-AD77B80D1748}" type="pres">
      <dgm:prSet presAssocID="{F8245141-1D01-407C-9810-6468757378E7}" presName="hierRoot1" presStyleCnt="0"/>
      <dgm:spPr/>
    </dgm:pt>
    <dgm:pt modelId="{B037FDF2-9F5B-5447-8C85-D45350A093B4}" type="pres">
      <dgm:prSet presAssocID="{F8245141-1D01-407C-9810-6468757378E7}" presName="composite" presStyleCnt="0"/>
      <dgm:spPr/>
    </dgm:pt>
    <dgm:pt modelId="{5F6785C6-7D80-0A4D-9FF7-855BF44AF16B}" type="pres">
      <dgm:prSet presAssocID="{F8245141-1D01-407C-9810-6468757378E7}" presName="background" presStyleLbl="node0" presStyleIdx="0" presStyleCnt="2"/>
      <dgm:spPr/>
    </dgm:pt>
    <dgm:pt modelId="{82066248-F8DD-8F4F-B242-813F70038E07}" type="pres">
      <dgm:prSet presAssocID="{F8245141-1D01-407C-9810-6468757378E7}" presName="text" presStyleLbl="fgAcc0" presStyleIdx="0" presStyleCnt="2">
        <dgm:presLayoutVars>
          <dgm:chPref val="3"/>
        </dgm:presLayoutVars>
      </dgm:prSet>
      <dgm:spPr/>
    </dgm:pt>
    <dgm:pt modelId="{E8CDA8B3-D7A4-FB4C-A116-F42ECE893B82}" type="pres">
      <dgm:prSet presAssocID="{F8245141-1D01-407C-9810-6468757378E7}" presName="hierChild2" presStyleCnt="0"/>
      <dgm:spPr/>
    </dgm:pt>
    <dgm:pt modelId="{2CC23763-9765-8044-9187-C83E1D947837}" type="pres">
      <dgm:prSet presAssocID="{95193442-B968-4C67-8726-90CC45769ED1}" presName="hierRoot1" presStyleCnt="0"/>
      <dgm:spPr/>
    </dgm:pt>
    <dgm:pt modelId="{A544005F-C7D0-A24B-A0BA-319A90E99021}" type="pres">
      <dgm:prSet presAssocID="{95193442-B968-4C67-8726-90CC45769ED1}" presName="composite" presStyleCnt="0"/>
      <dgm:spPr/>
    </dgm:pt>
    <dgm:pt modelId="{09CC0528-ADBB-484E-B700-96EF219C822B}" type="pres">
      <dgm:prSet presAssocID="{95193442-B968-4C67-8726-90CC45769ED1}" presName="background" presStyleLbl="node0" presStyleIdx="1" presStyleCnt="2"/>
      <dgm:spPr/>
    </dgm:pt>
    <dgm:pt modelId="{9CB3F6DE-9EB5-E14D-BD24-E11246865DEF}" type="pres">
      <dgm:prSet presAssocID="{95193442-B968-4C67-8726-90CC45769ED1}" presName="text" presStyleLbl="fgAcc0" presStyleIdx="1" presStyleCnt="2">
        <dgm:presLayoutVars>
          <dgm:chPref val="3"/>
        </dgm:presLayoutVars>
      </dgm:prSet>
      <dgm:spPr/>
    </dgm:pt>
    <dgm:pt modelId="{2A209F00-064E-2E45-A034-25F488B380DD}" type="pres">
      <dgm:prSet presAssocID="{95193442-B968-4C67-8726-90CC45769ED1}" presName="hierChild2" presStyleCnt="0"/>
      <dgm:spPr/>
    </dgm:pt>
  </dgm:ptLst>
  <dgm:cxnLst>
    <dgm:cxn modelId="{8FA59D0B-27CC-4A5D-BD87-DB289DC62807}" srcId="{3B78577F-FCD5-4E63-9AB0-272141DEA0AB}" destId="{95193442-B968-4C67-8726-90CC45769ED1}" srcOrd="1" destOrd="0" parTransId="{B9506CA8-50E5-4A6E-9AA0-7D37881CBAB4}" sibTransId="{5E444846-17F5-45EB-A5A3-67670FC7F833}"/>
    <dgm:cxn modelId="{C9F08D4B-DC64-A649-9DC3-0C3B1DB7B8B0}" type="presOf" srcId="{95193442-B968-4C67-8726-90CC45769ED1}" destId="{9CB3F6DE-9EB5-E14D-BD24-E11246865DEF}" srcOrd="0" destOrd="0" presId="urn:microsoft.com/office/officeart/2005/8/layout/hierarchy1"/>
    <dgm:cxn modelId="{3D8461A9-D3E4-6742-B648-A229DC77E079}" type="presOf" srcId="{F8245141-1D01-407C-9810-6468757378E7}" destId="{82066248-F8DD-8F4F-B242-813F70038E07}" srcOrd="0" destOrd="0" presId="urn:microsoft.com/office/officeart/2005/8/layout/hierarchy1"/>
    <dgm:cxn modelId="{8C693ED1-8275-4789-B689-27213721005B}" srcId="{3B78577F-FCD5-4E63-9AB0-272141DEA0AB}" destId="{F8245141-1D01-407C-9810-6468757378E7}" srcOrd="0" destOrd="0" parTransId="{2AB2FC62-4D8A-422B-93EB-8C329C06DD06}" sibTransId="{D64FE733-49E5-4E35-9888-6F7E7B5585D6}"/>
    <dgm:cxn modelId="{F868A2DE-C967-334B-B939-855AD7F1169C}" type="presOf" srcId="{3B78577F-FCD5-4E63-9AB0-272141DEA0AB}" destId="{475CC2A3-FC3D-2743-9CEC-D78FE0D1E59C}" srcOrd="0" destOrd="0" presId="urn:microsoft.com/office/officeart/2005/8/layout/hierarchy1"/>
    <dgm:cxn modelId="{C6A8BB5B-59C1-3A43-9C19-BFF5B99587C2}" type="presParOf" srcId="{475CC2A3-FC3D-2743-9CEC-D78FE0D1E59C}" destId="{DE752E41-C5E1-D34F-A293-AD77B80D1748}" srcOrd="0" destOrd="0" presId="urn:microsoft.com/office/officeart/2005/8/layout/hierarchy1"/>
    <dgm:cxn modelId="{1B9D74C1-6DFB-944E-9230-36CC12697054}" type="presParOf" srcId="{DE752E41-C5E1-D34F-A293-AD77B80D1748}" destId="{B037FDF2-9F5B-5447-8C85-D45350A093B4}" srcOrd="0" destOrd="0" presId="urn:microsoft.com/office/officeart/2005/8/layout/hierarchy1"/>
    <dgm:cxn modelId="{9971937F-8A1C-074C-8A43-B391C1DAEE97}" type="presParOf" srcId="{B037FDF2-9F5B-5447-8C85-D45350A093B4}" destId="{5F6785C6-7D80-0A4D-9FF7-855BF44AF16B}" srcOrd="0" destOrd="0" presId="urn:microsoft.com/office/officeart/2005/8/layout/hierarchy1"/>
    <dgm:cxn modelId="{3E61BE93-6F6B-9F4F-8D17-025E20576DFD}" type="presParOf" srcId="{B037FDF2-9F5B-5447-8C85-D45350A093B4}" destId="{82066248-F8DD-8F4F-B242-813F70038E07}" srcOrd="1" destOrd="0" presId="urn:microsoft.com/office/officeart/2005/8/layout/hierarchy1"/>
    <dgm:cxn modelId="{269766DA-E638-244C-82F0-49443D2ED2B0}" type="presParOf" srcId="{DE752E41-C5E1-D34F-A293-AD77B80D1748}" destId="{E8CDA8B3-D7A4-FB4C-A116-F42ECE893B82}" srcOrd="1" destOrd="0" presId="urn:microsoft.com/office/officeart/2005/8/layout/hierarchy1"/>
    <dgm:cxn modelId="{C328F9F3-018D-FC4E-9BC3-BAA2533BF2BB}" type="presParOf" srcId="{475CC2A3-FC3D-2743-9CEC-D78FE0D1E59C}" destId="{2CC23763-9765-8044-9187-C83E1D947837}" srcOrd="1" destOrd="0" presId="urn:microsoft.com/office/officeart/2005/8/layout/hierarchy1"/>
    <dgm:cxn modelId="{24C56F1F-2C2B-4144-9567-4209FE6DD456}" type="presParOf" srcId="{2CC23763-9765-8044-9187-C83E1D947837}" destId="{A544005F-C7D0-A24B-A0BA-319A90E99021}" srcOrd="0" destOrd="0" presId="urn:microsoft.com/office/officeart/2005/8/layout/hierarchy1"/>
    <dgm:cxn modelId="{829DC67D-0933-3B48-BF7D-074D91DAA724}" type="presParOf" srcId="{A544005F-C7D0-A24B-A0BA-319A90E99021}" destId="{09CC0528-ADBB-484E-B700-96EF219C822B}" srcOrd="0" destOrd="0" presId="urn:microsoft.com/office/officeart/2005/8/layout/hierarchy1"/>
    <dgm:cxn modelId="{184E652A-5823-C344-8153-0499CB3433BD}" type="presParOf" srcId="{A544005F-C7D0-A24B-A0BA-319A90E99021}" destId="{9CB3F6DE-9EB5-E14D-BD24-E11246865DEF}" srcOrd="1" destOrd="0" presId="urn:microsoft.com/office/officeart/2005/8/layout/hierarchy1"/>
    <dgm:cxn modelId="{E50AF4F7-CF59-1A41-8054-DB72DA4A4B24}" type="presParOf" srcId="{2CC23763-9765-8044-9187-C83E1D947837}" destId="{2A209F00-064E-2E45-A034-25F488B380D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78577F-FCD5-4E63-9AB0-272141DEA0AB}"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F8245141-1D01-407C-9810-6468757378E7}">
      <dgm:prSet custT="1"/>
      <dgm:spPr/>
      <dgm:t>
        <a:bodyPr/>
        <a:lstStyle/>
        <a:p>
          <a:r>
            <a:rPr lang="cs-CZ" sz="4400" dirty="0"/>
            <a:t>Preventivně: Stratifikací a randomizací</a:t>
          </a:r>
          <a:endParaRPr lang="en-US" sz="4400" dirty="0"/>
        </a:p>
      </dgm:t>
    </dgm:pt>
    <dgm:pt modelId="{2AB2FC62-4D8A-422B-93EB-8C329C06DD06}" type="parTrans" cxnId="{8C693ED1-8275-4789-B689-27213721005B}">
      <dgm:prSet/>
      <dgm:spPr/>
      <dgm:t>
        <a:bodyPr/>
        <a:lstStyle/>
        <a:p>
          <a:endParaRPr lang="en-US"/>
        </a:p>
      </dgm:t>
    </dgm:pt>
    <dgm:pt modelId="{D64FE733-49E5-4E35-9888-6F7E7B5585D6}" type="sibTrans" cxnId="{8C693ED1-8275-4789-B689-27213721005B}">
      <dgm:prSet/>
      <dgm:spPr/>
      <dgm:t>
        <a:bodyPr/>
        <a:lstStyle/>
        <a:p>
          <a:endParaRPr lang="en-US"/>
        </a:p>
      </dgm:t>
    </dgm:pt>
    <dgm:pt modelId="{95193442-B968-4C67-8726-90CC45769ED1}">
      <dgm:prSet custT="1"/>
      <dgm:spPr>
        <a:noFill/>
        <a:ln>
          <a:solidFill>
            <a:schemeClr val="bg1">
              <a:lumMod val="75000"/>
            </a:schemeClr>
          </a:solidFill>
        </a:ln>
      </dgm:spPr>
      <dgm:t>
        <a:bodyPr/>
        <a:lstStyle/>
        <a:p>
          <a:r>
            <a:rPr lang="cs-CZ" sz="4400" dirty="0">
              <a:solidFill>
                <a:schemeClr val="bg2">
                  <a:lumMod val="90000"/>
                </a:schemeClr>
              </a:solidFill>
            </a:rPr>
            <a:t>Ad-hoc: Regresními strategiemi</a:t>
          </a:r>
          <a:endParaRPr lang="en-US" sz="4400" dirty="0">
            <a:solidFill>
              <a:schemeClr val="bg2">
                <a:lumMod val="90000"/>
              </a:schemeClr>
            </a:solidFill>
          </a:endParaRPr>
        </a:p>
      </dgm:t>
    </dgm:pt>
    <dgm:pt modelId="{B9506CA8-50E5-4A6E-9AA0-7D37881CBAB4}" type="parTrans" cxnId="{8FA59D0B-27CC-4A5D-BD87-DB289DC62807}">
      <dgm:prSet/>
      <dgm:spPr/>
      <dgm:t>
        <a:bodyPr/>
        <a:lstStyle/>
        <a:p>
          <a:endParaRPr lang="en-US"/>
        </a:p>
      </dgm:t>
    </dgm:pt>
    <dgm:pt modelId="{5E444846-17F5-45EB-A5A3-67670FC7F833}" type="sibTrans" cxnId="{8FA59D0B-27CC-4A5D-BD87-DB289DC62807}">
      <dgm:prSet/>
      <dgm:spPr/>
      <dgm:t>
        <a:bodyPr/>
        <a:lstStyle/>
        <a:p>
          <a:endParaRPr lang="en-US"/>
        </a:p>
      </dgm:t>
    </dgm:pt>
    <dgm:pt modelId="{475CC2A3-FC3D-2743-9CEC-D78FE0D1E59C}" type="pres">
      <dgm:prSet presAssocID="{3B78577F-FCD5-4E63-9AB0-272141DEA0AB}" presName="hierChild1" presStyleCnt="0">
        <dgm:presLayoutVars>
          <dgm:chPref val="1"/>
          <dgm:dir/>
          <dgm:animOne val="branch"/>
          <dgm:animLvl val="lvl"/>
          <dgm:resizeHandles/>
        </dgm:presLayoutVars>
      </dgm:prSet>
      <dgm:spPr/>
    </dgm:pt>
    <dgm:pt modelId="{DE752E41-C5E1-D34F-A293-AD77B80D1748}" type="pres">
      <dgm:prSet presAssocID="{F8245141-1D01-407C-9810-6468757378E7}" presName="hierRoot1" presStyleCnt="0"/>
      <dgm:spPr/>
    </dgm:pt>
    <dgm:pt modelId="{B037FDF2-9F5B-5447-8C85-D45350A093B4}" type="pres">
      <dgm:prSet presAssocID="{F8245141-1D01-407C-9810-6468757378E7}" presName="composite" presStyleCnt="0"/>
      <dgm:spPr/>
    </dgm:pt>
    <dgm:pt modelId="{5F6785C6-7D80-0A4D-9FF7-855BF44AF16B}" type="pres">
      <dgm:prSet presAssocID="{F8245141-1D01-407C-9810-6468757378E7}" presName="background" presStyleLbl="node0" presStyleIdx="0" presStyleCnt="2"/>
      <dgm:spPr/>
    </dgm:pt>
    <dgm:pt modelId="{82066248-F8DD-8F4F-B242-813F70038E07}" type="pres">
      <dgm:prSet presAssocID="{F8245141-1D01-407C-9810-6468757378E7}" presName="text" presStyleLbl="fgAcc0" presStyleIdx="0" presStyleCnt="2">
        <dgm:presLayoutVars>
          <dgm:chPref val="3"/>
        </dgm:presLayoutVars>
      </dgm:prSet>
      <dgm:spPr/>
    </dgm:pt>
    <dgm:pt modelId="{E8CDA8B3-D7A4-FB4C-A116-F42ECE893B82}" type="pres">
      <dgm:prSet presAssocID="{F8245141-1D01-407C-9810-6468757378E7}" presName="hierChild2" presStyleCnt="0"/>
      <dgm:spPr/>
    </dgm:pt>
    <dgm:pt modelId="{2CC23763-9765-8044-9187-C83E1D947837}" type="pres">
      <dgm:prSet presAssocID="{95193442-B968-4C67-8726-90CC45769ED1}" presName="hierRoot1" presStyleCnt="0"/>
      <dgm:spPr/>
    </dgm:pt>
    <dgm:pt modelId="{A544005F-C7D0-A24B-A0BA-319A90E99021}" type="pres">
      <dgm:prSet presAssocID="{95193442-B968-4C67-8726-90CC45769ED1}" presName="composite" presStyleCnt="0"/>
      <dgm:spPr/>
    </dgm:pt>
    <dgm:pt modelId="{09CC0528-ADBB-484E-B700-96EF219C822B}" type="pres">
      <dgm:prSet presAssocID="{95193442-B968-4C67-8726-90CC45769ED1}" presName="background" presStyleLbl="node0" presStyleIdx="1" presStyleCnt="2"/>
      <dgm:spPr>
        <a:noFill/>
      </dgm:spPr>
    </dgm:pt>
    <dgm:pt modelId="{9CB3F6DE-9EB5-E14D-BD24-E11246865DEF}" type="pres">
      <dgm:prSet presAssocID="{95193442-B968-4C67-8726-90CC45769ED1}" presName="text" presStyleLbl="fgAcc0" presStyleIdx="1" presStyleCnt="2">
        <dgm:presLayoutVars>
          <dgm:chPref val="3"/>
        </dgm:presLayoutVars>
      </dgm:prSet>
      <dgm:spPr/>
    </dgm:pt>
    <dgm:pt modelId="{2A209F00-064E-2E45-A034-25F488B380DD}" type="pres">
      <dgm:prSet presAssocID="{95193442-B968-4C67-8726-90CC45769ED1}" presName="hierChild2" presStyleCnt="0"/>
      <dgm:spPr/>
    </dgm:pt>
  </dgm:ptLst>
  <dgm:cxnLst>
    <dgm:cxn modelId="{8FA59D0B-27CC-4A5D-BD87-DB289DC62807}" srcId="{3B78577F-FCD5-4E63-9AB0-272141DEA0AB}" destId="{95193442-B968-4C67-8726-90CC45769ED1}" srcOrd="1" destOrd="0" parTransId="{B9506CA8-50E5-4A6E-9AA0-7D37881CBAB4}" sibTransId="{5E444846-17F5-45EB-A5A3-67670FC7F833}"/>
    <dgm:cxn modelId="{C9F08D4B-DC64-A649-9DC3-0C3B1DB7B8B0}" type="presOf" srcId="{95193442-B968-4C67-8726-90CC45769ED1}" destId="{9CB3F6DE-9EB5-E14D-BD24-E11246865DEF}" srcOrd="0" destOrd="0" presId="urn:microsoft.com/office/officeart/2005/8/layout/hierarchy1"/>
    <dgm:cxn modelId="{3D8461A9-D3E4-6742-B648-A229DC77E079}" type="presOf" srcId="{F8245141-1D01-407C-9810-6468757378E7}" destId="{82066248-F8DD-8F4F-B242-813F70038E07}" srcOrd="0" destOrd="0" presId="urn:microsoft.com/office/officeart/2005/8/layout/hierarchy1"/>
    <dgm:cxn modelId="{8C693ED1-8275-4789-B689-27213721005B}" srcId="{3B78577F-FCD5-4E63-9AB0-272141DEA0AB}" destId="{F8245141-1D01-407C-9810-6468757378E7}" srcOrd="0" destOrd="0" parTransId="{2AB2FC62-4D8A-422B-93EB-8C329C06DD06}" sibTransId="{D64FE733-49E5-4E35-9888-6F7E7B5585D6}"/>
    <dgm:cxn modelId="{F868A2DE-C967-334B-B939-855AD7F1169C}" type="presOf" srcId="{3B78577F-FCD5-4E63-9AB0-272141DEA0AB}" destId="{475CC2A3-FC3D-2743-9CEC-D78FE0D1E59C}" srcOrd="0" destOrd="0" presId="urn:microsoft.com/office/officeart/2005/8/layout/hierarchy1"/>
    <dgm:cxn modelId="{C6A8BB5B-59C1-3A43-9C19-BFF5B99587C2}" type="presParOf" srcId="{475CC2A3-FC3D-2743-9CEC-D78FE0D1E59C}" destId="{DE752E41-C5E1-D34F-A293-AD77B80D1748}" srcOrd="0" destOrd="0" presId="urn:microsoft.com/office/officeart/2005/8/layout/hierarchy1"/>
    <dgm:cxn modelId="{1B9D74C1-6DFB-944E-9230-36CC12697054}" type="presParOf" srcId="{DE752E41-C5E1-D34F-A293-AD77B80D1748}" destId="{B037FDF2-9F5B-5447-8C85-D45350A093B4}" srcOrd="0" destOrd="0" presId="urn:microsoft.com/office/officeart/2005/8/layout/hierarchy1"/>
    <dgm:cxn modelId="{9971937F-8A1C-074C-8A43-B391C1DAEE97}" type="presParOf" srcId="{B037FDF2-9F5B-5447-8C85-D45350A093B4}" destId="{5F6785C6-7D80-0A4D-9FF7-855BF44AF16B}" srcOrd="0" destOrd="0" presId="urn:microsoft.com/office/officeart/2005/8/layout/hierarchy1"/>
    <dgm:cxn modelId="{3E61BE93-6F6B-9F4F-8D17-025E20576DFD}" type="presParOf" srcId="{B037FDF2-9F5B-5447-8C85-D45350A093B4}" destId="{82066248-F8DD-8F4F-B242-813F70038E07}" srcOrd="1" destOrd="0" presId="urn:microsoft.com/office/officeart/2005/8/layout/hierarchy1"/>
    <dgm:cxn modelId="{269766DA-E638-244C-82F0-49443D2ED2B0}" type="presParOf" srcId="{DE752E41-C5E1-D34F-A293-AD77B80D1748}" destId="{E8CDA8B3-D7A4-FB4C-A116-F42ECE893B82}" srcOrd="1" destOrd="0" presId="urn:microsoft.com/office/officeart/2005/8/layout/hierarchy1"/>
    <dgm:cxn modelId="{C328F9F3-018D-FC4E-9BC3-BAA2533BF2BB}" type="presParOf" srcId="{475CC2A3-FC3D-2743-9CEC-D78FE0D1E59C}" destId="{2CC23763-9765-8044-9187-C83E1D947837}" srcOrd="1" destOrd="0" presId="urn:microsoft.com/office/officeart/2005/8/layout/hierarchy1"/>
    <dgm:cxn modelId="{24C56F1F-2C2B-4144-9567-4209FE6DD456}" type="presParOf" srcId="{2CC23763-9765-8044-9187-C83E1D947837}" destId="{A544005F-C7D0-A24B-A0BA-319A90E99021}" srcOrd="0" destOrd="0" presId="urn:microsoft.com/office/officeart/2005/8/layout/hierarchy1"/>
    <dgm:cxn modelId="{829DC67D-0933-3B48-BF7D-074D91DAA724}" type="presParOf" srcId="{A544005F-C7D0-A24B-A0BA-319A90E99021}" destId="{09CC0528-ADBB-484E-B700-96EF219C822B}" srcOrd="0" destOrd="0" presId="urn:microsoft.com/office/officeart/2005/8/layout/hierarchy1"/>
    <dgm:cxn modelId="{184E652A-5823-C344-8153-0499CB3433BD}" type="presParOf" srcId="{A544005F-C7D0-A24B-A0BA-319A90E99021}" destId="{9CB3F6DE-9EB5-E14D-BD24-E11246865DEF}" srcOrd="1" destOrd="0" presId="urn:microsoft.com/office/officeart/2005/8/layout/hierarchy1"/>
    <dgm:cxn modelId="{E50AF4F7-CF59-1A41-8054-DB72DA4A4B24}" type="presParOf" srcId="{2CC23763-9765-8044-9187-C83E1D947837}" destId="{2A209F00-064E-2E45-A034-25F488B380D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78577F-FCD5-4E63-9AB0-272141DEA0AB}"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F8245141-1D01-407C-9810-6468757378E7}">
      <dgm:prSet custT="1"/>
      <dgm:spPr>
        <a:noFill/>
        <a:ln>
          <a:solidFill>
            <a:schemeClr val="bg1">
              <a:lumMod val="75000"/>
            </a:schemeClr>
          </a:solidFill>
        </a:ln>
      </dgm:spPr>
      <dgm:t>
        <a:bodyPr/>
        <a:lstStyle/>
        <a:p>
          <a:r>
            <a:rPr lang="cs-CZ" sz="4400" dirty="0">
              <a:solidFill>
                <a:schemeClr val="bg2">
                  <a:lumMod val="90000"/>
                </a:schemeClr>
              </a:solidFill>
            </a:rPr>
            <a:t>Preventivně: Stratifikací a randomizací</a:t>
          </a:r>
          <a:endParaRPr lang="en-US" sz="4400" dirty="0">
            <a:solidFill>
              <a:schemeClr val="bg2">
                <a:lumMod val="90000"/>
              </a:schemeClr>
            </a:solidFill>
          </a:endParaRPr>
        </a:p>
      </dgm:t>
    </dgm:pt>
    <dgm:pt modelId="{2AB2FC62-4D8A-422B-93EB-8C329C06DD06}" type="parTrans" cxnId="{8C693ED1-8275-4789-B689-27213721005B}">
      <dgm:prSet/>
      <dgm:spPr/>
      <dgm:t>
        <a:bodyPr/>
        <a:lstStyle/>
        <a:p>
          <a:endParaRPr lang="en-US"/>
        </a:p>
      </dgm:t>
    </dgm:pt>
    <dgm:pt modelId="{D64FE733-49E5-4E35-9888-6F7E7B5585D6}" type="sibTrans" cxnId="{8C693ED1-8275-4789-B689-27213721005B}">
      <dgm:prSet/>
      <dgm:spPr/>
      <dgm:t>
        <a:bodyPr/>
        <a:lstStyle/>
        <a:p>
          <a:endParaRPr lang="en-US"/>
        </a:p>
      </dgm:t>
    </dgm:pt>
    <dgm:pt modelId="{95193442-B968-4C67-8726-90CC45769ED1}">
      <dgm:prSet custT="1"/>
      <dgm:spPr/>
      <dgm:t>
        <a:bodyPr/>
        <a:lstStyle/>
        <a:p>
          <a:r>
            <a:rPr lang="cs-CZ" sz="4400" dirty="0"/>
            <a:t>Ad-hoc: Regresními strategiemi</a:t>
          </a:r>
          <a:endParaRPr lang="en-US" sz="4400" dirty="0"/>
        </a:p>
      </dgm:t>
    </dgm:pt>
    <dgm:pt modelId="{B9506CA8-50E5-4A6E-9AA0-7D37881CBAB4}" type="parTrans" cxnId="{8FA59D0B-27CC-4A5D-BD87-DB289DC62807}">
      <dgm:prSet/>
      <dgm:spPr/>
      <dgm:t>
        <a:bodyPr/>
        <a:lstStyle/>
        <a:p>
          <a:endParaRPr lang="en-US"/>
        </a:p>
      </dgm:t>
    </dgm:pt>
    <dgm:pt modelId="{5E444846-17F5-45EB-A5A3-67670FC7F833}" type="sibTrans" cxnId="{8FA59D0B-27CC-4A5D-BD87-DB289DC62807}">
      <dgm:prSet/>
      <dgm:spPr/>
      <dgm:t>
        <a:bodyPr/>
        <a:lstStyle/>
        <a:p>
          <a:endParaRPr lang="en-US"/>
        </a:p>
      </dgm:t>
    </dgm:pt>
    <dgm:pt modelId="{475CC2A3-FC3D-2743-9CEC-D78FE0D1E59C}" type="pres">
      <dgm:prSet presAssocID="{3B78577F-FCD5-4E63-9AB0-272141DEA0AB}" presName="hierChild1" presStyleCnt="0">
        <dgm:presLayoutVars>
          <dgm:chPref val="1"/>
          <dgm:dir/>
          <dgm:animOne val="branch"/>
          <dgm:animLvl val="lvl"/>
          <dgm:resizeHandles/>
        </dgm:presLayoutVars>
      </dgm:prSet>
      <dgm:spPr/>
    </dgm:pt>
    <dgm:pt modelId="{DE752E41-C5E1-D34F-A293-AD77B80D1748}" type="pres">
      <dgm:prSet presAssocID="{F8245141-1D01-407C-9810-6468757378E7}" presName="hierRoot1" presStyleCnt="0"/>
      <dgm:spPr/>
    </dgm:pt>
    <dgm:pt modelId="{B037FDF2-9F5B-5447-8C85-D45350A093B4}" type="pres">
      <dgm:prSet presAssocID="{F8245141-1D01-407C-9810-6468757378E7}" presName="composite" presStyleCnt="0"/>
      <dgm:spPr/>
    </dgm:pt>
    <dgm:pt modelId="{5F6785C6-7D80-0A4D-9FF7-855BF44AF16B}" type="pres">
      <dgm:prSet presAssocID="{F8245141-1D01-407C-9810-6468757378E7}" presName="background" presStyleLbl="node0" presStyleIdx="0" presStyleCnt="2"/>
      <dgm:spPr>
        <a:noFill/>
      </dgm:spPr>
    </dgm:pt>
    <dgm:pt modelId="{82066248-F8DD-8F4F-B242-813F70038E07}" type="pres">
      <dgm:prSet presAssocID="{F8245141-1D01-407C-9810-6468757378E7}" presName="text" presStyleLbl="fgAcc0" presStyleIdx="0" presStyleCnt="2">
        <dgm:presLayoutVars>
          <dgm:chPref val="3"/>
        </dgm:presLayoutVars>
      </dgm:prSet>
      <dgm:spPr/>
    </dgm:pt>
    <dgm:pt modelId="{E8CDA8B3-D7A4-FB4C-A116-F42ECE893B82}" type="pres">
      <dgm:prSet presAssocID="{F8245141-1D01-407C-9810-6468757378E7}" presName="hierChild2" presStyleCnt="0"/>
      <dgm:spPr/>
    </dgm:pt>
    <dgm:pt modelId="{2CC23763-9765-8044-9187-C83E1D947837}" type="pres">
      <dgm:prSet presAssocID="{95193442-B968-4C67-8726-90CC45769ED1}" presName="hierRoot1" presStyleCnt="0"/>
      <dgm:spPr/>
    </dgm:pt>
    <dgm:pt modelId="{A544005F-C7D0-A24B-A0BA-319A90E99021}" type="pres">
      <dgm:prSet presAssocID="{95193442-B968-4C67-8726-90CC45769ED1}" presName="composite" presStyleCnt="0"/>
      <dgm:spPr/>
    </dgm:pt>
    <dgm:pt modelId="{09CC0528-ADBB-484E-B700-96EF219C822B}" type="pres">
      <dgm:prSet presAssocID="{95193442-B968-4C67-8726-90CC45769ED1}" presName="background" presStyleLbl="node0" presStyleIdx="1" presStyleCnt="2"/>
      <dgm:spPr/>
    </dgm:pt>
    <dgm:pt modelId="{9CB3F6DE-9EB5-E14D-BD24-E11246865DEF}" type="pres">
      <dgm:prSet presAssocID="{95193442-B968-4C67-8726-90CC45769ED1}" presName="text" presStyleLbl="fgAcc0" presStyleIdx="1" presStyleCnt="2">
        <dgm:presLayoutVars>
          <dgm:chPref val="3"/>
        </dgm:presLayoutVars>
      </dgm:prSet>
      <dgm:spPr/>
    </dgm:pt>
    <dgm:pt modelId="{2A209F00-064E-2E45-A034-25F488B380DD}" type="pres">
      <dgm:prSet presAssocID="{95193442-B968-4C67-8726-90CC45769ED1}" presName="hierChild2" presStyleCnt="0"/>
      <dgm:spPr/>
    </dgm:pt>
  </dgm:ptLst>
  <dgm:cxnLst>
    <dgm:cxn modelId="{8FA59D0B-27CC-4A5D-BD87-DB289DC62807}" srcId="{3B78577F-FCD5-4E63-9AB0-272141DEA0AB}" destId="{95193442-B968-4C67-8726-90CC45769ED1}" srcOrd="1" destOrd="0" parTransId="{B9506CA8-50E5-4A6E-9AA0-7D37881CBAB4}" sibTransId="{5E444846-17F5-45EB-A5A3-67670FC7F833}"/>
    <dgm:cxn modelId="{C9F08D4B-DC64-A649-9DC3-0C3B1DB7B8B0}" type="presOf" srcId="{95193442-B968-4C67-8726-90CC45769ED1}" destId="{9CB3F6DE-9EB5-E14D-BD24-E11246865DEF}" srcOrd="0" destOrd="0" presId="urn:microsoft.com/office/officeart/2005/8/layout/hierarchy1"/>
    <dgm:cxn modelId="{3D8461A9-D3E4-6742-B648-A229DC77E079}" type="presOf" srcId="{F8245141-1D01-407C-9810-6468757378E7}" destId="{82066248-F8DD-8F4F-B242-813F70038E07}" srcOrd="0" destOrd="0" presId="urn:microsoft.com/office/officeart/2005/8/layout/hierarchy1"/>
    <dgm:cxn modelId="{8C693ED1-8275-4789-B689-27213721005B}" srcId="{3B78577F-FCD5-4E63-9AB0-272141DEA0AB}" destId="{F8245141-1D01-407C-9810-6468757378E7}" srcOrd="0" destOrd="0" parTransId="{2AB2FC62-4D8A-422B-93EB-8C329C06DD06}" sibTransId="{D64FE733-49E5-4E35-9888-6F7E7B5585D6}"/>
    <dgm:cxn modelId="{F868A2DE-C967-334B-B939-855AD7F1169C}" type="presOf" srcId="{3B78577F-FCD5-4E63-9AB0-272141DEA0AB}" destId="{475CC2A3-FC3D-2743-9CEC-D78FE0D1E59C}" srcOrd="0" destOrd="0" presId="urn:microsoft.com/office/officeart/2005/8/layout/hierarchy1"/>
    <dgm:cxn modelId="{C6A8BB5B-59C1-3A43-9C19-BFF5B99587C2}" type="presParOf" srcId="{475CC2A3-FC3D-2743-9CEC-D78FE0D1E59C}" destId="{DE752E41-C5E1-D34F-A293-AD77B80D1748}" srcOrd="0" destOrd="0" presId="urn:microsoft.com/office/officeart/2005/8/layout/hierarchy1"/>
    <dgm:cxn modelId="{1B9D74C1-6DFB-944E-9230-36CC12697054}" type="presParOf" srcId="{DE752E41-C5E1-D34F-A293-AD77B80D1748}" destId="{B037FDF2-9F5B-5447-8C85-D45350A093B4}" srcOrd="0" destOrd="0" presId="urn:microsoft.com/office/officeart/2005/8/layout/hierarchy1"/>
    <dgm:cxn modelId="{9971937F-8A1C-074C-8A43-B391C1DAEE97}" type="presParOf" srcId="{B037FDF2-9F5B-5447-8C85-D45350A093B4}" destId="{5F6785C6-7D80-0A4D-9FF7-855BF44AF16B}" srcOrd="0" destOrd="0" presId="urn:microsoft.com/office/officeart/2005/8/layout/hierarchy1"/>
    <dgm:cxn modelId="{3E61BE93-6F6B-9F4F-8D17-025E20576DFD}" type="presParOf" srcId="{B037FDF2-9F5B-5447-8C85-D45350A093B4}" destId="{82066248-F8DD-8F4F-B242-813F70038E07}" srcOrd="1" destOrd="0" presId="urn:microsoft.com/office/officeart/2005/8/layout/hierarchy1"/>
    <dgm:cxn modelId="{269766DA-E638-244C-82F0-49443D2ED2B0}" type="presParOf" srcId="{DE752E41-C5E1-D34F-A293-AD77B80D1748}" destId="{E8CDA8B3-D7A4-FB4C-A116-F42ECE893B82}" srcOrd="1" destOrd="0" presId="urn:microsoft.com/office/officeart/2005/8/layout/hierarchy1"/>
    <dgm:cxn modelId="{C328F9F3-018D-FC4E-9BC3-BAA2533BF2BB}" type="presParOf" srcId="{475CC2A3-FC3D-2743-9CEC-D78FE0D1E59C}" destId="{2CC23763-9765-8044-9187-C83E1D947837}" srcOrd="1" destOrd="0" presId="urn:microsoft.com/office/officeart/2005/8/layout/hierarchy1"/>
    <dgm:cxn modelId="{24C56F1F-2C2B-4144-9567-4209FE6DD456}" type="presParOf" srcId="{2CC23763-9765-8044-9187-C83E1D947837}" destId="{A544005F-C7D0-A24B-A0BA-319A90E99021}" srcOrd="0" destOrd="0" presId="urn:microsoft.com/office/officeart/2005/8/layout/hierarchy1"/>
    <dgm:cxn modelId="{829DC67D-0933-3B48-BF7D-074D91DAA724}" type="presParOf" srcId="{A544005F-C7D0-A24B-A0BA-319A90E99021}" destId="{09CC0528-ADBB-484E-B700-96EF219C822B}" srcOrd="0" destOrd="0" presId="urn:microsoft.com/office/officeart/2005/8/layout/hierarchy1"/>
    <dgm:cxn modelId="{184E652A-5823-C344-8153-0499CB3433BD}" type="presParOf" srcId="{A544005F-C7D0-A24B-A0BA-319A90E99021}" destId="{9CB3F6DE-9EB5-E14D-BD24-E11246865DEF}" srcOrd="1" destOrd="0" presId="urn:microsoft.com/office/officeart/2005/8/layout/hierarchy1"/>
    <dgm:cxn modelId="{E50AF4F7-CF59-1A41-8054-DB72DA4A4B24}" type="presParOf" srcId="{2CC23763-9765-8044-9187-C83E1D947837}" destId="{2A209F00-064E-2E45-A034-25F488B380D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66764C-FC45-4264-A984-F9E8585EDD4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0B5CE10-0825-4B41-88B8-D2D689830EA0}">
      <dgm:prSet/>
      <dgm:spPr/>
      <dgm:t>
        <a:bodyPr/>
        <a:lstStyle/>
        <a:p>
          <a:r>
            <a:rPr lang="cs-CZ"/>
            <a:t>Základní myšlenka je modelovat efekt dávky jako jednu z proměnných kterých vliv sledujeme</a:t>
          </a:r>
          <a:endParaRPr lang="en-US"/>
        </a:p>
      </dgm:t>
    </dgm:pt>
    <dgm:pt modelId="{DEC7887B-313C-4EFB-8C2F-33BE1724DAA4}" type="parTrans" cxnId="{46D56480-C56D-4CE3-9605-3BCE88488A0E}">
      <dgm:prSet/>
      <dgm:spPr/>
      <dgm:t>
        <a:bodyPr/>
        <a:lstStyle/>
        <a:p>
          <a:endParaRPr lang="en-US"/>
        </a:p>
      </dgm:t>
    </dgm:pt>
    <dgm:pt modelId="{9B827FF8-44EE-4F4D-B126-EB0E2F2534EF}" type="sibTrans" cxnId="{46D56480-C56D-4CE3-9605-3BCE88488A0E}">
      <dgm:prSet/>
      <dgm:spPr/>
      <dgm:t>
        <a:bodyPr/>
        <a:lstStyle/>
        <a:p>
          <a:endParaRPr lang="en-US"/>
        </a:p>
      </dgm:t>
    </dgm:pt>
    <dgm:pt modelId="{0EE9330C-732B-41F6-A5D2-40FF818E7E9A}">
      <dgm:prSet/>
      <dgm:spPr/>
      <dgm:t>
        <a:bodyPr/>
        <a:lstStyle/>
        <a:p>
          <a:r>
            <a:rPr lang="cs-CZ"/>
            <a:t>Odhadnutý efekt pak můžeme odstranit</a:t>
          </a:r>
          <a:endParaRPr lang="en-US"/>
        </a:p>
      </dgm:t>
    </dgm:pt>
    <dgm:pt modelId="{9ADF21D3-C210-40F5-BAC7-8516E2716D2C}" type="parTrans" cxnId="{F75D2511-E4A2-4B89-9E61-A49A1F98485A}">
      <dgm:prSet/>
      <dgm:spPr/>
      <dgm:t>
        <a:bodyPr/>
        <a:lstStyle/>
        <a:p>
          <a:endParaRPr lang="en-US"/>
        </a:p>
      </dgm:t>
    </dgm:pt>
    <dgm:pt modelId="{D374313D-834D-4B06-B16B-433E2E4E8463}" type="sibTrans" cxnId="{F75D2511-E4A2-4B89-9E61-A49A1F98485A}">
      <dgm:prSet/>
      <dgm:spPr/>
      <dgm:t>
        <a:bodyPr/>
        <a:lstStyle/>
        <a:p>
          <a:endParaRPr lang="en-US"/>
        </a:p>
      </dgm:t>
    </dgm:pt>
    <dgm:pt modelId="{57004C37-8D31-4592-B904-E8DDE9443E87}">
      <dgm:prSet/>
      <dgm:spPr/>
      <dgm:t>
        <a:bodyPr/>
        <a:lstStyle/>
        <a:p>
          <a:r>
            <a:rPr lang="cs-CZ"/>
            <a:t>Nejčastěji regresní strategie</a:t>
          </a:r>
          <a:endParaRPr lang="en-US"/>
        </a:p>
      </dgm:t>
    </dgm:pt>
    <dgm:pt modelId="{74F3BADD-9283-4F58-B91F-EFE9F65ED9F7}" type="parTrans" cxnId="{6A50084C-CE68-4039-8AE4-D9725E149D18}">
      <dgm:prSet/>
      <dgm:spPr/>
      <dgm:t>
        <a:bodyPr/>
        <a:lstStyle/>
        <a:p>
          <a:endParaRPr lang="en-US"/>
        </a:p>
      </dgm:t>
    </dgm:pt>
    <dgm:pt modelId="{C8BF3A87-8F3A-459C-862E-6C099F212F8C}" type="sibTrans" cxnId="{6A50084C-CE68-4039-8AE4-D9725E149D18}">
      <dgm:prSet/>
      <dgm:spPr/>
      <dgm:t>
        <a:bodyPr/>
        <a:lstStyle/>
        <a:p>
          <a:endParaRPr lang="en-US"/>
        </a:p>
      </dgm:t>
    </dgm:pt>
    <dgm:pt modelId="{B22B2644-356D-4AAB-9338-44E6F2112045}">
      <dgm:prSet/>
      <dgm:spPr/>
      <dgm:t>
        <a:bodyPr/>
        <a:lstStyle/>
        <a:p>
          <a:r>
            <a:rPr lang="cs-CZ"/>
            <a:t>ComBat (R)</a:t>
          </a:r>
          <a:endParaRPr lang="en-US"/>
        </a:p>
      </dgm:t>
    </dgm:pt>
    <dgm:pt modelId="{2701EBA6-CEE0-4043-A27F-217C1A76AE5B}" type="parTrans" cxnId="{EE15210B-3F6D-4069-AE24-E900D6C4ADBD}">
      <dgm:prSet/>
      <dgm:spPr/>
      <dgm:t>
        <a:bodyPr/>
        <a:lstStyle/>
        <a:p>
          <a:endParaRPr lang="en-US"/>
        </a:p>
      </dgm:t>
    </dgm:pt>
    <dgm:pt modelId="{6F553C51-71B5-4248-A9B1-561A7551FF59}" type="sibTrans" cxnId="{EE15210B-3F6D-4069-AE24-E900D6C4ADBD}">
      <dgm:prSet/>
      <dgm:spPr/>
      <dgm:t>
        <a:bodyPr/>
        <a:lstStyle/>
        <a:p>
          <a:endParaRPr lang="en-US"/>
        </a:p>
      </dgm:t>
    </dgm:pt>
    <dgm:pt modelId="{D8491492-5586-9045-AF0B-83CB5515D814}" type="pres">
      <dgm:prSet presAssocID="{5B66764C-FC45-4264-A984-F9E8585EDD45}" presName="linear" presStyleCnt="0">
        <dgm:presLayoutVars>
          <dgm:animLvl val="lvl"/>
          <dgm:resizeHandles val="exact"/>
        </dgm:presLayoutVars>
      </dgm:prSet>
      <dgm:spPr/>
    </dgm:pt>
    <dgm:pt modelId="{ECE56E42-7A9C-974E-B482-DA8FF7C98572}" type="pres">
      <dgm:prSet presAssocID="{A0B5CE10-0825-4B41-88B8-D2D689830EA0}" presName="parentText" presStyleLbl="node1" presStyleIdx="0" presStyleCnt="4">
        <dgm:presLayoutVars>
          <dgm:chMax val="0"/>
          <dgm:bulletEnabled val="1"/>
        </dgm:presLayoutVars>
      </dgm:prSet>
      <dgm:spPr/>
    </dgm:pt>
    <dgm:pt modelId="{751755DC-5365-BC44-9467-354709CCBAD0}" type="pres">
      <dgm:prSet presAssocID="{9B827FF8-44EE-4F4D-B126-EB0E2F2534EF}" presName="spacer" presStyleCnt="0"/>
      <dgm:spPr/>
    </dgm:pt>
    <dgm:pt modelId="{CB4FC8CB-E591-6C4F-89F8-6559E0394CA0}" type="pres">
      <dgm:prSet presAssocID="{0EE9330C-732B-41F6-A5D2-40FF818E7E9A}" presName="parentText" presStyleLbl="node1" presStyleIdx="1" presStyleCnt="4">
        <dgm:presLayoutVars>
          <dgm:chMax val="0"/>
          <dgm:bulletEnabled val="1"/>
        </dgm:presLayoutVars>
      </dgm:prSet>
      <dgm:spPr/>
    </dgm:pt>
    <dgm:pt modelId="{23C65BFD-F85B-DF47-9B33-8641E9DEF95D}" type="pres">
      <dgm:prSet presAssocID="{D374313D-834D-4B06-B16B-433E2E4E8463}" presName="spacer" presStyleCnt="0"/>
      <dgm:spPr/>
    </dgm:pt>
    <dgm:pt modelId="{D370BDB1-5430-E049-95E4-AC0202E9D0C6}" type="pres">
      <dgm:prSet presAssocID="{57004C37-8D31-4592-B904-E8DDE9443E87}" presName="parentText" presStyleLbl="node1" presStyleIdx="2" presStyleCnt="4">
        <dgm:presLayoutVars>
          <dgm:chMax val="0"/>
          <dgm:bulletEnabled val="1"/>
        </dgm:presLayoutVars>
      </dgm:prSet>
      <dgm:spPr/>
    </dgm:pt>
    <dgm:pt modelId="{5F9C2E5C-C863-A540-877F-584B47FF5AA9}" type="pres">
      <dgm:prSet presAssocID="{C8BF3A87-8F3A-459C-862E-6C099F212F8C}" presName="spacer" presStyleCnt="0"/>
      <dgm:spPr/>
    </dgm:pt>
    <dgm:pt modelId="{97E673B5-4C87-014D-B337-B8CE97C2A4FF}" type="pres">
      <dgm:prSet presAssocID="{B22B2644-356D-4AAB-9338-44E6F2112045}" presName="parentText" presStyleLbl="node1" presStyleIdx="3" presStyleCnt="4">
        <dgm:presLayoutVars>
          <dgm:chMax val="0"/>
          <dgm:bulletEnabled val="1"/>
        </dgm:presLayoutVars>
      </dgm:prSet>
      <dgm:spPr/>
    </dgm:pt>
  </dgm:ptLst>
  <dgm:cxnLst>
    <dgm:cxn modelId="{EE15210B-3F6D-4069-AE24-E900D6C4ADBD}" srcId="{5B66764C-FC45-4264-A984-F9E8585EDD45}" destId="{B22B2644-356D-4AAB-9338-44E6F2112045}" srcOrd="3" destOrd="0" parTransId="{2701EBA6-CEE0-4043-A27F-217C1A76AE5B}" sibTransId="{6F553C51-71B5-4248-A9B1-561A7551FF59}"/>
    <dgm:cxn modelId="{F75D2511-E4A2-4B89-9E61-A49A1F98485A}" srcId="{5B66764C-FC45-4264-A984-F9E8585EDD45}" destId="{0EE9330C-732B-41F6-A5D2-40FF818E7E9A}" srcOrd="1" destOrd="0" parTransId="{9ADF21D3-C210-40F5-BAC7-8516E2716D2C}" sibTransId="{D374313D-834D-4B06-B16B-433E2E4E8463}"/>
    <dgm:cxn modelId="{BE322E22-0035-2641-A490-C65A87419EC8}" type="presOf" srcId="{5B66764C-FC45-4264-A984-F9E8585EDD45}" destId="{D8491492-5586-9045-AF0B-83CB5515D814}" srcOrd="0" destOrd="0" presId="urn:microsoft.com/office/officeart/2005/8/layout/vList2"/>
    <dgm:cxn modelId="{6F6F0C49-B708-CC49-93A9-B941A95F8AC7}" type="presOf" srcId="{0EE9330C-732B-41F6-A5D2-40FF818E7E9A}" destId="{CB4FC8CB-E591-6C4F-89F8-6559E0394CA0}" srcOrd="0" destOrd="0" presId="urn:microsoft.com/office/officeart/2005/8/layout/vList2"/>
    <dgm:cxn modelId="{6A50084C-CE68-4039-8AE4-D9725E149D18}" srcId="{5B66764C-FC45-4264-A984-F9E8585EDD45}" destId="{57004C37-8D31-4592-B904-E8DDE9443E87}" srcOrd="2" destOrd="0" parTransId="{74F3BADD-9283-4F58-B91F-EFE9F65ED9F7}" sibTransId="{C8BF3A87-8F3A-459C-862E-6C099F212F8C}"/>
    <dgm:cxn modelId="{46D56480-C56D-4CE3-9605-3BCE88488A0E}" srcId="{5B66764C-FC45-4264-A984-F9E8585EDD45}" destId="{A0B5CE10-0825-4B41-88B8-D2D689830EA0}" srcOrd="0" destOrd="0" parTransId="{DEC7887B-313C-4EFB-8C2F-33BE1724DAA4}" sibTransId="{9B827FF8-44EE-4F4D-B126-EB0E2F2534EF}"/>
    <dgm:cxn modelId="{17CFB8BA-F2C0-5048-8254-681371BD055D}" type="presOf" srcId="{A0B5CE10-0825-4B41-88B8-D2D689830EA0}" destId="{ECE56E42-7A9C-974E-B482-DA8FF7C98572}" srcOrd="0" destOrd="0" presId="urn:microsoft.com/office/officeart/2005/8/layout/vList2"/>
    <dgm:cxn modelId="{64A7CFD8-DB93-2743-B129-A761E8537B50}" type="presOf" srcId="{B22B2644-356D-4AAB-9338-44E6F2112045}" destId="{97E673B5-4C87-014D-B337-B8CE97C2A4FF}" srcOrd="0" destOrd="0" presId="urn:microsoft.com/office/officeart/2005/8/layout/vList2"/>
    <dgm:cxn modelId="{A42FADFC-653D-B04B-AD26-74B2E9FF8A30}" type="presOf" srcId="{57004C37-8D31-4592-B904-E8DDE9443E87}" destId="{D370BDB1-5430-E049-95E4-AC0202E9D0C6}" srcOrd="0" destOrd="0" presId="urn:microsoft.com/office/officeart/2005/8/layout/vList2"/>
    <dgm:cxn modelId="{AB79257A-6AF2-954F-A47B-A4CA5737F792}" type="presParOf" srcId="{D8491492-5586-9045-AF0B-83CB5515D814}" destId="{ECE56E42-7A9C-974E-B482-DA8FF7C98572}" srcOrd="0" destOrd="0" presId="urn:microsoft.com/office/officeart/2005/8/layout/vList2"/>
    <dgm:cxn modelId="{F626FA6F-5EDD-214D-B8A0-E1FC4CC82FD4}" type="presParOf" srcId="{D8491492-5586-9045-AF0B-83CB5515D814}" destId="{751755DC-5365-BC44-9467-354709CCBAD0}" srcOrd="1" destOrd="0" presId="urn:microsoft.com/office/officeart/2005/8/layout/vList2"/>
    <dgm:cxn modelId="{2640CF12-E54D-9047-BCED-BB45FDAED436}" type="presParOf" srcId="{D8491492-5586-9045-AF0B-83CB5515D814}" destId="{CB4FC8CB-E591-6C4F-89F8-6559E0394CA0}" srcOrd="2" destOrd="0" presId="urn:microsoft.com/office/officeart/2005/8/layout/vList2"/>
    <dgm:cxn modelId="{84D76A6B-CF45-5840-B884-FEBA9C980EFE}" type="presParOf" srcId="{D8491492-5586-9045-AF0B-83CB5515D814}" destId="{23C65BFD-F85B-DF47-9B33-8641E9DEF95D}" srcOrd="3" destOrd="0" presId="urn:microsoft.com/office/officeart/2005/8/layout/vList2"/>
    <dgm:cxn modelId="{83EB614E-0BA8-F443-AF88-6FDE4ADEB36D}" type="presParOf" srcId="{D8491492-5586-9045-AF0B-83CB5515D814}" destId="{D370BDB1-5430-E049-95E4-AC0202E9D0C6}" srcOrd="4" destOrd="0" presId="urn:microsoft.com/office/officeart/2005/8/layout/vList2"/>
    <dgm:cxn modelId="{EAFDE012-74F0-2C4E-97C3-B59AC0493653}" type="presParOf" srcId="{D8491492-5586-9045-AF0B-83CB5515D814}" destId="{5F9C2E5C-C863-A540-877F-584B47FF5AA9}" srcOrd="5" destOrd="0" presId="urn:microsoft.com/office/officeart/2005/8/layout/vList2"/>
    <dgm:cxn modelId="{A887DEEE-26EC-CD44-BAD5-7C139E31AE15}" type="presParOf" srcId="{D8491492-5586-9045-AF0B-83CB5515D814}" destId="{97E673B5-4C87-014D-B337-B8CE97C2A4F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012A0-B4B6-5E4F-8C14-ADBF393FB615}">
      <dsp:nvSpPr>
        <dsp:cNvPr id="0" name=""/>
        <dsp:cNvSpPr/>
      </dsp:nvSpPr>
      <dsp:spPr>
        <a:xfrm>
          <a:off x="0" y="383134"/>
          <a:ext cx="10515600" cy="12237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37388" rIns="816127" bIns="149352" numCol="1" spcCol="1270" anchor="t" anchorCtr="0">
          <a:noAutofit/>
        </a:bodyPr>
        <a:lstStyle/>
        <a:p>
          <a:pPr marL="228600" lvl="1" indent="-228600" algn="l" defTabSz="933450">
            <a:lnSpc>
              <a:spcPct val="90000"/>
            </a:lnSpc>
            <a:spcBef>
              <a:spcPct val="0"/>
            </a:spcBef>
            <a:spcAft>
              <a:spcPct val="15000"/>
            </a:spcAft>
            <a:buChar char="•"/>
          </a:pPr>
          <a:r>
            <a:rPr lang="cs-CZ" sz="2100" b="1" kern="1200" dirty="0"/>
            <a:t>Složené z více charakteristik </a:t>
          </a:r>
          <a:r>
            <a:rPr lang="cs-CZ" sz="2100" kern="1200" dirty="0"/>
            <a:t>(více genů, proteinů…)</a:t>
          </a:r>
          <a:endParaRPr lang="en-US" sz="2100" kern="1200" dirty="0"/>
        </a:p>
        <a:p>
          <a:pPr marL="228600" lvl="1" indent="-228600" algn="l" defTabSz="933450">
            <a:lnSpc>
              <a:spcPct val="90000"/>
            </a:lnSpc>
            <a:spcBef>
              <a:spcPct val="0"/>
            </a:spcBef>
            <a:spcAft>
              <a:spcPct val="15000"/>
            </a:spcAft>
            <a:buChar char="•"/>
          </a:pPr>
          <a:r>
            <a:rPr lang="cs-CZ" sz="2100" b="1" kern="1200" dirty="0"/>
            <a:t>Bez</a:t>
          </a:r>
          <a:r>
            <a:rPr lang="cs-CZ" sz="2100" b="0" kern="1200" dirty="0"/>
            <a:t> jasně definovaného </a:t>
          </a:r>
          <a:r>
            <a:rPr lang="cs-CZ" sz="2100" b="1" kern="1200" dirty="0"/>
            <a:t>biologického</a:t>
          </a:r>
          <a:r>
            <a:rPr lang="cs-CZ" sz="2100" b="0" kern="1200" dirty="0"/>
            <a:t> </a:t>
          </a:r>
          <a:r>
            <a:rPr lang="cs-CZ" sz="2100" b="1" kern="1200" dirty="0"/>
            <a:t>zdůvodnění</a:t>
          </a:r>
          <a:endParaRPr lang="en-US" sz="2100" b="1" kern="1200" dirty="0"/>
        </a:p>
      </dsp:txBody>
      <dsp:txXfrm>
        <a:off x="0" y="383134"/>
        <a:ext cx="10515600" cy="1223775"/>
      </dsp:txXfrm>
    </dsp:sp>
    <dsp:sp modelId="{0667E174-5F2D-5142-9168-8D185CBDDD1D}">
      <dsp:nvSpPr>
        <dsp:cNvPr id="0" name=""/>
        <dsp:cNvSpPr/>
      </dsp:nvSpPr>
      <dsp:spPr>
        <a:xfrm>
          <a:off x="525780" y="73174"/>
          <a:ext cx="7360920"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cs-CZ" sz="2100" kern="1200"/>
            <a:t>Jsou často komplexní:</a:t>
          </a:r>
          <a:endParaRPr lang="en-US" sz="2100" kern="1200"/>
        </a:p>
      </dsp:txBody>
      <dsp:txXfrm>
        <a:off x="556042" y="103436"/>
        <a:ext cx="7300396" cy="559396"/>
      </dsp:txXfrm>
    </dsp:sp>
    <dsp:sp modelId="{9886AE23-9A20-9C4E-A96C-EE212E05485A}">
      <dsp:nvSpPr>
        <dsp:cNvPr id="0" name=""/>
        <dsp:cNvSpPr/>
      </dsp:nvSpPr>
      <dsp:spPr>
        <a:xfrm>
          <a:off x="0" y="2030269"/>
          <a:ext cx="10515600" cy="22491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37388" rIns="816127" bIns="149352" numCol="1" spcCol="1270" anchor="t" anchorCtr="0">
          <a:noAutofit/>
        </a:bodyPr>
        <a:lstStyle/>
        <a:p>
          <a:pPr marL="228600" lvl="1" indent="-228600" algn="l" defTabSz="933450">
            <a:lnSpc>
              <a:spcPct val="90000"/>
            </a:lnSpc>
            <a:spcBef>
              <a:spcPct val="0"/>
            </a:spcBef>
            <a:spcAft>
              <a:spcPct val="15000"/>
            </a:spcAft>
            <a:buChar char="•"/>
          </a:pPr>
          <a:r>
            <a:rPr lang="cs-CZ" sz="2100" kern="1200" dirty="0"/>
            <a:t>zatížených </a:t>
          </a:r>
          <a:r>
            <a:rPr lang="cs-CZ" sz="2100" b="1" kern="1200" dirty="0"/>
            <a:t>významným technickým šumem </a:t>
          </a:r>
          <a:r>
            <a:rPr lang="cs-CZ" sz="2100" kern="1200" dirty="0"/>
            <a:t>z různých zdrojů</a:t>
          </a:r>
          <a:endParaRPr lang="en-US" sz="2100" kern="1200" dirty="0"/>
        </a:p>
        <a:p>
          <a:pPr marL="228600" lvl="1" indent="-228600" algn="l" defTabSz="933450">
            <a:lnSpc>
              <a:spcPct val="90000"/>
            </a:lnSpc>
            <a:spcBef>
              <a:spcPct val="0"/>
            </a:spcBef>
            <a:spcAft>
              <a:spcPct val="15000"/>
            </a:spcAft>
            <a:buChar char="•"/>
          </a:pPr>
          <a:r>
            <a:rPr lang="cs-CZ" sz="2100" kern="1200" dirty="0"/>
            <a:t>analyzovaných </a:t>
          </a:r>
          <a:r>
            <a:rPr lang="cs-CZ" sz="2100" b="1" kern="1200" dirty="0"/>
            <a:t>metodami</a:t>
          </a:r>
          <a:r>
            <a:rPr lang="cs-CZ" sz="2100" kern="1200" dirty="0"/>
            <a:t>, které </a:t>
          </a:r>
          <a:r>
            <a:rPr lang="cs-CZ" sz="2100" b="1" kern="1200" dirty="0"/>
            <a:t>nejsou standardizované</a:t>
          </a:r>
          <a:endParaRPr lang="en-US" sz="2100" b="1" kern="1200" dirty="0"/>
        </a:p>
        <a:p>
          <a:pPr marL="228600" lvl="1" indent="-228600" algn="l" defTabSz="933450">
            <a:lnSpc>
              <a:spcPct val="90000"/>
            </a:lnSpc>
            <a:spcBef>
              <a:spcPct val="0"/>
            </a:spcBef>
            <a:spcAft>
              <a:spcPct val="15000"/>
            </a:spcAft>
            <a:buChar char="•"/>
          </a:pPr>
          <a:r>
            <a:rPr lang="cs-CZ" sz="2100" kern="1200" dirty="0"/>
            <a:t>které jsou pouze </a:t>
          </a:r>
          <a:r>
            <a:rPr lang="cs-CZ" sz="2100" b="1" kern="1200" dirty="0"/>
            <a:t>korelované</a:t>
          </a:r>
          <a:r>
            <a:rPr lang="cs-CZ" sz="2100" kern="1200" dirty="0"/>
            <a:t> s měřenou proměnnou (např. nejsou koncentrace ani počty molekul)</a:t>
          </a:r>
          <a:endParaRPr lang="en-US" sz="2100" kern="1200" dirty="0"/>
        </a:p>
        <a:p>
          <a:pPr marL="228600" lvl="1" indent="-228600" algn="l" defTabSz="933450">
            <a:lnSpc>
              <a:spcPct val="90000"/>
            </a:lnSpc>
            <a:spcBef>
              <a:spcPct val="0"/>
            </a:spcBef>
            <a:spcAft>
              <a:spcPct val="15000"/>
            </a:spcAft>
            <a:buChar char="•"/>
          </a:pPr>
          <a:r>
            <a:rPr lang="cs-CZ" sz="2100" kern="1200" dirty="0"/>
            <a:t>které jsou </a:t>
          </a:r>
          <a:r>
            <a:rPr lang="cs-CZ" sz="2100" b="1" kern="1200" dirty="0"/>
            <a:t>komplexní</a:t>
          </a:r>
          <a:r>
            <a:rPr lang="cs-CZ" sz="2100" kern="1200" dirty="0"/>
            <a:t> a </a:t>
          </a:r>
          <a:r>
            <a:rPr lang="cs-CZ" sz="2100" b="1" kern="1200" dirty="0"/>
            <a:t>obtížně se sdílejí</a:t>
          </a:r>
          <a:endParaRPr lang="en-US" sz="2100" b="1" kern="1200" dirty="0"/>
        </a:p>
      </dsp:txBody>
      <dsp:txXfrm>
        <a:off x="0" y="2030269"/>
        <a:ext cx="10515600" cy="2249100"/>
      </dsp:txXfrm>
    </dsp:sp>
    <dsp:sp modelId="{93925A04-ADD6-164F-B837-BD2AB79E9DB9}">
      <dsp:nvSpPr>
        <dsp:cNvPr id="0" name=""/>
        <dsp:cNvSpPr/>
      </dsp:nvSpPr>
      <dsp:spPr>
        <a:xfrm>
          <a:off x="525780" y="1720309"/>
          <a:ext cx="7360920"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cs-CZ" sz="2100" kern="1200"/>
            <a:t>Pocházejí z dat:</a:t>
          </a:r>
          <a:endParaRPr lang="en-US" sz="2100" kern="1200"/>
        </a:p>
      </dsp:txBody>
      <dsp:txXfrm>
        <a:off x="556042" y="1750571"/>
        <a:ext cx="7300396"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99445-D7E2-674E-9F86-5BFACEB28EBC}">
      <dsp:nvSpPr>
        <dsp:cNvPr id="0" name=""/>
        <dsp:cNvSpPr/>
      </dsp:nvSpPr>
      <dsp:spPr>
        <a:xfrm>
          <a:off x="0" y="96412"/>
          <a:ext cx="6089650" cy="17105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Chyby v měření a v laboratorních postupech</a:t>
          </a:r>
        </a:p>
      </dsp:txBody>
      <dsp:txXfrm>
        <a:off x="83502" y="179914"/>
        <a:ext cx="5922646" cy="1543536"/>
      </dsp:txXfrm>
    </dsp:sp>
    <dsp:sp modelId="{E7A171EE-B3C8-F44F-BB0F-52D422439783}">
      <dsp:nvSpPr>
        <dsp:cNvPr id="0" name=""/>
        <dsp:cNvSpPr/>
      </dsp:nvSpPr>
      <dsp:spPr>
        <a:xfrm>
          <a:off x="0" y="1930792"/>
          <a:ext cx="6089650" cy="17105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Nesprávně zvolena statistická metodologie</a:t>
          </a:r>
        </a:p>
      </dsp:txBody>
      <dsp:txXfrm>
        <a:off x="83502" y="2014294"/>
        <a:ext cx="5922646" cy="1543536"/>
      </dsp:txXfrm>
    </dsp:sp>
    <dsp:sp modelId="{C5CB51B1-03A3-FC41-9E3C-5210FBB9C098}">
      <dsp:nvSpPr>
        <dsp:cNvPr id="0" name=""/>
        <dsp:cNvSpPr/>
      </dsp:nvSpPr>
      <dsp:spPr>
        <a:xfrm>
          <a:off x="0" y="3765172"/>
          <a:ext cx="6089650" cy="17105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Manuální práce s daty</a:t>
          </a:r>
        </a:p>
      </dsp:txBody>
      <dsp:txXfrm>
        <a:off x="83502" y="3848674"/>
        <a:ext cx="5922646" cy="1543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7FC8C-1086-A242-835C-DC9C33B93858}">
      <dsp:nvSpPr>
        <dsp:cNvPr id="0" name=""/>
        <dsp:cNvSpPr/>
      </dsp:nvSpPr>
      <dsp:spPr>
        <a:xfrm>
          <a:off x="0" y="2687"/>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3C90B0-8660-7B49-AB8C-E37C6F5DE04C}">
      <dsp:nvSpPr>
        <dsp:cNvPr id="0" name=""/>
        <dsp:cNvSpPr/>
      </dsp:nvSpPr>
      <dsp:spPr>
        <a:xfrm>
          <a:off x="0" y="2687"/>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err="1"/>
            <a:t>Vhodný</a:t>
          </a:r>
          <a:r>
            <a:rPr lang="en-US" sz="2500" kern="1200" dirty="0"/>
            <a:t> </a:t>
          </a:r>
          <a:r>
            <a:rPr lang="en-US" sz="2500" b="1" kern="1200" dirty="0" err="1"/>
            <a:t>návrh</a:t>
          </a:r>
          <a:r>
            <a:rPr lang="en-US" sz="2500" b="1" kern="1200" dirty="0"/>
            <a:t> </a:t>
          </a:r>
          <a:r>
            <a:rPr lang="en-US" sz="2500" b="1" kern="1200" dirty="0" err="1"/>
            <a:t>experimentu</a:t>
          </a:r>
          <a:r>
            <a:rPr lang="en-US" sz="2500" b="1" kern="1200" dirty="0"/>
            <a:t> </a:t>
          </a:r>
          <a:r>
            <a:rPr lang="en-US" sz="2500" kern="1200" dirty="0"/>
            <a:t>(</a:t>
          </a:r>
          <a:r>
            <a:rPr lang="en-US" sz="2500" kern="1200" dirty="0" err="1"/>
            <a:t>výběr</a:t>
          </a:r>
          <a:r>
            <a:rPr lang="en-US" sz="2500" kern="1200" dirty="0"/>
            <a:t> </a:t>
          </a:r>
          <a:r>
            <a:rPr lang="en-US" sz="2500" kern="1200" dirty="0" err="1"/>
            <a:t>analytické</a:t>
          </a:r>
          <a:r>
            <a:rPr lang="en-US" sz="2500" kern="1200" dirty="0"/>
            <a:t> </a:t>
          </a:r>
          <a:r>
            <a:rPr lang="en-US" sz="2500" kern="1200" dirty="0" err="1"/>
            <a:t>metody</a:t>
          </a:r>
          <a:r>
            <a:rPr lang="en-US" sz="2500" kern="1200" dirty="0"/>
            <a:t>, </a:t>
          </a:r>
          <a:r>
            <a:rPr lang="en-US" sz="2500" kern="1200" dirty="0" err="1"/>
            <a:t>počet</a:t>
          </a:r>
          <a:r>
            <a:rPr lang="en-US" sz="2500" kern="1200" dirty="0"/>
            <a:t> a </a:t>
          </a:r>
          <a:r>
            <a:rPr lang="en-US" sz="2500" kern="1200" dirty="0" err="1"/>
            <a:t>typ</a:t>
          </a:r>
          <a:r>
            <a:rPr lang="en-US" sz="2500" kern="1200" dirty="0"/>
            <a:t> </a:t>
          </a:r>
          <a:r>
            <a:rPr lang="en-US" sz="2500" kern="1200" dirty="0" err="1"/>
            <a:t>vzorků</a:t>
          </a:r>
          <a:r>
            <a:rPr lang="en-US" sz="2500" kern="1200" dirty="0"/>
            <a:t>, </a:t>
          </a:r>
          <a:r>
            <a:rPr lang="en-US" sz="2500" kern="1200" dirty="0" err="1"/>
            <a:t>randomizace</a:t>
          </a:r>
          <a:r>
            <a:rPr lang="en-US" sz="2500" kern="1200" dirty="0"/>
            <a:t>….)</a:t>
          </a:r>
        </a:p>
      </dsp:txBody>
      <dsp:txXfrm>
        <a:off x="0" y="2687"/>
        <a:ext cx="6263640" cy="916552"/>
      </dsp:txXfrm>
    </dsp:sp>
    <dsp:sp modelId="{C30A6C53-5519-4AB6-8ED0-75E90030A625}">
      <dsp:nvSpPr>
        <dsp:cNvPr id="0" name=""/>
        <dsp:cNvSpPr/>
      </dsp:nvSpPr>
      <dsp:spPr>
        <a:xfrm>
          <a:off x="0" y="919239"/>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3E9EB7-88B7-4A7D-9A30-E53733B45C3A}">
      <dsp:nvSpPr>
        <dsp:cNvPr id="0" name=""/>
        <dsp:cNvSpPr/>
      </dsp:nvSpPr>
      <dsp:spPr>
        <a:xfrm>
          <a:off x="0" y="919239"/>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en-US" sz="2500" b="1" kern="1200" dirty="0" err="1">
              <a:latin typeface="Calibri Light" panose="020F0302020204030204"/>
            </a:rPr>
            <a:t>Reálný</a:t>
          </a:r>
          <a:r>
            <a:rPr lang="en-US" sz="2500" b="1" kern="1200" dirty="0">
              <a:latin typeface="Calibri Light" panose="020F0302020204030204"/>
            </a:rPr>
            <a:t> </a:t>
          </a:r>
          <a:r>
            <a:rPr lang="en-US" sz="2500" b="1" kern="1200" dirty="0" err="1">
              <a:latin typeface="Calibri Light" panose="020F0302020204030204"/>
            </a:rPr>
            <a:t>časový</a:t>
          </a:r>
          <a:r>
            <a:rPr lang="en-US" sz="2500" b="1" kern="1200" dirty="0">
              <a:latin typeface="Calibri Light" panose="020F0302020204030204"/>
            </a:rPr>
            <a:t> </a:t>
          </a:r>
          <a:r>
            <a:rPr lang="en-US" sz="2500" b="0" kern="1200" dirty="0">
              <a:latin typeface="Calibri Light" panose="020F0302020204030204"/>
            </a:rPr>
            <a:t>odhad</a:t>
          </a:r>
        </a:p>
      </dsp:txBody>
      <dsp:txXfrm>
        <a:off x="0" y="919239"/>
        <a:ext cx="6263640" cy="916552"/>
      </dsp:txXfrm>
    </dsp:sp>
    <dsp:sp modelId="{ADB39CAE-34B7-944A-A091-5F414A90D249}">
      <dsp:nvSpPr>
        <dsp:cNvPr id="0" name=""/>
        <dsp:cNvSpPr/>
      </dsp:nvSpPr>
      <dsp:spPr>
        <a:xfrm>
          <a:off x="0" y="1835791"/>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136E0E-9AA1-E045-858B-BD7E0599128A}">
      <dsp:nvSpPr>
        <dsp:cNvPr id="0" name=""/>
        <dsp:cNvSpPr/>
      </dsp:nvSpPr>
      <dsp:spPr>
        <a:xfrm>
          <a:off x="0" y="1835791"/>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err="1"/>
            <a:t>Minimalizace</a:t>
          </a:r>
          <a:r>
            <a:rPr lang="en-US" sz="2500" b="1" kern="1200" dirty="0"/>
            <a:t> </a:t>
          </a:r>
          <a:r>
            <a:rPr lang="en-US" sz="2500" b="1" kern="1200" dirty="0" err="1"/>
            <a:t>chyb</a:t>
          </a:r>
          <a:r>
            <a:rPr lang="en-US" sz="2500" b="1" kern="1200" dirty="0"/>
            <a:t> </a:t>
          </a:r>
          <a:r>
            <a:rPr lang="en-US" sz="2500" kern="1200" dirty="0"/>
            <a:t>v </a:t>
          </a:r>
          <a:r>
            <a:rPr lang="en-US" sz="2500" kern="1200" dirty="0" err="1">
              <a:solidFill>
                <a:schemeClr val="tx1"/>
              </a:solidFill>
              <a:latin typeface="Calibri Light" panose="020F0302020204030204"/>
            </a:rPr>
            <a:t>laboratoři</a:t>
          </a:r>
          <a:endParaRPr lang="en-US" sz="2500" kern="1200" dirty="0" err="1">
            <a:solidFill>
              <a:schemeClr val="tx1"/>
            </a:solidFill>
          </a:endParaRPr>
        </a:p>
      </dsp:txBody>
      <dsp:txXfrm>
        <a:off x="0" y="1835791"/>
        <a:ext cx="6263640" cy="916552"/>
      </dsp:txXfrm>
    </dsp:sp>
    <dsp:sp modelId="{EA7B57C3-DC73-D543-ACF7-FDCDACC191D3}">
      <dsp:nvSpPr>
        <dsp:cNvPr id="0" name=""/>
        <dsp:cNvSpPr/>
      </dsp:nvSpPr>
      <dsp:spPr>
        <a:xfrm>
          <a:off x="0" y="2752344"/>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4DDF0-F17F-7E48-824E-55E06FBD406A}">
      <dsp:nvSpPr>
        <dsp:cNvPr id="0" name=""/>
        <dsp:cNvSpPr/>
      </dsp:nvSpPr>
      <dsp:spPr>
        <a:xfrm>
          <a:off x="0" y="2752344"/>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err="1"/>
            <a:t>Vedení</a:t>
          </a:r>
          <a:r>
            <a:rPr lang="en-US" sz="2500" kern="1200" dirty="0"/>
            <a:t> </a:t>
          </a:r>
          <a:r>
            <a:rPr lang="en-US" sz="2500" kern="1200" dirty="0" err="1"/>
            <a:t>kompletních</a:t>
          </a:r>
          <a:r>
            <a:rPr lang="en-US" sz="2500" kern="1200" dirty="0"/>
            <a:t> </a:t>
          </a:r>
          <a:r>
            <a:rPr lang="en-US" sz="2500" b="1" kern="1200" dirty="0" err="1"/>
            <a:t>záznamů</a:t>
          </a:r>
          <a:endParaRPr lang="en-US" sz="2500" b="1" kern="1200" dirty="0"/>
        </a:p>
      </dsp:txBody>
      <dsp:txXfrm>
        <a:off x="0" y="2752344"/>
        <a:ext cx="6263640" cy="916552"/>
      </dsp:txXfrm>
    </dsp:sp>
    <dsp:sp modelId="{517B3146-EBC9-4B4E-962F-E280ABA2B531}">
      <dsp:nvSpPr>
        <dsp:cNvPr id="0" name=""/>
        <dsp:cNvSpPr/>
      </dsp:nvSpPr>
      <dsp:spPr>
        <a:xfrm>
          <a:off x="0" y="3668896"/>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148389-0DFC-0A48-B046-97AF8C658A6A}">
      <dsp:nvSpPr>
        <dsp:cNvPr id="0" name=""/>
        <dsp:cNvSpPr/>
      </dsp:nvSpPr>
      <dsp:spPr>
        <a:xfrm>
          <a:off x="0" y="3668896"/>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err="1"/>
            <a:t>Výběr</a:t>
          </a:r>
          <a:r>
            <a:rPr lang="en-US" sz="2500" b="1" kern="1200" dirty="0"/>
            <a:t> </a:t>
          </a:r>
          <a:r>
            <a:rPr lang="en-US" sz="2500" b="1" kern="1200" dirty="0" err="1"/>
            <a:t>vhodných</a:t>
          </a:r>
          <a:r>
            <a:rPr lang="en-US" sz="2500" b="1" kern="1200" dirty="0"/>
            <a:t> </a:t>
          </a:r>
          <a:r>
            <a:rPr lang="en-US" sz="2500" b="1" kern="1200" dirty="0" err="1"/>
            <a:t>metod</a:t>
          </a:r>
          <a:r>
            <a:rPr lang="en-US" sz="2500" b="1" kern="1200" dirty="0"/>
            <a:t> </a:t>
          </a:r>
          <a:r>
            <a:rPr lang="en-US" sz="2500" kern="1200" dirty="0"/>
            <a:t>pro </a:t>
          </a:r>
          <a:r>
            <a:rPr lang="en-US" sz="2500" kern="1200" dirty="0" err="1"/>
            <a:t>statistickou</a:t>
          </a:r>
          <a:r>
            <a:rPr lang="en-US" sz="2500" kern="1200" dirty="0"/>
            <a:t> </a:t>
          </a:r>
          <a:r>
            <a:rPr lang="en-US" sz="2500" kern="1200" dirty="0" err="1"/>
            <a:t>analýzu</a:t>
          </a:r>
          <a:r>
            <a:rPr lang="en-US" sz="2500" kern="1200" dirty="0"/>
            <a:t> </a:t>
          </a:r>
          <a:r>
            <a:rPr lang="en-US" sz="2500" kern="1200" dirty="0" err="1"/>
            <a:t>dat</a:t>
          </a:r>
          <a:endParaRPr lang="en-US" sz="2500" kern="1200" dirty="0"/>
        </a:p>
      </dsp:txBody>
      <dsp:txXfrm>
        <a:off x="0" y="3668896"/>
        <a:ext cx="6263640" cy="916552"/>
      </dsp:txXfrm>
    </dsp:sp>
    <dsp:sp modelId="{7AAC40CB-4FFF-734A-8979-CB49F381306B}">
      <dsp:nvSpPr>
        <dsp:cNvPr id="0" name=""/>
        <dsp:cNvSpPr/>
      </dsp:nvSpPr>
      <dsp:spPr>
        <a:xfrm>
          <a:off x="0" y="4585448"/>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5CD044-13E0-EF40-BEED-A6792873D646}">
      <dsp:nvSpPr>
        <dsp:cNvPr id="0" name=""/>
        <dsp:cNvSpPr/>
      </dsp:nvSpPr>
      <dsp:spPr>
        <a:xfrm>
          <a:off x="0" y="4585448"/>
          <a:ext cx="6263640" cy="916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err="1"/>
            <a:t>Správná</a:t>
          </a:r>
          <a:r>
            <a:rPr lang="en-US" sz="2500" kern="1200" dirty="0"/>
            <a:t> </a:t>
          </a:r>
          <a:r>
            <a:rPr lang="en-US" sz="2500" b="1" kern="1200" dirty="0" err="1"/>
            <a:t>validace</a:t>
          </a:r>
          <a:r>
            <a:rPr lang="en-US" sz="2500" kern="1200" dirty="0"/>
            <a:t> </a:t>
          </a:r>
          <a:r>
            <a:rPr lang="en-US" sz="2500" kern="1200" dirty="0" err="1"/>
            <a:t>výsledků</a:t>
          </a:r>
          <a:endParaRPr lang="en-US" sz="2500" kern="1200" dirty="0"/>
        </a:p>
      </dsp:txBody>
      <dsp:txXfrm>
        <a:off x="0" y="4585448"/>
        <a:ext cx="6263640" cy="9165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158DF-32C4-49C8-9C21-111590F1698B}">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EBB3E0-F5DB-49B5-B5B5-F6599DBD6D88}">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3377F0-2CEC-490A-913C-B78FDD7C1EF4}">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Čím variabilnější populace, tím více vzorků je potřeba na její dostatečný popis!</a:t>
          </a:r>
        </a:p>
      </dsp:txBody>
      <dsp:txXfrm>
        <a:off x="2039300" y="956381"/>
        <a:ext cx="4474303" cy="1765627"/>
      </dsp:txXfrm>
    </dsp:sp>
    <dsp:sp modelId="{6D1693E3-FB6C-4559-815E-DBC6EE8A5F8B}">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8E7307-B2FA-4035-95A7-95E7F4718E48}">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E530C8-2C73-4853-9DB0-54C55ACF0CEB}">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POČET VZORKŮ JE TAKÉ ZÁVISLÝ NA POUŽITÝCH STATISTICKÝCH METODÁCH!</a:t>
          </a:r>
        </a:p>
      </dsp:txBody>
      <dsp:txXfrm>
        <a:off x="2039300" y="3163416"/>
        <a:ext cx="4474303" cy="17656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785C6-7D80-0A4D-9FF7-855BF44AF16B}">
      <dsp:nvSpPr>
        <dsp:cNvPr id="0" name=""/>
        <dsp:cNvSpPr/>
      </dsp:nvSpPr>
      <dsp:spPr>
        <a:xfrm>
          <a:off x="130938"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066248-F8DD-8F4F-B242-813F70038E07}">
      <dsp:nvSpPr>
        <dsp:cNvPr id="0" name=""/>
        <dsp:cNvSpPr/>
      </dsp:nvSpPr>
      <dsp:spPr>
        <a:xfrm>
          <a:off x="600342"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cs-CZ" sz="4400" kern="1200" dirty="0"/>
            <a:t>Preventivně: Stratifikací a randomizací</a:t>
          </a:r>
          <a:endParaRPr lang="en-US" sz="4400" kern="1200" dirty="0"/>
        </a:p>
      </dsp:txBody>
      <dsp:txXfrm>
        <a:off x="678914" y="525899"/>
        <a:ext cx="4067491" cy="2525499"/>
      </dsp:txXfrm>
    </dsp:sp>
    <dsp:sp modelId="{09CC0528-ADBB-484E-B700-96EF219C822B}">
      <dsp:nvSpPr>
        <dsp:cNvPr id="0" name=""/>
        <dsp:cNvSpPr/>
      </dsp:nvSpPr>
      <dsp:spPr>
        <a:xfrm>
          <a:off x="5294381"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3F6DE-9EB5-E14D-BD24-E11246865DEF}">
      <dsp:nvSpPr>
        <dsp:cNvPr id="0" name=""/>
        <dsp:cNvSpPr/>
      </dsp:nvSpPr>
      <dsp:spPr>
        <a:xfrm>
          <a:off x="5763785"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cs-CZ" sz="4400" kern="1200" dirty="0"/>
            <a:t>Ad-hoc: Regresními strategiemi</a:t>
          </a:r>
          <a:endParaRPr lang="en-US" sz="4400" kern="1200" dirty="0"/>
        </a:p>
      </dsp:txBody>
      <dsp:txXfrm>
        <a:off x="5842357" y="525899"/>
        <a:ext cx="4067491" cy="25254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785C6-7D80-0A4D-9FF7-855BF44AF16B}">
      <dsp:nvSpPr>
        <dsp:cNvPr id="0" name=""/>
        <dsp:cNvSpPr/>
      </dsp:nvSpPr>
      <dsp:spPr>
        <a:xfrm>
          <a:off x="130938"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066248-F8DD-8F4F-B242-813F70038E07}">
      <dsp:nvSpPr>
        <dsp:cNvPr id="0" name=""/>
        <dsp:cNvSpPr/>
      </dsp:nvSpPr>
      <dsp:spPr>
        <a:xfrm>
          <a:off x="600342"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cs-CZ" sz="4400" kern="1200" dirty="0"/>
            <a:t>Preventivně: Stratifikací a randomizací</a:t>
          </a:r>
          <a:endParaRPr lang="en-US" sz="4400" kern="1200" dirty="0"/>
        </a:p>
      </dsp:txBody>
      <dsp:txXfrm>
        <a:off x="678914" y="525899"/>
        <a:ext cx="4067491" cy="2525499"/>
      </dsp:txXfrm>
    </dsp:sp>
    <dsp:sp modelId="{09CC0528-ADBB-484E-B700-96EF219C822B}">
      <dsp:nvSpPr>
        <dsp:cNvPr id="0" name=""/>
        <dsp:cNvSpPr/>
      </dsp:nvSpPr>
      <dsp:spPr>
        <a:xfrm>
          <a:off x="5294381" y="1393"/>
          <a:ext cx="4224635" cy="2682643"/>
        </a:xfrm>
        <a:prstGeom prst="roundRect">
          <a:avLst>
            <a:gd name="adj" fmla="val 10000"/>
          </a:avLst>
        </a:prstGeom>
        <a:no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3F6DE-9EB5-E14D-BD24-E11246865DEF}">
      <dsp:nvSpPr>
        <dsp:cNvPr id="0" name=""/>
        <dsp:cNvSpPr/>
      </dsp:nvSpPr>
      <dsp:spPr>
        <a:xfrm>
          <a:off x="5763785" y="447327"/>
          <a:ext cx="4224635" cy="2682643"/>
        </a:xfrm>
        <a:prstGeom prst="roundRect">
          <a:avLst>
            <a:gd name="adj" fmla="val 10000"/>
          </a:avLst>
        </a:prstGeom>
        <a:no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cs-CZ" sz="4400" kern="1200" dirty="0">
              <a:solidFill>
                <a:schemeClr val="bg2">
                  <a:lumMod val="90000"/>
                </a:schemeClr>
              </a:solidFill>
            </a:rPr>
            <a:t>Ad-hoc: Regresními strategiemi</a:t>
          </a:r>
          <a:endParaRPr lang="en-US" sz="4400" kern="1200" dirty="0">
            <a:solidFill>
              <a:schemeClr val="bg2">
                <a:lumMod val="90000"/>
              </a:schemeClr>
            </a:solidFill>
          </a:endParaRPr>
        </a:p>
      </dsp:txBody>
      <dsp:txXfrm>
        <a:off x="5842357" y="525899"/>
        <a:ext cx="4067491" cy="25254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785C6-7D80-0A4D-9FF7-855BF44AF16B}">
      <dsp:nvSpPr>
        <dsp:cNvPr id="0" name=""/>
        <dsp:cNvSpPr/>
      </dsp:nvSpPr>
      <dsp:spPr>
        <a:xfrm>
          <a:off x="130938" y="1393"/>
          <a:ext cx="4224635" cy="2682643"/>
        </a:xfrm>
        <a:prstGeom prst="roundRect">
          <a:avLst>
            <a:gd name="adj" fmla="val 10000"/>
          </a:avLst>
        </a:prstGeom>
        <a:no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066248-F8DD-8F4F-B242-813F70038E07}">
      <dsp:nvSpPr>
        <dsp:cNvPr id="0" name=""/>
        <dsp:cNvSpPr/>
      </dsp:nvSpPr>
      <dsp:spPr>
        <a:xfrm>
          <a:off x="600342" y="447327"/>
          <a:ext cx="4224635" cy="2682643"/>
        </a:xfrm>
        <a:prstGeom prst="roundRect">
          <a:avLst>
            <a:gd name="adj" fmla="val 10000"/>
          </a:avLst>
        </a:prstGeom>
        <a:no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cs-CZ" sz="4400" kern="1200" dirty="0">
              <a:solidFill>
                <a:schemeClr val="bg2">
                  <a:lumMod val="90000"/>
                </a:schemeClr>
              </a:solidFill>
            </a:rPr>
            <a:t>Preventivně: Stratifikací a randomizací</a:t>
          </a:r>
          <a:endParaRPr lang="en-US" sz="4400" kern="1200" dirty="0">
            <a:solidFill>
              <a:schemeClr val="bg2">
                <a:lumMod val="90000"/>
              </a:schemeClr>
            </a:solidFill>
          </a:endParaRPr>
        </a:p>
      </dsp:txBody>
      <dsp:txXfrm>
        <a:off x="678914" y="525899"/>
        <a:ext cx="4067491" cy="2525499"/>
      </dsp:txXfrm>
    </dsp:sp>
    <dsp:sp modelId="{09CC0528-ADBB-484E-B700-96EF219C822B}">
      <dsp:nvSpPr>
        <dsp:cNvPr id="0" name=""/>
        <dsp:cNvSpPr/>
      </dsp:nvSpPr>
      <dsp:spPr>
        <a:xfrm>
          <a:off x="5294381" y="1393"/>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3F6DE-9EB5-E14D-BD24-E11246865DEF}">
      <dsp:nvSpPr>
        <dsp:cNvPr id="0" name=""/>
        <dsp:cNvSpPr/>
      </dsp:nvSpPr>
      <dsp:spPr>
        <a:xfrm>
          <a:off x="5763785" y="447327"/>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cs-CZ" sz="4400" kern="1200" dirty="0"/>
            <a:t>Ad-hoc: Regresními strategiemi</a:t>
          </a:r>
          <a:endParaRPr lang="en-US" sz="4400" kern="1200" dirty="0"/>
        </a:p>
      </dsp:txBody>
      <dsp:txXfrm>
        <a:off x="5842357" y="525899"/>
        <a:ext cx="4067491" cy="25254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56E42-7A9C-974E-B482-DA8FF7C98572}">
      <dsp:nvSpPr>
        <dsp:cNvPr id="0" name=""/>
        <dsp:cNvSpPr/>
      </dsp:nvSpPr>
      <dsp:spPr>
        <a:xfrm>
          <a:off x="0" y="845713"/>
          <a:ext cx="6513603" cy="9945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Základní myšlenka je modelovat efekt dávky jako jednu z proměnných kterých vliv sledujeme</a:t>
          </a:r>
          <a:endParaRPr lang="en-US" sz="2500" kern="1200"/>
        </a:p>
      </dsp:txBody>
      <dsp:txXfrm>
        <a:off x="48547" y="894260"/>
        <a:ext cx="6416509" cy="897406"/>
      </dsp:txXfrm>
    </dsp:sp>
    <dsp:sp modelId="{CB4FC8CB-E591-6C4F-89F8-6559E0394CA0}">
      <dsp:nvSpPr>
        <dsp:cNvPr id="0" name=""/>
        <dsp:cNvSpPr/>
      </dsp:nvSpPr>
      <dsp:spPr>
        <a:xfrm>
          <a:off x="0" y="1912213"/>
          <a:ext cx="6513603" cy="99450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Odhadnutý efekt pak můžeme odstranit</a:t>
          </a:r>
          <a:endParaRPr lang="en-US" sz="2500" kern="1200"/>
        </a:p>
      </dsp:txBody>
      <dsp:txXfrm>
        <a:off x="48547" y="1960760"/>
        <a:ext cx="6416509" cy="897406"/>
      </dsp:txXfrm>
    </dsp:sp>
    <dsp:sp modelId="{D370BDB1-5430-E049-95E4-AC0202E9D0C6}">
      <dsp:nvSpPr>
        <dsp:cNvPr id="0" name=""/>
        <dsp:cNvSpPr/>
      </dsp:nvSpPr>
      <dsp:spPr>
        <a:xfrm>
          <a:off x="0" y="2978713"/>
          <a:ext cx="6513603" cy="99450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Nejčastěji regresní strategie</a:t>
          </a:r>
          <a:endParaRPr lang="en-US" sz="2500" kern="1200"/>
        </a:p>
      </dsp:txBody>
      <dsp:txXfrm>
        <a:off x="48547" y="3027260"/>
        <a:ext cx="6416509" cy="897406"/>
      </dsp:txXfrm>
    </dsp:sp>
    <dsp:sp modelId="{97E673B5-4C87-014D-B337-B8CE97C2A4FF}">
      <dsp:nvSpPr>
        <dsp:cNvPr id="0" name=""/>
        <dsp:cNvSpPr/>
      </dsp:nvSpPr>
      <dsp:spPr>
        <a:xfrm>
          <a:off x="0" y="4045213"/>
          <a:ext cx="6513603" cy="9945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500" kern="1200"/>
            <a:t>ComBat (R)</a:t>
          </a:r>
          <a:endParaRPr lang="en-US" sz="2500" kern="1200"/>
        </a:p>
      </dsp:txBody>
      <dsp:txXfrm>
        <a:off x="48547" y="4093760"/>
        <a:ext cx="6416509" cy="8974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CEA34-2B73-F546-B251-4807E6C1F95C}" type="datetimeFigureOut">
              <a:rPr lang="cs-CZ" smtClean="0"/>
              <a:t>06.10.2023</a:t>
            </a:fld>
            <a:endParaRPr lang="cs-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F2663-D5CB-DD42-8C87-2535CE03BB3A}" type="slidenum">
              <a:rPr lang="cs-CZ" smtClean="0"/>
              <a:t>‹#›</a:t>
            </a:fld>
            <a:endParaRPr lang="cs-CZ"/>
          </a:p>
        </p:txBody>
      </p:sp>
    </p:spTree>
    <p:extLst>
      <p:ext uri="{BB962C8B-B14F-4D97-AF65-F5344CB8AC3E}">
        <p14:creationId xmlns:p14="http://schemas.microsoft.com/office/powerpoint/2010/main" val="1455009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ebi.ac.uk/ena/data/view/ERP109246"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nature.com/articles/s41564-018-0202-y#ref-CR1" TargetMode="External"/><Relationship Id="rId5" Type="http://schemas.openxmlformats.org/officeDocument/2006/relationships/hyperlink" Target="http://www.ebi.ac.uk/ena/data/view/ERP016546" TargetMode="External"/><Relationship Id="rId4" Type="http://schemas.openxmlformats.org/officeDocument/2006/relationships/hyperlink" Target="https://www.nature.com/articles/s41564-018-0202-y#ref-CR12"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cbi.nlm.nih.gov/pmc/articles/PMC5420141/#CR87"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8C7BB17-BA05-DB43-B6C8-16ECA8C3CFFF}"/>
              </a:ext>
            </a:extLst>
          </p:cNvPr>
          <p:cNvSpPr txBox="1">
            <a:spLocks noGrp="1"/>
          </p:cNvSpPr>
          <p:nvPr>
            <p:ph type="sldNum" sz="quarter" idx="5"/>
          </p:nvPr>
        </p:nvSpPr>
        <p:spPr>
          <a:ln/>
        </p:spPr>
        <p:txBody>
          <a:bodyPr lIns="0" tIns="0" rIns="0" bIns="0" anchor="b" anchorCtr="0">
            <a:noAutofit/>
          </a:bodyPr>
          <a:lstStyle/>
          <a:p>
            <a:pPr lvl="0"/>
            <a:fld id="{DC556806-E90A-2442-A6D4-72C896FB9A39}" type="slidenum">
              <a:t>4</a:t>
            </a:fld>
            <a:endParaRPr lang="en-US"/>
          </a:p>
        </p:txBody>
      </p:sp>
      <p:sp>
        <p:nvSpPr>
          <p:cNvPr id="2" name="Slide Image Placeholder 1">
            <a:extLst>
              <a:ext uri="{FF2B5EF4-FFF2-40B4-BE49-F238E27FC236}">
                <a16:creationId xmlns:a16="http://schemas.microsoft.com/office/drawing/2014/main" id="{C2924E9B-8DBC-E149-AC2F-F3E6FB64CA86}"/>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F545ACC-D9AF-0B4F-9DC6-8B1B93ACE950}"/>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870099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A3F5EC9-0827-1047-8569-B58D7A0FD465}"/>
              </a:ext>
            </a:extLst>
          </p:cNvPr>
          <p:cNvSpPr txBox="1">
            <a:spLocks noGrp="1"/>
          </p:cNvSpPr>
          <p:nvPr>
            <p:ph type="sldNum" sz="quarter" idx="5"/>
          </p:nvPr>
        </p:nvSpPr>
        <p:spPr>
          <a:ln/>
        </p:spPr>
        <p:txBody>
          <a:bodyPr lIns="0" tIns="0" rIns="0" bIns="0" anchor="b" anchorCtr="0">
            <a:noAutofit/>
          </a:bodyPr>
          <a:lstStyle/>
          <a:p>
            <a:pPr lvl="0"/>
            <a:fld id="{5E328F73-C7A3-DA40-BA69-983B2D7D1686}" type="slidenum">
              <a:t>13</a:t>
            </a:fld>
            <a:endParaRPr lang="en-US"/>
          </a:p>
        </p:txBody>
      </p:sp>
      <p:sp>
        <p:nvSpPr>
          <p:cNvPr id="2" name="Slide Image Placeholder 1">
            <a:extLst>
              <a:ext uri="{FF2B5EF4-FFF2-40B4-BE49-F238E27FC236}">
                <a16:creationId xmlns:a16="http://schemas.microsoft.com/office/drawing/2014/main" id="{62B52AA5-8F8E-C74C-AAA8-C8191EEF5CE2}"/>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745A858-D8C1-7F4D-B978-6140220754C1}"/>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12538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152C8B-DC05-7142-B668-D7B0A35115F2}"/>
              </a:ext>
            </a:extLst>
          </p:cNvPr>
          <p:cNvSpPr txBox="1">
            <a:spLocks noGrp="1"/>
          </p:cNvSpPr>
          <p:nvPr>
            <p:ph type="sldNum" sz="quarter" idx="5"/>
          </p:nvPr>
        </p:nvSpPr>
        <p:spPr>
          <a:ln/>
        </p:spPr>
        <p:txBody>
          <a:bodyPr lIns="0" tIns="0" rIns="0" bIns="0" anchor="b" anchorCtr="0">
            <a:noAutofit/>
          </a:bodyPr>
          <a:lstStyle/>
          <a:p>
            <a:pPr lvl="0"/>
            <a:fld id="{BE00486D-A3D4-C944-A2CE-CCF9DB24390F}" type="slidenum">
              <a:t>14</a:t>
            </a:fld>
            <a:endParaRPr lang="en-US"/>
          </a:p>
        </p:txBody>
      </p:sp>
      <p:sp>
        <p:nvSpPr>
          <p:cNvPr id="2" name="Slide Image Placeholder 1">
            <a:extLst>
              <a:ext uri="{FF2B5EF4-FFF2-40B4-BE49-F238E27FC236}">
                <a16:creationId xmlns:a16="http://schemas.microsoft.com/office/drawing/2014/main" id="{FD2B88D0-37AF-284F-8815-F08DF46A01B4}"/>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8B6D6E8-EA22-8B49-8163-89FE9B960E93}"/>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575760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5F858975-8EA1-4440-A7AE-157F52833507}"/>
              </a:ext>
            </a:extLst>
          </p:cNvPr>
          <p:cNvSpPr txBox="1">
            <a:spLocks noGrp="1"/>
          </p:cNvSpPr>
          <p:nvPr>
            <p:ph type="sldNum" sz="quarter" idx="5"/>
          </p:nvPr>
        </p:nvSpPr>
        <p:spPr>
          <a:ln/>
        </p:spPr>
        <p:txBody>
          <a:bodyPr lIns="0" tIns="0" rIns="0" bIns="0" anchor="b" anchorCtr="0">
            <a:noAutofit/>
          </a:bodyPr>
          <a:lstStyle/>
          <a:p>
            <a:pPr lvl="0"/>
            <a:fld id="{30DF8546-CB79-3F4C-9660-2BF25E74E807}" type="slidenum">
              <a:t>15</a:t>
            </a:fld>
            <a:endParaRPr lang="en-US"/>
          </a:p>
        </p:txBody>
      </p:sp>
      <p:sp>
        <p:nvSpPr>
          <p:cNvPr id="2" name="Slide Image Placeholder 1">
            <a:extLst>
              <a:ext uri="{FF2B5EF4-FFF2-40B4-BE49-F238E27FC236}">
                <a16:creationId xmlns:a16="http://schemas.microsoft.com/office/drawing/2014/main" id="{97D28279-A19E-4E43-8825-068105FBC626}"/>
              </a:ext>
            </a:extLst>
          </p:cNvPr>
          <p:cNvSpPr>
            <a:spLocks noGrp="1" noRot="1" noChangeAspect="1" noResize="1"/>
          </p:cNvSpPr>
          <p:nvPr>
            <p:ph type="sldImg"/>
          </p:nvPr>
        </p:nvSpPr>
        <p:spPr>
          <a:xfrm>
            <a:off x="217488" y="801688"/>
            <a:ext cx="7126287" cy="4010025"/>
          </a:xfrm>
          <a:solidFill>
            <a:srgbClr val="729FCF"/>
          </a:solidFill>
          <a:ln w="25400">
            <a:solidFill>
              <a:srgbClr val="3465A4"/>
            </a:solidFill>
            <a:prstDash val="solid"/>
          </a:ln>
        </p:spPr>
      </p:sp>
      <p:sp>
        <p:nvSpPr>
          <p:cNvPr id="3" name="TextBox 2">
            <a:extLst>
              <a:ext uri="{FF2B5EF4-FFF2-40B4-BE49-F238E27FC236}">
                <a16:creationId xmlns:a16="http://schemas.microsoft.com/office/drawing/2014/main" id="{A5648609-8B37-0F41-92EA-EEAED21BC1EF}"/>
              </a:ext>
            </a:extLst>
          </p:cNvPr>
          <p:cNvSpPr txBox="1"/>
          <p:nvPr/>
        </p:nvSpPr>
        <p:spPr>
          <a:xfrm>
            <a:off x="756000" y="5078520"/>
            <a:ext cx="6048000" cy="4811400"/>
          </a:xfrm>
          <a:prstGeom prst="rect">
            <a:avLst/>
          </a:prstGeom>
          <a:noFill/>
          <a:ln>
            <a:noFill/>
          </a:ln>
        </p:spPr>
        <p:txBody>
          <a:bodyPr vert="horz" wrap="square" lIns="91440" tIns="45720" rIns="91440" bIns="45720" anchor="t" anchorCtr="0" compatLnSpc="1">
            <a:noAutofit/>
          </a:bodyPr>
          <a:lstStyle/>
          <a:p>
            <a:pPr marL="0" marR="0" lvl="0" indent="0" algn="l" rtl="0" hangingPunct="0">
              <a:lnSpc>
                <a:spcPct val="100000"/>
              </a:lnSpc>
              <a:spcBef>
                <a:spcPts val="448"/>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r>
              <a:rPr lang="en-US" sz="1400" b="1" i="0" u="none" strike="noStrike" kern="1200" cap="none" baseline="0">
                <a:ln>
                  <a:noFill/>
                </a:ln>
                <a:solidFill>
                  <a:srgbClr val="000000"/>
                </a:solidFill>
                <a:highlight>
                  <a:scrgbClr r="0" g="0" b="0">
                    <a:alpha val="0"/>
                  </a:scrgbClr>
                </a:highlight>
                <a:latin typeface="Arial" pitchFamily="34"/>
                <a:ea typeface="Arial" pitchFamily="34"/>
                <a:cs typeface="Arial" pitchFamily="34"/>
              </a:rPr>
              <a:t>Fig. 3 </a:t>
            </a:r>
            <a:r>
              <a:rPr lang="en-US" sz="1400" b="0" i="0" u="none" strike="noStrike" kern="1200" cap="none" baseline="0">
                <a:ln>
                  <a:noFill/>
                </a:ln>
                <a:solidFill>
                  <a:srgbClr val="000000"/>
                </a:solidFill>
                <a:highlight>
                  <a:scrgbClr r="0" g="0" b="0">
                    <a:alpha val="0"/>
                  </a:scrgbClr>
                </a:highlight>
                <a:latin typeface="Arial" pitchFamily="34"/>
                <a:ea typeface="Arial" pitchFamily="34"/>
                <a:cs typeface="Arial" pitchFamily="34"/>
              </a:rPr>
              <a:t>FDR as a function of sample size and percentage significant results. Each curve is for a fixed percentage of significant genes. For example, the label ‘10’ at the end of one curve refers to a fixed 10% of the top genes being declared significant. In this plot, the FNR for (1 − p&lt;sub&gt;0&lt;/sub&gt;) × 100% significant genes coincides with the FDR curve; for example, for p&lt;sub&gt;0&lt;/sub&gt; = 0.95, the FDR curve for 5% DE genes is the same as the FNR.</a:t>
            </a:r>
          </a:p>
          <a:p>
            <a:pPr marL="0" marR="0" lvl="0" indent="0" algn="l" rtl="0" hangingPunct="0">
              <a:lnSpc>
                <a:spcPct val="100000"/>
              </a:lnSpc>
              <a:spcBef>
                <a:spcPts val="448"/>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400" b="0" i="0" u="none" strike="noStrike" kern="1200" cap="none" baseline="0">
              <a:ln>
                <a:noFill/>
              </a:ln>
              <a:solidFill>
                <a:srgbClr val="000000"/>
              </a:solidFill>
              <a:highlight>
                <a:scrgbClr r="0" g="0" b="0">
                  <a:alpha val="0"/>
                </a:scrgbClr>
              </a:highlight>
              <a:latin typeface="Calibri" pitchFamily="34"/>
              <a:ea typeface="ＭＳ Ｐゴシック" pitchFamily="34"/>
              <a:cs typeface="ＭＳ Ｐゴシック" pitchFamily="34"/>
            </a:endParaRPr>
          </a:p>
        </p:txBody>
      </p:sp>
      <p:sp>
        <p:nvSpPr>
          <p:cNvPr id="4" name="Slide Number Placeholder 3">
            <a:extLst>
              <a:ext uri="{FF2B5EF4-FFF2-40B4-BE49-F238E27FC236}">
                <a16:creationId xmlns:a16="http://schemas.microsoft.com/office/drawing/2014/main" id="{57809CE9-AA7C-ED46-8B76-CA60B1E88C60}"/>
              </a:ext>
            </a:extLst>
          </p:cNvPr>
          <p:cNvSpPr/>
          <p:nvPr/>
        </p:nvSpPr>
        <p:spPr>
          <a:xfrm>
            <a:off x="4282200" y="10155240"/>
            <a:ext cx="3276000" cy="534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noAutofit/>
          </a:bodyPr>
          <a:lstStyle/>
          <a:p>
            <a:pPr marL="0" marR="0" lvl="0" indent="0" algn="r" rtl="0" hangingPunct="1">
              <a:lnSpc>
                <a:spcPct val="100000"/>
              </a:lnSpc>
              <a:spcBef>
                <a:spcPts val="0"/>
              </a:spcBef>
              <a:spcAft>
                <a:spcPts val="0"/>
              </a:spcAft>
              <a:buNone/>
              <a:tabLst/>
            </a:pPr>
            <a:fld id="{1B2CE781-064B-524D-A93E-5A4EEA0D54AB}" type="slidenum">
              <a:t>15</a:t>
            </a:fld>
            <a:endParaRPr lang="en-US" sz="1200" b="0" i="0" u="none" strike="noStrike" kern="1200">
              <a:ln>
                <a:noFill/>
              </a:ln>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1528309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0EECE8D-D568-0B4A-AAD4-8B12449187B1}"/>
              </a:ext>
            </a:extLst>
          </p:cNvPr>
          <p:cNvSpPr txBox="1">
            <a:spLocks noGrp="1"/>
          </p:cNvSpPr>
          <p:nvPr>
            <p:ph type="sldNum" sz="quarter" idx="5"/>
          </p:nvPr>
        </p:nvSpPr>
        <p:spPr>
          <a:ln/>
        </p:spPr>
        <p:txBody>
          <a:bodyPr lIns="0" tIns="0" rIns="0" bIns="0" anchor="b" anchorCtr="0">
            <a:noAutofit/>
          </a:bodyPr>
          <a:lstStyle/>
          <a:p>
            <a:pPr lvl="0"/>
            <a:fld id="{F1D5C154-EEEB-684E-B468-25F798B3138D}" type="slidenum">
              <a:t>16</a:t>
            </a:fld>
            <a:endParaRPr lang="en-US"/>
          </a:p>
        </p:txBody>
      </p:sp>
      <p:sp>
        <p:nvSpPr>
          <p:cNvPr id="2" name="Slide Image Placeholder 1">
            <a:extLst>
              <a:ext uri="{FF2B5EF4-FFF2-40B4-BE49-F238E27FC236}">
                <a16:creationId xmlns:a16="http://schemas.microsoft.com/office/drawing/2014/main" id="{32DC7A27-9A40-7F45-8393-D0B827D27D1E}"/>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31FE230-9928-6D44-B01C-6D2797F9BCB9}"/>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138059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C4F2663-D5CB-DD42-8C87-2535CE03BB3A}" type="slidenum">
              <a:rPr lang="cs-CZ" smtClean="0"/>
              <a:t>17</a:t>
            </a:fld>
            <a:endParaRPr lang="cs-CZ"/>
          </a:p>
        </p:txBody>
      </p:sp>
    </p:spTree>
    <p:extLst>
      <p:ext uri="{BB962C8B-B14F-4D97-AF65-F5344CB8AC3E}">
        <p14:creationId xmlns:p14="http://schemas.microsoft.com/office/powerpoint/2010/main" val="2623089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28924C0-EBF4-3048-ADAC-6D5ECE054E88}"/>
              </a:ext>
            </a:extLst>
          </p:cNvPr>
          <p:cNvSpPr txBox="1">
            <a:spLocks noGrp="1"/>
          </p:cNvSpPr>
          <p:nvPr>
            <p:ph type="sldNum" sz="quarter" idx="5"/>
          </p:nvPr>
        </p:nvSpPr>
        <p:spPr>
          <a:ln/>
        </p:spPr>
        <p:txBody>
          <a:bodyPr lIns="0" tIns="0" rIns="0" bIns="0" anchor="b" anchorCtr="0">
            <a:noAutofit/>
          </a:bodyPr>
          <a:lstStyle/>
          <a:p>
            <a:pPr lvl="0"/>
            <a:fld id="{144BF90B-F0B4-DD4C-9994-5FFCC40DCA97}" type="slidenum">
              <a:t>18</a:t>
            </a:fld>
            <a:endParaRPr lang="en-US"/>
          </a:p>
        </p:txBody>
      </p:sp>
      <p:sp>
        <p:nvSpPr>
          <p:cNvPr id="2" name="Slide Image Placeholder 1">
            <a:extLst>
              <a:ext uri="{FF2B5EF4-FFF2-40B4-BE49-F238E27FC236}">
                <a16:creationId xmlns:a16="http://schemas.microsoft.com/office/drawing/2014/main" id="{A5F022C9-9CAE-674A-B9DB-32A6E3CD1B58}"/>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F6F7DE0-FE08-3F41-B170-50D2DF11D0E2}"/>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58339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C4F2663-D5CB-DD42-8C87-2535CE03BB3A}" type="slidenum">
              <a:rPr lang="cs-CZ" smtClean="0"/>
              <a:t>20</a:t>
            </a:fld>
            <a:endParaRPr lang="cs-CZ"/>
          </a:p>
        </p:txBody>
      </p:sp>
    </p:spTree>
    <p:extLst>
      <p:ext uri="{BB962C8B-B14F-4D97-AF65-F5344CB8AC3E}">
        <p14:creationId xmlns:p14="http://schemas.microsoft.com/office/powerpoint/2010/main" val="2351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28924C0-EBF4-3048-ADAC-6D5ECE054E88}"/>
              </a:ext>
            </a:extLst>
          </p:cNvPr>
          <p:cNvSpPr txBox="1">
            <a:spLocks noGrp="1"/>
          </p:cNvSpPr>
          <p:nvPr>
            <p:ph type="sldNum" sz="quarter" idx="5"/>
          </p:nvPr>
        </p:nvSpPr>
        <p:spPr>
          <a:ln/>
        </p:spPr>
        <p:txBody>
          <a:bodyPr lIns="0" tIns="0" rIns="0" bIns="0" anchor="b" anchorCtr="0">
            <a:noAutofit/>
          </a:bodyPr>
          <a:lstStyle/>
          <a:p>
            <a:pPr lvl="0"/>
            <a:fld id="{144BF90B-F0B4-DD4C-9994-5FFCC40DCA97}" type="slidenum">
              <a:t>21</a:t>
            </a:fld>
            <a:endParaRPr lang="en-US"/>
          </a:p>
        </p:txBody>
      </p:sp>
      <p:sp>
        <p:nvSpPr>
          <p:cNvPr id="2" name="Slide Image Placeholder 1">
            <a:extLst>
              <a:ext uri="{FF2B5EF4-FFF2-40B4-BE49-F238E27FC236}">
                <a16:creationId xmlns:a16="http://schemas.microsoft.com/office/drawing/2014/main" id="{A5F022C9-9CAE-674A-B9DB-32A6E3CD1B58}"/>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F6F7DE0-FE08-3F41-B170-50D2DF11D0E2}"/>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845734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528BA6-3759-C74B-8896-BDD79212F1D5}"/>
              </a:ext>
            </a:extLst>
          </p:cNvPr>
          <p:cNvSpPr txBox="1">
            <a:spLocks noGrp="1"/>
          </p:cNvSpPr>
          <p:nvPr>
            <p:ph type="sldNum" sz="quarter" idx="5"/>
          </p:nvPr>
        </p:nvSpPr>
        <p:spPr>
          <a:ln/>
        </p:spPr>
        <p:txBody>
          <a:bodyPr lIns="0" tIns="0" rIns="0" bIns="0" anchor="b" anchorCtr="0">
            <a:noAutofit/>
          </a:bodyPr>
          <a:lstStyle/>
          <a:p>
            <a:pPr lvl="0"/>
            <a:fld id="{1F8FF321-E727-9E43-AAFC-542E27F61BB9}" type="slidenum">
              <a:t>22</a:t>
            </a:fld>
            <a:endParaRPr lang="en-US"/>
          </a:p>
        </p:txBody>
      </p:sp>
      <p:sp>
        <p:nvSpPr>
          <p:cNvPr id="2" name="Slide Image Placeholder 1">
            <a:extLst>
              <a:ext uri="{FF2B5EF4-FFF2-40B4-BE49-F238E27FC236}">
                <a16:creationId xmlns:a16="http://schemas.microsoft.com/office/drawing/2014/main" id="{590A2929-F69D-774F-B8B2-02B2F63845AF}"/>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BA7BFDB-E74C-B948-BF18-CBADD53DE1F6}"/>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47676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C4F2663-D5CB-DD42-8C87-2535CE03BB3A}" type="slidenum">
              <a:rPr lang="cs-CZ" smtClean="0"/>
              <a:t>29</a:t>
            </a:fld>
            <a:endParaRPr lang="cs-CZ"/>
          </a:p>
        </p:txBody>
      </p:sp>
    </p:spTree>
    <p:extLst>
      <p:ext uri="{BB962C8B-B14F-4D97-AF65-F5344CB8AC3E}">
        <p14:creationId xmlns:p14="http://schemas.microsoft.com/office/powerpoint/2010/main" val="4023444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E2156FD-F6D5-9D4C-BC8B-F73DF83784F5}"/>
              </a:ext>
            </a:extLst>
          </p:cNvPr>
          <p:cNvSpPr txBox="1">
            <a:spLocks noGrp="1"/>
          </p:cNvSpPr>
          <p:nvPr>
            <p:ph type="sldNum" sz="quarter" idx="5"/>
          </p:nvPr>
        </p:nvSpPr>
        <p:spPr>
          <a:ln/>
        </p:spPr>
        <p:txBody>
          <a:bodyPr lIns="0" tIns="0" rIns="0" bIns="0" anchor="b" anchorCtr="0">
            <a:noAutofit/>
          </a:bodyPr>
          <a:lstStyle/>
          <a:p>
            <a:pPr lvl="0"/>
            <a:fld id="{D6D62DDC-07E5-AF49-AE33-FACF1A031C6B}" type="slidenum">
              <a:t>5</a:t>
            </a:fld>
            <a:endParaRPr lang="en-US"/>
          </a:p>
        </p:txBody>
      </p:sp>
      <p:sp>
        <p:nvSpPr>
          <p:cNvPr id="2" name="Slide Image Placeholder 1">
            <a:extLst>
              <a:ext uri="{FF2B5EF4-FFF2-40B4-BE49-F238E27FC236}">
                <a16:creationId xmlns:a16="http://schemas.microsoft.com/office/drawing/2014/main" id="{04431102-84BA-2344-9D4B-A68C410469AD}"/>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2A6E629-1355-284F-A44B-9167DD5CD0AB}"/>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4049605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C4F2663-D5CB-DD42-8C87-2535CE03BB3A}" type="slidenum">
              <a:rPr lang="cs-CZ" smtClean="0"/>
              <a:t>33</a:t>
            </a:fld>
            <a:endParaRPr lang="cs-CZ"/>
          </a:p>
        </p:txBody>
      </p:sp>
    </p:spTree>
    <p:extLst>
      <p:ext uri="{BB962C8B-B14F-4D97-AF65-F5344CB8AC3E}">
        <p14:creationId xmlns:p14="http://schemas.microsoft.com/office/powerpoint/2010/main" val="2169430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b="1" i="0" u="none" strike="noStrike" kern="1200" dirty="0">
                <a:solidFill>
                  <a:schemeClr val="tx1"/>
                </a:solidFill>
                <a:effectLst/>
                <a:latin typeface="+mn-lt"/>
                <a:ea typeface="+mn-ea"/>
                <a:cs typeface="+mn-cs"/>
              </a:rPr>
              <a:t>a</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Between-batch</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variation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allows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for</a:t>
            </a:r>
            <a:r>
              <a:rPr lang="cs-CZ" sz="1200" b="0" i="0" u="none" strike="noStrike" kern="1200" dirty="0">
                <a:solidFill>
                  <a:schemeClr val="tx1"/>
                </a:solidFill>
                <a:effectLst/>
                <a:latin typeface="+mn-lt"/>
                <a:ea typeface="+mn-ea"/>
                <a:cs typeface="+mn-cs"/>
              </a:rPr>
              <a:t> rapid </a:t>
            </a:r>
            <a:r>
              <a:rPr lang="cs-CZ" sz="1200" b="0" i="0" u="none" strike="noStrike" kern="1200" dirty="0" err="1">
                <a:solidFill>
                  <a:schemeClr val="tx1"/>
                </a:solidFill>
                <a:effectLst/>
                <a:latin typeface="+mn-lt"/>
                <a:ea typeface="+mn-ea"/>
                <a:cs typeface="+mn-cs"/>
              </a:rPr>
              <a:t>identification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reagent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contamination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This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example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is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from</a:t>
            </a:r>
            <a:r>
              <a:rPr lang="cs-CZ" sz="1200" b="0" i="0" u="none" strike="noStrike" kern="1200" dirty="0">
                <a:solidFill>
                  <a:schemeClr val="tx1"/>
                </a:solidFill>
                <a:effectLst/>
                <a:latin typeface="+mn-lt"/>
                <a:ea typeface="+mn-ea"/>
                <a:cs typeface="+mn-cs"/>
              </a:rPr>
              <a:t> a 16S </a:t>
            </a:r>
            <a:r>
              <a:rPr lang="cs-CZ" sz="1200" b="0" i="0" u="none" strike="noStrike" kern="1200" dirty="0" err="1">
                <a:solidFill>
                  <a:schemeClr val="tx1"/>
                </a:solidFill>
                <a:effectLst/>
                <a:latin typeface="+mn-lt"/>
                <a:ea typeface="+mn-ea"/>
                <a:cs typeface="+mn-cs"/>
              </a:rPr>
              <a:t>analysis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placental</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tissues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unpublished</a:t>
            </a:r>
            <a:r>
              <a:rPr lang="cs-CZ" sz="1200" b="0" i="0" u="none" strike="noStrike" kern="1200" dirty="0">
                <a:solidFill>
                  <a:schemeClr val="tx1"/>
                </a:solidFill>
                <a:effectLst/>
                <a:latin typeface="+mn-lt"/>
                <a:ea typeface="+mn-ea"/>
                <a:cs typeface="+mn-cs"/>
              </a:rPr>
              <a:t> data, </a:t>
            </a:r>
            <a:r>
              <a:rPr lang="cs-CZ" sz="1200" b="0" i="0" u="none" strike="noStrike" kern="1200" dirty="0" err="1">
                <a:solidFill>
                  <a:schemeClr val="tx1"/>
                </a:solidFill>
                <a:effectLst/>
                <a:latin typeface="+mn-lt"/>
                <a:ea typeface="+mn-ea"/>
                <a:cs typeface="+mn-cs"/>
              </a:rPr>
              <a:t>European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Nucleotide</a:t>
            </a:r>
            <a:r>
              <a:rPr lang="cs-CZ" sz="1200" b="0" i="0" u="none" strike="noStrike" kern="1200" dirty="0">
                <a:solidFill>
                  <a:schemeClr val="tx1"/>
                </a:solidFill>
                <a:effectLst/>
                <a:latin typeface="+mn-lt"/>
                <a:ea typeface="+mn-ea"/>
                <a:cs typeface="+mn-cs"/>
              </a:rPr>
              <a:t> Archive (ENA) </a:t>
            </a:r>
            <a:r>
              <a:rPr lang="cs-CZ" sz="1200" b="0" i="0" u="none" strike="noStrike" kern="1200" dirty="0" err="1">
                <a:solidFill>
                  <a:schemeClr val="tx1"/>
                </a:solidFill>
                <a:effectLst/>
                <a:latin typeface="+mn-lt"/>
                <a:ea typeface="+mn-ea"/>
                <a:cs typeface="+mn-cs"/>
              </a:rPr>
              <a:t>accession</a:t>
            </a:r>
            <a:r>
              <a:rPr lang="cs-CZ" sz="1200" b="0" i="0" u="none" strike="noStrike" kern="1200" dirty="0">
                <a:solidFill>
                  <a:schemeClr val="tx1"/>
                </a:solidFill>
                <a:effectLst/>
                <a:latin typeface="+mn-lt"/>
                <a:ea typeface="+mn-ea"/>
                <a:cs typeface="+mn-cs"/>
              </a:rPr>
              <a:t> no. </a:t>
            </a:r>
            <a:r>
              <a:rPr lang="cs-CZ" sz="1200" b="0" i="0" u="none" strike="noStrike" kern="1200" dirty="0">
                <a:solidFill>
                  <a:schemeClr val="tx1"/>
                </a:solidFill>
                <a:effectLst/>
                <a:latin typeface="+mn-lt"/>
                <a:ea typeface="+mn-ea"/>
                <a:cs typeface="+mn-cs"/>
                <a:hlinkClick r:id="rId3"/>
              </a:rPr>
              <a:t>ERP109246</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Colours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indicate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various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microbial</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genera</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which</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most </a:t>
            </a:r>
            <a:r>
              <a:rPr lang="cs-CZ" sz="1200" b="0" i="0" u="none" strike="noStrike" kern="1200" dirty="0" err="1">
                <a:solidFill>
                  <a:schemeClr val="tx1"/>
                </a:solidFill>
                <a:effectLst/>
                <a:latin typeface="+mn-lt"/>
                <a:ea typeface="+mn-ea"/>
                <a:cs typeface="+mn-cs"/>
              </a:rPr>
              <a:t>prevalent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ones</a:t>
            </a:r>
            <a:r>
              <a:rPr lang="cs-CZ" sz="1200" b="0" i="0" u="none" strike="noStrike" kern="1200" dirty="0">
                <a:solidFill>
                  <a:schemeClr val="tx1"/>
                </a:solidFill>
                <a:effectLst/>
                <a:latin typeface="+mn-lt"/>
                <a:ea typeface="+mn-ea"/>
                <a:cs typeface="+mn-cs"/>
              </a:rPr>
              <a:t> are </a:t>
            </a:r>
            <a:r>
              <a:rPr lang="cs-CZ" sz="1200" b="0" i="0" u="none" strike="noStrike" kern="1200" dirty="0" err="1">
                <a:solidFill>
                  <a:schemeClr val="tx1"/>
                </a:solidFill>
                <a:effectLst/>
                <a:latin typeface="+mn-lt"/>
                <a:ea typeface="+mn-ea"/>
                <a:cs typeface="+mn-cs"/>
              </a:rPr>
              <a:t>named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all</a:t>
            </a:r>
            <a:r>
              <a:rPr lang="cs-CZ" sz="1200" b="0" i="0" u="none" strike="noStrike" kern="1200" dirty="0">
                <a:solidFill>
                  <a:schemeClr val="tx1"/>
                </a:solidFill>
                <a:effectLst/>
                <a:latin typeface="+mn-lt"/>
                <a:ea typeface="+mn-ea"/>
                <a:cs typeface="+mn-cs"/>
              </a:rPr>
              <a:t> are </a:t>
            </a:r>
            <a:r>
              <a:rPr lang="cs-CZ" sz="1200" b="0" i="0" u="none" strike="noStrike" kern="1200" dirty="0" err="1">
                <a:solidFill>
                  <a:schemeClr val="tx1"/>
                </a:solidFill>
                <a:effectLst/>
                <a:latin typeface="+mn-lt"/>
                <a:ea typeface="+mn-ea"/>
                <a:cs typeface="+mn-cs"/>
              </a:rPr>
              <a:t>contaminants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FastDNA</a:t>
            </a:r>
            <a:r>
              <a:rPr lang="cs-CZ" sz="1200" b="0" i="0" u="none" strike="noStrike" kern="1200" dirty="0">
                <a:solidFill>
                  <a:schemeClr val="tx1"/>
                </a:solidFill>
                <a:effectLst/>
                <a:latin typeface="+mn-lt"/>
                <a:ea typeface="+mn-ea"/>
                <a:cs typeface="+mn-cs"/>
              </a:rPr>
              <a:t> SPIN </a:t>
            </a:r>
            <a:r>
              <a:rPr lang="cs-CZ" sz="1200" b="0" i="0" u="none" strike="noStrike" kern="1200" dirty="0" err="1">
                <a:solidFill>
                  <a:schemeClr val="tx1"/>
                </a:solidFill>
                <a:effectLst/>
                <a:latin typeface="+mn-lt"/>
                <a:ea typeface="+mn-ea"/>
                <a:cs typeface="+mn-cs"/>
              </a:rPr>
              <a:t>kits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with</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different</a:t>
            </a:r>
            <a:r>
              <a:rPr lang="cs-CZ" sz="1200" b="0" i="0" u="none" strike="noStrike" kern="1200" dirty="0">
                <a:solidFill>
                  <a:schemeClr val="tx1"/>
                </a:solidFill>
                <a:effectLst/>
                <a:latin typeface="+mn-lt"/>
                <a:ea typeface="+mn-ea"/>
                <a:cs typeface="+mn-cs"/>
              </a:rPr>
              <a:t> lot </a:t>
            </a:r>
            <a:r>
              <a:rPr lang="cs-CZ" sz="1200" b="0" i="0" u="none" strike="noStrike" kern="1200" dirty="0" err="1">
                <a:solidFill>
                  <a:schemeClr val="tx1"/>
                </a:solidFill>
                <a:effectLst/>
                <a:latin typeface="+mn-lt"/>
                <a:ea typeface="+mn-ea"/>
                <a:cs typeface="+mn-cs"/>
              </a:rPr>
              <a:t>numbers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were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used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for</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batches</a:t>
            </a:r>
            <a:r>
              <a:rPr lang="cs-CZ" sz="1200" b="0" i="0" u="none" strike="noStrike" kern="1200" dirty="0">
                <a:solidFill>
                  <a:schemeClr val="tx1"/>
                </a:solidFill>
                <a:effectLst/>
                <a:latin typeface="+mn-lt"/>
                <a:ea typeface="+mn-ea"/>
                <a:cs typeface="+mn-cs"/>
              </a:rPr>
              <a:t> 1 and 2. </a:t>
            </a:r>
            <a:r>
              <a:rPr lang="cs-CZ" sz="1200" b="0" i="0" u="none" strike="noStrike" kern="1200" dirty="0" err="1">
                <a:solidFill>
                  <a:schemeClr val="tx1"/>
                </a:solidFill>
                <a:effectLst/>
                <a:latin typeface="+mn-lt"/>
                <a:ea typeface="+mn-ea"/>
                <a:cs typeface="+mn-cs"/>
              </a:rPr>
              <a:t>Batch</a:t>
            </a:r>
            <a:r>
              <a:rPr lang="cs-CZ" sz="1200" b="0" i="0" u="none" strike="noStrike" kern="1200" dirty="0">
                <a:solidFill>
                  <a:schemeClr val="tx1"/>
                </a:solidFill>
                <a:effectLst/>
                <a:latin typeface="+mn-lt"/>
                <a:ea typeface="+mn-ea"/>
                <a:cs typeface="+mn-cs"/>
              </a:rPr>
              <a:t> 1 </a:t>
            </a:r>
            <a:r>
              <a:rPr lang="cs-CZ" sz="1200" b="0" i="0" u="none" strike="noStrike" kern="1200" dirty="0" err="1">
                <a:solidFill>
                  <a:schemeClr val="tx1"/>
                </a:solidFill>
                <a:effectLst/>
                <a:latin typeface="+mn-lt"/>
                <a:ea typeface="+mn-ea"/>
                <a:cs typeface="+mn-cs"/>
              </a:rPr>
              <a:t>contained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several</a:t>
            </a:r>
            <a:r>
              <a:rPr lang="cs-CZ" sz="1200" b="0" i="0"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Salmonella</a:t>
            </a:r>
            <a:r>
              <a:rPr lang="cs-CZ" sz="1200" b="0" i="1"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bongori</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spiked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samples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red</a:t>
            </a:r>
            <a:r>
              <a:rPr lang="cs-CZ" sz="1200" b="0" i="0" u="none" strike="noStrike" kern="1200" dirty="0">
                <a:solidFill>
                  <a:schemeClr val="tx1"/>
                </a:solidFill>
                <a:effectLst/>
                <a:latin typeface="+mn-lt"/>
                <a:ea typeface="+mn-ea"/>
                <a:cs typeface="+mn-cs"/>
              </a:rPr>
              <a:t>). </a:t>
            </a:r>
            <a:r>
              <a:rPr lang="cs-CZ" sz="1200" b="1" i="0" u="none" strike="noStrike" kern="1200" dirty="0">
                <a:solidFill>
                  <a:schemeClr val="tx1"/>
                </a:solidFill>
                <a:effectLst/>
                <a:latin typeface="+mn-lt"/>
                <a:ea typeface="+mn-ea"/>
                <a:cs typeface="+mn-cs"/>
              </a:rPr>
              <a:t>b</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Spearman’s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rho</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correlation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coefficient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heatmap</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 </a:t>
            </a:r>
            <a:r>
              <a:rPr lang="cs-CZ" sz="1200" b="0" i="0" u="none" strike="noStrike" kern="1200" dirty="0" err="1">
                <a:solidFill>
                  <a:schemeClr val="tx1"/>
                </a:solidFill>
                <a:effectLst/>
                <a:latin typeface="+mn-lt"/>
                <a:ea typeface="+mn-ea"/>
                <a:cs typeface="+mn-cs"/>
              </a:rPr>
              <a:t>subset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most </a:t>
            </a:r>
            <a:r>
              <a:rPr lang="cs-CZ" sz="1200" b="0" i="0" u="none" strike="noStrike" kern="1200" dirty="0" err="1">
                <a:solidFill>
                  <a:schemeClr val="tx1"/>
                </a:solidFill>
                <a:effectLst/>
                <a:latin typeface="+mn-lt"/>
                <a:ea typeface="+mn-ea"/>
                <a:cs typeface="+mn-cs"/>
              </a:rPr>
              <a:t>common</a:t>
            </a:r>
            <a:r>
              <a:rPr lang="cs-CZ" sz="1200" b="0" i="0" u="none" strike="noStrike" kern="1200" dirty="0">
                <a:solidFill>
                  <a:schemeClr val="tx1"/>
                </a:solidFill>
                <a:effectLst/>
                <a:latin typeface="+mn-lt"/>
                <a:ea typeface="+mn-ea"/>
                <a:cs typeface="+mn-cs"/>
              </a:rPr>
              <a:t> species </a:t>
            </a:r>
            <a:r>
              <a:rPr lang="cs-CZ" sz="1200" b="0" i="0" u="none" strike="noStrike" kern="1200" dirty="0" err="1">
                <a:solidFill>
                  <a:schemeClr val="tx1"/>
                </a:solidFill>
                <a:effectLst/>
                <a:latin typeface="+mn-lt"/>
                <a:ea typeface="+mn-ea"/>
                <a:cs typeface="+mn-cs"/>
              </a:rPr>
              <a:t>detected</a:t>
            </a:r>
            <a:r>
              <a:rPr lang="cs-CZ" sz="1200" b="0" i="0"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x</a:t>
            </a:r>
            <a:r>
              <a:rPr lang="cs-CZ" sz="1200" b="0" i="0" u="none" strike="noStrike" kern="1200" dirty="0">
                <a:solidFill>
                  <a:schemeClr val="tx1"/>
                </a:solidFill>
                <a:effectLst/>
                <a:latin typeface="+mn-lt"/>
                <a:ea typeface="+mn-ea"/>
                <a:cs typeface="+mn-cs"/>
              </a:rPr>
              <a:t>- and </a:t>
            </a:r>
            <a:r>
              <a:rPr lang="cs-CZ" sz="1200" b="0" i="1" u="none" strike="noStrike" kern="1200" dirty="0" err="1">
                <a:solidFill>
                  <a:schemeClr val="tx1"/>
                </a:solidFill>
                <a:effectLst/>
                <a:latin typeface="+mn-lt"/>
                <a:ea typeface="+mn-ea"/>
                <a:cs typeface="+mn-cs"/>
              </a:rPr>
              <a:t>y</a:t>
            </a:r>
            <a:r>
              <a:rPr lang="cs-CZ" sz="1200" b="0" i="0" u="none" strike="noStrike" kern="1200" dirty="0" err="1">
                <a:solidFill>
                  <a:schemeClr val="tx1"/>
                </a:solidFill>
                <a:effectLst/>
                <a:latin typeface="+mn-lt"/>
                <a:ea typeface="+mn-ea"/>
                <a:cs typeface="+mn-cs"/>
              </a:rPr>
              <a:t>-axes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during</a:t>
            </a:r>
            <a:r>
              <a:rPr lang="cs-CZ" sz="1200" b="0" i="0" u="none" strike="noStrike" kern="1200" dirty="0">
                <a:solidFill>
                  <a:schemeClr val="tx1"/>
                </a:solidFill>
                <a:effectLst/>
                <a:latin typeface="+mn-lt"/>
                <a:ea typeface="+mn-ea"/>
                <a:cs typeface="+mn-cs"/>
              </a:rPr>
              <a:t> a study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necrotizing</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enterocolitis</a:t>
            </a:r>
            <a:r>
              <a:rPr lang="cs-CZ" sz="1200" b="0" i="0" u="none" strike="noStrike" kern="1200" dirty="0">
                <a:solidFill>
                  <a:schemeClr val="tx1"/>
                </a:solidFill>
                <a:effectLst/>
                <a:latin typeface="+mn-lt"/>
                <a:ea typeface="+mn-ea"/>
                <a:cs typeface="+mn-cs"/>
              </a:rPr>
              <a:t> in </a:t>
            </a:r>
            <a:r>
              <a:rPr lang="cs-CZ" sz="1200" b="0" i="0" u="none" strike="noStrike" kern="1200" dirty="0" err="1">
                <a:solidFill>
                  <a:schemeClr val="tx1"/>
                </a:solidFill>
                <a:effectLst/>
                <a:latin typeface="+mn-lt"/>
                <a:ea typeface="+mn-ea"/>
                <a:cs typeface="+mn-cs"/>
              </a:rPr>
              <a:t>pre</a:t>
            </a:r>
            <a:r>
              <a:rPr lang="cs-CZ" sz="1200" b="0" i="0" u="none" strike="noStrike" kern="1200" dirty="0">
                <a:solidFill>
                  <a:schemeClr val="tx1"/>
                </a:solidFill>
                <a:effectLst/>
                <a:latin typeface="+mn-lt"/>
                <a:ea typeface="+mn-ea"/>
                <a:cs typeface="+mn-cs"/>
              </a:rPr>
              <a:t>-term infants</a:t>
            </a:r>
            <a:r>
              <a:rPr lang="cs-CZ" sz="1200" b="0" i="0" u="none" strike="noStrike" kern="1200" baseline="30000" dirty="0">
                <a:solidFill>
                  <a:schemeClr val="tx1"/>
                </a:solidFill>
                <a:effectLst/>
                <a:latin typeface="+mn-lt"/>
                <a:ea typeface="+mn-ea"/>
                <a:cs typeface="+mn-cs"/>
                <a:hlinkClick r:id="rId4" tooltip="de Goffau, M. C. et al. Environ. Microbiol. 11, 809–822 (2009)."/>
              </a:rPr>
              <a:t>12</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named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reagent-derived</a:t>
            </a:r>
            <a:r>
              <a:rPr lang="cs-CZ" sz="1200" b="0" i="0" u="none" strike="noStrike" kern="1200" dirty="0">
                <a:solidFill>
                  <a:schemeClr val="tx1"/>
                </a:solidFill>
                <a:effectLst/>
                <a:latin typeface="+mn-lt"/>
                <a:ea typeface="+mn-ea"/>
                <a:cs typeface="+mn-cs"/>
              </a:rPr>
              <a:t> species are </a:t>
            </a:r>
            <a:r>
              <a:rPr lang="cs-CZ" sz="1200" b="0" i="0" u="none" strike="noStrike" kern="1200" dirty="0" err="1">
                <a:solidFill>
                  <a:schemeClr val="tx1"/>
                </a:solidFill>
                <a:effectLst/>
                <a:latin typeface="+mn-lt"/>
                <a:ea typeface="+mn-ea"/>
                <a:cs typeface="+mn-cs"/>
              </a:rPr>
              <a:t>shown</a:t>
            </a:r>
            <a:r>
              <a:rPr lang="cs-CZ" sz="1200" b="0" i="0" u="none" strike="noStrike" kern="1200" dirty="0">
                <a:solidFill>
                  <a:schemeClr val="tx1"/>
                </a:solidFill>
                <a:effectLst/>
                <a:latin typeface="+mn-lt"/>
                <a:ea typeface="+mn-ea"/>
                <a:cs typeface="+mn-cs"/>
              </a:rPr>
              <a:t> to </a:t>
            </a:r>
            <a:r>
              <a:rPr lang="cs-CZ" sz="1200" b="0" i="0" u="none" strike="noStrike" kern="1200" dirty="0" err="1">
                <a:solidFill>
                  <a:schemeClr val="tx1"/>
                </a:solidFill>
                <a:effectLst/>
                <a:latin typeface="+mn-lt"/>
                <a:ea typeface="+mn-ea"/>
                <a:cs typeface="+mn-cs"/>
              </a:rPr>
              <a:t>form</a:t>
            </a:r>
            <a:r>
              <a:rPr lang="cs-CZ" sz="1200" b="0" i="0" u="none" strike="noStrike" kern="1200" dirty="0">
                <a:solidFill>
                  <a:schemeClr val="tx1"/>
                </a:solidFill>
                <a:effectLst/>
                <a:latin typeface="+mn-lt"/>
                <a:ea typeface="+mn-ea"/>
                <a:cs typeface="+mn-cs"/>
              </a:rPr>
              <a:t> a matrix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highly</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intercorrelated</a:t>
            </a:r>
            <a:r>
              <a:rPr lang="cs-CZ" sz="1200" b="0" i="0" u="none" strike="noStrike" kern="1200" dirty="0">
                <a:solidFill>
                  <a:schemeClr val="tx1"/>
                </a:solidFill>
                <a:effectLst/>
                <a:latin typeface="+mn-lt"/>
                <a:ea typeface="+mn-ea"/>
                <a:cs typeface="+mn-cs"/>
              </a:rPr>
              <a:t> species as </a:t>
            </a:r>
            <a:r>
              <a:rPr lang="cs-CZ" sz="1200" b="0" i="0" u="none" strike="noStrike" kern="1200" dirty="0" err="1">
                <a:solidFill>
                  <a:schemeClr val="tx1"/>
                </a:solidFill>
                <a:effectLst/>
                <a:latin typeface="+mn-lt"/>
                <a:ea typeface="+mn-ea"/>
                <a:cs typeface="+mn-cs"/>
              </a:rPr>
              <a:t>they</a:t>
            </a:r>
            <a:r>
              <a:rPr lang="cs-CZ" sz="1200" b="0" i="0" u="none" strike="noStrike" kern="1200" dirty="0">
                <a:solidFill>
                  <a:schemeClr val="tx1"/>
                </a:solidFill>
                <a:effectLst/>
                <a:latin typeface="+mn-lt"/>
                <a:ea typeface="+mn-ea"/>
                <a:cs typeface="+mn-cs"/>
              </a:rPr>
              <a:t> are </a:t>
            </a:r>
            <a:r>
              <a:rPr lang="cs-CZ" sz="1200" b="0" i="0" u="none" strike="noStrike" kern="1200" dirty="0" err="1">
                <a:solidFill>
                  <a:schemeClr val="tx1"/>
                </a:solidFill>
                <a:effectLst/>
                <a:latin typeface="+mn-lt"/>
                <a:ea typeface="+mn-ea"/>
                <a:cs typeface="+mn-cs"/>
              </a:rPr>
              <a:t>invariably</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present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within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samples</a:t>
            </a:r>
            <a:r>
              <a:rPr lang="cs-CZ" sz="1200" b="0" i="0" u="none" strike="noStrike" kern="1200" dirty="0">
                <a:solidFill>
                  <a:schemeClr val="tx1"/>
                </a:solidFill>
                <a:effectLst/>
                <a:latin typeface="+mn-lt"/>
                <a:ea typeface="+mn-ea"/>
                <a:cs typeface="+mn-cs"/>
              </a:rPr>
              <a:t> in </a:t>
            </a:r>
            <a:r>
              <a:rPr lang="cs-CZ" sz="1200" b="0" i="0" u="none" strike="noStrike" kern="1200" dirty="0" err="1">
                <a:solidFill>
                  <a:schemeClr val="tx1"/>
                </a:solidFill>
                <a:effectLst/>
                <a:latin typeface="+mn-lt"/>
                <a:ea typeface="+mn-ea"/>
                <a:cs typeface="+mn-cs"/>
              </a:rPr>
              <a:t>similar</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ratios</a:t>
            </a:r>
            <a:r>
              <a:rPr lang="cs-CZ" sz="1200" b="0" i="0" u="none" strike="noStrike" kern="1200" dirty="0">
                <a:solidFill>
                  <a:schemeClr val="tx1"/>
                </a:solidFill>
                <a:effectLst/>
                <a:latin typeface="+mn-lt"/>
                <a:ea typeface="+mn-ea"/>
                <a:cs typeface="+mn-cs"/>
              </a:rPr>
              <a:t>. </a:t>
            </a:r>
            <a:r>
              <a:rPr lang="cs-CZ" sz="1200" b="1" i="0" u="none" strike="noStrike" kern="1200" dirty="0">
                <a:solidFill>
                  <a:schemeClr val="tx1"/>
                </a:solidFill>
                <a:effectLst/>
                <a:latin typeface="+mn-lt"/>
                <a:ea typeface="+mn-ea"/>
                <a:cs typeface="+mn-cs"/>
              </a:rPr>
              <a:t>c</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Hierarchical</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clustering</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analyses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both</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samples</a:t>
            </a:r>
            <a:r>
              <a:rPr lang="cs-CZ" sz="1200" b="0" i="0"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x</a:t>
            </a:r>
            <a:r>
              <a:rPr lang="cs-CZ" sz="1200" b="0" i="0" u="none" strike="noStrike" kern="1200" dirty="0">
                <a:solidFill>
                  <a:schemeClr val="tx1"/>
                </a:solidFill>
                <a:effectLst/>
                <a:latin typeface="+mn-lt"/>
                <a:ea typeface="+mn-ea"/>
                <a:cs typeface="+mn-cs"/>
              </a:rPr>
              <a:t>-axis) and </a:t>
            </a:r>
            <a:r>
              <a:rPr lang="cs-CZ" sz="1200" b="0" i="0" u="none" strike="noStrike" kern="1200" dirty="0" err="1">
                <a:solidFill>
                  <a:schemeClr val="tx1"/>
                </a:solidFill>
                <a:effectLst/>
                <a:latin typeface="+mn-lt"/>
                <a:ea typeface="+mn-ea"/>
                <a:cs typeface="+mn-cs"/>
              </a:rPr>
              <a:t>microbial</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groups</a:t>
            </a:r>
            <a:r>
              <a:rPr lang="cs-CZ" sz="1200" b="0" i="0"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y</a:t>
            </a:r>
            <a:r>
              <a:rPr lang="cs-CZ" sz="1200" b="0" i="0" u="none" strike="noStrike" kern="1200" dirty="0">
                <a:solidFill>
                  <a:schemeClr val="tx1"/>
                </a:solidFill>
                <a:effectLst/>
                <a:latin typeface="+mn-lt"/>
                <a:ea typeface="+mn-ea"/>
                <a:cs typeface="+mn-cs"/>
              </a:rPr>
              <a:t>-axis) in a </a:t>
            </a:r>
            <a:r>
              <a:rPr lang="cs-CZ" sz="1200" b="0" i="0" u="none" strike="noStrike" kern="1200" dirty="0" err="1">
                <a:solidFill>
                  <a:schemeClr val="tx1"/>
                </a:solidFill>
                <a:effectLst/>
                <a:latin typeface="+mn-lt"/>
                <a:ea typeface="+mn-ea"/>
                <a:cs typeface="+mn-cs"/>
              </a:rPr>
              <a:t>heatmap</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representing</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abundances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these </a:t>
            </a:r>
            <a:r>
              <a:rPr lang="cs-CZ" sz="1200" b="0" i="0" u="none" strike="noStrike" kern="1200" dirty="0" err="1">
                <a:solidFill>
                  <a:schemeClr val="tx1"/>
                </a:solidFill>
                <a:effectLst/>
                <a:latin typeface="+mn-lt"/>
                <a:ea typeface="+mn-ea"/>
                <a:cs typeface="+mn-cs"/>
              </a:rPr>
              <a:t>microbial</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groups</a:t>
            </a:r>
            <a:r>
              <a:rPr lang="cs-CZ" sz="1200" b="0" i="0" u="none" strike="noStrike" kern="1200" dirty="0">
                <a:solidFill>
                  <a:schemeClr val="tx1"/>
                </a:solidFill>
                <a:effectLst/>
                <a:latin typeface="+mn-lt"/>
                <a:ea typeface="+mn-ea"/>
                <a:cs typeface="+mn-cs"/>
              </a:rPr>
              <a:t> per sample on a </a:t>
            </a:r>
            <a:r>
              <a:rPr lang="cs-CZ" sz="1200" b="0" i="0" u="none" strike="noStrike" kern="1200" dirty="0" err="1">
                <a:solidFill>
                  <a:schemeClr val="tx1"/>
                </a:solidFill>
                <a:effectLst/>
                <a:latin typeface="+mn-lt"/>
                <a:ea typeface="+mn-ea"/>
                <a:cs typeface="+mn-cs"/>
              </a:rPr>
              <a:t>logarithmic</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scale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Reagent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contaminants</a:t>
            </a:r>
            <a:r>
              <a:rPr lang="cs-CZ" sz="1200" b="0" i="0" u="none" strike="noStrike" kern="1200" dirty="0">
                <a:solidFill>
                  <a:schemeClr val="tx1"/>
                </a:solidFill>
                <a:effectLst/>
                <a:latin typeface="+mn-lt"/>
                <a:ea typeface="+mn-ea"/>
                <a:cs typeface="+mn-cs"/>
              </a:rPr>
              <a:t> are </a:t>
            </a:r>
            <a:r>
              <a:rPr lang="cs-CZ" sz="1200" b="0" i="0" u="none" strike="noStrike" kern="1200" dirty="0" err="1">
                <a:solidFill>
                  <a:schemeClr val="tx1"/>
                </a:solidFill>
                <a:effectLst/>
                <a:latin typeface="+mn-lt"/>
                <a:ea typeface="+mn-ea"/>
                <a:cs typeface="+mn-cs"/>
              </a:rPr>
              <a:t>especially</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abundant</a:t>
            </a:r>
            <a:r>
              <a:rPr lang="cs-CZ" sz="1200" b="0" i="0" u="none" strike="noStrike" kern="1200" dirty="0">
                <a:solidFill>
                  <a:schemeClr val="tx1"/>
                </a:solidFill>
                <a:effectLst/>
                <a:latin typeface="+mn-lt"/>
                <a:ea typeface="+mn-ea"/>
                <a:cs typeface="+mn-cs"/>
              </a:rPr>
              <a:t> in </a:t>
            </a:r>
            <a:r>
              <a:rPr lang="cs-CZ" sz="1200" b="0" i="0" u="none" strike="noStrike" kern="1200" dirty="0" err="1">
                <a:solidFill>
                  <a:schemeClr val="tx1"/>
                </a:solidFill>
                <a:effectLst/>
                <a:latin typeface="+mn-lt"/>
                <a:ea typeface="+mn-ea"/>
                <a:cs typeface="+mn-cs"/>
              </a:rPr>
              <a:t>samples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with</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low</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biomass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that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failed</a:t>
            </a:r>
            <a:r>
              <a:rPr lang="cs-CZ" sz="1200" b="0" i="0" u="none" strike="noStrike" kern="1200" dirty="0">
                <a:solidFill>
                  <a:schemeClr val="tx1"/>
                </a:solidFill>
                <a:effectLst/>
                <a:latin typeface="+mn-lt"/>
                <a:ea typeface="+mn-ea"/>
                <a:cs typeface="+mn-cs"/>
              </a:rPr>
              <a:t> 16S </a:t>
            </a:r>
            <a:r>
              <a:rPr lang="cs-CZ" sz="1200" b="0" i="0" u="none" strike="noStrike" kern="1200" dirty="0" err="1">
                <a:solidFill>
                  <a:schemeClr val="tx1"/>
                </a:solidFill>
                <a:effectLst/>
                <a:latin typeface="+mn-lt"/>
                <a:ea typeface="+mn-ea"/>
                <a:cs typeface="+mn-cs"/>
              </a:rPr>
              <a:t>amplification</a:t>
            </a:r>
            <a:r>
              <a:rPr lang="cs-CZ" sz="1200" b="0" i="0" u="none" strike="noStrike" kern="1200" dirty="0">
                <a:solidFill>
                  <a:schemeClr val="tx1"/>
                </a:solidFill>
                <a:effectLst/>
                <a:latin typeface="+mn-lt"/>
                <a:ea typeface="+mn-ea"/>
                <a:cs typeface="+mn-cs"/>
              </a:rPr>
              <a:t>, and in negative </a:t>
            </a:r>
            <a:r>
              <a:rPr lang="cs-CZ" sz="1200" b="0" i="0" u="none" strike="noStrike" kern="1200" dirty="0" err="1">
                <a:solidFill>
                  <a:schemeClr val="tx1"/>
                </a:solidFill>
                <a:effectLst/>
                <a:latin typeface="+mn-lt"/>
                <a:ea typeface="+mn-ea"/>
                <a:cs typeface="+mn-cs"/>
              </a:rPr>
              <a:t>controls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both</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which</a:t>
            </a:r>
            <a:r>
              <a:rPr lang="cs-CZ" sz="1200" b="0" i="0" u="none" strike="noStrike" kern="1200" dirty="0">
                <a:solidFill>
                  <a:schemeClr val="tx1"/>
                </a:solidFill>
                <a:effectLst/>
                <a:latin typeface="+mn-lt"/>
                <a:ea typeface="+mn-ea"/>
                <a:cs typeface="+mn-cs"/>
              </a:rPr>
              <a:t> cluster </a:t>
            </a:r>
            <a:r>
              <a:rPr lang="cs-CZ" sz="1200" b="0" i="0" u="none" strike="noStrike" kern="1200" dirty="0" err="1">
                <a:solidFill>
                  <a:schemeClr val="tx1"/>
                </a:solidFill>
                <a:effectLst/>
                <a:latin typeface="+mn-lt"/>
                <a:ea typeface="+mn-ea"/>
                <a:cs typeface="+mn-cs"/>
              </a:rPr>
              <a:t>together</a:t>
            </a:r>
            <a:r>
              <a:rPr lang="cs-CZ" sz="1200" b="0" i="0" u="none" strike="noStrike" kern="1200" dirty="0">
                <a:solidFill>
                  <a:schemeClr val="tx1"/>
                </a:solidFill>
                <a:effectLst/>
                <a:latin typeface="+mn-lt"/>
                <a:ea typeface="+mn-ea"/>
                <a:cs typeface="+mn-cs"/>
              </a:rPr>
              <a:t> in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lower</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left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corner</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This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dataset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is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from</a:t>
            </a:r>
            <a:r>
              <a:rPr lang="cs-CZ" sz="1200" b="0" i="0" u="none" strike="noStrike" kern="1200" dirty="0">
                <a:solidFill>
                  <a:schemeClr val="tx1"/>
                </a:solidFill>
                <a:effectLst/>
                <a:latin typeface="+mn-lt"/>
                <a:ea typeface="+mn-ea"/>
                <a:cs typeface="+mn-cs"/>
              </a:rPr>
              <a:t> a study </a:t>
            </a:r>
            <a:r>
              <a:rPr lang="cs-CZ" sz="1200" b="0" i="0" u="none" strike="noStrike" kern="1200" dirty="0" err="1">
                <a:solidFill>
                  <a:schemeClr val="tx1"/>
                </a:solidFill>
                <a:effectLst/>
                <a:latin typeface="+mn-lt"/>
                <a:ea typeface="+mn-ea"/>
                <a:cs typeface="+mn-cs"/>
              </a:rPr>
              <a:t>where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bacterial</a:t>
            </a:r>
            <a:r>
              <a:rPr lang="cs-CZ" sz="1200" b="0" i="0" u="none" strike="noStrike" kern="1200" dirty="0">
                <a:solidFill>
                  <a:schemeClr val="tx1"/>
                </a:solidFill>
                <a:effectLst/>
                <a:latin typeface="+mn-lt"/>
                <a:ea typeface="+mn-ea"/>
                <a:cs typeface="+mn-cs"/>
              </a:rPr>
              <a:t> DNA </a:t>
            </a:r>
            <a:r>
              <a:rPr lang="cs-CZ" sz="1200" b="0" i="0" u="none" strike="noStrike" kern="1200" dirty="0" err="1">
                <a:solidFill>
                  <a:schemeClr val="tx1"/>
                </a:solidFill>
                <a:effectLst/>
                <a:latin typeface="+mn-lt"/>
                <a:ea typeface="+mn-ea"/>
                <a:cs typeface="+mn-cs"/>
              </a:rPr>
              <a:t>was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enriched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from</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nasal</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swabs</a:t>
            </a:r>
            <a:r>
              <a:rPr lang="cs-CZ" sz="1200" b="0" i="0" u="none" strike="noStrike" kern="1200" dirty="0">
                <a:solidFill>
                  <a:schemeClr val="tx1"/>
                </a:solidFill>
                <a:effectLst/>
                <a:latin typeface="+mn-lt"/>
                <a:ea typeface="+mn-ea"/>
                <a:cs typeface="+mn-cs"/>
              </a:rPr>
              <a:t> and </a:t>
            </a:r>
            <a:r>
              <a:rPr lang="cs-CZ" sz="1200" b="0" i="0" u="none" strike="noStrike" kern="1200" dirty="0" err="1">
                <a:solidFill>
                  <a:schemeClr val="tx1"/>
                </a:solidFill>
                <a:effectLst/>
                <a:latin typeface="+mn-lt"/>
                <a:ea typeface="+mn-ea"/>
                <a:cs typeface="+mn-cs"/>
              </a:rPr>
              <a:t>sequenced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with</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an</a:t>
            </a:r>
            <a:r>
              <a:rPr lang="cs-CZ" sz="1200" b="0" i="0" u="none" strike="noStrike" kern="1200" dirty="0">
                <a:solidFill>
                  <a:schemeClr val="tx1"/>
                </a:solidFill>
                <a:effectLst/>
                <a:latin typeface="+mn-lt"/>
                <a:ea typeface="+mn-ea"/>
                <a:cs typeface="+mn-cs"/>
              </a:rPr>
              <a:t> ILLUMINA </a:t>
            </a:r>
            <a:r>
              <a:rPr lang="cs-CZ" sz="1200" b="0" i="0" u="none" strike="noStrike" kern="1200" dirty="0" err="1">
                <a:solidFill>
                  <a:schemeClr val="tx1"/>
                </a:solidFill>
                <a:effectLst/>
                <a:latin typeface="+mn-lt"/>
                <a:ea typeface="+mn-ea"/>
                <a:cs typeface="+mn-cs"/>
              </a:rPr>
              <a:t>HiSeq</a:t>
            </a:r>
            <a:r>
              <a:rPr lang="cs-CZ" sz="1200" b="0" i="0" u="none" strike="noStrike" kern="1200" dirty="0">
                <a:solidFill>
                  <a:schemeClr val="tx1"/>
                </a:solidFill>
                <a:effectLst/>
                <a:latin typeface="+mn-lt"/>
                <a:ea typeface="+mn-ea"/>
                <a:cs typeface="+mn-cs"/>
              </a:rPr>
              <a:t> v4 </a:t>
            </a:r>
            <a:r>
              <a:rPr lang="cs-CZ" sz="1200" b="0" i="0" u="none" strike="noStrike" kern="1200" dirty="0" err="1">
                <a:solidFill>
                  <a:schemeClr val="tx1"/>
                </a:solidFill>
                <a:effectLst/>
                <a:latin typeface="+mn-lt"/>
                <a:ea typeface="+mn-ea"/>
                <a:cs typeface="+mn-cs"/>
              </a:rPr>
              <a:t>sequencing</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kit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unpublished</a:t>
            </a:r>
            <a:r>
              <a:rPr lang="cs-CZ" sz="1200" b="0" i="0" u="none" strike="noStrike" kern="1200" dirty="0">
                <a:solidFill>
                  <a:schemeClr val="tx1"/>
                </a:solidFill>
                <a:effectLst/>
                <a:latin typeface="+mn-lt"/>
                <a:ea typeface="+mn-ea"/>
                <a:cs typeface="+mn-cs"/>
              </a:rPr>
              <a:t> data, ENA </a:t>
            </a:r>
            <a:r>
              <a:rPr lang="cs-CZ" sz="1200" b="0" i="0" u="none" strike="noStrike" kern="1200" dirty="0" err="1">
                <a:solidFill>
                  <a:schemeClr val="tx1"/>
                </a:solidFill>
                <a:effectLst/>
                <a:latin typeface="+mn-lt"/>
                <a:ea typeface="+mn-ea"/>
                <a:cs typeface="+mn-cs"/>
              </a:rPr>
              <a:t>accession</a:t>
            </a:r>
            <a:r>
              <a:rPr lang="cs-CZ" sz="1200" b="0" i="0" u="none" strike="noStrike" kern="1200" dirty="0">
                <a:solidFill>
                  <a:schemeClr val="tx1"/>
                </a:solidFill>
                <a:effectLst/>
                <a:latin typeface="+mn-lt"/>
                <a:ea typeface="+mn-ea"/>
                <a:cs typeface="+mn-cs"/>
              </a:rPr>
              <a:t> no. </a:t>
            </a:r>
            <a:r>
              <a:rPr lang="cs-CZ" sz="1200" b="0" i="0" u="none" strike="noStrike" kern="1200" dirty="0">
                <a:solidFill>
                  <a:schemeClr val="tx1"/>
                </a:solidFill>
                <a:effectLst/>
                <a:latin typeface="+mn-lt"/>
                <a:ea typeface="+mn-ea"/>
                <a:cs typeface="+mn-cs"/>
                <a:hlinkClick r:id="rId5"/>
              </a:rPr>
              <a:t>ERP016546</a:t>
            </a:r>
            <a:r>
              <a:rPr lang="cs-CZ" sz="1200" b="0" i="0" u="none" strike="noStrike" kern="1200" dirty="0">
                <a:solidFill>
                  <a:schemeClr val="tx1"/>
                </a:solidFill>
                <a:effectLst/>
                <a:latin typeface="+mn-lt"/>
                <a:ea typeface="+mn-ea"/>
                <a:cs typeface="+mn-cs"/>
              </a:rPr>
              <a:t>). 125-base-pair </a:t>
            </a:r>
            <a:r>
              <a:rPr lang="cs-CZ" sz="1200" b="0" i="0" u="none" strike="noStrike" kern="1200" dirty="0" err="1">
                <a:solidFill>
                  <a:schemeClr val="tx1"/>
                </a:solidFill>
                <a:effectLst/>
                <a:latin typeface="+mn-lt"/>
                <a:ea typeface="+mn-ea"/>
                <a:cs typeface="+mn-cs"/>
              </a:rPr>
              <a:t>paired</a:t>
            </a:r>
            <a:r>
              <a:rPr lang="cs-CZ" sz="1200" b="0" i="0" u="none" strike="noStrike" kern="1200" dirty="0">
                <a:solidFill>
                  <a:schemeClr val="tx1"/>
                </a:solidFill>
                <a:effectLst/>
                <a:latin typeface="+mn-lt"/>
                <a:ea typeface="+mn-ea"/>
                <a:cs typeface="+mn-cs"/>
              </a:rPr>
              <a:t>-end </a:t>
            </a:r>
            <a:r>
              <a:rPr lang="cs-CZ" sz="1200" b="0" i="0" u="none" strike="noStrike" kern="1200" dirty="0" err="1">
                <a:solidFill>
                  <a:schemeClr val="tx1"/>
                </a:solidFill>
                <a:effectLst/>
                <a:latin typeface="+mn-lt"/>
                <a:ea typeface="+mn-ea"/>
                <a:cs typeface="+mn-cs"/>
              </a:rPr>
              <a:t>shotgun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metagenomics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reads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were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quality</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filtered</a:t>
            </a:r>
            <a:r>
              <a:rPr lang="cs-CZ" sz="1200" b="0" i="0" u="none" strike="noStrike" kern="1200" dirty="0">
                <a:solidFill>
                  <a:schemeClr val="tx1"/>
                </a:solidFill>
                <a:effectLst/>
                <a:latin typeface="+mn-lt"/>
                <a:ea typeface="+mn-ea"/>
                <a:cs typeface="+mn-cs"/>
              </a:rPr>
              <a:t> and </a:t>
            </a:r>
            <a:r>
              <a:rPr lang="cs-CZ" sz="1200" b="0" i="0" u="none" strike="noStrike" kern="1200" dirty="0" err="1">
                <a:solidFill>
                  <a:schemeClr val="tx1"/>
                </a:solidFill>
                <a:effectLst/>
                <a:latin typeface="+mn-lt"/>
                <a:ea typeface="+mn-ea"/>
                <a:cs typeface="+mn-cs"/>
              </a:rPr>
              <a:t>analysed</a:t>
            </a:r>
            <a:r>
              <a:rPr lang="cs-CZ" sz="1200" b="0" i="0" u="none" strike="noStrike" kern="1200" dirty="0">
                <a:solidFill>
                  <a:schemeClr val="tx1"/>
                </a:solidFill>
                <a:effectLst/>
                <a:latin typeface="+mn-lt"/>
                <a:ea typeface="+mn-ea"/>
                <a:cs typeface="+mn-cs"/>
              </a:rPr>
              <a:t> by </a:t>
            </a:r>
            <a:r>
              <a:rPr lang="cs-CZ" sz="1200" b="0" i="0" u="none" strike="noStrike" kern="1200" dirty="0" err="1">
                <a:solidFill>
                  <a:schemeClr val="tx1"/>
                </a:solidFill>
                <a:effectLst/>
                <a:latin typeface="+mn-lt"/>
                <a:ea typeface="+mn-ea"/>
                <a:cs typeface="+mn-cs"/>
              </a:rPr>
              <a:t>Kraken</a:t>
            </a:r>
            <a:r>
              <a:rPr lang="cs-CZ" sz="1200" b="0" i="0" u="none" strike="noStrike" kern="1200" dirty="0">
                <a:solidFill>
                  <a:schemeClr val="tx1"/>
                </a:solidFill>
                <a:effectLst/>
                <a:latin typeface="+mn-lt"/>
                <a:ea typeface="+mn-ea"/>
                <a:cs typeface="+mn-cs"/>
              </a:rPr>
              <a:t>, and a </a:t>
            </a:r>
            <a:r>
              <a:rPr lang="cs-CZ" sz="1200" b="0" i="0" u="none" strike="noStrike" kern="1200" dirty="0" err="1">
                <a:solidFill>
                  <a:schemeClr val="tx1"/>
                </a:solidFill>
                <a:effectLst/>
                <a:latin typeface="+mn-lt"/>
                <a:ea typeface="+mn-ea"/>
                <a:cs typeface="+mn-cs"/>
              </a:rPr>
              <a:t>heatmap</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was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generated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using</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MetaPhlAn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top 100 species </a:t>
            </a:r>
            <a:r>
              <a:rPr lang="cs-CZ" sz="1200" b="0" i="0" u="none" strike="noStrike" kern="1200" dirty="0" err="1">
                <a:solidFill>
                  <a:schemeClr val="tx1"/>
                </a:solidFill>
                <a:effectLst/>
                <a:latin typeface="+mn-lt"/>
                <a:ea typeface="+mn-ea"/>
                <a:cs typeface="+mn-cs"/>
              </a:rPr>
              <a:t>using</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complete-linkage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method</a:t>
            </a:r>
            <a:r>
              <a:rPr lang="cs-CZ" sz="1200" b="0" i="0" u="none" strike="noStrike" kern="1200" dirty="0">
                <a:solidFill>
                  <a:schemeClr val="tx1"/>
                </a:solidFill>
                <a:effectLst/>
                <a:latin typeface="+mn-lt"/>
                <a:ea typeface="+mn-ea"/>
                <a:cs typeface="+mn-cs"/>
              </a:rPr>
              <a:t>. </a:t>
            </a:r>
            <a:r>
              <a:rPr lang="cs-CZ" sz="1200" b="1" i="0" u="none" strike="noStrike" kern="1200" dirty="0">
                <a:solidFill>
                  <a:schemeClr val="tx1"/>
                </a:solidFill>
                <a:effectLst/>
                <a:latin typeface="+mn-lt"/>
                <a:ea typeface="+mn-ea"/>
                <a:cs typeface="+mn-cs"/>
              </a:rPr>
              <a:t>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Genuine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signals</a:t>
            </a:r>
            <a:r>
              <a:rPr lang="cs-CZ" sz="1200" b="0" i="0" u="none" strike="noStrike" kern="1200" dirty="0">
                <a:solidFill>
                  <a:schemeClr val="tx1"/>
                </a:solidFill>
                <a:effectLst/>
                <a:latin typeface="+mn-lt"/>
                <a:ea typeface="+mn-ea"/>
                <a:cs typeface="+mn-cs"/>
              </a:rPr>
              <a:t> are </a:t>
            </a:r>
            <a:r>
              <a:rPr lang="cs-CZ" sz="1200" b="0" i="0" u="none" strike="noStrike" kern="1200" dirty="0" err="1">
                <a:solidFill>
                  <a:schemeClr val="tx1"/>
                </a:solidFill>
                <a:effectLst/>
                <a:latin typeface="+mn-lt"/>
                <a:ea typeface="+mn-ea"/>
                <a:cs typeface="+mn-cs"/>
              </a:rPr>
              <a:t>reproducible</a:t>
            </a:r>
            <a:r>
              <a:rPr lang="cs-CZ" sz="1200" b="0" i="0" u="none" strike="noStrike" kern="1200" dirty="0">
                <a:solidFill>
                  <a:schemeClr val="tx1"/>
                </a:solidFill>
                <a:effectLst/>
                <a:latin typeface="+mn-lt"/>
                <a:ea typeface="+mn-ea"/>
                <a:cs typeface="+mn-cs"/>
              </a:rPr>
              <a:t> and </a:t>
            </a:r>
            <a:r>
              <a:rPr lang="cs-CZ" sz="1200" b="0" i="0" u="none" strike="noStrike" kern="1200" dirty="0" err="1">
                <a:solidFill>
                  <a:schemeClr val="tx1"/>
                </a:solidFill>
                <a:effectLst/>
                <a:latin typeface="+mn-lt"/>
                <a:ea typeface="+mn-ea"/>
                <a:cs typeface="+mn-cs"/>
              </a:rPr>
              <a:t>separate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measurements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from</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same</a:t>
            </a:r>
            <a:r>
              <a:rPr lang="cs-CZ" sz="1200" b="0" i="0" u="none" strike="noStrike" kern="1200" dirty="0">
                <a:solidFill>
                  <a:schemeClr val="tx1"/>
                </a:solidFill>
                <a:effectLst/>
                <a:latin typeface="+mn-lt"/>
                <a:ea typeface="+mn-ea"/>
                <a:cs typeface="+mn-cs"/>
              </a:rPr>
              <a:t> sample </a:t>
            </a:r>
            <a:r>
              <a:rPr lang="cs-CZ" sz="1200" b="0" i="0" u="none" strike="noStrike" kern="1200" dirty="0" err="1">
                <a:solidFill>
                  <a:schemeClr val="tx1"/>
                </a:solidFill>
                <a:effectLst/>
                <a:latin typeface="+mn-lt"/>
                <a:ea typeface="+mn-ea"/>
                <a:cs typeface="+mn-cs"/>
              </a:rPr>
              <a:t>using</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different</a:t>
            </a:r>
            <a:r>
              <a:rPr lang="cs-CZ" sz="1200" b="0" i="0" u="none" strike="noStrike" kern="1200" dirty="0">
                <a:solidFill>
                  <a:schemeClr val="tx1"/>
                </a:solidFill>
                <a:effectLst/>
                <a:latin typeface="+mn-lt"/>
                <a:ea typeface="+mn-ea"/>
                <a:cs typeface="+mn-cs"/>
              </a:rPr>
              <a:t> DNA </a:t>
            </a:r>
            <a:r>
              <a:rPr lang="cs-CZ" sz="1200" b="0" i="0" u="none" strike="noStrike" kern="1200" dirty="0" err="1">
                <a:solidFill>
                  <a:schemeClr val="tx1"/>
                </a:solidFill>
                <a:effectLst/>
                <a:latin typeface="+mn-lt"/>
                <a:ea typeface="+mn-ea"/>
                <a:cs typeface="+mn-cs"/>
              </a:rPr>
              <a:t>isolation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kits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should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correlate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with</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one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another</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while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reagent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contamination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signals</a:t>
            </a:r>
            <a:r>
              <a:rPr lang="cs-CZ" sz="1200" b="0" i="0" u="none" strike="noStrike" kern="1200" dirty="0">
                <a:solidFill>
                  <a:schemeClr val="tx1"/>
                </a:solidFill>
                <a:effectLst/>
                <a:latin typeface="+mn-lt"/>
                <a:ea typeface="+mn-ea"/>
                <a:cs typeface="+mn-cs"/>
              </a:rPr>
              <a:t> do not.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genuine</a:t>
            </a:r>
            <a:r>
              <a:rPr lang="cs-CZ" sz="1200" b="0" i="0"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Moraxella</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signal</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is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from</a:t>
            </a:r>
            <a:r>
              <a:rPr lang="cs-CZ" sz="1200" b="0" i="0" u="none" strike="noStrike" kern="1200" dirty="0">
                <a:solidFill>
                  <a:schemeClr val="tx1"/>
                </a:solidFill>
                <a:effectLst/>
                <a:latin typeface="+mn-lt"/>
                <a:ea typeface="+mn-ea"/>
                <a:cs typeface="+mn-cs"/>
              </a:rPr>
              <a:t> a </a:t>
            </a:r>
            <a:r>
              <a:rPr lang="cs-CZ" sz="1200" b="0" i="0" u="none" strike="noStrike" kern="1200" dirty="0" err="1">
                <a:solidFill>
                  <a:schemeClr val="tx1"/>
                </a:solidFill>
                <a:effectLst/>
                <a:latin typeface="+mn-lt"/>
                <a:ea typeface="+mn-ea"/>
                <a:cs typeface="+mn-cs"/>
              </a:rPr>
              <a:t>reanalysis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16S data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Salter</a:t>
            </a:r>
            <a:r>
              <a:rPr lang="cs-CZ" sz="1200" b="0" i="0" u="none" strike="noStrike" kern="1200" dirty="0">
                <a:solidFill>
                  <a:schemeClr val="tx1"/>
                </a:solidFill>
                <a:effectLst/>
                <a:latin typeface="+mn-lt"/>
                <a:ea typeface="+mn-ea"/>
                <a:cs typeface="+mn-cs"/>
              </a:rPr>
              <a:t> et al.</a:t>
            </a:r>
            <a:r>
              <a:rPr lang="cs-CZ" sz="1200" b="0" i="0" u="none" strike="noStrike" kern="1200" baseline="30000" dirty="0">
                <a:solidFill>
                  <a:schemeClr val="tx1"/>
                </a:solidFill>
                <a:effectLst/>
                <a:latin typeface="+mn-lt"/>
                <a:ea typeface="+mn-ea"/>
                <a:cs typeface="+mn-cs"/>
                <a:hlinkClick r:id="rId6" tooltip="Salter, S. J. et al. BMC Biol. 12, 87 (2014)."/>
              </a:rPr>
              <a:t>1</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whereas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reagent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contamination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example</a:t>
            </a:r>
            <a:r>
              <a:rPr lang="cs-CZ" sz="1200" b="0" i="0"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Thiohalocapsa</a:t>
            </a:r>
            <a:r>
              <a:rPr lang="cs-CZ" sz="1200" b="0" i="1"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halophila</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is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from</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an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analysis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placental</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tissues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Spearman’s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rho</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correlation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coefficient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Moraxella</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with</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itself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is</a:t>
            </a:r>
            <a:r>
              <a:rPr lang="cs-CZ" sz="1200" b="0" i="0" u="none" strike="noStrike" kern="1200" dirty="0">
                <a:solidFill>
                  <a:schemeClr val="tx1"/>
                </a:solidFill>
                <a:effectLst/>
                <a:latin typeface="+mn-lt"/>
                <a:ea typeface="+mn-ea"/>
                <a:cs typeface="+mn-cs"/>
              </a:rPr>
              <a:t> 0.89 </a:t>
            </a:r>
            <a:r>
              <a:rPr lang="cs-CZ" sz="1200" b="0" i="0" u="none" strike="noStrike" kern="1200" dirty="0" err="1">
                <a:solidFill>
                  <a:schemeClr val="tx1"/>
                </a:solidFill>
                <a:effectLst/>
                <a:latin typeface="+mn-lt"/>
                <a:ea typeface="+mn-ea"/>
                <a:cs typeface="+mn-cs"/>
              </a:rPr>
              <a:t>while</a:t>
            </a:r>
            <a:r>
              <a:rPr lang="cs-CZ" sz="1200" b="0" i="0" u="none" strike="noStrike" kern="1200" dirty="0">
                <a:solidFill>
                  <a:schemeClr val="tx1"/>
                </a:solidFill>
                <a:effectLst/>
                <a:latin typeface="+mn-lt"/>
                <a:ea typeface="+mn-ea"/>
                <a:cs typeface="+mn-cs"/>
              </a:rPr>
              <a:t> </a:t>
            </a:r>
            <a:r>
              <a:rPr lang="cs-CZ" sz="1200" b="0" i="1" u="none" strike="noStrike" kern="1200" dirty="0">
                <a:solidFill>
                  <a:schemeClr val="tx1"/>
                </a:solidFill>
                <a:effectLst/>
                <a:latin typeface="+mn-lt"/>
                <a:ea typeface="+mn-ea"/>
                <a:cs typeface="+mn-cs"/>
              </a:rPr>
              <a:t>T. </a:t>
            </a:r>
            <a:r>
              <a:rPr lang="cs-CZ" sz="1200" b="0" i="1" u="none" strike="noStrike" kern="1200" dirty="0" err="1">
                <a:solidFill>
                  <a:schemeClr val="tx1"/>
                </a:solidFill>
                <a:effectLst/>
                <a:latin typeface="+mn-lt"/>
                <a:ea typeface="+mn-ea"/>
                <a:cs typeface="+mn-cs"/>
              </a:rPr>
              <a:t>halophila</a:t>
            </a:r>
            <a:r>
              <a:rPr lang="cs-CZ" sz="1200" b="0" i="0" u="none" strike="noStrike" kern="1200" dirty="0">
                <a:solidFill>
                  <a:schemeClr val="tx1"/>
                </a:solidFill>
                <a:effectLst/>
                <a:latin typeface="+mn-lt"/>
                <a:ea typeface="+mn-ea"/>
                <a:cs typeface="+mn-cs"/>
              </a:rPr>
              <a:t> has </a:t>
            </a:r>
            <a:r>
              <a:rPr lang="cs-CZ" sz="1200" b="0" i="0" u="none" strike="noStrike" kern="1200" dirty="0" err="1">
                <a:solidFill>
                  <a:schemeClr val="tx1"/>
                </a:solidFill>
                <a:effectLst/>
                <a:latin typeface="+mn-lt"/>
                <a:ea typeface="+mn-ea"/>
                <a:cs typeface="+mn-cs"/>
              </a:rPr>
              <a:t>an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autocorrelation</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score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–0.03.</a:t>
            </a:r>
            <a:endParaRPr lang="cs-CZ" dirty="0"/>
          </a:p>
        </p:txBody>
      </p:sp>
      <p:sp>
        <p:nvSpPr>
          <p:cNvPr id="4" name="Slide Number Placeholder 3"/>
          <p:cNvSpPr>
            <a:spLocks noGrp="1"/>
          </p:cNvSpPr>
          <p:nvPr>
            <p:ph type="sldNum" sz="quarter" idx="5"/>
          </p:nvPr>
        </p:nvSpPr>
        <p:spPr/>
        <p:txBody>
          <a:bodyPr/>
          <a:lstStyle/>
          <a:p>
            <a:fld id="{7C4F2663-D5CB-DD42-8C87-2535CE03BB3A}" type="slidenum">
              <a:rPr lang="cs-CZ" smtClean="0"/>
              <a:t>34</a:t>
            </a:fld>
            <a:endParaRPr lang="cs-CZ"/>
          </a:p>
        </p:txBody>
      </p:sp>
    </p:spTree>
    <p:extLst>
      <p:ext uri="{BB962C8B-B14F-4D97-AF65-F5344CB8AC3E}">
        <p14:creationId xmlns:p14="http://schemas.microsoft.com/office/powerpoint/2010/main" val="3034110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b="0" i="0" u="none" strike="noStrike" kern="1200" dirty="0" err="1">
                <a:solidFill>
                  <a:schemeClr val="tx1"/>
                </a:solidFill>
                <a:effectLst/>
                <a:latin typeface="+mn-lt"/>
                <a:ea typeface="+mn-ea"/>
                <a:cs typeface="+mn-cs"/>
              </a:rPr>
              <a:t>Fungal</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lineages</a:t>
            </a:r>
            <a:r>
              <a:rPr lang="cs-CZ" sz="1200" b="0" i="0" u="none" strike="noStrike" kern="1200" dirty="0">
                <a:solidFill>
                  <a:schemeClr val="tx1"/>
                </a:solidFill>
                <a:effectLst/>
                <a:latin typeface="+mn-lt"/>
                <a:ea typeface="+mn-ea"/>
                <a:cs typeface="+mn-cs"/>
              </a:rPr>
              <a:t> in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murine</a:t>
            </a:r>
            <a:r>
              <a:rPr lang="cs-CZ" sz="1200" b="0" i="0" u="none" strike="noStrike" kern="1200" dirty="0">
                <a:solidFill>
                  <a:schemeClr val="tx1"/>
                </a:solidFill>
                <a:effectLst/>
                <a:latin typeface="+mn-lt"/>
                <a:ea typeface="+mn-ea"/>
                <a:cs typeface="+mn-cs"/>
              </a:rPr>
              <a:t> gut </a:t>
            </a:r>
            <a:r>
              <a:rPr lang="cs-CZ" sz="1200" b="0" i="0" u="none" strike="noStrike" kern="1200" dirty="0" err="1">
                <a:solidFill>
                  <a:schemeClr val="tx1"/>
                </a:solidFill>
                <a:effectLst/>
                <a:latin typeface="+mn-lt"/>
                <a:ea typeface="+mn-ea"/>
                <a:cs typeface="+mn-cs"/>
              </a:rPr>
              <a:t>were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inferred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from</a:t>
            </a:r>
            <a:r>
              <a:rPr lang="cs-CZ" sz="1200" b="0" i="0" u="none" strike="noStrike" kern="1200" dirty="0">
                <a:solidFill>
                  <a:schemeClr val="tx1"/>
                </a:solidFill>
                <a:effectLst/>
                <a:latin typeface="+mn-lt"/>
                <a:ea typeface="+mn-ea"/>
                <a:cs typeface="+mn-cs"/>
              </a:rPr>
              <a:t> ITS </a:t>
            </a:r>
            <a:r>
              <a:rPr lang="cs-CZ" sz="1200" b="0" i="0" u="none" strike="noStrike" kern="1200" dirty="0" err="1">
                <a:solidFill>
                  <a:schemeClr val="tx1"/>
                </a:solidFill>
                <a:effectLst/>
                <a:latin typeface="+mn-lt"/>
                <a:ea typeface="+mn-ea"/>
                <a:cs typeface="+mn-cs"/>
              </a:rPr>
              <a:t>rRNA</a:t>
            </a:r>
            <a:r>
              <a:rPr lang="cs-CZ" sz="1200" b="0" i="0" u="none" strike="noStrike" kern="1200" dirty="0">
                <a:solidFill>
                  <a:schemeClr val="tx1"/>
                </a:solidFill>
                <a:effectLst/>
                <a:latin typeface="+mn-lt"/>
                <a:ea typeface="+mn-ea"/>
                <a:cs typeface="+mn-cs"/>
              </a:rPr>
              <a:t> gene </a:t>
            </a:r>
            <a:r>
              <a:rPr lang="cs-CZ" sz="1200" b="0" i="0" u="none" strike="noStrike" kern="1200" dirty="0" err="1">
                <a:solidFill>
                  <a:schemeClr val="tx1"/>
                </a:solidFill>
                <a:effectLst/>
                <a:latin typeface="+mn-lt"/>
                <a:ea typeface="+mn-ea"/>
                <a:cs typeface="+mn-cs"/>
              </a:rPr>
              <a:t>sequencing</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pellets</a:t>
            </a:r>
            <a:r>
              <a:rPr lang="cs-CZ" sz="1200" b="0" i="0" u="none" strike="noStrike" kern="1200" dirty="0">
                <a:solidFill>
                  <a:schemeClr val="tx1"/>
                </a:solidFill>
                <a:effectLst/>
                <a:latin typeface="+mn-lt"/>
                <a:ea typeface="+mn-ea"/>
                <a:cs typeface="+mn-cs"/>
              </a:rPr>
              <a:t> [</a:t>
            </a:r>
            <a:r>
              <a:rPr lang="cs-CZ" sz="1200" b="0" i="0" kern="1200" dirty="0">
                <a:solidFill>
                  <a:schemeClr val="tx1"/>
                </a:solidFill>
                <a:effectLst/>
                <a:latin typeface="+mn-lt"/>
                <a:ea typeface="+mn-ea"/>
                <a:cs typeface="+mn-cs"/>
                <a:hlinkClick r:id="rId3"/>
              </a:rPr>
              <a:t>87</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heat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maps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summarize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taxonomic</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assignments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derived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from</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sequence</a:t>
            </a:r>
            <a:r>
              <a:rPr lang="cs-CZ" sz="1200" b="0" i="0" u="none" strike="noStrike" kern="1200" dirty="0">
                <a:solidFill>
                  <a:schemeClr val="tx1"/>
                </a:solidFill>
                <a:effectLst/>
                <a:latin typeface="+mn-lt"/>
                <a:ea typeface="+mn-ea"/>
                <a:cs typeface="+mn-cs"/>
              </a:rPr>
              <a:t> data.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color</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scale</a:t>
            </a:r>
            <a:r>
              <a:rPr lang="cs-CZ" sz="1200" b="0" i="0" u="none" strike="noStrike" kern="1200" dirty="0">
                <a:solidFill>
                  <a:schemeClr val="tx1"/>
                </a:solidFill>
                <a:effectLst/>
                <a:latin typeface="+mn-lt"/>
                <a:ea typeface="+mn-ea"/>
                <a:cs typeface="+mn-cs"/>
              </a:rPr>
              <a:t> to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right</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indicates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proportions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of</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each</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lineage</a:t>
            </a:r>
            <a:r>
              <a:rPr lang="cs-CZ" sz="1200" b="0" i="0"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white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indicates</a:t>
            </a:r>
            <a:r>
              <a:rPr lang="cs-CZ" sz="1200" b="0" i="0" u="none" strike="noStrike" kern="1200" dirty="0">
                <a:solidFill>
                  <a:schemeClr val="tx1"/>
                </a:solidFill>
                <a:effectLst/>
                <a:latin typeface="+mn-lt"/>
                <a:ea typeface="+mn-ea"/>
                <a:cs typeface="+mn-cs"/>
              </a:rPr>
              <a:t> not </a:t>
            </a:r>
            <a:r>
              <a:rPr lang="cs-CZ" sz="1200" b="0" i="0" u="none" strike="noStrike" kern="1200" dirty="0" err="1">
                <a:solidFill>
                  <a:schemeClr val="tx1"/>
                </a:solidFill>
                <a:effectLst/>
                <a:latin typeface="+mn-lt"/>
                <a:ea typeface="+mn-ea"/>
                <a:cs typeface="+mn-cs"/>
              </a:rPr>
              <a:t>detected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Caging</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dominated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over</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treatment</a:t>
            </a:r>
            <a:r>
              <a:rPr lang="cs-CZ" sz="1200" b="0" i="0" u="none" strike="noStrike" kern="1200" dirty="0">
                <a:solidFill>
                  <a:schemeClr val="tx1"/>
                </a:solidFill>
                <a:effectLst/>
                <a:latin typeface="+mn-lt"/>
                <a:ea typeface="+mn-ea"/>
                <a:cs typeface="+mn-cs"/>
              </a:rPr>
              <a:t> in </a:t>
            </a:r>
            <a:r>
              <a:rPr lang="cs-CZ" sz="1200" b="0" i="0" u="none" strike="noStrike" kern="1200" dirty="0" err="1">
                <a:solidFill>
                  <a:schemeClr val="tx1"/>
                </a:solidFill>
                <a:effectLst/>
                <a:latin typeface="+mn-lt"/>
                <a:ea typeface="+mn-ea"/>
                <a:cs typeface="+mn-cs"/>
              </a:rPr>
              <a:t>this</a:t>
            </a:r>
            <a:r>
              <a:rPr lang="cs-CZ" sz="1200" b="0" i="0" u="none" strike="noStrike" kern="1200" dirty="0">
                <a:solidFill>
                  <a:schemeClr val="tx1"/>
                </a:solidFill>
                <a:effectLst/>
                <a:latin typeface="+mn-lt"/>
                <a:ea typeface="+mn-ea"/>
                <a:cs typeface="+mn-cs"/>
              </a:rPr>
              <a:t> study. </a:t>
            </a:r>
            <a:r>
              <a:rPr lang="cs-CZ" sz="1200" b="0" i="0" u="none" strike="noStrike" kern="1200" dirty="0" err="1">
                <a:solidFill>
                  <a:schemeClr val="tx1"/>
                </a:solidFill>
                <a:effectLst/>
                <a:latin typeface="+mn-lt"/>
                <a:ea typeface="+mn-ea"/>
                <a:cs typeface="+mn-cs"/>
              </a:rPr>
              <a:t>The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three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conditions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studied</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were</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continuous</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exposure</a:t>
            </a:r>
            <a:r>
              <a:rPr lang="cs-CZ" sz="1200" b="0" i="0" u="none" strike="noStrike" kern="1200" dirty="0">
                <a:solidFill>
                  <a:schemeClr val="tx1"/>
                </a:solidFill>
                <a:effectLst/>
                <a:latin typeface="+mn-lt"/>
                <a:ea typeface="+mn-ea"/>
                <a:cs typeface="+mn-cs"/>
              </a:rPr>
              <a:t> to </a:t>
            </a:r>
            <a:r>
              <a:rPr lang="cs-CZ" sz="1200" b="0" i="0" u="none" strike="noStrike" kern="1200" dirty="0" err="1">
                <a:solidFill>
                  <a:schemeClr val="tx1"/>
                </a:solidFill>
                <a:effectLst/>
                <a:latin typeface="+mn-lt"/>
                <a:ea typeface="+mn-ea"/>
                <a:cs typeface="+mn-cs"/>
              </a:rPr>
              <a:t>antibiotics</a:t>
            </a:r>
            <a:r>
              <a:rPr lang="cs-CZ" sz="1200" b="0" i="0"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Condition</a:t>
            </a:r>
            <a:r>
              <a:rPr lang="cs-CZ" sz="1200" b="0" i="1" u="none" strike="noStrike" kern="1200" dirty="0">
                <a:solidFill>
                  <a:schemeClr val="tx1"/>
                </a:solidFill>
                <a:effectLst/>
                <a:latin typeface="+mn-lt"/>
                <a:ea typeface="+mn-ea"/>
                <a:cs typeface="+mn-cs"/>
              </a:rPr>
              <a:t> 1</a:t>
            </a:r>
            <a:r>
              <a:rPr lang="cs-CZ" sz="1200" b="0" i="0" u="none" strike="noStrike" kern="1200" dirty="0">
                <a:solidFill>
                  <a:schemeClr val="tx1"/>
                </a:solidFill>
                <a:effectLst/>
                <a:latin typeface="+mn-lt"/>
                <a:ea typeface="+mn-ea"/>
                <a:cs typeface="+mn-cs"/>
              </a:rPr>
              <a:t>), </a:t>
            </a:r>
            <a:r>
              <a:rPr lang="cs-CZ" sz="1200" b="0" i="0" u="none" strike="noStrike" kern="1200" dirty="0" err="1">
                <a:solidFill>
                  <a:schemeClr val="tx1"/>
                </a:solidFill>
                <a:effectLst/>
                <a:latin typeface="+mn-lt"/>
                <a:ea typeface="+mn-ea"/>
                <a:cs typeface="+mn-cs"/>
              </a:rPr>
              <a:t>short</a:t>
            </a:r>
            <a:r>
              <a:rPr lang="cs-CZ" sz="1200" b="0" i="0" u="none" strike="noStrike" kern="1200" dirty="0">
                <a:solidFill>
                  <a:schemeClr val="tx1"/>
                </a:solidFill>
                <a:effectLst/>
                <a:latin typeface="+mn-lt"/>
                <a:ea typeface="+mn-ea"/>
                <a:cs typeface="+mn-cs"/>
              </a:rPr>
              <a:t>-term </a:t>
            </a:r>
            <a:r>
              <a:rPr lang="cs-CZ" sz="1200" b="0" i="0" u="none" strike="noStrike" kern="1200" dirty="0" err="1">
                <a:solidFill>
                  <a:schemeClr val="tx1"/>
                </a:solidFill>
                <a:effectLst/>
                <a:latin typeface="+mn-lt"/>
                <a:ea typeface="+mn-ea"/>
                <a:cs typeface="+mn-cs"/>
              </a:rPr>
              <a:t>exposure</a:t>
            </a:r>
            <a:r>
              <a:rPr lang="cs-CZ" sz="1200" b="0" i="0" u="none" strike="noStrike" kern="1200" dirty="0">
                <a:solidFill>
                  <a:schemeClr val="tx1"/>
                </a:solidFill>
                <a:effectLst/>
                <a:latin typeface="+mn-lt"/>
                <a:ea typeface="+mn-ea"/>
                <a:cs typeface="+mn-cs"/>
              </a:rPr>
              <a:t> to </a:t>
            </a:r>
            <a:r>
              <a:rPr lang="cs-CZ" sz="1200" b="0" i="0" u="none" strike="noStrike" kern="1200" dirty="0" err="1">
                <a:solidFill>
                  <a:schemeClr val="tx1"/>
                </a:solidFill>
                <a:effectLst/>
                <a:latin typeface="+mn-lt"/>
                <a:ea typeface="+mn-ea"/>
                <a:cs typeface="+mn-cs"/>
              </a:rPr>
              <a:t>antibiotics</a:t>
            </a:r>
            <a:r>
              <a:rPr lang="cs-CZ" sz="1200" b="0" i="0"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Condition</a:t>
            </a:r>
            <a:r>
              <a:rPr lang="cs-CZ" sz="1200" b="0" i="1" u="none" strike="noStrike" kern="1200" dirty="0">
                <a:solidFill>
                  <a:schemeClr val="tx1"/>
                </a:solidFill>
                <a:effectLst/>
                <a:latin typeface="+mn-lt"/>
                <a:ea typeface="+mn-ea"/>
                <a:cs typeface="+mn-cs"/>
              </a:rPr>
              <a:t> 2</a:t>
            </a:r>
            <a:r>
              <a:rPr lang="cs-CZ" sz="1200" b="0" i="0" u="none" strike="noStrike" kern="1200" dirty="0">
                <a:solidFill>
                  <a:schemeClr val="tx1"/>
                </a:solidFill>
                <a:effectLst/>
                <a:latin typeface="+mn-lt"/>
                <a:ea typeface="+mn-ea"/>
                <a:cs typeface="+mn-cs"/>
              </a:rPr>
              <a:t>), and no </a:t>
            </a:r>
            <a:r>
              <a:rPr lang="cs-CZ" sz="1200" b="0" i="0" u="none" strike="noStrike" kern="1200" dirty="0" err="1">
                <a:solidFill>
                  <a:schemeClr val="tx1"/>
                </a:solidFill>
                <a:effectLst/>
                <a:latin typeface="+mn-lt"/>
                <a:ea typeface="+mn-ea"/>
                <a:cs typeface="+mn-cs"/>
              </a:rPr>
              <a:t>exposure</a:t>
            </a:r>
            <a:r>
              <a:rPr lang="cs-CZ" sz="1200" b="0" i="0" u="none" strike="noStrike" kern="1200" dirty="0">
                <a:solidFill>
                  <a:schemeClr val="tx1"/>
                </a:solidFill>
                <a:effectLst/>
                <a:latin typeface="+mn-lt"/>
                <a:ea typeface="+mn-ea"/>
                <a:cs typeface="+mn-cs"/>
              </a:rPr>
              <a:t> to </a:t>
            </a:r>
            <a:r>
              <a:rPr lang="cs-CZ" sz="1200" b="0" i="0" u="none" strike="noStrike" kern="1200" dirty="0" err="1">
                <a:solidFill>
                  <a:schemeClr val="tx1"/>
                </a:solidFill>
                <a:effectLst/>
                <a:latin typeface="+mn-lt"/>
                <a:ea typeface="+mn-ea"/>
                <a:cs typeface="+mn-cs"/>
              </a:rPr>
              <a:t>antibiotics</a:t>
            </a:r>
            <a:r>
              <a:rPr lang="cs-CZ" sz="1200" b="0" i="0" u="none" strike="noStrike" kern="1200" dirty="0">
                <a:solidFill>
                  <a:schemeClr val="tx1"/>
                </a:solidFill>
                <a:effectLst/>
                <a:latin typeface="+mn-lt"/>
                <a:ea typeface="+mn-ea"/>
                <a:cs typeface="+mn-cs"/>
              </a:rPr>
              <a:t> (</a:t>
            </a:r>
            <a:r>
              <a:rPr lang="cs-CZ" sz="1200" b="0" i="1" u="none" strike="noStrike" kern="1200" dirty="0" err="1">
                <a:solidFill>
                  <a:schemeClr val="tx1"/>
                </a:solidFill>
                <a:effectLst/>
                <a:latin typeface="+mn-lt"/>
                <a:ea typeface="+mn-ea"/>
                <a:cs typeface="+mn-cs"/>
              </a:rPr>
              <a:t>Condition</a:t>
            </a:r>
            <a:r>
              <a:rPr lang="cs-CZ" sz="1200" b="0" i="1" u="none" strike="noStrike" kern="1200" dirty="0">
                <a:solidFill>
                  <a:schemeClr val="tx1"/>
                </a:solidFill>
                <a:effectLst/>
                <a:latin typeface="+mn-lt"/>
                <a:ea typeface="+mn-ea"/>
                <a:cs typeface="+mn-cs"/>
              </a:rPr>
              <a:t> 3</a:t>
            </a:r>
            <a:r>
              <a:rPr lang="cs-CZ" sz="1200" b="0" i="0" u="none" strike="noStrike" kern="1200" dirty="0">
                <a:solidFill>
                  <a:schemeClr val="tx1"/>
                </a:solidFill>
                <a:effectLst/>
                <a:latin typeface="+mn-lt"/>
                <a:ea typeface="+mn-ea"/>
                <a:cs typeface="+mn-cs"/>
              </a:rPr>
              <a:t>).</a:t>
            </a:r>
            <a:endParaRPr lang="cs-CZ" dirty="0"/>
          </a:p>
        </p:txBody>
      </p:sp>
      <p:sp>
        <p:nvSpPr>
          <p:cNvPr id="4" name="Slide Number Placeholder 3"/>
          <p:cNvSpPr>
            <a:spLocks noGrp="1"/>
          </p:cNvSpPr>
          <p:nvPr>
            <p:ph type="sldNum" sz="quarter" idx="5"/>
          </p:nvPr>
        </p:nvSpPr>
        <p:spPr/>
        <p:txBody>
          <a:bodyPr/>
          <a:lstStyle/>
          <a:p>
            <a:fld id="{7C4F2663-D5CB-DD42-8C87-2535CE03BB3A}" type="slidenum">
              <a:rPr lang="cs-CZ" smtClean="0"/>
              <a:t>36</a:t>
            </a:fld>
            <a:endParaRPr lang="cs-CZ"/>
          </a:p>
        </p:txBody>
      </p:sp>
    </p:spTree>
    <p:extLst>
      <p:ext uri="{BB962C8B-B14F-4D97-AF65-F5344CB8AC3E}">
        <p14:creationId xmlns:p14="http://schemas.microsoft.com/office/powerpoint/2010/main" val="1208899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C4F2663-D5CB-DD42-8C87-2535CE03BB3A}" type="slidenum">
              <a:rPr lang="cs-CZ" smtClean="0"/>
              <a:t>42</a:t>
            </a:fld>
            <a:endParaRPr lang="cs-CZ"/>
          </a:p>
        </p:txBody>
      </p:sp>
    </p:spTree>
    <p:extLst>
      <p:ext uri="{BB962C8B-B14F-4D97-AF65-F5344CB8AC3E}">
        <p14:creationId xmlns:p14="http://schemas.microsoft.com/office/powerpoint/2010/main" val="2479148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C4F2663-D5CB-DD42-8C87-2535CE03BB3A}" type="slidenum">
              <a:rPr lang="cs-CZ" smtClean="0"/>
              <a:t>43</a:t>
            </a:fld>
            <a:endParaRPr lang="cs-CZ"/>
          </a:p>
        </p:txBody>
      </p:sp>
    </p:spTree>
    <p:extLst>
      <p:ext uri="{BB962C8B-B14F-4D97-AF65-F5344CB8AC3E}">
        <p14:creationId xmlns:p14="http://schemas.microsoft.com/office/powerpoint/2010/main" val="2381190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C4F2663-D5CB-DD42-8C87-2535CE03BB3A}" type="slidenum">
              <a:rPr lang="cs-CZ" smtClean="0"/>
              <a:t>44</a:t>
            </a:fld>
            <a:endParaRPr lang="cs-CZ"/>
          </a:p>
        </p:txBody>
      </p:sp>
    </p:spTree>
    <p:extLst>
      <p:ext uri="{BB962C8B-B14F-4D97-AF65-F5344CB8AC3E}">
        <p14:creationId xmlns:p14="http://schemas.microsoft.com/office/powerpoint/2010/main" val="2457669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7C4F2663-D5CB-DD42-8C87-2535CE03BB3A}" type="slidenum">
              <a:rPr lang="cs-CZ" smtClean="0"/>
              <a:t>45</a:t>
            </a:fld>
            <a:endParaRPr lang="cs-CZ"/>
          </a:p>
        </p:txBody>
      </p:sp>
    </p:spTree>
    <p:extLst>
      <p:ext uri="{BB962C8B-B14F-4D97-AF65-F5344CB8AC3E}">
        <p14:creationId xmlns:p14="http://schemas.microsoft.com/office/powerpoint/2010/main" val="2472065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03BFA30-BE31-5C42-B027-C7D0A12CF90B}"/>
              </a:ext>
            </a:extLst>
          </p:cNvPr>
          <p:cNvSpPr txBox="1">
            <a:spLocks noGrp="1"/>
          </p:cNvSpPr>
          <p:nvPr>
            <p:ph type="sldNum" sz="quarter" idx="5"/>
          </p:nvPr>
        </p:nvSpPr>
        <p:spPr>
          <a:ln/>
        </p:spPr>
        <p:txBody>
          <a:bodyPr lIns="0" tIns="0" rIns="0" bIns="0" anchor="b" anchorCtr="0">
            <a:noAutofit/>
          </a:bodyPr>
          <a:lstStyle/>
          <a:p>
            <a:pPr lvl="0"/>
            <a:fld id="{D117F651-E578-5C47-9C62-AF758A876D31}" type="slidenum">
              <a:t>51</a:t>
            </a:fld>
            <a:endParaRPr lang="en-US"/>
          </a:p>
        </p:txBody>
      </p:sp>
      <p:sp>
        <p:nvSpPr>
          <p:cNvPr id="2" name="Slide Image Placeholder 1">
            <a:extLst>
              <a:ext uri="{FF2B5EF4-FFF2-40B4-BE49-F238E27FC236}">
                <a16:creationId xmlns:a16="http://schemas.microsoft.com/office/drawing/2014/main" id="{D997DBED-1E28-F940-8541-E82F73CFF1F6}"/>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0B708EE-F5A7-384B-8A58-0B545084E452}"/>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141137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288910-9C4F-A641-B9DC-A26A924BFC63}"/>
              </a:ext>
            </a:extLst>
          </p:cNvPr>
          <p:cNvSpPr txBox="1">
            <a:spLocks noGrp="1"/>
          </p:cNvSpPr>
          <p:nvPr>
            <p:ph type="sldNum" sz="quarter" idx="5"/>
          </p:nvPr>
        </p:nvSpPr>
        <p:spPr>
          <a:ln/>
        </p:spPr>
        <p:txBody>
          <a:bodyPr lIns="0" tIns="0" rIns="0" bIns="0" anchor="b" anchorCtr="0">
            <a:noAutofit/>
          </a:bodyPr>
          <a:lstStyle/>
          <a:p>
            <a:pPr lvl="0"/>
            <a:fld id="{AD2C52E0-403B-A841-A33E-C14331685585}" type="slidenum">
              <a:t>52</a:t>
            </a:fld>
            <a:endParaRPr lang="en-US"/>
          </a:p>
        </p:txBody>
      </p:sp>
      <p:sp>
        <p:nvSpPr>
          <p:cNvPr id="2" name="Slide Image Placeholder 1">
            <a:extLst>
              <a:ext uri="{FF2B5EF4-FFF2-40B4-BE49-F238E27FC236}">
                <a16:creationId xmlns:a16="http://schemas.microsoft.com/office/drawing/2014/main" id="{44E1AA4D-7B87-AC4A-80C0-F571229230A5}"/>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677A90A-C287-DA49-98D3-40DB04A73186}"/>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4183043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6E73ABB-FF6C-CC4F-B51E-51786E6F3092}"/>
              </a:ext>
            </a:extLst>
          </p:cNvPr>
          <p:cNvSpPr txBox="1">
            <a:spLocks noGrp="1"/>
          </p:cNvSpPr>
          <p:nvPr>
            <p:ph type="sldNum" sz="quarter" idx="5"/>
          </p:nvPr>
        </p:nvSpPr>
        <p:spPr>
          <a:ln/>
        </p:spPr>
        <p:txBody>
          <a:bodyPr lIns="0" tIns="0" rIns="0" bIns="0" anchor="b" anchorCtr="0">
            <a:noAutofit/>
          </a:bodyPr>
          <a:lstStyle/>
          <a:p>
            <a:pPr lvl="0"/>
            <a:fld id="{82F7209D-1B86-A04B-BAB6-F10A4DD14740}" type="slidenum">
              <a:t>53</a:t>
            </a:fld>
            <a:endParaRPr lang="en-US"/>
          </a:p>
        </p:txBody>
      </p:sp>
      <p:sp>
        <p:nvSpPr>
          <p:cNvPr id="2" name="Slide Image Placeholder 1">
            <a:extLst>
              <a:ext uri="{FF2B5EF4-FFF2-40B4-BE49-F238E27FC236}">
                <a16:creationId xmlns:a16="http://schemas.microsoft.com/office/drawing/2014/main" id="{57277412-0174-5F44-8E90-27E39C850A73}"/>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CDFD32A-7682-AB4F-B146-678B0951B670}"/>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453510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8C7BB17-BA05-DB43-B6C8-16ECA8C3CFFF}"/>
              </a:ext>
            </a:extLst>
          </p:cNvPr>
          <p:cNvSpPr txBox="1">
            <a:spLocks noGrp="1"/>
          </p:cNvSpPr>
          <p:nvPr>
            <p:ph type="sldNum" sz="quarter" idx="5"/>
          </p:nvPr>
        </p:nvSpPr>
        <p:spPr>
          <a:ln/>
        </p:spPr>
        <p:txBody>
          <a:bodyPr lIns="0" tIns="0" rIns="0" bIns="0" anchor="b" anchorCtr="0">
            <a:noAutofit/>
          </a:bodyPr>
          <a:lstStyle/>
          <a:p>
            <a:pPr lvl="0"/>
            <a:fld id="{DC556806-E90A-2442-A6D4-72C896FB9A39}" type="slidenum">
              <a:t>6</a:t>
            </a:fld>
            <a:endParaRPr lang="en-US"/>
          </a:p>
        </p:txBody>
      </p:sp>
      <p:sp>
        <p:nvSpPr>
          <p:cNvPr id="2" name="Slide Image Placeholder 1">
            <a:extLst>
              <a:ext uri="{FF2B5EF4-FFF2-40B4-BE49-F238E27FC236}">
                <a16:creationId xmlns:a16="http://schemas.microsoft.com/office/drawing/2014/main" id="{C2924E9B-8DBC-E149-AC2F-F3E6FB64CA86}"/>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F545ACC-D9AF-0B4F-9DC6-8B1B93ACE950}"/>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822007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3701991-EE7D-8841-8B7B-8B41FAE20B90}"/>
              </a:ext>
            </a:extLst>
          </p:cNvPr>
          <p:cNvSpPr txBox="1">
            <a:spLocks noGrp="1"/>
          </p:cNvSpPr>
          <p:nvPr>
            <p:ph type="sldNum" sz="quarter" idx="5"/>
          </p:nvPr>
        </p:nvSpPr>
        <p:spPr>
          <a:ln/>
        </p:spPr>
        <p:txBody>
          <a:bodyPr lIns="0" tIns="0" rIns="0" bIns="0" anchor="b" anchorCtr="0">
            <a:noAutofit/>
          </a:bodyPr>
          <a:lstStyle/>
          <a:p>
            <a:pPr lvl="0"/>
            <a:fld id="{99BB23B8-0694-6046-BB8C-DDB8BD5FF0D2}" type="slidenum">
              <a:t>54</a:t>
            </a:fld>
            <a:endParaRPr lang="en-US"/>
          </a:p>
        </p:txBody>
      </p:sp>
      <p:sp>
        <p:nvSpPr>
          <p:cNvPr id="2" name="Slide Image Placeholder 1">
            <a:extLst>
              <a:ext uri="{FF2B5EF4-FFF2-40B4-BE49-F238E27FC236}">
                <a16:creationId xmlns:a16="http://schemas.microsoft.com/office/drawing/2014/main" id="{3D967F7E-2F12-3740-B949-AEB63F03DA77}"/>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D07736E-3C3E-0441-9797-7A962B65D53E}"/>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617932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58332AF-B6DD-0847-9501-D3477C1B9C2B}"/>
              </a:ext>
            </a:extLst>
          </p:cNvPr>
          <p:cNvSpPr txBox="1">
            <a:spLocks noGrp="1"/>
          </p:cNvSpPr>
          <p:nvPr>
            <p:ph type="sldNum" sz="quarter" idx="5"/>
          </p:nvPr>
        </p:nvSpPr>
        <p:spPr>
          <a:ln/>
        </p:spPr>
        <p:txBody>
          <a:bodyPr lIns="0" tIns="0" rIns="0" bIns="0" anchor="b" anchorCtr="0">
            <a:noAutofit/>
          </a:bodyPr>
          <a:lstStyle/>
          <a:p>
            <a:pPr lvl="0"/>
            <a:fld id="{A00272AF-3D15-9C4D-9948-A2C772B138FB}" type="slidenum">
              <a:t>55</a:t>
            </a:fld>
            <a:endParaRPr lang="en-US"/>
          </a:p>
        </p:txBody>
      </p:sp>
      <p:sp>
        <p:nvSpPr>
          <p:cNvPr id="2" name="Slide Image Placeholder 1">
            <a:extLst>
              <a:ext uri="{FF2B5EF4-FFF2-40B4-BE49-F238E27FC236}">
                <a16:creationId xmlns:a16="http://schemas.microsoft.com/office/drawing/2014/main" id="{85BC0A3A-6C2D-5B4E-8763-4ED95DB693F1}"/>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442CF30-0D56-3F43-AA82-0E36C79B77EE}"/>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818905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4D72196-0BF1-A541-B508-EEC092CD51CC}"/>
              </a:ext>
            </a:extLst>
          </p:cNvPr>
          <p:cNvSpPr txBox="1">
            <a:spLocks noGrp="1"/>
          </p:cNvSpPr>
          <p:nvPr>
            <p:ph type="sldNum" sz="quarter" idx="5"/>
          </p:nvPr>
        </p:nvSpPr>
        <p:spPr>
          <a:ln/>
        </p:spPr>
        <p:txBody>
          <a:bodyPr lIns="0" tIns="0" rIns="0" bIns="0" anchor="b" anchorCtr="0">
            <a:noAutofit/>
          </a:bodyPr>
          <a:lstStyle/>
          <a:p>
            <a:pPr lvl="0"/>
            <a:fld id="{BBE1F417-7E7D-304D-BF29-BA17495E9995}" type="slidenum">
              <a:t>7</a:t>
            </a:fld>
            <a:endParaRPr lang="en-US"/>
          </a:p>
        </p:txBody>
      </p:sp>
      <p:sp>
        <p:nvSpPr>
          <p:cNvPr id="2" name="Slide Image Placeholder 1">
            <a:extLst>
              <a:ext uri="{FF2B5EF4-FFF2-40B4-BE49-F238E27FC236}">
                <a16:creationId xmlns:a16="http://schemas.microsoft.com/office/drawing/2014/main" id="{83F73544-F9F0-AD4D-BD63-50F0A45965E3}"/>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F365F2A-A3D6-BC43-A644-0BFB0AEDBBF7}"/>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69095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E51E36E-0075-2040-822D-9E922059127E}"/>
              </a:ext>
            </a:extLst>
          </p:cNvPr>
          <p:cNvSpPr txBox="1">
            <a:spLocks noGrp="1"/>
          </p:cNvSpPr>
          <p:nvPr>
            <p:ph type="sldNum" sz="quarter" idx="5"/>
          </p:nvPr>
        </p:nvSpPr>
        <p:spPr>
          <a:ln/>
        </p:spPr>
        <p:txBody>
          <a:bodyPr lIns="0" tIns="0" rIns="0" bIns="0" anchor="b" anchorCtr="0">
            <a:noAutofit/>
          </a:bodyPr>
          <a:lstStyle/>
          <a:p>
            <a:pPr lvl="0"/>
            <a:fld id="{FB5FCD49-5E1D-C142-9D2B-449FD5E3DE2D}" type="slidenum">
              <a:t>8</a:t>
            </a:fld>
            <a:endParaRPr lang="en-US"/>
          </a:p>
        </p:txBody>
      </p:sp>
      <p:sp>
        <p:nvSpPr>
          <p:cNvPr id="2" name="Slide Image Placeholder 1">
            <a:extLst>
              <a:ext uri="{FF2B5EF4-FFF2-40B4-BE49-F238E27FC236}">
                <a16:creationId xmlns:a16="http://schemas.microsoft.com/office/drawing/2014/main" id="{FB17479B-AB06-C84C-BFBF-27B80DB2E39D}"/>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972E707-F2F3-744F-9731-E762ED786A42}"/>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406411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500FD83-C1D3-C340-9435-07896EA076C1}"/>
              </a:ext>
            </a:extLst>
          </p:cNvPr>
          <p:cNvSpPr txBox="1">
            <a:spLocks noGrp="1"/>
          </p:cNvSpPr>
          <p:nvPr>
            <p:ph type="sldNum" sz="quarter" idx="5"/>
          </p:nvPr>
        </p:nvSpPr>
        <p:spPr>
          <a:ln/>
        </p:spPr>
        <p:txBody>
          <a:bodyPr lIns="0" tIns="0" rIns="0" bIns="0" anchor="b" anchorCtr="0">
            <a:noAutofit/>
          </a:bodyPr>
          <a:lstStyle/>
          <a:p>
            <a:pPr lvl="0"/>
            <a:fld id="{F9B1AF71-5DE0-5243-BB91-BA178985A1B1}" type="slidenum">
              <a:t>9</a:t>
            </a:fld>
            <a:endParaRPr lang="en-US"/>
          </a:p>
        </p:txBody>
      </p:sp>
      <p:sp>
        <p:nvSpPr>
          <p:cNvPr id="2" name="Slide Image Placeholder 1">
            <a:extLst>
              <a:ext uri="{FF2B5EF4-FFF2-40B4-BE49-F238E27FC236}">
                <a16:creationId xmlns:a16="http://schemas.microsoft.com/office/drawing/2014/main" id="{94D309DD-B79C-A543-9831-F3166C298154}"/>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7F3B14E-D5BD-6C47-A1AC-AAA666C1C5B4}"/>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36117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067DD60-FCF9-8742-AF29-4D497475DCDC}"/>
              </a:ext>
            </a:extLst>
          </p:cNvPr>
          <p:cNvSpPr txBox="1">
            <a:spLocks noGrp="1"/>
          </p:cNvSpPr>
          <p:nvPr>
            <p:ph type="sldNum" sz="quarter" idx="5"/>
          </p:nvPr>
        </p:nvSpPr>
        <p:spPr>
          <a:ln/>
        </p:spPr>
        <p:txBody>
          <a:bodyPr lIns="0" tIns="0" rIns="0" bIns="0" anchor="b" anchorCtr="0">
            <a:noAutofit/>
          </a:bodyPr>
          <a:lstStyle/>
          <a:p>
            <a:pPr lvl="0"/>
            <a:fld id="{7033D456-C04C-5A4D-8112-1FD6DB516621}" type="slidenum">
              <a:t>10</a:t>
            </a:fld>
            <a:endParaRPr lang="en-US"/>
          </a:p>
        </p:txBody>
      </p:sp>
      <p:sp>
        <p:nvSpPr>
          <p:cNvPr id="2" name="Slide Image Placeholder 1">
            <a:extLst>
              <a:ext uri="{FF2B5EF4-FFF2-40B4-BE49-F238E27FC236}">
                <a16:creationId xmlns:a16="http://schemas.microsoft.com/office/drawing/2014/main" id="{435628B2-4272-AE48-9F44-B30A5BA289C8}"/>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1A3F627-9AB7-BF42-A32A-6D2BEE964629}"/>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356600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F01E469-BA4D-974E-B38D-D2BFD533D1AB}"/>
              </a:ext>
            </a:extLst>
          </p:cNvPr>
          <p:cNvSpPr txBox="1">
            <a:spLocks noGrp="1"/>
          </p:cNvSpPr>
          <p:nvPr>
            <p:ph type="sldNum" sz="quarter" idx="5"/>
          </p:nvPr>
        </p:nvSpPr>
        <p:spPr>
          <a:ln/>
        </p:spPr>
        <p:txBody>
          <a:bodyPr lIns="0" tIns="0" rIns="0" bIns="0" anchor="b" anchorCtr="0">
            <a:noAutofit/>
          </a:bodyPr>
          <a:lstStyle/>
          <a:p>
            <a:pPr lvl="0"/>
            <a:fld id="{1B13238D-8CF5-824E-9463-7C2B75EB6C04}" type="slidenum">
              <a:t>11</a:t>
            </a:fld>
            <a:endParaRPr lang="en-US"/>
          </a:p>
        </p:txBody>
      </p:sp>
      <p:sp>
        <p:nvSpPr>
          <p:cNvPr id="2" name="Slide Image Placeholder 1">
            <a:extLst>
              <a:ext uri="{FF2B5EF4-FFF2-40B4-BE49-F238E27FC236}">
                <a16:creationId xmlns:a16="http://schemas.microsoft.com/office/drawing/2014/main" id="{F0F12BCD-19FC-204B-9A6A-640955ED6929}"/>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18EF975-92D2-D94A-B609-5634616DCA24}"/>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56963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9EC6971-4EB0-1A43-8B2A-F63AAEFD2841}"/>
              </a:ext>
            </a:extLst>
          </p:cNvPr>
          <p:cNvSpPr txBox="1">
            <a:spLocks noGrp="1"/>
          </p:cNvSpPr>
          <p:nvPr>
            <p:ph type="sldNum" sz="quarter" idx="5"/>
          </p:nvPr>
        </p:nvSpPr>
        <p:spPr>
          <a:ln/>
        </p:spPr>
        <p:txBody>
          <a:bodyPr lIns="0" tIns="0" rIns="0" bIns="0" anchor="b" anchorCtr="0">
            <a:noAutofit/>
          </a:bodyPr>
          <a:lstStyle/>
          <a:p>
            <a:pPr lvl="0"/>
            <a:fld id="{C56EEAC3-D7B6-A749-81F7-19AF8E4774C0}" type="slidenum">
              <a:t>12</a:t>
            </a:fld>
            <a:endParaRPr lang="en-US"/>
          </a:p>
        </p:txBody>
      </p:sp>
      <p:sp>
        <p:nvSpPr>
          <p:cNvPr id="2" name="Slide Image Placeholder 1">
            <a:extLst>
              <a:ext uri="{FF2B5EF4-FFF2-40B4-BE49-F238E27FC236}">
                <a16:creationId xmlns:a16="http://schemas.microsoft.com/office/drawing/2014/main" id="{5DF72AB7-17BF-B143-AFE4-19A3E8436E2C}"/>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20C291B0-4525-FE41-B863-36774B0DBAFF}"/>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80890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7E80D-B41C-5347-8DE7-D625AF12A6D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cs-CZ"/>
          </a:p>
        </p:txBody>
      </p:sp>
      <p:sp>
        <p:nvSpPr>
          <p:cNvPr id="3" name="Subtitle 2">
            <a:extLst>
              <a:ext uri="{FF2B5EF4-FFF2-40B4-BE49-F238E27FC236}">
                <a16:creationId xmlns:a16="http://schemas.microsoft.com/office/drawing/2014/main" id="{6CBEB297-DC35-9641-B482-A8E4825BD9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cs-CZ"/>
          </a:p>
        </p:txBody>
      </p:sp>
      <p:sp>
        <p:nvSpPr>
          <p:cNvPr id="4" name="Date Placeholder 3">
            <a:extLst>
              <a:ext uri="{FF2B5EF4-FFF2-40B4-BE49-F238E27FC236}">
                <a16:creationId xmlns:a16="http://schemas.microsoft.com/office/drawing/2014/main" id="{DB2CD126-9454-8145-A5EB-3EAF2FAD0C5D}"/>
              </a:ext>
            </a:extLst>
          </p:cNvPr>
          <p:cNvSpPr>
            <a:spLocks noGrp="1"/>
          </p:cNvSpPr>
          <p:nvPr>
            <p:ph type="dt" sz="half" idx="10"/>
          </p:nvPr>
        </p:nvSpPr>
        <p:spPr/>
        <p:txBody>
          <a:bodyPr/>
          <a:lstStyle/>
          <a:p>
            <a:fld id="{594A51E4-A3AE-B848-9B3B-8618CC844CDA}" type="datetimeFigureOut">
              <a:rPr lang="cs-CZ" smtClean="0"/>
              <a:t>06.10.2023</a:t>
            </a:fld>
            <a:endParaRPr lang="cs-CZ"/>
          </a:p>
        </p:txBody>
      </p:sp>
      <p:sp>
        <p:nvSpPr>
          <p:cNvPr id="5" name="Footer Placeholder 4">
            <a:extLst>
              <a:ext uri="{FF2B5EF4-FFF2-40B4-BE49-F238E27FC236}">
                <a16:creationId xmlns:a16="http://schemas.microsoft.com/office/drawing/2014/main" id="{F5A91103-23DC-154D-AB7A-A4614E82170B}"/>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32E3E3A2-F5E2-8E49-8205-167260DC6620}"/>
              </a:ext>
            </a:extLst>
          </p:cNvPr>
          <p:cNvSpPr>
            <a:spLocks noGrp="1"/>
          </p:cNvSpPr>
          <p:nvPr>
            <p:ph type="sldNum" sz="quarter" idx="12"/>
          </p:nvPr>
        </p:nvSpPr>
        <p:spPr/>
        <p:txBody>
          <a:bodyPr/>
          <a:lstStyle/>
          <a:p>
            <a:fld id="{8EB6C604-375A-894C-9C05-7BC4F7A1C155}" type="slidenum">
              <a:rPr lang="cs-CZ" smtClean="0"/>
              <a:t>‹#›</a:t>
            </a:fld>
            <a:endParaRPr lang="cs-CZ"/>
          </a:p>
        </p:txBody>
      </p:sp>
    </p:spTree>
    <p:extLst>
      <p:ext uri="{BB962C8B-B14F-4D97-AF65-F5344CB8AC3E}">
        <p14:creationId xmlns:p14="http://schemas.microsoft.com/office/powerpoint/2010/main" val="2496120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28D15-4CD8-5149-81F9-B2C13931B962}"/>
              </a:ext>
            </a:extLst>
          </p:cNvPr>
          <p:cNvSpPr>
            <a:spLocks noGrp="1"/>
          </p:cNvSpPr>
          <p:nvPr>
            <p:ph type="title"/>
          </p:nvPr>
        </p:nvSpPr>
        <p:spPr/>
        <p:txBody>
          <a:bodyPr/>
          <a:lstStyle/>
          <a:p>
            <a:r>
              <a:rPr lang="en-GB"/>
              <a:t>Click to edit Master title style</a:t>
            </a:r>
            <a:endParaRPr lang="cs-CZ"/>
          </a:p>
        </p:txBody>
      </p:sp>
      <p:sp>
        <p:nvSpPr>
          <p:cNvPr id="3" name="Vertical Text Placeholder 2">
            <a:extLst>
              <a:ext uri="{FF2B5EF4-FFF2-40B4-BE49-F238E27FC236}">
                <a16:creationId xmlns:a16="http://schemas.microsoft.com/office/drawing/2014/main" id="{07206B3B-A4BC-324C-911F-C1F7B12395F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4" name="Date Placeholder 3">
            <a:extLst>
              <a:ext uri="{FF2B5EF4-FFF2-40B4-BE49-F238E27FC236}">
                <a16:creationId xmlns:a16="http://schemas.microsoft.com/office/drawing/2014/main" id="{774F5184-5C23-824D-B4A0-9D236C55C74B}"/>
              </a:ext>
            </a:extLst>
          </p:cNvPr>
          <p:cNvSpPr>
            <a:spLocks noGrp="1"/>
          </p:cNvSpPr>
          <p:nvPr>
            <p:ph type="dt" sz="half" idx="10"/>
          </p:nvPr>
        </p:nvSpPr>
        <p:spPr/>
        <p:txBody>
          <a:bodyPr/>
          <a:lstStyle/>
          <a:p>
            <a:fld id="{594A51E4-A3AE-B848-9B3B-8618CC844CDA}" type="datetimeFigureOut">
              <a:rPr lang="cs-CZ" smtClean="0"/>
              <a:t>06.10.2023</a:t>
            </a:fld>
            <a:endParaRPr lang="cs-CZ"/>
          </a:p>
        </p:txBody>
      </p:sp>
      <p:sp>
        <p:nvSpPr>
          <p:cNvPr id="5" name="Footer Placeholder 4">
            <a:extLst>
              <a:ext uri="{FF2B5EF4-FFF2-40B4-BE49-F238E27FC236}">
                <a16:creationId xmlns:a16="http://schemas.microsoft.com/office/drawing/2014/main" id="{C0FD0D16-1046-A24C-8B35-5B33054436B3}"/>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C2F90B4F-7D78-B942-AF95-EEF759C675EC}"/>
              </a:ext>
            </a:extLst>
          </p:cNvPr>
          <p:cNvSpPr>
            <a:spLocks noGrp="1"/>
          </p:cNvSpPr>
          <p:nvPr>
            <p:ph type="sldNum" sz="quarter" idx="12"/>
          </p:nvPr>
        </p:nvSpPr>
        <p:spPr/>
        <p:txBody>
          <a:bodyPr/>
          <a:lstStyle/>
          <a:p>
            <a:fld id="{8EB6C604-375A-894C-9C05-7BC4F7A1C155}" type="slidenum">
              <a:rPr lang="cs-CZ" smtClean="0"/>
              <a:t>‹#›</a:t>
            </a:fld>
            <a:endParaRPr lang="cs-CZ"/>
          </a:p>
        </p:txBody>
      </p:sp>
    </p:spTree>
    <p:extLst>
      <p:ext uri="{BB962C8B-B14F-4D97-AF65-F5344CB8AC3E}">
        <p14:creationId xmlns:p14="http://schemas.microsoft.com/office/powerpoint/2010/main" val="230856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F4B63C-CDC1-6E41-B553-C9754770B94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cs-CZ"/>
          </a:p>
        </p:txBody>
      </p:sp>
      <p:sp>
        <p:nvSpPr>
          <p:cNvPr id="3" name="Vertical Text Placeholder 2">
            <a:extLst>
              <a:ext uri="{FF2B5EF4-FFF2-40B4-BE49-F238E27FC236}">
                <a16:creationId xmlns:a16="http://schemas.microsoft.com/office/drawing/2014/main" id="{754448C2-DEDF-7245-8C2E-29A34F44474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4" name="Date Placeholder 3">
            <a:extLst>
              <a:ext uri="{FF2B5EF4-FFF2-40B4-BE49-F238E27FC236}">
                <a16:creationId xmlns:a16="http://schemas.microsoft.com/office/drawing/2014/main" id="{BE18D308-82CE-9C46-80F9-B5CEBCB1B62C}"/>
              </a:ext>
            </a:extLst>
          </p:cNvPr>
          <p:cNvSpPr>
            <a:spLocks noGrp="1"/>
          </p:cNvSpPr>
          <p:nvPr>
            <p:ph type="dt" sz="half" idx="10"/>
          </p:nvPr>
        </p:nvSpPr>
        <p:spPr/>
        <p:txBody>
          <a:bodyPr/>
          <a:lstStyle/>
          <a:p>
            <a:fld id="{594A51E4-A3AE-B848-9B3B-8618CC844CDA}" type="datetimeFigureOut">
              <a:rPr lang="cs-CZ" smtClean="0"/>
              <a:t>06.10.2023</a:t>
            </a:fld>
            <a:endParaRPr lang="cs-CZ"/>
          </a:p>
        </p:txBody>
      </p:sp>
      <p:sp>
        <p:nvSpPr>
          <p:cNvPr id="5" name="Footer Placeholder 4">
            <a:extLst>
              <a:ext uri="{FF2B5EF4-FFF2-40B4-BE49-F238E27FC236}">
                <a16:creationId xmlns:a16="http://schemas.microsoft.com/office/drawing/2014/main" id="{51DE8CB6-E4F4-B745-8656-5DEC7E9D533D}"/>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F8383251-C632-FD40-87AC-168B4AF3F09F}"/>
              </a:ext>
            </a:extLst>
          </p:cNvPr>
          <p:cNvSpPr>
            <a:spLocks noGrp="1"/>
          </p:cNvSpPr>
          <p:nvPr>
            <p:ph type="sldNum" sz="quarter" idx="12"/>
          </p:nvPr>
        </p:nvSpPr>
        <p:spPr/>
        <p:txBody>
          <a:bodyPr/>
          <a:lstStyle/>
          <a:p>
            <a:fld id="{8EB6C604-375A-894C-9C05-7BC4F7A1C155}" type="slidenum">
              <a:rPr lang="cs-CZ" smtClean="0"/>
              <a:t>‹#›</a:t>
            </a:fld>
            <a:endParaRPr lang="cs-CZ"/>
          </a:p>
        </p:txBody>
      </p:sp>
    </p:spTree>
    <p:extLst>
      <p:ext uri="{BB962C8B-B14F-4D97-AF65-F5344CB8AC3E}">
        <p14:creationId xmlns:p14="http://schemas.microsoft.com/office/powerpoint/2010/main" val="991385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BA72-D145-CE48-9970-90CA96C88EA0}"/>
              </a:ext>
            </a:extLst>
          </p:cNvPr>
          <p:cNvSpPr>
            <a:spLocks noGrp="1"/>
          </p:cNvSpPr>
          <p:nvPr>
            <p:ph type="title"/>
          </p:nvPr>
        </p:nvSpPr>
        <p:spPr/>
        <p:txBody>
          <a:bodyPr/>
          <a:lstStyle/>
          <a:p>
            <a:r>
              <a:rPr lang="en-GB"/>
              <a:t>Click to edit Master title style</a:t>
            </a:r>
            <a:endParaRPr lang="cs-CZ"/>
          </a:p>
        </p:txBody>
      </p:sp>
      <p:sp>
        <p:nvSpPr>
          <p:cNvPr id="3" name="Content Placeholder 2">
            <a:extLst>
              <a:ext uri="{FF2B5EF4-FFF2-40B4-BE49-F238E27FC236}">
                <a16:creationId xmlns:a16="http://schemas.microsoft.com/office/drawing/2014/main" id="{94263428-1870-5E4B-AB79-25F10C1F817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4" name="Date Placeholder 3">
            <a:extLst>
              <a:ext uri="{FF2B5EF4-FFF2-40B4-BE49-F238E27FC236}">
                <a16:creationId xmlns:a16="http://schemas.microsoft.com/office/drawing/2014/main" id="{A977B0D8-D7E5-D04A-86F8-E7313F615C74}"/>
              </a:ext>
            </a:extLst>
          </p:cNvPr>
          <p:cNvSpPr>
            <a:spLocks noGrp="1"/>
          </p:cNvSpPr>
          <p:nvPr>
            <p:ph type="dt" sz="half" idx="10"/>
          </p:nvPr>
        </p:nvSpPr>
        <p:spPr/>
        <p:txBody>
          <a:bodyPr/>
          <a:lstStyle/>
          <a:p>
            <a:fld id="{594A51E4-A3AE-B848-9B3B-8618CC844CDA}" type="datetimeFigureOut">
              <a:rPr lang="cs-CZ" smtClean="0"/>
              <a:t>06.10.2023</a:t>
            </a:fld>
            <a:endParaRPr lang="cs-CZ"/>
          </a:p>
        </p:txBody>
      </p:sp>
      <p:sp>
        <p:nvSpPr>
          <p:cNvPr id="5" name="Footer Placeholder 4">
            <a:extLst>
              <a:ext uri="{FF2B5EF4-FFF2-40B4-BE49-F238E27FC236}">
                <a16:creationId xmlns:a16="http://schemas.microsoft.com/office/drawing/2014/main" id="{D80FD50D-B499-5E4A-AE4B-702E42DF5EE8}"/>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99B09A61-DE55-204C-954F-515BBD5A4EC2}"/>
              </a:ext>
            </a:extLst>
          </p:cNvPr>
          <p:cNvSpPr>
            <a:spLocks noGrp="1"/>
          </p:cNvSpPr>
          <p:nvPr>
            <p:ph type="sldNum" sz="quarter" idx="12"/>
          </p:nvPr>
        </p:nvSpPr>
        <p:spPr/>
        <p:txBody>
          <a:bodyPr/>
          <a:lstStyle/>
          <a:p>
            <a:fld id="{8EB6C604-375A-894C-9C05-7BC4F7A1C155}" type="slidenum">
              <a:rPr lang="cs-CZ" smtClean="0"/>
              <a:t>‹#›</a:t>
            </a:fld>
            <a:endParaRPr lang="cs-CZ"/>
          </a:p>
        </p:txBody>
      </p:sp>
    </p:spTree>
    <p:extLst>
      <p:ext uri="{BB962C8B-B14F-4D97-AF65-F5344CB8AC3E}">
        <p14:creationId xmlns:p14="http://schemas.microsoft.com/office/powerpoint/2010/main" val="175436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32AE-83ED-8149-A667-9E06E4BDF02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cs-CZ"/>
          </a:p>
        </p:txBody>
      </p:sp>
      <p:sp>
        <p:nvSpPr>
          <p:cNvPr id="3" name="Text Placeholder 2">
            <a:extLst>
              <a:ext uri="{FF2B5EF4-FFF2-40B4-BE49-F238E27FC236}">
                <a16:creationId xmlns:a16="http://schemas.microsoft.com/office/drawing/2014/main" id="{75652C55-B61B-F543-BA5E-D9169F3430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FF9DDF2-271E-0D4F-8EFD-EBEB1D5FFD70}"/>
              </a:ext>
            </a:extLst>
          </p:cNvPr>
          <p:cNvSpPr>
            <a:spLocks noGrp="1"/>
          </p:cNvSpPr>
          <p:nvPr>
            <p:ph type="dt" sz="half" idx="10"/>
          </p:nvPr>
        </p:nvSpPr>
        <p:spPr/>
        <p:txBody>
          <a:bodyPr/>
          <a:lstStyle/>
          <a:p>
            <a:fld id="{594A51E4-A3AE-B848-9B3B-8618CC844CDA}" type="datetimeFigureOut">
              <a:rPr lang="cs-CZ" smtClean="0"/>
              <a:t>06.10.2023</a:t>
            </a:fld>
            <a:endParaRPr lang="cs-CZ"/>
          </a:p>
        </p:txBody>
      </p:sp>
      <p:sp>
        <p:nvSpPr>
          <p:cNvPr id="5" name="Footer Placeholder 4">
            <a:extLst>
              <a:ext uri="{FF2B5EF4-FFF2-40B4-BE49-F238E27FC236}">
                <a16:creationId xmlns:a16="http://schemas.microsoft.com/office/drawing/2014/main" id="{0B0C7B35-CA4D-664F-AF64-8C384DF035FE}"/>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263B750B-02D6-0949-ACE5-C10F09443A0A}"/>
              </a:ext>
            </a:extLst>
          </p:cNvPr>
          <p:cNvSpPr>
            <a:spLocks noGrp="1"/>
          </p:cNvSpPr>
          <p:nvPr>
            <p:ph type="sldNum" sz="quarter" idx="12"/>
          </p:nvPr>
        </p:nvSpPr>
        <p:spPr/>
        <p:txBody>
          <a:bodyPr/>
          <a:lstStyle/>
          <a:p>
            <a:fld id="{8EB6C604-375A-894C-9C05-7BC4F7A1C155}" type="slidenum">
              <a:rPr lang="cs-CZ" smtClean="0"/>
              <a:t>‹#›</a:t>
            </a:fld>
            <a:endParaRPr lang="cs-CZ"/>
          </a:p>
        </p:txBody>
      </p:sp>
    </p:spTree>
    <p:extLst>
      <p:ext uri="{BB962C8B-B14F-4D97-AF65-F5344CB8AC3E}">
        <p14:creationId xmlns:p14="http://schemas.microsoft.com/office/powerpoint/2010/main" val="1197574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AE03-8AE0-824C-8692-9BB80CF01FA2}"/>
              </a:ext>
            </a:extLst>
          </p:cNvPr>
          <p:cNvSpPr>
            <a:spLocks noGrp="1"/>
          </p:cNvSpPr>
          <p:nvPr>
            <p:ph type="title"/>
          </p:nvPr>
        </p:nvSpPr>
        <p:spPr/>
        <p:txBody>
          <a:bodyPr/>
          <a:lstStyle/>
          <a:p>
            <a:r>
              <a:rPr lang="en-GB"/>
              <a:t>Click to edit Master title style</a:t>
            </a:r>
            <a:endParaRPr lang="cs-CZ"/>
          </a:p>
        </p:txBody>
      </p:sp>
      <p:sp>
        <p:nvSpPr>
          <p:cNvPr id="3" name="Content Placeholder 2">
            <a:extLst>
              <a:ext uri="{FF2B5EF4-FFF2-40B4-BE49-F238E27FC236}">
                <a16:creationId xmlns:a16="http://schemas.microsoft.com/office/drawing/2014/main" id="{045FF1D7-7972-B54D-A33C-22FBBB754C7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4" name="Content Placeholder 3">
            <a:extLst>
              <a:ext uri="{FF2B5EF4-FFF2-40B4-BE49-F238E27FC236}">
                <a16:creationId xmlns:a16="http://schemas.microsoft.com/office/drawing/2014/main" id="{3ED226C7-B590-764B-880C-EB825E35A53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5" name="Date Placeholder 4">
            <a:extLst>
              <a:ext uri="{FF2B5EF4-FFF2-40B4-BE49-F238E27FC236}">
                <a16:creationId xmlns:a16="http://schemas.microsoft.com/office/drawing/2014/main" id="{42DCC5E5-5DB5-EB40-A764-11E4ACF30F6B}"/>
              </a:ext>
            </a:extLst>
          </p:cNvPr>
          <p:cNvSpPr>
            <a:spLocks noGrp="1"/>
          </p:cNvSpPr>
          <p:nvPr>
            <p:ph type="dt" sz="half" idx="10"/>
          </p:nvPr>
        </p:nvSpPr>
        <p:spPr/>
        <p:txBody>
          <a:bodyPr/>
          <a:lstStyle/>
          <a:p>
            <a:fld id="{594A51E4-A3AE-B848-9B3B-8618CC844CDA}" type="datetimeFigureOut">
              <a:rPr lang="cs-CZ" smtClean="0"/>
              <a:t>06.10.2023</a:t>
            </a:fld>
            <a:endParaRPr lang="cs-CZ"/>
          </a:p>
        </p:txBody>
      </p:sp>
      <p:sp>
        <p:nvSpPr>
          <p:cNvPr id="6" name="Footer Placeholder 5">
            <a:extLst>
              <a:ext uri="{FF2B5EF4-FFF2-40B4-BE49-F238E27FC236}">
                <a16:creationId xmlns:a16="http://schemas.microsoft.com/office/drawing/2014/main" id="{F0C6F42A-45FF-394C-AB0B-736037998D5D}"/>
              </a:ext>
            </a:extLst>
          </p:cNvPr>
          <p:cNvSpPr>
            <a:spLocks noGrp="1"/>
          </p:cNvSpPr>
          <p:nvPr>
            <p:ph type="ftr" sz="quarter" idx="11"/>
          </p:nvPr>
        </p:nvSpPr>
        <p:spPr/>
        <p:txBody>
          <a:bodyPr/>
          <a:lstStyle/>
          <a:p>
            <a:endParaRPr lang="cs-CZ"/>
          </a:p>
        </p:txBody>
      </p:sp>
      <p:sp>
        <p:nvSpPr>
          <p:cNvPr id="7" name="Slide Number Placeholder 6">
            <a:extLst>
              <a:ext uri="{FF2B5EF4-FFF2-40B4-BE49-F238E27FC236}">
                <a16:creationId xmlns:a16="http://schemas.microsoft.com/office/drawing/2014/main" id="{9C357BBD-7682-504B-9160-07DB09B14F5A}"/>
              </a:ext>
            </a:extLst>
          </p:cNvPr>
          <p:cNvSpPr>
            <a:spLocks noGrp="1"/>
          </p:cNvSpPr>
          <p:nvPr>
            <p:ph type="sldNum" sz="quarter" idx="12"/>
          </p:nvPr>
        </p:nvSpPr>
        <p:spPr/>
        <p:txBody>
          <a:bodyPr/>
          <a:lstStyle/>
          <a:p>
            <a:fld id="{8EB6C604-375A-894C-9C05-7BC4F7A1C155}" type="slidenum">
              <a:rPr lang="cs-CZ" smtClean="0"/>
              <a:t>‹#›</a:t>
            </a:fld>
            <a:endParaRPr lang="cs-CZ"/>
          </a:p>
        </p:txBody>
      </p:sp>
    </p:spTree>
    <p:extLst>
      <p:ext uri="{BB962C8B-B14F-4D97-AF65-F5344CB8AC3E}">
        <p14:creationId xmlns:p14="http://schemas.microsoft.com/office/powerpoint/2010/main" val="969544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CA5B5-2DBB-134F-8465-C451D44EADC5}"/>
              </a:ext>
            </a:extLst>
          </p:cNvPr>
          <p:cNvSpPr>
            <a:spLocks noGrp="1"/>
          </p:cNvSpPr>
          <p:nvPr>
            <p:ph type="title"/>
          </p:nvPr>
        </p:nvSpPr>
        <p:spPr>
          <a:xfrm>
            <a:off x="839788" y="365125"/>
            <a:ext cx="10515600" cy="1325563"/>
          </a:xfrm>
        </p:spPr>
        <p:txBody>
          <a:bodyPr/>
          <a:lstStyle/>
          <a:p>
            <a:r>
              <a:rPr lang="en-GB"/>
              <a:t>Click to edit Master title style</a:t>
            </a:r>
            <a:endParaRPr lang="cs-CZ"/>
          </a:p>
        </p:txBody>
      </p:sp>
      <p:sp>
        <p:nvSpPr>
          <p:cNvPr id="3" name="Text Placeholder 2">
            <a:extLst>
              <a:ext uri="{FF2B5EF4-FFF2-40B4-BE49-F238E27FC236}">
                <a16:creationId xmlns:a16="http://schemas.microsoft.com/office/drawing/2014/main" id="{D2FC0387-A40C-0F45-8BF4-C0837D6D6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0BBD9EB-5EF9-BB48-8689-B85779FE67B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5" name="Text Placeholder 4">
            <a:extLst>
              <a:ext uri="{FF2B5EF4-FFF2-40B4-BE49-F238E27FC236}">
                <a16:creationId xmlns:a16="http://schemas.microsoft.com/office/drawing/2014/main" id="{21A31019-5FED-704C-9181-B2C07A4DD9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D16264-B6CA-A143-8421-E163AE76EBC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7" name="Date Placeholder 6">
            <a:extLst>
              <a:ext uri="{FF2B5EF4-FFF2-40B4-BE49-F238E27FC236}">
                <a16:creationId xmlns:a16="http://schemas.microsoft.com/office/drawing/2014/main" id="{B03F800E-ECF3-1E4D-B98C-A772DD9BC9B9}"/>
              </a:ext>
            </a:extLst>
          </p:cNvPr>
          <p:cNvSpPr>
            <a:spLocks noGrp="1"/>
          </p:cNvSpPr>
          <p:nvPr>
            <p:ph type="dt" sz="half" idx="10"/>
          </p:nvPr>
        </p:nvSpPr>
        <p:spPr/>
        <p:txBody>
          <a:bodyPr/>
          <a:lstStyle/>
          <a:p>
            <a:fld id="{594A51E4-A3AE-B848-9B3B-8618CC844CDA}" type="datetimeFigureOut">
              <a:rPr lang="cs-CZ" smtClean="0"/>
              <a:t>06.10.2023</a:t>
            </a:fld>
            <a:endParaRPr lang="cs-CZ"/>
          </a:p>
        </p:txBody>
      </p:sp>
      <p:sp>
        <p:nvSpPr>
          <p:cNvPr id="8" name="Footer Placeholder 7">
            <a:extLst>
              <a:ext uri="{FF2B5EF4-FFF2-40B4-BE49-F238E27FC236}">
                <a16:creationId xmlns:a16="http://schemas.microsoft.com/office/drawing/2014/main" id="{3D337423-3F1E-514D-8B9A-4A8413A9C516}"/>
              </a:ext>
            </a:extLst>
          </p:cNvPr>
          <p:cNvSpPr>
            <a:spLocks noGrp="1"/>
          </p:cNvSpPr>
          <p:nvPr>
            <p:ph type="ftr" sz="quarter" idx="11"/>
          </p:nvPr>
        </p:nvSpPr>
        <p:spPr/>
        <p:txBody>
          <a:bodyPr/>
          <a:lstStyle/>
          <a:p>
            <a:endParaRPr lang="cs-CZ"/>
          </a:p>
        </p:txBody>
      </p:sp>
      <p:sp>
        <p:nvSpPr>
          <p:cNvPr id="9" name="Slide Number Placeholder 8">
            <a:extLst>
              <a:ext uri="{FF2B5EF4-FFF2-40B4-BE49-F238E27FC236}">
                <a16:creationId xmlns:a16="http://schemas.microsoft.com/office/drawing/2014/main" id="{C488E263-D3CA-3449-8F7A-6564C55FB1B4}"/>
              </a:ext>
            </a:extLst>
          </p:cNvPr>
          <p:cNvSpPr>
            <a:spLocks noGrp="1"/>
          </p:cNvSpPr>
          <p:nvPr>
            <p:ph type="sldNum" sz="quarter" idx="12"/>
          </p:nvPr>
        </p:nvSpPr>
        <p:spPr/>
        <p:txBody>
          <a:bodyPr/>
          <a:lstStyle/>
          <a:p>
            <a:fld id="{8EB6C604-375A-894C-9C05-7BC4F7A1C155}" type="slidenum">
              <a:rPr lang="cs-CZ" smtClean="0"/>
              <a:t>‹#›</a:t>
            </a:fld>
            <a:endParaRPr lang="cs-CZ"/>
          </a:p>
        </p:txBody>
      </p:sp>
    </p:spTree>
    <p:extLst>
      <p:ext uri="{BB962C8B-B14F-4D97-AF65-F5344CB8AC3E}">
        <p14:creationId xmlns:p14="http://schemas.microsoft.com/office/powerpoint/2010/main" val="2867140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7465-88BC-B040-A4C1-021D3E5809D2}"/>
              </a:ext>
            </a:extLst>
          </p:cNvPr>
          <p:cNvSpPr>
            <a:spLocks noGrp="1"/>
          </p:cNvSpPr>
          <p:nvPr>
            <p:ph type="title"/>
          </p:nvPr>
        </p:nvSpPr>
        <p:spPr/>
        <p:txBody>
          <a:bodyPr/>
          <a:lstStyle/>
          <a:p>
            <a:r>
              <a:rPr lang="en-GB"/>
              <a:t>Click to edit Master title style</a:t>
            </a:r>
            <a:endParaRPr lang="cs-CZ"/>
          </a:p>
        </p:txBody>
      </p:sp>
      <p:sp>
        <p:nvSpPr>
          <p:cNvPr id="3" name="Date Placeholder 2">
            <a:extLst>
              <a:ext uri="{FF2B5EF4-FFF2-40B4-BE49-F238E27FC236}">
                <a16:creationId xmlns:a16="http://schemas.microsoft.com/office/drawing/2014/main" id="{AFE5DE42-7D09-514F-ACFD-A5CDE1A2286B}"/>
              </a:ext>
            </a:extLst>
          </p:cNvPr>
          <p:cNvSpPr>
            <a:spLocks noGrp="1"/>
          </p:cNvSpPr>
          <p:nvPr>
            <p:ph type="dt" sz="half" idx="10"/>
          </p:nvPr>
        </p:nvSpPr>
        <p:spPr/>
        <p:txBody>
          <a:bodyPr/>
          <a:lstStyle/>
          <a:p>
            <a:fld id="{594A51E4-A3AE-B848-9B3B-8618CC844CDA}" type="datetimeFigureOut">
              <a:rPr lang="cs-CZ" smtClean="0"/>
              <a:t>06.10.2023</a:t>
            </a:fld>
            <a:endParaRPr lang="cs-CZ"/>
          </a:p>
        </p:txBody>
      </p:sp>
      <p:sp>
        <p:nvSpPr>
          <p:cNvPr id="4" name="Footer Placeholder 3">
            <a:extLst>
              <a:ext uri="{FF2B5EF4-FFF2-40B4-BE49-F238E27FC236}">
                <a16:creationId xmlns:a16="http://schemas.microsoft.com/office/drawing/2014/main" id="{4B39BB17-EC34-AA44-A1D4-EF080A4D73D2}"/>
              </a:ext>
            </a:extLst>
          </p:cNvPr>
          <p:cNvSpPr>
            <a:spLocks noGrp="1"/>
          </p:cNvSpPr>
          <p:nvPr>
            <p:ph type="ftr" sz="quarter" idx="11"/>
          </p:nvPr>
        </p:nvSpPr>
        <p:spPr/>
        <p:txBody>
          <a:bodyPr/>
          <a:lstStyle/>
          <a:p>
            <a:endParaRPr lang="cs-CZ"/>
          </a:p>
        </p:txBody>
      </p:sp>
      <p:sp>
        <p:nvSpPr>
          <p:cNvPr id="5" name="Slide Number Placeholder 4">
            <a:extLst>
              <a:ext uri="{FF2B5EF4-FFF2-40B4-BE49-F238E27FC236}">
                <a16:creationId xmlns:a16="http://schemas.microsoft.com/office/drawing/2014/main" id="{0283F464-78BF-DA40-A43E-643E86581F00}"/>
              </a:ext>
            </a:extLst>
          </p:cNvPr>
          <p:cNvSpPr>
            <a:spLocks noGrp="1"/>
          </p:cNvSpPr>
          <p:nvPr>
            <p:ph type="sldNum" sz="quarter" idx="12"/>
          </p:nvPr>
        </p:nvSpPr>
        <p:spPr/>
        <p:txBody>
          <a:bodyPr/>
          <a:lstStyle/>
          <a:p>
            <a:fld id="{8EB6C604-375A-894C-9C05-7BC4F7A1C155}" type="slidenum">
              <a:rPr lang="cs-CZ" smtClean="0"/>
              <a:t>‹#›</a:t>
            </a:fld>
            <a:endParaRPr lang="cs-CZ"/>
          </a:p>
        </p:txBody>
      </p:sp>
    </p:spTree>
    <p:extLst>
      <p:ext uri="{BB962C8B-B14F-4D97-AF65-F5344CB8AC3E}">
        <p14:creationId xmlns:p14="http://schemas.microsoft.com/office/powerpoint/2010/main" val="128574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D8BACB-367D-9145-85A8-6F8ED4ACD2C5}"/>
              </a:ext>
            </a:extLst>
          </p:cNvPr>
          <p:cNvSpPr>
            <a:spLocks noGrp="1"/>
          </p:cNvSpPr>
          <p:nvPr>
            <p:ph type="dt" sz="half" idx="10"/>
          </p:nvPr>
        </p:nvSpPr>
        <p:spPr/>
        <p:txBody>
          <a:bodyPr/>
          <a:lstStyle/>
          <a:p>
            <a:fld id="{594A51E4-A3AE-B848-9B3B-8618CC844CDA}" type="datetimeFigureOut">
              <a:rPr lang="cs-CZ" smtClean="0"/>
              <a:t>06.10.2023</a:t>
            </a:fld>
            <a:endParaRPr lang="cs-CZ"/>
          </a:p>
        </p:txBody>
      </p:sp>
      <p:sp>
        <p:nvSpPr>
          <p:cNvPr id="3" name="Footer Placeholder 2">
            <a:extLst>
              <a:ext uri="{FF2B5EF4-FFF2-40B4-BE49-F238E27FC236}">
                <a16:creationId xmlns:a16="http://schemas.microsoft.com/office/drawing/2014/main" id="{45DB2BD9-C404-7A45-92C3-96B3FEE86F44}"/>
              </a:ext>
            </a:extLst>
          </p:cNvPr>
          <p:cNvSpPr>
            <a:spLocks noGrp="1"/>
          </p:cNvSpPr>
          <p:nvPr>
            <p:ph type="ftr" sz="quarter" idx="11"/>
          </p:nvPr>
        </p:nvSpPr>
        <p:spPr/>
        <p:txBody>
          <a:bodyPr/>
          <a:lstStyle/>
          <a:p>
            <a:endParaRPr lang="cs-CZ"/>
          </a:p>
        </p:txBody>
      </p:sp>
      <p:sp>
        <p:nvSpPr>
          <p:cNvPr id="4" name="Slide Number Placeholder 3">
            <a:extLst>
              <a:ext uri="{FF2B5EF4-FFF2-40B4-BE49-F238E27FC236}">
                <a16:creationId xmlns:a16="http://schemas.microsoft.com/office/drawing/2014/main" id="{82255244-B3F7-C841-8967-788D16721AF4}"/>
              </a:ext>
            </a:extLst>
          </p:cNvPr>
          <p:cNvSpPr>
            <a:spLocks noGrp="1"/>
          </p:cNvSpPr>
          <p:nvPr>
            <p:ph type="sldNum" sz="quarter" idx="12"/>
          </p:nvPr>
        </p:nvSpPr>
        <p:spPr/>
        <p:txBody>
          <a:bodyPr/>
          <a:lstStyle/>
          <a:p>
            <a:fld id="{8EB6C604-375A-894C-9C05-7BC4F7A1C155}" type="slidenum">
              <a:rPr lang="cs-CZ" smtClean="0"/>
              <a:t>‹#›</a:t>
            </a:fld>
            <a:endParaRPr lang="cs-CZ"/>
          </a:p>
        </p:txBody>
      </p:sp>
    </p:spTree>
    <p:extLst>
      <p:ext uri="{BB962C8B-B14F-4D97-AF65-F5344CB8AC3E}">
        <p14:creationId xmlns:p14="http://schemas.microsoft.com/office/powerpoint/2010/main" val="372280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7C36A-1CB4-B24F-8A98-F9EA0ED235B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cs-CZ"/>
          </a:p>
        </p:txBody>
      </p:sp>
      <p:sp>
        <p:nvSpPr>
          <p:cNvPr id="3" name="Content Placeholder 2">
            <a:extLst>
              <a:ext uri="{FF2B5EF4-FFF2-40B4-BE49-F238E27FC236}">
                <a16:creationId xmlns:a16="http://schemas.microsoft.com/office/drawing/2014/main" id="{A3EB7BD0-A4A8-0040-94FB-1E260DFB1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4" name="Text Placeholder 3">
            <a:extLst>
              <a:ext uri="{FF2B5EF4-FFF2-40B4-BE49-F238E27FC236}">
                <a16:creationId xmlns:a16="http://schemas.microsoft.com/office/drawing/2014/main" id="{294C655C-BA28-7A44-8421-8C60E1BF8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342347-7666-6944-89A6-E146752403EC}"/>
              </a:ext>
            </a:extLst>
          </p:cNvPr>
          <p:cNvSpPr>
            <a:spLocks noGrp="1"/>
          </p:cNvSpPr>
          <p:nvPr>
            <p:ph type="dt" sz="half" idx="10"/>
          </p:nvPr>
        </p:nvSpPr>
        <p:spPr/>
        <p:txBody>
          <a:bodyPr/>
          <a:lstStyle/>
          <a:p>
            <a:fld id="{594A51E4-A3AE-B848-9B3B-8618CC844CDA}" type="datetimeFigureOut">
              <a:rPr lang="cs-CZ" smtClean="0"/>
              <a:t>06.10.2023</a:t>
            </a:fld>
            <a:endParaRPr lang="cs-CZ"/>
          </a:p>
        </p:txBody>
      </p:sp>
      <p:sp>
        <p:nvSpPr>
          <p:cNvPr id="6" name="Footer Placeholder 5">
            <a:extLst>
              <a:ext uri="{FF2B5EF4-FFF2-40B4-BE49-F238E27FC236}">
                <a16:creationId xmlns:a16="http://schemas.microsoft.com/office/drawing/2014/main" id="{A994D80F-D99D-5F44-BA90-1CBB3656CD8E}"/>
              </a:ext>
            </a:extLst>
          </p:cNvPr>
          <p:cNvSpPr>
            <a:spLocks noGrp="1"/>
          </p:cNvSpPr>
          <p:nvPr>
            <p:ph type="ftr" sz="quarter" idx="11"/>
          </p:nvPr>
        </p:nvSpPr>
        <p:spPr/>
        <p:txBody>
          <a:bodyPr/>
          <a:lstStyle/>
          <a:p>
            <a:endParaRPr lang="cs-CZ"/>
          </a:p>
        </p:txBody>
      </p:sp>
      <p:sp>
        <p:nvSpPr>
          <p:cNvPr id="7" name="Slide Number Placeholder 6">
            <a:extLst>
              <a:ext uri="{FF2B5EF4-FFF2-40B4-BE49-F238E27FC236}">
                <a16:creationId xmlns:a16="http://schemas.microsoft.com/office/drawing/2014/main" id="{4F790951-C75A-3D41-8BAF-611B11AADA72}"/>
              </a:ext>
            </a:extLst>
          </p:cNvPr>
          <p:cNvSpPr>
            <a:spLocks noGrp="1"/>
          </p:cNvSpPr>
          <p:nvPr>
            <p:ph type="sldNum" sz="quarter" idx="12"/>
          </p:nvPr>
        </p:nvSpPr>
        <p:spPr/>
        <p:txBody>
          <a:bodyPr/>
          <a:lstStyle/>
          <a:p>
            <a:fld id="{8EB6C604-375A-894C-9C05-7BC4F7A1C155}" type="slidenum">
              <a:rPr lang="cs-CZ" smtClean="0"/>
              <a:t>‹#›</a:t>
            </a:fld>
            <a:endParaRPr lang="cs-CZ"/>
          </a:p>
        </p:txBody>
      </p:sp>
    </p:spTree>
    <p:extLst>
      <p:ext uri="{BB962C8B-B14F-4D97-AF65-F5344CB8AC3E}">
        <p14:creationId xmlns:p14="http://schemas.microsoft.com/office/powerpoint/2010/main" val="158156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D291-CE02-7742-80A6-A48109A75D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cs-CZ"/>
          </a:p>
        </p:txBody>
      </p:sp>
      <p:sp>
        <p:nvSpPr>
          <p:cNvPr id="3" name="Picture Placeholder 2">
            <a:extLst>
              <a:ext uri="{FF2B5EF4-FFF2-40B4-BE49-F238E27FC236}">
                <a16:creationId xmlns:a16="http://schemas.microsoft.com/office/drawing/2014/main" id="{9C42021F-2C78-1748-8698-A6422B0E71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a:extLst>
              <a:ext uri="{FF2B5EF4-FFF2-40B4-BE49-F238E27FC236}">
                <a16:creationId xmlns:a16="http://schemas.microsoft.com/office/drawing/2014/main" id="{996F0DF2-8E03-4D4B-A1B1-4FA22AB84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5D3A203-E835-2D4E-8664-DF6847ED8168}"/>
              </a:ext>
            </a:extLst>
          </p:cNvPr>
          <p:cNvSpPr>
            <a:spLocks noGrp="1"/>
          </p:cNvSpPr>
          <p:nvPr>
            <p:ph type="dt" sz="half" idx="10"/>
          </p:nvPr>
        </p:nvSpPr>
        <p:spPr/>
        <p:txBody>
          <a:bodyPr/>
          <a:lstStyle/>
          <a:p>
            <a:fld id="{594A51E4-A3AE-B848-9B3B-8618CC844CDA}" type="datetimeFigureOut">
              <a:rPr lang="cs-CZ" smtClean="0"/>
              <a:t>06.10.2023</a:t>
            </a:fld>
            <a:endParaRPr lang="cs-CZ"/>
          </a:p>
        </p:txBody>
      </p:sp>
      <p:sp>
        <p:nvSpPr>
          <p:cNvPr id="6" name="Footer Placeholder 5">
            <a:extLst>
              <a:ext uri="{FF2B5EF4-FFF2-40B4-BE49-F238E27FC236}">
                <a16:creationId xmlns:a16="http://schemas.microsoft.com/office/drawing/2014/main" id="{16BA10BB-3850-E644-B20B-AF284788E9D8}"/>
              </a:ext>
            </a:extLst>
          </p:cNvPr>
          <p:cNvSpPr>
            <a:spLocks noGrp="1"/>
          </p:cNvSpPr>
          <p:nvPr>
            <p:ph type="ftr" sz="quarter" idx="11"/>
          </p:nvPr>
        </p:nvSpPr>
        <p:spPr/>
        <p:txBody>
          <a:bodyPr/>
          <a:lstStyle/>
          <a:p>
            <a:endParaRPr lang="cs-CZ"/>
          </a:p>
        </p:txBody>
      </p:sp>
      <p:sp>
        <p:nvSpPr>
          <p:cNvPr id="7" name="Slide Number Placeholder 6">
            <a:extLst>
              <a:ext uri="{FF2B5EF4-FFF2-40B4-BE49-F238E27FC236}">
                <a16:creationId xmlns:a16="http://schemas.microsoft.com/office/drawing/2014/main" id="{43E7F141-C1A8-364B-B31E-A899F658AB9A}"/>
              </a:ext>
            </a:extLst>
          </p:cNvPr>
          <p:cNvSpPr>
            <a:spLocks noGrp="1"/>
          </p:cNvSpPr>
          <p:nvPr>
            <p:ph type="sldNum" sz="quarter" idx="12"/>
          </p:nvPr>
        </p:nvSpPr>
        <p:spPr/>
        <p:txBody>
          <a:bodyPr/>
          <a:lstStyle/>
          <a:p>
            <a:fld id="{8EB6C604-375A-894C-9C05-7BC4F7A1C155}" type="slidenum">
              <a:rPr lang="cs-CZ" smtClean="0"/>
              <a:t>‹#›</a:t>
            </a:fld>
            <a:endParaRPr lang="cs-CZ"/>
          </a:p>
        </p:txBody>
      </p:sp>
    </p:spTree>
    <p:extLst>
      <p:ext uri="{BB962C8B-B14F-4D97-AF65-F5344CB8AC3E}">
        <p14:creationId xmlns:p14="http://schemas.microsoft.com/office/powerpoint/2010/main" val="661764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326808-0BBA-2749-AB95-805120A063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cs-CZ"/>
          </a:p>
        </p:txBody>
      </p:sp>
      <p:sp>
        <p:nvSpPr>
          <p:cNvPr id="3" name="Text Placeholder 2">
            <a:extLst>
              <a:ext uri="{FF2B5EF4-FFF2-40B4-BE49-F238E27FC236}">
                <a16:creationId xmlns:a16="http://schemas.microsoft.com/office/drawing/2014/main" id="{CB5B9720-A7BF-6549-B86B-2BE74B55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4" name="Date Placeholder 3">
            <a:extLst>
              <a:ext uri="{FF2B5EF4-FFF2-40B4-BE49-F238E27FC236}">
                <a16:creationId xmlns:a16="http://schemas.microsoft.com/office/drawing/2014/main" id="{D791AE37-B549-FB41-B52A-2E78AFAE60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A51E4-A3AE-B848-9B3B-8618CC844CDA}" type="datetimeFigureOut">
              <a:rPr lang="cs-CZ" smtClean="0"/>
              <a:t>06.10.2023</a:t>
            </a:fld>
            <a:endParaRPr lang="cs-CZ"/>
          </a:p>
        </p:txBody>
      </p:sp>
      <p:sp>
        <p:nvSpPr>
          <p:cNvPr id="5" name="Footer Placeholder 4">
            <a:extLst>
              <a:ext uri="{FF2B5EF4-FFF2-40B4-BE49-F238E27FC236}">
                <a16:creationId xmlns:a16="http://schemas.microsoft.com/office/drawing/2014/main" id="{5D70E8D0-A5F0-C74C-BFD2-F6FCEFF5E3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a:extLst>
              <a:ext uri="{FF2B5EF4-FFF2-40B4-BE49-F238E27FC236}">
                <a16:creationId xmlns:a16="http://schemas.microsoft.com/office/drawing/2014/main" id="{66524C42-9A36-4941-926E-1D64E14698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6C604-375A-894C-9C05-7BC4F7A1C155}" type="slidenum">
              <a:rPr lang="cs-CZ" smtClean="0"/>
              <a:t>‹#›</a:t>
            </a:fld>
            <a:endParaRPr lang="cs-CZ"/>
          </a:p>
        </p:txBody>
      </p:sp>
    </p:spTree>
    <p:extLst>
      <p:ext uri="{BB962C8B-B14F-4D97-AF65-F5344CB8AC3E}">
        <p14:creationId xmlns:p14="http://schemas.microsoft.com/office/powerpoint/2010/main" val="991944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s://journals.plos.org/plosone/article?id=10.1371/journal.pone.0097876"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nature.com/articles/s41564-018-0202-y#ref-CR1"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s://bioinformatics.mdanderson.org/BatchEffectsViewer/"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F43798-653D-6947-9EA5-A4F9E3DE87AD}"/>
              </a:ext>
            </a:extLst>
          </p:cNvPr>
          <p:cNvSpPr>
            <a:spLocks noGrp="1"/>
          </p:cNvSpPr>
          <p:nvPr>
            <p:ph type="ctrTitle"/>
          </p:nvPr>
        </p:nvSpPr>
        <p:spPr>
          <a:xfrm>
            <a:off x="838199" y="4525347"/>
            <a:ext cx="6801321" cy="1737360"/>
          </a:xfrm>
        </p:spPr>
        <p:txBody>
          <a:bodyPr vert="horz" lIns="91440" tIns="45720" rIns="91440" bIns="45720" rtlCol="0" anchor="ctr">
            <a:normAutofit/>
          </a:bodyPr>
          <a:lstStyle/>
          <a:p>
            <a:pPr algn="r"/>
            <a:r>
              <a:rPr lang="en-US" kern="1200">
                <a:latin typeface="+mj-lt"/>
                <a:ea typeface="+mj-ea"/>
                <a:cs typeface="+mj-cs"/>
              </a:rPr>
              <a:t>Detekce biomarkerů z omics experimentů</a:t>
            </a:r>
          </a:p>
        </p:txBody>
      </p:sp>
      <p:sp>
        <p:nvSpPr>
          <p:cNvPr id="3" name="Subtitle 2">
            <a:extLst>
              <a:ext uri="{FF2B5EF4-FFF2-40B4-BE49-F238E27FC236}">
                <a16:creationId xmlns:a16="http://schemas.microsoft.com/office/drawing/2014/main" id="{9829FEA1-97E2-0F4C-88FB-D96604D8ECAF}"/>
              </a:ext>
            </a:extLst>
          </p:cNvPr>
          <p:cNvSpPr>
            <a:spLocks noGrp="1"/>
          </p:cNvSpPr>
          <p:nvPr>
            <p:ph type="subTitle" idx="1"/>
          </p:nvPr>
        </p:nvSpPr>
        <p:spPr>
          <a:xfrm>
            <a:off x="7961258" y="4525347"/>
            <a:ext cx="3258675" cy="1737360"/>
          </a:xfrm>
        </p:spPr>
        <p:txBody>
          <a:bodyPr vert="horz" lIns="91440" tIns="45720" rIns="91440" bIns="45720" rtlCol="0" anchor="ctr">
            <a:normAutofit/>
          </a:bodyPr>
          <a:lstStyle/>
          <a:p>
            <a:pPr indent="-228600" algn="l">
              <a:buFont typeface="Arial" panose="020B0604020202020204" pitchFamily="34" charset="0"/>
              <a:buChar char="•"/>
            </a:pPr>
            <a:r>
              <a:rPr lang="en-US" sz="2000" dirty="0"/>
              <a:t>Mgr. Eva Budinská, PhD</a:t>
            </a:r>
          </a:p>
          <a:p>
            <a:pPr indent="-228600" algn="l">
              <a:buFont typeface="Arial" panose="020B0604020202020204" pitchFamily="34" charset="0"/>
              <a:buChar char="•"/>
            </a:pPr>
            <a:r>
              <a:rPr lang="en-US" sz="2000" dirty="0"/>
              <a:t>RECETOX</a:t>
            </a:r>
          </a:p>
          <a:p>
            <a:pPr indent="-228600" algn="l">
              <a:buFont typeface="Arial" panose="020B0604020202020204" pitchFamily="34" charset="0"/>
              <a:buChar char="•"/>
            </a:pPr>
            <a:r>
              <a:rPr lang="en-US" sz="2000" dirty="0"/>
              <a:t>budinska@recetox.muni.cz</a:t>
            </a:r>
          </a:p>
          <a:p>
            <a:pPr indent="-228600" algn="l">
              <a:buFont typeface="Arial" panose="020B0604020202020204" pitchFamily="34" charset="0"/>
              <a:buChar char="•"/>
            </a:pPr>
            <a:r>
              <a:rPr lang="en-US" sz="2000" dirty="0" err="1"/>
              <a:t>Podzim</a:t>
            </a:r>
            <a:r>
              <a:rPr lang="en-US" sz="2000" dirty="0"/>
              <a:t> 202</a:t>
            </a:r>
            <a:r>
              <a:rPr lang="sk-SK" sz="2000" dirty="0"/>
              <a:t>3</a:t>
            </a:r>
            <a:endParaRPr lang="en-US" sz="2000" dirty="0">
              <a:cs typeface="Calibri"/>
            </a:endParaRPr>
          </a:p>
        </p:txBody>
      </p:sp>
      <p:sp>
        <p:nvSpPr>
          <p:cNvPr id="19" name="Oval 18">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331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641F1F-53A4-6D42-8F96-7F01F18E88A8}"/>
              </a:ext>
            </a:extLst>
          </p:cNvPr>
          <p:cNvSpPr txBox="1">
            <a:spLocks noGrp="1"/>
          </p:cNvSpPr>
          <p:nvPr>
            <p:ph type="title" idx="4294967295"/>
          </p:nvPr>
        </p:nvSpPr>
        <p:spPr>
          <a:xfrm>
            <a:off x="1113810" y="3130041"/>
            <a:ext cx="4036334" cy="2387600"/>
          </a:xfrm>
        </p:spPr>
        <p:txBody>
          <a:bodyPr vert="horz" lIns="91440" tIns="45720" rIns="91440" bIns="45720" rtlCol="0" anchor="t">
            <a:normAutofit/>
          </a:bodyPr>
          <a:lstStyle/>
          <a:p>
            <a:pPr lvl="0"/>
            <a:r>
              <a:rPr lang="en-US" sz="5400"/>
              <a:t>Kolik vzorků???</a:t>
            </a:r>
          </a:p>
        </p:txBody>
      </p:sp>
      <p:grpSp>
        <p:nvGrpSpPr>
          <p:cNvPr id="17" name="Group 1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8" name="Rectangle 1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37F885A0-3628-49E6-8C88-EAD01CD83590}"/>
              </a:ext>
            </a:extLst>
          </p:cNvPr>
          <p:cNvGraphicFramePr/>
          <p:nvPr>
            <p:extLst>
              <p:ext uri="{D42A27DB-BD31-4B8C-83A1-F6EECF244321}">
                <p14:modId xmlns:p14="http://schemas.microsoft.com/office/powerpoint/2010/main" val="22811293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5476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5549-08F1-8B47-A9AF-92F56B5DE8C0}"/>
              </a:ext>
            </a:extLst>
          </p:cNvPr>
          <p:cNvSpPr txBox="1">
            <a:spLocks noGrp="1"/>
          </p:cNvSpPr>
          <p:nvPr>
            <p:ph type="title" idx="4294967295"/>
          </p:nvPr>
        </p:nvSpPr>
        <p:spPr/>
        <p:txBody>
          <a:bodyPr/>
          <a:lstStyle/>
          <a:p>
            <a:pPr lvl="0"/>
            <a:r>
              <a:rPr lang="en-US"/>
              <a:t>Replikáty</a:t>
            </a:r>
          </a:p>
        </p:txBody>
      </p:sp>
      <p:pic>
        <p:nvPicPr>
          <p:cNvPr id="3" name="Picture 2">
            <a:extLst>
              <a:ext uri="{FF2B5EF4-FFF2-40B4-BE49-F238E27FC236}">
                <a16:creationId xmlns:a16="http://schemas.microsoft.com/office/drawing/2014/main" id="{54CBCF56-307D-874E-AECE-6341706330DF}"/>
              </a:ext>
            </a:extLst>
          </p:cNvPr>
          <p:cNvPicPr>
            <a:picLocks noChangeAspect="1"/>
          </p:cNvPicPr>
          <p:nvPr/>
        </p:nvPicPr>
        <p:blipFill>
          <a:blip r:embed="rId3">
            <a:lum/>
            <a:alphaModFix/>
          </a:blip>
          <a:srcRect/>
          <a:stretch>
            <a:fillRect/>
          </a:stretch>
        </p:blipFill>
        <p:spPr>
          <a:xfrm>
            <a:off x="2465393" y="1616272"/>
            <a:ext cx="6837720" cy="2634565"/>
          </a:xfrm>
          <a:prstGeom prst="rect">
            <a:avLst/>
          </a:prstGeom>
          <a:noFill/>
          <a:ln>
            <a:noFill/>
          </a:ln>
        </p:spPr>
      </p:pic>
      <p:sp>
        <p:nvSpPr>
          <p:cNvPr id="4" name="Freeform 3">
            <a:extLst>
              <a:ext uri="{FF2B5EF4-FFF2-40B4-BE49-F238E27FC236}">
                <a16:creationId xmlns:a16="http://schemas.microsoft.com/office/drawing/2014/main" id="{4E64743A-D7A6-2647-9171-EE140DD7C30E}"/>
              </a:ext>
            </a:extLst>
          </p:cNvPr>
          <p:cNvSpPr/>
          <p:nvPr/>
        </p:nvSpPr>
        <p:spPr>
          <a:xfrm>
            <a:off x="4675724" y="1410196"/>
            <a:ext cx="5143067" cy="29033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2638072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8E8E-F2A2-CA4C-B6D7-A016C42FF9BE}"/>
              </a:ext>
            </a:extLst>
          </p:cNvPr>
          <p:cNvSpPr txBox="1">
            <a:spLocks noGrp="1"/>
          </p:cNvSpPr>
          <p:nvPr>
            <p:ph type="title" idx="4294967295"/>
          </p:nvPr>
        </p:nvSpPr>
        <p:spPr/>
        <p:txBody>
          <a:bodyPr/>
          <a:lstStyle/>
          <a:p>
            <a:pPr lvl="0"/>
            <a:r>
              <a:rPr lang="en-US"/>
              <a:t>Replikáty</a:t>
            </a:r>
          </a:p>
        </p:txBody>
      </p:sp>
      <p:pic>
        <p:nvPicPr>
          <p:cNvPr id="3" name="Picture 2">
            <a:extLst>
              <a:ext uri="{FF2B5EF4-FFF2-40B4-BE49-F238E27FC236}">
                <a16:creationId xmlns:a16="http://schemas.microsoft.com/office/drawing/2014/main" id="{F4FD7F31-A101-F14E-B0FA-1AA967E037A2}"/>
              </a:ext>
            </a:extLst>
          </p:cNvPr>
          <p:cNvPicPr>
            <a:picLocks noChangeAspect="1"/>
          </p:cNvPicPr>
          <p:nvPr/>
        </p:nvPicPr>
        <p:blipFill>
          <a:blip r:embed="rId3">
            <a:lum/>
            <a:alphaModFix/>
          </a:blip>
          <a:srcRect/>
          <a:stretch>
            <a:fillRect/>
          </a:stretch>
        </p:blipFill>
        <p:spPr>
          <a:xfrm>
            <a:off x="2465393" y="1616272"/>
            <a:ext cx="6837720" cy="2634565"/>
          </a:xfrm>
          <a:prstGeom prst="rect">
            <a:avLst/>
          </a:prstGeom>
          <a:noFill/>
          <a:ln>
            <a:noFill/>
          </a:ln>
        </p:spPr>
      </p:pic>
      <p:sp>
        <p:nvSpPr>
          <p:cNvPr id="4" name="Freeform 3">
            <a:extLst>
              <a:ext uri="{FF2B5EF4-FFF2-40B4-BE49-F238E27FC236}">
                <a16:creationId xmlns:a16="http://schemas.microsoft.com/office/drawing/2014/main" id="{80257164-09BB-1A40-A327-6C75571EE46F}"/>
              </a:ext>
            </a:extLst>
          </p:cNvPr>
          <p:cNvSpPr/>
          <p:nvPr/>
        </p:nvSpPr>
        <p:spPr>
          <a:xfrm>
            <a:off x="6998400" y="1410196"/>
            <a:ext cx="2820391" cy="29033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3344829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12AE8-CA6D-D748-BCA7-06B4BAD7E31E}"/>
              </a:ext>
            </a:extLst>
          </p:cNvPr>
          <p:cNvSpPr txBox="1">
            <a:spLocks noGrp="1"/>
          </p:cNvSpPr>
          <p:nvPr>
            <p:ph type="title" idx="4294967295"/>
          </p:nvPr>
        </p:nvSpPr>
        <p:spPr/>
        <p:txBody>
          <a:bodyPr/>
          <a:lstStyle/>
          <a:p>
            <a:pPr lvl="0"/>
            <a:r>
              <a:rPr lang="en-US"/>
              <a:t>Replikáty</a:t>
            </a:r>
          </a:p>
        </p:txBody>
      </p:sp>
      <p:pic>
        <p:nvPicPr>
          <p:cNvPr id="3" name="Picture 2">
            <a:extLst>
              <a:ext uri="{FF2B5EF4-FFF2-40B4-BE49-F238E27FC236}">
                <a16:creationId xmlns:a16="http://schemas.microsoft.com/office/drawing/2014/main" id="{B86B4BE8-896B-7C44-BCCA-51F7C2F0807B}"/>
              </a:ext>
            </a:extLst>
          </p:cNvPr>
          <p:cNvPicPr>
            <a:picLocks noChangeAspect="1"/>
          </p:cNvPicPr>
          <p:nvPr/>
        </p:nvPicPr>
        <p:blipFill>
          <a:blip r:embed="rId3">
            <a:lum/>
            <a:alphaModFix/>
          </a:blip>
          <a:srcRect/>
          <a:stretch>
            <a:fillRect/>
          </a:stretch>
        </p:blipFill>
        <p:spPr>
          <a:xfrm>
            <a:off x="2465393" y="1616272"/>
            <a:ext cx="6837720" cy="2634565"/>
          </a:xfrm>
          <a:prstGeom prst="rect">
            <a:avLst/>
          </a:prstGeom>
          <a:noFill/>
          <a:ln>
            <a:noFill/>
          </a:ln>
        </p:spPr>
      </p:pic>
    </p:spTree>
    <p:extLst>
      <p:ext uri="{BB962C8B-B14F-4D97-AF65-F5344CB8AC3E}">
        <p14:creationId xmlns:p14="http://schemas.microsoft.com/office/powerpoint/2010/main" val="290205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ACB01-15A3-074C-9774-5A9A56DE3BB8}"/>
              </a:ext>
            </a:extLst>
          </p:cNvPr>
          <p:cNvSpPr txBox="1">
            <a:spLocks noGrp="1"/>
          </p:cNvSpPr>
          <p:nvPr>
            <p:ph type="title" idx="4294967295"/>
          </p:nvPr>
        </p:nvSpPr>
        <p:spPr/>
        <p:txBody>
          <a:bodyPr/>
          <a:lstStyle/>
          <a:p>
            <a:pPr lvl="0"/>
            <a:r>
              <a:rPr lang="en-US"/>
              <a:t>Replikáty</a:t>
            </a:r>
          </a:p>
        </p:txBody>
      </p:sp>
      <p:pic>
        <p:nvPicPr>
          <p:cNvPr id="3" name="Picture 2">
            <a:extLst>
              <a:ext uri="{FF2B5EF4-FFF2-40B4-BE49-F238E27FC236}">
                <a16:creationId xmlns:a16="http://schemas.microsoft.com/office/drawing/2014/main" id="{423EA295-9178-BB4F-8B59-7EC17442FC0D}"/>
              </a:ext>
            </a:extLst>
          </p:cNvPr>
          <p:cNvPicPr>
            <a:picLocks noChangeAspect="1"/>
          </p:cNvPicPr>
          <p:nvPr/>
        </p:nvPicPr>
        <p:blipFill>
          <a:blip r:embed="rId3">
            <a:lum/>
            <a:alphaModFix/>
          </a:blip>
          <a:srcRect/>
          <a:stretch>
            <a:fillRect/>
          </a:stretch>
        </p:blipFill>
        <p:spPr>
          <a:xfrm>
            <a:off x="2465393" y="1616272"/>
            <a:ext cx="6837720" cy="2634565"/>
          </a:xfrm>
          <a:prstGeom prst="rect">
            <a:avLst/>
          </a:prstGeom>
          <a:noFill/>
          <a:ln>
            <a:noFill/>
          </a:ln>
        </p:spPr>
      </p:pic>
      <p:sp>
        <p:nvSpPr>
          <p:cNvPr id="4" name="TextBox 3">
            <a:extLst>
              <a:ext uri="{FF2B5EF4-FFF2-40B4-BE49-F238E27FC236}">
                <a16:creationId xmlns:a16="http://schemas.microsoft.com/office/drawing/2014/main" id="{D93D25E1-C9CA-254E-9757-78473817E6CF}"/>
              </a:ext>
            </a:extLst>
          </p:cNvPr>
          <p:cNvSpPr txBox="1"/>
          <p:nvPr/>
        </p:nvSpPr>
        <p:spPr>
          <a:xfrm>
            <a:off x="1938284" y="4562400"/>
            <a:ext cx="9252054" cy="1748797"/>
          </a:xfrm>
          <a:prstGeom prst="rect">
            <a:avLst/>
          </a:prstGeom>
          <a:noFill/>
          <a:ln>
            <a:noFill/>
          </a:ln>
        </p:spPr>
        <p:txBody>
          <a:bodyPr vert="horz" wrap="none" lIns="81646" tIns="40823" rIns="81646" bIns="40823" anchor="t" anchorCtr="0" compatLnSpc="0">
            <a:spAutoFit/>
          </a:bodyPr>
          <a:lstStyle/>
          <a:p>
            <a:pPr hangingPunct="0"/>
            <a:r>
              <a:rPr lang="en-US" sz="1600" dirty="0" err="1">
                <a:latin typeface="Liberation Sans"/>
                <a:ea typeface="Noto Sans CJK SC Regular" pitchFamily="2"/>
                <a:cs typeface="FreeSans" pitchFamily="2"/>
              </a:rPr>
              <a:t>Replikáty</a:t>
            </a:r>
            <a:r>
              <a:rPr lang="en-US" sz="1600" dirty="0">
                <a:latin typeface="Liberation Sans"/>
                <a:ea typeface="Noto Sans CJK SC Regular" pitchFamily="2"/>
                <a:cs typeface="FreeSans" pitchFamily="2"/>
              </a:rPr>
              <a:t> </a:t>
            </a:r>
            <a:r>
              <a:rPr lang="en-US" sz="1600" dirty="0" err="1">
                <a:latin typeface="Liberation Sans"/>
                <a:ea typeface="Noto Sans CJK SC Regular" pitchFamily="2"/>
                <a:cs typeface="FreeSans" pitchFamily="2"/>
              </a:rPr>
              <a:t>jsou</a:t>
            </a:r>
            <a:r>
              <a:rPr lang="en-US" sz="1600" dirty="0">
                <a:latin typeface="Liberation Sans"/>
                <a:ea typeface="Noto Sans CJK SC Regular" pitchFamily="2"/>
                <a:cs typeface="FreeSans" pitchFamily="2"/>
              </a:rPr>
              <a:t> </a:t>
            </a:r>
            <a:r>
              <a:rPr lang="en-US" sz="1600" dirty="0" err="1">
                <a:latin typeface="Liberation Sans"/>
                <a:ea typeface="Noto Sans CJK SC Regular" pitchFamily="2"/>
                <a:cs typeface="FreeSans" pitchFamily="2"/>
              </a:rPr>
              <a:t>nutné</a:t>
            </a:r>
            <a:r>
              <a:rPr lang="en-US" sz="1600" dirty="0">
                <a:latin typeface="Liberation Sans"/>
                <a:ea typeface="Noto Sans CJK SC Regular" pitchFamily="2"/>
                <a:cs typeface="FreeSans" pitchFamily="2"/>
              </a:rPr>
              <a:t> pro </a:t>
            </a:r>
            <a:r>
              <a:rPr lang="en-US" sz="1600" dirty="0" err="1">
                <a:latin typeface="Liberation Sans"/>
                <a:ea typeface="Noto Sans CJK SC Regular" pitchFamily="2"/>
                <a:cs typeface="FreeSans" pitchFamily="2"/>
              </a:rPr>
              <a:t>odhad</a:t>
            </a:r>
            <a:r>
              <a:rPr lang="en-US" sz="1600" dirty="0">
                <a:latin typeface="Liberation Sans"/>
                <a:ea typeface="Noto Sans CJK SC Regular" pitchFamily="2"/>
                <a:cs typeface="FreeSans" pitchFamily="2"/>
              </a:rPr>
              <a:t> variability a </a:t>
            </a:r>
            <a:r>
              <a:rPr lang="en-US" sz="1600" dirty="0" err="1">
                <a:latin typeface="Liberation Sans"/>
                <a:ea typeface="Noto Sans CJK SC Regular" pitchFamily="2"/>
                <a:cs typeface="FreeSans" pitchFamily="2"/>
              </a:rPr>
              <a:t>statistické</a:t>
            </a:r>
            <a:r>
              <a:rPr lang="en-US" sz="1600" dirty="0">
                <a:latin typeface="Liberation Sans"/>
                <a:ea typeface="Noto Sans CJK SC Regular" pitchFamily="2"/>
                <a:cs typeface="FreeSans" pitchFamily="2"/>
              </a:rPr>
              <a:t> </a:t>
            </a:r>
            <a:r>
              <a:rPr lang="en-US" sz="1600" dirty="0" err="1">
                <a:latin typeface="Liberation Sans"/>
                <a:ea typeface="Noto Sans CJK SC Regular" pitchFamily="2"/>
                <a:cs typeface="FreeSans" pitchFamily="2"/>
              </a:rPr>
              <a:t>významnosti</a:t>
            </a:r>
            <a:endParaRPr lang="en-US" sz="1600" dirty="0">
              <a:latin typeface="Liberation Sans"/>
              <a:ea typeface="Noto Sans CJK SC Regular" pitchFamily="2"/>
              <a:cs typeface="FreeSans" pitchFamily="2"/>
            </a:endParaRPr>
          </a:p>
          <a:p>
            <a:endParaRPr lang="en-US" sz="1600" dirty="0">
              <a:latin typeface="Liberation Sans" pitchFamily="18"/>
              <a:ea typeface="Noto Sans CJK SC Regular" pitchFamily="2"/>
              <a:cs typeface="FreeSans" pitchFamily="2"/>
            </a:endParaRPr>
          </a:p>
          <a:p>
            <a:r>
              <a:rPr lang="en-US" sz="1600" dirty="0" err="1">
                <a:latin typeface="Liberation Sans"/>
                <a:ea typeface="Noto Sans CJK SC Regular" pitchFamily="2"/>
                <a:cs typeface="FreeSans" pitchFamily="2"/>
              </a:rPr>
              <a:t>Replikáty</a:t>
            </a:r>
            <a:r>
              <a:rPr lang="en-US" sz="1600" dirty="0">
                <a:latin typeface="Liberation Sans"/>
                <a:ea typeface="Noto Sans CJK SC Regular" pitchFamily="2"/>
                <a:cs typeface="FreeSans" pitchFamily="2"/>
              </a:rPr>
              <a:t> </a:t>
            </a:r>
            <a:r>
              <a:rPr lang="en-US" sz="1600" dirty="0" err="1">
                <a:latin typeface="Liberation Sans"/>
                <a:ea typeface="Noto Sans CJK SC Regular" pitchFamily="2"/>
                <a:cs typeface="FreeSans" pitchFamily="2"/>
              </a:rPr>
              <a:t>rozlišujeme</a:t>
            </a:r>
            <a:r>
              <a:rPr lang="en-US" sz="1600" dirty="0">
                <a:latin typeface="Liberation Sans"/>
                <a:ea typeface="Noto Sans CJK SC Regular" pitchFamily="2"/>
                <a:cs typeface="FreeSans" pitchFamily="2"/>
              </a:rPr>
              <a:t>: </a:t>
            </a:r>
            <a:r>
              <a:rPr lang="en-US" sz="1600" b="1" dirty="0" err="1">
                <a:latin typeface="Liberation Sans"/>
                <a:ea typeface="Noto Sans CJK SC Regular" pitchFamily="2"/>
                <a:cs typeface="FreeSans" pitchFamily="2"/>
              </a:rPr>
              <a:t>technické</a:t>
            </a:r>
            <a:r>
              <a:rPr lang="en-US" sz="1600" b="1" dirty="0">
                <a:latin typeface="Liberation Sans"/>
                <a:ea typeface="Noto Sans CJK SC Regular" pitchFamily="2"/>
                <a:cs typeface="FreeSans" pitchFamily="2"/>
              </a:rPr>
              <a:t> </a:t>
            </a:r>
            <a:r>
              <a:rPr lang="en-US" sz="1600" dirty="0">
                <a:latin typeface="Liberation Sans"/>
                <a:ea typeface="Noto Sans CJK SC Regular" pitchFamily="2"/>
                <a:cs typeface="FreeSans" pitchFamily="2"/>
              </a:rPr>
              <a:t>a </a:t>
            </a:r>
            <a:r>
              <a:rPr lang="en-US" sz="1600" b="1" dirty="0" err="1">
                <a:latin typeface="Liberation Sans"/>
                <a:ea typeface="Noto Sans CJK SC Regular" pitchFamily="2"/>
                <a:cs typeface="FreeSans" pitchFamily="2"/>
              </a:rPr>
              <a:t>biologické</a:t>
            </a:r>
            <a:endParaRPr lang="en-US" sz="1600" dirty="0" err="1">
              <a:latin typeface="Liberation Sans" pitchFamily="18"/>
              <a:ea typeface="Noto Sans CJK SC Regular" pitchFamily="2"/>
              <a:cs typeface="FreeSans" pitchFamily="2"/>
            </a:endParaRPr>
          </a:p>
          <a:p>
            <a:pPr hangingPunct="0"/>
            <a:endParaRPr lang="en-US" sz="1633">
              <a:latin typeface="Liberation Sans" pitchFamily="18"/>
              <a:ea typeface="Noto Sans CJK SC Regular" pitchFamily="2"/>
              <a:cs typeface="FreeSans" pitchFamily="2"/>
            </a:endParaRPr>
          </a:p>
          <a:p>
            <a:pPr hangingPunct="0"/>
            <a:r>
              <a:rPr lang="en-US" sz="1600" b="1" dirty="0" err="1">
                <a:latin typeface="Liberation Sans"/>
                <a:ea typeface="Noto Sans CJK SC Regular" pitchFamily="2"/>
                <a:cs typeface="FreeSans" pitchFamily="2"/>
              </a:rPr>
              <a:t>Technické</a:t>
            </a:r>
            <a:r>
              <a:rPr lang="en-US" sz="1600" b="1" dirty="0">
                <a:latin typeface="Liberation Sans"/>
                <a:ea typeface="Noto Sans CJK SC Regular" pitchFamily="2"/>
                <a:cs typeface="FreeSans" pitchFamily="2"/>
              </a:rPr>
              <a:t> </a:t>
            </a:r>
            <a:r>
              <a:rPr lang="en-US" sz="1600" b="1" dirty="0" err="1">
                <a:latin typeface="Liberation Sans"/>
                <a:ea typeface="Noto Sans CJK SC Regular" pitchFamily="2"/>
                <a:cs typeface="FreeSans" pitchFamily="2"/>
              </a:rPr>
              <a:t>replikáty</a:t>
            </a:r>
            <a:r>
              <a:rPr lang="en-US" sz="1600" b="1" dirty="0">
                <a:latin typeface="Liberation Sans"/>
                <a:ea typeface="Noto Sans CJK SC Regular" pitchFamily="2"/>
                <a:cs typeface="FreeSans" pitchFamily="2"/>
              </a:rPr>
              <a:t> </a:t>
            </a:r>
            <a:r>
              <a:rPr lang="en-US" sz="1600" b="1" dirty="0" err="1">
                <a:latin typeface="Liberation Sans"/>
                <a:ea typeface="Noto Sans CJK SC Regular" pitchFamily="2"/>
                <a:cs typeface="FreeSans" pitchFamily="2"/>
              </a:rPr>
              <a:t>nezastupují</a:t>
            </a:r>
            <a:r>
              <a:rPr lang="en-US" sz="1600" b="1" dirty="0">
                <a:latin typeface="Liberation Sans"/>
                <a:ea typeface="Noto Sans CJK SC Regular" pitchFamily="2"/>
                <a:cs typeface="FreeSans" pitchFamily="2"/>
              </a:rPr>
              <a:t> </a:t>
            </a:r>
            <a:r>
              <a:rPr lang="en-US" sz="1600" b="1" dirty="0" err="1">
                <a:latin typeface="Liberation Sans"/>
                <a:ea typeface="Noto Sans CJK SC Regular" pitchFamily="2"/>
                <a:cs typeface="FreeSans" pitchFamily="2"/>
              </a:rPr>
              <a:t>replikáty</a:t>
            </a:r>
            <a:r>
              <a:rPr lang="en-US" sz="1600" b="1" dirty="0">
                <a:latin typeface="Liberation Sans"/>
                <a:ea typeface="Noto Sans CJK SC Regular" pitchFamily="2"/>
                <a:cs typeface="FreeSans" pitchFamily="2"/>
              </a:rPr>
              <a:t> </a:t>
            </a:r>
            <a:r>
              <a:rPr lang="en-US" sz="1600" b="1" dirty="0" err="1">
                <a:latin typeface="Liberation Sans"/>
                <a:ea typeface="Noto Sans CJK SC Regular" pitchFamily="2"/>
                <a:cs typeface="FreeSans" pitchFamily="2"/>
              </a:rPr>
              <a:t>biologické</a:t>
            </a:r>
            <a:r>
              <a:rPr lang="en-US" sz="1600" b="1" dirty="0">
                <a:latin typeface="Liberation Sans"/>
                <a:ea typeface="Noto Sans CJK SC Regular" pitchFamily="2"/>
                <a:cs typeface="FreeSans" pitchFamily="2"/>
              </a:rPr>
              <a:t>!!!</a:t>
            </a:r>
          </a:p>
          <a:p>
            <a:pPr hangingPunct="0"/>
            <a:endParaRPr lang="en-US" sz="1633">
              <a:latin typeface="Liberation Sans" pitchFamily="18"/>
              <a:ea typeface="Noto Sans CJK SC Regular" pitchFamily="2"/>
              <a:cs typeface="FreeSans" pitchFamily="2"/>
            </a:endParaRPr>
          </a:p>
          <a:p>
            <a:pPr hangingPunct="0"/>
            <a:r>
              <a:rPr lang="en-US" sz="1600" dirty="0" err="1">
                <a:latin typeface="Liberation Sans"/>
                <a:ea typeface="Noto Sans CJK SC Regular" pitchFamily="2"/>
                <a:cs typeface="FreeSans" pitchFamily="2"/>
              </a:rPr>
              <a:t>Technické</a:t>
            </a:r>
            <a:r>
              <a:rPr lang="en-US" sz="1600" dirty="0">
                <a:latin typeface="Liberation Sans"/>
                <a:ea typeface="Noto Sans CJK SC Regular" pitchFamily="2"/>
                <a:cs typeface="FreeSans" pitchFamily="2"/>
              </a:rPr>
              <a:t> </a:t>
            </a:r>
            <a:r>
              <a:rPr lang="en-US" sz="1600" dirty="0" err="1">
                <a:latin typeface="Liberation Sans"/>
                <a:ea typeface="Noto Sans CJK SC Regular" pitchFamily="2"/>
                <a:cs typeface="FreeSans" pitchFamily="2"/>
              </a:rPr>
              <a:t>replikáty</a:t>
            </a:r>
            <a:r>
              <a:rPr lang="en-US" sz="1600" dirty="0">
                <a:latin typeface="Liberation Sans"/>
                <a:ea typeface="Noto Sans CJK SC Regular" pitchFamily="2"/>
                <a:cs typeface="FreeSans" pitchFamily="2"/>
              </a:rPr>
              <a:t> </a:t>
            </a:r>
            <a:r>
              <a:rPr lang="en-US" sz="1600" dirty="0" err="1">
                <a:latin typeface="Liberation Sans"/>
                <a:ea typeface="Noto Sans CJK SC Regular" pitchFamily="2"/>
                <a:cs typeface="FreeSans" pitchFamily="2"/>
              </a:rPr>
              <a:t>pouze</a:t>
            </a:r>
            <a:r>
              <a:rPr lang="en-US" sz="1600" dirty="0">
                <a:latin typeface="Liberation Sans"/>
                <a:ea typeface="Noto Sans CJK SC Regular" pitchFamily="2"/>
                <a:cs typeface="FreeSans" pitchFamily="2"/>
              </a:rPr>
              <a:t> </a:t>
            </a:r>
            <a:r>
              <a:rPr lang="en-US" sz="1600" dirty="0" err="1">
                <a:latin typeface="Liberation Sans"/>
                <a:ea typeface="Noto Sans CJK SC Regular" pitchFamily="2"/>
                <a:cs typeface="FreeSans" pitchFamily="2"/>
              </a:rPr>
              <a:t>popisují</a:t>
            </a:r>
            <a:r>
              <a:rPr lang="en-US" sz="1600" dirty="0">
                <a:latin typeface="Liberation Sans"/>
                <a:ea typeface="Noto Sans CJK SC Regular" pitchFamily="2"/>
                <a:cs typeface="FreeSans" pitchFamily="2"/>
              </a:rPr>
              <a:t> </a:t>
            </a:r>
            <a:r>
              <a:rPr lang="en-US" sz="1600" dirty="0" err="1">
                <a:latin typeface="Liberation Sans"/>
                <a:ea typeface="Noto Sans CJK SC Regular" pitchFamily="2"/>
                <a:cs typeface="FreeSans" pitchFamily="2"/>
              </a:rPr>
              <a:t>přesnost</a:t>
            </a:r>
            <a:r>
              <a:rPr lang="en-US" sz="1600" dirty="0">
                <a:latin typeface="Liberation Sans"/>
                <a:ea typeface="Noto Sans CJK SC Regular" pitchFamily="2"/>
                <a:cs typeface="FreeSans" pitchFamily="2"/>
              </a:rPr>
              <a:t> </a:t>
            </a:r>
            <a:r>
              <a:rPr lang="en-US" sz="1600" dirty="0" err="1">
                <a:latin typeface="Liberation Sans"/>
                <a:ea typeface="Noto Sans CJK SC Regular" pitchFamily="2"/>
                <a:cs typeface="FreeSans" pitchFamily="2"/>
              </a:rPr>
              <a:t>postupu</a:t>
            </a:r>
            <a:r>
              <a:rPr lang="en-US" sz="1600" dirty="0">
                <a:latin typeface="Liberation Sans"/>
                <a:ea typeface="Noto Sans CJK SC Regular" pitchFamily="2"/>
                <a:cs typeface="FreeSans" pitchFamily="2"/>
              </a:rPr>
              <a:t> a </a:t>
            </a:r>
            <a:r>
              <a:rPr lang="en-US" sz="1600" dirty="0" err="1">
                <a:latin typeface="Liberation Sans"/>
                <a:ea typeface="Noto Sans CJK SC Regular" pitchFamily="2"/>
                <a:cs typeface="FreeSans" pitchFamily="2"/>
              </a:rPr>
              <a:t>techniky</a:t>
            </a:r>
            <a:r>
              <a:rPr lang="en-US" sz="1600" dirty="0">
                <a:latin typeface="Liberation Sans"/>
                <a:ea typeface="Noto Sans CJK SC Regular" pitchFamily="2"/>
                <a:cs typeface="FreeSans" pitchFamily="2"/>
              </a:rPr>
              <a:t>, ne </a:t>
            </a:r>
            <a:r>
              <a:rPr lang="en-US" sz="1600" dirty="0" err="1">
                <a:latin typeface="Liberation Sans"/>
                <a:ea typeface="Noto Sans CJK SC Regular" pitchFamily="2"/>
                <a:cs typeface="FreeSans" pitchFamily="2"/>
              </a:rPr>
              <a:t>však</a:t>
            </a:r>
            <a:r>
              <a:rPr lang="en-US" sz="1600" dirty="0">
                <a:latin typeface="Liberation Sans"/>
                <a:ea typeface="Noto Sans CJK SC Regular" pitchFamily="2"/>
                <a:cs typeface="FreeSans" pitchFamily="2"/>
              </a:rPr>
              <a:t> </a:t>
            </a:r>
            <a:r>
              <a:rPr lang="en-US" sz="1600" dirty="0" err="1">
                <a:latin typeface="Liberation Sans"/>
                <a:ea typeface="Noto Sans CJK SC Regular" pitchFamily="2"/>
                <a:cs typeface="FreeSans" pitchFamily="2"/>
              </a:rPr>
              <a:t>variabilitu</a:t>
            </a:r>
            <a:r>
              <a:rPr lang="en-US" sz="1600" dirty="0">
                <a:latin typeface="Liberation Sans"/>
                <a:ea typeface="Noto Sans CJK SC Regular" pitchFamily="2"/>
                <a:cs typeface="FreeSans" pitchFamily="2"/>
              </a:rPr>
              <a:t> v </a:t>
            </a:r>
            <a:r>
              <a:rPr lang="en-US" sz="1600" dirty="0" err="1">
                <a:latin typeface="Liberation Sans"/>
                <a:ea typeface="Noto Sans CJK SC Regular" pitchFamily="2"/>
                <a:cs typeface="FreeSans" pitchFamily="2"/>
              </a:rPr>
              <a:t>cílové</a:t>
            </a:r>
            <a:r>
              <a:rPr lang="en-US" sz="1600" dirty="0">
                <a:latin typeface="Liberation Sans"/>
                <a:ea typeface="Noto Sans CJK SC Regular" pitchFamily="2"/>
                <a:cs typeface="FreeSans" pitchFamily="2"/>
              </a:rPr>
              <a:t> </a:t>
            </a:r>
            <a:r>
              <a:rPr lang="en-US" sz="1600" dirty="0" err="1">
                <a:latin typeface="Liberation Sans"/>
                <a:ea typeface="Noto Sans CJK SC Regular" pitchFamily="2"/>
                <a:cs typeface="FreeSans" pitchFamily="2"/>
              </a:rPr>
              <a:t>populaci</a:t>
            </a:r>
            <a:r>
              <a:rPr lang="en-US" sz="1600" dirty="0">
                <a:latin typeface="Liberation Sans"/>
                <a:ea typeface="Noto Sans CJK SC Regular" pitchFamily="2"/>
                <a:cs typeface="FreeSans" pitchFamily="2"/>
              </a:rPr>
              <a:t>.</a:t>
            </a:r>
            <a:endParaRPr lang="en-US" sz="1600" dirty="0" err="1">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1700276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85A3A677-41B4-D046-B6C3-F40F83DA0A0F}"/>
              </a:ext>
            </a:extLst>
          </p:cNvPr>
          <p:cNvSpPr/>
          <p:nvPr/>
        </p:nvSpPr>
        <p:spPr>
          <a:xfrm>
            <a:off x="1523194" y="5595716"/>
            <a:ext cx="9144393" cy="126225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207382" tIns="0" rIns="207382" bIns="0" anchor="t" anchorCtr="0" compatLnSpc="0">
            <a:noAutofit/>
          </a:bodyPr>
          <a:lstStyle/>
          <a:p>
            <a:r>
              <a:rPr lang="en-US" sz="1200">
                <a:latin typeface="Liberation Sans" pitchFamily="18"/>
                <a:ea typeface="Noto Sans CJK SC Regular" pitchFamily="2"/>
                <a:cs typeface="FreeSans" pitchFamily="2"/>
              </a:rPr>
              <a:t>From: False discovery rate, sensitivity and sample size for microarray studies</a:t>
            </a:r>
          </a:p>
          <a:p>
            <a:r>
              <a:rPr lang="en-US" sz="1050">
                <a:latin typeface="Liberation Sans" pitchFamily="18"/>
                <a:ea typeface="Noto Sans CJK SC Regular" pitchFamily="2"/>
                <a:cs typeface="FreeSans" pitchFamily="2"/>
              </a:rPr>
              <a:t>Bioinformatics. 2005;21(13):3017-3024. doi:10.1093/bioinformatics/bti448</a:t>
            </a:r>
          </a:p>
          <a:p>
            <a:r>
              <a:rPr lang="en-US" sz="1050">
                <a:latin typeface="Liberation Sans" pitchFamily="18"/>
                <a:ea typeface="Noto Sans CJK SC Regular" pitchFamily="2"/>
                <a:cs typeface="FreeSans" pitchFamily="2"/>
              </a:rPr>
              <a:t>Bioinformatics | © The Author 2005. Published by Oxford University Press. All rights reserved. For Permissions, please email: journals.permissions@oupjournals.org</a:t>
            </a:r>
          </a:p>
        </p:txBody>
      </p:sp>
      <p:sp>
        <p:nvSpPr>
          <p:cNvPr id="3" name="Rectangle 2">
            <a:extLst>
              <a:ext uri="{FF2B5EF4-FFF2-40B4-BE49-F238E27FC236}">
                <a16:creationId xmlns:a16="http://schemas.microsoft.com/office/drawing/2014/main" id="{89342BFE-FEE1-5047-A562-EBDBECE94E02}"/>
              </a:ext>
            </a:extLst>
          </p:cNvPr>
          <p:cNvSpPr/>
          <p:nvPr/>
        </p:nvSpPr>
        <p:spPr>
          <a:xfrm>
            <a:off x="1523847" y="327"/>
            <a:ext cx="9144393" cy="6858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2F2F2"/>
            </a:solidFill>
            <a:prstDash val="solid"/>
            <a:miter/>
          </a:ln>
        </p:spPr>
        <p:txBody>
          <a:bodyPr vert="horz" wrap="square" lIns="81646" tIns="42456" rIns="81646" bIns="42456" anchor="ctr" anchorCtr="0" compatLnSpc="0">
            <a:noAutofit/>
          </a:bodyPr>
          <a:lstStyle/>
          <a:p>
            <a:pPr hangingPunct="0"/>
            <a:endParaRPr lang="en-US" sz="1600">
              <a:latin typeface="Liberation Sans" pitchFamily="18"/>
              <a:ea typeface="Noto Sans CJK SC Regular" pitchFamily="2"/>
              <a:cs typeface="FreeSans" pitchFamily="2"/>
            </a:endParaRPr>
          </a:p>
        </p:txBody>
      </p:sp>
      <p:sp>
        <p:nvSpPr>
          <p:cNvPr id="4" name="Straight Connector 8">
            <a:extLst>
              <a:ext uri="{FF2B5EF4-FFF2-40B4-BE49-F238E27FC236}">
                <a16:creationId xmlns:a16="http://schemas.microsoft.com/office/drawing/2014/main" id="{FB6527A4-55B5-B44C-A023-89E5A717A319}"/>
              </a:ext>
            </a:extLst>
          </p:cNvPr>
          <p:cNvSpPr/>
          <p:nvPr/>
        </p:nvSpPr>
        <p:spPr>
          <a:xfrm>
            <a:off x="1523847" y="5518315"/>
            <a:ext cx="9144393" cy="0"/>
          </a:xfrm>
          <a:prstGeom prst="line">
            <a:avLst/>
          </a:prstGeom>
          <a:noFill/>
          <a:ln w="6480" cap="sq">
            <a:solidFill>
              <a:srgbClr val="000000"/>
            </a:solidFill>
            <a:prstDash val="solid"/>
            <a:miter/>
          </a:ln>
        </p:spPr>
        <p:txBody>
          <a:bodyPr vert="horz" wrap="square" lIns="81646" tIns="42456" rIns="81646" bIns="42456" anchor="t" anchorCtr="0" compatLnSpc="0">
            <a:noAutofit/>
          </a:bodyPr>
          <a:lstStyle/>
          <a:p>
            <a:pPr hangingPunct="0"/>
            <a:endParaRPr lang="en-US" sz="1600">
              <a:latin typeface="Liberation Sans" pitchFamily="18"/>
              <a:ea typeface="Noto Sans CJK SC Regular" pitchFamily="2"/>
              <a:cs typeface="FreeSans" pitchFamily="2"/>
            </a:endParaRPr>
          </a:p>
        </p:txBody>
      </p:sp>
      <p:sp>
        <p:nvSpPr>
          <p:cNvPr id="5" name="TextBox 3">
            <a:extLst>
              <a:ext uri="{FF2B5EF4-FFF2-40B4-BE49-F238E27FC236}">
                <a16:creationId xmlns:a16="http://schemas.microsoft.com/office/drawing/2014/main" id="{3DC7898F-B99D-154B-B6F0-32F632015829}"/>
              </a:ext>
            </a:extLst>
          </p:cNvPr>
          <p:cNvSpPr/>
          <p:nvPr/>
        </p:nvSpPr>
        <p:spPr>
          <a:xfrm>
            <a:off x="1523520" y="231876"/>
            <a:ext cx="9144393" cy="3265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46" tIns="42456" rIns="81646" bIns="42456" anchor="t" anchorCtr="0" compatLnSpc="0">
            <a:spAutoFit/>
          </a:bodyPr>
          <a:lstStyle/>
          <a:p>
            <a:pPr hangingPunct="0"/>
            <a:endParaRPr lang="en-US" sz="1600">
              <a:latin typeface="Liberation Sans" pitchFamily="18"/>
              <a:ea typeface="Noto Sans CJK SC Regular" pitchFamily="2"/>
              <a:cs typeface="FreeSans" pitchFamily="2"/>
            </a:endParaRPr>
          </a:p>
        </p:txBody>
      </p:sp>
      <p:sp>
        <p:nvSpPr>
          <p:cNvPr id="7" name="Title 6">
            <a:extLst>
              <a:ext uri="{FF2B5EF4-FFF2-40B4-BE49-F238E27FC236}">
                <a16:creationId xmlns:a16="http://schemas.microsoft.com/office/drawing/2014/main" id="{2E7EADAE-667F-1C45-8DA6-F8A04C46D61A}"/>
              </a:ext>
            </a:extLst>
          </p:cNvPr>
          <p:cNvSpPr txBox="1">
            <a:spLocks noGrp="1"/>
          </p:cNvSpPr>
          <p:nvPr>
            <p:ph type="title" idx="4294967295"/>
          </p:nvPr>
        </p:nvSpPr>
        <p:spPr>
          <a:xfrm>
            <a:off x="1078173" y="0"/>
            <a:ext cx="10058400" cy="1229921"/>
          </a:xfrm>
        </p:spPr>
        <p:txBody>
          <a:bodyPr>
            <a:normAutofit/>
          </a:bodyPr>
          <a:lstStyle/>
          <a:p>
            <a:r>
              <a:rPr lang="en-US" sz="2800" dirty="0" err="1">
                <a:latin typeface="Liberation Sans"/>
              </a:rPr>
              <a:t>Vliv</a:t>
            </a:r>
            <a:r>
              <a:rPr lang="en-US" sz="2800" dirty="0">
                <a:latin typeface="Liberation Sans"/>
              </a:rPr>
              <a:t> </a:t>
            </a:r>
            <a:r>
              <a:rPr lang="en-US" sz="2800" dirty="0" err="1">
                <a:latin typeface="Liberation Sans"/>
              </a:rPr>
              <a:t>počtu</a:t>
            </a:r>
            <a:r>
              <a:rPr lang="en-US" sz="2800" dirty="0">
                <a:latin typeface="Liberation Sans"/>
              </a:rPr>
              <a:t> </a:t>
            </a:r>
            <a:r>
              <a:rPr lang="en-US" sz="2800" dirty="0" err="1">
                <a:latin typeface="Liberation Sans"/>
              </a:rPr>
              <a:t>vzorků</a:t>
            </a:r>
            <a:r>
              <a:rPr lang="en-US" sz="2800" dirty="0">
                <a:latin typeface="Liberation Sans"/>
              </a:rPr>
              <a:t> a </a:t>
            </a:r>
            <a:r>
              <a:rPr lang="en-US" sz="2800" dirty="0" err="1">
                <a:latin typeface="Liberation Sans"/>
              </a:rPr>
              <a:t>podílu</a:t>
            </a:r>
            <a:r>
              <a:rPr lang="en-US" sz="2800" dirty="0">
                <a:latin typeface="Liberation Sans"/>
              </a:rPr>
              <a:t> </a:t>
            </a:r>
            <a:r>
              <a:rPr lang="en-US" sz="2800" dirty="0" err="1">
                <a:latin typeface="Liberation Sans"/>
              </a:rPr>
              <a:t>významných</a:t>
            </a:r>
            <a:r>
              <a:rPr lang="en-US" sz="2800" dirty="0">
                <a:latin typeface="Liberation Sans"/>
              </a:rPr>
              <a:t> </a:t>
            </a:r>
            <a:r>
              <a:rPr lang="en-US" sz="2800" dirty="0" err="1">
                <a:latin typeface="Liberation Sans"/>
              </a:rPr>
              <a:t>genů</a:t>
            </a:r>
            <a:r>
              <a:rPr lang="en-US" sz="2800" dirty="0">
                <a:latin typeface="Liberation Sans"/>
              </a:rPr>
              <a:t> </a:t>
            </a:r>
            <a:r>
              <a:rPr lang="en-US" sz="2800" dirty="0" err="1">
                <a:latin typeface="Liberation Sans"/>
              </a:rPr>
              <a:t>na</a:t>
            </a:r>
            <a:r>
              <a:rPr lang="en-US" sz="2800" dirty="0">
                <a:latin typeface="Liberation Sans"/>
              </a:rPr>
              <a:t> </a:t>
            </a:r>
            <a:r>
              <a:rPr lang="en-US" sz="2800" dirty="0" err="1">
                <a:latin typeface="Liberation Sans"/>
              </a:rPr>
              <a:t>falešně</a:t>
            </a:r>
            <a:r>
              <a:rPr lang="en-US" sz="2800" dirty="0">
                <a:latin typeface="Liberation Sans"/>
              </a:rPr>
              <a:t> </a:t>
            </a:r>
            <a:r>
              <a:rPr lang="en-US" sz="2800" dirty="0" err="1">
                <a:latin typeface="Liberation Sans"/>
              </a:rPr>
              <a:t>pozitivní</a:t>
            </a:r>
            <a:r>
              <a:rPr lang="en-US" sz="2800" dirty="0">
                <a:latin typeface="Liberation Sans"/>
              </a:rPr>
              <a:t> </a:t>
            </a:r>
            <a:r>
              <a:rPr lang="en-US" sz="2800" dirty="0" err="1">
                <a:latin typeface="Liberation Sans"/>
              </a:rPr>
              <a:t>výsledky</a:t>
            </a:r>
            <a:endParaRPr lang="en-US" sz="2800" dirty="0">
              <a:latin typeface="Liberation Sans"/>
            </a:endParaRPr>
          </a:p>
        </p:txBody>
      </p:sp>
      <p:sp>
        <p:nvSpPr>
          <p:cNvPr id="8" name="TextBox 7">
            <a:extLst>
              <a:ext uri="{FF2B5EF4-FFF2-40B4-BE49-F238E27FC236}">
                <a16:creationId xmlns:a16="http://schemas.microsoft.com/office/drawing/2014/main" id="{4A9D1219-2EFE-1545-85B7-B9F16B85C2AC}"/>
              </a:ext>
            </a:extLst>
          </p:cNvPr>
          <p:cNvSpPr txBox="1"/>
          <p:nvPr/>
        </p:nvSpPr>
        <p:spPr>
          <a:xfrm>
            <a:off x="5007534" y="1410196"/>
            <a:ext cx="4549533" cy="1397419"/>
          </a:xfrm>
          <a:prstGeom prst="rect">
            <a:avLst/>
          </a:prstGeom>
          <a:noFill/>
          <a:ln>
            <a:noFill/>
          </a:ln>
        </p:spPr>
        <p:txBody>
          <a:bodyPr vert="horz" wrap="square" lIns="81646" tIns="40823" rIns="81646" bIns="40823" anchor="t" anchorCtr="0" compatLnSpc="0">
            <a:spAutoFit/>
          </a:bodyPr>
          <a:lstStyle/>
          <a:p>
            <a:r>
              <a:rPr lang="cs" sz="1400" dirty="0">
                <a:ea typeface="+mn-lt"/>
                <a:cs typeface="+mn-lt"/>
              </a:rPr>
              <a:t>FDR – false discovery rate - (plné křivky) a citlivost (tečkované křivky) jako funkce procenta významných genů. Každá křivka FDR je označena podílem skutečně neodlišně exprimovaných genů (p0). Křivky sensitivity jsou ve stejném pořadí jako křivky FDR, například horní křivka odpovídá p0 = 0,99.</a:t>
            </a:r>
            <a:r>
              <a:rPr lang="en-US" sz="1400" dirty="0">
                <a:ea typeface="+mn-lt"/>
                <a:cs typeface="+mn-lt"/>
              </a:rPr>
              <a:t> </a:t>
            </a:r>
            <a:endParaRPr lang="en-US" dirty="0"/>
          </a:p>
        </p:txBody>
      </p:sp>
      <p:pic>
        <p:nvPicPr>
          <p:cNvPr id="9" name="Picture 9" descr="Chart, diagram&#10;&#10;Description automatically generated">
            <a:extLst>
              <a:ext uri="{FF2B5EF4-FFF2-40B4-BE49-F238E27FC236}">
                <a16:creationId xmlns:a16="http://schemas.microsoft.com/office/drawing/2014/main" id="{6697BB7D-4A13-4AEC-9C98-9B55E19D1C89}"/>
              </a:ext>
            </a:extLst>
          </p:cNvPr>
          <p:cNvPicPr>
            <a:picLocks noChangeAspect="1"/>
          </p:cNvPicPr>
          <p:nvPr/>
        </p:nvPicPr>
        <p:blipFill>
          <a:blip r:embed="rId3"/>
          <a:stretch>
            <a:fillRect/>
          </a:stretch>
        </p:blipFill>
        <p:spPr>
          <a:xfrm>
            <a:off x="1997895" y="1125794"/>
            <a:ext cx="2214920" cy="4114800"/>
          </a:xfrm>
          <a:prstGeom prst="rect">
            <a:avLst/>
          </a:prstGeom>
        </p:spPr>
      </p:pic>
    </p:spTree>
    <p:extLst>
      <p:ext uri="{BB962C8B-B14F-4D97-AF65-F5344CB8AC3E}">
        <p14:creationId xmlns:p14="http://schemas.microsoft.com/office/powerpoint/2010/main" val="3085460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2BE5D-56D2-9746-A076-1A72A9E18FDC}"/>
              </a:ext>
            </a:extLst>
          </p:cNvPr>
          <p:cNvSpPr txBox="1">
            <a:spLocks noGrp="1"/>
          </p:cNvSpPr>
          <p:nvPr>
            <p:ph type="title" idx="4294967295"/>
          </p:nvPr>
        </p:nvSpPr>
        <p:spPr>
          <a:xfrm>
            <a:off x="987689" y="3071183"/>
            <a:ext cx="9910296" cy="2590027"/>
          </a:xfrm>
        </p:spPr>
        <p:txBody>
          <a:bodyPr vert="horz" lIns="91440" tIns="45720" rIns="91440" bIns="45720" rtlCol="0" anchor="t">
            <a:normAutofit/>
          </a:bodyPr>
          <a:lstStyle/>
          <a:p>
            <a:pPr lvl="0"/>
            <a:r>
              <a:rPr lang="en-US" sz="6800" kern="1200">
                <a:solidFill>
                  <a:schemeClr val="tx1"/>
                </a:solidFill>
                <a:latin typeface="+mj-lt"/>
                <a:ea typeface="+mj-ea"/>
                <a:cs typeface="+mj-cs"/>
              </a:rPr>
              <a:t>Za všechno mohou matoucí vlivy (confounding effects)?</a:t>
            </a:r>
          </a:p>
        </p:txBody>
      </p:sp>
      <p:sp>
        <p:nvSpPr>
          <p:cNvPr id="28" name="Rectangle 27">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981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EA3A00-19C2-C947-9308-B9C914761E65}"/>
              </a:ext>
            </a:extLst>
          </p:cNvPr>
          <p:cNvSpPr>
            <a:spLocks noGrp="1"/>
          </p:cNvSpPr>
          <p:nvPr>
            <p:ph type="title"/>
          </p:nvPr>
        </p:nvSpPr>
        <p:spPr>
          <a:xfrm>
            <a:off x="808638" y="386930"/>
            <a:ext cx="9236700" cy="1188950"/>
          </a:xfrm>
        </p:spPr>
        <p:txBody>
          <a:bodyPr anchor="b">
            <a:normAutofit/>
          </a:bodyPr>
          <a:lstStyle/>
          <a:p>
            <a:r>
              <a:rPr lang="cs-CZ" sz="4600" dirty="0"/>
              <a:t>Co je to matoucí faktor</a:t>
            </a:r>
          </a:p>
        </p:txBody>
      </p:sp>
      <p:grpSp>
        <p:nvGrpSpPr>
          <p:cNvPr id="28"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9"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7ABBF8-9CB4-CA49-8FA1-B784D6DEBCFC}"/>
              </a:ext>
            </a:extLst>
          </p:cNvPr>
          <p:cNvSpPr>
            <a:spLocks noGrp="1"/>
          </p:cNvSpPr>
          <p:nvPr>
            <p:ph idx="1"/>
          </p:nvPr>
        </p:nvSpPr>
        <p:spPr>
          <a:xfrm>
            <a:off x="793660" y="2599509"/>
            <a:ext cx="10143668" cy="2798968"/>
          </a:xfrm>
        </p:spPr>
        <p:txBody>
          <a:bodyPr anchor="ctr">
            <a:normAutofit/>
          </a:bodyPr>
          <a:lstStyle/>
          <a:p>
            <a:pPr marL="0" indent="0">
              <a:buNone/>
            </a:pPr>
            <a:r>
              <a:rPr lang="cs-CZ" sz="2400" dirty="0"/>
              <a:t>Matoucí faktor (</a:t>
            </a:r>
            <a:r>
              <a:rPr lang="cs-CZ" sz="2400" i="1" dirty="0" err="1"/>
              <a:t>confounding</a:t>
            </a:r>
            <a:r>
              <a:rPr lang="cs-CZ" sz="2400" i="1" dirty="0"/>
              <a:t> </a:t>
            </a:r>
            <a:r>
              <a:rPr lang="cs-CZ" sz="2400" i="1" dirty="0" err="1"/>
              <a:t>factor</a:t>
            </a:r>
            <a:r>
              <a:rPr lang="cs-CZ" sz="2400" dirty="0"/>
              <a:t>) je (neznámá) vnější proměnná, která ovlivňuje závislou proměnnou i nezávislou proměnnou v analýze, což způsobuje jejich falešnou asociaci a špatnou interpretaci.</a:t>
            </a:r>
          </a:p>
          <a:p>
            <a:pPr marL="0" indent="0">
              <a:buNone/>
            </a:pPr>
            <a:endParaRPr lang="cs-CZ" sz="2400" dirty="0"/>
          </a:p>
          <a:p>
            <a:pPr marL="0" indent="0">
              <a:buNone/>
            </a:pPr>
            <a:r>
              <a:rPr lang="cs-CZ" sz="2400" dirty="0"/>
              <a:t>Jiným způsobem, vzniká korelace, která není kauzalita….</a:t>
            </a:r>
          </a:p>
          <a:p>
            <a:pPr marL="0" indent="0">
              <a:buNone/>
            </a:pPr>
            <a:endParaRPr lang="cs-CZ" sz="2400" dirty="0"/>
          </a:p>
          <a:p>
            <a:pPr marL="0" indent="0">
              <a:buNone/>
            </a:pPr>
            <a:endParaRPr lang="cs-CZ" sz="2400" dirty="0"/>
          </a:p>
          <a:p>
            <a:endParaRPr lang="cs-CZ" sz="2400" dirty="0"/>
          </a:p>
        </p:txBody>
      </p:sp>
    </p:spTree>
    <p:extLst>
      <p:ext uri="{BB962C8B-B14F-4D97-AF65-F5344CB8AC3E}">
        <p14:creationId xmlns:p14="http://schemas.microsoft.com/office/powerpoint/2010/main" val="1484830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2BC1FA-9434-BC41-93A0-9883210A7E3D}"/>
              </a:ext>
            </a:extLst>
          </p:cNvPr>
          <p:cNvSpPr txBox="1">
            <a:spLocks noGrp="1"/>
          </p:cNvSpPr>
          <p:nvPr>
            <p:ph type="title" idx="4294967295"/>
          </p:nvPr>
        </p:nvSpPr>
        <p:spPr>
          <a:xfrm>
            <a:off x="1980739" y="165906"/>
            <a:ext cx="8229627" cy="722080"/>
          </a:xfrm>
        </p:spPr>
        <p:txBody>
          <a:bodyPr/>
          <a:lstStyle/>
          <a:p>
            <a:pPr lvl="0"/>
            <a:r>
              <a:rPr lang="en-US" dirty="0" err="1"/>
              <a:t>Matoucí</a:t>
            </a:r>
            <a:r>
              <a:rPr lang="en-US" dirty="0"/>
              <a:t> </a:t>
            </a:r>
            <a:r>
              <a:rPr lang="en-US" dirty="0" err="1"/>
              <a:t>vliv</a:t>
            </a:r>
            <a:endParaRPr lang="en-US" dirty="0"/>
          </a:p>
        </p:txBody>
      </p:sp>
      <p:sp>
        <p:nvSpPr>
          <p:cNvPr id="17" name="Oval 16">
            <a:extLst>
              <a:ext uri="{FF2B5EF4-FFF2-40B4-BE49-F238E27FC236}">
                <a16:creationId xmlns:a16="http://schemas.microsoft.com/office/drawing/2014/main" id="{6469528E-4FE6-9A41-8129-16338899FA18}"/>
              </a:ext>
            </a:extLst>
          </p:cNvPr>
          <p:cNvSpPr/>
          <p:nvPr/>
        </p:nvSpPr>
        <p:spPr>
          <a:xfrm>
            <a:off x="1424066" y="4291115"/>
            <a:ext cx="3132944" cy="1678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Více fyzické aktivity</a:t>
            </a:r>
          </a:p>
        </p:txBody>
      </p:sp>
      <p:sp>
        <p:nvSpPr>
          <p:cNvPr id="18" name="Oval 17">
            <a:extLst>
              <a:ext uri="{FF2B5EF4-FFF2-40B4-BE49-F238E27FC236}">
                <a16:creationId xmlns:a16="http://schemas.microsoft.com/office/drawing/2014/main" id="{8BF5D010-4A32-174A-988E-B888C4BBA2BD}"/>
              </a:ext>
            </a:extLst>
          </p:cNvPr>
          <p:cNvSpPr/>
          <p:nvPr/>
        </p:nvSpPr>
        <p:spPr>
          <a:xfrm>
            <a:off x="4181360" y="1285406"/>
            <a:ext cx="3132944" cy="1678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Věk</a:t>
            </a:r>
          </a:p>
        </p:txBody>
      </p:sp>
      <p:sp>
        <p:nvSpPr>
          <p:cNvPr id="19" name="Oval 18">
            <a:extLst>
              <a:ext uri="{FF2B5EF4-FFF2-40B4-BE49-F238E27FC236}">
                <a16:creationId xmlns:a16="http://schemas.microsoft.com/office/drawing/2014/main" id="{A68185CF-818B-5140-B951-6911B681496E}"/>
              </a:ext>
            </a:extLst>
          </p:cNvPr>
          <p:cNvSpPr/>
          <p:nvPr/>
        </p:nvSpPr>
        <p:spPr>
          <a:xfrm>
            <a:off x="7259788" y="4291115"/>
            <a:ext cx="3132944" cy="1678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Méně rakoviny</a:t>
            </a:r>
          </a:p>
        </p:txBody>
      </p:sp>
      <p:cxnSp>
        <p:nvCxnSpPr>
          <p:cNvPr id="21" name="Straight Arrow Connector 20">
            <a:extLst>
              <a:ext uri="{FF2B5EF4-FFF2-40B4-BE49-F238E27FC236}">
                <a16:creationId xmlns:a16="http://schemas.microsoft.com/office/drawing/2014/main" id="{AEBB9902-DF00-AA46-8D3D-F4EEC3B8C647}"/>
              </a:ext>
            </a:extLst>
          </p:cNvPr>
          <p:cNvCxnSpPr>
            <a:stCxn id="17" idx="6"/>
            <a:endCxn id="19" idx="2"/>
          </p:cNvCxnSpPr>
          <p:nvPr/>
        </p:nvCxnSpPr>
        <p:spPr>
          <a:xfrm>
            <a:off x="4557010" y="5130565"/>
            <a:ext cx="27027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7D1CCC7-F9E8-AF4C-AE65-157133A6D715}"/>
              </a:ext>
            </a:extLst>
          </p:cNvPr>
          <p:cNvCxnSpPr>
            <a:stCxn id="18" idx="5"/>
            <a:endCxn id="19" idx="0"/>
          </p:cNvCxnSpPr>
          <p:nvPr/>
        </p:nvCxnSpPr>
        <p:spPr>
          <a:xfrm>
            <a:off x="6855495" y="2718436"/>
            <a:ext cx="1970765" cy="1572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A28C7DF-C8F6-3F46-9525-FC0A2EA0C5AA}"/>
              </a:ext>
            </a:extLst>
          </p:cNvPr>
          <p:cNvCxnSpPr>
            <a:cxnSpLocks/>
            <a:stCxn id="18" idx="3"/>
            <a:endCxn id="17" idx="0"/>
          </p:cNvCxnSpPr>
          <p:nvPr/>
        </p:nvCxnSpPr>
        <p:spPr>
          <a:xfrm flipH="1">
            <a:off x="2990538" y="2718436"/>
            <a:ext cx="1649631" cy="1572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615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C91E-37FC-B94B-9979-5C3F19D49DE1}"/>
              </a:ext>
            </a:extLst>
          </p:cNvPr>
          <p:cNvSpPr>
            <a:spLocks noGrp="1"/>
          </p:cNvSpPr>
          <p:nvPr>
            <p:ph type="title"/>
          </p:nvPr>
        </p:nvSpPr>
        <p:spPr/>
        <p:txBody>
          <a:bodyPr/>
          <a:lstStyle/>
          <a:p>
            <a:r>
              <a:rPr lang="en-CZ" dirty="0"/>
              <a:t>Pochybné korelace….</a:t>
            </a:r>
          </a:p>
        </p:txBody>
      </p:sp>
      <p:sp>
        <p:nvSpPr>
          <p:cNvPr id="5" name="Rectangle 4">
            <a:extLst>
              <a:ext uri="{FF2B5EF4-FFF2-40B4-BE49-F238E27FC236}">
                <a16:creationId xmlns:a16="http://schemas.microsoft.com/office/drawing/2014/main" id="{59650837-5B16-6746-9016-1DFD54FAF1AF}"/>
              </a:ext>
            </a:extLst>
          </p:cNvPr>
          <p:cNvSpPr/>
          <p:nvPr/>
        </p:nvSpPr>
        <p:spPr>
          <a:xfrm>
            <a:off x="3845771" y="2946956"/>
            <a:ext cx="4906343" cy="369332"/>
          </a:xfrm>
          <a:prstGeom prst="rect">
            <a:avLst/>
          </a:prstGeom>
        </p:spPr>
        <p:txBody>
          <a:bodyPr wrap="none">
            <a:spAutoFit/>
          </a:bodyPr>
          <a:lstStyle/>
          <a:p>
            <a:r>
              <a:rPr lang="en-CZ" dirty="0"/>
              <a:t>https://www.tylervigen.com/spurious-correlations</a:t>
            </a:r>
          </a:p>
        </p:txBody>
      </p:sp>
      <p:pic>
        <p:nvPicPr>
          <p:cNvPr id="6" name="Picture 5">
            <a:extLst>
              <a:ext uri="{FF2B5EF4-FFF2-40B4-BE49-F238E27FC236}">
                <a16:creationId xmlns:a16="http://schemas.microsoft.com/office/drawing/2014/main" id="{5046C606-A863-F848-BF56-497C509EE16C}"/>
              </a:ext>
            </a:extLst>
          </p:cNvPr>
          <p:cNvPicPr>
            <a:picLocks noChangeAspect="1"/>
          </p:cNvPicPr>
          <p:nvPr/>
        </p:nvPicPr>
        <p:blipFill>
          <a:blip r:embed="rId2"/>
          <a:stretch>
            <a:fillRect/>
          </a:stretch>
        </p:blipFill>
        <p:spPr>
          <a:xfrm>
            <a:off x="3845771" y="3851275"/>
            <a:ext cx="5270500" cy="2641600"/>
          </a:xfrm>
          <a:prstGeom prst="rect">
            <a:avLst/>
          </a:prstGeom>
        </p:spPr>
      </p:pic>
    </p:spTree>
    <p:extLst>
      <p:ext uri="{BB962C8B-B14F-4D97-AF65-F5344CB8AC3E}">
        <p14:creationId xmlns:p14="http://schemas.microsoft.com/office/powerpoint/2010/main" val="3704092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sah obrázku okno, budova&#10;&#10;Popis byl vytvořen automaticky">
            <a:extLst>
              <a:ext uri="{FF2B5EF4-FFF2-40B4-BE49-F238E27FC236}">
                <a16:creationId xmlns:a16="http://schemas.microsoft.com/office/drawing/2014/main" id="{0B080C55-82D5-7B4A-3FEB-0EFDF8AF89AA}"/>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B8B225C1-39D7-C7E2-6B2F-178C7C9B0BD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Jak </a:t>
            </a:r>
            <a:r>
              <a:rPr lang="en-US" sz="4800" dirty="0" err="1"/>
              <a:t>probíhá</a:t>
            </a:r>
            <a:r>
              <a:rPr lang="en-US" sz="4800" dirty="0"/>
              <a:t> </a:t>
            </a:r>
            <a:r>
              <a:rPr lang="en-US" sz="4800" dirty="0" err="1"/>
              <a:t>předzpracování</a:t>
            </a:r>
            <a:r>
              <a:rPr lang="en-US" sz="4800" dirty="0"/>
              <a:t> </a:t>
            </a:r>
            <a:r>
              <a:rPr lang="en-US" sz="4800" dirty="0" err="1"/>
              <a:t>omicsových</a:t>
            </a:r>
            <a:r>
              <a:rPr lang="en-US" sz="4800" dirty="0"/>
              <a:t> </a:t>
            </a:r>
            <a:r>
              <a:rPr lang="en-US" sz="4800" dirty="0" err="1"/>
              <a:t>dat</a:t>
            </a:r>
            <a:endParaRPr lang="en-US" sz="4800"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549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EA3A00-19C2-C947-9308-B9C914761E65}"/>
              </a:ext>
            </a:extLst>
          </p:cNvPr>
          <p:cNvSpPr>
            <a:spLocks noGrp="1"/>
          </p:cNvSpPr>
          <p:nvPr>
            <p:ph type="title"/>
          </p:nvPr>
        </p:nvSpPr>
        <p:spPr>
          <a:xfrm>
            <a:off x="808638" y="386930"/>
            <a:ext cx="9236700" cy="1188950"/>
          </a:xfrm>
        </p:spPr>
        <p:txBody>
          <a:bodyPr anchor="b">
            <a:normAutofit/>
          </a:bodyPr>
          <a:lstStyle/>
          <a:p>
            <a:r>
              <a:rPr lang="cs-CZ" sz="4600" dirty="0"/>
              <a:t>Efekt dávky</a:t>
            </a:r>
          </a:p>
        </p:txBody>
      </p:sp>
      <p:grpSp>
        <p:nvGrpSpPr>
          <p:cNvPr id="28" name="Group 1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9" name="Rectangle 1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7ABBF8-9CB4-CA49-8FA1-B784D6DEBCFC}"/>
              </a:ext>
            </a:extLst>
          </p:cNvPr>
          <p:cNvSpPr>
            <a:spLocks noGrp="1"/>
          </p:cNvSpPr>
          <p:nvPr>
            <p:ph idx="1"/>
          </p:nvPr>
        </p:nvSpPr>
        <p:spPr>
          <a:xfrm>
            <a:off x="655461" y="2449890"/>
            <a:ext cx="10143668" cy="3051024"/>
          </a:xfrm>
        </p:spPr>
        <p:txBody>
          <a:bodyPr anchor="ctr">
            <a:normAutofit/>
          </a:bodyPr>
          <a:lstStyle/>
          <a:p>
            <a:r>
              <a:rPr lang="cs-CZ" sz="2400" dirty="0"/>
              <a:t>Efekt dávky (</a:t>
            </a:r>
            <a:r>
              <a:rPr lang="cs-CZ" sz="2400" i="1" dirty="0" err="1"/>
              <a:t>batch</a:t>
            </a:r>
            <a:r>
              <a:rPr lang="cs-CZ" sz="2400" i="1" dirty="0"/>
              <a:t> </a:t>
            </a:r>
            <a:r>
              <a:rPr lang="cs-CZ" sz="2400" i="1" dirty="0" err="1"/>
              <a:t>effect</a:t>
            </a:r>
            <a:r>
              <a:rPr lang="cs-CZ" sz="2400" dirty="0"/>
              <a:t>)  se objevuje vždy, když externí faktory spojené s laboratorní prací ovlivňují výsledky, které měříte ve studii.</a:t>
            </a:r>
          </a:p>
          <a:p>
            <a:endParaRPr lang="cs-CZ" sz="2400" dirty="0"/>
          </a:p>
          <a:p>
            <a:r>
              <a:rPr lang="cs-CZ" sz="2400" dirty="0"/>
              <a:t>Efekt dávky je speciální typ matoucího faktoru v případě, že je dávka spojená s proměnnou, kterou sledujeme</a:t>
            </a:r>
          </a:p>
        </p:txBody>
      </p:sp>
    </p:spTree>
    <p:extLst>
      <p:ext uri="{BB962C8B-B14F-4D97-AF65-F5344CB8AC3E}">
        <p14:creationId xmlns:p14="http://schemas.microsoft.com/office/powerpoint/2010/main" val="4008590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604075-C109-9C42-83B8-9C7388A6844F}"/>
              </a:ext>
            </a:extLst>
          </p:cNvPr>
          <p:cNvPicPr>
            <a:picLocks noChangeAspect="1"/>
          </p:cNvPicPr>
          <p:nvPr/>
        </p:nvPicPr>
        <p:blipFill>
          <a:blip r:embed="rId3">
            <a:lum/>
            <a:alphaModFix/>
          </a:blip>
          <a:srcRect/>
          <a:stretch>
            <a:fillRect/>
          </a:stretch>
        </p:blipFill>
        <p:spPr>
          <a:xfrm>
            <a:off x="2451745" y="1844882"/>
            <a:ext cx="6837720" cy="2634565"/>
          </a:xfrm>
          <a:prstGeom prst="rect">
            <a:avLst/>
          </a:prstGeom>
          <a:noFill/>
          <a:ln>
            <a:noFill/>
          </a:ln>
        </p:spPr>
      </p:pic>
      <p:sp>
        <p:nvSpPr>
          <p:cNvPr id="3" name="Title 2">
            <a:extLst>
              <a:ext uri="{FF2B5EF4-FFF2-40B4-BE49-F238E27FC236}">
                <a16:creationId xmlns:a16="http://schemas.microsoft.com/office/drawing/2014/main" id="{7B2BC1FA-9434-BC41-93A0-9883210A7E3D}"/>
              </a:ext>
            </a:extLst>
          </p:cNvPr>
          <p:cNvSpPr txBox="1">
            <a:spLocks noGrp="1"/>
          </p:cNvSpPr>
          <p:nvPr>
            <p:ph type="title" idx="4294967295"/>
          </p:nvPr>
        </p:nvSpPr>
        <p:spPr>
          <a:xfrm>
            <a:off x="1980739" y="165906"/>
            <a:ext cx="8229627" cy="722080"/>
          </a:xfrm>
        </p:spPr>
        <p:txBody>
          <a:bodyPr/>
          <a:lstStyle/>
          <a:p>
            <a:pPr lvl="0"/>
            <a:r>
              <a:rPr lang="en-US"/>
              <a:t>Efekt dávky</a:t>
            </a:r>
          </a:p>
        </p:txBody>
      </p:sp>
      <p:sp>
        <p:nvSpPr>
          <p:cNvPr id="4" name="Freeform 3">
            <a:extLst>
              <a:ext uri="{FF2B5EF4-FFF2-40B4-BE49-F238E27FC236}">
                <a16:creationId xmlns:a16="http://schemas.microsoft.com/office/drawing/2014/main" id="{8F76D212-B860-1E44-AE6B-3A1AB5084202}"/>
              </a:ext>
            </a:extLst>
          </p:cNvPr>
          <p:cNvSpPr/>
          <p:nvPr/>
        </p:nvSpPr>
        <p:spPr>
          <a:xfrm>
            <a:off x="3099621" y="2903345"/>
            <a:ext cx="414764" cy="4977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alpha val="50000"/>
            </a:srgbClr>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 name="Freeform 4">
            <a:extLst>
              <a:ext uri="{FF2B5EF4-FFF2-40B4-BE49-F238E27FC236}">
                <a16:creationId xmlns:a16="http://schemas.microsoft.com/office/drawing/2014/main" id="{11D55565-3B2D-5641-B28D-5056828CB616}"/>
              </a:ext>
            </a:extLst>
          </p:cNvPr>
          <p:cNvSpPr/>
          <p:nvPr/>
        </p:nvSpPr>
        <p:spPr>
          <a:xfrm>
            <a:off x="3763243" y="2106477"/>
            <a:ext cx="414764" cy="4977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9FF">
              <a:alpha val="50000"/>
            </a:srgbClr>
          </a:solidFill>
          <a:ln w="0">
            <a:solidFill>
              <a:srgbClr val="FF33FF"/>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AF3F9621-B100-444F-9254-5DEDF9E1B741}"/>
              </a:ext>
            </a:extLst>
          </p:cNvPr>
          <p:cNvSpPr/>
          <p:nvPr/>
        </p:nvSpPr>
        <p:spPr>
          <a:xfrm>
            <a:off x="3763243" y="2754422"/>
            <a:ext cx="414764" cy="4977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00">
              <a:alpha val="50000"/>
            </a:srgbClr>
          </a:solidFill>
          <a:ln w="0">
            <a:solidFill>
              <a:srgbClr val="FFCC00"/>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B3F2B71A-9FF1-B341-BA05-7FE6AE84700D}"/>
              </a:ext>
            </a:extLst>
          </p:cNvPr>
          <p:cNvSpPr/>
          <p:nvPr/>
        </p:nvSpPr>
        <p:spPr>
          <a:xfrm>
            <a:off x="3099621" y="3523857"/>
            <a:ext cx="414764" cy="4977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CC">
              <a:alpha val="50000"/>
            </a:srgbClr>
          </a:solidFill>
          <a:ln w="0">
            <a:solidFill>
              <a:srgbClr val="B2B2B2"/>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B1A4DB58-7CD1-484A-9EEC-8E388FED6AB5}"/>
              </a:ext>
            </a:extLst>
          </p:cNvPr>
          <p:cNvSpPr/>
          <p:nvPr/>
        </p:nvSpPr>
        <p:spPr>
          <a:xfrm>
            <a:off x="5505250" y="2357948"/>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00">
              <a:alpha val="50000"/>
            </a:srgbClr>
          </a:solidFill>
          <a:ln w="0">
            <a:solidFill>
              <a:srgbClr val="FFCC00"/>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1302CEC2-5150-CD42-B7C2-6F0E02FC9153}"/>
              </a:ext>
            </a:extLst>
          </p:cNvPr>
          <p:cNvSpPr/>
          <p:nvPr/>
        </p:nvSpPr>
        <p:spPr>
          <a:xfrm>
            <a:off x="6168871" y="2604193"/>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00">
              <a:alpha val="50000"/>
            </a:srgbClr>
          </a:solidFill>
          <a:ln w="0">
            <a:solidFill>
              <a:srgbClr val="FFCC00"/>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E41A66A1-3EA0-2148-AE06-D2B473C6B782}"/>
              </a:ext>
            </a:extLst>
          </p:cNvPr>
          <p:cNvSpPr/>
          <p:nvPr/>
        </p:nvSpPr>
        <p:spPr>
          <a:xfrm>
            <a:off x="6168871" y="2073818"/>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9FF">
              <a:alpha val="50000"/>
            </a:srgbClr>
          </a:solidFill>
          <a:ln w="0">
            <a:solidFill>
              <a:srgbClr val="FF33FF"/>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59117D47-E523-8648-BB24-A36E3972732D}"/>
              </a:ext>
            </a:extLst>
          </p:cNvPr>
          <p:cNvSpPr/>
          <p:nvPr/>
        </p:nvSpPr>
        <p:spPr>
          <a:xfrm>
            <a:off x="5505250" y="2802757"/>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9FF">
              <a:alpha val="50000"/>
            </a:srgbClr>
          </a:solidFill>
          <a:ln w="0">
            <a:solidFill>
              <a:srgbClr val="FF33FF"/>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5E15632F-4D9C-A34A-88A9-C5A7D2CEEC75}"/>
              </a:ext>
            </a:extLst>
          </p:cNvPr>
          <p:cNvSpPr/>
          <p:nvPr/>
        </p:nvSpPr>
        <p:spPr>
          <a:xfrm>
            <a:off x="5505250" y="3252792"/>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alpha val="50000"/>
            </a:srgbClr>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1DDDC680-9BF8-2C4F-A757-6899DD641CE3}"/>
              </a:ext>
            </a:extLst>
          </p:cNvPr>
          <p:cNvSpPr/>
          <p:nvPr/>
        </p:nvSpPr>
        <p:spPr>
          <a:xfrm>
            <a:off x="6168871" y="2936004"/>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alpha val="50000"/>
            </a:srgbClr>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DE466F5A-01E2-D044-A611-56DAA113D4B2}"/>
              </a:ext>
            </a:extLst>
          </p:cNvPr>
          <p:cNvSpPr/>
          <p:nvPr/>
        </p:nvSpPr>
        <p:spPr>
          <a:xfrm>
            <a:off x="5505250" y="3717849"/>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CC">
              <a:alpha val="50000"/>
            </a:srgbClr>
          </a:solidFill>
          <a:ln w="0">
            <a:solidFill>
              <a:srgbClr val="B2B2B2"/>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1A610828-AE2C-A643-9B51-031F881F26B3}"/>
              </a:ext>
            </a:extLst>
          </p:cNvPr>
          <p:cNvSpPr/>
          <p:nvPr/>
        </p:nvSpPr>
        <p:spPr>
          <a:xfrm>
            <a:off x="6168871" y="3566967"/>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CC">
              <a:alpha val="50000"/>
            </a:srgbClr>
          </a:solidFill>
          <a:ln w="0">
            <a:solidFill>
              <a:srgbClr val="B2B2B2"/>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612443F7-5356-D24C-BED6-9A7AEF2B9E75}"/>
              </a:ext>
            </a:extLst>
          </p:cNvPr>
          <p:cNvSpPr/>
          <p:nvPr/>
        </p:nvSpPr>
        <p:spPr>
          <a:xfrm>
            <a:off x="4758676" y="1576101"/>
            <a:ext cx="4811257" cy="331810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81646" tIns="40823" rIns="81646" bIns="40823" anchor="ctr" anchorCtr="0" compatLnSpc="0">
            <a:noAutofit/>
          </a:bodyPr>
          <a:lstStyle/>
          <a:p>
            <a:pPr algn="ctr" hangingPunct="0"/>
            <a:r>
              <a:rPr lang="en-US" sz="1633">
                <a:latin typeface="Liberation Sans" pitchFamily="18"/>
                <a:ea typeface="Noto Sans CJK SC Regular" pitchFamily="2"/>
                <a:cs typeface="FreeSans" pitchFamily="2"/>
              </a:rPr>
              <a:t>Pozorovaná proměnná (zdraví vs nemoc)</a:t>
            </a:r>
          </a:p>
          <a:p>
            <a:pPr algn="ctr" hangingPunct="0"/>
            <a:r>
              <a:rPr lang="en-US" sz="1633">
                <a:latin typeface="Liberation Sans" pitchFamily="18"/>
                <a:ea typeface="Noto Sans CJK SC Regular" pitchFamily="2"/>
                <a:cs typeface="FreeSans" pitchFamily="2"/>
              </a:rPr>
              <a:t> se překrývá s jinou technickou proměnnou, např:</a:t>
            </a:r>
          </a:p>
          <a:p>
            <a:pPr algn="ctr" hangingPunct="0"/>
            <a:endParaRPr lang="en-US" sz="1633">
              <a:latin typeface="Liberation Sans" pitchFamily="18"/>
              <a:ea typeface="Noto Sans CJK SC Regular" pitchFamily="2"/>
              <a:cs typeface="FreeSans" pitchFamily="2"/>
            </a:endParaRPr>
          </a:p>
          <a:p>
            <a:pPr algn="ctr" hangingPunct="0"/>
            <a:r>
              <a:rPr lang="en-US" sz="1633">
                <a:latin typeface="Liberation Sans" pitchFamily="18"/>
                <a:ea typeface="Noto Sans CJK SC Regular" pitchFamily="2"/>
                <a:cs typeface="FreeSans" pitchFamily="2"/>
              </a:rPr>
              <a:t>1. a 2. den analýza zdravé tkáně</a:t>
            </a:r>
          </a:p>
          <a:p>
            <a:pPr algn="ctr" hangingPunct="0"/>
            <a:r>
              <a:rPr lang="en-US" sz="1633">
                <a:latin typeface="Liberation Sans" pitchFamily="18"/>
                <a:ea typeface="Noto Sans CJK SC Regular" pitchFamily="2"/>
                <a:cs typeface="FreeSans" pitchFamily="2"/>
              </a:rPr>
              <a:t>3. a 4. den analýza nádorové tkáně</a:t>
            </a:r>
          </a:p>
          <a:p>
            <a:pPr algn="ctr" hangingPunct="0"/>
            <a:endParaRPr lang="en-US" sz="1633">
              <a:latin typeface="Liberation Sans" pitchFamily="18"/>
              <a:ea typeface="Noto Sans CJK SC Regular" pitchFamily="2"/>
              <a:cs typeface="FreeSans" pitchFamily="2"/>
            </a:endParaRPr>
          </a:p>
          <a:p>
            <a:pPr algn="ctr" hangingPunct="0"/>
            <a:endParaRPr lang="en-US" sz="1633">
              <a:latin typeface="Liberation Sans" pitchFamily="18"/>
              <a:ea typeface="Noto Sans CJK SC Regular" pitchFamily="2"/>
              <a:cs typeface="FreeSans" pitchFamily="2"/>
            </a:endParaRPr>
          </a:p>
          <a:p>
            <a:pPr algn="ctr" hangingPunct="0"/>
            <a:r>
              <a:rPr lang="en-US" sz="1633">
                <a:latin typeface="Liberation Sans" pitchFamily="18"/>
                <a:ea typeface="Noto Sans CJK SC Regular" pitchFamily="2"/>
                <a:cs typeface="FreeSans" pitchFamily="2"/>
              </a:rPr>
              <a:t>Nebo</a:t>
            </a:r>
          </a:p>
          <a:p>
            <a:pPr algn="ctr" hangingPunct="0"/>
            <a:endParaRPr lang="en-US" sz="1633">
              <a:latin typeface="Liberation Sans" pitchFamily="18"/>
              <a:ea typeface="Noto Sans CJK SC Regular" pitchFamily="2"/>
              <a:cs typeface="FreeSans" pitchFamily="2"/>
            </a:endParaRPr>
          </a:p>
          <a:p>
            <a:pPr algn="ctr" hangingPunct="0"/>
            <a:r>
              <a:rPr lang="en-US" sz="1633">
                <a:latin typeface="Liberation Sans" pitchFamily="18"/>
                <a:ea typeface="Noto Sans CJK SC Regular" pitchFamily="2"/>
                <a:cs typeface="FreeSans" pitchFamily="2"/>
              </a:rPr>
              <a:t>Laborant 1 – zdravá tkáň, laborant 2 – nádorová tkáň</a:t>
            </a:r>
          </a:p>
          <a:p>
            <a:pPr algn="ctr" hangingPunct="0"/>
            <a:endParaRPr lang="en-US" sz="1633">
              <a:latin typeface="Liberation Sans" pitchFamily="18"/>
              <a:ea typeface="Noto Sans CJK SC Regular" pitchFamily="2"/>
              <a:cs typeface="FreeSans" pitchFamily="2"/>
            </a:endParaRPr>
          </a:p>
          <a:p>
            <a:pPr algn="ctr" hangingPunct="0"/>
            <a:endParaRPr lang="en-US" sz="1633">
              <a:latin typeface="Liberation Sans" pitchFamily="18"/>
              <a:ea typeface="Noto Sans CJK SC Regular" pitchFamily="2"/>
              <a:cs typeface="FreeSans" pitchFamily="2"/>
            </a:endParaRPr>
          </a:p>
          <a:p>
            <a:pPr algn="ctr" hangingPunct="0"/>
            <a:r>
              <a:rPr lang="en-US" sz="1633">
                <a:latin typeface="Liberation Sans" pitchFamily="18"/>
                <a:ea typeface="Noto Sans CJK SC Regular" pitchFamily="2"/>
                <a:cs typeface="FreeSans" pitchFamily="2"/>
              </a:rPr>
              <a:t>Nebo</a:t>
            </a:r>
          </a:p>
          <a:p>
            <a:pPr algn="ctr" hangingPunct="0"/>
            <a:endParaRPr lang="en-US" sz="1633">
              <a:latin typeface="Liberation Sans" pitchFamily="18"/>
              <a:ea typeface="Noto Sans CJK SC Regular" pitchFamily="2"/>
              <a:cs typeface="FreeSans" pitchFamily="2"/>
            </a:endParaRPr>
          </a:p>
          <a:p>
            <a:pPr algn="ctr" hangingPunct="0"/>
            <a:r>
              <a:rPr lang="en-US" sz="1633">
                <a:latin typeface="Liberation Sans" pitchFamily="18"/>
                <a:ea typeface="Noto Sans CJK SC Regular" pitchFamily="2"/>
                <a:cs typeface="FreeSans" pitchFamily="2"/>
              </a:rPr>
              <a:t>Illumina primery (pro sekvenaci) 1-6 pro vzorky stolice,</a:t>
            </a:r>
          </a:p>
          <a:p>
            <a:pPr algn="ctr" hangingPunct="0"/>
            <a:r>
              <a:rPr lang="en-US" sz="1633">
                <a:latin typeface="Liberation Sans" pitchFamily="18"/>
                <a:ea typeface="Noto Sans CJK SC Regular" pitchFamily="2"/>
                <a:cs typeface="FreeSans" pitchFamily="2"/>
              </a:rPr>
              <a:t>Illumina primery 7-12 pro bukální stěry</a:t>
            </a:r>
          </a:p>
          <a:p>
            <a:pPr algn="ctr" hangingPunct="0"/>
            <a:endParaRPr lang="en-US" sz="1633">
              <a:latin typeface="Liberation Sans" pitchFamily="18"/>
              <a:ea typeface="Noto Sans CJK SC Regular" pitchFamily="2"/>
              <a:cs typeface="FreeSans" pitchFamily="2"/>
            </a:endParaRPr>
          </a:p>
          <a:p>
            <a:pPr algn="ctr" hangingPunct="0"/>
            <a:endParaRPr lang="en-US" sz="1633">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2341679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72D30-43DA-094E-8952-A843FD0A15F5}"/>
              </a:ext>
            </a:extLst>
          </p:cNvPr>
          <p:cNvPicPr>
            <a:picLocks noChangeAspect="1"/>
          </p:cNvPicPr>
          <p:nvPr/>
        </p:nvPicPr>
        <p:blipFill>
          <a:blip r:embed="rId3">
            <a:lum/>
            <a:alphaModFix/>
          </a:blip>
          <a:srcRect/>
          <a:stretch>
            <a:fillRect/>
          </a:stretch>
        </p:blipFill>
        <p:spPr>
          <a:xfrm>
            <a:off x="2465393" y="1844882"/>
            <a:ext cx="6837720" cy="2634565"/>
          </a:xfrm>
          <a:prstGeom prst="rect">
            <a:avLst/>
          </a:prstGeom>
          <a:noFill/>
          <a:ln>
            <a:noFill/>
          </a:ln>
        </p:spPr>
      </p:pic>
      <p:sp>
        <p:nvSpPr>
          <p:cNvPr id="3" name="Title 2">
            <a:extLst>
              <a:ext uri="{FF2B5EF4-FFF2-40B4-BE49-F238E27FC236}">
                <a16:creationId xmlns:a16="http://schemas.microsoft.com/office/drawing/2014/main" id="{19C8AB9A-DC5D-7249-B89C-60E663C9C2B9}"/>
              </a:ext>
            </a:extLst>
          </p:cNvPr>
          <p:cNvSpPr txBox="1">
            <a:spLocks noGrp="1"/>
          </p:cNvSpPr>
          <p:nvPr>
            <p:ph type="title" idx="4294967295"/>
          </p:nvPr>
        </p:nvSpPr>
        <p:spPr>
          <a:xfrm>
            <a:off x="1980739" y="165906"/>
            <a:ext cx="8229627" cy="722080"/>
          </a:xfrm>
        </p:spPr>
        <p:txBody>
          <a:bodyPr/>
          <a:lstStyle/>
          <a:p>
            <a:pPr lvl="0"/>
            <a:r>
              <a:rPr lang="en-US"/>
              <a:t>Efekt dávky</a:t>
            </a:r>
          </a:p>
        </p:txBody>
      </p:sp>
      <p:sp>
        <p:nvSpPr>
          <p:cNvPr id="4" name="Freeform 3">
            <a:extLst>
              <a:ext uri="{FF2B5EF4-FFF2-40B4-BE49-F238E27FC236}">
                <a16:creationId xmlns:a16="http://schemas.microsoft.com/office/drawing/2014/main" id="{274D3133-CF1A-5443-ABAF-7257857A5D1A}"/>
              </a:ext>
            </a:extLst>
          </p:cNvPr>
          <p:cNvSpPr/>
          <p:nvPr/>
        </p:nvSpPr>
        <p:spPr>
          <a:xfrm>
            <a:off x="3099621" y="2903345"/>
            <a:ext cx="414764" cy="4977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alpha val="50000"/>
            </a:srgbClr>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 name="Freeform 4">
            <a:extLst>
              <a:ext uri="{FF2B5EF4-FFF2-40B4-BE49-F238E27FC236}">
                <a16:creationId xmlns:a16="http://schemas.microsoft.com/office/drawing/2014/main" id="{9E3066D8-DAD3-6F45-8B3D-AA674BCC64E9}"/>
              </a:ext>
            </a:extLst>
          </p:cNvPr>
          <p:cNvSpPr/>
          <p:nvPr/>
        </p:nvSpPr>
        <p:spPr>
          <a:xfrm>
            <a:off x="3763243" y="2106477"/>
            <a:ext cx="414764" cy="4977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9FF">
              <a:alpha val="50000"/>
            </a:srgbClr>
          </a:solidFill>
          <a:ln w="0">
            <a:solidFill>
              <a:srgbClr val="FF33FF"/>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CB2921C1-3383-7045-9FA4-D0D039CF3954}"/>
              </a:ext>
            </a:extLst>
          </p:cNvPr>
          <p:cNvSpPr/>
          <p:nvPr/>
        </p:nvSpPr>
        <p:spPr>
          <a:xfrm>
            <a:off x="3763243" y="2754422"/>
            <a:ext cx="414764" cy="4977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00">
              <a:alpha val="50000"/>
            </a:srgbClr>
          </a:solidFill>
          <a:ln w="0">
            <a:solidFill>
              <a:srgbClr val="FFCC00"/>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5F30E974-C828-AF49-A0B8-A83226E65D48}"/>
              </a:ext>
            </a:extLst>
          </p:cNvPr>
          <p:cNvSpPr/>
          <p:nvPr/>
        </p:nvSpPr>
        <p:spPr>
          <a:xfrm>
            <a:off x="3099621" y="3523857"/>
            <a:ext cx="414764" cy="4977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CC">
              <a:alpha val="50000"/>
            </a:srgbClr>
          </a:solidFill>
          <a:ln w="0">
            <a:solidFill>
              <a:srgbClr val="B2B2B2"/>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F5718B0A-5A50-6649-9C39-D3002196BB70}"/>
              </a:ext>
            </a:extLst>
          </p:cNvPr>
          <p:cNvSpPr/>
          <p:nvPr/>
        </p:nvSpPr>
        <p:spPr>
          <a:xfrm>
            <a:off x="5505250" y="2357948"/>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00">
              <a:alpha val="50000"/>
            </a:srgbClr>
          </a:solidFill>
          <a:ln w="0">
            <a:solidFill>
              <a:srgbClr val="FFCC00"/>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3E0B2DF7-A6CD-C845-9147-0DA5676EBF3A}"/>
              </a:ext>
            </a:extLst>
          </p:cNvPr>
          <p:cNvSpPr/>
          <p:nvPr/>
        </p:nvSpPr>
        <p:spPr>
          <a:xfrm>
            <a:off x="6168871" y="2604193"/>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00">
              <a:alpha val="50000"/>
            </a:srgbClr>
          </a:solidFill>
          <a:ln w="0">
            <a:solidFill>
              <a:srgbClr val="FFCC00"/>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9830784E-A2E1-BA44-A2A3-C8AC8CFCF24A}"/>
              </a:ext>
            </a:extLst>
          </p:cNvPr>
          <p:cNvSpPr/>
          <p:nvPr/>
        </p:nvSpPr>
        <p:spPr>
          <a:xfrm>
            <a:off x="6168871" y="2073818"/>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9FF">
              <a:alpha val="50000"/>
            </a:srgbClr>
          </a:solidFill>
          <a:ln w="0">
            <a:solidFill>
              <a:srgbClr val="FF33FF"/>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38B387E0-A60D-EB4C-8C4E-31B727643621}"/>
              </a:ext>
            </a:extLst>
          </p:cNvPr>
          <p:cNvSpPr/>
          <p:nvPr/>
        </p:nvSpPr>
        <p:spPr>
          <a:xfrm>
            <a:off x="5505250" y="2802757"/>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9FF">
              <a:alpha val="50000"/>
            </a:srgbClr>
          </a:solidFill>
          <a:ln w="0">
            <a:solidFill>
              <a:srgbClr val="FF33FF"/>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CD1EF666-7ECB-7540-8852-382C0122FDDF}"/>
              </a:ext>
            </a:extLst>
          </p:cNvPr>
          <p:cNvSpPr/>
          <p:nvPr/>
        </p:nvSpPr>
        <p:spPr>
          <a:xfrm>
            <a:off x="5505250" y="3252792"/>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alpha val="50000"/>
            </a:srgbClr>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A285EF99-D48B-E14C-9E68-F94DAA83EB59}"/>
              </a:ext>
            </a:extLst>
          </p:cNvPr>
          <p:cNvSpPr/>
          <p:nvPr/>
        </p:nvSpPr>
        <p:spPr>
          <a:xfrm>
            <a:off x="6168871" y="2936004"/>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alpha val="50000"/>
            </a:srgbClr>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555579E5-63DE-3948-AD0B-7798410E950E}"/>
              </a:ext>
            </a:extLst>
          </p:cNvPr>
          <p:cNvSpPr/>
          <p:nvPr/>
        </p:nvSpPr>
        <p:spPr>
          <a:xfrm>
            <a:off x="5505250" y="3717849"/>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CC">
              <a:alpha val="50000"/>
            </a:srgbClr>
          </a:solidFill>
          <a:ln w="0">
            <a:solidFill>
              <a:srgbClr val="B2B2B2"/>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FC2111F6-E17E-7D42-B5B2-6F3D093F6DE3}"/>
              </a:ext>
            </a:extLst>
          </p:cNvPr>
          <p:cNvSpPr/>
          <p:nvPr/>
        </p:nvSpPr>
        <p:spPr>
          <a:xfrm>
            <a:off x="6168871" y="3566967"/>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CC">
              <a:alpha val="50000"/>
            </a:srgbClr>
          </a:solidFill>
          <a:ln w="0">
            <a:solidFill>
              <a:srgbClr val="B2B2B2"/>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2FFDAD0A-C514-074B-9CB6-D707FDE5A824}"/>
              </a:ext>
            </a:extLst>
          </p:cNvPr>
          <p:cNvSpPr/>
          <p:nvPr/>
        </p:nvSpPr>
        <p:spPr>
          <a:xfrm>
            <a:off x="4758676" y="1576101"/>
            <a:ext cx="4811257" cy="331810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81646" tIns="40823" rIns="81646" bIns="40823" anchor="ctr" anchorCtr="0" compatLnSpc="0">
            <a:noAutofit/>
          </a:bodyPr>
          <a:lstStyle/>
          <a:p>
            <a:pPr algn="ctr" hangingPunct="0"/>
            <a:r>
              <a:rPr lang="en-US" sz="1633">
                <a:latin typeface="Liberation Sans" pitchFamily="18"/>
                <a:ea typeface="Noto Sans CJK SC Regular" pitchFamily="2"/>
                <a:cs typeface="FreeSans" pitchFamily="2"/>
              </a:rPr>
              <a:t>Pozorovaná proměnná (zdraví vs nemoc)</a:t>
            </a:r>
          </a:p>
          <a:p>
            <a:pPr algn="ctr" hangingPunct="0"/>
            <a:r>
              <a:rPr lang="en-US" sz="1633">
                <a:latin typeface="Liberation Sans" pitchFamily="18"/>
                <a:ea typeface="Noto Sans CJK SC Regular" pitchFamily="2"/>
                <a:cs typeface="FreeSans" pitchFamily="2"/>
              </a:rPr>
              <a:t> se překrývá s jinou technickou proměnnou, např:</a:t>
            </a:r>
          </a:p>
          <a:p>
            <a:pPr algn="ctr" hangingPunct="0"/>
            <a:endParaRPr lang="en-US" sz="1633">
              <a:latin typeface="Liberation Sans" pitchFamily="18"/>
              <a:ea typeface="Noto Sans CJK SC Regular" pitchFamily="2"/>
              <a:cs typeface="FreeSans" pitchFamily="2"/>
            </a:endParaRPr>
          </a:p>
          <a:p>
            <a:pPr algn="ctr" hangingPunct="0"/>
            <a:r>
              <a:rPr lang="en-US" sz="1633">
                <a:latin typeface="Liberation Sans" pitchFamily="18"/>
                <a:ea typeface="Noto Sans CJK SC Regular" pitchFamily="2"/>
                <a:cs typeface="FreeSans" pitchFamily="2"/>
              </a:rPr>
              <a:t>1. a 2. den analýza zdravé tkáně</a:t>
            </a:r>
          </a:p>
          <a:p>
            <a:pPr algn="ctr" hangingPunct="0"/>
            <a:r>
              <a:rPr lang="en-US" sz="1633">
                <a:latin typeface="Liberation Sans" pitchFamily="18"/>
                <a:ea typeface="Noto Sans CJK SC Regular" pitchFamily="2"/>
                <a:cs typeface="FreeSans" pitchFamily="2"/>
              </a:rPr>
              <a:t>3. a 4. den analýza nádorové tkáně</a:t>
            </a:r>
          </a:p>
          <a:p>
            <a:pPr algn="ctr" hangingPunct="0"/>
            <a:endParaRPr lang="en-US" sz="1633">
              <a:latin typeface="Liberation Sans" pitchFamily="18"/>
              <a:ea typeface="Noto Sans CJK SC Regular" pitchFamily="2"/>
              <a:cs typeface="FreeSans" pitchFamily="2"/>
            </a:endParaRPr>
          </a:p>
          <a:p>
            <a:pPr algn="ctr" hangingPunct="0"/>
            <a:endParaRPr lang="en-US" sz="1633">
              <a:latin typeface="Liberation Sans" pitchFamily="18"/>
              <a:ea typeface="Noto Sans CJK SC Regular" pitchFamily="2"/>
              <a:cs typeface="FreeSans" pitchFamily="2"/>
            </a:endParaRPr>
          </a:p>
          <a:p>
            <a:pPr algn="ctr" hangingPunct="0"/>
            <a:r>
              <a:rPr lang="en-US" sz="1633">
                <a:latin typeface="Liberation Sans" pitchFamily="18"/>
                <a:ea typeface="Noto Sans CJK SC Regular" pitchFamily="2"/>
                <a:cs typeface="FreeSans" pitchFamily="2"/>
              </a:rPr>
              <a:t>Nebo</a:t>
            </a:r>
          </a:p>
          <a:p>
            <a:pPr algn="ctr" hangingPunct="0"/>
            <a:endParaRPr lang="en-US" sz="1633">
              <a:latin typeface="Liberation Sans" pitchFamily="18"/>
              <a:ea typeface="Noto Sans CJK SC Regular" pitchFamily="2"/>
              <a:cs typeface="FreeSans" pitchFamily="2"/>
            </a:endParaRPr>
          </a:p>
          <a:p>
            <a:pPr algn="ctr" hangingPunct="0"/>
            <a:r>
              <a:rPr lang="en-US" sz="1633">
                <a:latin typeface="Liberation Sans" pitchFamily="18"/>
                <a:ea typeface="Noto Sans CJK SC Regular" pitchFamily="2"/>
                <a:cs typeface="FreeSans" pitchFamily="2"/>
              </a:rPr>
              <a:t>Laborant 1 – zdravá tkáň, laborant 2 – nádorová tkáň</a:t>
            </a:r>
          </a:p>
          <a:p>
            <a:pPr algn="ctr" hangingPunct="0"/>
            <a:endParaRPr lang="en-US" sz="1633">
              <a:latin typeface="Liberation Sans" pitchFamily="18"/>
              <a:ea typeface="Noto Sans CJK SC Regular" pitchFamily="2"/>
              <a:cs typeface="FreeSans" pitchFamily="2"/>
            </a:endParaRPr>
          </a:p>
          <a:p>
            <a:pPr algn="ctr" hangingPunct="0"/>
            <a:endParaRPr lang="en-US" sz="1633">
              <a:latin typeface="Liberation Sans" pitchFamily="18"/>
              <a:ea typeface="Noto Sans CJK SC Regular" pitchFamily="2"/>
              <a:cs typeface="FreeSans" pitchFamily="2"/>
            </a:endParaRPr>
          </a:p>
          <a:p>
            <a:pPr algn="ctr" hangingPunct="0"/>
            <a:r>
              <a:rPr lang="en-US" sz="1633">
                <a:latin typeface="Liberation Sans" pitchFamily="18"/>
                <a:ea typeface="Noto Sans CJK SC Regular" pitchFamily="2"/>
                <a:cs typeface="FreeSans" pitchFamily="2"/>
              </a:rPr>
              <a:t>Nebo</a:t>
            </a:r>
          </a:p>
          <a:p>
            <a:pPr algn="ctr" hangingPunct="0"/>
            <a:endParaRPr lang="en-US" sz="1633">
              <a:latin typeface="Liberation Sans" pitchFamily="18"/>
              <a:ea typeface="Noto Sans CJK SC Regular" pitchFamily="2"/>
              <a:cs typeface="FreeSans" pitchFamily="2"/>
            </a:endParaRPr>
          </a:p>
          <a:p>
            <a:pPr algn="ctr" hangingPunct="0"/>
            <a:r>
              <a:rPr lang="en-US" sz="1633">
                <a:latin typeface="Liberation Sans" pitchFamily="18"/>
                <a:ea typeface="Noto Sans CJK SC Regular" pitchFamily="2"/>
                <a:cs typeface="FreeSans" pitchFamily="2"/>
              </a:rPr>
              <a:t>Illumina primery (pro sekvenaci) 1-6 pro vzorky stolice,</a:t>
            </a:r>
          </a:p>
          <a:p>
            <a:pPr algn="ctr" hangingPunct="0"/>
            <a:r>
              <a:rPr lang="en-US" sz="1633">
                <a:latin typeface="Liberation Sans" pitchFamily="18"/>
                <a:ea typeface="Noto Sans CJK SC Regular" pitchFamily="2"/>
                <a:cs typeface="FreeSans" pitchFamily="2"/>
              </a:rPr>
              <a:t>Illumina primery 7-12 pro bukální stěry</a:t>
            </a:r>
          </a:p>
          <a:p>
            <a:pPr algn="ctr" hangingPunct="0"/>
            <a:endParaRPr lang="en-US" sz="1633">
              <a:latin typeface="Liberation Sans" pitchFamily="18"/>
              <a:ea typeface="Noto Sans CJK SC Regular" pitchFamily="2"/>
              <a:cs typeface="FreeSans" pitchFamily="2"/>
            </a:endParaRPr>
          </a:p>
          <a:p>
            <a:pPr algn="ctr" hangingPunct="0"/>
            <a:endParaRPr lang="en-US" sz="1633">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167CE61D-883F-3145-8D05-7508178B851A}"/>
              </a:ext>
            </a:extLst>
          </p:cNvPr>
          <p:cNvSpPr/>
          <p:nvPr/>
        </p:nvSpPr>
        <p:spPr>
          <a:xfrm>
            <a:off x="2270095" y="5474879"/>
            <a:ext cx="8129365" cy="74657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0000"/>
            </a:solidFill>
            <a:prstDash val="solid"/>
          </a:ln>
        </p:spPr>
        <p:txBody>
          <a:bodyPr vert="horz" wrap="none" lIns="81646" tIns="40823" rIns="81646" bIns="40823" anchor="ctr" anchorCtr="0" compatLnSpc="0">
            <a:noAutofit/>
          </a:bodyPr>
          <a:lstStyle/>
          <a:p>
            <a:pPr algn="ctr" hangingPunct="0"/>
            <a:r>
              <a:rPr lang="en-US" sz="1633" b="1">
                <a:solidFill>
                  <a:srgbClr val="FF3333"/>
                </a:solidFill>
                <a:latin typeface="Liberation Sans" pitchFamily="18"/>
                <a:ea typeface="Noto Sans CJK SC Regular" pitchFamily="2"/>
                <a:cs typeface="FreeSans" pitchFamily="2"/>
              </a:rPr>
              <a:t>NENÍ MOŽNÉ STATISTICKY ODDĚLIT TECHNICKÝ EFEKT OD BIOLOGICKÉHO!!!</a:t>
            </a:r>
          </a:p>
        </p:txBody>
      </p:sp>
      <p:sp>
        <p:nvSpPr>
          <p:cNvPr id="18" name="Straight Connector 17">
            <a:extLst>
              <a:ext uri="{FF2B5EF4-FFF2-40B4-BE49-F238E27FC236}">
                <a16:creationId xmlns:a16="http://schemas.microsoft.com/office/drawing/2014/main" id="{E7D2A57C-EEA3-2E4C-88ED-A3497789B4AA}"/>
              </a:ext>
            </a:extLst>
          </p:cNvPr>
          <p:cNvSpPr/>
          <p:nvPr/>
        </p:nvSpPr>
        <p:spPr>
          <a:xfrm>
            <a:off x="2104190" y="1410196"/>
            <a:ext cx="2488581" cy="3152204"/>
          </a:xfrm>
          <a:prstGeom prst="line">
            <a:avLst/>
          </a:prstGeom>
          <a:noFill/>
          <a:ln w="0">
            <a:solidFill>
              <a:srgbClr val="FF0000"/>
            </a:solidFill>
            <a:prstDash val="solid"/>
          </a:ln>
        </p:spPr>
        <p:txBody>
          <a:bodyPr vert="horz" wrap="none" lIns="81646" tIns="40823" rIns="81646" bIns="40823" anchor="ctr" anchorCtr="0" compatLnSpc="0"/>
          <a:lstStyle/>
          <a:p>
            <a:pPr hangingPunct="0"/>
            <a:endParaRPr lang="en-US" sz="1633">
              <a:latin typeface="Liberation Sans" pitchFamily="18"/>
              <a:ea typeface="Noto Sans CJK SC Regular" pitchFamily="2"/>
              <a:cs typeface="FreeSans" pitchFamily="2"/>
            </a:endParaRPr>
          </a:p>
        </p:txBody>
      </p:sp>
      <p:sp>
        <p:nvSpPr>
          <p:cNvPr id="19" name="Straight Connector 18">
            <a:extLst>
              <a:ext uri="{FF2B5EF4-FFF2-40B4-BE49-F238E27FC236}">
                <a16:creationId xmlns:a16="http://schemas.microsoft.com/office/drawing/2014/main" id="{B57D4EE5-3B5A-B442-AEC6-A674E33BAC6E}"/>
              </a:ext>
            </a:extLst>
          </p:cNvPr>
          <p:cNvSpPr/>
          <p:nvPr/>
        </p:nvSpPr>
        <p:spPr>
          <a:xfrm flipH="1">
            <a:off x="2021237" y="1410196"/>
            <a:ext cx="2073818" cy="3484015"/>
          </a:xfrm>
          <a:prstGeom prst="line">
            <a:avLst/>
          </a:prstGeom>
          <a:noFill/>
          <a:ln w="0">
            <a:solidFill>
              <a:srgbClr val="FF0000"/>
            </a:solidFill>
            <a:prstDash val="solid"/>
          </a:ln>
        </p:spPr>
        <p:txBody>
          <a:bodyPr vert="horz" wrap="none" lIns="81646" tIns="40823" rIns="81646" bIns="40823" anchor="ctr" anchorCtr="0" compatLnSpc="0"/>
          <a:lstStyle/>
          <a:p>
            <a:pPr hangingPunct="0"/>
            <a:endParaRPr lang="en-US" sz="1633">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2715018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5807D-3F24-6141-A69E-A22C5DCA7315}"/>
              </a:ext>
            </a:extLst>
          </p:cNvPr>
          <p:cNvSpPr>
            <a:spLocks noGrp="1"/>
          </p:cNvSpPr>
          <p:nvPr>
            <p:ph type="title"/>
          </p:nvPr>
        </p:nvSpPr>
        <p:spPr>
          <a:xfrm>
            <a:off x="987689" y="3071183"/>
            <a:ext cx="9910296" cy="2590027"/>
          </a:xfrm>
        </p:spPr>
        <p:txBody>
          <a:bodyPr vert="horz" lIns="91440" tIns="45720" rIns="91440" bIns="45720" rtlCol="0" anchor="t">
            <a:normAutofit/>
          </a:bodyPr>
          <a:lstStyle/>
          <a:p>
            <a:r>
              <a:rPr lang="en-US" sz="8000" kern="1200">
                <a:solidFill>
                  <a:schemeClr val="tx1"/>
                </a:solidFill>
                <a:latin typeface="+mj-lt"/>
                <a:ea typeface="+mj-ea"/>
                <a:cs typeface="+mj-cs"/>
              </a:rPr>
              <a:t>Příklady efektu dávky z praxe</a:t>
            </a:r>
          </a:p>
        </p:txBody>
      </p:sp>
      <p:sp>
        <p:nvSpPr>
          <p:cNvPr id="3" name="Text Placeholder 2">
            <a:extLst>
              <a:ext uri="{FF2B5EF4-FFF2-40B4-BE49-F238E27FC236}">
                <a16:creationId xmlns:a16="http://schemas.microsoft.com/office/drawing/2014/main" id="{B5378710-0CCB-584A-9D73-94491D0EF2F5}"/>
              </a:ext>
            </a:extLst>
          </p:cNvPr>
          <p:cNvSpPr>
            <a:spLocks noGrp="1"/>
          </p:cNvSpPr>
          <p:nvPr>
            <p:ph type="body" idx="1"/>
          </p:nvPr>
        </p:nvSpPr>
        <p:spPr>
          <a:xfrm>
            <a:off x="987688" y="1553518"/>
            <a:ext cx="9910295" cy="1281733"/>
          </a:xfrm>
        </p:spPr>
        <p:txBody>
          <a:bodyPr vert="horz" lIns="91440" tIns="45720" rIns="91440" bIns="45720" rtlCol="0" anchor="b">
            <a:normAutofit/>
          </a:bodyPr>
          <a:lstStyle/>
          <a:p>
            <a:endParaRPr lang="en-US" sz="2400" kern="1200">
              <a:solidFill>
                <a:schemeClr val="tx1"/>
              </a:solidFill>
              <a:latin typeface="+mn-lt"/>
              <a:ea typeface="+mn-ea"/>
              <a:cs typeface="+mn-cs"/>
            </a:endParaRPr>
          </a:p>
        </p:txBody>
      </p:sp>
      <p:sp>
        <p:nvSpPr>
          <p:cNvPr id="29" name="Rectangle 28">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306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EEB46-0617-184E-8A96-3DE842D0742F}"/>
              </a:ext>
            </a:extLst>
          </p:cNvPr>
          <p:cNvSpPr>
            <a:spLocks noGrp="1"/>
          </p:cNvSpPr>
          <p:nvPr>
            <p:ph type="title"/>
          </p:nvPr>
        </p:nvSpPr>
        <p:spPr/>
        <p:txBody>
          <a:bodyPr/>
          <a:lstStyle/>
          <a:p>
            <a:r>
              <a:rPr lang="cs-CZ" dirty="0" err="1"/>
              <a:t>Sekvencování</a:t>
            </a:r>
            <a:r>
              <a:rPr lang="cs-CZ" dirty="0"/>
              <a:t> </a:t>
            </a:r>
            <a:r>
              <a:rPr lang="cs-CZ" dirty="0" err="1"/>
              <a:t>mikrobiomu</a:t>
            </a:r>
            <a:r>
              <a:rPr lang="cs-CZ" dirty="0"/>
              <a:t> </a:t>
            </a:r>
            <a:br>
              <a:rPr lang="cs-CZ" dirty="0"/>
            </a:br>
            <a:r>
              <a:rPr lang="cs-CZ" dirty="0"/>
              <a:t>– efekt </a:t>
            </a:r>
            <a:r>
              <a:rPr lang="cs-CZ" dirty="0" err="1"/>
              <a:t>primeru</a:t>
            </a:r>
            <a:r>
              <a:rPr lang="cs-CZ" dirty="0"/>
              <a:t> </a:t>
            </a:r>
            <a:r>
              <a:rPr lang="cs-CZ" dirty="0" err="1"/>
              <a:t>Illumina</a:t>
            </a:r>
            <a:endParaRPr lang="cs-CZ" dirty="0"/>
          </a:p>
        </p:txBody>
      </p:sp>
      <p:sp>
        <p:nvSpPr>
          <p:cNvPr id="3" name="Text Placeholder 2">
            <a:extLst>
              <a:ext uri="{FF2B5EF4-FFF2-40B4-BE49-F238E27FC236}">
                <a16:creationId xmlns:a16="http://schemas.microsoft.com/office/drawing/2014/main" id="{F4A9F58C-EF1C-384E-BBA7-1023E235B52E}"/>
              </a:ext>
            </a:extLst>
          </p:cNvPr>
          <p:cNvSpPr>
            <a:spLocks noGrp="1"/>
          </p:cNvSpPr>
          <p:nvPr>
            <p:ph type="body" idx="1"/>
          </p:nvPr>
        </p:nvSpPr>
        <p:spPr/>
        <p:txBody>
          <a:bodyPr/>
          <a:lstStyle/>
          <a:p>
            <a:endParaRPr lang="cs-CZ"/>
          </a:p>
        </p:txBody>
      </p:sp>
    </p:spTree>
    <p:extLst>
      <p:ext uri="{BB962C8B-B14F-4D97-AF65-F5344CB8AC3E}">
        <p14:creationId xmlns:p14="http://schemas.microsoft.com/office/powerpoint/2010/main" val="3709087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968FA1-2AB8-F64F-9BF2-3B3AEE5086FE}"/>
              </a:ext>
            </a:extLst>
          </p:cNvPr>
          <p:cNvSpPr txBox="1">
            <a:spLocks/>
          </p:cNvSpPr>
          <p:nvPr/>
        </p:nvSpPr>
        <p:spPr>
          <a:xfrm>
            <a:off x="838200" y="171162"/>
            <a:ext cx="2840182" cy="2721940"/>
          </a:xfrm>
          <a:prstGeom prst="ellipse">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1800" kern="1200" dirty="0">
                <a:solidFill>
                  <a:srgbClr val="FFFFFF"/>
                </a:solidFill>
                <a:latin typeface="+mj-lt"/>
                <a:ea typeface="+mj-ea"/>
                <a:cs typeface="+mj-cs"/>
              </a:rPr>
              <a:t>Experiment: </a:t>
            </a:r>
            <a:r>
              <a:rPr lang="en-US" sz="1800" kern="1200" dirty="0" err="1">
                <a:solidFill>
                  <a:srgbClr val="FFFFFF"/>
                </a:solidFill>
                <a:latin typeface="+mj-lt"/>
                <a:ea typeface="+mj-ea"/>
                <a:cs typeface="+mj-cs"/>
              </a:rPr>
              <a:t>Sekvenace</a:t>
            </a:r>
            <a:r>
              <a:rPr lang="en-US" sz="1800" kern="1200" dirty="0">
                <a:solidFill>
                  <a:srgbClr val="FFFFFF"/>
                </a:solidFill>
                <a:latin typeface="+mj-lt"/>
                <a:ea typeface="+mj-ea"/>
                <a:cs typeface="+mj-cs"/>
              </a:rPr>
              <a:t> genu pro 16S rRNA</a:t>
            </a:r>
            <a:br>
              <a:rPr lang="en-US" sz="1800" kern="1200" dirty="0">
                <a:solidFill>
                  <a:srgbClr val="FFFFFF"/>
                </a:solidFill>
                <a:latin typeface="+mj-lt"/>
                <a:ea typeface="+mj-ea"/>
                <a:cs typeface="+mj-cs"/>
              </a:rPr>
            </a:br>
            <a:r>
              <a:rPr lang="en-US" sz="1800" kern="1200" dirty="0" err="1">
                <a:solidFill>
                  <a:srgbClr val="FFFFFF"/>
                </a:solidFill>
                <a:latin typeface="+mj-lt"/>
                <a:ea typeface="+mj-ea"/>
                <a:cs typeface="+mj-cs"/>
              </a:rPr>
              <a:t>Cíl</a:t>
            </a:r>
            <a:r>
              <a:rPr lang="en-US" sz="1800" kern="1200" dirty="0">
                <a:solidFill>
                  <a:srgbClr val="FFFFFF"/>
                </a:solidFill>
                <a:latin typeface="+mj-lt"/>
                <a:ea typeface="+mj-ea"/>
                <a:cs typeface="+mj-cs"/>
              </a:rPr>
              <a:t>: </a:t>
            </a:r>
            <a:r>
              <a:rPr lang="en-US" sz="1800" kern="1200" dirty="0" err="1">
                <a:solidFill>
                  <a:srgbClr val="FFFFFF"/>
                </a:solidFill>
                <a:latin typeface="+mj-lt"/>
                <a:ea typeface="+mj-ea"/>
                <a:cs typeface="+mj-cs"/>
              </a:rPr>
              <a:t>Porovnat</a:t>
            </a:r>
            <a:r>
              <a:rPr lang="en-US" sz="1800" kern="1200" dirty="0">
                <a:solidFill>
                  <a:srgbClr val="FFFFFF"/>
                </a:solidFill>
                <a:latin typeface="+mj-lt"/>
                <a:ea typeface="+mj-ea"/>
                <a:cs typeface="+mj-cs"/>
              </a:rPr>
              <a:t> </a:t>
            </a:r>
            <a:r>
              <a:rPr lang="en-US" sz="1800" b="1" kern="1200" dirty="0" err="1">
                <a:solidFill>
                  <a:srgbClr val="FFFFFF"/>
                </a:solidFill>
                <a:latin typeface="+mj-lt"/>
                <a:ea typeface="+mj-ea"/>
                <a:cs typeface="+mj-cs"/>
              </a:rPr>
              <a:t>vliv</a:t>
            </a:r>
            <a:r>
              <a:rPr lang="en-US" sz="1800" b="1" kern="1200" dirty="0">
                <a:solidFill>
                  <a:srgbClr val="FFFFFF"/>
                </a:solidFill>
                <a:latin typeface="+mj-lt"/>
                <a:ea typeface="+mj-ea"/>
                <a:cs typeface="+mj-cs"/>
              </a:rPr>
              <a:t> </a:t>
            </a:r>
            <a:r>
              <a:rPr lang="en-US" sz="1800" b="1" kern="1200" dirty="0" err="1">
                <a:solidFill>
                  <a:srgbClr val="FFFFFF"/>
                </a:solidFill>
                <a:latin typeface="+mj-lt"/>
                <a:ea typeface="+mj-ea"/>
                <a:cs typeface="+mj-cs"/>
              </a:rPr>
              <a:t>odběrových</a:t>
            </a:r>
            <a:r>
              <a:rPr lang="en-US" sz="1800" b="1" kern="1200" dirty="0">
                <a:solidFill>
                  <a:srgbClr val="FFFFFF"/>
                </a:solidFill>
                <a:latin typeface="+mj-lt"/>
                <a:ea typeface="+mj-ea"/>
                <a:cs typeface="+mj-cs"/>
              </a:rPr>
              <a:t> a </a:t>
            </a:r>
            <a:r>
              <a:rPr lang="en-US" sz="1800" b="1" kern="1200" dirty="0" err="1">
                <a:solidFill>
                  <a:srgbClr val="FFFFFF"/>
                </a:solidFill>
                <a:latin typeface="+mj-lt"/>
                <a:ea typeface="+mj-ea"/>
                <a:cs typeface="+mj-cs"/>
              </a:rPr>
              <a:t>izolačních</a:t>
            </a:r>
            <a:r>
              <a:rPr lang="en-US" sz="1800" b="1" kern="1200" dirty="0">
                <a:solidFill>
                  <a:srgbClr val="FFFFFF"/>
                </a:solidFill>
                <a:latin typeface="+mj-lt"/>
                <a:ea typeface="+mj-ea"/>
                <a:cs typeface="+mj-cs"/>
              </a:rPr>
              <a:t> </a:t>
            </a:r>
            <a:r>
              <a:rPr lang="en-US" sz="1800" b="1" kern="1200" dirty="0" err="1">
                <a:solidFill>
                  <a:srgbClr val="FFFFFF"/>
                </a:solidFill>
                <a:latin typeface="+mj-lt"/>
                <a:ea typeface="+mj-ea"/>
                <a:cs typeface="+mj-cs"/>
              </a:rPr>
              <a:t>kitů</a:t>
            </a:r>
            <a:r>
              <a:rPr lang="en-US" sz="1800" b="1" kern="1200" dirty="0">
                <a:solidFill>
                  <a:srgbClr val="FFFFFF"/>
                </a:solidFill>
                <a:latin typeface="+mj-lt"/>
                <a:ea typeface="+mj-ea"/>
                <a:cs typeface="+mj-cs"/>
              </a:rPr>
              <a:t> </a:t>
            </a:r>
            <a:r>
              <a:rPr lang="en-US" sz="1800" kern="1200" dirty="0" err="1">
                <a:solidFill>
                  <a:srgbClr val="FFFFFF"/>
                </a:solidFill>
                <a:latin typeface="+mj-lt"/>
                <a:ea typeface="+mj-ea"/>
                <a:cs typeface="+mj-cs"/>
              </a:rPr>
              <a:t>na</a:t>
            </a:r>
            <a:r>
              <a:rPr lang="en-US" sz="1800" kern="1200" dirty="0">
                <a:solidFill>
                  <a:srgbClr val="FFFFFF"/>
                </a:solidFill>
                <a:latin typeface="+mj-lt"/>
                <a:ea typeface="+mj-ea"/>
                <a:cs typeface="+mj-cs"/>
              </a:rPr>
              <a:t> </a:t>
            </a:r>
            <a:r>
              <a:rPr lang="en-US" sz="1800" kern="1200" dirty="0" err="1">
                <a:solidFill>
                  <a:srgbClr val="FFFFFF"/>
                </a:solidFill>
                <a:latin typeface="+mj-lt"/>
                <a:ea typeface="+mj-ea"/>
                <a:cs typeface="+mj-cs"/>
              </a:rPr>
              <a:t>složení</a:t>
            </a:r>
            <a:r>
              <a:rPr lang="en-US" sz="1800" kern="1200" dirty="0">
                <a:solidFill>
                  <a:srgbClr val="FFFFFF"/>
                </a:solidFill>
                <a:latin typeface="+mj-lt"/>
                <a:ea typeface="+mj-ea"/>
                <a:cs typeface="+mj-cs"/>
              </a:rPr>
              <a:t> </a:t>
            </a:r>
            <a:r>
              <a:rPr lang="en-US" sz="1800" kern="1200" dirty="0" err="1">
                <a:solidFill>
                  <a:srgbClr val="FFFFFF"/>
                </a:solidFill>
                <a:latin typeface="+mj-lt"/>
                <a:ea typeface="+mj-ea"/>
                <a:cs typeface="+mj-cs"/>
              </a:rPr>
              <a:t>mikrobiomu</a:t>
            </a:r>
            <a:r>
              <a:rPr lang="en-US" sz="1800" kern="1200" dirty="0">
                <a:solidFill>
                  <a:srgbClr val="FFFFFF"/>
                </a:solidFill>
                <a:latin typeface="+mj-lt"/>
                <a:ea typeface="+mj-ea"/>
                <a:cs typeface="+mj-cs"/>
              </a:rPr>
              <a:t> </a:t>
            </a:r>
            <a:r>
              <a:rPr lang="en-US" sz="1800" kern="1200" dirty="0" err="1">
                <a:solidFill>
                  <a:srgbClr val="FFFFFF"/>
                </a:solidFill>
                <a:latin typeface="+mj-lt"/>
                <a:ea typeface="+mj-ea"/>
                <a:cs typeface="+mj-cs"/>
              </a:rPr>
              <a:t>ve</a:t>
            </a:r>
            <a:r>
              <a:rPr lang="en-US" sz="1800" kern="1200" dirty="0">
                <a:solidFill>
                  <a:srgbClr val="FFFFFF"/>
                </a:solidFill>
                <a:latin typeface="+mj-lt"/>
                <a:ea typeface="+mj-ea"/>
                <a:cs typeface="+mj-cs"/>
              </a:rPr>
              <a:t> </a:t>
            </a:r>
            <a:r>
              <a:rPr lang="en-US" sz="1800" kern="1200" dirty="0" err="1">
                <a:solidFill>
                  <a:srgbClr val="FFFFFF"/>
                </a:solidFill>
                <a:latin typeface="+mj-lt"/>
                <a:ea typeface="+mj-ea"/>
                <a:cs typeface="+mj-cs"/>
              </a:rPr>
              <a:t>stolici</a:t>
            </a:r>
            <a:endParaRPr lang="en-US" sz="1800" kern="1200" dirty="0">
              <a:solidFill>
                <a:srgbClr val="FFFFFF"/>
              </a:solidFill>
              <a:latin typeface="+mj-lt"/>
              <a:ea typeface="+mj-ea"/>
              <a:cs typeface="+mj-cs"/>
            </a:endParaRPr>
          </a:p>
        </p:txBody>
      </p:sp>
      <p:pic>
        <p:nvPicPr>
          <p:cNvPr id="10" name="Picture 9">
            <a:extLst>
              <a:ext uri="{FF2B5EF4-FFF2-40B4-BE49-F238E27FC236}">
                <a16:creationId xmlns:a16="http://schemas.microsoft.com/office/drawing/2014/main" id="{7B209F90-6F9A-3946-B82F-343C1804FDBD}"/>
              </a:ext>
            </a:extLst>
          </p:cNvPr>
          <p:cNvPicPr>
            <a:picLocks noChangeAspect="1"/>
          </p:cNvPicPr>
          <p:nvPr/>
        </p:nvPicPr>
        <p:blipFill>
          <a:blip r:embed="rId2"/>
          <a:stretch>
            <a:fillRect/>
          </a:stretch>
        </p:blipFill>
        <p:spPr>
          <a:xfrm>
            <a:off x="4203628" y="645391"/>
            <a:ext cx="7592659" cy="3236399"/>
          </a:xfrm>
          <a:prstGeom prst="rect">
            <a:avLst/>
          </a:prstGeom>
        </p:spPr>
      </p:pic>
      <p:sp>
        <p:nvSpPr>
          <p:cNvPr id="12" name="TextBox 11">
            <a:extLst>
              <a:ext uri="{FF2B5EF4-FFF2-40B4-BE49-F238E27FC236}">
                <a16:creationId xmlns:a16="http://schemas.microsoft.com/office/drawing/2014/main" id="{45FFAA48-9F69-1040-8D1C-60BDB7AD3B87}"/>
              </a:ext>
            </a:extLst>
          </p:cNvPr>
          <p:cNvSpPr txBox="1"/>
          <p:nvPr/>
        </p:nvSpPr>
        <p:spPr>
          <a:xfrm>
            <a:off x="838200" y="4130519"/>
            <a:ext cx="9188000" cy="1527454"/>
          </a:xfrm>
          <a:prstGeom prst="rect">
            <a:avLst/>
          </a:prstGeom>
          <a:noFill/>
          <a:ln>
            <a:noFill/>
          </a:ln>
        </p:spPr>
        <p:txBody>
          <a:bodyPr vert="horz" wrap="square" lIns="81646" tIns="40823" rIns="81646" bIns="40823" anchorCtr="0" compatLnSpc="0">
            <a:spAutoFit/>
          </a:bodyPr>
          <a:lstStyle/>
          <a:p>
            <a:pPr hangingPunct="0"/>
            <a:r>
              <a:rPr lang="en-US" sz="1633" dirty="0" err="1">
                <a:latin typeface="Liberation Sans" pitchFamily="18"/>
                <a:ea typeface="Noto Sans CJK SC Regular" pitchFamily="2"/>
                <a:cs typeface="FreeSans" pitchFamily="2"/>
              </a:rPr>
              <a:t>Porovnání</a:t>
            </a:r>
            <a:r>
              <a:rPr lang="en-US" sz="1633" dirty="0">
                <a:latin typeface="Liberation Sans" pitchFamily="18"/>
                <a:ea typeface="Noto Sans CJK SC Regular" pitchFamily="2"/>
                <a:cs typeface="FreeSans" pitchFamily="2"/>
              </a:rPr>
              <a:t> 3 </a:t>
            </a:r>
            <a:r>
              <a:rPr lang="en-US" sz="1633" dirty="0" err="1">
                <a:latin typeface="Liberation Sans" pitchFamily="18"/>
                <a:ea typeface="Noto Sans CJK SC Regular" pitchFamily="2"/>
                <a:cs typeface="FreeSans" pitchFamily="2"/>
              </a:rPr>
              <a:t>odběrových</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kitů</a:t>
            </a:r>
            <a:r>
              <a:rPr lang="en-US" sz="1633" dirty="0">
                <a:latin typeface="Liberation Sans" pitchFamily="18"/>
                <a:ea typeface="Noto Sans CJK SC Regular" pitchFamily="2"/>
                <a:cs typeface="FreeSans" pitchFamily="2"/>
              </a:rPr>
              <a:t> (S1, S2, S3) a 2 DNA </a:t>
            </a:r>
            <a:r>
              <a:rPr lang="en-US" sz="1633" dirty="0" err="1">
                <a:latin typeface="Liberation Sans" pitchFamily="18"/>
                <a:ea typeface="Noto Sans CJK SC Regular" pitchFamily="2"/>
                <a:cs typeface="FreeSans" pitchFamily="2"/>
              </a:rPr>
              <a:t>izolačních</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kitů</a:t>
            </a:r>
            <a:r>
              <a:rPr lang="en-US" sz="1633" dirty="0">
                <a:latin typeface="Liberation Sans" pitchFamily="18"/>
                <a:ea typeface="Noto Sans CJK SC Regular" pitchFamily="2"/>
                <a:cs typeface="FreeSans" pitchFamily="2"/>
              </a:rPr>
              <a:t> (1,2)</a:t>
            </a:r>
          </a:p>
          <a:p>
            <a:pPr hangingPunct="0"/>
            <a:endParaRPr lang="en-US" sz="1633" dirty="0">
              <a:latin typeface="Liberation Sans" pitchFamily="18"/>
              <a:ea typeface="Noto Sans CJK SC Regular" pitchFamily="2"/>
              <a:cs typeface="FreeSans" pitchFamily="2"/>
            </a:endParaRPr>
          </a:p>
          <a:p>
            <a:pPr hangingPunct="0"/>
            <a:r>
              <a:rPr lang="en-US" sz="1633" b="1" dirty="0">
                <a:latin typeface="Liberation Sans" pitchFamily="18"/>
                <a:ea typeface="Noto Sans CJK SC Regular" pitchFamily="2"/>
                <a:cs typeface="FreeSans" pitchFamily="2"/>
              </a:rPr>
              <a:t>16</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dobrovolníků</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použilo</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všechny</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odběrové</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kity</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na</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odběr</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stolice</a:t>
            </a:r>
            <a:r>
              <a:rPr lang="en-US" sz="1633" dirty="0">
                <a:latin typeface="Liberation Sans" pitchFamily="18"/>
                <a:ea typeface="Noto Sans CJK SC Regular" pitchFamily="2"/>
                <a:cs typeface="FreeSans" pitchFamily="2"/>
              </a:rPr>
              <a:t>,</a:t>
            </a:r>
          </a:p>
          <a:p>
            <a:pPr hangingPunct="0"/>
            <a:r>
              <a:rPr lang="en-US" sz="1633" dirty="0">
                <a:latin typeface="Liberation Sans" pitchFamily="18"/>
                <a:ea typeface="Noto Sans CJK SC Regular" pitchFamily="2"/>
                <a:cs typeface="FreeSans" pitchFamily="2"/>
              </a:rPr>
              <a:t> z </a:t>
            </a:r>
            <a:r>
              <a:rPr lang="en-US" sz="1633" dirty="0" err="1">
                <a:latin typeface="Liberation Sans" pitchFamily="18"/>
                <a:ea typeface="Noto Sans CJK SC Regular" pitchFamily="2"/>
                <a:cs typeface="FreeSans" pitchFamily="2"/>
              </a:rPr>
              <a:t>každého</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odběru</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izolace</a:t>
            </a:r>
            <a:r>
              <a:rPr lang="en-US" sz="1633" dirty="0">
                <a:latin typeface="Liberation Sans" pitchFamily="18"/>
                <a:ea typeface="Noto Sans CJK SC Regular" pitchFamily="2"/>
                <a:cs typeface="FreeSans" pitchFamily="2"/>
              </a:rPr>
              <a:t> DNA </a:t>
            </a:r>
            <a:r>
              <a:rPr lang="en-US" sz="1633" dirty="0" err="1">
                <a:latin typeface="Liberation Sans" pitchFamily="18"/>
                <a:ea typeface="Noto Sans CJK SC Regular" pitchFamily="2"/>
                <a:cs typeface="FreeSans" pitchFamily="2"/>
              </a:rPr>
              <a:t>dvěma</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kity</a:t>
            </a:r>
            <a:endParaRPr lang="en-US" sz="1633" dirty="0">
              <a:latin typeface="Liberation Sans" pitchFamily="18"/>
              <a:ea typeface="Noto Sans CJK SC Regular" pitchFamily="2"/>
              <a:cs typeface="FreeSans" pitchFamily="2"/>
            </a:endParaRPr>
          </a:p>
          <a:p>
            <a:pPr hangingPunct="0"/>
            <a:endParaRPr lang="en-US" sz="1633" dirty="0">
              <a:latin typeface="Liberation Sans" pitchFamily="18"/>
              <a:ea typeface="Noto Sans CJK SC Regular" pitchFamily="2"/>
              <a:cs typeface="FreeSans" pitchFamily="2"/>
            </a:endParaRPr>
          </a:p>
          <a:p>
            <a:pPr hangingPunct="0"/>
            <a:r>
              <a:rPr lang="en-US" sz="1633" dirty="0">
                <a:latin typeface="Liberation Sans" pitchFamily="18"/>
                <a:ea typeface="Noto Sans CJK SC Regular" pitchFamily="2"/>
                <a:cs typeface="FreeSans" pitchFamily="2"/>
              </a:rPr>
              <a:t>=&gt; </a:t>
            </a:r>
            <a:r>
              <a:rPr lang="en-US" sz="1633" dirty="0" err="1">
                <a:latin typeface="Liberation Sans" pitchFamily="18"/>
                <a:ea typeface="Noto Sans CJK SC Regular" pitchFamily="2"/>
                <a:cs typeface="FreeSans" pitchFamily="2"/>
              </a:rPr>
              <a:t>sekvenační</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analýza</a:t>
            </a:r>
            <a:r>
              <a:rPr lang="en-US" sz="1633" dirty="0">
                <a:latin typeface="Liberation Sans" pitchFamily="18"/>
                <a:ea typeface="Noto Sans CJK SC Regular" pitchFamily="2"/>
                <a:cs typeface="FreeSans" pitchFamily="2"/>
              </a:rPr>
              <a:t> genu pro 16S rRNA</a:t>
            </a:r>
          </a:p>
        </p:txBody>
      </p:sp>
    </p:spTree>
    <p:extLst>
      <p:ext uri="{BB962C8B-B14F-4D97-AF65-F5344CB8AC3E}">
        <p14:creationId xmlns:p14="http://schemas.microsoft.com/office/powerpoint/2010/main" val="4072619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968FA1-2AB8-F64F-9BF2-3B3AEE5086FE}"/>
              </a:ext>
            </a:extLst>
          </p:cNvPr>
          <p:cNvSpPr txBox="1">
            <a:spLocks/>
          </p:cNvSpPr>
          <p:nvPr/>
        </p:nvSpPr>
        <p:spPr>
          <a:xfrm>
            <a:off x="838200" y="171162"/>
            <a:ext cx="2840182" cy="2371148"/>
          </a:xfrm>
          <a:prstGeom prst="ellipse">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1500" kern="1200">
                <a:solidFill>
                  <a:srgbClr val="FFFFFF"/>
                </a:solidFill>
                <a:latin typeface="+mj-lt"/>
                <a:ea typeface="+mj-ea"/>
                <a:cs typeface="+mj-cs"/>
              </a:rPr>
              <a:t>Experiment: Sekvenace genu pro 16S rRNA</a:t>
            </a:r>
            <a:br>
              <a:rPr lang="en-US" sz="1500" kern="1200">
                <a:solidFill>
                  <a:srgbClr val="FFFFFF"/>
                </a:solidFill>
                <a:latin typeface="+mj-lt"/>
                <a:ea typeface="+mj-ea"/>
                <a:cs typeface="+mj-cs"/>
              </a:rPr>
            </a:br>
            <a:r>
              <a:rPr lang="en-US" sz="1500" kern="1200">
                <a:solidFill>
                  <a:srgbClr val="FFFFFF"/>
                </a:solidFill>
                <a:latin typeface="+mj-lt"/>
                <a:ea typeface="+mj-ea"/>
                <a:cs typeface="+mj-cs"/>
              </a:rPr>
              <a:t>Cíl: Porovnat </a:t>
            </a:r>
            <a:r>
              <a:rPr lang="en-US" sz="1500" b="1" kern="1200">
                <a:solidFill>
                  <a:srgbClr val="FFFFFF"/>
                </a:solidFill>
                <a:latin typeface="+mj-lt"/>
                <a:ea typeface="+mj-ea"/>
                <a:cs typeface="+mj-cs"/>
              </a:rPr>
              <a:t>vliv odběrových a izolačních kitů </a:t>
            </a:r>
            <a:r>
              <a:rPr lang="en-US" sz="1500" kern="1200">
                <a:solidFill>
                  <a:srgbClr val="FFFFFF"/>
                </a:solidFill>
                <a:latin typeface="+mj-lt"/>
                <a:ea typeface="+mj-ea"/>
                <a:cs typeface="+mj-cs"/>
              </a:rPr>
              <a:t>na složení mikrobiomu ve stolici</a:t>
            </a:r>
          </a:p>
        </p:txBody>
      </p:sp>
      <p:pic>
        <p:nvPicPr>
          <p:cNvPr id="4" name="Picture 3">
            <a:extLst>
              <a:ext uri="{FF2B5EF4-FFF2-40B4-BE49-F238E27FC236}">
                <a16:creationId xmlns:a16="http://schemas.microsoft.com/office/drawing/2014/main" id="{652C2635-010A-0942-92C7-2BB8B8500314}"/>
              </a:ext>
            </a:extLst>
          </p:cNvPr>
          <p:cNvPicPr>
            <a:picLocks noChangeAspect="1"/>
          </p:cNvPicPr>
          <p:nvPr/>
        </p:nvPicPr>
        <p:blipFill>
          <a:blip r:embed="rId2"/>
          <a:stretch>
            <a:fillRect/>
          </a:stretch>
        </p:blipFill>
        <p:spPr>
          <a:xfrm>
            <a:off x="4206288" y="614598"/>
            <a:ext cx="7873156" cy="4546746"/>
          </a:xfrm>
          <a:prstGeom prst="rect">
            <a:avLst/>
          </a:prstGeom>
        </p:spPr>
      </p:pic>
      <p:sp>
        <p:nvSpPr>
          <p:cNvPr id="5" name="TextBox 4">
            <a:extLst>
              <a:ext uri="{FF2B5EF4-FFF2-40B4-BE49-F238E27FC236}">
                <a16:creationId xmlns:a16="http://schemas.microsoft.com/office/drawing/2014/main" id="{79062DBC-EF33-A940-9859-C5950E2C95E3}"/>
              </a:ext>
            </a:extLst>
          </p:cNvPr>
          <p:cNvSpPr txBox="1"/>
          <p:nvPr/>
        </p:nvSpPr>
        <p:spPr>
          <a:xfrm>
            <a:off x="404736" y="5920124"/>
            <a:ext cx="10887378" cy="347901"/>
          </a:xfrm>
          <a:prstGeom prst="rect">
            <a:avLst/>
          </a:prstGeom>
          <a:noFill/>
          <a:ln>
            <a:noFill/>
          </a:ln>
        </p:spPr>
        <p:txBody>
          <a:bodyPr vert="horz" wrap="square" lIns="81646" tIns="40823" rIns="81646" bIns="40823" anchorCtr="0" compatLnSpc="0">
            <a:spAutoFit/>
          </a:bodyPr>
          <a:lstStyle/>
          <a:p>
            <a:pPr hangingPunct="0"/>
            <a:r>
              <a:rPr lang="en-US" dirty="0" err="1">
                <a:latin typeface="Liberation Sans" pitchFamily="18"/>
                <a:ea typeface="Noto Sans CJK SC Regular" pitchFamily="2"/>
                <a:cs typeface="FreeSans" pitchFamily="2"/>
              </a:rPr>
              <a:t>Nalezen</a:t>
            </a:r>
            <a:r>
              <a:rPr lang="en-US" dirty="0">
                <a:latin typeface="Liberation Sans" pitchFamily="18"/>
                <a:ea typeface="Noto Sans CJK SC Regular" pitchFamily="2"/>
                <a:cs typeface="FreeSans" pitchFamily="2"/>
              </a:rPr>
              <a:t> </a:t>
            </a:r>
            <a:r>
              <a:rPr lang="en-US" dirty="0" err="1">
                <a:latin typeface="Liberation Sans" pitchFamily="18"/>
                <a:ea typeface="Noto Sans CJK SC Regular" pitchFamily="2"/>
                <a:cs typeface="FreeSans" pitchFamily="2"/>
              </a:rPr>
              <a:t>vliv</a:t>
            </a:r>
            <a:r>
              <a:rPr lang="en-US" dirty="0">
                <a:latin typeface="Liberation Sans" pitchFamily="18"/>
                <a:ea typeface="Noto Sans CJK SC Regular" pitchFamily="2"/>
                <a:cs typeface="FreeSans" pitchFamily="2"/>
              </a:rPr>
              <a:t> </a:t>
            </a:r>
            <a:r>
              <a:rPr lang="en-US" dirty="0" err="1">
                <a:latin typeface="Liberation Sans" pitchFamily="18"/>
                <a:ea typeface="Noto Sans CJK SC Regular" pitchFamily="2"/>
                <a:cs typeface="FreeSans" pitchFamily="2"/>
              </a:rPr>
              <a:t>odběrového</a:t>
            </a:r>
            <a:r>
              <a:rPr lang="en-US" dirty="0">
                <a:latin typeface="Liberation Sans" pitchFamily="18"/>
                <a:ea typeface="Noto Sans CJK SC Regular" pitchFamily="2"/>
                <a:cs typeface="FreeSans" pitchFamily="2"/>
              </a:rPr>
              <a:t> a </a:t>
            </a:r>
            <a:r>
              <a:rPr lang="en-US" dirty="0" err="1">
                <a:latin typeface="Liberation Sans" pitchFamily="18"/>
                <a:ea typeface="Noto Sans CJK SC Regular" pitchFamily="2"/>
                <a:cs typeface="FreeSans" pitchFamily="2"/>
              </a:rPr>
              <a:t>izolačního</a:t>
            </a:r>
            <a:r>
              <a:rPr lang="en-US" dirty="0">
                <a:latin typeface="Liberation Sans" pitchFamily="18"/>
                <a:ea typeface="Noto Sans CJK SC Regular" pitchFamily="2"/>
                <a:cs typeface="FreeSans" pitchFamily="2"/>
              </a:rPr>
              <a:t> </a:t>
            </a:r>
            <a:r>
              <a:rPr lang="en-US" dirty="0" err="1">
                <a:latin typeface="Liberation Sans" pitchFamily="18"/>
                <a:ea typeface="Noto Sans CJK SC Regular" pitchFamily="2"/>
                <a:cs typeface="FreeSans" pitchFamily="2"/>
              </a:rPr>
              <a:t>kitu</a:t>
            </a:r>
            <a:r>
              <a:rPr lang="en-US" dirty="0">
                <a:latin typeface="Liberation Sans" pitchFamily="18"/>
                <a:ea typeface="Noto Sans CJK SC Regular" pitchFamily="2"/>
                <a:cs typeface="FreeSans" pitchFamily="2"/>
              </a:rPr>
              <a:t> </a:t>
            </a:r>
            <a:r>
              <a:rPr lang="en-US" dirty="0" err="1">
                <a:latin typeface="Liberation Sans" pitchFamily="18"/>
                <a:ea typeface="Noto Sans CJK SC Regular" pitchFamily="2"/>
                <a:cs typeface="FreeSans" pitchFamily="2"/>
              </a:rPr>
              <a:t>na</a:t>
            </a:r>
            <a:r>
              <a:rPr lang="en-US" dirty="0">
                <a:latin typeface="Liberation Sans" pitchFamily="18"/>
                <a:ea typeface="Noto Sans CJK SC Regular" pitchFamily="2"/>
                <a:cs typeface="FreeSans" pitchFamily="2"/>
              </a:rPr>
              <a:t> </a:t>
            </a:r>
            <a:r>
              <a:rPr lang="en-US" dirty="0" err="1">
                <a:latin typeface="Liberation Sans" pitchFamily="18"/>
                <a:ea typeface="Noto Sans CJK SC Regular" pitchFamily="2"/>
                <a:cs typeface="FreeSans" pitchFamily="2"/>
              </a:rPr>
              <a:t>kvalitu</a:t>
            </a:r>
            <a:r>
              <a:rPr lang="en-US" dirty="0">
                <a:latin typeface="Liberation Sans" pitchFamily="18"/>
                <a:ea typeface="Noto Sans CJK SC Regular" pitchFamily="2"/>
                <a:cs typeface="FreeSans" pitchFamily="2"/>
              </a:rPr>
              <a:t> a </a:t>
            </a:r>
            <a:r>
              <a:rPr lang="en-US" dirty="0" err="1">
                <a:latin typeface="Liberation Sans" pitchFamily="18"/>
                <a:ea typeface="Noto Sans CJK SC Regular" pitchFamily="2"/>
                <a:cs typeface="FreeSans" pitchFamily="2"/>
              </a:rPr>
              <a:t>kvantitu</a:t>
            </a:r>
            <a:r>
              <a:rPr lang="en-US" dirty="0">
                <a:latin typeface="Liberation Sans" pitchFamily="18"/>
                <a:ea typeface="Noto Sans CJK SC Regular" pitchFamily="2"/>
                <a:cs typeface="FreeSans" pitchFamily="2"/>
              </a:rPr>
              <a:t> DNA a </a:t>
            </a:r>
            <a:r>
              <a:rPr lang="en-US" dirty="0" err="1">
                <a:latin typeface="Liberation Sans" pitchFamily="18"/>
                <a:ea typeface="Noto Sans CJK SC Regular" pitchFamily="2"/>
                <a:cs typeface="FreeSans" pitchFamily="2"/>
              </a:rPr>
              <a:t>také</a:t>
            </a:r>
            <a:r>
              <a:rPr lang="en-US" dirty="0">
                <a:latin typeface="Liberation Sans" pitchFamily="18"/>
                <a:ea typeface="Noto Sans CJK SC Regular" pitchFamily="2"/>
                <a:cs typeface="FreeSans" pitchFamily="2"/>
              </a:rPr>
              <a:t> </a:t>
            </a:r>
            <a:r>
              <a:rPr lang="en-US" dirty="0" err="1">
                <a:latin typeface="Liberation Sans" pitchFamily="18"/>
                <a:ea typeface="Noto Sans CJK SC Regular" pitchFamily="2"/>
                <a:cs typeface="FreeSans" pitchFamily="2"/>
              </a:rPr>
              <a:t>na</a:t>
            </a:r>
            <a:r>
              <a:rPr lang="en-US" dirty="0">
                <a:latin typeface="Liberation Sans" pitchFamily="18"/>
                <a:ea typeface="Noto Sans CJK SC Regular" pitchFamily="2"/>
                <a:cs typeface="FreeSans" pitchFamily="2"/>
              </a:rPr>
              <a:t> </a:t>
            </a:r>
            <a:r>
              <a:rPr lang="en-US" dirty="0" err="1">
                <a:latin typeface="Liberation Sans" pitchFamily="18"/>
                <a:ea typeface="Noto Sans CJK SC Regular" pitchFamily="2"/>
                <a:cs typeface="FreeSans" pitchFamily="2"/>
              </a:rPr>
              <a:t>složení</a:t>
            </a:r>
            <a:r>
              <a:rPr lang="en-US" dirty="0">
                <a:latin typeface="Liberation Sans" pitchFamily="18"/>
                <a:ea typeface="Noto Sans CJK SC Regular" pitchFamily="2"/>
                <a:cs typeface="FreeSans" pitchFamily="2"/>
              </a:rPr>
              <a:t> </a:t>
            </a:r>
            <a:r>
              <a:rPr lang="en-US" dirty="0" err="1">
                <a:latin typeface="Liberation Sans" pitchFamily="18"/>
                <a:ea typeface="Noto Sans CJK SC Regular" pitchFamily="2"/>
                <a:cs typeface="FreeSans" pitchFamily="2"/>
              </a:rPr>
              <a:t>mikrobiomu</a:t>
            </a:r>
            <a:r>
              <a:rPr lang="en-US" dirty="0">
                <a:latin typeface="Liberation Sans" pitchFamily="18"/>
                <a:ea typeface="Noto Sans CJK SC Regular" pitchFamily="2"/>
                <a:cs typeface="FreeSans" pitchFamily="2"/>
              </a:rPr>
              <a:t>!</a:t>
            </a:r>
          </a:p>
        </p:txBody>
      </p:sp>
    </p:spTree>
    <p:extLst>
      <p:ext uri="{BB962C8B-B14F-4D97-AF65-F5344CB8AC3E}">
        <p14:creationId xmlns:p14="http://schemas.microsoft.com/office/powerpoint/2010/main" val="2330345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968FA1-2AB8-F64F-9BF2-3B3AEE5086FE}"/>
              </a:ext>
            </a:extLst>
          </p:cNvPr>
          <p:cNvSpPr txBox="1">
            <a:spLocks/>
          </p:cNvSpPr>
          <p:nvPr/>
        </p:nvSpPr>
        <p:spPr>
          <a:xfrm>
            <a:off x="838200" y="171162"/>
            <a:ext cx="2840182" cy="2371148"/>
          </a:xfrm>
          <a:prstGeom prst="ellipse">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1500" kern="1200">
                <a:solidFill>
                  <a:srgbClr val="FFFFFF"/>
                </a:solidFill>
                <a:latin typeface="+mj-lt"/>
                <a:ea typeface="+mj-ea"/>
                <a:cs typeface="+mj-cs"/>
              </a:rPr>
              <a:t>Experiment: Sekvenace genu pro 16S rRNA</a:t>
            </a:r>
            <a:br>
              <a:rPr lang="en-US" sz="1500" kern="1200">
                <a:solidFill>
                  <a:srgbClr val="FFFFFF"/>
                </a:solidFill>
                <a:latin typeface="+mj-lt"/>
                <a:ea typeface="+mj-ea"/>
                <a:cs typeface="+mj-cs"/>
              </a:rPr>
            </a:br>
            <a:r>
              <a:rPr lang="en-US" sz="1500" kern="1200">
                <a:solidFill>
                  <a:srgbClr val="FFFFFF"/>
                </a:solidFill>
                <a:latin typeface="+mj-lt"/>
                <a:ea typeface="+mj-ea"/>
                <a:cs typeface="+mj-cs"/>
              </a:rPr>
              <a:t>Cíl: Porovnat </a:t>
            </a:r>
            <a:r>
              <a:rPr lang="en-US" sz="1500" b="1" kern="1200">
                <a:solidFill>
                  <a:srgbClr val="FFFFFF"/>
                </a:solidFill>
                <a:latin typeface="+mj-lt"/>
                <a:ea typeface="+mj-ea"/>
                <a:cs typeface="+mj-cs"/>
              </a:rPr>
              <a:t>vliv odběrových a izolačních kitů </a:t>
            </a:r>
            <a:r>
              <a:rPr lang="en-US" sz="1500" kern="1200">
                <a:solidFill>
                  <a:srgbClr val="FFFFFF"/>
                </a:solidFill>
                <a:latin typeface="+mj-lt"/>
                <a:ea typeface="+mj-ea"/>
                <a:cs typeface="+mj-cs"/>
              </a:rPr>
              <a:t>na složení mikrobiomu ve stolici</a:t>
            </a:r>
          </a:p>
        </p:txBody>
      </p:sp>
      <p:sp>
        <p:nvSpPr>
          <p:cNvPr id="5" name="TextBox 4">
            <a:extLst>
              <a:ext uri="{FF2B5EF4-FFF2-40B4-BE49-F238E27FC236}">
                <a16:creationId xmlns:a16="http://schemas.microsoft.com/office/drawing/2014/main" id="{79062DBC-EF33-A940-9859-C5950E2C95E3}"/>
              </a:ext>
            </a:extLst>
          </p:cNvPr>
          <p:cNvSpPr txBox="1"/>
          <p:nvPr/>
        </p:nvSpPr>
        <p:spPr>
          <a:xfrm>
            <a:off x="374755" y="5788771"/>
            <a:ext cx="9188000" cy="323278"/>
          </a:xfrm>
          <a:prstGeom prst="rect">
            <a:avLst/>
          </a:prstGeom>
          <a:noFill/>
          <a:ln>
            <a:noFill/>
          </a:ln>
        </p:spPr>
        <p:txBody>
          <a:bodyPr vert="horz" wrap="square" lIns="81646" tIns="40823" rIns="81646" bIns="40823" anchorCtr="0" compatLnSpc="0">
            <a:spAutoFit/>
          </a:bodyPr>
          <a:lstStyle/>
          <a:p>
            <a:pPr hangingPunct="0"/>
            <a:r>
              <a:rPr lang="en-US" sz="1633" dirty="0" err="1">
                <a:latin typeface="Liberation Sans" pitchFamily="18"/>
                <a:ea typeface="Noto Sans CJK SC Regular" pitchFamily="2"/>
                <a:cs typeface="FreeSans" pitchFamily="2"/>
              </a:rPr>
              <a:t>Nalezen</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vliv</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odběrového</a:t>
            </a:r>
            <a:r>
              <a:rPr lang="en-US" sz="1633" dirty="0">
                <a:latin typeface="Liberation Sans" pitchFamily="18"/>
                <a:ea typeface="Noto Sans CJK SC Regular" pitchFamily="2"/>
                <a:cs typeface="FreeSans" pitchFamily="2"/>
              </a:rPr>
              <a:t> a </a:t>
            </a:r>
            <a:r>
              <a:rPr lang="en-US" sz="1633" dirty="0" err="1">
                <a:latin typeface="Liberation Sans" pitchFamily="18"/>
                <a:ea typeface="Noto Sans CJK SC Regular" pitchFamily="2"/>
                <a:cs typeface="FreeSans" pitchFamily="2"/>
              </a:rPr>
              <a:t>izolačního</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kitu</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na</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kvalitu</a:t>
            </a:r>
            <a:r>
              <a:rPr lang="en-US" sz="1633" dirty="0">
                <a:latin typeface="Liberation Sans" pitchFamily="18"/>
                <a:ea typeface="Noto Sans CJK SC Regular" pitchFamily="2"/>
                <a:cs typeface="FreeSans" pitchFamily="2"/>
              </a:rPr>
              <a:t> a </a:t>
            </a:r>
            <a:r>
              <a:rPr lang="en-US" sz="1633" dirty="0" err="1">
                <a:latin typeface="Liberation Sans" pitchFamily="18"/>
                <a:ea typeface="Noto Sans CJK SC Regular" pitchFamily="2"/>
                <a:cs typeface="FreeSans" pitchFamily="2"/>
              </a:rPr>
              <a:t>kvantitu</a:t>
            </a:r>
            <a:r>
              <a:rPr lang="en-US" sz="1633" dirty="0">
                <a:latin typeface="Liberation Sans" pitchFamily="18"/>
                <a:ea typeface="Noto Sans CJK SC Regular" pitchFamily="2"/>
                <a:cs typeface="FreeSans" pitchFamily="2"/>
              </a:rPr>
              <a:t> DNA a </a:t>
            </a:r>
            <a:r>
              <a:rPr lang="en-US" sz="1633" dirty="0" err="1">
                <a:latin typeface="Liberation Sans" pitchFamily="18"/>
                <a:ea typeface="Noto Sans CJK SC Regular" pitchFamily="2"/>
                <a:cs typeface="FreeSans" pitchFamily="2"/>
              </a:rPr>
              <a:t>také</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na</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složení</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mikrobiomu</a:t>
            </a:r>
            <a:r>
              <a:rPr lang="en-US" sz="1633" dirty="0">
                <a:latin typeface="Liberation Sans" pitchFamily="18"/>
                <a:ea typeface="Noto Sans CJK SC Regular" pitchFamily="2"/>
                <a:cs typeface="FreeSans" pitchFamily="2"/>
              </a:rPr>
              <a:t>!</a:t>
            </a:r>
          </a:p>
        </p:txBody>
      </p:sp>
      <p:pic>
        <p:nvPicPr>
          <p:cNvPr id="6" name="Picture 5">
            <a:extLst>
              <a:ext uri="{FF2B5EF4-FFF2-40B4-BE49-F238E27FC236}">
                <a16:creationId xmlns:a16="http://schemas.microsoft.com/office/drawing/2014/main" id="{59DCB7AA-2322-1B41-8142-7A1A0A55FB4A}"/>
              </a:ext>
            </a:extLst>
          </p:cNvPr>
          <p:cNvPicPr>
            <a:picLocks noChangeAspect="1"/>
          </p:cNvPicPr>
          <p:nvPr/>
        </p:nvPicPr>
        <p:blipFill>
          <a:blip r:embed="rId2"/>
          <a:stretch>
            <a:fillRect/>
          </a:stretch>
        </p:blipFill>
        <p:spPr>
          <a:xfrm>
            <a:off x="8016866" y="209551"/>
            <a:ext cx="2634509" cy="2332759"/>
          </a:xfrm>
          <a:prstGeom prst="rect">
            <a:avLst/>
          </a:prstGeom>
        </p:spPr>
      </p:pic>
      <p:pic>
        <p:nvPicPr>
          <p:cNvPr id="8" name="Picture 7">
            <a:extLst>
              <a:ext uri="{FF2B5EF4-FFF2-40B4-BE49-F238E27FC236}">
                <a16:creationId xmlns:a16="http://schemas.microsoft.com/office/drawing/2014/main" id="{1AE6A590-865A-1A49-A7A2-DB8B0CF2070C}"/>
              </a:ext>
            </a:extLst>
          </p:cNvPr>
          <p:cNvPicPr>
            <a:picLocks noChangeAspect="1"/>
          </p:cNvPicPr>
          <p:nvPr/>
        </p:nvPicPr>
        <p:blipFill>
          <a:blip r:embed="rId3"/>
          <a:stretch>
            <a:fillRect/>
          </a:stretch>
        </p:blipFill>
        <p:spPr>
          <a:xfrm>
            <a:off x="4258261" y="102408"/>
            <a:ext cx="3536959" cy="5418944"/>
          </a:xfrm>
          <a:prstGeom prst="rect">
            <a:avLst/>
          </a:prstGeom>
        </p:spPr>
      </p:pic>
    </p:spTree>
    <p:extLst>
      <p:ext uri="{BB962C8B-B14F-4D97-AF65-F5344CB8AC3E}">
        <p14:creationId xmlns:p14="http://schemas.microsoft.com/office/powerpoint/2010/main" val="4281071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968FA1-2AB8-F64F-9BF2-3B3AEE5086FE}"/>
              </a:ext>
            </a:extLst>
          </p:cNvPr>
          <p:cNvSpPr txBox="1">
            <a:spLocks/>
          </p:cNvSpPr>
          <p:nvPr/>
        </p:nvSpPr>
        <p:spPr>
          <a:xfrm>
            <a:off x="838200" y="171162"/>
            <a:ext cx="2840182" cy="2371148"/>
          </a:xfrm>
          <a:prstGeom prst="ellipse">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1500" kern="1200">
                <a:solidFill>
                  <a:srgbClr val="FFFFFF"/>
                </a:solidFill>
                <a:latin typeface="+mj-lt"/>
                <a:ea typeface="+mj-ea"/>
                <a:cs typeface="+mj-cs"/>
              </a:rPr>
              <a:t>Experiment: Sekvenace genu pro 16S rRNA</a:t>
            </a:r>
            <a:br>
              <a:rPr lang="en-US" sz="1500" kern="1200">
                <a:solidFill>
                  <a:srgbClr val="FFFFFF"/>
                </a:solidFill>
                <a:latin typeface="+mj-lt"/>
                <a:ea typeface="+mj-ea"/>
                <a:cs typeface="+mj-cs"/>
              </a:rPr>
            </a:br>
            <a:r>
              <a:rPr lang="en-US" sz="1500" kern="1200">
                <a:solidFill>
                  <a:srgbClr val="FFFFFF"/>
                </a:solidFill>
                <a:latin typeface="+mj-lt"/>
                <a:ea typeface="+mj-ea"/>
                <a:cs typeface="+mj-cs"/>
              </a:rPr>
              <a:t>Cíl: Porovnat </a:t>
            </a:r>
            <a:r>
              <a:rPr lang="en-US" sz="1500" b="1" kern="1200">
                <a:solidFill>
                  <a:srgbClr val="FFFFFF"/>
                </a:solidFill>
                <a:latin typeface="+mj-lt"/>
                <a:ea typeface="+mj-ea"/>
                <a:cs typeface="+mj-cs"/>
              </a:rPr>
              <a:t>vliv odběrových a izolačních kitů </a:t>
            </a:r>
            <a:r>
              <a:rPr lang="en-US" sz="1500" kern="1200">
                <a:solidFill>
                  <a:srgbClr val="FFFFFF"/>
                </a:solidFill>
                <a:latin typeface="+mj-lt"/>
                <a:ea typeface="+mj-ea"/>
                <a:cs typeface="+mj-cs"/>
              </a:rPr>
              <a:t>na složení mikrobiomu ve stolici</a:t>
            </a:r>
          </a:p>
        </p:txBody>
      </p:sp>
      <p:pic>
        <p:nvPicPr>
          <p:cNvPr id="6" name="Picture 5">
            <a:extLst>
              <a:ext uri="{FF2B5EF4-FFF2-40B4-BE49-F238E27FC236}">
                <a16:creationId xmlns:a16="http://schemas.microsoft.com/office/drawing/2014/main" id="{84844DEE-92FE-6949-B706-D14E00683868}"/>
              </a:ext>
            </a:extLst>
          </p:cNvPr>
          <p:cNvPicPr>
            <a:picLocks noChangeAspect="1"/>
          </p:cNvPicPr>
          <p:nvPr/>
        </p:nvPicPr>
        <p:blipFill>
          <a:blip r:embed="rId2">
            <a:lum/>
            <a:alphaModFix/>
          </a:blip>
          <a:srcRect/>
          <a:stretch>
            <a:fillRect/>
          </a:stretch>
        </p:blipFill>
        <p:spPr>
          <a:xfrm>
            <a:off x="6096000" y="208190"/>
            <a:ext cx="4147309" cy="4147309"/>
          </a:xfrm>
          <a:prstGeom prst="rect">
            <a:avLst/>
          </a:prstGeom>
          <a:noFill/>
          <a:ln>
            <a:noFill/>
          </a:ln>
        </p:spPr>
      </p:pic>
      <p:sp>
        <p:nvSpPr>
          <p:cNvPr id="7" name="Freeform 6">
            <a:extLst>
              <a:ext uri="{FF2B5EF4-FFF2-40B4-BE49-F238E27FC236}">
                <a16:creationId xmlns:a16="http://schemas.microsoft.com/office/drawing/2014/main" id="{83651509-2946-8045-B047-A7C5F956ABE6}"/>
              </a:ext>
            </a:extLst>
          </p:cNvPr>
          <p:cNvSpPr/>
          <p:nvPr/>
        </p:nvSpPr>
        <p:spPr>
          <a:xfrm>
            <a:off x="7580982" y="4043186"/>
            <a:ext cx="1327242" cy="4147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81646" tIns="40823" rIns="81646" bIns="40823" anchor="ctr" anchorCtr="0" compatLnSpc="0">
            <a:noAutofit/>
          </a:bodyPr>
          <a:lstStyle/>
          <a:p>
            <a:pPr algn="ctr" hangingPunct="0"/>
            <a:r>
              <a:rPr lang="en-US" sz="1633" dirty="0" err="1">
                <a:latin typeface="Liberation Sans" pitchFamily="18"/>
                <a:ea typeface="Noto Sans CJK SC Regular" pitchFamily="2"/>
                <a:cs typeface="FreeSans" pitchFamily="2"/>
              </a:rPr>
              <a:t>Odběrové</a:t>
            </a:r>
            <a:r>
              <a:rPr lang="en-US" sz="1633" dirty="0">
                <a:latin typeface="Liberation Sans" pitchFamily="18"/>
                <a:ea typeface="Noto Sans CJK SC Regular" pitchFamily="2"/>
                <a:cs typeface="FreeSans" pitchFamily="2"/>
              </a:rPr>
              <a:t> a </a:t>
            </a:r>
            <a:r>
              <a:rPr lang="en-US" sz="1633" dirty="0" err="1">
                <a:latin typeface="Liberation Sans" pitchFamily="18"/>
                <a:ea typeface="Noto Sans CJK SC Regular" pitchFamily="2"/>
                <a:cs typeface="FreeSans" pitchFamily="2"/>
              </a:rPr>
              <a:t>izolační</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kity</a:t>
            </a:r>
            <a:endParaRPr lang="en-US" sz="1633" dirty="0">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19CA88E6-277D-3D45-95D4-AB9D497E6ACF}"/>
              </a:ext>
            </a:extLst>
          </p:cNvPr>
          <p:cNvSpPr/>
          <p:nvPr/>
        </p:nvSpPr>
        <p:spPr>
          <a:xfrm rot="38400">
            <a:off x="8079936" y="848513"/>
            <a:ext cx="1327242" cy="4147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81646" tIns="40823" rIns="81646" bIns="40823" anchor="ctr" anchorCtr="0" compatLnSpc="0">
            <a:noAutofit/>
          </a:bodyPr>
          <a:lstStyle/>
          <a:p>
            <a:pPr algn="ctr" hangingPunct="0"/>
            <a:r>
              <a:rPr lang="en-US" sz="1633">
                <a:latin typeface="Liberation Sans" pitchFamily="18"/>
                <a:ea typeface="Noto Sans CJK SC Regular" pitchFamily="2"/>
                <a:cs typeface="FreeSans" pitchFamily="2"/>
              </a:rPr>
              <a:t>Primery: </a:t>
            </a:r>
            <a:r>
              <a:rPr lang="en-US" sz="1633">
                <a:solidFill>
                  <a:srgbClr val="FF3333"/>
                </a:solidFill>
                <a:latin typeface="Liberation Sans" pitchFamily="18"/>
                <a:ea typeface="Noto Sans CJK SC Regular" pitchFamily="2"/>
                <a:cs typeface="FreeSans" pitchFamily="2"/>
              </a:rPr>
              <a:t>I1-I9</a:t>
            </a:r>
            <a:r>
              <a:rPr lang="en-US" sz="1633">
                <a:latin typeface="Liberation Sans" pitchFamily="18"/>
                <a:ea typeface="Noto Sans CJK SC Regular" pitchFamily="2"/>
                <a:cs typeface="FreeSans" pitchFamily="2"/>
              </a:rPr>
              <a:t>, I10-I16</a:t>
            </a:r>
          </a:p>
        </p:txBody>
      </p:sp>
      <p:sp>
        <p:nvSpPr>
          <p:cNvPr id="9" name="Freeform 8">
            <a:extLst>
              <a:ext uri="{FF2B5EF4-FFF2-40B4-BE49-F238E27FC236}">
                <a16:creationId xmlns:a16="http://schemas.microsoft.com/office/drawing/2014/main" id="{3BAC89D7-1561-8B45-978D-55EC3B17E093}"/>
              </a:ext>
            </a:extLst>
          </p:cNvPr>
          <p:cNvSpPr/>
          <p:nvPr/>
        </p:nvSpPr>
        <p:spPr>
          <a:xfrm rot="16200000">
            <a:off x="5221824" y="2074463"/>
            <a:ext cx="1327242" cy="4147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81646" tIns="40823" rIns="81646" bIns="40823" anchor="ctr" anchorCtr="0" compatLnSpc="0">
            <a:noAutofit/>
          </a:bodyPr>
          <a:lstStyle/>
          <a:p>
            <a:pPr algn="ctr" hangingPunct="0"/>
            <a:r>
              <a:rPr lang="en-US" sz="1633" dirty="0" err="1">
                <a:latin typeface="Liberation Sans" pitchFamily="18"/>
                <a:ea typeface="Noto Sans CJK SC Regular" pitchFamily="2"/>
                <a:cs typeface="FreeSans" pitchFamily="2"/>
              </a:rPr>
              <a:t>Počet</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sekvencí</a:t>
            </a:r>
            <a:endParaRPr lang="en-US" sz="1633" dirty="0">
              <a:latin typeface="Liberation Sans" pitchFamily="18"/>
              <a:ea typeface="Noto Sans CJK SC Regular" pitchFamily="2"/>
              <a:cs typeface="FreeSans" pitchFamily="2"/>
            </a:endParaRPr>
          </a:p>
        </p:txBody>
      </p:sp>
      <p:sp>
        <p:nvSpPr>
          <p:cNvPr id="10" name="Rectangle 9">
            <a:extLst>
              <a:ext uri="{FF2B5EF4-FFF2-40B4-BE49-F238E27FC236}">
                <a16:creationId xmlns:a16="http://schemas.microsoft.com/office/drawing/2014/main" id="{1D0AD749-C159-284E-A923-CA32BEC691AF}"/>
              </a:ext>
            </a:extLst>
          </p:cNvPr>
          <p:cNvSpPr/>
          <p:nvPr/>
        </p:nvSpPr>
        <p:spPr>
          <a:xfrm>
            <a:off x="954728" y="4576155"/>
            <a:ext cx="6096000" cy="1200329"/>
          </a:xfrm>
          <a:prstGeom prst="rect">
            <a:avLst/>
          </a:prstGeom>
        </p:spPr>
        <p:txBody>
          <a:bodyPr>
            <a:spAutoFit/>
          </a:bodyPr>
          <a:lstStyle/>
          <a:p>
            <a:pPr hangingPunct="0"/>
            <a:r>
              <a:rPr lang="en-US" dirty="0" err="1">
                <a:latin typeface="Liberation Sans" pitchFamily="18"/>
                <a:ea typeface="Noto Sans CJK SC Regular" pitchFamily="2"/>
                <a:cs typeface="FreeSans" pitchFamily="2"/>
              </a:rPr>
              <a:t>Každý</a:t>
            </a:r>
            <a:r>
              <a:rPr lang="en-US" dirty="0">
                <a:latin typeface="Liberation Sans" pitchFamily="18"/>
                <a:ea typeface="Noto Sans CJK SC Regular" pitchFamily="2"/>
                <a:cs typeface="FreeSans" pitchFamily="2"/>
              </a:rPr>
              <a:t> </a:t>
            </a:r>
            <a:r>
              <a:rPr lang="en-US" dirty="0" err="1">
                <a:latin typeface="Liberation Sans" pitchFamily="18"/>
                <a:ea typeface="Noto Sans CJK SC Regular" pitchFamily="2"/>
                <a:cs typeface="FreeSans" pitchFamily="2"/>
              </a:rPr>
              <a:t>účastník</a:t>
            </a:r>
            <a:r>
              <a:rPr lang="en-US" dirty="0">
                <a:latin typeface="Liberation Sans" pitchFamily="18"/>
                <a:ea typeface="Noto Sans CJK SC Regular" pitchFamily="2"/>
                <a:cs typeface="FreeSans" pitchFamily="2"/>
              </a:rPr>
              <a:t> </a:t>
            </a:r>
            <a:r>
              <a:rPr lang="en-US" dirty="0" err="1">
                <a:latin typeface="Liberation Sans" pitchFamily="18"/>
                <a:ea typeface="Noto Sans CJK SC Regular" pitchFamily="2"/>
                <a:cs typeface="FreeSans" pitchFamily="2"/>
              </a:rPr>
              <a:t>měl</a:t>
            </a:r>
            <a:r>
              <a:rPr lang="en-US" dirty="0">
                <a:latin typeface="Liberation Sans" pitchFamily="18"/>
                <a:ea typeface="Noto Sans CJK SC Regular" pitchFamily="2"/>
                <a:cs typeface="FreeSans" pitchFamily="2"/>
              </a:rPr>
              <a:t> </a:t>
            </a:r>
            <a:r>
              <a:rPr lang="en-US" dirty="0" err="1">
                <a:latin typeface="Liberation Sans" pitchFamily="18"/>
                <a:ea typeface="Noto Sans CJK SC Regular" pitchFamily="2"/>
                <a:cs typeface="FreeSans" pitchFamily="2"/>
              </a:rPr>
              <a:t>vždy</a:t>
            </a:r>
            <a:r>
              <a:rPr lang="en-US" dirty="0">
                <a:latin typeface="Liberation Sans" pitchFamily="18"/>
                <a:ea typeface="Noto Sans CJK SC Regular" pitchFamily="2"/>
                <a:cs typeface="FreeSans" pitchFamily="2"/>
              </a:rPr>
              <a:t> </a:t>
            </a:r>
            <a:r>
              <a:rPr lang="en-US" dirty="0" err="1">
                <a:latin typeface="Liberation Sans" pitchFamily="18"/>
                <a:ea typeface="Noto Sans CJK SC Regular" pitchFamily="2"/>
                <a:cs typeface="FreeSans" pitchFamily="2"/>
              </a:rPr>
              <a:t>stejný</a:t>
            </a:r>
            <a:r>
              <a:rPr lang="en-US" dirty="0">
                <a:latin typeface="Liberation Sans" pitchFamily="18"/>
                <a:ea typeface="Noto Sans CJK SC Regular" pitchFamily="2"/>
                <a:cs typeface="FreeSans" pitchFamily="2"/>
              </a:rPr>
              <a:t> primer.</a:t>
            </a:r>
          </a:p>
          <a:p>
            <a:pPr hangingPunct="0"/>
            <a:endParaRPr lang="en-US" dirty="0">
              <a:latin typeface="Liberation Sans" pitchFamily="18"/>
              <a:ea typeface="Noto Sans CJK SC Regular" pitchFamily="2"/>
              <a:cs typeface="FreeSans" pitchFamily="2"/>
            </a:endParaRPr>
          </a:p>
          <a:p>
            <a:pPr hangingPunct="0"/>
            <a:r>
              <a:rPr lang="en-US" b="1" dirty="0" err="1">
                <a:latin typeface="Liberation Sans" pitchFamily="18"/>
                <a:ea typeface="Noto Sans CJK SC Regular" pitchFamily="2"/>
                <a:cs typeface="FreeSans" pitchFamily="2"/>
              </a:rPr>
              <a:t>Počet</a:t>
            </a:r>
            <a:r>
              <a:rPr lang="en-US" b="1" dirty="0">
                <a:latin typeface="Liberation Sans" pitchFamily="18"/>
                <a:ea typeface="Noto Sans CJK SC Regular" pitchFamily="2"/>
                <a:cs typeface="FreeSans" pitchFamily="2"/>
              </a:rPr>
              <a:t> </a:t>
            </a:r>
            <a:r>
              <a:rPr lang="en-US" b="1" dirty="0" err="1">
                <a:latin typeface="Liberation Sans" pitchFamily="18"/>
                <a:ea typeface="Noto Sans CJK SC Regular" pitchFamily="2"/>
                <a:cs typeface="FreeSans" pitchFamily="2"/>
              </a:rPr>
              <a:t>sekvencí</a:t>
            </a:r>
            <a:r>
              <a:rPr lang="en-US" b="1" dirty="0">
                <a:latin typeface="Liberation Sans" pitchFamily="18"/>
                <a:ea typeface="Noto Sans CJK SC Regular" pitchFamily="2"/>
                <a:cs typeface="FreeSans" pitchFamily="2"/>
              </a:rPr>
              <a:t> je </a:t>
            </a:r>
            <a:r>
              <a:rPr lang="en-US" b="1" dirty="0" err="1">
                <a:latin typeface="Liberation Sans" pitchFamily="18"/>
                <a:ea typeface="Noto Sans CJK SC Regular" pitchFamily="2"/>
                <a:cs typeface="FreeSans" pitchFamily="2"/>
              </a:rPr>
              <a:t>statisticky</a:t>
            </a:r>
            <a:r>
              <a:rPr lang="en-US" b="1" dirty="0">
                <a:latin typeface="Liberation Sans" pitchFamily="18"/>
                <a:ea typeface="Noto Sans CJK SC Regular" pitchFamily="2"/>
                <a:cs typeface="FreeSans" pitchFamily="2"/>
              </a:rPr>
              <a:t> </a:t>
            </a:r>
            <a:r>
              <a:rPr lang="en-US" b="1" dirty="0" err="1">
                <a:latin typeface="Liberation Sans" pitchFamily="18"/>
                <a:ea typeface="Noto Sans CJK SC Regular" pitchFamily="2"/>
                <a:cs typeface="FreeSans" pitchFamily="2"/>
              </a:rPr>
              <a:t>významně</a:t>
            </a:r>
            <a:r>
              <a:rPr lang="en-US" b="1" dirty="0">
                <a:latin typeface="Liberation Sans" pitchFamily="18"/>
                <a:ea typeface="Noto Sans CJK SC Regular" pitchFamily="2"/>
                <a:cs typeface="FreeSans" pitchFamily="2"/>
              </a:rPr>
              <a:t> </a:t>
            </a:r>
            <a:r>
              <a:rPr lang="en-US" b="1" dirty="0" err="1">
                <a:latin typeface="Liberation Sans" pitchFamily="18"/>
                <a:ea typeface="Noto Sans CJK SC Regular" pitchFamily="2"/>
                <a:cs typeface="FreeSans" pitchFamily="2"/>
              </a:rPr>
              <a:t>vyšší</a:t>
            </a:r>
            <a:r>
              <a:rPr lang="en-US" b="1" dirty="0">
                <a:latin typeface="Liberation Sans" pitchFamily="18"/>
                <a:ea typeface="Noto Sans CJK SC Regular" pitchFamily="2"/>
                <a:cs typeface="FreeSans" pitchFamily="2"/>
              </a:rPr>
              <a:t> u </a:t>
            </a:r>
            <a:r>
              <a:rPr lang="en-US" b="1" dirty="0" err="1">
                <a:latin typeface="Liberation Sans" pitchFamily="18"/>
                <a:ea typeface="Noto Sans CJK SC Regular" pitchFamily="2"/>
                <a:cs typeface="FreeSans" pitchFamily="2"/>
              </a:rPr>
              <a:t>primerů</a:t>
            </a:r>
            <a:r>
              <a:rPr lang="en-US" b="1" dirty="0">
                <a:latin typeface="Liberation Sans" pitchFamily="18"/>
                <a:ea typeface="Noto Sans CJK SC Regular" pitchFamily="2"/>
                <a:cs typeface="FreeSans" pitchFamily="2"/>
              </a:rPr>
              <a:t> I1-I9 v </a:t>
            </a:r>
            <a:r>
              <a:rPr lang="en-US" b="1" dirty="0" err="1">
                <a:latin typeface="Liberation Sans" pitchFamily="18"/>
                <a:ea typeface="Noto Sans CJK SC Regular" pitchFamily="2"/>
                <a:cs typeface="FreeSans" pitchFamily="2"/>
              </a:rPr>
              <a:t>porovnání</a:t>
            </a:r>
            <a:r>
              <a:rPr lang="en-US" b="1" dirty="0">
                <a:latin typeface="Liberation Sans" pitchFamily="18"/>
                <a:ea typeface="Noto Sans CJK SC Regular" pitchFamily="2"/>
                <a:cs typeface="FreeSans" pitchFamily="2"/>
              </a:rPr>
              <a:t> s </a:t>
            </a:r>
            <a:r>
              <a:rPr lang="en-US" b="1" dirty="0" err="1">
                <a:latin typeface="Liberation Sans" pitchFamily="18"/>
                <a:ea typeface="Noto Sans CJK SC Regular" pitchFamily="2"/>
                <a:cs typeface="FreeSans" pitchFamily="2"/>
              </a:rPr>
              <a:t>primery</a:t>
            </a:r>
            <a:r>
              <a:rPr lang="en-US" b="1" dirty="0">
                <a:latin typeface="Liberation Sans" pitchFamily="18"/>
                <a:ea typeface="Noto Sans CJK SC Regular" pitchFamily="2"/>
                <a:cs typeface="FreeSans" pitchFamily="2"/>
              </a:rPr>
              <a:t> I10-I16!!!</a:t>
            </a:r>
          </a:p>
        </p:txBody>
      </p:sp>
    </p:spTree>
    <p:extLst>
      <p:ext uri="{BB962C8B-B14F-4D97-AF65-F5344CB8AC3E}">
        <p14:creationId xmlns:p14="http://schemas.microsoft.com/office/powerpoint/2010/main" val="3553888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968FA1-2AB8-F64F-9BF2-3B3AEE5086FE}"/>
              </a:ext>
            </a:extLst>
          </p:cNvPr>
          <p:cNvSpPr txBox="1">
            <a:spLocks/>
          </p:cNvSpPr>
          <p:nvPr/>
        </p:nvSpPr>
        <p:spPr>
          <a:xfrm>
            <a:off x="838200" y="171162"/>
            <a:ext cx="2840182" cy="2371148"/>
          </a:xfrm>
          <a:prstGeom prst="ellipse">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1500" kern="1200">
                <a:solidFill>
                  <a:srgbClr val="FFFFFF"/>
                </a:solidFill>
                <a:latin typeface="+mj-lt"/>
                <a:ea typeface="+mj-ea"/>
                <a:cs typeface="+mj-cs"/>
              </a:rPr>
              <a:t>Experiment: Sekvenace genu pro 16S rRNA</a:t>
            </a:r>
            <a:br>
              <a:rPr lang="en-US" sz="1500" kern="1200">
                <a:solidFill>
                  <a:srgbClr val="FFFFFF"/>
                </a:solidFill>
                <a:latin typeface="+mj-lt"/>
                <a:ea typeface="+mj-ea"/>
                <a:cs typeface="+mj-cs"/>
              </a:rPr>
            </a:br>
            <a:r>
              <a:rPr lang="en-US" sz="1500" kern="1200">
                <a:solidFill>
                  <a:srgbClr val="FFFFFF"/>
                </a:solidFill>
                <a:latin typeface="+mj-lt"/>
                <a:ea typeface="+mj-ea"/>
                <a:cs typeface="+mj-cs"/>
              </a:rPr>
              <a:t>Cíl: Porovnat </a:t>
            </a:r>
            <a:r>
              <a:rPr lang="en-US" sz="1500" b="1" kern="1200">
                <a:solidFill>
                  <a:srgbClr val="FFFFFF"/>
                </a:solidFill>
                <a:latin typeface="+mj-lt"/>
                <a:ea typeface="+mj-ea"/>
                <a:cs typeface="+mj-cs"/>
              </a:rPr>
              <a:t>vliv odběrových a izolačních kitů </a:t>
            </a:r>
            <a:r>
              <a:rPr lang="en-US" sz="1500" kern="1200">
                <a:solidFill>
                  <a:srgbClr val="FFFFFF"/>
                </a:solidFill>
                <a:latin typeface="+mj-lt"/>
                <a:ea typeface="+mj-ea"/>
                <a:cs typeface="+mj-cs"/>
              </a:rPr>
              <a:t>na složení mikrobiomu ve stolici</a:t>
            </a:r>
          </a:p>
        </p:txBody>
      </p:sp>
      <p:sp>
        <p:nvSpPr>
          <p:cNvPr id="11" name="TextBox 10">
            <a:extLst>
              <a:ext uri="{FF2B5EF4-FFF2-40B4-BE49-F238E27FC236}">
                <a16:creationId xmlns:a16="http://schemas.microsoft.com/office/drawing/2014/main" id="{FA4AF9E7-6833-4B4D-9F3A-36C19D3AD40D}"/>
              </a:ext>
            </a:extLst>
          </p:cNvPr>
          <p:cNvSpPr txBox="1"/>
          <p:nvPr/>
        </p:nvSpPr>
        <p:spPr>
          <a:xfrm>
            <a:off x="431429" y="4688100"/>
            <a:ext cx="9582000" cy="2490795"/>
          </a:xfrm>
          <a:prstGeom prst="rect">
            <a:avLst/>
          </a:prstGeom>
          <a:noFill/>
          <a:ln>
            <a:noFill/>
          </a:ln>
        </p:spPr>
        <p:txBody>
          <a:bodyPr vert="horz" wrap="square" lIns="81646" tIns="40823" rIns="81646" bIns="40823" anchorCtr="0" compatLnSpc="0">
            <a:spAutoFit/>
          </a:bodyPr>
          <a:lstStyle/>
          <a:p>
            <a:pPr hangingPunct="0"/>
            <a:r>
              <a:rPr lang="en-US" sz="1633" dirty="0">
                <a:latin typeface="Liberation Sans" pitchFamily="18"/>
                <a:ea typeface="Noto Sans CJK SC Regular" pitchFamily="2"/>
                <a:cs typeface="FreeSans" pitchFamily="2"/>
              </a:rPr>
              <a:t>PROBLÉM: primer </a:t>
            </a:r>
            <a:r>
              <a:rPr lang="en-US" sz="1633" dirty="0" err="1">
                <a:latin typeface="Liberation Sans" pitchFamily="18"/>
                <a:ea typeface="Noto Sans CJK SC Regular" pitchFamily="2"/>
                <a:cs typeface="FreeSans" pitchFamily="2"/>
              </a:rPr>
              <a:t>může</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mít</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efekt</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na</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složení</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mikrobiomu</a:t>
            </a:r>
            <a:endParaRPr lang="en-US" sz="1633" dirty="0">
              <a:latin typeface="Liberation Sans" pitchFamily="18"/>
              <a:ea typeface="Noto Sans CJK SC Regular" pitchFamily="2"/>
              <a:cs typeface="FreeSans" pitchFamily="2"/>
            </a:endParaRPr>
          </a:p>
          <a:p>
            <a:pPr hangingPunct="0"/>
            <a:endParaRPr lang="en-US" sz="1633" dirty="0">
              <a:latin typeface="Liberation Sans" pitchFamily="18"/>
              <a:ea typeface="Noto Sans CJK SC Regular" pitchFamily="2"/>
              <a:cs typeface="FreeSans" pitchFamily="2"/>
            </a:endParaRPr>
          </a:p>
          <a:p>
            <a:pPr hangingPunct="0"/>
            <a:r>
              <a:rPr lang="en-US" sz="1633" dirty="0">
                <a:latin typeface="Liberation Sans" pitchFamily="18"/>
                <a:ea typeface="Noto Sans CJK SC Regular" pitchFamily="2"/>
                <a:cs typeface="FreeSans" pitchFamily="2"/>
              </a:rPr>
              <a:t>ŘEŠENÍ: primer (</a:t>
            </a:r>
            <a:r>
              <a:rPr lang="en-US" sz="1633" dirty="0" err="1">
                <a:latin typeface="Liberation Sans" pitchFamily="18"/>
                <a:ea typeface="Noto Sans CJK SC Regular" pitchFamily="2"/>
                <a:cs typeface="FreeSans" pitchFamily="2"/>
              </a:rPr>
              <a:t>nebo</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lépe</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řečeno</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skupina</a:t>
            </a:r>
            <a:r>
              <a:rPr lang="en-US" sz="1633" dirty="0">
                <a:latin typeface="Liberation Sans" pitchFamily="18"/>
                <a:ea typeface="Noto Sans CJK SC Regular" pitchFamily="2"/>
                <a:cs typeface="FreeSans" pitchFamily="2"/>
              </a:rPr>
              <a:t> I1-I9 vs I10-I16) </a:t>
            </a:r>
            <a:r>
              <a:rPr lang="en-US" sz="1633" dirty="0" err="1">
                <a:latin typeface="Liberation Sans" pitchFamily="18"/>
                <a:ea typeface="Noto Sans CJK SC Regular" pitchFamily="2"/>
                <a:cs typeface="FreeSans" pitchFamily="2"/>
              </a:rPr>
              <a:t>jako</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nová</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proměnná</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ve</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statistické</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analýze</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odhad</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efektu</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skupiny</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primerů</a:t>
            </a:r>
            <a:r>
              <a:rPr lang="en-US" sz="1633" dirty="0">
                <a:latin typeface="Liberation Sans" pitchFamily="18"/>
                <a:ea typeface="Noto Sans CJK SC Regular" pitchFamily="2"/>
                <a:cs typeface="FreeSans" pitchFamily="2"/>
              </a:rPr>
              <a:t>:</a:t>
            </a:r>
          </a:p>
          <a:p>
            <a:pPr hangingPunct="0"/>
            <a:endParaRPr lang="en-US" sz="1633" dirty="0">
              <a:latin typeface="Liberation Sans" pitchFamily="18"/>
              <a:ea typeface="Noto Sans CJK SC Regular" pitchFamily="2"/>
              <a:cs typeface="FreeSans" pitchFamily="2"/>
            </a:endParaRPr>
          </a:p>
          <a:p>
            <a:pPr hangingPunct="0"/>
            <a:r>
              <a:rPr lang="en-US" sz="1633" dirty="0">
                <a:latin typeface="Liberation Sans" pitchFamily="18"/>
                <a:ea typeface="Noto Sans CJK SC Regular" pitchFamily="2"/>
                <a:cs typeface="FreeSans" pitchFamily="2"/>
              </a:rPr>
              <a:t>VÝSLEDEK:  </a:t>
            </a:r>
            <a:r>
              <a:rPr lang="en-US" sz="1633" dirty="0" err="1">
                <a:latin typeface="Liberation Sans" pitchFamily="18"/>
                <a:ea typeface="Noto Sans CJK SC Regular" pitchFamily="2"/>
                <a:cs typeface="FreeSans" pitchFamily="2"/>
              </a:rPr>
              <a:t>zdá</a:t>
            </a:r>
            <a:r>
              <a:rPr lang="en-US" sz="1633" dirty="0">
                <a:latin typeface="Liberation Sans" pitchFamily="18"/>
                <a:ea typeface="Noto Sans CJK SC Regular" pitchFamily="2"/>
                <a:cs typeface="FreeSans" pitchFamily="2"/>
              </a:rPr>
              <a:t> se, </a:t>
            </a:r>
            <a:r>
              <a:rPr lang="en-US" sz="1633" dirty="0" err="1">
                <a:latin typeface="Liberation Sans" pitchFamily="18"/>
                <a:ea typeface="Noto Sans CJK SC Regular" pitchFamily="2"/>
                <a:cs typeface="FreeSans" pitchFamily="2"/>
              </a:rPr>
              <a:t>že</a:t>
            </a:r>
            <a:r>
              <a:rPr lang="en-US" sz="1633" dirty="0">
                <a:latin typeface="Liberation Sans" pitchFamily="18"/>
                <a:ea typeface="Noto Sans CJK SC Regular" pitchFamily="2"/>
                <a:cs typeface="FreeSans" pitchFamily="2"/>
              </a:rPr>
              <a:t> primer </a:t>
            </a:r>
            <a:r>
              <a:rPr lang="en-US" sz="1633" dirty="0" err="1">
                <a:latin typeface="Liberation Sans" pitchFamily="18"/>
                <a:ea typeface="Noto Sans CJK SC Regular" pitchFamily="2"/>
                <a:cs typeface="FreeSans" pitchFamily="2"/>
              </a:rPr>
              <a:t>ovlivňuje</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pouze</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počet</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sekvencí</a:t>
            </a:r>
            <a:r>
              <a:rPr lang="en-US" sz="1633" dirty="0">
                <a:latin typeface="Liberation Sans" pitchFamily="18"/>
                <a:ea typeface="Noto Sans CJK SC Regular" pitchFamily="2"/>
                <a:cs typeface="FreeSans" pitchFamily="2"/>
              </a:rPr>
              <a:t>, ne </a:t>
            </a:r>
            <a:r>
              <a:rPr lang="en-US" sz="1633" dirty="0" err="1">
                <a:latin typeface="Liberation Sans" pitchFamily="18"/>
                <a:ea typeface="Noto Sans CJK SC Regular" pitchFamily="2"/>
                <a:cs typeface="FreeSans" pitchFamily="2"/>
              </a:rPr>
              <a:t>složení</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mikrobiomu</a:t>
            </a:r>
            <a:r>
              <a:rPr lang="en-US" sz="1633" dirty="0">
                <a:latin typeface="Liberation Sans" pitchFamily="18"/>
                <a:ea typeface="Noto Sans CJK SC Regular" pitchFamily="2"/>
                <a:cs typeface="FreeSans" pitchFamily="2"/>
              </a:rPr>
              <a:t> (?).</a:t>
            </a:r>
          </a:p>
          <a:p>
            <a:pPr hangingPunct="0"/>
            <a:endParaRPr lang="en-US" sz="1633" dirty="0">
              <a:latin typeface="Liberation Sans" pitchFamily="18"/>
              <a:ea typeface="Noto Sans CJK SC Regular" pitchFamily="2"/>
              <a:cs typeface="FreeSans" pitchFamily="2"/>
            </a:endParaRPr>
          </a:p>
          <a:p>
            <a:pPr hangingPunct="0"/>
            <a:endParaRPr lang="en-US" sz="1633" dirty="0">
              <a:latin typeface="Liberation Sans" pitchFamily="18"/>
              <a:ea typeface="Noto Sans CJK SC Regular" pitchFamily="2"/>
              <a:cs typeface="FreeSans" pitchFamily="2"/>
            </a:endParaRPr>
          </a:p>
          <a:p>
            <a:pPr hangingPunct="0"/>
            <a:endParaRPr lang="en-US" sz="1633" dirty="0">
              <a:latin typeface="Liberation Sans" pitchFamily="18"/>
              <a:ea typeface="Noto Sans CJK SC Regular" pitchFamily="2"/>
              <a:cs typeface="FreeSans" pitchFamily="2"/>
            </a:endParaRPr>
          </a:p>
          <a:p>
            <a:pPr hangingPunct="0"/>
            <a:endParaRPr lang="en-US" sz="1633" dirty="0">
              <a:latin typeface="Liberation Sans" pitchFamily="18"/>
              <a:ea typeface="Noto Sans CJK SC Regular" pitchFamily="2"/>
              <a:cs typeface="FreeSans" pitchFamily="2"/>
            </a:endParaRPr>
          </a:p>
        </p:txBody>
      </p:sp>
      <p:pic>
        <p:nvPicPr>
          <p:cNvPr id="12" name="Picture 11">
            <a:extLst>
              <a:ext uri="{FF2B5EF4-FFF2-40B4-BE49-F238E27FC236}">
                <a16:creationId xmlns:a16="http://schemas.microsoft.com/office/drawing/2014/main" id="{21269C37-7111-5E41-8AAE-5B59DBDC9CA8}"/>
              </a:ext>
            </a:extLst>
          </p:cNvPr>
          <p:cNvPicPr>
            <a:picLocks noChangeAspect="1"/>
          </p:cNvPicPr>
          <p:nvPr/>
        </p:nvPicPr>
        <p:blipFill>
          <a:blip r:embed="rId3">
            <a:lum/>
            <a:alphaModFix/>
          </a:blip>
          <a:srcRect/>
          <a:stretch>
            <a:fillRect/>
          </a:stretch>
        </p:blipFill>
        <p:spPr>
          <a:xfrm>
            <a:off x="6096000" y="208190"/>
            <a:ext cx="4147309" cy="4147309"/>
          </a:xfrm>
          <a:prstGeom prst="rect">
            <a:avLst/>
          </a:prstGeom>
          <a:noFill/>
          <a:ln>
            <a:noFill/>
          </a:ln>
        </p:spPr>
      </p:pic>
      <p:sp>
        <p:nvSpPr>
          <p:cNvPr id="13" name="Freeform 12">
            <a:extLst>
              <a:ext uri="{FF2B5EF4-FFF2-40B4-BE49-F238E27FC236}">
                <a16:creationId xmlns:a16="http://schemas.microsoft.com/office/drawing/2014/main" id="{E995A205-618D-4849-A031-A07A7F0D19D8}"/>
              </a:ext>
            </a:extLst>
          </p:cNvPr>
          <p:cNvSpPr/>
          <p:nvPr/>
        </p:nvSpPr>
        <p:spPr>
          <a:xfrm>
            <a:off x="7580982" y="4043186"/>
            <a:ext cx="1327242" cy="4147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81646" tIns="40823" rIns="81646" bIns="40823" anchor="ctr" anchorCtr="0" compatLnSpc="0">
            <a:noAutofit/>
          </a:bodyPr>
          <a:lstStyle/>
          <a:p>
            <a:pPr algn="ctr" hangingPunct="0"/>
            <a:r>
              <a:rPr lang="en-US" sz="1633" dirty="0" err="1">
                <a:latin typeface="Liberation Sans" pitchFamily="18"/>
                <a:ea typeface="Noto Sans CJK SC Regular" pitchFamily="2"/>
                <a:cs typeface="FreeSans" pitchFamily="2"/>
              </a:rPr>
              <a:t>Odběrové</a:t>
            </a:r>
            <a:r>
              <a:rPr lang="en-US" sz="1633" dirty="0">
                <a:latin typeface="Liberation Sans" pitchFamily="18"/>
                <a:ea typeface="Noto Sans CJK SC Regular" pitchFamily="2"/>
                <a:cs typeface="FreeSans" pitchFamily="2"/>
              </a:rPr>
              <a:t> a </a:t>
            </a:r>
            <a:r>
              <a:rPr lang="en-US" sz="1633" dirty="0" err="1">
                <a:latin typeface="Liberation Sans" pitchFamily="18"/>
                <a:ea typeface="Noto Sans CJK SC Regular" pitchFamily="2"/>
                <a:cs typeface="FreeSans" pitchFamily="2"/>
              </a:rPr>
              <a:t>izolační</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kity</a:t>
            </a:r>
            <a:endParaRPr lang="en-US" sz="1633" dirty="0">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CE473A6C-D7B4-474F-9BD1-4935EC6ADDF7}"/>
              </a:ext>
            </a:extLst>
          </p:cNvPr>
          <p:cNvSpPr/>
          <p:nvPr/>
        </p:nvSpPr>
        <p:spPr>
          <a:xfrm rot="38400">
            <a:off x="8079936" y="848513"/>
            <a:ext cx="1327242" cy="4147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81646" tIns="40823" rIns="81646" bIns="40823" anchor="ctr" anchorCtr="0" compatLnSpc="0">
            <a:noAutofit/>
          </a:bodyPr>
          <a:lstStyle/>
          <a:p>
            <a:pPr algn="ctr" hangingPunct="0"/>
            <a:r>
              <a:rPr lang="en-US" sz="1633">
                <a:latin typeface="Liberation Sans" pitchFamily="18"/>
                <a:ea typeface="Noto Sans CJK SC Regular" pitchFamily="2"/>
                <a:cs typeface="FreeSans" pitchFamily="2"/>
              </a:rPr>
              <a:t>Primery: </a:t>
            </a:r>
            <a:r>
              <a:rPr lang="en-US" sz="1633">
                <a:solidFill>
                  <a:srgbClr val="FF3333"/>
                </a:solidFill>
                <a:latin typeface="Liberation Sans" pitchFamily="18"/>
                <a:ea typeface="Noto Sans CJK SC Regular" pitchFamily="2"/>
                <a:cs typeface="FreeSans" pitchFamily="2"/>
              </a:rPr>
              <a:t>I1-I9</a:t>
            </a:r>
            <a:r>
              <a:rPr lang="en-US" sz="1633">
                <a:latin typeface="Liberation Sans" pitchFamily="18"/>
                <a:ea typeface="Noto Sans CJK SC Regular" pitchFamily="2"/>
                <a:cs typeface="FreeSans" pitchFamily="2"/>
              </a:rPr>
              <a:t>, I10-I16</a:t>
            </a:r>
          </a:p>
        </p:txBody>
      </p:sp>
      <p:sp>
        <p:nvSpPr>
          <p:cNvPr id="15" name="Freeform 14">
            <a:extLst>
              <a:ext uri="{FF2B5EF4-FFF2-40B4-BE49-F238E27FC236}">
                <a16:creationId xmlns:a16="http://schemas.microsoft.com/office/drawing/2014/main" id="{46EEEDCC-9F62-F646-88DE-063F6C468D76}"/>
              </a:ext>
            </a:extLst>
          </p:cNvPr>
          <p:cNvSpPr/>
          <p:nvPr/>
        </p:nvSpPr>
        <p:spPr>
          <a:xfrm rot="16200000">
            <a:off x="5221824" y="2074463"/>
            <a:ext cx="1327242" cy="4147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FFFFFF"/>
            </a:solidFill>
            <a:prstDash val="solid"/>
          </a:ln>
        </p:spPr>
        <p:txBody>
          <a:bodyPr vert="horz" wrap="none" lIns="81646" tIns="40823" rIns="81646" bIns="40823" anchor="ctr" anchorCtr="0" compatLnSpc="0">
            <a:noAutofit/>
          </a:bodyPr>
          <a:lstStyle/>
          <a:p>
            <a:pPr algn="ctr" hangingPunct="0"/>
            <a:r>
              <a:rPr lang="en-US" sz="1633" dirty="0" err="1">
                <a:latin typeface="Liberation Sans" pitchFamily="18"/>
                <a:ea typeface="Noto Sans CJK SC Regular" pitchFamily="2"/>
                <a:cs typeface="FreeSans" pitchFamily="2"/>
              </a:rPr>
              <a:t>Počet</a:t>
            </a:r>
            <a:r>
              <a:rPr lang="en-US" sz="1633" dirty="0">
                <a:latin typeface="Liberation Sans" pitchFamily="18"/>
                <a:ea typeface="Noto Sans CJK SC Regular" pitchFamily="2"/>
                <a:cs typeface="FreeSans" pitchFamily="2"/>
              </a:rPr>
              <a:t> </a:t>
            </a:r>
            <a:r>
              <a:rPr lang="en-US" sz="1633" dirty="0" err="1">
                <a:latin typeface="Liberation Sans" pitchFamily="18"/>
                <a:ea typeface="Noto Sans CJK SC Regular" pitchFamily="2"/>
                <a:cs typeface="FreeSans" pitchFamily="2"/>
              </a:rPr>
              <a:t>sekvencí</a:t>
            </a:r>
            <a:endParaRPr lang="en-US" sz="1633" dirty="0">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1010673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F8F7BC-8566-2346-ADA3-E859E2F58BC8}"/>
              </a:ext>
            </a:extLst>
          </p:cNvPr>
          <p:cNvSpPr>
            <a:spLocks noGrp="1"/>
          </p:cNvSpPr>
          <p:nvPr>
            <p:ph type="title"/>
          </p:nvPr>
        </p:nvSpPr>
        <p:spPr>
          <a:xfrm>
            <a:off x="838200" y="557188"/>
            <a:ext cx="10515600" cy="1133499"/>
          </a:xfrm>
        </p:spPr>
        <p:txBody>
          <a:bodyPr>
            <a:normAutofit/>
          </a:bodyPr>
          <a:lstStyle/>
          <a:p>
            <a:pPr algn="ctr"/>
            <a:r>
              <a:rPr lang="cs-CZ" sz="5200" dirty="0"/>
              <a:t>Biomarkery z </a:t>
            </a:r>
            <a:r>
              <a:rPr lang="cs-CZ" sz="5200" dirty="0" err="1"/>
              <a:t>omicsových</a:t>
            </a:r>
            <a:r>
              <a:rPr lang="cs-CZ" sz="5200" dirty="0"/>
              <a:t> dat</a:t>
            </a:r>
          </a:p>
        </p:txBody>
      </p:sp>
      <p:graphicFrame>
        <p:nvGraphicFramePr>
          <p:cNvPr id="5" name="Content Placeholder 2">
            <a:extLst>
              <a:ext uri="{FF2B5EF4-FFF2-40B4-BE49-F238E27FC236}">
                <a16:creationId xmlns:a16="http://schemas.microsoft.com/office/drawing/2014/main" id="{049A887F-851F-44B0-AF36-331AD61C9417}"/>
              </a:ext>
            </a:extLst>
          </p:cNvPr>
          <p:cNvGraphicFramePr>
            <a:graphicFrameLocks noGrp="1"/>
          </p:cNvGraphicFramePr>
          <p:nvPr>
            <p:ph idx="1"/>
            <p:extLst>
              <p:ext uri="{D42A27DB-BD31-4B8C-83A1-F6EECF244321}">
                <p14:modId xmlns:p14="http://schemas.microsoft.com/office/powerpoint/2010/main" val="23104130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4073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452E7-FBFD-744D-82D2-5773074ADFBB}"/>
              </a:ext>
            </a:extLst>
          </p:cNvPr>
          <p:cNvSpPr>
            <a:spLocks noGrp="1"/>
          </p:cNvSpPr>
          <p:nvPr>
            <p:ph type="title"/>
          </p:nvPr>
        </p:nvSpPr>
        <p:spPr/>
        <p:txBody>
          <a:bodyPr/>
          <a:lstStyle/>
          <a:p>
            <a:r>
              <a:rPr lang="en-CZ" dirty="0"/>
              <a:t>Illumina sekvencování RNAseq kolorektálního karcinomu ve 2 dávkách (runech)</a:t>
            </a:r>
          </a:p>
        </p:txBody>
      </p:sp>
      <p:pic>
        <p:nvPicPr>
          <p:cNvPr id="5" name="Picture 4" descr="Chart, box and whisker chart&#10;&#10;Description automatically generated">
            <a:extLst>
              <a:ext uri="{FF2B5EF4-FFF2-40B4-BE49-F238E27FC236}">
                <a16:creationId xmlns:a16="http://schemas.microsoft.com/office/drawing/2014/main" id="{A1D836DB-B701-E94E-9C23-F6DCAE1B793D}"/>
              </a:ext>
            </a:extLst>
          </p:cNvPr>
          <p:cNvPicPr>
            <a:picLocks noChangeAspect="1"/>
          </p:cNvPicPr>
          <p:nvPr/>
        </p:nvPicPr>
        <p:blipFill>
          <a:blip r:embed="rId2"/>
          <a:stretch>
            <a:fillRect/>
          </a:stretch>
        </p:blipFill>
        <p:spPr>
          <a:xfrm>
            <a:off x="369276" y="1497403"/>
            <a:ext cx="9070018" cy="5184749"/>
          </a:xfrm>
          <a:prstGeom prst="rect">
            <a:avLst/>
          </a:prstGeom>
        </p:spPr>
      </p:pic>
      <p:sp>
        <p:nvSpPr>
          <p:cNvPr id="6" name="Content Placeholder 2">
            <a:extLst>
              <a:ext uri="{FF2B5EF4-FFF2-40B4-BE49-F238E27FC236}">
                <a16:creationId xmlns:a16="http://schemas.microsoft.com/office/drawing/2014/main" id="{6F48F1CC-9936-9445-B44E-CA37A0949E00}"/>
              </a:ext>
            </a:extLst>
          </p:cNvPr>
          <p:cNvSpPr>
            <a:spLocks noGrp="1"/>
          </p:cNvSpPr>
          <p:nvPr>
            <p:ph idx="1"/>
          </p:nvPr>
        </p:nvSpPr>
        <p:spPr>
          <a:xfrm>
            <a:off x="9439294" y="1721308"/>
            <a:ext cx="2215677" cy="3639289"/>
          </a:xfrm>
        </p:spPr>
        <p:txBody>
          <a:bodyPr anchor="ctr">
            <a:normAutofit/>
          </a:bodyPr>
          <a:lstStyle/>
          <a:p>
            <a:r>
              <a:rPr lang="cs-CZ" sz="2000" dirty="0">
                <a:solidFill>
                  <a:srgbClr val="000000"/>
                </a:solidFill>
              </a:rPr>
              <a:t>Kvalita čtení se výrazně liší  mezi dávkami</a:t>
            </a:r>
          </a:p>
        </p:txBody>
      </p:sp>
    </p:spTree>
    <p:extLst>
      <p:ext uri="{BB962C8B-B14F-4D97-AF65-F5344CB8AC3E}">
        <p14:creationId xmlns:p14="http://schemas.microsoft.com/office/powerpoint/2010/main" val="4128586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369A-522D-7446-9CF4-A121EE72A1CC}"/>
              </a:ext>
            </a:extLst>
          </p:cNvPr>
          <p:cNvSpPr>
            <a:spLocks noGrp="1"/>
          </p:cNvSpPr>
          <p:nvPr>
            <p:ph type="title"/>
          </p:nvPr>
        </p:nvSpPr>
        <p:spPr/>
        <p:txBody>
          <a:bodyPr/>
          <a:lstStyle/>
          <a:p>
            <a:r>
              <a:rPr lang="cs-CZ" dirty="0"/>
              <a:t>Mikrobiální kontaminace v NGS</a:t>
            </a:r>
          </a:p>
        </p:txBody>
      </p:sp>
    </p:spTree>
    <p:extLst>
      <p:ext uri="{BB962C8B-B14F-4D97-AF65-F5344CB8AC3E}">
        <p14:creationId xmlns:p14="http://schemas.microsoft.com/office/powerpoint/2010/main" val="1417907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DFE537-5C4C-7A4C-8140-925E6886A6EC}"/>
              </a:ext>
            </a:extLst>
          </p:cNvPr>
          <p:cNvSpPr>
            <a:spLocks noGrp="1"/>
          </p:cNvSpPr>
          <p:nvPr>
            <p:ph type="title"/>
          </p:nvPr>
        </p:nvSpPr>
        <p:spPr>
          <a:xfrm>
            <a:off x="6094105" y="802955"/>
            <a:ext cx="4977976" cy="1454051"/>
          </a:xfrm>
        </p:spPr>
        <p:txBody>
          <a:bodyPr>
            <a:normAutofit/>
          </a:bodyPr>
          <a:lstStyle/>
          <a:p>
            <a:r>
              <a:rPr lang="cs-CZ">
                <a:solidFill>
                  <a:srgbClr val="000000"/>
                </a:solidFill>
              </a:rPr>
              <a:t>Mikrobiální kontaminace</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Border Dash">
            <a:extLst>
              <a:ext uri="{FF2B5EF4-FFF2-40B4-BE49-F238E27FC236}">
                <a16:creationId xmlns:a16="http://schemas.microsoft.com/office/drawing/2014/main" id="{E1E9EDBF-983A-4D48-80C6-D6948971CF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C0A43D1C-4B26-274C-B753-1CAB233051C0}"/>
              </a:ext>
            </a:extLst>
          </p:cNvPr>
          <p:cNvSpPr>
            <a:spLocks noGrp="1"/>
          </p:cNvSpPr>
          <p:nvPr>
            <p:ph idx="1"/>
          </p:nvPr>
        </p:nvSpPr>
        <p:spPr>
          <a:xfrm>
            <a:off x="6090574" y="2421682"/>
            <a:ext cx="4977578" cy="3639289"/>
          </a:xfrm>
        </p:spPr>
        <p:txBody>
          <a:bodyPr anchor="ctr">
            <a:normAutofit/>
          </a:bodyPr>
          <a:lstStyle/>
          <a:p>
            <a:r>
              <a:rPr lang="cs-CZ" sz="2000" dirty="0">
                <a:solidFill>
                  <a:srgbClr val="000000"/>
                </a:solidFill>
              </a:rPr>
              <a:t>Velký problém zejména u </a:t>
            </a:r>
            <a:r>
              <a:rPr lang="cs-CZ" sz="2000" dirty="0" err="1">
                <a:solidFill>
                  <a:srgbClr val="000000"/>
                </a:solidFill>
              </a:rPr>
              <a:t>metagenomických</a:t>
            </a:r>
            <a:r>
              <a:rPr lang="cs-CZ" sz="2000" dirty="0">
                <a:solidFill>
                  <a:srgbClr val="000000"/>
                </a:solidFill>
              </a:rPr>
              <a:t> studií a u vzorků s nízkým obsahem bakteriální DNA </a:t>
            </a:r>
          </a:p>
        </p:txBody>
      </p:sp>
    </p:spTree>
    <p:extLst>
      <p:ext uri="{BB962C8B-B14F-4D97-AF65-F5344CB8AC3E}">
        <p14:creationId xmlns:p14="http://schemas.microsoft.com/office/powerpoint/2010/main" val="3823390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E549AFB-E7F6-CF46-BD1C-F079D329B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549" y="58981"/>
            <a:ext cx="4594191" cy="6202156"/>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CA1FFD06-41B2-6F45-8DCA-D5C472563B5B}"/>
              </a:ext>
            </a:extLst>
          </p:cNvPr>
          <p:cNvSpPr>
            <a:spLocks noGrp="1" noChangeArrowheads="1"/>
          </p:cNvSpPr>
          <p:nvPr>
            <p:ph type="body" idx="4294967295"/>
          </p:nvPr>
        </p:nvSpPr>
        <p:spPr>
          <a:xfrm>
            <a:off x="173692" y="244527"/>
            <a:ext cx="5091036" cy="483466"/>
          </a:xfrm>
          <a:noFill/>
          <a:ln/>
        </p:spPr>
        <p:txBody>
          <a:bodyPr wrap="square">
            <a:spAutoFit/>
          </a:bodyPr>
          <a:lstStyle/>
          <a:p>
            <a:pPr marL="0" indent="0">
              <a:spcBef>
                <a:spcPct val="0"/>
              </a:spcBef>
              <a:buNone/>
            </a:pPr>
            <a:r>
              <a:rPr lang="en-US" altLang="cs-CZ" sz="1412" b="1" dirty="0">
                <a:solidFill>
                  <a:schemeClr val="tx2"/>
                </a:solidFill>
              </a:rPr>
              <a:t>Figure 1. The contents of non-aligning reads from 57 human whole genome sequencing runs.</a:t>
            </a:r>
          </a:p>
        </p:txBody>
      </p:sp>
      <p:sp>
        <p:nvSpPr>
          <p:cNvPr id="4100" name="Text Box 4">
            <a:extLst>
              <a:ext uri="{FF2B5EF4-FFF2-40B4-BE49-F238E27FC236}">
                <a16:creationId xmlns:a16="http://schemas.microsoft.com/office/drawing/2014/main" id="{57C07BF7-A101-2F4A-855E-7AD461E3DECA}"/>
              </a:ext>
            </a:extLst>
          </p:cNvPr>
          <p:cNvSpPr txBox="1">
            <a:spLocks noChangeArrowheads="1"/>
          </p:cNvSpPr>
          <p:nvPr/>
        </p:nvSpPr>
        <p:spPr bwMode="auto">
          <a:xfrm>
            <a:off x="173692" y="6191905"/>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cs-CZ" sz="1059" dirty="0"/>
              <a:t>Laurence M, Hatzis C, Brash DE (2014) Common Contaminants in Next-Generation Sequencing That Hinder Discovery of Low-Abundance Microbes. PLOS ONE 9(5): e97876. https://</a:t>
            </a:r>
            <a:r>
              <a:rPr lang="en-US" altLang="cs-CZ" sz="1059" dirty="0" err="1"/>
              <a:t>doi.org</a:t>
            </a:r>
            <a:r>
              <a:rPr lang="en-US" altLang="cs-CZ" sz="1059" dirty="0"/>
              <a:t>/10.1371/journal.pone.0097876</a:t>
            </a:r>
          </a:p>
          <a:p>
            <a:pPr eaLnBrk="1" hangingPunct="1"/>
            <a:r>
              <a:rPr lang="en-US" altLang="cs-CZ" sz="1059" dirty="0">
                <a:hlinkClick r:id="rId4"/>
              </a:rPr>
              <a:t>https://journals.plos.org/plosone/article?id=10.1371/journal.pone.0097876</a:t>
            </a:r>
            <a:endParaRPr lang="en-US" altLang="cs-CZ" sz="1059" dirty="0"/>
          </a:p>
        </p:txBody>
      </p:sp>
      <p:pic>
        <p:nvPicPr>
          <p:cNvPr id="4101" name="Picture 5">
            <a:extLst>
              <a:ext uri="{FF2B5EF4-FFF2-40B4-BE49-F238E27FC236}">
                <a16:creationId xmlns:a16="http://schemas.microsoft.com/office/drawing/2014/main" id="{D4ECD7F1-9C15-9147-8D32-76F42A5448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2173" y="6350784"/>
            <a:ext cx="2689412" cy="4482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970E7F-6B49-8E47-9970-1205A1320700}"/>
              </a:ext>
            </a:extLst>
          </p:cNvPr>
          <p:cNvSpPr/>
          <p:nvPr/>
        </p:nvSpPr>
        <p:spPr>
          <a:xfrm>
            <a:off x="2633146" y="1662898"/>
            <a:ext cx="3090306" cy="1446550"/>
          </a:xfrm>
          <a:prstGeom prst="rect">
            <a:avLst/>
          </a:prstGeom>
        </p:spPr>
        <p:txBody>
          <a:bodyPr wrap="square">
            <a:spAutoFit/>
          </a:bodyPr>
          <a:lstStyle/>
          <a:p>
            <a:pPr algn="r"/>
            <a:r>
              <a:rPr lang="cs-CZ" sz="1100" dirty="0" err="1">
                <a:solidFill>
                  <a:srgbClr val="202020"/>
                </a:solidFill>
                <a:latin typeface="Helvetica" pitchFamily="2" charset="0"/>
              </a:rPr>
              <a:t>Baylor</a:t>
            </a:r>
            <a:r>
              <a:rPr lang="cs-CZ" sz="1100" dirty="0">
                <a:solidFill>
                  <a:srgbClr val="202020"/>
                </a:solidFill>
                <a:latin typeface="Helvetica" pitchFamily="2" charset="0"/>
              </a:rPr>
              <a:t> </a:t>
            </a:r>
            <a:r>
              <a:rPr lang="cs-CZ" sz="1100" dirty="0" err="1">
                <a:solidFill>
                  <a:srgbClr val="202020"/>
                </a:solidFill>
                <a:latin typeface="Helvetica" pitchFamily="2" charset="0"/>
              </a:rPr>
              <a:t>College</a:t>
            </a:r>
            <a:r>
              <a:rPr lang="cs-CZ" sz="1100" dirty="0">
                <a:solidFill>
                  <a:srgbClr val="202020"/>
                </a:solidFill>
                <a:latin typeface="Helvetica" pitchFamily="2" charset="0"/>
              </a:rPr>
              <a:t> </a:t>
            </a:r>
            <a:r>
              <a:rPr lang="cs-CZ" sz="1100" dirty="0" err="1">
                <a:solidFill>
                  <a:srgbClr val="202020"/>
                </a:solidFill>
                <a:latin typeface="Helvetica" pitchFamily="2" charset="0"/>
              </a:rPr>
              <a:t>of</a:t>
            </a:r>
            <a:r>
              <a:rPr lang="cs-CZ" sz="1100" dirty="0">
                <a:solidFill>
                  <a:srgbClr val="202020"/>
                </a:solidFill>
                <a:latin typeface="Helvetica" pitchFamily="2" charset="0"/>
              </a:rPr>
              <a:t> </a:t>
            </a:r>
            <a:r>
              <a:rPr lang="cs-CZ" sz="1100" dirty="0" err="1">
                <a:solidFill>
                  <a:srgbClr val="202020"/>
                </a:solidFill>
                <a:latin typeface="Helvetica" pitchFamily="2" charset="0"/>
              </a:rPr>
              <a:t>Medicine</a:t>
            </a:r>
            <a:r>
              <a:rPr lang="cs-CZ" sz="1100" dirty="0">
                <a:solidFill>
                  <a:srgbClr val="202020"/>
                </a:solidFill>
                <a:latin typeface="Helvetica" pitchFamily="2" charset="0"/>
              </a:rPr>
              <a:t> (BCM), </a:t>
            </a:r>
          </a:p>
          <a:p>
            <a:pPr algn="r"/>
            <a:r>
              <a:rPr lang="cs-CZ" sz="1100" dirty="0" err="1">
                <a:solidFill>
                  <a:srgbClr val="202020"/>
                </a:solidFill>
                <a:latin typeface="Helvetica" pitchFamily="2" charset="0"/>
              </a:rPr>
              <a:t>the</a:t>
            </a:r>
            <a:r>
              <a:rPr lang="cs-CZ" sz="1100" dirty="0">
                <a:solidFill>
                  <a:srgbClr val="202020"/>
                </a:solidFill>
                <a:latin typeface="Helvetica" pitchFamily="2" charset="0"/>
              </a:rPr>
              <a:t> </a:t>
            </a:r>
            <a:r>
              <a:rPr lang="cs-CZ" sz="1100" dirty="0" err="1">
                <a:solidFill>
                  <a:srgbClr val="202020"/>
                </a:solidFill>
                <a:latin typeface="Helvetica" pitchFamily="2" charset="0"/>
              </a:rPr>
              <a:t>Broad</a:t>
            </a:r>
            <a:r>
              <a:rPr lang="cs-CZ" sz="1100" dirty="0">
                <a:solidFill>
                  <a:srgbClr val="202020"/>
                </a:solidFill>
                <a:latin typeface="Helvetica" pitchFamily="2" charset="0"/>
              </a:rPr>
              <a:t> Institute (BI), </a:t>
            </a:r>
          </a:p>
          <a:p>
            <a:pPr algn="r"/>
            <a:r>
              <a:rPr lang="cs-CZ" sz="1100" dirty="0" err="1">
                <a:solidFill>
                  <a:srgbClr val="202020"/>
                </a:solidFill>
                <a:latin typeface="Helvetica" pitchFamily="2" charset="0"/>
              </a:rPr>
              <a:t>Illumina</a:t>
            </a:r>
            <a:r>
              <a:rPr lang="cs-CZ" sz="1100" dirty="0">
                <a:solidFill>
                  <a:srgbClr val="202020"/>
                </a:solidFill>
                <a:latin typeface="Helvetica" pitchFamily="2" charset="0"/>
              </a:rPr>
              <a:t> (ILLUM), </a:t>
            </a:r>
          </a:p>
          <a:p>
            <a:pPr algn="r"/>
            <a:r>
              <a:rPr lang="cs-CZ" sz="1100" dirty="0" err="1">
                <a:solidFill>
                  <a:srgbClr val="202020"/>
                </a:solidFill>
                <a:latin typeface="Helvetica" pitchFamily="2" charset="0"/>
              </a:rPr>
              <a:t>the</a:t>
            </a:r>
            <a:r>
              <a:rPr lang="cs-CZ" sz="1100" dirty="0">
                <a:solidFill>
                  <a:srgbClr val="202020"/>
                </a:solidFill>
                <a:latin typeface="Helvetica" pitchFamily="2" charset="0"/>
              </a:rPr>
              <a:t> Max Planck Institute </a:t>
            </a:r>
            <a:r>
              <a:rPr lang="cs-CZ" sz="1100" dirty="0" err="1">
                <a:solidFill>
                  <a:srgbClr val="202020"/>
                </a:solidFill>
                <a:latin typeface="Helvetica" pitchFamily="2" charset="0"/>
              </a:rPr>
              <a:t>for</a:t>
            </a:r>
            <a:r>
              <a:rPr lang="cs-CZ" sz="1100" dirty="0">
                <a:solidFill>
                  <a:srgbClr val="202020"/>
                </a:solidFill>
                <a:latin typeface="Helvetica" pitchFamily="2" charset="0"/>
              </a:rPr>
              <a:t> </a:t>
            </a:r>
            <a:r>
              <a:rPr lang="cs-CZ" sz="1100" dirty="0" err="1">
                <a:solidFill>
                  <a:srgbClr val="202020"/>
                </a:solidFill>
                <a:latin typeface="Helvetica" pitchFamily="2" charset="0"/>
              </a:rPr>
              <a:t>Molecular</a:t>
            </a:r>
            <a:r>
              <a:rPr lang="cs-CZ" sz="1100" dirty="0">
                <a:solidFill>
                  <a:srgbClr val="202020"/>
                </a:solidFill>
                <a:latin typeface="Helvetica" pitchFamily="2" charset="0"/>
              </a:rPr>
              <a:t> </a:t>
            </a:r>
            <a:r>
              <a:rPr lang="cs-CZ" sz="1100" dirty="0" err="1">
                <a:solidFill>
                  <a:srgbClr val="202020"/>
                </a:solidFill>
                <a:latin typeface="Helvetica" pitchFamily="2" charset="0"/>
              </a:rPr>
              <a:t>Genetics</a:t>
            </a:r>
            <a:r>
              <a:rPr lang="cs-CZ" sz="1100" dirty="0">
                <a:solidFill>
                  <a:srgbClr val="202020"/>
                </a:solidFill>
                <a:latin typeface="Helvetica" pitchFamily="2" charset="0"/>
              </a:rPr>
              <a:t> (MPIMG), </a:t>
            </a:r>
          </a:p>
          <a:p>
            <a:pPr algn="r"/>
            <a:r>
              <a:rPr lang="cs-CZ" sz="1100" dirty="0" err="1">
                <a:solidFill>
                  <a:srgbClr val="202020"/>
                </a:solidFill>
                <a:latin typeface="Helvetica" pitchFamily="2" charset="0"/>
              </a:rPr>
              <a:t>the</a:t>
            </a:r>
            <a:r>
              <a:rPr lang="cs-CZ" sz="1100" dirty="0">
                <a:solidFill>
                  <a:srgbClr val="202020"/>
                </a:solidFill>
                <a:latin typeface="Helvetica" pitchFamily="2" charset="0"/>
              </a:rPr>
              <a:t> </a:t>
            </a:r>
            <a:r>
              <a:rPr lang="cs-CZ" sz="1100" dirty="0" err="1">
                <a:solidFill>
                  <a:srgbClr val="202020"/>
                </a:solidFill>
                <a:latin typeface="Helvetica" pitchFamily="2" charset="0"/>
              </a:rPr>
              <a:t>Sanger</a:t>
            </a:r>
            <a:r>
              <a:rPr lang="cs-CZ" sz="1100" dirty="0">
                <a:solidFill>
                  <a:srgbClr val="202020"/>
                </a:solidFill>
                <a:latin typeface="Helvetica" pitchFamily="2" charset="0"/>
              </a:rPr>
              <a:t> Center (SC), </a:t>
            </a:r>
          </a:p>
          <a:p>
            <a:pPr algn="r"/>
            <a:r>
              <a:rPr lang="cs-CZ" sz="1100" dirty="0">
                <a:solidFill>
                  <a:srgbClr val="202020"/>
                </a:solidFill>
                <a:latin typeface="Helvetica" pitchFamily="2" charset="0"/>
              </a:rPr>
              <a:t>Washington University Genome </a:t>
            </a:r>
            <a:r>
              <a:rPr lang="cs-CZ" sz="1100" dirty="0" err="1">
                <a:solidFill>
                  <a:srgbClr val="202020"/>
                </a:solidFill>
                <a:latin typeface="Helvetica" pitchFamily="2" charset="0"/>
              </a:rPr>
              <a:t>Sequencing</a:t>
            </a:r>
            <a:r>
              <a:rPr lang="cs-CZ" sz="1100" dirty="0">
                <a:solidFill>
                  <a:srgbClr val="202020"/>
                </a:solidFill>
                <a:latin typeface="Helvetica" pitchFamily="2" charset="0"/>
              </a:rPr>
              <a:t> Center (WUGSC).</a:t>
            </a:r>
            <a:endParaRPr lang="cs-CZ" sz="1100" dirty="0"/>
          </a:p>
        </p:txBody>
      </p:sp>
      <p:sp>
        <p:nvSpPr>
          <p:cNvPr id="4" name="TextBox 3">
            <a:extLst>
              <a:ext uri="{FF2B5EF4-FFF2-40B4-BE49-F238E27FC236}">
                <a16:creationId xmlns:a16="http://schemas.microsoft.com/office/drawing/2014/main" id="{137CD361-2C0B-4C7E-8645-B9EB6FAE22F0}"/>
              </a:ext>
            </a:extLst>
          </p:cNvPr>
          <p:cNvSpPr txBox="1"/>
          <p:nvPr/>
        </p:nvSpPr>
        <p:spPr>
          <a:xfrm>
            <a:off x="103240" y="3429819"/>
            <a:ext cx="586494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1400" dirty="0"/>
              <a:t>"Abychom posoudili rozsah a rozmanitost </a:t>
            </a:r>
            <a:r>
              <a:rPr lang="cs-CZ" sz="1400" dirty="0" err="1"/>
              <a:t>sekvenačních</a:t>
            </a:r>
            <a:r>
              <a:rPr lang="cs-CZ" sz="1400" dirty="0"/>
              <a:t> kontaminantů, provedli jsme mapování 57 sekvenčních běhů z projektu „1000 </a:t>
            </a:r>
            <a:r>
              <a:rPr lang="cs-CZ" sz="1400" dirty="0" err="1"/>
              <a:t>Genomes</a:t>
            </a:r>
            <a:r>
              <a:rPr lang="cs-CZ" sz="1400" dirty="0"/>
              <a:t> Project“ ze šesti center proti čtyřem největším databázím NCBI BLAST. Detekovali jsme čtení různých druhů kontaminantů ve všech bězích a identifikovali nejběžnější z těchto rodů kontaminantů (</a:t>
            </a:r>
            <a:r>
              <a:rPr lang="cs-CZ" sz="1400" dirty="0" err="1"/>
              <a:t>Bradyrhizobium</a:t>
            </a:r>
            <a:r>
              <a:rPr lang="cs-CZ" sz="1400" dirty="0"/>
              <a:t>) v sestavených genomech z databáze genomu NCBI.</a:t>
            </a:r>
            <a:r>
              <a:rPr lang="en-US" sz="1400" dirty="0"/>
              <a:t> "</a:t>
            </a:r>
            <a:endParaRPr lang="en-US" sz="1400" dirty="0">
              <a:cs typeface="Calibri"/>
            </a:endParaRPr>
          </a:p>
        </p:txBody>
      </p:sp>
    </p:spTree>
    <p:extLst>
      <p:ext uri="{BB962C8B-B14F-4D97-AF65-F5344CB8AC3E}">
        <p14:creationId xmlns:p14="http://schemas.microsoft.com/office/powerpoint/2010/main" val="3127453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AC7ED-C9C7-D54C-9409-CB58E5E12B63}"/>
              </a:ext>
            </a:extLst>
          </p:cNvPr>
          <p:cNvPicPr>
            <a:picLocks noChangeAspect="1"/>
          </p:cNvPicPr>
          <p:nvPr/>
        </p:nvPicPr>
        <p:blipFill>
          <a:blip r:embed="rId3"/>
          <a:stretch>
            <a:fillRect/>
          </a:stretch>
        </p:blipFill>
        <p:spPr>
          <a:xfrm>
            <a:off x="502645" y="124691"/>
            <a:ext cx="6490575" cy="5846618"/>
          </a:xfrm>
          <a:prstGeom prst="rect">
            <a:avLst/>
          </a:prstGeom>
        </p:spPr>
      </p:pic>
      <p:sp>
        <p:nvSpPr>
          <p:cNvPr id="4" name="Rectangle 3">
            <a:extLst>
              <a:ext uri="{FF2B5EF4-FFF2-40B4-BE49-F238E27FC236}">
                <a16:creationId xmlns:a16="http://schemas.microsoft.com/office/drawing/2014/main" id="{BD98F99B-E128-5F42-99CA-35DA1125E78D}"/>
              </a:ext>
            </a:extLst>
          </p:cNvPr>
          <p:cNvSpPr/>
          <p:nvPr/>
        </p:nvSpPr>
        <p:spPr>
          <a:xfrm>
            <a:off x="502646" y="6271644"/>
            <a:ext cx="8551414" cy="461665"/>
          </a:xfrm>
          <a:prstGeom prst="rect">
            <a:avLst/>
          </a:prstGeom>
        </p:spPr>
        <p:txBody>
          <a:bodyPr wrap="square">
            <a:spAutoFit/>
          </a:bodyPr>
          <a:lstStyle/>
          <a:p>
            <a:r>
              <a:rPr lang="cs-CZ" sz="1200" dirty="0"/>
              <a:t>de </a:t>
            </a:r>
            <a:r>
              <a:rPr lang="cs-CZ" sz="1200" dirty="0" err="1"/>
              <a:t>Goffau</a:t>
            </a:r>
            <a:r>
              <a:rPr lang="cs-CZ" sz="1200" dirty="0"/>
              <a:t>, MC; </a:t>
            </a:r>
            <a:r>
              <a:rPr lang="cs-CZ" sz="1200" dirty="0" err="1"/>
              <a:t>Lager</a:t>
            </a:r>
            <a:r>
              <a:rPr lang="cs-CZ" sz="1200" dirty="0"/>
              <a:t>, S; </a:t>
            </a:r>
            <a:r>
              <a:rPr lang="cs-CZ" sz="1200" dirty="0" err="1"/>
              <a:t>Salter</a:t>
            </a:r>
            <a:r>
              <a:rPr lang="cs-CZ" sz="1200" dirty="0"/>
              <a:t>, SJ; Wagner, J; </a:t>
            </a:r>
            <a:r>
              <a:rPr lang="cs-CZ" sz="1200" dirty="0" err="1"/>
              <a:t>Kronbichler</a:t>
            </a:r>
            <a:r>
              <a:rPr lang="cs-CZ" sz="1200" dirty="0"/>
              <a:t>, A; </a:t>
            </a:r>
            <a:r>
              <a:rPr lang="cs-CZ" sz="1200" dirty="0" err="1"/>
              <a:t>Charnock</a:t>
            </a:r>
            <a:r>
              <a:rPr lang="cs-CZ" sz="1200" dirty="0"/>
              <a:t>-Jones, DS; </a:t>
            </a:r>
            <a:r>
              <a:rPr lang="cs-CZ" sz="1200" dirty="0" err="1"/>
              <a:t>Peacock</a:t>
            </a:r>
            <a:r>
              <a:rPr lang="cs-CZ" sz="1200" dirty="0"/>
              <a:t>, SJ; Smith, GCS; </a:t>
            </a:r>
            <a:r>
              <a:rPr lang="cs-CZ" sz="1200" dirty="0" err="1"/>
              <a:t>Parkhill</a:t>
            </a:r>
            <a:r>
              <a:rPr lang="cs-CZ" sz="1200" dirty="0"/>
              <a:t>, J; (2018) </a:t>
            </a:r>
            <a:r>
              <a:rPr lang="cs-CZ" sz="1200" dirty="0" err="1"/>
              <a:t>Recognizing</a:t>
            </a:r>
            <a:r>
              <a:rPr lang="cs-CZ" sz="1200" dirty="0"/>
              <a:t> </a:t>
            </a:r>
            <a:r>
              <a:rPr lang="cs-CZ" sz="1200" dirty="0" err="1"/>
              <a:t>the</a:t>
            </a:r>
            <a:r>
              <a:rPr lang="cs-CZ" sz="1200" dirty="0"/>
              <a:t> </a:t>
            </a:r>
            <a:r>
              <a:rPr lang="cs-CZ" sz="1200" dirty="0" err="1"/>
              <a:t>reagent</a:t>
            </a:r>
            <a:r>
              <a:rPr lang="cs-CZ" sz="1200" dirty="0"/>
              <a:t> </a:t>
            </a:r>
            <a:r>
              <a:rPr lang="cs-CZ" sz="1200" dirty="0" err="1"/>
              <a:t>microbiome</a:t>
            </a:r>
            <a:r>
              <a:rPr lang="cs-CZ" sz="1200" dirty="0"/>
              <a:t>. </a:t>
            </a:r>
            <a:r>
              <a:rPr lang="cs-CZ" sz="1200" dirty="0" err="1"/>
              <a:t>Nature</a:t>
            </a:r>
            <a:r>
              <a:rPr lang="cs-CZ" sz="1200" dirty="0"/>
              <a:t> </a:t>
            </a:r>
            <a:r>
              <a:rPr lang="cs-CZ" sz="1200" dirty="0" err="1"/>
              <a:t>microbiology</a:t>
            </a:r>
            <a:r>
              <a:rPr lang="cs-CZ" sz="1200" dirty="0"/>
              <a:t>, 3 (8). pp. 851-853. ISSN 2058-5276 DOI: https://</a:t>
            </a:r>
            <a:r>
              <a:rPr lang="cs-CZ" sz="1200" dirty="0" err="1"/>
              <a:t>doi.org</a:t>
            </a:r>
            <a:r>
              <a:rPr lang="cs-CZ" sz="1200" dirty="0"/>
              <a:t>/10.1038/s41564-018-0202-y</a:t>
            </a:r>
          </a:p>
        </p:txBody>
      </p:sp>
      <p:sp>
        <p:nvSpPr>
          <p:cNvPr id="5" name="Rectangle 4">
            <a:extLst>
              <a:ext uri="{FF2B5EF4-FFF2-40B4-BE49-F238E27FC236}">
                <a16:creationId xmlns:a16="http://schemas.microsoft.com/office/drawing/2014/main" id="{1B67F635-4F73-DD4F-981E-A54F1CF624C8}"/>
              </a:ext>
            </a:extLst>
          </p:cNvPr>
          <p:cNvSpPr/>
          <p:nvPr/>
        </p:nvSpPr>
        <p:spPr>
          <a:xfrm>
            <a:off x="7078356" y="124691"/>
            <a:ext cx="4853814" cy="6124754"/>
          </a:xfrm>
          <a:prstGeom prst="rect">
            <a:avLst/>
          </a:prstGeom>
        </p:spPr>
        <p:txBody>
          <a:bodyPr wrap="square">
            <a:spAutoFit/>
          </a:bodyPr>
          <a:lstStyle/>
          <a:p>
            <a:r>
              <a:rPr lang="cs-CZ" sz="1400" b="1" dirty="0" err="1">
                <a:solidFill>
                  <a:srgbClr val="222222"/>
                </a:solidFill>
                <a:latin typeface="Lora"/>
              </a:rPr>
              <a:t>Fig</a:t>
            </a:r>
            <a:r>
              <a:rPr lang="cs-CZ" sz="1400" b="1" dirty="0">
                <a:solidFill>
                  <a:srgbClr val="222222"/>
                </a:solidFill>
                <a:latin typeface="Lora"/>
              </a:rPr>
              <a:t>. 1: </a:t>
            </a:r>
            <a:r>
              <a:rPr lang="cs-CZ" sz="1400" dirty="0" err="1">
                <a:solidFill>
                  <a:srgbClr val="222222"/>
                </a:solidFill>
                <a:latin typeface="Lora"/>
              </a:rPr>
              <a:t>Reagent</a:t>
            </a:r>
            <a:r>
              <a:rPr lang="cs-CZ" sz="1400" dirty="0">
                <a:solidFill>
                  <a:srgbClr val="222222"/>
                </a:solidFill>
                <a:latin typeface="Lora"/>
              </a:rPr>
              <a:t> </a:t>
            </a:r>
            <a:r>
              <a:rPr lang="cs-CZ" sz="1400" dirty="0" err="1">
                <a:solidFill>
                  <a:srgbClr val="222222"/>
                </a:solidFill>
                <a:latin typeface="Lora"/>
              </a:rPr>
              <a:t>contamination</a:t>
            </a:r>
            <a:r>
              <a:rPr lang="cs-CZ" sz="1400" dirty="0">
                <a:solidFill>
                  <a:srgbClr val="222222"/>
                </a:solidFill>
                <a:latin typeface="Lora"/>
              </a:rPr>
              <a:t> </a:t>
            </a:r>
            <a:r>
              <a:rPr lang="cs-CZ" sz="1400" dirty="0" err="1">
                <a:solidFill>
                  <a:srgbClr val="222222"/>
                </a:solidFill>
                <a:latin typeface="Lora"/>
              </a:rPr>
              <a:t>recognition</a:t>
            </a:r>
            <a:r>
              <a:rPr lang="cs-CZ" sz="1400" dirty="0">
                <a:solidFill>
                  <a:srgbClr val="222222"/>
                </a:solidFill>
                <a:latin typeface="Lora"/>
              </a:rPr>
              <a:t> </a:t>
            </a:r>
            <a:r>
              <a:rPr lang="cs-CZ" sz="1400" dirty="0" err="1">
                <a:solidFill>
                  <a:srgbClr val="222222"/>
                </a:solidFill>
                <a:latin typeface="Lora"/>
              </a:rPr>
              <a:t>strategies</a:t>
            </a:r>
            <a:r>
              <a:rPr lang="cs-CZ" sz="1400" dirty="0">
                <a:solidFill>
                  <a:srgbClr val="222222"/>
                </a:solidFill>
                <a:latin typeface="Lora"/>
              </a:rPr>
              <a:t>.</a:t>
            </a:r>
          </a:p>
          <a:p>
            <a:endParaRPr lang="cs-CZ" sz="1400" dirty="0">
              <a:solidFill>
                <a:srgbClr val="222222"/>
              </a:solidFill>
              <a:latin typeface="Lora"/>
            </a:endParaRPr>
          </a:p>
          <a:p>
            <a:r>
              <a:rPr lang="cs-CZ" sz="1400" b="1" dirty="0"/>
              <a:t>a</a:t>
            </a:r>
            <a:r>
              <a:rPr lang="cs-CZ" sz="1400" dirty="0"/>
              <a:t>, </a:t>
            </a:r>
            <a:r>
              <a:rPr lang="cs-CZ" sz="1400" dirty="0" err="1"/>
              <a:t>Between-batch</a:t>
            </a:r>
            <a:r>
              <a:rPr lang="cs-CZ" sz="1400" dirty="0"/>
              <a:t> </a:t>
            </a:r>
            <a:r>
              <a:rPr lang="cs-CZ" sz="1400" dirty="0" err="1"/>
              <a:t>variation</a:t>
            </a:r>
            <a:r>
              <a:rPr lang="cs-CZ" sz="1400" dirty="0"/>
              <a:t> </a:t>
            </a:r>
            <a:r>
              <a:rPr lang="cs-CZ" sz="1400" dirty="0" err="1"/>
              <a:t>allows</a:t>
            </a:r>
            <a:r>
              <a:rPr lang="cs-CZ" sz="1400" dirty="0"/>
              <a:t> </a:t>
            </a:r>
            <a:r>
              <a:rPr lang="cs-CZ" sz="1400" dirty="0" err="1"/>
              <a:t>for</a:t>
            </a:r>
            <a:r>
              <a:rPr lang="cs-CZ" sz="1400" dirty="0"/>
              <a:t> rapid </a:t>
            </a:r>
            <a:r>
              <a:rPr lang="cs-CZ" sz="1400" dirty="0" err="1"/>
              <a:t>identification</a:t>
            </a:r>
            <a:r>
              <a:rPr lang="cs-CZ" sz="1400" dirty="0"/>
              <a:t> </a:t>
            </a:r>
            <a:r>
              <a:rPr lang="cs-CZ" sz="1400" dirty="0" err="1"/>
              <a:t>of</a:t>
            </a:r>
            <a:r>
              <a:rPr lang="cs-CZ" sz="1400" dirty="0"/>
              <a:t> </a:t>
            </a:r>
            <a:r>
              <a:rPr lang="cs-CZ" sz="1400" dirty="0" err="1"/>
              <a:t>reagent</a:t>
            </a:r>
            <a:r>
              <a:rPr lang="cs-CZ" sz="1400" dirty="0"/>
              <a:t> </a:t>
            </a:r>
            <a:r>
              <a:rPr lang="cs-CZ" sz="1400" dirty="0" err="1"/>
              <a:t>contamination</a:t>
            </a:r>
            <a:r>
              <a:rPr lang="cs-CZ" sz="1400" dirty="0"/>
              <a:t>. </a:t>
            </a:r>
            <a:r>
              <a:rPr lang="cs-CZ" sz="1400" dirty="0" err="1"/>
              <a:t>This</a:t>
            </a:r>
            <a:r>
              <a:rPr lang="cs-CZ" sz="1400" dirty="0"/>
              <a:t> </a:t>
            </a:r>
            <a:r>
              <a:rPr lang="cs-CZ" sz="1400" dirty="0" err="1"/>
              <a:t>example</a:t>
            </a:r>
            <a:r>
              <a:rPr lang="cs-CZ" sz="1400" dirty="0"/>
              <a:t> </a:t>
            </a:r>
            <a:r>
              <a:rPr lang="cs-CZ" sz="1400" dirty="0" err="1"/>
              <a:t>is</a:t>
            </a:r>
            <a:r>
              <a:rPr lang="cs-CZ" sz="1400" dirty="0"/>
              <a:t> </a:t>
            </a:r>
            <a:r>
              <a:rPr lang="cs-CZ" sz="1400" dirty="0" err="1"/>
              <a:t>from</a:t>
            </a:r>
            <a:r>
              <a:rPr lang="cs-CZ" sz="1400" dirty="0"/>
              <a:t> a 16S </a:t>
            </a:r>
            <a:r>
              <a:rPr lang="cs-CZ" sz="1400" dirty="0" err="1"/>
              <a:t>analysis</a:t>
            </a:r>
            <a:r>
              <a:rPr lang="cs-CZ" sz="1400" dirty="0"/>
              <a:t> </a:t>
            </a:r>
            <a:r>
              <a:rPr lang="cs-CZ" sz="1400" dirty="0" err="1"/>
              <a:t>of</a:t>
            </a:r>
            <a:r>
              <a:rPr lang="cs-CZ" sz="1400" dirty="0"/>
              <a:t> </a:t>
            </a:r>
            <a:r>
              <a:rPr lang="cs-CZ" sz="1400" dirty="0" err="1"/>
              <a:t>placental</a:t>
            </a:r>
            <a:r>
              <a:rPr lang="cs-CZ" sz="1400" dirty="0"/>
              <a:t> </a:t>
            </a:r>
            <a:r>
              <a:rPr lang="cs-CZ" sz="1400" dirty="0" err="1"/>
              <a:t>tissues</a:t>
            </a:r>
            <a:r>
              <a:rPr lang="cs-CZ" sz="1400" dirty="0"/>
              <a:t>… </a:t>
            </a:r>
            <a:r>
              <a:rPr lang="cs-CZ" sz="1400" dirty="0" err="1"/>
              <a:t>FastDNA</a:t>
            </a:r>
            <a:r>
              <a:rPr lang="cs-CZ" sz="1400" dirty="0"/>
              <a:t> SPIN </a:t>
            </a:r>
            <a:r>
              <a:rPr lang="cs-CZ" sz="1400" dirty="0" err="1"/>
              <a:t>kits</a:t>
            </a:r>
            <a:r>
              <a:rPr lang="cs-CZ" sz="1400" dirty="0"/>
              <a:t> </a:t>
            </a:r>
            <a:r>
              <a:rPr lang="cs-CZ" sz="1400" dirty="0" err="1"/>
              <a:t>with</a:t>
            </a:r>
            <a:r>
              <a:rPr lang="cs-CZ" sz="1400" dirty="0"/>
              <a:t> </a:t>
            </a:r>
            <a:r>
              <a:rPr lang="cs-CZ" sz="1400" dirty="0" err="1"/>
              <a:t>different</a:t>
            </a:r>
            <a:r>
              <a:rPr lang="cs-CZ" sz="1400" dirty="0"/>
              <a:t> lot </a:t>
            </a:r>
            <a:r>
              <a:rPr lang="cs-CZ" sz="1400" dirty="0" err="1"/>
              <a:t>numbers</a:t>
            </a:r>
            <a:r>
              <a:rPr lang="cs-CZ" sz="1400" dirty="0"/>
              <a:t> </a:t>
            </a:r>
            <a:r>
              <a:rPr lang="cs-CZ" sz="1400" dirty="0" err="1"/>
              <a:t>were</a:t>
            </a:r>
            <a:r>
              <a:rPr lang="cs-CZ" sz="1400" dirty="0"/>
              <a:t> </a:t>
            </a:r>
            <a:r>
              <a:rPr lang="cs-CZ" sz="1400" dirty="0" err="1"/>
              <a:t>used</a:t>
            </a:r>
            <a:r>
              <a:rPr lang="cs-CZ" sz="1400" dirty="0"/>
              <a:t> </a:t>
            </a:r>
            <a:r>
              <a:rPr lang="cs-CZ" sz="1400" dirty="0" err="1"/>
              <a:t>for</a:t>
            </a:r>
            <a:r>
              <a:rPr lang="cs-CZ" sz="1400" dirty="0"/>
              <a:t> </a:t>
            </a:r>
            <a:r>
              <a:rPr lang="cs-CZ" sz="1400" dirty="0" err="1"/>
              <a:t>batches</a:t>
            </a:r>
            <a:r>
              <a:rPr lang="cs-CZ" sz="1400" dirty="0"/>
              <a:t> 1 and 2. </a:t>
            </a:r>
          </a:p>
          <a:p>
            <a:r>
              <a:rPr lang="cs-CZ" sz="1400" dirty="0">
                <a:solidFill>
                  <a:srgbClr val="222222"/>
                </a:solidFill>
                <a:latin typeface="Lora"/>
              </a:rPr>
              <a:t>…</a:t>
            </a:r>
          </a:p>
          <a:p>
            <a:endParaRPr lang="cs-CZ" sz="1400" dirty="0">
              <a:solidFill>
                <a:srgbClr val="222222"/>
              </a:solidFill>
              <a:latin typeface="Lora"/>
            </a:endParaRPr>
          </a:p>
          <a:p>
            <a:r>
              <a:rPr lang="cs-CZ" sz="1400" b="1" dirty="0"/>
              <a:t>b</a:t>
            </a:r>
            <a:r>
              <a:rPr lang="cs-CZ" sz="1400" dirty="0"/>
              <a:t>, </a:t>
            </a:r>
            <a:r>
              <a:rPr lang="cs-CZ" sz="1400" dirty="0" err="1"/>
              <a:t>Spearman’s</a:t>
            </a:r>
            <a:r>
              <a:rPr lang="cs-CZ" sz="1400" dirty="0"/>
              <a:t> </a:t>
            </a:r>
            <a:r>
              <a:rPr lang="cs-CZ" sz="1400" dirty="0" err="1"/>
              <a:t>rho</a:t>
            </a:r>
            <a:r>
              <a:rPr lang="cs-CZ" sz="1400" dirty="0"/>
              <a:t> </a:t>
            </a:r>
            <a:r>
              <a:rPr lang="cs-CZ" sz="1400" dirty="0" err="1"/>
              <a:t>correlation</a:t>
            </a:r>
            <a:r>
              <a:rPr lang="cs-CZ" sz="1400" dirty="0"/>
              <a:t> </a:t>
            </a:r>
            <a:r>
              <a:rPr lang="cs-CZ" sz="1400" dirty="0" err="1"/>
              <a:t>coefficient</a:t>
            </a:r>
            <a:r>
              <a:rPr lang="cs-CZ" sz="1400" dirty="0"/>
              <a:t> </a:t>
            </a:r>
            <a:r>
              <a:rPr lang="cs-CZ" sz="1400" dirty="0" err="1"/>
              <a:t>heatmap</a:t>
            </a:r>
            <a:r>
              <a:rPr lang="cs-CZ" sz="1400" dirty="0"/>
              <a:t> </a:t>
            </a:r>
            <a:r>
              <a:rPr lang="cs-CZ" sz="1400" dirty="0" err="1"/>
              <a:t>of</a:t>
            </a:r>
            <a:r>
              <a:rPr lang="cs-CZ" sz="1400" dirty="0"/>
              <a:t> a </a:t>
            </a:r>
            <a:r>
              <a:rPr lang="cs-CZ" sz="1400" dirty="0" err="1"/>
              <a:t>subset</a:t>
            </a:r>
            <a:r>
              <a:rPr lang="cs-CZ" sz="1400" dirty="0"/>
              <a:t> </a:t>
            </a:r>
            <a:r>
              <a:rPr lang="cs-CZ" sz="1400" dirty="0" err="1"/>
              <a:t>of</a:t>
            </a:r>
            <a:r>
              <a:rPr lang="cs-CZ" sz="1400" dirty="0"/>
              <a:t> </a:t>
            </a:r>
            <a:r>
              <a:rPr lang="cs-CZ" sz="1400" dirty="0" err="1"/>
              <a:t>the</a:t>
            </a:r>
            <a:r>
              <a:rPr lang="cs-CZ" sz="1400" dirty="0"/>
              <a:t> most </a:t>
            </a:r>
            <a:r>
              <a:rPr lang="cs-CZ" sz="1400" dirty="0" err="1"/>
              <a:t>common</a:t>
            </a:r>
            <a:r>
              <a:rPr lang="cs-CZ" sz="1400" dirty="0"/>
              <a:t> species </a:t>
            </a:r>
            <a:r>
              <a:rPr lang="cs-CZ" sz="1400" dirty="0" err="1"/>
              <a:t>detected</a:t>
            </a:r>
            <a:r>
              <a:rPr lang="cs-CZ" sz="1400" dirty="0"/>
              <a:t> (</a:t>
            </a:r>
            <a:r>
              <a:rPr lang="cs-CZ" sz="1400" i="1" dirty="0" err="1"/>
              <a:t>x</a:t>
            </a:r>
            <a:r>
              <a:rPr lang="cs-CZ" sz="1400" dirty="0"/>
              <a:t>- and </a:t>
            </a:r>
            <a:r>
              <a:rPr lang="cs-CZ" sz="1400" i="1" dirty="0" err="1"/>
              <a:t>y</a:t>
            </a:r>
            <a:r>
              <a:rPr lang="cs-CZ" sz="1400" dirty="0" err="1"/>
              <a:t>-axes</a:t>
            </a:r>
            <a:r>
              <a:rPr lang="cs-CZ" sz="1400" dirty="0"/>
              <a:t>) </a:t>
            </a:r>
            <a:r>
              <a:rPr lang="cs-CZ" sz="1400" dirty="0" err="1"/>
              <a:t>during</a:t>
            </a:r>
            <a:r>
              <a:rPr lang="cs-CZ" sz="1400" dirty="0"/>
              <a:t> a study </a:t>
            </a:r>
            <a:r>
              <a:rPr lang="cs-CZ" sz="1400" dirty="0" err="1"/>
              <a:t>of</a:t>
            </a:r>
            <a:r>
              <a:rPr lang="cs-CZ" sz="1400" dirty="0"/>
              <a:t> </a:t>
            </a:r>
            <a:r>
              <a:rPr lang="cs-CZ" sz="1400" dirty="0" err="1"/>
              <a:t>necrotizing</a:t>
            </a:r>
            <a:r>
              <a:rPr lang="cs-CZ" sz="1400" dirty="0"/>
              <a:t> </a:t>
            </a:r>
            <a:r>
              <a:rPr lang="cs-CZ" sz="1400" dirty="0" err="1"/>
              <a:t>enterocolitis</a:t>
            </a:r>
            <a:r>
              <a:rPr lang="cs-CZ" sz="1400" dirty="0"/>
              <a:t> in </a:t>
            </a:r>
            <a:r>
              <a:rPr lang="cs-CZ" sz="1400" dirty="0" err="1"/>
              <a:t>pre</a:t>
            </a:r>
            <a:r>
              <a:rPr lang="cs-CZ" sz="1400" dirty="0"/>
              <a:t>-term </a:t>
            </a:r>
            <a:r>
              <a:rPr lang="cs-CZ" sz="1400" dirty="0" err="1"/>
              <a:t>infants</a:t>
            </a:r>
            <a:endParaRPr lang="cs-CZ" sz="1400" dirty="0"/>
          </a:p>
          <a:p>
            <a:r>
              <a:rPr lang="cs-CZ" sz="1400" dirty="0">
                <a:solidFill>
                  <a:srgbClr val="222222"/>
                </a:solidFill>
                <a:latin typeface="Lora"/>
              </a:rPr>
              <a:t>…</a:t>
            </a:r>
          </a:p>
          <a:p>
            <a:r>
              <a:rPr lang="cs-CZ" sz="1400" b="1" dirty="0"/>
              <a:t>c, </a:t>
            </a:r>
            <a:r>
              <a:rPr lang="cs-CZ" sz="1400" b="1" dirty="0" err="1"/>
              <a:t>Reagent</a:t>
            </a:r>
            <a:r>
              <a:rPr lang="cs-CZ" sz="1400" b="1" dirty="0"/>
              <a:t> </a:t>
            </a:r>
            <a:r>
              <a:rPr lang="cs-CZ" sz="1400" b="1" dirty="0" err="1"/>
              <a:t>contaminants</a:t>
            </a:r>
            <a:r>
              <a:rPr lang="cs-CZ" sz="1400" b="1" dirty="0"/>
              <a:t> are </a:t>
            </a:r>
            <a:r>
              <a:rPr lang="cs-CZ" sz="1400" b="1" dirty="0" err="1"/>
              <a:t>especially</a:t>
            </a:r>
            <a:r>
              <a:rPr lang="cs-CZ" sz="1400" b="1" dirty="0"/>
              <a:t> </a:t>
            </a:r>
            <a:r>
              <a:rPr lang="cs-CZ" sz="1400" b="1" dirty="0" err="1"/>
              <a:t>abundant</a:t>
            </a:r>
            <a:r>
              <a:rPr lang="cs-CZ" sz="1400" b="1" dirty="0"/>
              <a:t> in </a:t>
            </a:r>
            <a:r>
              <a:rPr lang="cs-CZ" sz="1400" b="1" dirty="0" err="1"/>
              <a:t>samples</a:t>
            </a:r>
            <a:r>
              <a:rPr lang="cs-CZ" sz="1400" b="1" dirty="0"/>
              <a:t> </a:t>
            </a:r>
            <a:r>
              <a:rPr lang="cs-CZ" sz="1400" b="1" dirty="0" err="1"/>
              <a:t>with</a:t>
            </a:r>
            <a:r>
              <a:rPr lang="cs-CZ" sz="1400" b="1" dirty="0"/>
              <a:t> </a:t>
            </a:r>
            <a:r>
              <a:rPr lang="cs-CZ" sz="1400" b="1" dirty="0" err="1"/>
              <a:t>low</a:t>
            </a:r>
            <a:r>
              <a:rPr lang="cs-CZ" sz="1400" b="1" dirty="0"/>
              <a:t> </a:t>
            </a:r>
            <a:r>
              <a:rPr lang="cs-CZ" sz="1400" b="1" dirty="0" err="1"/>
              <a:t>biomass</a:t>
            </a:r>
            <a:r>
              <a:rPr lang="cs-CZ" sz="1400" b="1" dirty="0"/>
              <a:t> </a:t>
            </a:r>
            <a:r>
              <a:rPr lang="cs-CZ" sz="1400" dirty="0" err="1"/>
              <a:t>that</a:t>
            </a:r>
            <a:r>
              <a:rPr lang="cs-CZ" sz="1400" dirty="0"/>
              <a:t> </a:t>
            </a:r>
            <a:r>
              <a:rPr lang="cs-CZ" sz="1400" dirty="0" err="1"/>
              <a:t>failed</a:t>
            </a:r>
            <a:r>
              <a:rPr lang="cs-CZ" sz="1400" dirty="0"/>
              <a:t> 16S </a:t>
            </a:r>
            <a:r>
              <a:rPr lang="cs-CZ" sz="1400" dirty="0" err="1"/>
              <a:t>amplification</a:t>
            </a:r>
            <a:r>
              <a:rPr lang="cs-CZ" sz="1400" dirty="0"/>
              <a:t>, and in negative </a:t>
            </a:r>
            <a:r>
              <a:rPr lang="cs-CZ" sz="1400" dirty="0" err="1"/>
              <a:t>controls</a:t>
            </a:r>
            <a:r>
              <a:rPr lang="cs-CZ" sz="1400" dirty="0"/>
              <a:t>; </a:t>
            </a:r>
            <a:r>
              <a:rPr lang="cs-CZ" sz="1400" dirty="0" err="1"/>
              <a:t>both</a:t>
            </a:r>
            <a:r>
              <a:rPr lang="cs-CZ" sz="1400" dirty="0"/>
              <a:t> </a:t>
            </a:r>
            <a:r>
              <a:rPr lang="cs-CZ" sz="1400" dirty="0" err="1"/>
              <a:t>of</a:t>
            </a:r>
            <a:r>
              <a:rPr lang="cs-CZ" sz="1400" dirty="0"/>
              <a:t> </a:t>
            </a:r>
            <a:r>
              <a:rPr lang="cs-CZ" sz="1400" dirty="0" err="1"/>
              <a:t>which</a:t>
            </a:r>
            <a:r>
              <a:rPr lang="cs-CZ" sz="1400" dirty="0"/>
              <a:t> cluster </a:t>
            </a:r>
            <a:r>
              <a:rPr lang="cs-CZ" sz="1400" dirty="0" err="1"/>
              <a:t>together</a:t>
            </a:r>
            <a:r>
              <a:rPr lang="cs-CZ" sz="1400" dirty="0"/>
              <a:t> in </a:t>
            </a:r>
            <a:r>
              <a:rPr lang="cs-CZ" sz="1400" dirty="0" err="1"/>
              <a:t>the</a:t>
            </a:r>
            <a:r>
              <a:rPr lang="cs-CZ" sz="1400" dirty="0"/>
              <a:t> </a:t>
            </a:r>
            <a:r>
              <a:rPr lang="cs-CZ" sz="1400" dirty="0" err="1"/>
              <a:t>lower</a:t>
            </a:r>
            <a:r>
              <a:rPr lang="cs-CZ" sz="1400" dirty="0"/>
              <a:t> </a:t>
            </a:r>
            <a:r>
              <a:rPr lang="cs-CZ" sz="1400" dirty="0" err="1"/>
              <a:t>left</a:t>
            </a:r>
            <a:r>
              <a:rPr lang="cs-CZ" sz="1400" dirty="0"/>
              <a:t> </a:t>
            </a:r>
            <a:r>
              <a:rPr lang="cs-CZ" sz="1400" dirty="0" err="1"/>
              <a:t>corner</a:t>
            </a:r>
            <a:r>
              <a:rPr lang="cs-CZ" sz="1400" dirty="0"/>
              <a:t>. </a:t>
            </a:r>
            <a:r>
              <a:rPr lang="cs-CZ" sz="1400" dirty="0" err="1"/>
              <a:t>This</a:t>
            </a:r>
            <a:r>
              <a:rPr lang="cs-CZ" sz="1400" dirty="0"/>
              <a:t> </a:t>
            </a:r>
            <a:r>
              <a:rPr lang="cs-CZ" sz="1400" dirty="0" err="1"/>
              <a:t>dataset</a:t>
            </a:r>
            <a:r>
              <a:rPr lang="cs-CZ" sz="1400" dirty="0"/>
              <a:t> </a:t>
            </a:r>
            <a:r>
              <a:rPr lang="cs-CZ" sz="1400" dirty="0" err="1"/>
              <a:t>is</a:t>
            </a:r>
            <a:r>
              <a:rPr lang="cs-CZ" sz="1400" dirty="0"/>
              <a:t> </a:t>
            </a:r>
            <a:r>
              <a:rPr lang="cs-CZ" sz="1400" dirty="0" err="1"/>
              <a:t>from</a:t>
            </a:r>
            <a:r>
              <a:rPr lang="cs-CZ" sz="1400" dirty="0"/>
              <a:t> a study </a:t>
            </a:r>
            <a:r>
              <a:rPr lang="cs-CZ" sz="1400" dirty="0" err="1"/>
              <a:t>where</a:t>
            </a:r>
            <a:r>
              <a:rPr lang="cs-CZ" sz="1400" dirty="0"/>
              <a:t> </a:t>
            </a:r>
            <a:r>
              <a:rPr lang="cs-CZ" sz="1400" dirty="0" err="1"/>
              <a:t>bacterial</a:t>
            </a:r>
            <a:r>
              <a:rPr lang="cs-CZ" sz="1400" dirty="0"/>
              <a:t> DNA </a:t>
            </a:r>
            <a:r>
              <a:rPr lang="cs-CZ" sz="1400" dirty="0" err="1"/>
              <a:t>was</a:t>
            </a:r>
            <a:r>
              <a:rPr lang="cs-CZ" sz="1400" dirty="0"/>
              <a:t> </a:t>
            </a:r>
            <a:r>
              <a:rPr lang="cs-CZ" sz="1400" dirty="0" err="1"/>
              <a:t>enriched</a:t>
            </a:r>
            <a:r>
              <a:rPr lang="cs-CZ" sz="1400" dirty="0"/>
              <a:t> </a:t>
            </a:r>
            <a:r>
              <a:rPr lang="cs-CZ" sz="1400" dirty="0" err="1"/>
              <a:t>from</a:t>
            </a:r>
            <a:r>
              <a:rPr lang="cs-CZ" sz="1400" dirty="0"/>
              <a:t> </a:t>
            </a:r>
            <a:r>
              <a:rPr lang="cs-CZ" sz="1400" dirty="0" err="1"/>
              <a:t>nasal</a:t>
            </a:r>
            <a:r>
              <a:rPr lang="cs-CZ" sz="1400" dirty="0"/>
              <a:t> </a:t>
            </a:r>
            <a:r>
              <a:rPr lang="cs-CZ" sz="1400" dirty="0" err="1"/>
              <a:t>swabs</a:t>
            </a:r>
            <a:r>
              <a:rPr lang="cs-CZ" sz="1400" dirty="0"/>
              <a:t> and </a:t>
            </a:r>
            <a:r>
              <a:rPr lang="cs-CZ" sz="1400" dirty="0" err="1"/>
              <a:t>sequenced</a:t>
            </a:r>
            <a:r>
              <a:rPr lang="cs-CZ" sz="1400" dirty="0"/>
              <a:t> </a:t>
            </a:r>
            <a:r>
              <a:rPr lang="cs-CZ" sz="1400" dirty="0" err="1"/>
              <a:t>with</a:t>
            </a:r>
            <a:r>
              <a:rPr lang="cs-CZ" sz="1400" dirty="0"/>
              <a:t> </a:t>
            </a:r>
            <a:r>
              <a:rPr lang="cs-CZ" sz="1400" dirty="0" err="1"/>
              <a:t>an</a:t>
            </a:r>
            <a:r>
              <a:rPr lang="cs-CZ" sz="1400" dirty="0"/>
              <a:t> ILLUMINA </a:t>
            </a:r>
            <a:r>
              <a:rPr lang="cs-CZ" sz="1400" dirty="0" err="1"/>
              <a:t>HiSeq</a:t>
            </a:r>
            <a:r>
              <a:rPr lang="cs-CZ" sz="1400" dirty="0"/>
              <a:t> v4 </a:t>
            </a:r>
            <a:r>
              <a:rPr lang="cs-CZ" sz="1400" dirty="0" err="1"/>
              <a:t>sequencing</a:t>
            </a:r>
            <a:r>
              <a:rPr lang="cs-CZ" sz="1400" dirty="0"/>
              <a:t> </a:t>
            </a:r>
            <a:r>
              <a:rPr lang="cs-CZ" sz="1400" dirty="0" err="1"/>
              <a:t>kit</a:t>
            </a:r>
            <a:r>
              <a:rPr lang="cs-CZ" sz="1400" dirty="0"/>
              <a:t>. </a:t>
            </a:r>
            <a:endParaRPr lang="cs-CZ" sz="1400" dirty="0">
              <a:solidFill>
                <a:srgbClr val="222222"/>
              </a:solidFill>
              <a:latin typeface="Lora"/>
            </a:endParaRPr>
          </a:p>
          <a:p>
            <a:r>
              <a:rPr lang="cs-CZ" sz="1400" dirty="0">
                <a:solidFill>
                  <a:srgbClr val="222222"/>
                </a:solidFill>
                <a:latin typeface="Lora"/>
              </a:rPr>
              <a:t>…</a:t>
            </a:r>
          </a:p>
          <a:p>
            <a:r>
              <a:rPr lang="cs-CZ" sz="1400" dirty="0"/>
              <a:t> </a:t>
            </a:r>
            <a:r>
              <a:rPr lang="cs-CZ" sz="1400" b="1" dirty="0"/>
              <a:t>d</a:t>
            </a:r>
            <a:r>
              <a:rPr lang="cs-CZ" sz="1400" dirty="0"/>
              <a:t>, </a:t>
            </a:r>
            <a:r>
              <a:rPr lang="cs-CZ" sz="1400" b="1" dirty="0" err="1"/>
              <a:t>Genuine</a:t>
            </a:r>
            <a:r>
              <a:rPr lang="cs-CZ" sz="1400" b="1" dirty="0"/>
              <a:t> </a:t>
            </a:r>
            <a:r>
              <a:rPr lang="cs-CZ" sz="1400" b="1" dirty="0" err="1"/>
              <a:t>signals</a:t>
            </a:r>
            <a:r>
              <a:rPr lang="cs-CZ" sz="1400" b="1" dirty="0"/>
              <a:t> are </a:t>
            </a:r>
            <a:r>
              <a:rPr lang="cs-CZ" sz="1400" b="1" dirty="0" err="1"/>
              <a:t>reproducible</a:t>
            </a:r>
            <a:r>
              <a:rPr lang="cs-CZ" sz="1400" b="1" dirty="0"/>
              <a:t> </a:t>
            </a:r>
            <a:r>
              <a:rPr lang="cs-CZ" sz="1400" dirty="0"/>
              <a:t>and </a:t>
            </a:r>
            <a:r>
              <a:rPr lang="cs-CZ" sz="1400" dirty="0" err="1"/>
              <a:t>separate</a:t>
            </a:r>
            <a:r>
              <a:rPr lang="cs-CZ" sz="1400" dirty="0"/>
              <a:t> </a:t>
            </a:r>
            <a:r>
              <a:rPr lang="cs-CZ" sz="1400" dirty="0" err="1"/>
              <a:t>measurements</a:t>
            </a:r>
            <a:r>
              <a:rPr lang="cs-CZ" sz="1400" dirty="0"/>
              <a:t> </a:t>
            </a:r>
            <a:r>
              <a:rPr lang="cs-CZ" sz="1400" dirty="0" err="1"/>
              <a:t>from</a:t>
            </a:r>
            <a:r>
              <a:rPr lang="cs-CZ" sz="1400" dirty="0"/>
              <a:t> </a:t>
            </a:r>
            <a:r>
              <a:rPr lang="cs-CZ" sz="1400" dirty="0" err="1"/>
              <a:t>the</a:t>
            </a:r>
            <a:r>
              <a:rPr lang="cs-CZ" sz="1400" dirty="0"/>
              <a:t> </a:t>
            </a:r>
            <a:r>
              <a:rPr lang="cs-CZ" sz="1400" dirty="0" err="1"/>
              <a:t>same</a:t>
            </a:r>
            <a:r>
              <a:rPr lang="cs-CZ" sz="1400" dirty="0"/>
              <a:t> sample </a:t>
            </a:r>
            <a:r>
              <a:rPr lang="cs-CZ" sz="1400" dirty="0" err="1"/>
              <a:t>using</a:t>
            </a:r>
            <a:r>
              <a:rPr lang="cs-CZ" sz="1400" dirty="0"/>
              <a:t> </a:t>
            </a:r>
            <a:r>
              <a:rPr lang="cs-CZ" sz="1400" dirty="0" err="1"/>
              <a:t>different</a:t>
            </a:r>
            <a:r>
              <a:rPr lang="cs-CZ" sz="1400" dirty="0"/>
              <a:t> DNA </a:t>
            </a:r>
            <a:r>
              <a:rPr lang="cs-CZ" sz="1400" dirty="0" err="1"/>
              <a:t>isolation</a:t>
            </a:r>
            <a:r>
              <a:rPr lang="cs-CZ" sz="1400" dirty="0"/>
              <a:t> </a:t>
            </a:r>
            <a:r>
              <a:rPr lang="cs-CZ" sz="1400" dirty="0" err="1"/>
              <a:t>kits</a:t>
            </a:r>
            <a:r>
              <a:rPr lang="cs-CZ" sz="1400" dirty="0"/>
              <a:t> </a:t>
            </a:r>
            <a:r>
              <a:rPr lang="cs-CZ" sz="1400" dirty="0" err="1"/>
              <a:t>should</a:t>
            </a:r>
            <a:r>
              <a:rPr lang="cs-CZ" sz="1400" dirty="0"/>
              <a:t> </a:t>
            </a:r>
            <a:r>
              <a:rPr lang="cs-CZ" sz="1400" dirty="0" err="1"/>
              <a:t>correlate</a:t>
            </a:r>
            <a:r>
              <a:rPr lang="cs-CZ" sz="1400" dirty="0"/>
              <a:t> </a:t>
            </a:r>
            <a:r>
              <a:rPr lang="cs-CZ" sz="1400" dirty="0" err="1"/>
              <a:t>with</a:t>
            </a:r>
            <a:r>
              <a:rPr lang="cs-CZ" sz="1400" dirty="0"/>
              <a:t> </a:t>
            </a:r>
            <a:r>
              <a:rPr lang="cs-CZ" sz="1400" dirty="0" err="1"/>
              <a:t>one</a:t>
            </a:r>
            <a:r>
              <a:rPr lang="cs-CZ" sz="1400" dirty="0"/>
              <a:t> </a:t>
            </a:r>
            <a:r>
              <a:rPr lang="cs-CZ" sz="1400" dirty="0" err="1"/>
              <a:t>another</a:t>
            </a:r>
            <a:r>
              <a:rPr lang="cs-CZ" sz="1400" dirty="0"/>
              <a:t> </a:t>
            </a:r>
            <a:r>
              <a:rPr lang="cs-CZ" sz="1400" dirty="0" err="1"/>
              <a:t>while</a:t>
            </a:r>
            <a:r>
              <a:rPr lang="cs-CZ" sz="1400" dirty="0"/>
              <a:t> </a:t>
            </a:r>
            <a:r>
              <a:rPr lang="cs-CZ" sz="1400" dirty="0" err="1"/>
              <a:t>reagent</a:t>
            </a:r>
            <a:r>
              <a:rPr lang="cs-CZ" sz="1400" dirty="0"/>
              <a:t> </a:t>
            </a:r>
            <a:r>
              <a:rPr lang="cs-CZ" sz="1400" dirty="0" err="1"/>
              <a:t>contamination</a:t>
            </a:r>
            <a:r>
              <a:rPr lang="cs-CZ" sz="1400" dirty="0"/>
              <a:t> </a:t>
            </a:r>
            <a:r>
              <a:rPr lang="cs-CZ" sz="1400" dirty="0" err="1"/>
              <a:t>signals</a:t>
            </a:r>
            <a:r>
              <a:rPr lang="cs-CZ" sz="1400" dirty="0"/>
              <a:t> do not. </a:t>
            </a:r>
            <a:r>
              <a:rPr lang="cs-CZ" sz="1400" dirty="0" err="1"/>
              <a:t>The</a:t>
            </a:r>
            <a:r>
              <a:rPr lang="cs-CZ" sz="1400" dirty="0"/>
              <a:t> </a:t>
            </a:r>
            <a:r>
              <a:rPr lang="cs-CZ" sz="1400" dirty="0" err="1"/>
              <a:t>genuine</a:t>
            </a:r>
            <a:r>
              <a:rPr lang="cs-CZ" sz="1400" dirty="0"/>
              <a:t> </a:t>
            </a:r>
            <a:r>
              <a:rPr lang="cs-CZ" sz="1400" i="1" dirty="0" err="1"/>
              <a:t>Moraxella</a:t>
            </a:r>
            <a:r>
              <a:rPr lang="cs-CZ" sz="1400" dirty="0"/>
              <a:t> </a:t>
            </a:r>
            <a:r>
              <a:rPr lang="cs-CZ" sz="1400" dirty="0" err="1"/>
              <a:t>signal</a:t>
            </a:r>
            <a:r>
              <a:rPr lang="cs-CZ" sz="1400" dirty="0"/>
              <a:t> </a:t>
            </a:r>
            <a:r>
              <a:rPr lang="cs-CZ" sz="1400" dirty="0" err="1"/>
              <a:t>is</a:t>
            </a:r>
            <a:r>
              <a:rPr lang="cs-CZ" sz="1400" dirty="0"/>
              <a:t> </a:t>
            </a:r>
            <a:r>
              <a:rPr lang="cs-CZ" sz="1400" dirty="0" err="1"/>
              <a:t>from</a:t>
            </a:r>
            <a:r>
              <a:rPr lang="cs-CZ" sz="1400" dirty="0"/>
              <a:t> a </a:t>
            </a:r>
            <a:r>
              <a:rPr lang="cs-CZ" sz="1400" dirty="0" err="1"/>
              <a:t>reanalysis</a:t>
            </a:r>
            <a:r>
              <a:rPr lang="cs-CZ" sz="1400" dirty="0"/>
              <a:t> </a:t>
            </a:r>
            <a:r>
              <a:rPr lang="cs-CZ" sz="1400" dirty="0" err="1"/>
              <a:t>of</a:t>
            </a:r>
            <a:r>
              <a:rPr lang="cs-CZ" sz="1400" dirty="0"/>
              <a:t> </a:t>
            </a:r>
            <a:r>
              <a:rPr lang="cs-CZ" sz="1400" dirty="0" err="1"/>
              <a:t>the</a:t>
            </a:r>
            <a:r>
              <a:rPr lang="cs-CZ" sz="1400" dirty="0"/>
              <a:t> 16S data </a:t>
            </a:r>
            <a:r>
              <a:rPr lang="cs-CZ" sz="1400" dirty="0" err="1"/>
              <a:t>of</a:t>
            </a:r>
            <a:r>
              <a:rPr lang="cs-CZ" sz="1400" dirty="0"/>
              <a:t> </a:t>
            </a:r>
            <a:r>
              <a:rPr lang="cs-CZ" sz="1400" dirty="0" err="1"/>
              <a:t>Salter</a:t>
            </a:r>
            <a:r>
              <a:rPr lang="cs-CZ" sz="1400" dirty="0"/>
              <a:t> et al.</a:t>
            </a:r>
            <a:r>
              <a:rPr lang="cs-CZ" sz="1400" baseline="30000" dirty="0">
                <a:hlinkClick r:id="rId4" tooltip="Salter, S. J. et al. BMC Biol. 12, 87 (2014)."/>
              </a:rPr>
              <a:t>1</a:t>
            </a:r>
            <a:r>
              <a:rPr lang="cs-CZ" sz="1400" dirty="0"/>
              <a:t>, </a:t>
            </a:r>
            <a:r>
              <a:rPr lang="cs-CZ" sz="1400" dirty="0" err="1"/>
              <a:t>whereas</a:t>
            </a:r>
            <a:r>
              <a:rPr lang="cs-CZ" sz="1400" dirty="0"/>
              <a:t> </a:t>
            </a:r>
            <a:r>
              <a:rPr lang="cs-CZ" sz="1400" dirty="0" err="1"/>
              <a:t>the</a:t>
            </a:r>
            <a:r>
              <a:rPr lang="cs-CZ" sz="1400" dirty="0"/>
              <a:t> </a:t>
            </a:r>
            <a:r>
              <a:rPr lang="cs-CZ" sz="1400" dirty="0" err="1"/>
              <a:t>reagent</a:t>
            </a:r>
            <a:r>
              <a:rPr lang="cs-CZ" sz="1400" dirty="0"/>
              <a:t> </a:t>
            </a:r>
            <a:r>
              <a:rPr lang="cs-CZ" sz="1400" dirty="0" err="1"/>
              <a:t>contamination</a:t>
            </a:r>
            <a:r>
              <a:rPr lang="cs-CZ" sz="1400" dirty="0"/>
              <a:t> </a:t>
            </a:r>
            <a:r>
              <a:rPr lang="cs-CZ" sz="1400" dirty="0" err="1"/>
              <a:t>example</a:t>
            </a:r>
            <a:r>
              <a:rPr lang="cs-CZ" sz="1400" dirty="0"/>
              <a:t>, </a:t>
            </a:r>
            <a:r>
              <a:rPr lang="cs-CZ" sz="1400" i="1" dirty="0" err="1"/>
              <a:t>Thiohalocapsa</a:t>
            </a:r>
            <a:r>
              <a:rPr lang="cs-CZ" sz="1400" i="1" dirty="0"/>
              <a:t> </a:t>
            </a:r>
            <a:r>
              <a:rPr lang="cs-CZ" sz="1400" i="1" dirty="0" err="1"/>
              <a:t>halophila</a:t>
            </a:r>
            <a:r>
              <a:rPr lang="cs-CZ" sz="1400" dirty="0"/>
              <a:t>, </a:t>
            </a:r>
            <a:r>
              <a:rPr lang="cs-CZ" sz="1400" dirty="0" err="1"/>
              <a:t>is</a:t>
            </a:r>
            <a:r>
              <a:rPr lang="cs-CZ" sz="1400" dirty="0"/>
              <a:t> </a:t>
            </a:r>
            <a:r>
              <a:rPr lang="cs-CZ" sz="1400" dirty="0" err="1"/>
              <a:t>from</a:t>
            </a:r>
            <a:r>
              <a:rPr lang="cs-CZ" sz="1400" dirty="0"/>
              <a:t> </a:t>
            </a:r>
            <a:r>
              <a:rPr lang="cs-CZ" sz="1400" dirty="0" err="1"/>
              <a:t>an</a:t>
            </a:r>
            <a:r>
              <a:rPr lang="cs-CZ" sz="1400" dirty="0"/>
              <a:t> </a:t>
            </a:r>
            <a:r>
              <a:rPr lang="cs-CZ" sz="1400" dirty="0" err="1"/>
              <a:t>analysis</a:t>
            </a:r>
            <a:r>
              <a:rPr lang="cs-CZ" sz="1400" dirty="0"/>
              <a:t> </a:t>
            </a:r>
            <a:r>
              <a:rPr lang="cs-CZ" sz="1400" dirty="0" err="1"/>
              <a:t>of</a:t>
            </a:r>
            <a:r>
              <a:rPr lang="cs-CZ" sz="1400" dirty="0"/>
              <a:t> </a:t>
            </a:r>
            <a:r>
              <a:rPr lang="cs-CZ" sz="1400" dirty="0" err="1"/>
              <a:t>placental</a:t>
            </a:r>
            <a:r>
              <a:rPr lang="cs-CZ" sz="1400" dirty="0"/>
              <a:t> </a:t>
            </a:r>
            <a:r>
              <a:rPr lang="cs-CZ" sz="1400" dirty="0" err="1"/>
              <a:t>tissues</a:t>
            </a:r>
            <a:r>
              <a:rPr lang="cs-CZ" sz="1400" dirty="0"/>
              <a:t>. </a:t>
            </a:r>
            <a:endParaRPr lang="cs-CZ" sz="1400" dirty="0">
              <a:solidFill>
                <a:srgbClr val="222222"/>
              </a:solidFill>
              <a:latin typeface="Lora"/>
            </a:endParaRPr>
          </a:p>
          <a:p>
            <a:endParaRPr lang="cs-CZ" sz="1400" dirty="0">
              <a:solidFill>
                <a:srgbClr val="222222"/>
              </a:solidFill>
              <a:latin typeface="Lora"/>
            </a:endParaRPr>
          </a:p>
          <a:p>
            <a:endParaRPr lang="cs-CZ" sz="1400" dirty="0">
              <a:solidFill>
                <a:srgbClr val="222222"/>
              </a:solidFill>
              <a:latin typeface="Lora"/>
            </a:endParaRPr>
          </a:p>
        </p:txBody>
      </p:sp>
    </p:spTree>
    <p:extLst>
      <p:ext uri="{BB962C8B-B14F-4D97-AF65-F5344CB8AC3E}">
        <p14:creationId xmlns:p14="http://schemas.microsoft.com/office/powerpoint/2010/main" val="1153728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A238F9-0E42-B34A-8C80-07E03D683AF7}"/>
              </a:ext>
            </a:extLst>
          </p:cNvPr>
          <p:cNvPicPr>
            <a:picLocks noChangeAspect="1"/>
          </p:cNvPicPr>
          <p:nvPr/>
        </p:nvPicPr>
        <p:blipFill>
          <a:blip r:embed="rId2"/>
          <a:stretch>
            <a:fillRect/>
          </a:stretch>
        </p:blipFill>
        <p:spPr>
          <a:xfrm>
            <a:off x="766683" y="411187"/>
            <a:ext cx="6925671" cy="4558297"/>
          </a:xfrm>
          <a:prstGeom prst="rect">
            <a:avLst/>
          </a:prstGeom>
        </p:spPr>
      </p:pic>
      <p:sp>
        <p:nvSpPr>
          <p:cNvPr id="6" name="Rectangle 5">
            <a:extLst>
              <a:ext uri="{FF2B5EF4-FFF2-40B4-BE49-F238E27FC236}">
                <a16:creationId xmlns:a16="http://schemas.microsoft.com/office/drawing/2014/main" id="{B3D20294-EBD8-3842-BA4E-71B02EA4580E}"/>
              </a:ext>
            </a:extLst>
          </p:cNvPr>
          <p:cNvSpPr/>
          <p:nvPr/>
        </p:nvSpPr>
        <p:spPr>
          <a:xfrm>
            <a:off x="7859844" y="411187"/>
            <a:ext cx="2993035" cy="1477328"/>
          </a:xfrm>
          <a:prstGeom prst="rect">
            <a:avLst/>
          </a:prstGeom>
        </p:spPr>
        <p:txBody>
          <a:bodyPr wrap="square">
            <a:spAutoFit/>
          </a:bodyPr>
          <a:lstStyle/>
          <a:p>
            <a:r>
              <a:rPr lang="cs-CZ" b="1" dirty="0" err="1">
                <a:solidFill>
                  <a:srgbClr val="000000"/>
                </a:solidFill>
                <a:latin typeface="Times New Roman" panose="02020603050405020304" pitchFamily="18" charset="0"/>
              </a:rPr>
              <a:t>Fig</a:t>
            </a:r>
            <a:r>
              <a:rPr lang="cs-CZ" b="1" dirty="0">
                <a:solidFill>
                  <a:srgbClr val="000000"/>
                </a:solidFill>
                <a:latin typeface="Times New Roman" panose="02020603050405020304" pitchFamily="18" charset="0"/>
              </a:rPr>
              <a:t>. 3 </a:t>
            </a:r>
            <a:r>
              <a:rPr lang="cs-CZ" dirty="0">
                <a:solidFill>
                  <a:srgbClr val="000000"/>
                </a:solidFill>
                <a:latin typeface="Times New Roman" panose="02020603050405020304" pitchFamily="18" charset="0"/>
              </a:rPr>
              <a:t>Wrestling </a:t>
            </a:r>
            <a:r>
              <a:rPr lang="cs-CZ" dirty="0" err="1">
                <a:solidFill>
                  <a:srgbClr val="000000"/>
                </a:solidFill>
                <a:latin typeface="Times New Roman" panose="02020603050405020304" pitchFamily="18" charset="0"/>
              </a:rPr>
              <a:t>with</a:t>
            </a:r>
            <a:r>
              <a:rPr lang="cs-CZ" dirty="0">
                <a:solidFill>
                  <a:srgbClr val="000000"/>
                </a:solidFill>
                <a:latin typeface="Times New Roman" panose="02020603050405020304" pitchFamily="18" charset="0"/>
              </a:rPr>
              <a:t> </a:t>
            </a:r>
            <a:r>
              <a:rPr lang="cs-CZ" dirty="0" err="1">
                <a:solidFill>
                  <a:srgbClr val="000000"/>
                </a:solidFill>
                <a:latin typeface="Times New Roman" panose="02020603050405020304" pitchFamily="18" charset="0"/>
              </a:rPr>
              <a:t>kit</a:t>
            </a:r>
            <a:r>
              <a:rPr lang="cs-CZ" dirty="0">
                <a:solidFill>
                  <a:srgbClr val="000000"/>
                </a:solidFill>
                <a:latin typeface="Times New Roman" panose="02020603050405020304" pitchFamily="18" charset="0"/>
              </a:rPr>
              <a:t> </a:t>
            </a:r>
            <a:r>
              <a:rPr lang="cs-CZ" dirty="0" err="1">
                <a:solidFill>
                  <a:srgbClr val="000000"/>
                </a:solidFill>
                <a:latin typeface="Times New Roman" panose="02020603050405020304" pitchFamily="18" charset="0"/>
              </a:rPr>
              <a:t>contamination</a:t>
            </a:r>
            <a:r>
              <a:rPr lang="cs-CZ" dirty="0">
                <a:solidFill>
                  <a:srgbClr val="000000"/>
                </a:solidFill>
                <a:latin typeface="Times New Roman" panose="02020603050405020304" pitchFamily="18" charset="0"/>
              </a:rPr>
              <a:t>—</a:t>
            </a:r>
            <a:r>
              <a:rPr lang="cs-CZ" dirty="0" err="1">
                <a:solidFill>
                  <a:srgbClr val="000000"/>
                </a:solidFill>
                <a:latin typeface="Times New Roman" panose="02020603050405020304" pitchFamily="18" charset="0"/>
              </a:rPr>
              <a:t>similar</a:t>
            </a:r>
            <a:r>
              <a:rPr lang="cs-CZ" dirty="0">
                <a:solidFill>
                  <a:srgbClr val="000000"/>
                </a:solidFill>
                <a:latin typeface="Times New Roman" panose="02020603050405020304" pitchFamily="18" charset="0"/>
              </a:rPr>
              <a:t> </a:t>
            </a:r>
            <a:r>
              <a:rPr lang="cs-CZ" dirty="0" err="1">
                <a:solidFill>
                  <a:srgbClr val="000000"/>
                </a:solidFill>
                <a:latin typeface="Times New Roman" panose="02020603050405020304" pitchFamily="18" charset="0"/>
              </a:rPr>
              <a:t>bacterial</a:t>
            </a:r>
            <a:r>
              <a:rPr lang="cs-CZ" dirty="0">
                <a:solidFill>
                  <a:srgbClr val="000000"/>
                </a:solidFill>
                <a:latin typeface="Times New Roman" panose="02020603050405020304" pitchFamily="18" charset="0"/>
              </a:rPr>
              <a:t> </a:t>
            </a:r>
            <a:r>
              <a:rPr lang="cs-CZ" dirty="0" err="1">
                <a:solidFill>
                  <a:srgbClr val="000000"/>
                </a:solidFill>
                <a:latin typeface="Times New Roman" panose="02020603050405020304" pitchFamily="18" charset="0"/>
              </a:rPr>
              <a:t>composition</a:t>
            </a:r>
            <a:r>
              <a:rPr lang="cs-CZ" dirty="0">
                <a:solidFill>
                  <a:srgbClr val="000000"/>
                </a:solidFill>
                <a:latin typeface="Times New Roman" panose="02020603050405020304" pitchFamily="18" charset="0"/>
              </a:rPr>
              <a:t> in </a:t>
            </a:r>
            <a:r>
              <a:rPr lang="cs-CZ" dirty="0" err="1">
                <a:solidFill>
                  <a:srgbClr val="000000"/>
                </a:solidFill>
                <a:latin typeface="Times New Roman" panose="02020603050405020304" pitchFamily="18" charset="0"/>
              </a:rPr>
              <a:t>placental</a:t>
            </a:r>
            <a:r>
              <a:rPr lang="cs-CZ" dirty="0">
                <a:solidFill>
                  <a:srgbClr val="000000"/>
                </a:solidFill>
                <a:latin typeface="Times New Roman" panose="02020603050405020304" pitchFamily="18" charset="0"/>
              </a:rPr>
              <a:t> </a:t>
            </a:r>
            <a:r>
              <a:rPr lang="cs-CZ" dirty="0" err="1">
                <a:solidFill>
                  <a:srgbClr val="000000"/>
                </a:solidFill>
                <a:latin typeface="Times New Roman" panose="02020603050405020304" pitchFamily="18" charset="0"/>
              </a:rPr>
              <a:t>samples</a:t>
            </a:r>
            <a:r>
              <a:rPr lang="cs-CZ" dirty="0">
                <a:solidFill>
                  <a:srgbClr val="000000"/>
                </a:solidFill>
                <a:latin typeface="Times New Roman" panose="02020603050405020304" pitchFamily="18" charset="0"/>
              </a:rPr>
              <a:t> and negative </a:t>
            </a:r>
            <a:r>
              <a:rPr lang="cs-CZ" dirty="0" err="1">
                <a:solidFill>
                  <a:srgbClr val="000000"/>
                </a:solidFill>
                <a:latin typeface="Times New Roman" panose="02020603050405020304" pitchFamily="18" charset="0"/>
              </a:rPr>
              <a:t>controls</a:t>
            </a:r>
            <a:r>
              <a:rPr lang="cs-CZ" dirty="0">
                <a:solidFill>
                  <a:srgbClr val="000000"/>
                </a:solidFill>
                <a:latin typeface="Times New Roman" panose="02020603050405020304" pitchFamily="18" charset="0"/>
              </a:rPr>
              <a:t>.</a:t>
            </a:r>
            <a:endParaRPr lang="cs-CZ" dirty="0"/>
          </a:p>
        </p:txBody>
      </p:sp>
      <p:sp>
        <p:nvSpPr>
          <p:cNvPr id="7" name="Rectangle 6">
            <a:extLst>
              <a:ext uri="{FF2B5EF4-FFF2-40B4-BE49-F238E27FC236}">
                <a16:creationId xmlns:a16="http://schemas.microsoft.com/office/drawing/2014/main" id="{89EE704B-2152-9140-BCD4-0360DA421EF5}"/>
              </a:ext>
            </a:extLst>
          </p:cNvPr>
          <p:cNvSpPr/>
          <p:nvPr/>
        </p:nvSpPr>
        <p:spPr>
          <a:xfrm>
            <a:off x="766684" y="5644042"/>
            <a:ext cx="11180477" cy="461665"/>
          </a:xfrm>
          <a:prstGeom prst="rect">
            <a:avLst/>
          </a:prstGeom>
        </p:spPr>
        <p:txBody>
          <a:bodyPr wrap="square">
            <a:spAutoFit/>
          </a:bodyPr>
          <a:lstStyle/>
          <a:p>
            <a:r>
              <a:rPr lang="cs-CZ" sz="1200" dirty="0">
                <a:solidFill>
                  <a:srgbClr val="333333"/>
                </a:solidFill>
                <a:latin typeface="Calibri" panose="020F0502020204030204" pitchFamily="34" charset="0"/>
                <a:cs typeface="Calibri" panose="020F0502020204030204" pitchFamily="34" charset="0"/>
              </a:rPr>
              <a:t>Kim D, </a:t>
            </a:r>
            <a:r>
              <a:rPr lang="cs-CZ" sz="1200" dirty="0" err="1">
                <a:solidFill>
                  <a:srgbClr val="333333"/>
                </a:solidFill>
                <a:latin typeface="Calibri" panose="020F0502020204030204" pitchFamily="34" charset="0"/>
                <a:cs typeface="Calibri" panose="020F0502020204030204" pitchFamily="34" charset="0"/>
              </a:rPr>
              <a:t>Hofstaedter</a:t>
            </a:r>
            <a:r>
              <a:rPr lang="cs-CZ" sz="1200" dirty="0">
                <a:solidFill>
                  <a:srgbClr val="333333"/>
                </a:solidFill>
                <a:latin typeface="Calibri" panose="020F0502020204030204" pitchFamily="34" charset="0"/>
                <a:cs typeface="Calibri" panose="020F0502020204030204" pitchFamily="34" charset="0"/>
              </a:rPr>
              <a:t> CE, </a:t>
            </a:r>
            <a:r>
              <a:rPr lang="cs-CZ" sz="1200" dirty="0" err="1">
                <a:solidFill>
                  <a:srgbClr val="333333"/>
                </a:solidFill>
                <a:latin typeface="Calibri" panose="020F0502020204030204" pitchFamily="34" charset="0"/>
                <a:cs typeface="Calibri" panose="020F0502020204030204" pitchFamily="34" charset="0"/>
              </a:rPr>
              <a:t>Zhao</a:t>
            </a:r>
            <a:r>
              <a:rPr lang="cs-CZ" sz="1200" dirty="0">
                <a:solidFill>
                  <a:srgbClr val="333333"/>
                </a:solidFill>
                <a:latin typeface="Calibri" panose="020F0502020204030204" pitchFamily="34" charset="0"/>
                <a:cs typeface="Calibri" panose="020F0502020204030204" pitchFamily="34" charset="0"/>
              </a:rPr>
              <a:t> C, </a:t>
            </a:r>
            <a:r>
              <a:rPr lang="cs-CZ" sz="1200" dirty="0" err="1">
                <a:solidFill>
                  <a:srgbClr val="333333"/>
                </a:solidFill>
                <a:latin typeface="Calibri" panose="020F0502020204030204" pitchFamily="34" charset="0"/>
                <a:cs typeface="Calibri" panose="020F0502020204030204" pitchFamily="34" charset="0"/>
              </a:rPr>
              <a:t>Mattei</a:t>
            </a:r>
            <a:r>
              <a:rPr lang="cs-CZ" sz="1200" dirty="0">
                <a:solidFill>
                  <a:srgbClr val="333333"/>
                </a:solidFill>
                <a:latin typeface="Calibri" panose="020F0502020204030204" pitchFamily="34" charset="0"/>
                <a:cs typeface="Calibri" panose="020F0502020204030204" pitchFamily="34" charset="0"/>
              </a:rPr>
              <a:t> L, </a:t>
            </a:r>
            <a:r>
              <a:rPr lang="cs-CZ" sz="1200" dirty="0" err="1">
                <a:solidFill>
                  <a:srgbClr val="333333"/>
                </a:solidFill>
                <a:latin typeface="Calibri" panose="020F0502020204030204" pitchFamily="34" charset="0"/>
                <a:cs typeface="Calibri" panose="020F0502020204030204" pitchFamily="34" charset="0"/>
              </a:rPr>
              <a:t>Tanes</a:t>
            </a:r>
            <a:r>
              <a:rPr lang="cs-CZ" sz="1200" dirty="0">
                <a:solidFill>
                  <a:srgbClr val="333333"/>
                </a:solidFill>
                <a:latin typeface="Calibri" panose="020F0502020204030204" pitchFamily="34" charset="0"/>
                <a:cs typeface="Calibri" panose="020F0502020204030204" pitchFamily="34" charset="0"/>
              </a:rPr>
              <a:t> C, </a:t>
            </a:r>
            <a:r>
              <a:rPr lang="cs-CZ" sz="1200" dirty="0" err="1">
                <a:solidFill>
                  <a:srgbClr val="333333"/>
                </a:solidFill>
                <a:latin typeface="Calibri" panose="020F0502020204030204" pitchFamily="34" charset="0"/>
                <a:cs typeface="Calibri" panose="020F0502020204030204" pitchFamily="34" charset="0"/>
              </a:rPr>
              <a:t>Clarke</a:t>
            </a:r>
            <a:r>
              <a:rPr lang="cs-CZ" sz="1200" dirty="0">
                <a:solidFill>
                  <a:srgbClr val="333333"/>
                </a:solidFill>
                <a:latin typeface="Calibri" panose="020F0502020204030204" pitchFamily="34" charset="0"/>
                <a:cs typeface="Calibri" panose="020F0502020204030204" pitchFamily="34" charset="0"/>
              </a:rPr>
              <a:t> E, </a:t>
            </a:r>
            <a:r>
              <a:rPr lang="cs-CZ" sz="1200" dirty="0" err="1">
                <a:solidFill>
                  <a:srgbClr val="333333"/>
                </a:solidFill>
                <a:latin typeface="Calibri" panose="020F0502020204030204" pitchFamily="34" charset="0"/>
                <a:cs typeface="Calibri" panose="020F0502020204030204" pitchFamily="34" charset="0"/>
              </a:rPr>
              <a:t>Lauder</a:t>
            </a:r>
            <a:r>
              <a:rPr lang="cs-CZ" sz="1200" dirty="0">
                <a:solidFill>
                  <a:srgbClr val="333333"/>
                </a:solidFill>
                <a:latin typeface="Calibri" panose="020F0502020204030204" pitchFamily="34" charset="0"/>
                <a:cs typeface="Calibri" panose="020F0502020204030204" pitchFamily="34" charset="0"/>
              </a:rPr>
              <a:t> A, </a:t>
            </a:r>
            <a:r>
              <a:rPr lang="cs-CZ" sz="1200" dirty="0" err="1">
                <a:solidFill>
                  <a:srgbClr val="333333"/>
                </a:solidFill>
                <a:latin typeface="Calibri" panose="020F0502020204030204" pitchFamily="34" charset="0"/>
                <a:cs typeface="Calibri" panose="020F0502020204030204" pitchFamily="34" charset="0"/>
              </a:rPr>
              <a:t>Sherrill</a:t>
            </a:r>
            <a:r>
              <a:rPr lang="cs-CZ" sz="1200" dirty="0">
                <a:solidFill>
                  <a:srgbClr val="333333"/>
                </a:solidFill>
                <a:latin typeface="Calibri" panose="020F0502020204030204" pitchFamily="34" charset="0"/>
                <a:cs typeface="Calibri" panose="020F0502020204030204" pitchFamily="34" charset="0"/>
              </a:rPr>
              <a:t>-Mix S, </a:t>
            </a:r>
            <a:r>
              <a:rPr lang="cs-CZ" sz="1200" dirty="0" err="1">
                <a:solidFill>
                  <a:srgbClr val="333333"/>
                </a:solidFill>
                <a:latin typeface="Calibri" panose="020F0502020204030204" pitchFamily="34" charset="0"/>
                <a:cs typeface="Calibri" panose="020F0502020204030204" pitchFamily="34" charset="0"/>
              </a:rPr>
              <a:t>Chehoud</a:t>
            </a:r>
            <a:r>
              <a:rPr lang="cs-CZ" sz="1200" dirty="0">
                <a:solidFill>
                  <a:srgbClr val="333333"/>
                </a:solidFill>
                <a:latin typeface="Calibri" panose="020F0502020204030204" pitchFamily="34" charset="0"/>
                <a:cs typeface="Calibri" panose="020F0502020204030204" pitchFamily="34" charset="0"/>
              </a:rPr>
              <a:t> C, </a:t>
            </a:r>
            <a:r>
              <a:rPr lang="cs-CZ" sz="1200" dirty="0" err="1">
                <a:solidFill>
                  <a:srgbClr val="333333"/>
                </a:solidFill>
                <a:latin typeface="Calibri" panose="020F0502020204030204" pitchFamily="34" charset="0"/>
                <a:cs typeface="Calibri" panose="020F0502020204030204" pitchFamily="34" charset="0"/>
              </a:rPr>
              <a:t>Kelsen</a:t>
            </a:r>
            <a:r>
              <a:rPr lang="cs-CZ" sz="1200" dirty="0">
                <a:solidFill>
                  <a:srgbClr val="333333"/>
                </a:solidFill>
                <a:latin typeface="Calibri" panose="020F0502020204030204" pitchFamily="34" charset="0"/>
                <a:cs typeface="Calibri" panose="020F0502020204030204" pitchFamily="34" charset="0"/>
              </a:rPr>
              <a:t> J, et al. </a:t>
            </a:r>
            <a:r>
              <a:rPr lang="cs-CZ" sz="1200" dirty="0" err="1">
                <a:solidFill>
                  <a:srgbClr val="333333"/>
                </a:solidFill>
                <a:latin typeface="Calibri" panose="020F0502020204030204" pitchFamily="34" charset="0"/>
                <a:cs typeface="Calibri" panose="020F0502020204030204" pitchFamily="34" charset="0"/>
              </a:rPr>
              <a:t>Optimizing</a:t>
            </a:r>
            <a:r>
              <a:rPr lang="cs-CZ" sz="1200" dirty="0">
                <a:solidFill>
                  <a:srgbClr val="333333"/>
                </a:solidFill>
                <a:latin typeface="Calibri" panose="020F0502020204030204" pitchFamily="34" charset="0"/>
                <a:cs typeface="Calibri" panose="020F0502020204030204" pitchFamily="34" charset="0"/>
              </a:rPr>
              <a:t> </a:t>
            </a:r>
            <a:r>
              <a:rPr lang="cs-CZ" sz="1200" dirty="0" err="1">
                <a:solidFill>
                  <a:srgbClr val="333333"/>
                </a:solidFill>
                <a:latin typeface="Calibri" panose="020F0502020204030204" pitchFamily="34" charset="0"/>
                <a:cs typeface="Calibri" panose="020F0502020204030204" pitchFamily="34" charset="0"/>
              </a:rPr>
              <a:t>methods</a:t>
            </a:r>
            <a:r>
              <a:rPr lang="cs-CZ" sz="1200" dirty="0">
                <a:solidFill>
                  <a:srgbClr val="333333"/>
                </a:solidFill>
                <a:latin typeface="Calibri" panose="020F0502020204030204" pitchFamily="34" charset="0"/>
                <a:cs typeface="Calibri" panose="020F0502020204030204" pitchFamily="34" charset="0"/>
              </a:rPr>
              <a:t> and </a:t>
            </a:r>
            <a:r>
              <a:rPr lang="cs-CZ" sz="1200" dirty="0" err="1">
                <a:solidFill>
                  <a:srgbClr val="333333"/>
                </a:solidFill>
                <a:latin typeface="Calibri" panose="020F0502020204030204" pitchFamily="34" charset="0"/>
                <a:cs typeface="Calibri" panose="020F0502020204030204" pitchFamily="34" charset="0"/>
              </a:rPr>
              <a:t>dodging</a:t>
            </a:r>
            <a:r>
              <a:rPr lang="cs-CZ" sz="1200" dirty="0">
                <a:solidFill>
                  <a:srgbClr val="333333"/>
                </a:solidFill>
                <a:latin typeface="Calibri" panose="020F0502020204030204" pitchFamily="34" charset="0"/>
                <a:cs typeface="Calibri" panose="020F0502020204030204" pitchFamily="34" charset="0"/>
              </a:rPr>
              <a:t> </a:t>
            </a:r>
            <a:r>
              <a:rPr lang="cs-CZ" sz="1200" dirty="0" err="1">
                <a:solidFill>
                  <a:srgbClr val="333333"/>
                </a:solidFill>
                <a:latin typeface="Calibri" panose="020F0502020204030204" pitchFamily="34" charset="0"/>
                <a:cs typeface="Calibri" panose="020F0502020204030204" pitchFamily="34" charset="0"/>
              </a:rPr>
              <a:t>pitfalls</a:t>
            </a:r>
            <a:r>
              <a:rPr lang="cs-CZ" sz="1200" dirty="0">
                <a:solidFill>
                  <a:srgbClr val="333333"/>
                </a:solidFill>
                <a:latin typeface="Calibri" panose="020F0502020204030204" pitchFamily="34" charset="0"/>
                <a:cs typeface="Calibri" panose="020F0502020204030204" pitchFamily="34" charset="0"/>
              </a:rPr>
              <a:t> in </a:t>
            </a:r>
            <a:r>
              <a:rPr lang="cs-CZ" sz="1200" dirty="0" err="1">
                <a:solidFill>
                  <a:srgbClr val="333333"/>
                </a:solidFill>
                <a:latin typeface="Calibri" panose="020F0502020204030204" pitchFamily="34" charset="0"/>
                <a:cs typeface="Calibri" panose="020F0502020204030204" pitchFamily="34" charset="0"/>
              </a:rPr>
              <a:t>microbiome</a:t>
            </a:r>
            <a:r>
              <a:rPr lang="cs-CZ" sz="1200" dirty="0">
                <a:solidFill>
                  <a:srgbClr val="333333"/>
                </a:solidFill>
                <a:latin typeface="Calibri" panose="020F0502020204030204" pitchFamily="34" charset="0"/>
                <a:cs typeface="Calibri" panose="020F0502020204030204" pitchFamily="34" charset="0"/>
              </a:rPr>
              <a:t> </a:t>
            </a:r>
            <a:r>
              <a:rPr lang="cs-CZ" sz="1200" dirty="0" err="1">
                <a:solidFill>
                  <a:srgbClr val="333333"/>
                </a:solidFill>
                <a:latin typeface="Calibri" panose="020F0502020204030204" pitchFamily="34" charset="0"/>
                <a:cs typeface="Calibri" panose="020F0502020204030204" pitchFamily="34" charset="0"/>
              </a:rPr>
              <a:t>research</a:t>
            </a:r>
            <a:r>
              <a:rPr lang="cs-CZ" sz="1200" dirty="0">
                <a:solidFill>
                  <a:srgbClr val="333333"/>
                </a:solidFill>
                <a:latin typeface="Calibri" panose="020F0502020204030204" pitchFamily="34" charset="0"/>
                <a:cs typeface="Calibri" panose="020F0502020204030204" pitchFamily="34" charset="0"/>
              </a:rPr>
              <a:t>. </a:t>
            </a:r>
            <a:r>
              <a:rPr lang="cs-CZ" sz="1200" dirty="0" err="1">
                <a:solidFill>
                  <a:srgbClr val="333333"/>
                </a:solidFill>
                <a:latin typeface="Calibri" panose="020F0502020204030204" pitchFamily="34" charset="0"/>
                <a:cs typeface="Calibri" panose="020F0502020204030204" pitchFamily="34" charset="0"/>
              </a:rPr>
              <a:t>Microbiome</a:t>
            </a:r>
            <a:r>
              <a:rPr lang="cs-CZ" sz="1200" dirty="0">
                <a:solidFill>
                  <a:srgbClr val="333333"/>
                </a:solidFill>
                <a:latin typeface="Calibri" panose="020F0502020204030204" pitchFamily="34" charset="0"/>
                <a:cs typeface="Calibri" panose="020F0502020204030204" pitchFamily="34" charset="0"/>
              </a:rPr>
              <a:t>. 2017;5(1):52.</a:t>
            </a:r>
            <a:endParaRPr lang="cs-CZ"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610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D20294-EBD8-3842-BA4E-71B02EA4580E}"/>
              </a:ext>
            </a:extLst>
          </p:cNvPr>
          <p:cNvSpPr/>
          <p:nvPr/>
        </p:nvSpPr>
        <p:spPr>
          <a:xfrm>
            <a:off x="8384500" y="426177"/>
            <a:ext cx="2993035" cy="3139321"/>
          </a:xfrm>
          <a:prstGeom prst="rect">
            <a:avLst/>
          </a:prstGeom>
        </p:spPr>
        <p:txBody>
          <a:bodyPr wrap="square">
            <a:spAutoFit/>
          </a:bodyPr>
          <a:lstStyle/>
          <a:p>
            <a:r>
              <a:rPr lang="cs-CZ" b="1" dirty="0" err="1">
                <a:solidFill>
                  <a:srgbClr val="000000"/>
                </a:solidFill>
                <a:latin typeface="Times New Roman" panose="02020603050405020304" pitchFamily="18" charset="0"/>
              </a:rPr>
              <a:t>Fig</a:t>
            </a:r>
            <a:r>
              <a:rPr lang="cs-CZ" b="1" dirty="0">
                <a:solidFill>
                  <a:srgbClr val="000000"/>
                </a:solidFill>
                <a:latin typeface="Times New Roman" panose="02020603050405020304" pitchFamily="18" charset="0"/>
              </a:rPr>
              <a:t>. 1 </a:t>
            </a:r>
            <a:r>
              <a:rPr lang="cs-CZ" dirty="0" err="1"/>
              <a:t>Example</a:t>
            </a:r>
            <a:r>
              <a:rPr lang="cs-CZ" dirty="0"/>
              <a:t> </a:t>
            </a:r>
            <a:r>
              <a:rPr lang="cs-CZ" dirty="0" err="1"/>
              <a:t>of</a:t>
            </a:r>
            <a:r>
              <a:rPr lang="cs-CZ" dirty="0"/>
              <a:t> </a:t>
            </a:r>
            <a:r>
              <a:rPr lang="cs-CZ" dirty="0" err="1"/>
              <a:t>cage</a:t>
            </a:r>
            <a:r>
              <a:rPr lang="cs-CZ" dirty="0"/>
              <a:t> </a:t>
            </a:r>
            <a:r>
              <a:rPr lang="cs-CZ" dirty="0" err="1"/>
              <a:t>effects</a:t>
            </a:r>
            <a:r>
              <a:rPr lang="cs-CZ" dirty="0"/>
              <a:t> </a:t>
            </a:r>
            <a:r>
              <a:rPr lang="cs-CZ" dirty="0" err="1"/>
              <a:t>dominating</a:t>
            </a:r>
            <a:r>
              <a:rPr lang="cs-CZ" dirty="0"/>
              <a:t> a </a:t>
            </a:r>
            <a:r>
              <a:rPr lang="cs-CZ" dirty="0" err="1"/>
              <a:t>mouse</a:t>
            </a:r>
            <a:r>
              <a:rPr lang="cs-CZ" dirty="0"/>
              <a:t> study </a:t>
            </a:r>
            <a:r>
              <a:rPr lang="cs-CZ" dirty="0" err="1"/>
              <a:t>of</a:t>
            </a:r>
            <a:r>
              <a:rPr lang="cs-CZ" dirty="0"/>
              <a:t> </a:t>
            </a:r>
            <a:r>
              <a:rPr lang="cs-CZ" dirty="0" err="1"/>
              <a:t>fungal</a:t>
            </a:r>
            <a:r>
              <a:rPr lang="cs-CZ" dirty="0"/>
              <a:t> </a:t>
            </a:r>
            <a:r>
              <a:rPr lang="cs-CZ" dirty="0" err="1"/>
              <a:t>communities</a:t>
            </a:r>
            <a:r>
              <a:rPr lang="cs-CZ" dirty="0"/>
              <a:t>. </a:t>
            </a:r>
            <a:r>
              <a:rPr lang="cs-CZ" b="1" dirty="0">
                <a:solidFill>
                  <a:srgbClr val="000000"/>
                </a:solidFill>
                <a:latin typeface="Times New Roman" panose="02020603050405020304" pitchFamily="18" charset="0"/>
              </a:rPr>
              <a:t> </a:t>
            </a:r>
          </a:p>
          <a:p>
            <a:r>
              <a:rPr lang="cs-CZ" b="1" dirty="0">
                <a:solidFill>
                  <a:srgbClr val="000000"/>
                </a:solidFill>
                <a:latin typeface="Times New Roman" panose="02020603050405020304" pitchFamily="18" charset="0"/>
              </a:rPr>
              <a:t>…</a:t>
            </a:r>
          </a:p>
          <a:p>
            <a:r>
              <a:rPr lang="cs-CZ" dirty="0" err="1"/>
              <a:t>The</a:t>
            </a:r>
            <a:r>
              <a:rPr lang="cs-CZ" dirty="0"/>
              <a:t> </a:t>
            </a:r>
            <a:r>
              <a:rPr lang="cs-CZ" dirty="0" err="1"/>
              <a:t>three</a:t>
            </a:r>
            <a:r>
              <a:rPr lang="cs-CZ" dirty="0"/>
              <a:t> </a:t>
            </a:r>
            <a:r>
              <a:rPr lang="cs-CZ" dirty="0" err="1"/>
              <a:t>conditions</a:t>
            </a:r>
            <a:r>
              <a:rPr lang="cs-CZ" dirty="0"/>
              <a:t> </a:t>
            </a:r>
            <a:r>
              <a:rPr lang="cs-CZ" dirty="0" err="1"/>
              <a:t>studied</a:t>
            </a:r>
            <a:r>
              <a:rPr lang="cs-CZ" dirty="0"/>
              <a:t> </a:t>
            </a:r>
            <a:r>
              <a:rPr lang="cs-CZ" dirty="0" err="1"/>
              <a:t>were</a:t>
            </a:r>
            <a:r>
              <a:rPr lang="cs-CZ" dirty="0"/>
              <a:t> </a:t>
            </a:r>
            <a:r>
              <a:rPr lang="cs-CZ" dirty="0" err="1"/>
              <a:t>continuous</a:t>
            </a:r>
            <a:r>
              <a:rPr lang="cs-CZ" dirty="0"/>
              <a:t> </a:t>
            </a:r>
            <a:r>
              <a:rPr lang="cs-CZ" dirty="0" err="1"/>
              <a:t>exposure</a:t>
            </a:r>
            <a:r>
              <a:rPr lang="cs-CZ" dirty="0"/>
              <a:t> to </a:t>
            </a:r>
            <a:r>
              <a:rPr lang="cs-CZ" dirty="0" err="1"/>
              <a:t>antibiotics</a:t>
            </a:r>
            <a:r>
              <a:rPr lang="cs-CZ" dirty="0"/>
              <a:t> (</a:t>
            </a:r>
            <a:r>
              <a:rPr lang="cs-CZ" i="1" dirty="0" err="1"/>
              <a:t>Condition</a:t>
            </a:r>
            <a:r>
              <a:rPr lang="cs-CZ" i="1" dirty="0"/>
              <a:t> 1</a:t>
            </a:r>
            <a:r>
              <a:rPr lang="cs-CZ" dirty="0"/>
              <a:t>), </a:t>
            </a:r>
            <a:r>
              <a:rPr lang="cs-CZ" dirty="0" err="1"/>
              <a:t>short</a:t>
            </a:r>
            <a:r>
              <a:rPr lang="cs-CZ" dirty="0"/>
              <a:t>-term </a:t>
            </a:r>
            <a:r>
              <a:rPr lang="cs-CZ" dirty="0" err="1"/>
              <a:t>exposure</a:t>
            </a:r>
            <a:r>
              <a:rPr lang="cs-CZ" dirty="0"/>
              <a:t> to </a:t>
            </a:r>
            <a:r>
              <a:rPr lang="cs-CZ" dirty="0" err="1"/>
              <a:t>antibiotics</a:t>
            </a:r>
            <a:r>
              <a:rPr lang="cs-CZ" dirty="0"/>
              <a:t> (</a:t>
            </a:r>
            <a:r>
              <a:rPr lang="cs-CZ" i="1" dirty="0" err="1"/>
              <a:t>Condition</a:t>
            </a:r>
            <a:r>
              <a:rPr lang="cs-CZ" i="1" dirty="0"/>
              <a:t> 2</a:t>
            </a:r>
            <a:r>
              <a:rPr lang="cs-CZ" dirty="0"/>
              <a:t>), and no </a:t>
            </a:r>
            <a:r>
              <a:rPr lang="cs-CZ" dirty="0" err="1"/>
              <a:t>exposure</a:t>
            </a:r>
            <a:r>
              <a:rPr lang="cs-CZ" dirty="0"/>
              <a:t> to </a:t>
            </a:r>
            <a:r>
              <a:rPr lang="cs-CZ" dirty="0" err="1"/>
              <a:t>antibiotics</a:t>
            </a:r>
            <a:r>
              <a:rPr lang="cs-CZ" dirty="0"/>
              <a:t> (</a:t>
            </a:r>
            <a:r>
              <a:rPr lang="cs-CZ" i="1" dirty="0" err="1"/>
              <a:t>Condition</a:t>
            </a:r>
            <a:r>
              <a:rPr lang="cs-CZ" i="1" dirty="0"/>
              <a:t> 3</a:t>
            </a:r>
            <a:r>
              <a:rPr lang="cs-CZ" dirty="0"/>
              <a:t>).</a:t>
            </a:r>
          </a:p>
        </p:txBody>
      </p:sp>
      <p:sp>
        <p:nvSpPr>
          <p:cNvPr id="7" name="Rectangle 6">
            <a:extLst>
              <a:ext uri="{FF2B5EF4-FFF2-40B4-BE49-F238E27FC236}">
                <a16:creationId xmlns:a16="http://schemas.microsoft.com/office/drawing/2014/main" id="{89EE704B-2152-9140-BCD4-0360DA421EF5}"/>
              </a:ext>
            </a:extLst>
          </p:cNvPr>
          <p:cNvSpPr/>
          <p:nvPr/>
        </p:nvSpPr>
        <p:spPr>
          <a:xfrm>
            <a:off x="766684" y="5644042"/>
            <a:ext cx="11180477" cy="461665"/>
          </a:xfrm>
          <a:prstGeom prst="rect">
            <a:avLst/>
          </a:prstGeom>
        </p:spPr>
        <p:txBody>
          <a:bodyPr wrap="square">
            <a:spAutoFit/>
          </a:bodyPr>
          <a:lstStyle/>
          <a:p>
            <a:r>
              <a:rPr lang="cs-CZ" sz="1200" dirty="0" err="1">
                <a:solidFill>
                  <a:srgbClr val="333333"/>
                </a:solidFill>
                <a:latin typeface="Calibri" panose="020F0502020204030204" pitchFamily="34" charset="0"/>
                <a:cs typeface="Calibri" panose="020F0502020204030204" pitchFamily="34" charset="0"/>
              </a:rPr>
              <a:t>Dollive</a:t>
            </a:r>
            <a:r>
              <a:rPr lang="cs-CZ" sz="1200" dirty="0">
                <a:solidFill>
                  <a:srgbClr val="333333"/>
                </a:solidFill>
                <a:latin typeface="Calibri" panose="020F0502020204030204" pitchFamily="34" charset="0"/>
                <a:cs typeface="Calibri" panose="020F0502020204030204" pitchFamily="34" charset="0"/>
              </a:rPr>
              <a:t> S, </a:t>
            </a:r>
            <a:r>
              <a:rPr lang="cs-CZ" sz="1200" dirty="0" err="1">
                <a:solidFill>
                  <a:srgbClr val="333333"/>
                </a:solidFill>
                <a:latin typeface="Calibri" panose="020F0502020204030204" pitchFamily="34" charset="0"/>
                <a:cs typeface="Calibri" panose="020F0502020204030204" pitchFamily="34" charset="0"/>
              </a:rPr>
              <a:t>Chen</a:t>
            </a:r>
            <a:r>
              <a:rPr lang="cs-CZ" sz="1200" dirty="0">
                <a:solidFill>
                  <a:srgbClr val="333333"/>
                </a:solidFill>
                <a:latin typeface="Calibri" panose="020F0502020204030204" pitchFamily="34" charset="0"/>
                <a:cs typeface="Calibri" panose="020F0502020204030204" pitchFamily="34" charset="0"/>
              </a:rPr>
              <a:t> YY, </a:t>
            </a:r>
            <a:r>
              <a:rPr lang="cs-CZ" sz="1200" dirty="0" err="1">
                <a:solidFill>
                  <a:srgbClr val="333333"/>
                </a:solidFill>
                <a:latin typeface="Calibri" panose="020F0502020204030204" pitchFamily="34" charset="0"/>
                <a:cs typeface="Calibri" panose="020F0502020204030204" pitchFamily="34" charset="0"/>
              </a:rPr>
              <a:t>Grunberg</a:t>
            </a:r>
            <a:r>
              <a:rPr lang="cs-CZ" sz="1200" dirty="0">
                <a:solidFill>
                  <a:srgbClr val="333333"/>
                </a:solidFill>
                <a:latin typeface="Calibri" panose="020F0502020204030204" pitchFamily="34" charset="0"/>
                <a:cs typeface="Calibri" panose="020F0502020204030204" pitchFamily="34" charset="0"/>
              </a:rPr>
              <a:t> S, </a:t>
            </a:r>
            <a:r>
              <a:rPr lang="cs-CZ" sz="1200" dirty="0" err="1">
                <a:solidFill>
                  <a:srgbClr val="333333"/>
                </a:solidFill>
                <a:latin typeface="Calibri" panose="020F0502020204030204" pitchFamily="34" charset="0"/>
                <a:cs typeface="Calibri" panose="020F0502020204030204" pitchFamily="34" charset="0"/>
              </a:rPr>
              <a:t>Bittinger</a:t>
            </a:r>
            <a:r>
              <a:rPr lang="cs-CZ" sz="1200" dirty="0">
                <a:solidFill>
                  <a:srgbClr val="333333"/>
                </a:solidFill>
                <a:latin typeface="Calibri" panose="020F0502020204030204" pitchFamily="34" charset="0"/>
                <a:cs typeface="Calibri" panose="020F0502020204030204" pitchFamily="34" charset="0"/>
              </a:rPr>
              <a:t> K, Hoffmann C, </a:t>
            </a:r>
            <a:r>
              <a:rPr lang="cs-CZ" sz="1200" dirty="0" err="1">
                <a:solidFill>
                  <a:srgbClr val="333333"/>
                </a:solidFill>
                <a:latin typeface="Calibri" panose="020F0502020204030204" pitchFamily="34" charset="0"/>
                <a:cs typeface="Calibri" panose="020F0502020204030204" pitchFamily="34" charset="0"/>
              </a:rPr>
              <a:t>Vandivier</a:t>
            </a:r>
            <a:r>
              <a:rPr lang="cs-CZ" sz="1200" dirty="0">
                <a:solidFill>
                  <a:srgbClr val="333333"/>
                </a:solidFill>
                <a:latin typeface="Calibri" panose="020F0502020204030204" pitchFamily="34" charset="0"/>
                <a:cs typeface="Calibri" panose="020F0502020204030204" pitchFamily="34" charset="0"/>
              </a:rPr>
              <a:t> L, Bushman FD. </a:t>
            </a:r>
            <a:r>
              <a:rPr lang="cs-CZ" sz="1200" dirty="0" err="1">
                <a:solidFill>
                  <a:srgbClr val="333333"/>
                </a:solidFill>
                <a:latin typeface="Calibri" panose="020F0502020204030204" pitchFamily="34" charset="0"/>
                <a:cs typeface="Calibri" panose="020F0502020204030204" pitchFamily="34" charset="0"/>
              </a:rPr>
              <a:t>Fungi</a:t>
            </a:r>
            <a:r>
              <a:rPr lang="cs-CZ" sz="1200" dirty="0">
                <a:solidFill>
                  <a:srgbClr val="333333"/>
                </a:solidFill>
                <a:latin typeface="Calibri" panose="020F0502020204030204" pitchFamily="34" charset="0"/>
                <a:cs typeface="Calibri" panose="020F0502020204030204" pitchFamily="34" charset="0"/>
              </a:rPr>
              <a:t> </a:t>
            </a:r>
            <a:r>
              <a:rPr lang="cs-CZ" sz="1200" dirty="0" err="1">
                <a:solidFill>
                  <a:srgbClr val="333333"/>
                </a:solidFill>
                <a:latin typeface="Calibri" panose="020F0502020204030204" pitchFamily="34" charset="0"/>
                <a:cs typeface="Calibri" panose="020F0502020204030204" pitchFamily="34" charset="0"/>
              </a:rPr>
              <a:t>of</a:t>
            </a:r>
            <a:r>
              <a:rPr lang="cs-CZ" sz="1200" dirty="0">
                <a:solidFill>
                  <a:srgbClr val="333333"/>
                </a:solidFill>
                <a:latin typeface="Calibri" panose="020F0502020204030204" pitchFamily="34" charset="0"/>
                <a:cs typeface="Calibri" panose="020F0502020204030204" pitchFamily="34" charset="0"/>
              </a:rPr>
              <a:t> </a:t>
            </a:r>
            <a:r>
              <a:rPr lang="cs-CZ" sz="1200" dirty="0" err="1">
                <a:solidFill>
                  <a:srgbClr val="333333"/>
                </a:solidFill>
                <a:latin typeface="Calibri" panose="020F0502020204030204" pitchFamily="34" charset="0"/>
                <a:cs typeface="Calibri" panose="020F0502020204030204" pitchFamily="34" charset="0"/>
              </a:rPr>
              <a:t>the</a:t>
            </a:r>
            <a:r>
              <a:rPr lang="cs-CZ" sz="1200" dirty="0">
                <a:solidFill>
                  <a:srgbClr val="333333"/>
                </a:solidFill>
                <a:latin typeface="Calibri" panose="020F0502020204030204" pitchFamily="34" charset="0"/>
                <a:cs typeface="Calibri" panose="020F0502020204030204" pitchFamily="34" charset="0"/>
              </a:rPr>
              <a:t> </a:t>
            </a:r>
            <a:r>
              <a:rPr lang="cs-CZ" sz="1200" dirty="0" err="1">
                <a:solidFill>
                  <a:srgbClr val="333333"/>
                </a:solidFill>
                <a:latin typeface="Calibri" panose="020F0502020204030204" pitchFamily="34" charset="0"/>
                <a:cs typeface="Calibri" panose="020F0502020204030204" pitchFamily="34" charset="0"/>
              </a:rPr>
              <a:t>murine</a:t>
            </a:r>
            <a:r>
              <a:rPr lang="cs-CZ" sz="1200" dirty="0">
                <a:solidFill>
                  <a:srgbClr val="333333"/>
                </a:solidFill>
                <a:latin typeface="Calibri" panose="020F0502020204030204" pitchFamily="34" charset="0"/>
                <a:cs typeface="Calibri" panose="020F0502020204030204" pitchFamily="34" charset="0"/>
              </a:rPr>
              <a:t> gut: </a:t>
            </a:r>
            <a:r>
              <a:rPr lang="cs-CZ" sz="1200" dirty="0" err="1">
                <a:solidFill>
                  <a:srgbClr val="333333"/>
                </a:solidFill>
                <a:latin typeface="Calibri" panose="020F0502020204030204" pitchFamily="34" charset="0"/>
                <a:cs typeface="Calibri" panose="020F0502020204030204" pitchFamily="34" charset="0"/>
              </a:rPr>
              <a:t>episodic</a:t>
            </a:r>
            <a:r>
              <a:rPr lang="cs-CZ" sz="1200" dirty="0">
                <a:solidFill>
                  <a:srgbClr val="333333"/>
                </a:solidFill>
                <a:latin typeface="Calibri" panose="020F0502020204030204" pitchFamily="34" charset="0"/>
                <a:cs typeface="Calibri" panose="020F0502020204030204" pitchFamily="34" charset="0"/>
              </a:rPr>
              <a:t> </a:t>
            </a:r>
            <a:r>
              <a:rPr lang="cs-CZ" sz="1200" dirty="0" err="1">
                <a:solidFill>
                  <a:srgbClr val="333333"/>
                </a:solidFill>
                <a:latin typeface="Calibri" panose="020F0502020204030204" pitchFamily="34" charset="0"/>
                <a:cs typeface="Calibri" panose="020F0502020204030204" pitchFamily="34" charset="0"/>
              </a:rPr>
              <a:t>variation</a:t>
            </a:r>
            <a:r>
              <a:rPr lang="cs-CZ" sz="1200" dirty="0">
                <a:solidFill>
                  <a:srgbClr val="333333"/>
                </a:solidFill>
                <a:latin typeface="Calibri" panose="020F0502020204030204" pitchFamily="34" charset="0"/>
                <a:cs typeface="Calibri" panose="020F0502020204030204" pitchFamily="34" charset="0"/>
              </a:rPr>
              <a:t> and </a:t>
            </a:r>
            <a:r>
              <a:rPr lang="cs-CZ" sz="1200" dirty="0" err="1">
                <a:solidFill>
                  <a:srgbClr val="333333"/>
                </a:solidFill>
                <a:latin typeface="Calibri" panose="020F0502020204030204" pitchFamily="34" charset="0"/>
                <a:cs typeface="Calibri" panose="020F0502020204030204" pitchFamily="34" charset="0"/>
              </a:rPr>
              <a:t>proliferation</a:t>
            </a:r>
            <a:r>
              <a:rPr lang="cs-CZ" sz="1200" dirty="0">
                <a:solidFill>
                  <a:srgbClr val="333333"/>
                </a:solidFill>
                <a:latin typeface="Calibri" panose="020F0502020204030204" pitchFamily="34" charset="0"/>
                <a:cs typeface="Calibri" panose="020F0502020204030204" pitchFamily="34" charset="0"/>
              </a:rPr>
              <a:t> </a:t>
            </a:r>
            <a:r>
              <a:rPr lang="cs-CZ" sz="1200" dirty="0" err="1">
                <a:solidFill>
                  <a:srgbClr val="333333"/>
                </a:solidFill>
                <a:latin typeface="Calibri" panose="020F0502020204030204" pitchFamily="34" charset="0"/>
                <a:cs typeface="Calibri" panose="020F0502020204030204" pitchFamily="34" charset="0"/>
              </a:rPr>
              <a:t>during</a:t>
            </a:r>
            <a:r>
              <a:rPr lang="cs-CZ" sz="1200" dirty="0">
                <a:solidFill>
                  <a:srgbClr val="333333"/>
                </a:solidFill>
                <a:latin typeface="Calibri" panose="020F0502020204030204" pitchFamily="34" charset="0"/>
                <a:cs typeface="Calibri" panose="020F0502020204030204" pitchFamily="34" charset="0"/>
              </a:rPr>
              <a:t> </a:t>
            </a:r>
            <a:r>
              <a:rPr lang="cs-CZ" sz="1200" dirty="0" err="1">
                <a:solidFill>
                  <a:srgbClr val="333333"/>
                </a:solidFill>
                <a:latin typeface="Calibri" panose="020F0502020204030204" pitchFamily="34" charset="0"/>
                <a:cs typeface="Calibri" panose="020F0502020204030204" pitchFamily="34" charset="0"/>
              </a:rPr>
              <a:t>antibiotic</a:t>
            </a:r>
            <a:r>
              <a:rPr lang="cs-CZ" sz="1200" dirty="0">
                <a:solidFill>
                  <a:srgbClr val="333333"/>
                </a:solidFill>
                <a:latin typeface="Calibri" panose="020F0502020204030204" pitchFamily="34" charset="0"/>
                <a:cs typeface="Calibri" panose="020F0502020204030204" pitchFamily="34" charset="0"/>
              </a:rPr>
              <a:t> </a:t>
            </a:r>
            <a:r>
              <a:rPr lang="cs-CZ" sz="1200" dirty="0" err="1">
                <a:solidFill>
                  <a:srgbClr val="333333"/>
                </a:solidFill>
                <a:latin typeface="Calibri" panose="020F0502020204030204" pitchFamily="34" charset="0"/>
                <a:cs typeface="Calibri" panose="020F0502020204030204" pitchFamily="34" charset="0"/>
              </a:rPr>
              <a:t>treatment</a:t>
            </a:r>
            <a:r>
              <a:rPr lang="cs-CZ" sz="1200" dirty="0">
                <a:solidFill>
                  <a:srgbClr val="333333"/>
                </a:solidFill>
                <a:latin typeface="Calibri" panose="020F0502020204030204" pitchFamily="34" charset="0"/>
                <a:cs typeface="Calibri" panose="020F0502020204030204" pitchFamily="34" charset="0"/>
              </a:rPr>
              <a:t>. </a:t>
            </a:r>
            <a:r>
              <a:rPr lang="cs-CZ" sz="1200" dirty="0" err="1">
                <a:solidFill>
                  <a:srgbClr val="333333"/>
                </a:solidFill>
                <a:latin typeface="Calibri" panose="020F0502020204030204" pitchFamily="34" charset="0"/>
                <a:cs typeface="Calibri" panose="020F0502020204030204" pitchFamily="34" charset="0"/>
              </a:rPr>
              <a:t>PLoS</a:t>
            </a:r>
            <a:r>
              <a:rPr lang="cs-CZ" sz="1200" dirty="0">
                <a:solidFill>
                  <a:srgbClr val="333333"/>
                </a:solidFill>
                <a:latin typeface="Calibri" panose="020F0502020204030204" pitchFamily="34" charset="0"/>
                <a:cs typeface="Calibri" panose="020F0502020204030204" pitchFamily="34" charset="0"/>
              </a:rPr>
              <a:t> </a:t>
            </a:r>
            <a:r>
              <a:rPr lang="cs-CZ" sz="1200" dirty="0" err="1">
                <a:solidFill>
                  <a:srgbClr val="333333"/>
                </a:solidFill>
                <a:latin typeface="Calibri" panose="020F0502020204030204" pitchFamily="34" charset="0"/>
                <a:cs typeface="Calibri" panose="020F0502020204030204" pitchFamily="34" charset="0"/>
              </a:rPr>
              <a:t>One</a:t>
            </a:r>
            <a:r>
              <a:rPr lang="cs-CZ" sz="1200" dirty="0">
                <a:solidFill>
                  <a:srgbClr val="333333"/>
                </a:solidFill>
                <a:latin typeface="Calibri" panose="020F0502020204030204" pitchFamily="34" charset="0"/>
                <a:cs typeface="Calibri" panose="020F0502020204030204" pitchFamily="34" charset="0"/>
              </a:rPr>
              <a:t>. 2013;8(8):e71806.</a:t>
            </a:r>
            <a:endParaRPr lang="cs-CZ" sz="12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50A117A-97FD-E14D-80DA-E5AB889E8C6E}"/>
              </a:ext>
            </a:extLst>
          </p:cNvPr>
          <p:cNvPicPr>
            <a:picLocks noChangeAspect="1"/>
          </p:cNvPicPr>
          <p:nvPr/>
        </p:nvPicPr>
        <p:blipFill>
          <a:blip r:embed="rId3"/>
          <a:stretch>
            <a:fillRect/>
          </a:stretch>
        </p:blipFill>
        <p:spPr>
          <a:xfrm>
            <a:off x="546027" y="1334517"/>
            <a:ext cx="7313817" cy="3618252"/>
          </a:xfrm>
          <a:prstGeom prst="rect">
            <a:avLst/>
          </a:prstGeom>
        </p:spPr>
      </p:pic>
      <p:sp>
        <p:nvSpPr>
          <p:cNvPr id="2" name="Rectangle 1">
            <a:extLst>
              <a:ext uri="{FF2B5EF4-FFF2-40B4-BE49-F238E27FC236}">
                <a16:creationId xmlns:a16="http://schemas.microsoft.com/office/drawing/2014/main" id="{7D26E352-5A67-1548-B90E-CF0685D8D992}"/>
              </a:ext>
            </a:extLst>
          </p:cNvPr>
          <p:cNvSpPr/>
          <p:nvPr/>
        </p:nvSpPr>
        <p:spPr>
          <a:xfrm>
            <a:off x="4923692" y="4600153"/>
            <a:ext cx="6096000" cy="923330"/>
          </a:xfrm>
          <a:prstGeom prst="rect">
            <a:avLst/>
          </a:prstGeom>
        </p:spPr>
        <p:txBody>
          <a:bodyPr>
            <a:spAutoFit/>
          </a:bodyPr>
          <a:lstStyle/>
          <a:p>
            <a:r>
              <a:rPr lang="en-GB" dirty="0">
                <a:solidFill>
                  <a:srgbClr val="202020"/>
                </a:solidFill>
                <a:latin typeface="Helvetica" pitchFamily="2" charset="0"/>
              </a:rPr>
              <a:t>“Separate cages within the same treatment group showed radical differences, but mice within a cage generally behaved similarly”</a:t>
            </a:r>
            <a:endParaRPr lang="en-CZ" dirty="0"/>
          </a:p>
        </p:txBody>
      </p:sp>
    </p:spTree>
    <p:extLst>
      <p:ext uri="{BB962C8B-B14F-4D97-AF65-F5344CB8AC3E}">
        <p14:creationId xmlns:p14="http://schemas.microsoft.com/office/powerpoint/2010/main" val="641526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D6BB2C-659F-EE4C-B25B-19719811E9C9}"/>
              </a:ext>
            </a:extLst>
          </p:cNvPr>
          <p:cNvSpPr>
            <a:spLocks noGrp="1"/>
          </p:cNvSpPr>
          <p:nvPr>
            <p:ph type="title"/>
          </p:nvPr>
        </p:nvSpPr>
        <p:spPr/>
        <p:txBody>
          <a:bodyPr/>
          <a:lstStyle/>
          <a:p>
            <a:r>
              <a:rPr lang="cs-CZ" dirty="0"/>
              <a:t>Efekt dávky - platforma</a:t>
            </a:r>
          </a:p>
        </p:txBody>
      </p:sp>
      <p:sp>
        <p:nvSpPr>
          <p:cNvPr id="5" name="Text Placeholder 4">
            <a:extLst>
              <a:ext uri="{FF2B5EF4-FFF2-40B4-BE49-F238E27FC236}">
                <a16:creationId xmlns:a16="http://schemas.microsoft.com/office/drawing/2014/main" id="{9FA84482-F843-AC47-B662-84AD65D239E3}"/>
              </a:ext>
            </a:extLst>
          </p:cNvPr>
          <p:cNvSpPr>
            <a:spLocks noGrp="1"/>
          </p:cNvSpPr>
          <p:nvPr>
            <p:ph type="body" idx="1"/>
          </p:nvPr>
        </p:nvSpPr>
        <p:spPr/>
        <p:txBody>
          <a:bodyPr/>
          <a:lstStyle/>
          <a:p>
            <a:endParaRPr lang="cs-CZ"/>
          </a:p>
        </p:txBody>
      </p:sp>
    </p:spTree>
    <p:extLst>
      <p:ext uri="{BB962C8B-B14F-4D97-AF65-F5344CB8AC3E}">
        <p14:creationId xmlns:p14="http://schemas.microsoft.com/office/powerpoint/2010/main" val="862036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61DC183-07AE-409A-AB63-34A0C77B6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F91911-8012-2A45-A743-EF0224A445D8}"/>
              </a:ext>
            </a:extLst>
          </p:cNvPr>
          <p:cNvSpPr>
            <a:spLocks noGrp="1"/>
          </p:cNvSpPr>
          <p:nvPr>
            <p:ph type="title"/>
          </p:nvPr>
        </p:nvSpPr>
        <p:spPr>
          <a:xfrm>
            <a:off x="581646" y="349664"/>
            <a:ext cx="5845571" cy="1638377"/>
          </a:xfrm>
        </p:spPr>
        <p:txBody>
          <a:bodyPr vert="horz" lIns="91440" tIns="45720" rIns="91440" bIns="45720" rtlCol="0" anchor="b">
            <a:normAutofit/>
          </a:bodyPr>
          <a:lstStyle/>
          <a:p>
            <a:r>
              <a:rPr lang="en-US" sz="4800" kern="1200">
                <a:latin typeface="+mj-lt"/>
                <a:ea typeface="+mj-ea"/>
                <a:cs typeface="+mj-cs"/>
              </a:rPr>
              <a:t>Lidé a myši na mikročipech</a:t>
            </a:r>
          </a:p>
        </p:txBody>
      </p:sp>
      <p:sp>
        <p:nvSpPr>
          <p:cNvPr id="3" name="Content Placeholder 2">
            <a:extLst>
              <a:ext uri="{FF2B5EF4-FFF2-40B4-BE49-F238E27FC236}">
                <a16:creationId xmlns:a16="http://schemas.microsoft.com/office/drawing/2014/main" id="{F329AE98-65F2-BA41-BDA5-851461FA0782}"/>
              </a:ext>
            </a:extLst>
          </p:cNvPr>
          <p:cNvSpPr>
            <a:spLocks noGrp="1"/>
          </p:cNvSpPr>
          <p:nvPr>
            <p:ph idx="1"/>
          </p:nvPr>
        </p:nvSpPr>
        <p:spPr>
          <a:xfrm>
            <a:off x="587988" y="4711185"/>
            <a:ext cx="5837750" cy="933158"/>
          </a:xfrm>
        </p:spPr>
        <p:txBody>
          <a:bodyPr vert="horz" lIns="91440" tIns="45720" rIns="91440" bIns="45720" rtlCol="0" anchor="ctr">
            <a:normAutofit fontScale="92500" lnSpcReduction="20000"/>
          </a:bodyPr>
          <a:lstStyle/>
          <a:p>
            <a:pPr marL="0" indent="0">
              <a:buNone/>
            </a:pPr>
            <a:r>
              <a:rPr lang="en-US" sz="2000" dirty="0" err="1"/>
              <a:t>Yanai</a:t>
            </a:r>
            <a:r>
              <a:rPr lang="en-US" sz="2000" dirty="0"/>
              <a:t> I, </a:t>
            </a:r>
            <a:r>
              <a:rPr lang="en-US" sz="2000" dirty="0" err="1"/>
              <a:t>Graur</a:t>
            </a:r>
            <a:r>
              <a:rPr lang="en-US" sz="2000" dirty="0"/>
              <a:t> D, Ophir R. Incongruent expression profiles between human and mouse orthologous genes suggest widespread neutral evolution of transcription control. OMICS. 2004 Spring;8(1):15-24.</a:t>
            </a:r>
          </a:p>
        </p:txBody>
      </p:sp>
      <p:sp>
        <p:nvSpPr>
          <p:cNvPr id="21" name="Rectangle 2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 descr="page6image3832224">
            <a:extLst>
              <a:ext uri="{FF2B5EF4-FFF2-40B4-BE49-F238E27FC236}">
                <a16:creationId xmlns:a16="http://schemas.microsoft.com/office/drawing/2014/main" id="{8372051C-B891-D143-937B-D7A1C88DEA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21373" y="1015173"/>
            <a:ext cx="4235516" cy="457893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059CFBBE-52B7-F343-AF46-5BF0F1DDDE4E}"/>
              </a:ext>
            </a:extLst>
          </p:cNvPr>
          <p:cNvSpPr txBox="1">
            <a:spLocks/>
          </p:cNvSpPr>
          <p:nvPr/>
        </p:nvSpPr>
        <p:spPr>
          <a:xfrm>
            <a:off x="581646" y="2623108"/>
            <a:ext cx="6311460" cy="25318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dirty="0"/>
              <a:t>V </a:t>
            </a:r>
            <a:r>
              <a:rPr lang="en-US" sz="1900" dirty="0" err="1"/>
              <a:t>článku</a:t>
            </a:r>
            <a:r>
              <a:rPr lang="en-US" sz="1900" dirty="0"/>
              <a:t> z </a:t>
            </a:r>
            <a:r>
              <a:rPr lang="en-US" sz="1900" dirty="0" err="1"/>
              <a:t>roku</a:t>
            </a:r>
            <a:r>
              <a:rPr lang="en-US" sz="1900" dirty="0"/>
              <a:t> 2004, </a:t>
            </a:r>
            <a:r>
              <a:rPr lang="en-US" sz="1900" dirty="0" err="1"/>
              <a:t>mikročipová</a:t>
            </a:r>
            <a:r>
              <a:rPr lang="en-US" sz="1900" dirty="0"/>
              <a:t> </a:t>
            </a:r>
            <a:r>
              <a:rPr lang="en-US" sz="1900" dirty="0" err="1"/>
              <a:t>analýza</a:t>
            </a:r>
            <a:r>
              <a:rPr lang="en-US" sz="1900" dirty="0"/>
              <a:t> </a:t>
            </a:r>
            <a:r>
              <a:rPr lang="en-US" sz="1900" dirty="0" err="1"/>
              <a:t>genové</a:t>
            </a:r>
            <a:r>
              <a:rPr lang="en-US" sz="1900" dirty="0"/>
              <a:t> </a:t>
            </a:r>
            <a:r>
              <a:rPr lang="en-US" sz="1900" dirty="0" err="1"/>
              <a:t>exprese</a:t>
            </a:r>
            <a:r>
              <a:rPr lang="en-US" sz="1900" dirty="0"/>
              <a:t> </a:t>
            </a:r>
            <a:r>
              <a:rPr lang="en-US" sz="1900" dirty="0" err="1"/>
              <a:t>několika</a:t>
            </a:r>
            <a:r>
              <a:rPr lang="en-US" sz="1900" dirty="0"/>
              <a:t> </a:t>
            </a:r>
            <a:r>
              <a:rPr lang="en-US" sz="1900" dirty="0" err="1"/>
              <a:t>různých</a:t>
            </a:r>
            <a:r>
              <a:rPr lang="en-US" sz="1900" dirty="0"/>
              <a:t> </a:t>
            </a:r>
            <a:r>
              <a:rPr lang="en-US" sz="1900" dirty="0" err="1"/>
              <a:t>tkání</a:t>
            </a:r>
            <a:r>
              <a:rPr lang="en-US" sz="1900" dirty="0"/>
              <a:t> u </a:t>
            </a:r>
            <a:r>
              <a:rPr lang="en-US" sz="1900" dirty="0" err="1"/>
              <a:t>lidí</a:t>
            </a:r>
            <a:r>
              <a:rPr lang="en-US" sz="1900" dirty="0"/>
              <a:t> a </a:t>
            </a:r>
            <a:r>
              <a:rPr lang="en-US" sz="1900" dirty="0" err="1"/>
              <a:t>myší</a:t>
            </a:r>
            <a:r>
              <a:rPr lang="en-US" sz="1900" dirty="0"/>
              <a:t> </a:t>
            </a:r>
            <a:r>
              <a:rPr lang="en-US" sz="1900" dirty="0" err="1"/>
              <a:t>vedla</a:t>
            </a:r>
            <a:r>
              <a:rPr lang="en-US" sz="1900" dirty="0"/>
              <a:t> </a:t>
            </a:r>
            <a:r>
              <a:rPr lang="en-US" sz="1900" dirty="0" err="1"/>
              <a:t>autory</a:t>
            </a:r>
            <a:r>
              <a:rPr lang="en-US" sz="1900" dirty="0"/>
              <a:t> k </a:t>
            </a:r>
            <a:r>
              <a:rPr lang="en-US" sz="1900" dirty="0" err="1"/>
              <a:t>závěru</a:t>
            </a:r>
            <a:r>
              <a:rPr lang="en-US" sz="1900" dirty="0"/>
              <a:t>, </a:t>
            </a:r>
            <a:r>
              <a:rPr lang="en-US" sz="1900" dirty="0" err="1"/>
              <a:t>že</a:t>
            </a:r>
            <a:r>
              <a:rPr lang="en-US" sz="1900" dirty="0"/>
              <a:t> „</a:t>
            </a:r>
            <a:r>
              <a:rPr lang="en-US" sz="1900" b="1" dirty="0" err="1"/>
              <a:t>jakákoli</a:t>
            </a:r>
            <a:r>
              <a:rPr lang="en-US" sz="1900" b="1" dirty="0"/>
              <a:t> </a:t>
            </a:r>
            <a:r>
              <a:rPr lang="en-US" sz="1900" b="1" dirty="0" err="1"/>
              <a:t>lidská</a:t>
            </a:r>
            <a:r>
              <a:rPr lang="en-US" sz="1900" b="1" dirty="0"/>
              <a:t> </a:t>
            </a:r>
            <a:r>
              <a:rPr lang="en-US" sz="1900" b="1" dirty="0" err="1"/>
              <a:t>tkáň</a:t>
            </a:r>
            <a:r>
              <a:rPr lang="en-US" sz="1900" b="1" dirty="0"/>
              <a:t> je </a:t>
            </a:r>
            <a:r>
              <a:rPr lang="en-US" sz="1900" b="1" dirty="0" err="1"/>
              <a:t>více</a:t>
            </a:r>
            <a:r>
              <a:rPr lang="en-US" sz="1900" b="1" dirty="0"/>
              <a:t> </a:t>
            </a:r>
            <a:r>
              <a:rPr lang="en-US" sz="1900" b="1" dirty="0" err="1"/>
              <a:t>podobná</a:t>
            </a:r>
            <a:r>
              <a:rPr lang="en-US" sz="1900" b="1" dirty="0"/>
              <a:t> </a:t>
            </a:r>
            <a:r>
              <a:rPr lang="en-US" sz="1900" b="1" dirty="0" err="1"/>
              <a:t>jakékoli</a:t>
            </a:r>
            <a:r>
              <a:rPr lang="en-US" sz="1900" b="1" dirty="0"/>
              <a:t> </a:t>
            </a:r>
            <a:r>
              <a:rPr lang="en-US" sz="1900" b="1" dirty="0" err="1"/>
              <a:t>jiné</a:t>
            </a:r>
            <a:r>
              <a:rPr lang="en-US" sz="1900" b="1" dirty="0"/>
              <a:t> </a:t>
            </a:r>
            <a:r>
              <a:rPr lang="en-US" sz="1900" b="1" dirty="0" err="1"/>
              <a:t>vyšetřované</a:t>
            </a:r>
            <a:r>
              <a:rPr lang="en-US" sz="1900" b="1" dirty="0"/>
              <a:t> </a:t>
            </a:r>
            <a:r>
              <a:rPr lang="en-US" sz="1900" b="1" dirty="0" err="1"/>
              <a:t>lidské</a:t>
            </a:r>
            <a:r>
              <a:rPr lang="en-US" sz="1900" b="1" dirty="0"/>
              <a:t> </a:t>
            </a:r>
            <a:r>
              <a:rPr lang="en-US" sz="1900" b="1" dirty="0" err="1"/>
              <a:t>tkáni</a:t>
            </a:r>
            <a:r>
              <a:rPr lang="en-US" sz="1900" b="1" dirty="0"/>
              <a:t> </a:t>
            </a:r>
            <a:r>
              <a:rPr lang="en-US" sz="1900" b="1" dirty="0" err="1"/>
              <a:t>než</a:t>
            </a:r>
            <a:r>
              <a:rPr lang="en-US" sz="1900" b="1" dirty="0"/>
              <a:t> </a:t>
            </a:r>
            <a:r>
              <a:rPr lang="en-US" sz="1900" b="1" dirty="0" err="1"/>
              <a:t>její</a:t>
            </a:r>
            <a:r>
              <a:rPr lang="en-US" sz="1900" b="1" dirty="0"/>
              <a:t> </a:t>
            </a:r>
            <a:r>
              <a:rPr lang="en-US" sz="1900" b="1" dirty="0" err="1"/>
              <a:t>odpovídající</a:t>
            </a:r>
            <a:r>
              <a:rPr lang="en-US" sz="1900" b="1" dirty="0"/>
              <a:t> </a:t>
            </a:r>
            <a:r>
              <a:rPr lang="en-US" sz="1900" b="1" dirty="0" err="1"/>
              <a:t>tkáni</a:t>
            </a:r>
            <a:r>
              <a:rPr lang="en-US" sz="1900" b="1" dirty="0"/>
              <a:t> </a:t>
            </a:r>
            <a:r>
              <a:rPr lang="en-US" sz="1900" b="1" dirty="0" err="1"/>
              <a:t>myší</a:t>
            </a:r>
            <a:r>
              <a:rPr lang="en-US" sz="1900" b="1" dirty="0"/>
              <a:t>“. </a:t>
            </a:r>
          </a:p>
          <a:p>
            <a:pPr marL="0"/>
            <a:endParaRPr lang="en-US" sz="1900" dirty="0"/>
          </a:p>
        </p:txBody>
      </p:sp>
    </p:spTree>
    <p:extLst>
      <p:ext uri="{BB962C8B-B14F-4D97-AF65-F5344CB8AC3E}">
        <p14:creationId xmlns:p14="http://schemas.microsoft.com/office/powerpoint/2010/main" val="3695051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059CFBBE-52B7-F343-AF46-5BF0F1DDDE4E}"/>
              </a:ext>
            </a:extLst>
          </p:cNvPr>
          <p:cNvSpPr txBox="1">
            <a:spLocks/>
          </p:cNvSpPr>
          <p:nvPr/>
        </p:nvSpPr>
        <p:spPr>
          <a:xfrm>
            <a:off x="4660900" y="952500"/>
            <a:ext cx="6896100" cy="1041400"/>
          </a:xfrm>
          <a:prstGeom prst="rect">
            <a:avLst/>
          </a:prstGeom>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err="1"/>
              <a:t>Následují</a:t>
            </a:r>
            <a:r>
              <a:rPr lang="en-US" sz="2200" dirty="0"/>
              <a:t> </a:t>
            </a:r>
            <a:r>
              <a:rPr lang="en-US" sz="2200" dirty="0" err="1"/>
              <a:t>články</a:t>
            </a:r>
            <a:r>
              <a:rPr lang="en-US" sz="2200" dirty="0"/>
              <a:t> (2006, 2007, 2010), </a:t>
            </a:r>
            <a:r>
              <a:rPr lang="en-US" sz="2200" dirty="0" err="1"/>
              <a:t>které</a:t>
            </a:r>
            <a:r>
              <a:rPr lang="en-US" sz="2200" dirty="0"/>
              <a:t> </a:t>
            </a:r>
            <a:r>
              <a:rPr lang="en-US" sz="2200" dirty="0" err="1"/>
              <a:t>dokazují</a:t>
            </a:r>
            <a:r>
              <a:rPr lang="en-US" sz="2200" dirty="0"/>
              <a:t>, </a:t>
            </a:r>
            <a:r>
              <a:rPr lang="en-US" sz="2200" dirty="0" err="1"/>
              <a:t>že</a:t>
            </a:r>
            <a:r>
              <a:rPr lang="en-US" sz="2200" dirty="0"/>
              <a:t> </a:t>
            </a:r>
            <a:r>
              <a:rPr lang="en-US" sz="2200" dirty="0" err="1"/>
              <a:t>tyto</a:t>
            </a:r>
            <a:r>
              <a:rPr lang="en-US" sz="2200" dirty="0"/>
              <a:t> </a:t>
            </a:r>
            <a:r>
              <a:rPr lang="en-US" sz="2200" dirty="0" err="1"/>
              <a:t>rozdíly</a:t>
            </a:r>
            <a:r>
              <a:rPr lang="en-US" sz="2200" dirty="0"/>
              <a:t> </a:t>
            </a:r>
            <a:r>
              <a:rPr lang="en-US" sz="2200" dirty="0" err="1"/>
              <a:t>jsou</a:t>
            </a:r>
            <a:r>
              <a:rPr lang="en-US" sz="2200" dirty="0"/>
              <a:t> </a:t>
            </a:r>
            <a:r>
              <a:rPr lang="en-US" sz="2200" dirty="0" err="1"/>
              <a:t>založeny</a:t>
            </a:r>
            <a:r>
              <a:rPr lang="en-US" sz="2200" dirty="0"/>
              <a:t> </a:t>
            </a:r>
            <a:r>
              <a:rPr lang="en-US" sz="2200" dirty="0" err="1"/>
              <a:t>pouze</a:t>
            </a:r>
            <a:r>
              <a:rPr lang="en-US" sz="2200" dirty="0"/>
              <a:t> </a:t>
            </a:r>
            <a:r>
              <a:rPr lang="en-US" sz="2200" dirty="0" err="1"/>
              <a:t>na</a:t>
            </a:r>
            <a:r>
              <a:rPr lang="en-US" sz="2200" dirty="0"/>
              <a:t> </a:t>
            </a:r>
            <a:r>
              <a:rPr lang="en-US" sz="2200" dirty="0" err="1"/>
              <a:t>faktu</a:t>
            </a:r>
            <a:r>
              <a:rPr lang="en-US" sz="2200" dirty="0"/>
              <a:t>, </a:t>
            </a:r>
            <a:r>
              <a:rPr lang="en-US" sz="2200" dirty="0" err="1"/>
              <a:t>že</a:t>
            </a:r>
            <a:r>
              <a:rPr lang="en-US" sz="2200" dirty="0"/>
              <a:t> se </a:t>
            </a:r>
            <a:r>
              <a:rPr lang="en-US" sz="2200" dirty="0" err="1"/>
              <a:t>jednalo</a:t>
            </a:r>
            <a:r>
              <a:rPr lang="en-US" sz="2200" dirty="0"/>
              <a:t> o </a:t>
            </a:r>
            <a:r>
              <a:rPr lang="en-US" sz="2200" dirty="0" err="1"/>
              <a:t>dva</a:t>
            </a:r>
            <a:r>
              <a:rPr lang="en-US" sz="2200" dirty="0"/>
              <a:t> </a:t>
            </a:r>
            <a:r>
              <a:rPr lang="en-US" sz="2200" dirty="0" err="1"/>
              <a:t>různé</a:t>
            </a:r>
            <a:r>
              <a:rPr lang="en-US" sz="2200" dirty="0"/>
              <a:t> </a:t>
            </a:r>
            <a:r>
              <a:rPr lang="en-US" sz="2200" dirty="0" err="1"/>
              <a:t>mikročipy</a:t>
            </a:r>
            <a:r>
              <a:rPr lang="en-US" sz="2200" dirty="0"/>
              <a:t>…:</a:t>
            </a:r>
          </a:p>
        </p:txBody>
      </p:sp>
      <p:sp>
        <p:nvSpPr>
          <p:cNvPr id="4" name="Rectangle 3">
            <a:extLst>
              <a:ext uri="{FF2B5EF4-FFF2-40B4-BE49-F238E27FC236}">
                <a16:creationId xmlns:a16="http://schemas.microsoft.com/office/drawing/2014/main" id="{F68C4538-8EA8-AB4B-A566-D1F5B4481071}"/>
              </a:ext>
            </a:extLst>
          </p:cNvPr>
          <p:cNvSpPr/>
          <p:nvPr/>
        </p:nvSpPr>
        <p:spPr>
          <a:xfrm>
            <a:off x="4660900" y="2057400"/>
            <a:ext cx="6896100" cy="3708400"/>
          </a:xfrm>
          <a:prstGeom prst="rect">
            <a:avLst/>
          </a:prstGeom>
        </p:spPr>
        <p:txBody>
          <a:bodyPr wrap="square" anchor="t">
            <a:normAutofit/>
          </a:bodyPr>
          <a:lstStyle/>
          <a:p>
            <a:pPr marL="342900" indent="-342900">
              <a:lnSpc>
                <a:spcPct val="90000"/>
              </a:lnSpc>
              <a:spcAft>
                <a:spcPts val="600"/>
              </a:spcAft>
              <a:buAutoNum type="arabicPeriod"/>
            </a:pPr>
            <a:r>
              <a:rPr lang="cs-CZ" sz="2200" dirty="0">
                <a:solidFill>
                  <a:srgbClr val="2A2A2A"/>
                </a:solidFill>
                <a:latin typeface="Merriweather"/>
              </a:rPr>
              <a:t>Sondy na mikročipech jsou navrženy odděleně pro lidské a myší </a:t>
            </a:r>
            <a:r>
              <a:rPr lang="cs-CZ" sz="2200" dirty="0" err="1">
                <a:solidFill>
                  <a:srgbClr val="2A2A2A"/>
                </a:solidFill>
                <a:latin typeface="Merriweather"/>
              </a:rPr>
              <a:t>ortologické</a:t>
            </a:r>
            <a:r>
              <a:rPr lang="cs-CZ" sz="2200" dirty="0">
                <a:solidFill>
                  <a:srgbClr val="2A2A2A"/>
                </a:solidFill>
                <a:latin typeface="Merriweather"/>
              </a:rPr>
              <a:t> geny a necílí na stejné sekvence. Proto mají lidské sondy a myší sondy různé afinity k jejich cílovým RNA</a:t>
            </a:r>
          </a:p>
          <a:p>
            <a:pPr marL="342900" indent="-342900">
              <a:lnSpc>
                <a:spcPct val="90000"/>
              </a:lnSpc>
              <a:spcAft>
                <a:spcPts val="600"/>
              </a:spcAft>
              <a:buAutoNum type="arabicPeriod"/>
            </a:pPr>
            <a:r>
              <a:rPr lang="cs-CZ" sz="2200" dirty="0"/>
              <a:t>Signál (S) detekovaný mikročipem je přibližně lineární se skutečným množstvím cílové RNA v rozumných rozsazích měření (</a:t>
            </a:r>
            <a:r>
              <a:rPr lang="cs-CZ" sz="2200" dirty="0" err="1"/>
              <a:t>Affymetrix</a:t>
            </a:r>
            <a:r>
              <a:rPr lang="cs-CZ" sz="2200" dirty="0"/>
              <a:t> 2001), hodnoty S transformované log2 mají tendenci přeceňovat rozdíl mezi dvěma nízkými hodnotami exprese, ale podceňují rozdíl mezi dvěma vysokými hodnotami exprese.</a:t>
            </a:r>
          </a:p>
        </p:txBody>
      </p:sp>
      <p:sp>
        <p:nvSpPr>
          <p:cNvPr id="2" name="Title 1">
            <a:extLst>
              <a:ext uri="{FF2B5EF4-FFF2-40B4-BE49-F238E27FC236}">
                <a16:creationId xmlns:a16="http://schemas.microsoft.com/office/drawing/2014/main" id="{B5F91911-8012-2A45-A743-EF0224A445D8}"/>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3200" kern="1200">
                <a:solidFill>
                  <a:srgbClr val="FFFFFF"/>
                </a:solidFill>
                <a:latin typeface="+mj-lt"/>
                <a:ea typeface="+mj-ea"/>
                <a:cs typeface="+mj-cs"/>
              </a:rPr>
              <a:t>Lidé a myši na mikročipech</a:t>
            </a:r>
          </a:p>
        </p:txBody>
      </p:sp>
    </p:spTree>
    <p:extLst>
      <p:ext uri="{BB962C8B-B14F-4D97-AF65-F5344CB8AC3E}">
        <p14:creationId xmlns:p14="http://schemas.microsoft.com/office/powerpoint/2010/main" val="2695115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CFF010-577A-AA4C-A217-7E1E698EB4A9}"/>
              </a:ext>
            </a:extLst>
          </p:cNvPr>
          <p:cNvSpPr txBox="1">
            <a:spLocks noGrp="1"/>
          </p:cNvSpPr>
          <p:nvPr>
            <p:ph type="title" idx="4294967295"/>
          </p:nvPr>
        </p:nvSpPr>
        <p:spPr>
          <a:xfrm>
            <a:off x="1028700" y="190501"/>
            <a:ext cx="2886075" cy="2486024"/>
          </a:xfrm>
          <a:noFill/>
        </p:spPr>
        <p:txBody>
          <a:bodyPr vert="horz" lIns="91440" tIns="45720" rIns="91440" bIns="45720" rtlCol="0" anchor="ctr">
            <a:normAutofit/>
          </a:bodyPr>
          <a:lstStyle/>
          <a:p>
            <a:pPr lvl="0" algn="ctr"/>
            <a:r>
              <a:rPr lang="en-US" sz="3600" dirty="0">
                <a:solidFill>
                  <a:schemeClr val="bg1"/>
                </a:solidFill>
              </a:rPr>
              <a:t>Jak </a:t>
            </a:r>
            <a:r>
              <a:rPr lang="en-US" sz="3600" dirty="0" err="1">
                <a:solidFill>
                  <a:schemeClr val="bg1"/>
                </a:solidFill>
              </a:rPr>
              <a:t>vznikají</a:t>
            </a:r>
            <a:r>
              <a:rPr lang="en-US" sz="3600" dirty="0">
                <a:solidFill>
                  <a:schemeClr val="bg1"/>
                </a:solidFill>
              </a:rPr>
              <a:t> </a:t>
            </a:r>
            <a:r>
              <a:rPr lang="en-US" sz="3600" dirty="0" err="1">
                <a:solidFill>
                  <a:schemeClr val="bg1"/>
                </a:solidFill>
              </a:rPr>
              <a:t>čestné</a:t>
            </a:r>
            <a:r>
              <a:rPr lang="en-US" sz="3600" dirty="0">
                <a:solidFill>
                  <a:schemeClr val="bg1"/>
                </a:solidFill>
              </a:rPr>
              <a:t> </a:t>
            </a:r>
            <a:r>
              <a:rPr lang="en-US" sz="3600" dirty="0" err="1">
                <a:solidFill>
                  <a:schemeClr val="bg1"/>
                </a:solidFill>
              </a:rPr>
              <a:t>chyby</a:t>
            </a:r>
            <a:r>
              <a:rPr lang="en-US" sz="3600" dirty="0">
                <a:solidFill>
                  <a:schemeClr val="bg1"/>
                </a:solidFill>
              </a:rPr>
              <a:t>?</a:t>
            </a:r>
          </a:p>
        </p:txBody>
      </p:sp>
      <p:sp>
        <p:nvSpPr>
          <p:cNvPr id="8" name="Freeform 7">
            <a:extLst>
              <a:ext uri="{FF2B5EF4-FFF2-40B4-BE49-F238E27FC236}">
                <a16:creationId xmlns:a16="http://schemas.microsoft.com/office/drawing/2014/main" id="{376F11C9-16E9-3746-9C6F-D0F7B193DAFE}"/>
              </a:ext>
            </a:extLst>
          </p:cNvPr>
          <p:cNvSpPr/>
          <p:nvPr/>
        </p:nvSpPr>
        <p:spPr>
          <a:xfrm>
            <a:off x="5609769" y="2261761"/>
            <a:ext cx="1742006" cy="82952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a:solidFill>
              <a:srgbClr val="3465A4">
                <a:alpha val="90000"/>
              </a:srgbClr>
            </a:solidFill>
            <a:prstDash val="solid"/>
          </a:ln>
        </p:spPr>
        <p:txBody>
          <a:bodyPr vert="horz" wrap="none" lIns="81646" tIns="40823" rIns="81646" bIns="40823" anchor="ctr" anchorCtr="0" compatLnSpc="0">
            <a:noAutofit/>
          </a:bodyPr>
          <a:lstStyle/>
          <a:p>
            <a:pPr algn="ctr" hangingPunct="0"/>
            <a:r>
              <a:rPr lang="en-US" sz="1633" dirty="0" err="1">
                <a:latin typeface="Liberation Sans" pitchFamily="18"/>
                <a:ea typeface="Noto Sans CJK SC Regular" pitchFamily="2"/>
                <a:cs typeface="FreeSans" pitchFamily="2"/>
              </a:rPr>
              <a:t>Nedostatek</a:t>
            </a:r>
            <a:endParaRPr lang="en-US" sz="1633" dirty="0">
              <a:latin typeface="Liberation Sans" pitchFamily="18"/>
              <a:ea typeface="Noto Sans CJK SC Regular" pitchFamily="2"/>
              <a:cs typeface="FreeSans" pitchFamily="2"/>
            </a:endParaRPr>
          </a:p>
          <a:p>
            <a:pPr algn="ctr" hangingPunct="0"/>
            <a:r>
              <a:rPr lang="en-US" sz="1633" dirty="0" err="1">
                <a:latin typeface="Liberation Sans" pitchFamily="18"/>
                <a:ea typeface="Noto Sans CJK SC Regular" pitchFamily="2"/>
                <a:cs typeface="FreeSans" pitchFamily="2"/>
              </a:rPr>
              <a:t>znalostí</a:t>
            </a:r>
            <a:r>
              <a:rPr lang="cs-CZ" sz="1633" dirty="0">
                <a:latin typeface="Liberation Sans" pitchFamily="18"/>
                <a:ea typeface="Noto Sans CJK SC Regular" pitchFamily="2"/>
                <a:cs typeface="FreeSans" pitchFamily="2"/>
              </a:rPr>
              <a:t>:</a:t>
            </a:r>
            <a:endParaRPr lang="en-US" sz="1633" dirty="0">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EA23EAC6-A600-AD4E-9136-376F246B0717}"/>
              </a:ext>
            </a:extLst>
          </p:cNvPr>
          <p:cNvSpPr/>
          <p:nvPr/>
        </p:nvSpPr>
        <p:spPr>
          <a:xfrm>
            <a:off x="4738766" y="834967"/>
            <a:ext cx="1742006" cy="82952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a:solidFill>
              <a:srgbClr val="3465A4">
                <a:alpha val="90000"/>
              </a:srgbClr>
            </a:solidFill>
            <a:prstDash val="solid"/>
          </a:ln>
        </p:spPr>
        <p:txBody>
          <a:bodyPr vert="horz" wrap="none" lIns="81646" tIns="40823" rIns="81646" bIns="40823" anchor="ctr" anchorCtr="0" compatLnSpc="0">
            <a:noAutofit/>
          </a:bodyPr>
          <a:lstStyle/>
          <a:p>
            <a:pPr algn="ctr" hangingPunct="0"/>
            <a:r>
              <a:rPr lang="en-US" sz="1633" dirty="0" err="1">
                <a:latin typeface="Liberation Sans" pitchFamily="18"/>
                <a:ea typeface="Noto Sans CJK SC Regular" pitchFamily="2"/>
                <a:cs typeface="FreeSans" pitchFamily="2"/>
              </a:rPr>
              <a:t>Nedostatek</a:t>
            </a:r>
            <a:endParaRPr lang="en-US" sz="1633" dirty="0">
              <a:latin typeface="Liberation Sans" pitchFamily="18"/>
              <a:ea typeface="Noto Sans CJK SC Regular" pitchFamily="2"/>
              <a:cs typeface="FreeSans" pitchFamily="2"/>
            </a:endParaRPr>
          </a:p>
          <a:p>
            <a:pPr algn="ctr" hangingPunct="0"/>
            <a:r>
              <a:rPr lang="en-US" sz="1633" dirty="0" err="1">
                <a:latin typeface="Liberation Sans" pitchFamily="18"/>
                <a:ea typeface="Noto Sans CJK SC Regular" pitchFamily="2"/>
                <a:cs typeface="FreeSans" pitchFamily="2"/>
              </a:rPr>
              <a:t>kontroly</a:t>
            </a:r>
            <a:r>
              <a:rPr lang="cs-CZ" sz="1633" dirty="0">
                <a:latin typeface="Liberation Sans" pitchFamily="18"/>
                <a:ea typeface="Noto Sans CJK SC Regular" pitchFamily="2"/>
                <a:cs typeface="FreeSans" pitchFamily="2"/>
              </a:rPr>
              <a:t>:</a:t>
            </a:r>
            <a:endParaRPr lang="en-US" sz="1633" dirty="0">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B68D8ADD-30FF-A14B-9EF5-339DAF67EEFC}"/>
              </a:ext>
            </a:extLst>
          </p:cNvPr>
          <p:cNvSpPr/>
          <p:nvPr/>
        </p:nvSpPr>
        <p:spPr>
          <a:xfrm>
            <a:off x="6726601" y="3680874"/>
            <a:ext cx="992635" cy="82952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a:solidFill>
              <a:srgbClr val="3465A4">
                <a:alpha val="90000"/>
              </a:srgbClr>
            </a:solidFill>
            <a:prstDash val="solid"/>
          </a:ln>
        </p:spPr>
        <p:txBody>
          <a:bodyPr vert="horz" wrap="none" lIns="81646" tIns="40823" rIns="81646" bIns="40823" anchor="ctr" anchorCtr="0" compatLnSpc="0">
            <a:noAutofit/>
          </a:bodyPr>
          <a:lstStyle/>
          <a:p>
            <a:pPr algn="ctr" hangingPunct="0"/>
            <a:r>
              <a:rPr lang="en-US" sz="1633" dirty="0" err="1">
                <a:latin typeface="Liberation Sans" pitchFamily="18"/>
                <a:ea typeface="Noto Sans CJK SC Regular" pitchFamily="2"/>
                <a:cs typeface="FreeSans" pitchFamily="2"/>
              </a:rPr>
              <a:t>Nedostatek</a:t>
            </a:r>
            <a:r>
              <a:rPr lang="en-US" sz="1633" dirty="0">
                <a:latin typeface="Liberation Sans" pitchFamily="18"/>
                <a:ea typeface="Noto Sans CJK SC Regular" pitchFamily="2"/>
                <a:cs typeface="FreeSans" pitchFamily="2"/>
              </a:rPr>
              <a:t> </a:t>
            </a:r>
            <a:endParaRPr lang="cs-CZ" sz="1633" dirty="0">
              <a:latin typeface="Liberation Sans" pitchFamily="18"/>
              <a:ea typeface="Noto Sans CJK SC Regular" pitchFamily="2"/>
              <a:cs typeface="FreeSans" pitchFamily="2"/>
            </a:endParaRPr>
          </a:p>
          <a:p>
            <a:pPr algn="ctr" hangingPunct="0"/>
            <a:r>
              <a:rPr lang="en-US" sz="1633" dirty="0" err="1">
                <a:latin typeface="Liberation Sans" pitchFamily="18"/>
                <a:ea typeface="Noto Sans CJK SC Regular" pitchFamily="2"/>
                <a:cs typeface="FreeSans" pitchFamily="2"/>
              </a:rPr>
              <a:t>času</a:t>
            </a:r>
            <a:r>
              <a:rPr lang="cs-CZ" sz="1633" dirty="0">
                <a:latin typeface="Liberation Sans" pitchFamily="18"/>
                <a:ea typeface="Noto Sans CJK SC Regular" pitchFamily="2"/>
                <a:cs typeface="FreeSans" pitchFamily="2"/>
              </a:rPr>
              <a:t>:</a:t>
            </a:r>
            <a:endParaRPr lang="en-US" sz="1633" dirty="0">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0215EED7-9398-9D4C-B720-26C67E4BBFFA}"/>
              </a:ext>
            </a:extLst>
          </p:cNvPr>
          <p:cNvSpPr/>
          <p:nvPr/>
        </p:nvSpPr>
        <p:spPr>
          <a:xfrm>
            <a:off x="7353056" y="5099987"/>
            <a:ext cx="1742006" cy="82952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a:solidFill>
              <a:srgbClr val="3465A4">
                <a:alpha val="90000"/>
              </a:srgbClr>
            </a:solidFill>
            <a:prstDash val="solid"/>
          </a:ln>
        </p:spPr>
        <p:txBody>
          <a:bodyPr vert="horz" wrap="none" lIns="81646" tIns="40823" rIns="81646" bIns="40823" anchor="ctr" anchorCtr="0" compatLnSpc="0">
            <a:noAutofit/>
          </a:bodyPr>
          <a:lstStyle/>
          <a:p>
            <a:pPr algn="ctr" hangingPunct="0"/>
            <a:r>
              <a:rPr lang="en-US" sz="1633" dirty="0" err="1">
                <a:latin typeface="Liberation Sans" pitchFamily="18"/>
                <a:ea typeface="Noto Sans CJK SC Regular" pitchFamily="2"/>
                <a:cs typeface="FreeSans" pitchFamily="2"/>
              </a:rPr>
              <a:t>Nedostatek</a:t>
            </a:r>
            <a:endParaRPr lang="en-US" sz="1633" dirty="0">
              <a:latin typeface="Liberation Sans" pitchFamily="18"/>
              <a:ea typeface="Noto Sans CJK SC Regular" pitchFamily="2"/>
              <a:cs typeface="FreeSans" pitchFamily="2"/>
            </a:endParaRPr>
          </a:p>
          <a:p>
            <a:pPr algn="ctr" hangingPunct="0"/>
            <a:r>
              <a:rPr lang="cs-CZ" sz="1633" dirty="0">
                <a:latin typeface="Liberation Sans" pitchFamily="18"/>
                <a:ea typeface="Noto Sans CJK SC Regular" pitchFamily="2"/>
                <a:cs typeface="FreeSans" pitchFamily="2"/>
              </a:rPr>
              <a:t>f</a:t>
            </a:r>
            <a:r>
              <a:rPr lang="en-US" sz="1633" dirty="0" err="1">
                <a:latin typeface="Liberation Sans" pitchFamily="18"/>
                <a:ea typeface="Noto Sans CJK SC Regular" pitchFamily="2"/>
                <a:cs typeface="FreeSans" pitchFamily="2"/>
              </a:rPr>
              <a:t>inancí</a:t>
            </a:r>
            <a:r>
              <a:rPr lang="cs-CZ" sz="1633" dirty="0">
                <a:latin typeface="Liberation Sans" pitchFamily="18"/>
                <a:ea typeface="Noto Sans CJK SC Regular" pitchFamily="2"/>
                <a:cs typeface="FreeSans" pitchFamily="2"/>
              </a:rPr>
              <a:t>:</a:t>
            </a:r>
            <a:endParaRPr lang="en-US" sz="1633" dirty="0">
              <a:latin typeface="Liberation Sans" pitchFamily="18"/>
              <a:ea typeface="Noto Sans CJK SC Regular" pitchFamily="2"/>
              <a:cs typeface="FreeSans" pitchFamily="2"/>
            </a:endParaRPr>
          </a:p>
        </p:txBody>
      </p:sp>
      <p:sp>
        <p:nvSpPr>
          <p:cNvPr id="3" name="Freeform 8">
            <a:extLst>
              <a:ext uri="{FF2B5EF4-FFF2-40B4-BE49-F238E27FC236}">
                <a16:creationId xmlns:a16="http://schemas.microsoft.com/office/drawing/2014/main" id="{A0564A70-DD75-3B4E-06B3-2ED5E3DC8543}"/>
              </a:ext>
            </a:extLst>
          </p:cNvPr>
          <p:cNvSpPr/>
          <p:nvPr/>
        </p:nvSpPr>
        <p:spPr>
          <a:xfrm>
            <a:off x="637954" y="3680874"/>
            <a:ext cx="3826176" cy="18338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a:solidFill>
              <a:srgbClr val="3465A4">
                <a:alpha val="90000"/>
              </a:srgbClr>
            </a:solidFill>
            <a:prstDash val="solid"/>
          </a:ln>
        </p:spPr>
        <p:txBody>
          <a:bodyPr vert="horz" wrap="none" lIns="81646" tIns="40823" rIns="81646" bIns="40823" anchor="ctr" anchorCtr="0" compatLnSpc="0">
            <a:noAutofit/>
          </a:bodyPr>
          <a:lstStyle/>
          <a:p>
            <a:pPr algn="ctr" hangingPunct="0"/>
            <a:r>
              <a:rPr lang="cs-CZ" sz="1633" b="1" dirty="0">
                <a:latin typeface="Liberation Sans" pitchFamily="18"/>
                <a:ea typeface="Noto Sans CJK SC Regular" pitchFamily="2"/>
                <a:cs typeface="FreeSans" pitchFamily="2"/>
              </a:rPr>
              <a:t>Práce ve skupinách:</a:t>
            </a:r>
          </a:p>
          <a:p>
            <a:pPr algn="ctr" hangingPunct="0"/>
            <a:endParaRPr lang="cs-CZ" sz="1633" dirty="0">
              <a:latin typeface="Liberation Sans" pitchFamily="18"/>
              <a:ea typeface="Noto Sans CJK SC Regular" pitchFamily="2"/>
              <a:cs typeface="FreeSans" pitchFamily="2"/>
            </a:endParaRPr>
          </a:p>
          <a:p>
            <a:pPr algn="ctr" hangingPunct="0"/>
            <a:r>
              <a:rPr lang="cs-CZ" sz="1633" dirty="0">
                <a:latin typeface="Liberation Sans" pitchFamily="18"/>
                <a:ea typeface="Noto Sans CJK SC Regular" pitchFamily="2"/>
                <a:cs typeface="FreeSans" pitchFamily="2"/>
              </a:rPr>
              <a:t>Napište tři příklady ke každému bodu</a:t>
            </a:r>
          </a:p>
          <a:p>
            <a:pPr algn="ctr" hangingPunct="0"/>
            <a:endParaRPr lang="cs-CZ" sz="1633" dirty="0">
              <a:latin typeface="Liberation Sans" pitchFamily="18"/>
              <a:ea typeface="Noto Sans CJK SC Regular" pitchFamily="2"/>
              <a:cs typeface="FreeSans" pitchFamily="2"/>
            </a:endParaRPr>
          </a:p>
          <a:p>
            <a:pPr algn="ctr" hangingPunct="0"/>
            <a:r>
              <a:rPr lang="cs-CZ" sz="1633" dirty="0">
                <a:latin typeface="Liberation Sans" pitchFamily="18"/>
                <a:ea typeface="Noto Sans CJK SC Regular" pitchFamily="2"/>
                <a:cs typeface="FreeSans" pitchFamily="2"/>
              </a:rPr>
              <a:t>(10 min)</a:t>
            </a:r>
            <a:endParaRPr lang="en-US" sz="1633" dirty="0">
              <a:latin typeface="Liberation Sans" pitchFamily="18"/>
              <a:ea typeface="Noto Sans CJK SC Regular" pitchFamily="2"/>
              <a:cs typeface="FreeSans" pitchFamily="2"/>
            </a:endParaRPr>
          </a:p>
        </p:txBody>
      </p:sp>
      <p:sp>
        <p:nvSpPr>
          <p:cNvPr id="5" name="Rectangle 4">
            <a:extLst>
              <a:ext uri="{FF2B5EF4-FFF2-40B4-BE49-F238E27FC236}">
                <a16:creationId xmlns:a16="http://schemas.microsoft.com/office/drawing/2014/main" id="{EB52BCF6-47A3-1839-E8E6-F7F130E75C63}"/>
              </a:ext>
            </a:extLst>
          </p:cNvPr>
          <p:cNvSpPr/>
          <p:nvPr/>
        </p:nvSpPr>
        <p:spPr>
          <a:xfrm>
            <a:off x="4914900" y="539750"/>
            <a:ext cx="6731000" cy="5892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461849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F91911-8012-2A45-A743-EF0224A445D8}"/>
              </a:ext>
            </a:extLst>
          </p:cNvPr>
          <p:cNvSpPr>
            <a:spLocks noGrp="1"/>
          </p:cNvSpPr>
          <p:nvPr>
            <p:ph type="title"/>
          </p:nvPr>
        </p:nvSpPr>
        <p:spPr>
          <a:xfrm>
            <a:off x="589559" y="856180"/>
            <a:ext cx="5763303" cy="1128068"/>
          </a:xfrm>
        </p:spPr>
        <p:txBody>
          <a:bodyPr vert="horz" lIns="91440" tIns="45720" rIns="91440" bIns="45720" rtlCol="0" anchor="ctr">
            <a:normAutofit/>
          </a:bodyPr>
          <a:lstStyle/>
          <a:p>
            <a:r>
              <a:rPr lang="en-US" sz="3700" kern="1200" dirty="0" err="1">
                <a:latin typeface="+mj-lt"/>
                <a:ea typeface="+mj-ea"/>
                <a:cs typeface="+mj-cs"/>
              </a:rPr>
              <a:t>Lidé</a:t>
            </a:r>
            <a:r>
              <a:rPr lang="en-US" sz="3700" kern="1200" dirty="0">
                <a:latin typeface="+mj-lt"/>
                <a:ea typeface="+mj-ea"/>
                <a:cs typeface="+mj-cs"/>
              </a:rPr>
              <a:t> a </a:t>
            </a:r>
            <a:r>
              <a:rPr lang="en-US" sz="3700" kern="1200" dirty="0" err="1">
                <a:latin typeface="+mj-lt"/>
                <a:ea typeface="+mj-ea"/>
                <a:cs typeface="+mj-cs"/>
              </a:rPr>
              <a:t>myši</a:t>
            </a:r>
            <a:r>
              <a:rPr lang="en-US" sz="3700" kern="1200" dirty="0">
                <a:latin typeface="+mj-lt"/>
                <a:ea typeface="+mj-ea"/>
                <a:cs typeface="+mj-cs"/>
              </a:rPr>
              <a:t> </a:t>
            </a:r>
            <a:r>
              <a:rPr lang="en-US" sz="3700" kern="1200" dirty="0" err="1">
                <a:latin typeface="+mj-lt"/>
                <a:ea typeface="+mj-ea"/>
                <a:cs typeface="+mj-cs"/>
              </a:rPr>
              <a:t>na</a:t>
            </a:r>
            <a:r>
              <a:rPr lang="en-US" sz="3700" kern="1200" dirty="0">
                <a:latin typeface="+mj-lt"/>
                <a:ea typeface="+mj-ea"/>
                <a:cs typeface="+mj-cs"/>
              </a:rPr>
              <a:t> </a:t>
            </a:r>
            <a:r>
              <a:rPr lang="en-US" sz="3700" kern="1200" dirty="0" err="1">
                <a:latin typeface="+mj-lt"/>
                <a:ea typeface="+mj-ea"/>
                <a:cs typeface="+mj-cs"/>
              </a:rPr>
              <a:t>mikročipech</a:t>
            </a:r>
            <a:endParaRPr lang="en-US" sz="3700" kern="1200" dirty="0">
              <a:latin typeface="+mj-lt"/>
              <a:ea typeface="+mj-ea"/>
              <a:cs typeface="+mj-cs"/>
            </a:endParaRPr>
          </a:p>
        </p:txBody>
      </p:sp>
      <p:grpSp>
        <p:nvGrpSpPr>
          <p:cNvPr id="19" name="Group 1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a:extLst>
              <a:ext uri="{FF2B5EF4-FFF2-40B4-BE49-F238E27FC236}">
                <a16:creationId xmlns:a16="http://schemas.microsoft.com/office/drawing/2014/main" id="{329C7E40-CE8D-EC4E-8D9C-61D72356CAA9}"/>
              </a:ext>
            </a:extLst>
          </p:cNvPr>
          <p:cNvPicPr>
            <a:picLocks noChangeAspect="1"/>
          </p:cNvPicPr>
          <p:nvPr/>
        </p:nvPicPr>
        <p:blipFill>
          <a:blip r:embed="rId2"/>
          <a:stretch>
            <a:fillRect/>
          </a:stretch>
        </p:blipFill>
        <p:spPr>
          <a:xfrm>
            <a:off x="5205828" y="6398280"/>
            <a:ext cx="1147035" cy="323523"/>
          </a:xfrm>
          <a:prstGeom prst="rect">
            <a:avLst/>
          </a:prstGeom>
          <a:noFill/>
        </p:spPr>
      </p:pic>
      <p:sp>
        <p:nvSpPr>
          <p:cNvPr id="29" name="Rectangle 28">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New picture" descr="Diagram, schematic&#10;&#10;Description automatically generated">
            <a:extLst>
              <a:ext uri="{FF2B5EF4-FFF2-40B4-BE49-F238E27FC236}">
                <a16:creationId xmlns:a16="http://schemas.microsoft.com/office/drawing/2014/main" id="{2CB6CE80-1B7F-8B48-A535-BEA2607EC6A0}"/>
              </a:ext>
            </a:extLst>
          </p:cNvPr>
          <p:cNvPicPr/>
          <p:nvPr/>
        </p:nvPicPr>
        <p:blipFill>
          <a:blip r:embed="rId3"/>
          <a:stretch>
            <a:fillRect/>
          </a:stretch>
        </p:blipFill>
        <p:spPr>
          <a:xfrm>
            <a:off x="1529527" y="2313014"/>
            <a:ext cx="3396167" cy="4408789"/>
          </a:xfrm>
          <a:prstGeom prst="rect">
            <a:avLst/>
          </a:prstGeom>
        </p:spPr>
      </p:pic>
      <p:sp>
        <p:nvSpPr>
          <p:cNvPr id="3" name="Content Placeholder 2">
            <a:extLst>
              <a:ext uri="{FF2B5EF4-FFF2-40B4-BE49-F238E27FC236}">
                <a16:creationId xmlns:a16="http://schemas.microsoft.com/office/drawing/2014/main" id="{F329AE98-65F2-BA41-BDA5-851461FA0782}"/>
              </a:ext>
            </a:extLst>
          </p:cNvPr>
          <p:cNvSpPr>
            <a:spLocks noGrp="1"/>
          </p:cNvSpPr>
          <p:nvPr>
            <p:ph idx="1"/>
          </p:nvPr>
        </p:nvSpPr>
        <p:spPr>
          <a:xfrm>
            <a:off x="6849686" y="3638481"/>
            <a:ext cx="4733616" cy="2458028"/>
          </a:xfrm>
        </p:spPr>
        <p:txBody>
          <a:bodyPr vert="horz" lIns="91440" tIns="45720" rIns="91440" bIns="45720" rtlCol="0" anchor="ctr">
            <a:normAutofit/>
          </a:bodyPr>
          <a:lstStyle/>
          <a:p>
            <a:pPr marL="0" indent="0">
              <a:buNone/>
            </a:pPr>
            <a:r>
              <a:rPr lang="en-US" sz="1600" dirty="0"/>
              <a:t>Ben-Yang Liao,  Jianzhi Zhang (2006) Evolutionary Conservation of Expression Profiles Between Human and Mouse Orthologous Genes . Molecular Biology and Evolution, Volume 23, Issue 3, March 2006, Pages 530-540</a:t>
            </a:r>
          </a:p>
        </p:txBody>
      </p:sp>
      <p:sp>
        <p:nvSpPr>
          <p:cNvPr id="9" name="Title 1">
            <a:extLst>
              <a:ext uri="{FF2B5EF4-FFF2-40B4-BE49-F238E27FC236}">
                <a16:creationId xmlns:a16="http://schemas.microsoft.com/office/drawing/2014/main" id="{FFA9D701-96C9-3B47-9300-79B70C694BAA}"/>
              </a:ext>
            </a:extLst>
          </p:cNvPr>
          <p:cNvSpPr txBox="1">
            <a:spLocks/>
          </p:cNvSpPr>
          <p:nvPr/>
        </p:nvSpPr>
        <p:spPr>
          <a:xfrm>
            <a:off x="7408528" y="1083484"/>
            <a:ext cx="2036164" cy="612775"/>
          </a:xfrm>
          <a:prstGeom prst="rect">
            <a:avLst/>
          </a:prstGeom>
          <a:noFill/>
          <a:ln>
            <a:miter lim="800000"/>
          </a:ln>
        </p:spPr>
        <p:txBody>
          <a:bodyPr vert="horz" wrap="square" lIns="0" tIns="0" rIns="0" bIns="0" rtlCol="0" anchor="t" anchorCtr="0">
            <a:noAutofit/>
          </a:bodyPr>
          <a:lstStyle>
            <a:lvl1pPr marL="0" indent="0" algn="l" defTabSz="914400" rtl="0" eaLnBrk="0" fontAlgn="base" latinLnBrk="0" hangingPunct="0">
              <a:lnSpc>
                <a:spcPct val="100000"/>
              </a:lnSpc>
              <a:spcBef>
                <a:spcPct val="0"/>
              </a:spcBef>
              <a:spcAft>
                <a:spcPct val="0"/>
              </a:spcAft>
              <a:buClrTx/>
              <a:buSzTx/>
              <a:buFontTx/>
              <a:buNone/>
              <a:defRPr kumimoji="0" lang="en-US" altLang="en-US" sz="1600" b="1" i="0" u="none" kern="1200" baseline="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2pPr>
            <a:lvl3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3pPr>
            <a:lvl4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4pPr>
            <a:lvl5pPr algn="l" rtl="0" eaLnBrk="0" fontAlgn="base" hangingPunct="0">
              <a:spcBef>
                <a:spcPct val="0"/>
              </a:spcBef>
              <a:spcAft>
                <a:spcPct val="0"/>
              </a:spcAft>
              <a:defRPr lang="en-US" altLang="en-US" sz="1600" b="1">
                <a:solidFill>
                  <a:schemeClr val="tx1"/>
                </a:solidFill>
                <a:latin typeface="Arial" panose="020B0604020202020204" pitchFamily="34" charset="0"/>
                <a:ea typeface="ＭＳ Ｐゴシック" pitchFamily="34" charset="-128"/>
                <a:cs typeface="Arial" panose="020B0604020202020204"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a:spcAft>
                <a:spcPts val="600"/>
              </a:spcAft>
            </a:pPr>
            <a:r>
              <a:rPr lang="cs-CZ" dirty="0"/>
              <a:t>FIG. 5.— </a:t>
            </a:r>
            <a:r>
              <a:rPr lang="cs-CZ" b="0" dirty="0" err="1"/>
              <a:t>Dendrograms</a:t>
            </a:r>
            <a:r>
              <a:rPr lang="cs-CZ" b="0" dirty="0"/>
              <a:t> </a:t>
            </a:r>
            <a:r>
              <a:rPr lang="cs-CZ" b="0" dirty="0" err="1"/>
              <a:t>of</a:t>
            </a:r>
            <a:r>
              <a:rPr lang="cs-CZ" b="0" dirty="0"/>
              <a:t> 26 </a:t>
            </a:r>
            <a:r>
              <a:rPr lang="cs-CZ" b="0" dirty="0" err="1"/>
              <a:t>human</a:t>
            </a:r>
            <a:r>
              <a:rPr lang="cs-CZ" b="0" dirty="0"/>
              <a:t> and 26 </a:t>
            </a:r>
            <a:r>
              <a:rPr lang="cs-CZ" b="0" dirty="0" err="1"/>
              <a:t>mouse</a:t>
            </a:r>
            <a:r>
              <a:rPr lang="cs-CZ" b="0" dirty="0"/>
              <a:t> </a:t>
            </a:r>
            <a:r>
              <a:rPr lang="cs-CZ" b="0" dirty="0" err="1"/>
              <a:t>tissues</a:t>
            </a:r>
            <a:r>
              <a:rPr lang="cs-CZ" b="0" dirty="0"/>
              <a:t> </a:t>
            </a:r>
            <a:r>
              <a:rPr lang="cs-CZ" b="0" dirty="0" err="1"/>
              <a:t>based</a:t>
            </a:r>
            <a:r>
              <a:rPr lang="cs-CZ" b="0" dirty="0"/>
              <a:t> on (a) 1 − </a:t>
            </a:r>
            <a:r>
              <a:rPr lang="cs-CZ" b="0" dirty="0" err="1"/>
              <a:t>Pearson's</a:t>
            </a:r>
            <a:r>
              <a:rPr lang="cs-CZ" b="0" dirty="0"/>
              <a:t> </a:t>
            </a:r>
            <a:r>
              <a:rPr lang="cs-CZ" b="0" dirty="0" err="1"/>
              <a:t>correlation</a:t>
            </a:r>
            <a:r>
              <a:rPr lang="cs-CZ" b="0" dirty="0"/>
              <a:t> </a:t>
            </a:r>
            <a:r>
              <a:rPr lang="cs-CZ" b="0" dirty="0" err="1"/>
              <a:t>coefficient</a:t>
            </a:r>
            <a:r>
              <a:rPr lang="cs-CZ" b="0" dirty="0"/>
              <a:t> </a:t>
            </a:r>
            <a:r>
              <a:rPr lang="cs-CZ" b="0" dirty="0" err="1"/>
              <a:t>r</a:t>
            </a:r>
            <a:r>
              <a:rPr lang="cs-CZ" b="0" dirty="0"/>
              <a:t> and (b) </a:t>
            </a:r>
            <a:r>
              <a:rPr lang="cs-CZ" b="0" dirty="0" err="1"/>
              <a:t>Euclidean</a:t>
            </a:r>
            <a:r>
              <a:rPr lang="cs-CZ" b="0" dirty="0"/>
              <a:t> distance d </a:t>
            </a:r>
            <a:r>
              <a:rPr lang="cs-CZ" b="0" dirty="0" err="1"/>
              <a:t>of</a:t>
            </a:r>
            <a:r>
              <a:rPr lang="cs-CZ" b="0" dirty="0"/>
              <a:t> </a:t>
            </a:r>
            <a:r>
              <a:rPr lang="cs-CZ" b="0" dirty="0" err="1"/>
              <a:t>tissues</a:t>
            </a:r>
            <a:r>
              <a:rPr lang="cs-CZ" b="0" dirty="0"/>
              <a:t>..</a:t>
            </a:r>
          </a:p>
        </p:txBody>
      </p:sp>
    </p:spTree>
    <p:extLst>
      <p:ext uri="{BB962C8B-B14F-4D97-AF65-F5344CB8AC3E}">
        <p14:creationId xmlns:p14="http://schemas.microsoft.com/office/powerpoint/2010/main" val="2215846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F91911-8012-2A45-A743-EF0224A445D8}"/>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Lidé a myši na RNAseq</a:t>
            </a:r>
          </a:p>
        </p:txBody>
      </p:sp>
      <p:sp>
        <p:nvSpPr>
          <p:cNvPr id="13" name="Content Placeholder 2">
            <a:extLst>
              <a:ext uri="{FF2B5EF4-FFF2-40B4-BE49-F238E27FC236}">
                <a16:creationId xmlns:a16="http://schemas.microsoft.com/office/drawing/2014/main" id="{0C926DF3-2B16-D545-9DD6-B413DC2C1E58}"/>
              </a:ext>
            </a:extLst>
          </p:cNvPr>
          <p:cNvSpPr txBox="1">
            <a:spLocks/>
          </p:cNvSpPr>
          <p:nvPr/>
        </p:nvSpPr>
        <p:spPr>
          <a:xfrm>
            <a:off x="1524000" y="1525638"/>
            <a:ext cx="9144000" cy="420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kern="1200">
                <a:solidFill>
                  <a:srgbClr val="FD340F"/>
                </a:solidFill>
                <a:latin typeface="+mn-lt"/>
                <a:ea typeface="+mn-ea"/>
                <a:cs typeface="+mn-cs"/>
              </a:rPr>
              <a:t>Navzdory tomu se problém v roce 2014 opakuje!!</a:t>
            </a:r>
          </a:p>
        </p:txBody>
      </p:sp>
      <p:cxnSp>
        <p:nvCxnSpPr>
          <p:cNvPr id="28" name="Straight Connector 2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C67775C-1DDA-D543-89A6-1357F3526882}"/>
              </a:ext>
            </a:extLst>
          </p:cNvPr>
          <p:cNvPicPr>
            <a:picLocks noChangeAspect="1"/>
          </p:cNvPicPr>
          <p:nvPr/>
        </p:nvPicPr>
        <p:blipFill>
          <a:blip r:embed="rId2"/>
          <a:stretch>
            <a:fillRect/>
          </a:stretch>
        </p:blipFill>
        <p:spPr>
          <a:xfrm>
            <a:off x="477351" y="2509911"/>
            <a:ext cx="11182199" cy="3997637"/>
          </a:xfrm>
          <a:prstGeom prst="rect">
            <a:avLst/>
          </a:prstGeom>
        </p:spPr>
      </p:pic>
    </p:spTree>
    <p:extLst>
      <p:ext uri="{BB962C8B-B14F-4D97-AF65-F5344CB8AC3E}">
        <p14:creationId xmlns:p14="http://schemas.microsoft.com/office/powerpoint/2010/main" val="2036454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869998-5447-ED4F-9C54-E64101941730}"/>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err="1">
                <a:solidFill>
                  <a:srgbClr val="FFFFFF"/>
                </a:solidFill>
              </a:rPr>
              <a:t>Lidé</a:t>
            </a:r>
            <a:r>
              <a:rPr lang="en-US" sz="2800" dirty="0">
                <a:solidFill>
                  <a:srgbClr val="FFFFFF"/>
                </a:solidFill>
              </a:rPr>
              <a:t> a </a:t>
            </a:r>
            <a:r>
              <a:rPr lang="en-US" sz="2800" dirty="0" err="1">
                <a:solidFill>
                  <a:srgbClr val="FFFFFF"/>
                </a:solidFill>
              </a:rPr>
              <a:t>myši</a:t>
            </a:r>
            <a:r>
              <a:rPr lang="en-US" sz="2800" dirty="0">
                <a:solidFill>
                  <a:srgbClr val="FFFFFF"/>
                </a:solidFill>
              </a:rPr>
              <a:t> </a:t>
            </a:r>
            <a:r>
              <a:rPr lang="en-US" sz="2800" dirty="0" err="1">
                <a:solidFill>
                  <a:srgbClr val="FFFFFF"/>
                </a:solidFill>
              </a:rPr>
              <a:t>na</a:t>
            </a:r>
            <a:r>
              <a:rPr lang="en-US" sz="2800" dirty="0">
                <a:solidFill>
                  <a:srgbClr val="FFFFFF"/>
                </a:solidFill>
              </a:rPr>
              <a:t> </a:t>
            </a:r>
            <a:r>
              <a:rPr lang="en-US" sz="2800" dirty="0" err="1">
                <a:solidFill>
                  <a:srgbClr val="FFFFFF"/>
                </a:solidFill>
              </a:rPr>
              <a:t>RNAseq</a:t>
            </a:r>
            <a:endParaRPr lang="cs-CZ" sz="2800" dirty="0"/>
          </a:p>
        </p:txBody>
      </p:sp>
      <p:pic>
        <p:nvPicPr>
          <p:cNvPr id="4" name="Picture 3">
            <a:extLst>
              <a:ext uri="{FF2B5EF4-FFF2-40B4-BE49-F238E27FC236}">
                <a16:creationId xmlns:a16="http://schemas.microsoft.com/office/drawing/2014/main" id="{D07904D8-BD5B-0645-ABA3-8B2B68AE3426}"/>
              </a:ext>
            </a:extLst>
          </p:cNvPr>
          <p:cNvPicPr>
            <a:picLocks noChangeAspect="1"/>
          </p:cNvPicPr>
          <p:nvPr/>
        </p:nvPicPr>
        <p:blipFill>
          <a:blip r:embed="rId3"/>
          <a:stretch>
            <a:fillRect/>
          </a:stretch>
        </p:blipFill>
        <p:spPr>
          <a:xfrm>
            <a:off x="5699669" y="229130"/>
            <a:ext cx="5848863" cy="5410199"/>
          </a:xfrm>
          <a:prstGeom prst="rect">
            <a:avLst/>
          </a:prstGeom>
        </p:spPr>
      </p:pic>
      <p:sp>
        <p:nvSpPr>
          <p:cNvPr id="5" name="Rectangle 4">
            <a:extLst>
              <a:ext uri="{FF2B5EF4-FFF2-40B4-BE49-F238E27FC236}">
                <a16:creationId xmlns:a16="http://schemas.microsoft.com/office/drawing/2014/main" id="{8AF37DF8-F72E-6A41-AB74-EBFFE86FCFC3}"/>
              </a:ext>
            </a:extLst>
          </p:cNvPr>
          <p:cNvSpPr/>
          <p:nvPr/>
        </p:nvSpPr>
        <p:spPr>
          <a:xfrm>
            <a:off x="643468" y="2551837"/>
            <a:ext cx="3363974" cy="1754326"/>
          </a:xfrm>
          <a:prstGeom prst="rect">
            <a:avLst/>
          </a:prstGeom>
        </p:spPr>
        <p:txBody>
          <a:bodyPr wrap="square">
            <a:spAutoFit/>
          </a:bodyPr>
          <a:lstStyle/>
          <a:p>
            <a:r>
              <a:rPr lang="cs-CZ" dirty="0"/>
              <a:t>„V této studii velkého počtu tkání mezi lidmi a myšmi odhalila vysoce výkonná </a:t>
            </a:r>
            <a:r>
              <a:rPr lang="cs-CZ" dirty="0" err="1"/>
              <a:t>transkriptomická</a:t>
            </a:r>
            <a:r>
              <a:rPr lang="cs-CZ" dirty="0"/>
              <a:t> a </a:t>
            </a:r>
            <a:r>
              <a:rPr lang="cs-CZ" dirty="0" err="1"/>
              <a:t>epigenomická</a:t>
            </a:r>
            <a:r>
              <a:rPr lang="cs-CZ" dirty="0"/>
              <a:t> </a:t>
            </a:r>
            <a:r>
              <a:rPr lang="cs-CZ" dirty="0" err="1"/>
              <a:t>sekvenace</a:t>
            </a:r>
            <a:r>
              <a:rPr lang="cs-CZ" dirty="0"/>
              <a:t>, že obecně dominují rozdíly mezi těmito dvěma druhy.“</a:t>
            </a:r>
          </a:p>
        </p:txBody>
      </p:sp>
      <p:sp>
        <p:nvSpPr>
          <p:cNvPr id="6" name="Rectangle 5">
            <a:extLst>
              <a:ext uri="{FF2B5EF4-FFF2-40B4-BE49-F238E27FC236}">
                <a16:creationId xmlns:a16="http://schemas.microsoft.com/office/drawing/2014/main" id="{DF2707A8-F171-9B44-98CA-8E3636DAC775}"/>
              </a:ext>
            </a:extLst>
          </p:cNvPr>
          <p:cNvSpPr/>
          <p:nvPr/>
        </p:nvSpPr>
        <p:spPr>
          <a:xfrm>
            <a:off x="643468" y="4627548"/>
            <a:ext cx="3117424" cy="1477328"/>
          </a:xfrm>
          <a:prstGeom prst="rect">
            <a:avLst/>
          </a:prstGeom>
        </p:spPr>
        <p:txBody>
          <a:bodyPr wrap="square">
            <a:spAutoFit/>
          </a:bodyPr>
          <a:lstStyle/>
          <a:p>
            <a:r>
              <a:rPr lang="cs-CZ" dirty="0">
                <a:solidFill>
                  <a:schemeClr val="tx1">
                    <a:lumMod val="95000"/>
                  </a:schemeClr>
                </a:solidFill>
              </a:rPr>
              <a:t>Tentokrát byla </a:t>
            </a:r>
            <a:r>
              <a:rPr lang="cs-CZ" dirty="0" err="1">
                <a:solidFill>
                  <a:schemeClr val="tx1">
                    <a:lumMod val="95000"/>
                  </a:schemeClr>
                </a:solidFill>
              </a:rPr>
              <a:t>RNAseq</a:t>
            </a:r>
            <a:r>
              <a:rPr lang="cs-CZ" dirty="0">
                <a:solidFill>
                  <a:schemeClr val="tx1">
                    <a:lumMod val="95000"/>
                  </a:schemeClr>
                </a:solidFill>
              </a:rPr>
              <a:t> použita pro oba druhy, a proto to vypadalo, že není žádný problém s rozdílnou platformou….</a:t>
            </a:r>
          </a:p>
        </p:txBody>
      </p:sp>
      <p:sp>
        <p:nvSpPr>
          <p:cNvPr id="10" name="Rectangle 9">
            <a:extLst>
              <a:ext uri="{FF2B5EF4-FFF2-40B4-BE49-F238E27FC236}">
                <a16:creationId xmlns:a16="http://schemas.microsoft.com/office/drawing/2014/main" id="{F559880E-F421-B54F-983D-7D5896FFF92C}"/>
              </a:ext>
            </a:extLst>
          </p:cNvPr>
          <p:cNvSpPr/>
          <p:nvPr/>
        </p:nvSpPr>
        <p:spPr>
          <a:xfrm>
            <a:off x="5297764" y="5982539"/>
            <a:ext cx="6096000" cy="584775"/>
          </a:xfrm>
          <a:prstGeom prst="rect">
            <a:avLst/>
          </a:prstGeom>
        </p:spPr>
        <p:txBody>
          <a:bodyPr>
            <a:spAutoFit/>
          </a:bodyPr>
          <a:lstStyle/>
          <a:p>
            <a:r>
              <a:rPr lang="cs-CZ" sz="1600" dirty="0" err="1">
                <a:solidFill>
                  <a:schemeClr val="bg1"/>
                </a:solidFill>
                <a:latin typeface="Helvetica" pitchFamily="2" charset="0"/>
              </a:rPr>
              <a:t>Fig</a:t>
            </a:r>
            <a:r>
              <a:rPr lang="cs-CZ" sz="1600" dirty="0">
                <a:solidFill>
                  <a:schemeClr val="bg1"/>
                </a:solidFill>
                <a:latin typeface="Helvetica" pitchFamily="2" charset="0"/>
              </a:rPr>
              <a:t>. 1. </a:t>
            </a:r>
            <a:r>
              <a:rPr lang="cs-CZ" sz="1600" dirty="0" err="1">
                <a:solidFill>
                  <a:schemeClr val="bg1"/>
                </a:solidFill>
                <a:latin typeface="Helvetica" pitchFamily="2" charset="0"/>
              </a:rPr>
              <a:t>Loading</a:t>
            </a:r>
            <a:r>
              <a:rPr lang="cs-CZ" sz="1600" dirty="0">
                <a:solidFill>
                  <a:schemeClr val="bg1"/>
                </a:solidFill>
                <a:latin typeface="Helvetica" pitchFamily="2" charset="0"/>
              </a:rPr>
              <a:t> </a:t>
            </a:r>
            <a:r>
              <a:rPr lang="cs-CZ" sz="1600" dirty="0" err="1">
                <a:solidFill>
                  <a:schemeClr val="bg1"/>
                </a:solidFill>
                <a:latin typeface="Helvetica" pitchFamily="2" charset="0"/>
              </a:rPr>
              <a:t>plots</a:t>
            </a:r>
            <a:r>
              <a:rPr lang="cs-CZ" sz="1600" dirty="0">
                <a:solidFill>
                  <a:schemeClr val="bg1"/>
                </a:solidFill>
                <a:latin typeface="Helvetica" pitchFamily="2" charset="0"/>
              </a:rPr>
              <a:t> </a:t>
            </a:r>
            <a:r>
              <a:rPr lang="cs-CZ" sz="1600" dirty="0" err="1">
                <a:solidFill>
                  <a:schemeClr val="bg1"/>
                </a:solidFill>
                <a:latin typeface="Helvetica" pitchFamily="2" charset="0"/>
              </a:rPr>
              <a:t>from</a:t>
            </a:r>
            <a:r>
              <a:rPr lang="cs-CZ" sz="1600" dirty="0">
                <a:solidFill>
                  <a:schemeClr val="bg1"/>
                </a:solidFill>
                <a:latin typeface="Helvetica" pitchFamily="2" charset="0"/>
              </a:rPr>
              <a:t> PCA on </a:t>
            </a:r>
            <a:r>
              <a:rPr lang="cs-CZ" sz="1600" dirty="0" err="1">
                <a:solidFill>
                  <a:schemeClr val="bg1"/>
                </a:solidFill>
                <a:latin typeface="Helvetica" pitchFamily="2" charset="0"/>
              </a:rPr>
              <a:t>human</a:t>
            </a:r>
            <a:r>
              <a:rPr lang="cs-CZ" sz="1600" dirty="0">
                <a:solidFill>
                  <a:schemeClr val="bg1"/>
                </a:solidFill>
                <a:latin typeface="Helvetica" pitchFamily="2" charset="0"/>
              </a:rPr>
              <a:t> and </a:t>
            </a:r>
            <a:r>
              <a:rPr lang="cs-CZ" sz="1600" dirty="0" err="1">
                <a:solidFill>
                  <a:schemeClr val="bg1"/>
                </a:solidFill>
                <a:latin typeface="Helvetica" pitchFamily="2" charset="0"/>
              </a:rPr>
              <a:t>mouse</a:t>
            </a:r>
            <a:r>
              <a:rPr lang="cs-CZ" sz="1600" dirty="0">
                <a:solidFill>
                  <a:schemeClr val="bg1"/>
                </a:solidFill>
                <a:latin typeface="Helvetica" pitchFamily="2" charset="0"/>
              </a:rPr>
              <a:t> gene </a:t>
            </a:r>
            <a:r>
              <a:rPr lang="cs-CZ" sz="1600" dirty="0" err="1">
                <a:solidFill>
                  <a:schemeClr val="bg1"/>
                </a:solidFill>
                <a:latin typeface="Helvetica" pitchFamily="2" charset="0"/>
              </a:rPr>
              <a:t>expression</a:t>
            </a:r>
            <a:r>
              <a:rPr lang="cs-CZ" sz="1600" dirty="0">
                <a:solidFill>
                  <a:schemeClr val="bg1"/>
                </a:solidFill>
                <a:latin typeface="Helvetica" pitchFamily="2" charset="0"/>
              </a:rPr>
              <a:t> data.</a:t>
            </a:r>
            <a:endParaRPr lang="cs-CZ" sz="1600" dirty="0">
              <a:solidFill>
                <a:schemeClr val="bg1"/>
              </a:solidFill>
              <a:effectLst/>
              <a:latin typeface="Helvetica" pitchFamily="2" charset="0"/>
            </a:endParaRPr>
          </a:p>
        </p:txBody>
      </p:sp>
    </p:spTree>
    <p:extLst>
      <p:ext uri="{BB962C8B-B14F-4D97-AF65-F5344CB8AC3E}">
        <p14:creationId xmlns:p14="http://schemas.microsoft.com/office/powerpoint/2010/main" val="4122994180"/>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869998-5447-ED4F-9C54-E64101941730}"/>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err="1">
                <a:solidFill>
                  <a:srgbClr val="FFFFFF"/>
                </a:solidFill>
              </a:rPr>
              <a:t>Lidé</a:t>
            </a:r>
            <a:r>
              <a:rPr lang="en-US" sz="2800" dirty="0">
                <a:solidFill>
                  <a:srgbClr val="FFFFFF"/>
                </a:solidFill>
              </a:rPr>
              <a:t> a </a:t>
            </a:r>
            <a:r>
              <a:rPr lang="en-US" sz="2800" dirty="0" err="1">
                <a:solidFill>
                  <a:srgbClr val="FFFFFF"/>
                </a:solidFill>
              </a:rPr>
              <a:t>myši</a:t>
            </a:r>
            <a:r>
              <a:rPr lang="en-US" sz="2800" dirty="0">
                <a:solidFill>
                  <a:srgbClr val="FFFFFF"/>
                </a:solidFill>
              </a:rPr>
              <a:t> </a:t>
            </a:r>
            <a:r>
              <a:rPr lang="en-US" sz="2800" dirty="0" err="1">
                <a:solidFill>
                  <a:srgbClr val="FFFFFF"/>
                </a:solidFill>
              </a:rPr>
              <a:t>na</a:t>
            </a:r>
            <a:r>
              <a:rPr lang="en-US" sz="2800" dirty="0">
                <a:solidFill>
                  <a:srgbClr val="FFFFFF"/>
                </a:solidFill>
              </a:rPr>
              <a:t> </a:t>
            </a:r>
            <a:r>
              <a:rPr lang="en-US" sz="2800" dirty="0" err="1">
                <a:solidFill>
                  <a:srgbClr val="FFFFFF"/>
                </a:solidFill>
              </a:rPr>
              <a:t>RNAseq</a:t>
            </a:r>
            <a:endParaRPr lang="cs-CZ" sz="2800" dirty="0"/>
          </a:p>
        </p:txBody>
      </p:sp>
      <p:sp>
        <p:nvSpPr>
          <p:cNvPr id="3" name="Content Placeholder 2">
            <a:extLst>
              <a:ext uri="{FF2B5EF4-FFF2-40B4-BE49-F238E27FC236}">
                <a16:creationId xmlns:a16="http://schemas.microsoft.com/office/drawing/2014/main" id="{D7503F2B-E981-3C47-B76F-239711A0F045}"/>
              </a:ext>
            </a:extLst>
          </p:cNvPr>
          <p:cNvSpPr>
            <a:spLocks noGrp="1"/>
          </p:cNvSpPr>
          <p:nvPr>
            <p:ph idx="1"/>
          </p:nvPr>
        </p:nvSpPr>
        <p:spPr>
          <a:xfrm>
            <a:off x="643468" y="2638043"/>
            <a:ext cx="3363974" cy="1989505"/>
          </a:xfrm>
        </p:spPr>
        <p:txBody>
          <a:bodyPr>
            <a:normAutofit/>
          </a:bodyPr>
          <a:lstStyle/>
          <a:p>
            <a:r>
              <a:rPr lang="en-US" sz="2000" dirty="0" err="1">
                <a:solidFill>
                  <a:srgbClr val="FB3615"/>
                </a:solidFill>
              </a:rPr>
              <a:t>Následná</a:t>
            </a:r>
            <a:r>
              <a:rPr lang="en-US" sz="2000" dirty="0">
                <a:solidFill>
                  <a:srgbClr val="FB3615"/>
                </a:solidFill>
              </a:rPr>
              <a:t> </a:t>
            </a:r>
            <a:r>
              <a:rPr lang="en-US" sz="2000" dirty="0" err="1">
                <a:solidFill>
                  <a:srgbClr val="FB3615"/>
                </a:solidFill>
              </a:rPr>
              <a:t>reanalýza</a:t>
            </a:r>
            <a:r>
              <a:rPr lang="en-US" sz="2000" dirty="0">
                <a:solidFill>
                  <a:srgbClr val="FB3615"/>
                </a:solidFill>
              </a:rPr>
              <a:t> z </a:t>
            </a:r>
            <a:r>
              <a:rPr lang="en-US" sz="2000" dirty="0" err="1">
                <a:solidFill>
                  <a:srgbClr val="FB3615"/>
                </a:solidFill>
              </a:rPr>
              <a:t>roku</a:t>
            </a:r>
            <a:r>
              <a:rPr lang="en-US" sz="2000" dirty="0">
                <a:solidFill>
                  <a:srgbClr val="FB3615"/>
                </a:solidFill>
              </a:rPr>
              <a:t> 2015 </a:t>
            </a:r>
            <a:r>
              <a:rPr lang="en-US" sz="2000" dirty="0" err="1">
                <a:solidFill>
                  <a:srgbClr val="FB3615"/>
                </a:solidFill>
              </a:rPr>
              <a:t>ukázala</a:t>
            </a:r>
            <a:r>
              <a:rPr lang="en-US" sz="2000" dirty="0">
                <a:solidFill>
                  <a:srgbClr val="FB3615"/>
                </a:solidFill>
              </a:rPr>
              <a:t>, </a:t>
            </a:r>
            <a:r>
              <a:rPr lang="en-US" sz="2000" dirty="0" err="1">
                <a:solidFill>
                  <a:srgbClr val="FB3615"/>
                </a:solidFill>
              </a:rPr>
              <a:t>že</a:t>
            </a:r>
            <a:r>
              <a:rPr lang="en-US" sz="2000" dirty="0">
                <a:solidFill>
                  <a:srgbClr val="FB3615"/>
                </a:solidFill>
              </a:rPr>
              <a:t> </a:t>
            </a:r>
            <a:r>
              <a:rPr lang="en-US" sz="2000" dirty="0" err="1">
                <a:solidFill>
                  <a:srgbClr val="FB3615"/>
                </a:solidFill>
              </a:rPr>
              <a:t>rozdíly</a:t>
            </a:r>
            <a:r>
              <a:rPr lang="en-US" sz="2000" dirty="0">
                <a:solidFill>
                  <a:srgbClr val="FB3615"/>
                </a:solidFill>
              </a:rPr>
              <a:t> </a:t>
            </a:r>
            <a:r>
              <a:rPr lang="en-US" sz="2000" dirty="0" err="1">
                <a:solidFill>
                  <a:srgbClr val="FB3615"/>
                </a:solidFill>
              </a:rPr>
              <a:t>jsou</a:t>
            </a:r>
            <a:r>
              <a:rPr lang="en-US" sz="2000" dirty="0">
                <a:solidFill>
                  <a:srgbClr val="FB3615"/>
                </a:solidFill>
              </a:rPr>
              <a:t> </a:t>
            </a:r>
            <a:r>
              <a:rPr lang="en-US" sz="2000" dirty="0" err="1">
                <a:solidFill>
                  <a:srgbClr val="FB3615"/>
                </a:solidFill>
              </a:rPr>
              <a:t>pravděpodobně</a:t>
            </a:r>
            <a:r>
              <a:rPr lang="en-US" sz="2000" dirty="0">
                <a:solidFill>
                  <a:srgbClr val="FB3615"/>
                </a:solidFill>
              </a:rPr>
              <a:t> </a:t>
            </a:r>
            <a:r>
              <a:rPr lang="en-US" sz="2000" dirty="0" err="1">
                <a:solidFill>
                  <a:srgbClr val="FB3615"/>
                </a:solidFill>
              </a:rPr>
              <a:t>způsobeny</a:t>
            </a:r>
            <a:r>
              <a:rPr lang="en-US" sz="2000" dirty="0">
                <a:solidFill>
                  <a:srgbClr val="FB3615"/>
                </a:solidFill>
              </a:rPr>
              <a:t> </a:t>
            </a:r>
            <a:r>
              <a:rPr lang="en-US" sz="2000" dirty="0" err="1">
                <a:solidFill>
                  <a:srgbClr val="FB3615"/>
                </a:solidFill>
              </a:rPr>
              <a:t>efektem</a:t>
            </a:r>
            <a:r>
              <a:rPr lang="en-US" sz="2000" dirty="0">
                <a:solidFill>
                  <a:srgbClr val="FB3615"/>
                </a:solidFill>
              </a:rPr>
              <a:t> </a:t>
            </a:r>
            <a:r>
              <a:rPr lang="en-US" sz="2000" dirty="0" err="1">
                <a:solidFill>
                  <a:srgbClr val="FB3615"/>
                </a:solidFill>
              </a:rPr>
              <a:t>dávky</a:t>
            </a:r>
            <a:r>
              <a:rPr lang="en-US" sz="2000" dirty="0">
                <a:solidFill>
                  <a:srgbClr val="FB3615"/>
                </a:solidFill>
              </a:rPr>
              <a:t> flow cell a </a:t>
            </a:r>
            <a:r>
              <a:rPr lang="en-US" sz="2000" dirty="0" err="1">
                <a:solidFill>
                  <a:srgbClr val="FB3615"/>
                </a:solidFill>
              </a:rPr>
              <a:t>ranu</a:t>
            </a:r>
            <a:r>
              <a:rPr lang="en-US" sz="2000" dirty="0">
                <a:solidFill>
                  <a:srgbClr val="FB3615"/>
                </a:solidFill>
              </a:rPr>
              <a:t>!</a:t>
            </a:r>
            <a:endParaRPr lang="cs-CZ" sz="2000" dirty="0"/>
          </a:p>
        </p:txBody>
      </p:sp>
      <p:pic>
        <p:nvPicPr>
          <p:cNvPr id="7" name="Picture 6">
            <a:extLst>
              <a:ext uri="{FF2B5EF4-FFF2-40B4-BE49-F238E27FC236}">
                <a16:creationId xmlns:a16="http://schemas.microsoft.com/office/drawing/2014/main" id="{678BB6D0-B9D5-3648-90B5-A9455DA83C76}"/>
              </a:ext>
            </a:extLst>
          </p:cNvPr>
          <p:cNvPicPr>
            <a:picLocks noChangeAspect="1"/>
          </p:cNvPicPr>
          <p:nvPr/>
        </p:nvPicPr>
        <p:blipFill>
          <a:blip r:embed="rId3"/>
          <a:stretch>
            <a:fillRect/>
          </a:stretch>
        </p:blipFill>
        <p:spPr>
          <a:xfrm>
            <a:off x="5240614" y="2808320"/>
            <a:ext cx="6350000" cy="2781300"/>
          </a:xfrm>
          <a:prstGeom prst="rect">
            <a:avLst/>
          </a:prstGeom>
        </p:spPr>
      </p:pic>
      <p:pic>
        <p:nvPicPr>
          <p:cNvPr id="13" name="Picture 12">
            <a:extLst>
              <a:ext uri="{FF2B5EF4-FFF2-40B4-BE49-F238E27FC236}">
                <a16:creationId xmlns:a16="http://schemas.microsoft.com/office/drawing/2014/main" id="{B6D346D9-9BBA-8F46-A704-F30DAAEF48D3}"/>
              </a:ext>
            </a:extLst>
          </p:cNvPr>
          <p:cNvPicPr>
            <a:picLocks noChangeAspect="1"/>
          </p:cNvPicPr>
          <p:nvPr/>
        </p:nvPicPr>
        <p:blipFill>
          <a:blip r:embed="rId4"/>
          <a:stretch>
            <a:fillRect/>
          </a:stretch>
        </p:blipFill>
        <p:spPr>
          <a:xfrm>
            <a:off x="4844659" y="209771"/>
            <a:ext cx="7347341" cy="2640711"/>
          </a:xfrm>
          <a:prstGeom prst="rect">
            <a:avLst/>
          </a:prstGeom>
        </p:spPr>
      </p:pic>
      <p:sp>
        <p:nvSpPr>
          <p:cNvPr id="14" name="Rectangle 13">
            <a:extLst>
              <a:ext uri="{FF2B5EF4-FFF2-40B4-BE49-F238E27FC236}">
                <a16:creationId xmlns:a16="http://schemas.microsoft.com/office/drawing/2014/main" id="{D1E65478-B7D2-2C45-BE8B-CA6A12FEFCC2}"/>
              </a:ext>
            </a:extLst>
          </p:cNvPr>
          <p:cNvSpPr/>
          <p:nvPr/>
        </p:nvSpPr>
        <p:spPr>
          <a:xfrm>
            <a:off x="5105400" y="5804876"/>
            <a:ext cx="6096000" cy="923330"/>
          </a:xfrm>
          <a:prstGeom prst="rect">
            <a:avLst/>
          </a:prstGeom>
        </p:spPr>
        <p:txBody>
          <a:bodyPr>
            <a:spAutoFit/>
          </a:bodyPr>
          <a:lstStyle/>
          <a:p>
            <a:r>
              <a:rPr lang="cs-CZ" dirty="0" err="1">
                <a:solidFill>
                  <a:srgbClr val="333333"/>
                </a:solidFill>
                <a:latin typeface="Roboto"/>
              </a:rPr>
              <a:t>Figure</a:t>
            </a:r>
            <a:r>
              <a:rPr lang="cs-CZ" dirty="0">
                <a:solidFill>
                  <a:srgbClr val="333333"/>
                </a:solidFill>
                <a:latin typeface="Roboto"/>
              </a:rPr>
              <a:t> 1. Study design.</a:t>
            </a:r>
          </a:p>
          <a:p>
            <a:r>
              <a:rPr lang="cs-CZ" dirty="0" err="1">
                <a:solidFill>
                  <a:srgbClr val="333333"/>
                </a:solidFill>
                <a:latin typeface="Roboto"/>
              </a:rPr>
              <a:t>Sequencing</a:t>
            </a:r>
            <a:r>
              <a:rPr lang="cs-CZ" dirty="0">
                <a:solidFill>
                  <a:srgbClr val="333333"/>
                </a:solidFill>
                <a:latin typeface="Roboto"/>
              </a:rPr>
              <a:t> </a:t>
            </a:r>
            <a:r>
              <a:rPr lang="cs-CZ" dirty="0" err="1">
                <a:solidFill>
                  <a:srgbClr val="333333"/>
                </a:solidFill>
                <a:latin typeface="Roboto"/>
              </a:rPr>
              <a:t>batches</a:t>
            </a:r>
            <a:r>
              <a:rPr lang="cs-CZ" dirty="0">
                <a:solidFill>
                  <a:srgbClr val="333333"/>
                </a:solidFill>
                <a:latin typeface="Roboto"/>
              </a:rPr>
              <a:t> as </a:t>
            </a:r>
            <a:r>
              <a:rPr lang="cs-CZ" dirty="0" err="1">
                <a:solidFill>
                  <a:srgbClr val="333333"/>
                </a:solidFill>
                <a:latin typeface="Roboto"/>
              </a:rPr>
              <a:t>inferred</a:t>
            </a:r>
            <a:r>
              <a:rPr lang="cs-CZ" dirty="0">
                <a:solidFill>
                  <a:srgbClr val="333333"/>
                </a:solidFill>
                <a:latin typeface="Roboto"/>
              </a:rPr>
              <a:t> </a:t>
            </a:r>
            <a:r>
              <a:rPr lang="cs-CZ" dirty="0" err="1">
                <a:solidFill>
                  <a:srgbClr val="333333"/>
                </a:solidFill>
                <a:latin typeface="Roboto"/>
              </a:rPr>
              <a:t>based</a:t>
            </a:r>
            <a:r>
              <a:rPr lang="cs-CZ" dirty="0">
                <a:solidFill>
                  <a:srgbClr val="333333"/>
                </a:solidFill>
                <a:latin typeface="Roboto"/>
              </a:rPr>
              <a:t> on </a:t>
            </a:r>
            <a:r>
              <a:rPr lang="cs-CZ" dirty="0" err="1">
                <a:solidFill>
                  <a:srgbClr val="333333"/>
                </a:solidFill>
                <a:latin typeface="Roboto"/>
              </a:rPr>
              <a:t>the</a:t>
            </a:r>
            <a:r>
              <a:rPr lang="cs-CZ" dirty="0">
                <a:solidFill>
                  <a:srgbClr val="333333"/>
                </a:solidFill>
                <a:latin typeface="Roboto"/>
              </a:rPr>
              <a:t> </a:t>
            </a:r>
            <a:r>
              <a:rPr lang="cs-CZ" dirty="0" err="1">
                <a:solidFill>
                  <a:srgbClr val="333333"/>
                </a:solidFill>
                <a:latin typeface="Roboto"/>
              </a:rPr>
              <a:t>sequence</a:t>
            </a:r>
            <a:r>
              <a:rPr lang="cs-CZ" dirty="0">
                <a:solidFill>
                  <a:srgbClr val="333333"/>
                </a:solidFill>
                <a:latin typeface="Roboto"/>
              </a:rPr>
              <a:t> </a:t>
            </a:r>
            <a:r>
              <a:rPr lang="cs-CZ" dirty="0" err="1">
                <a:solidFill>
                  <a:srgbClr val="333333"/>
                </a:solidFill>
                <a:latin typeface="Roboto"/>
              </a:rPr>
              <a:t>identifiers</a:t>
            </a:r>
            <a:r>
              <a:rPr lang="cs-CZ" dirty="0">
                <a:solidFill>
                  <a:srgbClr val="333333"/>
                </a:solidFill>
                <a:latin typeface="Roboto"/>
              </a:rPr>
              <a:t> </a:t>
            </a:r>
            <a:r>
              <a:rPr lang="cs-CZ" dirty="0" err="1">
                <a:solidFill>
                  <a:srgbClr val="333333"/>
                </a:solidFill>
                <a:latin typeface="Roboto"/>
              </a:rPr>
              <a:t>of</a:t>
            </a:r>
            <a:r>
              <a:rPr lang="cs-CZ" dirty="0">
                <a:solidFill>
                  <a:srgbClr val="333333"/>
                </a:solidFill>
                <a:latin typeface="Roboto"/>
              </a:rPr>
              <a:t> </a:t>
            </a:r>
            <a:r>
              <a:rPr lang="cs-CZ" dirty="0" err="1">
                <a:solidFill>
                  <a:srgbClr val="333333"/>
                </a:solidFill>
                <a:latin typeface="Roboto"/>
              </a:rPr>
              <a:t>the</a:t>
            </a:r>
            <a:r>
              <a:rPr lang="cs-CZ" dirty="0">
                <a:solidFill>
                  <a:srgbClr val="333333"/>
                </a:solidFill>
                <a:latin typeface="Roboto"/>
              </a:rPr>
              <a:t> RNA-</a:t>
            </a:r>
            <a:r>
              <a:rPr lang="cs-CZ" dirty="0" err="1">
                <a:solidFill>
                  <a:srgbClr val="333333"/>
                </a:solidFill>
                <a:latin typeface="Roboto"/>
              </a:rPr>
              <a:t>Seq</a:t>
            </a:r>
            <a:r>
              <a:rPr lang="cs-CZ" dirty="0">
                <a:solidFill>
                  <a:srgbClr val="333333"/>
                </a:solidFill>
                <a:latin typeface="Roboto"/>
              </a:rPr>
              <a:t> </a:t>
            </a:r>
            <a:r>
              <a:rPr lang="cs-CZ" dirty="0" err="1">
                <a:solidFill>
                  <a:srgbClr val="333333"/>
                </a:solidFill>
                <a:latin typeface="Roboto"/>
              </a:rPr>
              <a:t>reads</a:t>
            </a:r>
            <a:endParaRPr lang="cs-CZ" b="0" i="0" u="none" strike="noStrike" dirty="0">
              <a:solidFill>
                <a:srgbClr val="333333"/>
              </a:solidFill>
              <a:effectLst/>
              <a:latin typeface="Roboto"/>
            </a:endParaRPr>
          </a:p>
        </p:txBody>
      </p:sp>
    </p:spTree>
    <p:extLst>
      <p:ext uri="{BB962C8B-B14F-4D97-AF65-F5344CB8AC3E}">
        <p14:creationId xmlns:p14="http://schemas.microsoft.com/office/powerpoint/2010/main" val="1674672135"/>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869998-5447-ED4F-9C54-E6410194173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Lidé a myši na RNAseq</a:t>
            </a:r>
          </a:p>
        </p:txBody>
      </p:sp>
      <p:sp>
        <p:nvSpPr>
          <p:cNvPr id="3" name="Content Placeholder 2">
            <a:extLst>
              <a:ext uri="{FF2B5EF4-FFF2-40B4-BE49-F238E27FC236}">
                <a16:creationId xmlns:a16="http://schemas.microsoft.com/office/drawing/2014/main" id="{D7503F2B-E981-3C47-B76F-239711A0F045}"/>
              </a:ext>
            </a:extLst>
          </p:cNvPr>
          <p:cNvSpPr>
            <a:spLocks noGrp="1"/>
          </p:cNvSpPr>
          <p:nvPr>
            <p:ph idx="1"/>
          </p:nvPr>
        </p:nvSpPr>
        <p:spPr>
          <a:xfrm>
            <a:off x="1544278" y="1645723"/>
            <a:ext cx="9144000" cy="420001"/>
          </a:xfrm>
        </p:spPr>
        <p:txBody>
          <a:bodyPr vert="horz" lIns="91440" tIns="45720" rIns="91440" bIns="45720" rtlCol="0">
            <a:normAutofit/>
          </a:bodyPr>
          <a:lstStyle/>
          <a:p>
            <a:pPr marL="0" indent="0" algn="ctr">
              <a:buNone/>
            </a:pPr>
            <a:r>
              <a:rPr lang="en-US" sz="2000" dirty="0">
                <a:solidFill>
                  <a:srgbClr val="FFF5A4"/>
                </a:solidFill>
              </a:rPr>
              <a:t>… po </a:t>
            </a:r>
            <a:r>
              <a:rPr lang="en-US" sz="2000" dirty="0" err="1">
                <a:solidFill>
                  <a:srgbClr val="FFF5A4"/>
                </a:solidFill>
              </a:rPr>
              <a:t>korekci</a:t>
            </a:r>
            <a:r>
              <a:rPr lang="en-US" sz="2000" dirty="0">
                <a:solidFill>
                  <a:srgbClr val="FFF5A4"/>
                </a:solidFill>
              </a:rPr>
              <a:t> </a:t>
            </a:r>
            <a:r>
              <a:rPr lang="en-US" sz="2000" dirty="0" err="1">
                <a:solidFill>
                  <a:srgbClr val="FFF5A4"/>
                </a:solidFill>
              </a:rPr>
              <a:t>efektu</a:t>
            </a:r>
            <a:r>
              <a:rPr lang="en-US" sz="2000" dirty="0">
                <a:solidFill>
                  <a:srgbClr val="FFF5A4"/>
                </a:solidFill>
              </a:rPr>
              <a:t> </a:t>
            </a:r>
            <a:r>
              <a:rPr lang="en-US" sz="2000" dirty="0" err="1">
                <a:solidFill>
                  <a:srgbClr val="FFF5A4"/>
                </a:solidFill>
              </a:rPr>
              <a:t>dávky</a:t>
            </a:r>
            <a:r>
              <a:rPr lang="en-US" sz="2000" dirty="0">
                <a:solidFill>
                  <a:srgbClr val="FFF5A4"/>
                </a:solidFill>
              </a:rPr>
              <a:t> to </a:t>
            </a:r>
            <a:r>
              <a:rPr lang="en-US" sz="2000" dirty="0" err="1">
                <a:solidFill>
                  <a:srgbClr val="FFF5A4"/>
                </a:solidFill>
              </a:rPr>
              <a:t>vypadá</a:t>
            </a:r>
            <a:r>
              <a:rPr lang="en-US" sz="2000" dirty="0">
                <a:solidFill>
                  <a:srgbClr val="FFF5A4"/>
                </a:solidFill>
              </a:rPr>
              <a:t> </a:t>
            </a:r>
            <a:r>
              <a:rPr lang="en-US" sz="2000" dirty="0" err="1">
                <a:solidFill>
                  <a:srgbClr val="FFF5A4"/>
                </a:solidFill>
              </a:rPr>
              <a:t>tak</a:t>
            </a:r>
            <a:r>
              <a:rPr lang="en-US" sz="2000" dirty="0">
                <a:solidFill>
                  <a:srgbClr val="FFF5A4"/>
                </a:solidFill>
              </a:rPr>
              <a:t> </a:t>
            </a:r>
            <a:r>
              <a:rPr lang="en-US" sz="2000" dirty="0" err="1">
                <a:solidFill>
                  <a:srgbClr val="FFF5A4"/>
                </a:solidFill>
              </a:rPr>
              <a:t>jak</a:t>
            </a:r>
            <a:r>
              <a:rPr lang="en-US" sz="2000" dirty="0">
                <a:solidFill>
                  <a:srgbClr val="FFF5A4"/>
                </a:solidFill>
              </a:rPr>
              <a:t> </a:t>
            </a:r>
            <a:r>
              <a:rPr lang="en-US" sz="2000" dirty="0" err="1">
                <a:solidFill>
                  <a:srgbClr val="FFF5A4"/>
                </a:solidFill>
              </a:rPr>
              <a:t>má</a:t>
            </a:r>
            <a:r>
              <a:rPr lang="en-US" sz="2000" dirty="0">
                <a:solidFill>
                  <a:srgbClr val="FFF5A4"/>
                </a:solidFill>
              </a:rPr>
              <a:t>	 </a:t>
            </a:r>
          </a:p>
        </p:txBody>
      </p:sp>
      <p:cxnSp>
        <p:nvCxnSpPr>
          <p:cNvPr id="20" name="Straight Connector 1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F44C6D5-01FF-7F43-B4BB-5F221F4215C3}"/>
              </a:ext>
            </a:extLst>
          </p:cNvPr>
          <p:cNvPicPr>
            <a:picLocks noChangeAspect="1"/>
          </p:cNvPicPr>
          <p:nvPr/>
        </p:nvPicPr>
        <p:blipFill>
          <a:blip r:embed="rId3"/>
          <a:stretch>
            <a:fillRect/>
          </a:stretch>
        </p:blipFill>
        <p:spPr>
          <a:xfrm>
            <a:off x="6858889" y="2229010"/>
            <a:ext cx="4100141" cy="3997637"/>
          </a:xfrm>
          <a:prstGeom prst="rect">
            <a:avLst/>
          </a:prstGeom>
        </p:spPr>
      </p:pic>
      <p:cxnSp>
        <p:nvCxnSpPr>
          <p:cNvPr id="22" name="Straight Connector 2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B040BC3-65B8-5D45-B807-EDDD08295A05}"/>
              </a:ext>
            </a:extLst>
          </p:cNvPr>
          <p:cNvSpPr/>
          <p:nvPr/>
        </p:nvSpPr>
        <p:spPr>
          <a:xfrm>
            <a:off x="6445071" y="6186695"/>
            <a:ext cx="4927775" cy="646331"/>
          </a:xfrm>
          <a:prstGeom prst="rect">
            <a:avLst/>
          </a:prstGeom>
        </p:spPr>
        <p:txBody>
          <a:bodyPr wrap="square">
            <a:spAutoFit/>
          </a:bodyPr>
          <a:lstStyle/>
          <a:p>
            <a:r>
              <a:rPr lang="cs-CZ" dirty="0" err="1">
                <a:solidFill>
                  <a:srgbClr val="D85618"/>
                </a:solidFill>
                <a:latin typeface="Helvetica" pitchFamily="2" charset="0"/>
              </a:rPr>
              <a:t>Figure</a:t>
            </a:r>
            <a:r>
              <a:rPr lang="cs-CZ" dirty="0">
                <a:solidFill>
                  <a:srgbClr val="D85618"/>
                </a:solidFill>
                <a:latin typeface="Helvetica" pitchFamily="2" charset="0"/>
              </a:rPr>
              <a:t> 3. </a:t>
            </a:r>
            <a:r>
              <a:rPr lang="cs-CZ" dirty="0" err="1">
                <a:latin typeface="Helvetica" pitchFamily="2" charset="0"/>
              </a:rPr>
              <a:t>Clustering</a:t>
            </a:r>
            <a:r>
              <a:rPr lang="cs-CZ" dirty="0">
                <a:latin typeface="Helvetica" pitchFamily="2" charset="0"/>
              </a:rPr>
              <a:t> </a:t>
            </a:r>
            <a:r>
              <a:rPr lang="cs-CZ" dirty="0" err="1">
                <a:latin typeface="Helvetica" pitchFamily="2" charset="0"/>
              </a:rPr>
              <a:t>of</a:t>
            </a:r>
            <a:r>
              <a:rPr lang="cs-CZ" dirty="0">
                <a:latin typeface="Helvetica" pitchFamily="2" charset="0"/>
              </a:rPr>
              <a:t> data </a:t>
            </a:r>
            <a:r>
              <a:rPr lang="cs-CZ" dirty="0" err="1">
                <a:latin typeface="Helvetica" pitchFamily="2" charset="0"/>
              </a:rPr>
              <a:t>once</a:t>
            </a:r>
            <a:r>
              <a:rPr lang="cs-CZ" dirty="0">
                <a:latin typeface="Helvetica" pitchFamily="2" charset="0"/>
              </a:rPr>
              <a:t> </a:t>
            </a:r>
            <a:r>
              <a:rPr lang="cs-CZ" dirty="0" err="1">
                <a:latin typeface="Helvetica" pitchFamily="2" charset="0"/>
              </a:rPr>
              <a:t>batch</a:t>
            </a:r>
            <a:r>
              <a:rPr lang="cs-CZ" dirty="0">
                <a:latin typeface="Helvetica" pitchFamily="2" charset="0"/>
              </a:rPr>
              <a:t> </a:t>
            </a:r>
            <a:r>
              <a:rPr lang="cs-CZ" dirty="0" err="1">
                <a:latin typeface="Helvetica" pitchFamily="2" charset="0"/>
              </a:rPr>
              <a:t>effects</a:t>
            </a:r>
            <a:r>
              <a:rPr lang="cs-CZ" dirty="0">
                <a:latin typeface="Helvetica" pitchFamily="2" charset="0"/>
              </a:rPr>
              <a:t> are </a:t>
            </a:r>
            <a:r>
              <a:rPr lang="cs-CZ" dirty="0" err="1">
                <a:latin typeface="Helvetica" pitchFamily="2" charset="0"/>
              </a:rPr>
              <a:t>accounted</a:t>
            </a:r>
            <a:r>
              <a:rPr lang="cs-CZ" dirty="0">
                <a:latin typeface="Helvetica" pitchFamily="2" charset="0"/>
              </a:rPr>
              <a:t> </a:t>
            </a:r>
            <a:r>
              <a:rPr lang="cs-CZ" dirty="0" err="1">
                <a:latin typeface="Helvetica" pitchFamily="2" charset="0"/>
              </a:rPr>
              <a:t>for</a:t>
            </a:r>
            <a:endParaRPr lang="cs-CZ" dirty="0">
              <a:effectLst/>
              <a:latin typeface="Helvetica" pitchFamily="2" charset="0"/>
            </a:endParaRPr>
          </a:p>
        </p:txBody>
      </p:sp>
      <p:pic>
        <p:nvPicPr>
          <p:cNvPr id="11" name="Picture 10">
            <a:extLst>
              <a:ext uri="{FF2B5EF4-FFF2-40B4-BE49-F238E27FC236}">
                <a16:creationId xmlns:a16="http://schemas.microsoft.com/office/drawing/2014/main" id="{2225C1C1-6C35-014F-810C-A619D6F24126}"/>
              </a:ext>
            </a:extLst>
          </p:cNvPr>
          <p:cNvPicPr>
            <a:picLocks noChangeAspect="1"/>
          </p:cNvPicPr>
          <p:nvPr/>
        </p:nvPicPr>
        <p:blipFill>
          <a:blip r:embed="rId4"/>
          <a:stretch>
            <a:fillRect/>
          </a:stretch>
        </p:blipFill>
        <p:spPr>
          <a:xfrm>
            <a:off x="918269" y="2295217"/>
            <a:ext cx="4100137" cy="3891479"/>
          </a:xfrm>
          <a:prstGeom prst="rect">
            <a:avLst/>
          </a:prstGeom>
        </p:spPr>
      </p:pic>
      <p:sp>
        <p:nvSpPr>
          <p:cNvPr id="12" name="Rectangle 11">
            <a:extLst>
              <a:ext uri="{FF2B5EF4-FFF2-40B4-BE49-F238E27FC236}">
                <a16:creationId xmlns:a16="http://schemas.microsoft.com/office/drawing/2014/main" id="{7A1266AB-13B6-C042-8C1A-C99E68919A9B}"/>
              </a:ext>
            </a:extLst>
          </p:cNvPr>
          <p:cNvSpPr/>
          <p:nvPr/>
        </p:nvSpPr>
        <p:spPr>
          <a:xfrm>
            <a:off x="598493" y="6186696"/>
            <a:ext cx="6096000" cy="646331"/>
          </a:xfrm>
          <a:prstGeom prst="rect">
            <a:avLst/>
          </a:prstGeom>
        </p:spPr>
        <p:txBody>
          <a:bodyPr>
            <a:spAutoFit/>
          </a:bodyPr>
          <a:lstStyle/>
          <a:p>
            <a:r>
              <a:rPr lang="cs-CZ" dirty="0" err="1">
                <a:solidFill>
                  <a:srgbClr val="D85618"/>
                </a:solidFill>
                <a:latin typeface="Helvetica" pitchFamily="2" charset="0"/>
              </a:rPr>
              <a:t>Figure</a:t>
            </a:r>
            <a:r>
              <a:rPr lang="cs-CZ" dirty="0">
                <a:solidFill>
                  <a:srgbClr val="D85618"/>
                </a:solidFill>
                <a:latin typeface="Helvetica" pitchFamily="2" charset="0"/>
              </a:rPr>
              <a:t> 2. </a:t>
            </a:r>
            <a:r>
              <a:rPr lang="cs-CZ" dirty="0" err="1">
                <a:latin typeface="Helvetica" pitchFamily="2" charset="0"/>
              </a:rPr>
              <a:t>Recapitulating</a:t>
            </a:r>
            <a:r>
              <a:rPr lang="cs-CZ" dirty="0">
                <a:latin typeface="Helvetica" pitchFamily="2" charset="0"/>
              </a:rPr>
              <a:t> </a:t>
            </a:r>
            <a:r>
              <a:rPr lang="cs-CZ" dirty="0" err="1">
                <a:latin typeface="Helvetica" pitchFamily="2" charset="0"/>
              </a:rPr>
              <a:t>the</a:t>
            </a:r>
            <a:r>
              <a:rPr lang="cs-CZ" dirty="0">
                <a:latin typeface="Helvetica" pitchFamily="2" charset="0"/>
              </a:rPr>
              <a:t> </a:t>
            </a:r>
            <a:r>
              <a:rPr lang="cs-CZ" dirty="0" err="1">
                <a:latin typeface="Helvetica" pitchFamily="2" charset="0"/>
              </a:rPr>
              <a:t>patterns</a:t>
            </a:r>
            <a:r>
              <a:rPr lang="cs-CZ" dirty="0">
                <a:latin typeface="Helvetica" pitchFamily="2" charset="0"/>
              </a:rPr>
              <a:t> </a:t>
            </a:r>
            <a:r>
              <a:rPr lang="cs-CZ" dirty="0" err="1">
                <a:latin typeface="Helvetica" pitchFamily="2" charset="0"/>
              </a:rPr>
              <a:t>reported</a:t>
            </a:r>
            <a:r>
              <a:rPr lang="cs-CZ" dirty="0">
                <a:latin typeface="Helvetica" pitchFamily="2" charset="0"/>
              </a:rPr>
              <a:t> by </a:t>
            </a:r>
            <a:r>
              <a:rPr lang="cs-CZ" dirty="0" err="1">
                <a:latin typeface="Helvetica" pitchFamily="2" charset="0"/>
              </a:rPr>
              <a:t>the</a:t>
            </a:r>
            <a:r>
              <a:rPr lang="cs-CZ" dirty="0">
                <a:latin typeface="Helvetica" pitchFamily="2" charset="0"/>
              </a:rPr>
              <a:t> </a:t>
            </a:r>
            <a:r>
              <a:rPr lang="cs-CZ" dirty="0" err="1">
                <a:latin typeface="Helvetica" pitchFamily="2" charset="0"/>
              </a:rPr>
              <a:t>mouse</a:t>
            </a:r>
            <a:r>
              <a:rPr lang="cs-CZ" dirty="0">
                <a:latin typeface="Helvetica" pitchFamily="2" charset="0"/>
              </a:rPr>
              <a:t> ENCODE </a:t>
            </a:r>
            <a:r>
              <a:rPr lang="cs-CZ" dirty="0" err="1">
                <a:latin typeface="Helvetica" pitchFamily="2" charset="0"/>
              </a:rPr>
              <a:t>papers</a:t>
            </a:r>
            <a:r>
              <a:rPr lang="cs-CZ" dirty="0">
                <a:latin typeface="Helvetica" pitchFamily="2" charset="0"/>
              </a:rPr>
              <a:t>.</a:t>
            </a:r>
            <a:endParaRPr lang="cs-CZ" dirty="0">
              <a:effectLst/>
              <a:latin typeface="Helvetica" pitchFamily="2" charset="0"/>
            </a:endParaRPr>
          </a:p>
        </p:txBody>
      </p:sp>
    </p:spTree>
    <p:extLst>
      <p:ext uri="{BB962C8B-B14F-4D97-AF65-F5344CB8AC3E}">
        <p14:creationId xmlns:p14="http://schemas.microsoft.com/office/powerpoint/2010/main" val="736821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869998-5447-ED4F-9C54-E64101941730}"/>
              </a:ext>
            </a:extLst>
          </p:cNvPr>
          <p:cNvSpPr>
            <a:spLocks noGrp="1"/>
          </p:cNvSpPr>
          <p:nvPr>
            <p:ph type="title"/>
          </p:nvPr>
        </p:nvSpPr>
        <p:spPr>
          <a:xfrm>
            <a:off x="6094105" y="802955"/>
            <a:ext cx="4977976" cy="1454051"/>
          </a:xfrm>
        </p:spPr>
        <p:txBody>
          <a:bodyPr vert="horz" lIns="91440" tIns="45720" rIns="91440" bIns="45720" rtlCol="0">
            <a:normAutofit/>
          </a:bodyPr>
          <a:lstStyle/>
          <a:p>
            <a:r>
              <a:rPr lang="en-US">
                <a:solidFill>
                  <a:srgbClr val="000000"/>
                </a:solidFill>
              </a:rPr>
              <a:t>Lidé a myši na RNAseq</a:t>
            </a:r>
          </a:p>
        </p:txBody>
      </p:sp>
      <p:sp>
        <p:nvSpPr>
          <p:cNvPr id="3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Graphic 25" descr="Error">
            <a:extLst>
              <a:ext uri="{FF2B5EF4-FFF2-40B4-BE49-F238E27FC236}">
                <a16:creationId xmlns:a16="http://schemas.microsoft.com/office/drawing/2014/main" id="{EB2C2EDB-D50F-4849-92F9-77FA94F052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D7503F2B-E981-3C47-B76F-239711A0F045}"/>
              </a:ext>
            </a:extLst>
          </p:cNvPr>
          <p:cNvSpPr>
            <a:spLocks noGrp="1"/>
          </p:cNvSpPr>
          <p:nvPr>
            <p:ph idx="1"/>
          </p:nvPr>
        </p:nvSpPr>
        <p:spPr>
          <a:xfrm>
            <a:off x="6090574" y="2421682"/>
            <a:ext cx="4977578" cy="3639289"/>
          </a:xfrm>
        </p:spPr>
        <p:txBody>
          <a:bodyPr vert="horz" lIns="91440" tIns="45720" rIns="91440" bIns="45720" rtlCol="0" anchor="ctr">
            <a:normAutofit fontScale="92500" lnSpcReduction="10000"/>
          </a:bodyPr>
          <a:lstStyle/>
          <a:p>
            <a:pPr marL="0" indent="0">
              <a:buNone/>
            </a:pPr>
            <a:r>
              <a:rPr lang="en-US" sz="2000" dirty="0" err="1">
                <a:solidFill>
                  <a:srgbClr val="000000"/>
                </a:solidFill>
              </a:rPr>
              <a:t>Ovšem</a:t>
            </a:r>
            <a:r>
              <a:rPr lang="en-US" sz="2000" dirty="0">
                <a:solidFill>
                  <a:srgbClr val="000000"/>
                </a:solidFill>
              </a:rPr>
              <a:t> </a:t>
            </a:r>
            <a:r>
              <a:rPr lang="en-US" sz="2000" dirty="0" err="1">
                <a:solidFill>
                  <a:srgbClr val="000000"/>
                </a:solidFill>
              </a:rPr>
              <a:t>pozor</a:t>
            </a:r>
            <a:r>
              <a:rPr lang="en-US" sz="2000" dirty="0">
                <a:solidFill>
                  <a:srgbClr val="000000"/>
                </a:solidFill>
              </a:rPr>
              <a:t>, v </a:t>
            </a:r>
            <a:r>
              <a:rPr lang="en-US" sz="2000" dirty="0" err="1">
                <a:solidFill>
                  <a:srgbClr val="000000"/>
                </a:solidFill>
              </a:rPr>
              <a:t>čem</a:t>
            </a:r>
            <a:r>
              <a:rPr lang="en-US" sz="2000" dirty="0">
                <a:solidFill>
                  <a:srgbClr val="000000"/>
                </a:solidFill>
              </a:rPr>
              <a:t> je </a:t>
            </a:r>
            <a:r>
              <a:rPr lang="en-US" sz="2000" dirty="0" err="1">
                <a:solidFill>
                  <a:srgbClr val="000000"/>
                </a:solidFill>
              </a:rPr>
              <a:t>problém</a:t>
            </a:r>
            <a:r>
              <a:rPr lang="en-US" sz="2000" dirty="0">
                <a:solidFill>
                  <a:srgbClr val="000000"/>
                </a:solidFill>
              </a:rPr>
              <a:t>?</a:t>
            </a:r>
          </a:p>
          <a:p>
            <a:pPr marL="0" indent="0">
              <a:buNone/>
            </a:pPr>
            <a:endParaRPr lang="en-US" sz="2000" dirty="0">
              <a:solidFill>
                <a:srgbClr val="000000"/>
              </a:solidFill>
            </a:endParaRPr>
          </a:p>
          <a:p>
            <a:pPr marL="0" indent="0">
              <a:buNone/>
            </a:pPr>
            <a:r>
              <a:rPr lang="en-US" sz="2000" dirty="0" err="1">
                <a:solidFill>
                  <a:srgbClr val="000000"/>
                </a:solidFill>
              </a:rPr>
              <a:t>Protože</a:t>
            </a:r>
            <a:r>
              <a:rPr lang="en-US" sz="2000" dirty="0">
                <a:solidFill>
                  <a:srgbClr val="000000"/>
                </a:solidFill>
              </a:rPr>
              <a:t> </a:t>
            </a:r>
            <a:r>
              <a:rPr lang="en-US" sz="2000" dirty="0" err="1">
                <a:solidFill>
                  <a:srgbClr val="000000"/>
                </a:solidFill>
              </a:rPr>
              <a:t>šlo</a:t>
            </a:r>
            <a:r>
              <a:rPr lang="en-US" sz="2000" dirty="0">
                <a:solidFill>
                  <a:srgbClr val="000000"/>
                </a:solidFill>
              </a:rPr>
              <a:t> v </a:t>
            </a:r>
            <a:r>
              <a:rPr lang="en-US" sz="2000" dirty="0" err="1">
                <a:solidFill>
                  <a:srgbClr val="000000"/>
                </a:solidFill>
              </a:rPr>
              <a:t>tomto</a:t>
            </a:r>
            <a:r>
              <a:rPr lang="en-US" sz="2000" dirty="0">
                <a:solidFill>
                  <a:srgbClr val="000000"/>
                </a:solidFill>
              </a:rPr>
              <a:t> </a:t>
            </a:r>
            <a:r>
              <a:rPr lang="en-US" sz="2000" dirty="0" err="1">
                <a:solidFill>
                  <a:srgbClr val="000000"/>
                </a:solidFill>
              </a:rPr>
              <a:t>případě</a:t>
            </a:r>
            <a:r>
              <a:rPr lang="en-US" sz="2000" dirty="0">
                <a:solidFill>
                  <a:srgbClr val="000000"/>
                </a:solidFill>
              </a:rPr>
              <a:t> o </a:t>
            </a:r>
            <a:r>
              <a:rPr lang="en-US" sz="2000" dirty="0" err="1">
                <a:solidFill>
                  <a:srgbClr val="000000"/>
                </a:solidFill>
              </a:rPr>
              <a:t>téměř</a:t>
            </a:r>
            <a:r>
              <a:rPr lang="en-US" sz="2000" dirty="0">
                <a:solidFill>
                  <a:srgbClr val="000000"/>
                </a:solidFill>
              </a:rPr>
              <a:t> </a:t>
            </a:r>
            <a:r>
              <a:rPr lang="en-US" sz="2000" dirty="0" err="1">
                <a:solidFill>
                  <a:srgbClr val="000000"/>
                </a:solidFill>
              </a:rPr>
              <a:t>perfektní</a:t>
            </a:r>
            <a:r>
              <a:rPr lang="en-US" sz="2000" dirty="0">
                <a:solidFill>
                  <a:srgbClr val="000000"/>
                </a:solidFill>
              </a:rPr>
              <a:t> batch </a:t>
            </a:r>
            <a:r>
              <a:rPr lang="en-US" sz="2000" dirty="0" err="1">
                <a:solidFill>
                  <a:srgbClr val="000000"/>
                </a:solidFill>
              </a:rPr>
              <a:t>efekt</a:t>
            </a:r>
            <a:r>
              <a:rPr lang="en-US" sz="2000" dirty="0">
                <a:solidFill>
                  <a:srgbClr val="000000"/>
                </a:solidFill>
              </a:rPr>
              <a:t> – </a:t>
            </a:r>
            <a:r>
              <a:rPr lang="en-US" sz="2000" dirty="0" err="1">
                <a:solidFill>
                  <a:srgbClr val="000000"/>
                </a:solidFill>
              </a:rPr>
              <a:t>tedy</a:t>
            </a:r>
            <a:r>
              <a:rPr lang="en-US" sz="2000" dirty="0">
                <a:solidFill>
                  <a:srgbClr val="000000"/>
                </a:solidFill>
              </a:rPr>
              <a:t> </a:t>
            </a:r>
            <a:r>
              <a:rPr lang="en-US" sz="2000" dirty="0" err="1">
                <a:solidFill>
                  <a:srgbClr val="000000"/>
                </a:solidFill>
              </a:rPr>
              <a:t>téměř</a:t>
            </a:r>
            <a:r>
              <a:rPr lang="en-US" sz="2000" dirty="0">
                <a:solidFill>
                  <a:srgbClr val="000000"/>
                </a:solidFill>
              </a:rPr>
              <a:t> 100% </a:t>
            </a:r>
            <a:r>
              <a:rPr lang="en-US" sz="2000" dirty="0" err="1">
                <a:solidFill>
                  <a:srgbClr val="000000"/>
                </a:solidFill>
              </a:rPr>
              <a:t>překryv</a:t>
            </a:r>
            <a:r>
              <a:rPr lang="en-US" sz="2000" dirty="0">
                <a:solidFill>
                  <a:srgbClr val="000000"/>
                </a:solidFill>
              </a:rPr>
              <a:t> </a:t>
            </a:r>
            <a:r>
              <a:rPr lang="en-US" sz="2000" dirty="0" err="1">
                <a:solidFill>
                  <a:srgbClr val="000000"/>
                </a:solidFill>
              </a:rPr>
              <a:t>efektu</a:t>
            </a:r>
            <a:r>
              <a:rPr lang="en-US" sz="2000" dirty="0">
                <a:solidFill>
                  <a:srgbClr val="000000"/>
                </a:solidFill>
              </a:rPr>
              <a:t> lane a </a:t>
            </a:r>
            <a:r>
              <a:rPr lang="en-US" sz="2000" dirty="0" err="1">
                <a:solidFill>
                  <a:srgbClr val="000000"/>
                </a:solidFill>
              </a:rPr>
              <a:t>ranu</a:t>
            </a:r>
            <a:r>
              <a:rPr lang="en-US" sz="2000" dirty="0">
                <a:solidFill>
                  <a:srgbClr val="000000"/>
                </a:solidFill>
              </a:rPr>
              <a:t> vs </a:t>
            </a:r>
            <a:r>
              <a:rPr lang="en-US" sz="2000" dirty="0" err="1">
                <a:solidFill>
                  <a:srgbClr val="000000"/>
                </a:solidFill>
              </a:rPr>
              <a:t>organizmus</a:t>
            </a:r>
            <a:r>
              <a:rPr lang="en-US" sz="2000" dirty="0">
                <a:solidFill>
                  <a:srgbClr val="000000"/>
                </a:solidFill>
              </a:rPr>
              <a:t>, </a:t>
            </a:r>
            <a:r>
              <a:rPr lang="en-US" sz="2000" dirty="0" err="1">
                <a:solidFill>
                  <a:srgbClr val="000000"/>
                </a:solidFill>
              </a:rPr>
              <a:t>odstraněné</a:t>
            </a:r>
            <a:r>
              <a:rPr lang="en-US" sz="2000" dirty="0">
                <a:solidFill>
                  <a:srgbClr val="000000"/>
                </a:solidFill>
              </a:rPr>
              <a:t> </a:t>
            </a:r>
            <a:r>
              <a:rPr lang="en-US" sz="2000" dirty="0" err="1">
                <a:solidFill>
                  <a:srgbClr val="000000"/>
                </a:solidFill>
              </a:rPr>
              <a:t>rozdíly</a:t>
            </a:r>
            <a:r>
              <a:rPr lang="en-US" sz="2000" dirty="0">
                <a:solidFill>
                  <a:srgbClr val="000000"/>
                </a:solidFill>
              </a:rPr>
              <a:t> batch </a:t>
            </a:r>
            <a:r>
              <a:rPr lang="en-US" sz="2000" dirty="0" err="1">
                <a:solidFill>
                  <a:srgbClr val="000000"/>
                </a:solidFill>
              </a:rPr>
              <a:t>efektu</a:t>
            </a:r>
            <a:r>
              <a:rPr lang="en-US" sz="2000" dirty="0">
                <a:solidFill>
                  <a:srgbClr val="000000"/>
                </a:solidFill>
              </a:rPr>
              <a:t> </a:t>
            </a:r>
            <a:r>
              <a:rPr lang="en-US" sz="2000" dirty="0" err="1">
                <a:solidFill>
                  <a:srgbClr val="000000"/>
                </a:solidFill>
              </a:rPr>
              <a:t>mohou</a:t>
            </a:r>
            <a:r>
              <a:rPr lang="en-US" sz="2000" dirty="0">
                <a:solidFill>
                  <a:srgbClr val="000000"/>
                </a:solidFill>
              </a:rPr>
              <a:t> </a:t>
            </a:r>
            <a:r>
              <a:rPr lang="en-US" sz="2000" dirty="0" err="1">
                <a:solidFill>
                  <a:srgbClr val="000000"/>
                </a:solidFill>
              </a:rPr>
              <a:t>být</a:t>
            </a:r>
            <a:r>
              <a:rPr lang="en-US" sz="2000" dirty="0">
                <a:solidFill>
                  <a:srgbClr val="000000"/>
                </a:solidFill>
              </a:rPr>
              <a:t> </a:t>
            </a:r>
            <a:r>
              <a:rPr lang="en-US" sz="2000" dirty="0" err="1">
                <a:solidFill>
                  <a:srgbClr val="000000"/>
                </a:solidFill>
              </a:rPr>
              <a:t>také</a:t>
            </a:r>
            <a:r>
              <a:rPr lang="en-US" sz="2000" dirty="0">
                <a:solidFill>
                  <a:srgbClr val="000000"/>
                </a:solidFill>
              </a:rPr>
              <a:t> ty </a:t>
            </a:r>
            <a:r>
              <a:rPr lang="en-US" sz="2000" dirty="0" err="1">
                <a:solidFill>
                  <a:srgbClr val="000000"/>
                </a:solidFill>
              </a:rPr>
              <a:t>biologické</a:t>
            </a:r>
            <a:r>
              <a:rPr lang="en-US" sz="2000" dirty="0">
                <a:solidFill>
                  <a:srgbClr val="000000"/>
                </a:solidFill>
              </a:rPr>
              <a:t>. </a:t>
            </a:r>
          </a:p>
          <a:p>
            <a:pPr marL="0" indent="0">
              <a:buNone/>
            </a:pPr>
            <a:endParaRPr lang="en-US" sz="2000" dirty="0">
              <a:solidFill>
                <a:srgbClr val="000000"/>
              </a:solidFill>
            </a:endParaRPr>
          </a:p>
          <a:p>
            <a:pPr marL="0" indent="0">
              <a:buNone/>
            </a:pPr>
            <a:r>
              <a:rPr lang="en-US" sz="2000" dirty="0" err="1">
                <a:solidFill>
                  <a:srgbClr val="000000"/>
                </a:solidFill>
              </a:rPr>
              <a:t>Jinak</a:t>
            </a:r>
            <a:r>
              <a:rPr lang="en-US" sz="2000" dirty="0">
                <a:solidFill>
                  <a:srgbClr val="000000"/>
                </a:solidFill>
              </a:rPr>
              <a:t> </a:t>
            </a:r>
            <a:r>
              <a:rPr lang="en-US" sz="2000" dirty="0" err="1">
                <a:solidFill>
                  <a:srgbClr val="000000"/>
                </a:solidFill>
              </a:rPr>
              <a:t>řečeno</a:t>
            </a:r>
            <a:r>
              <a:rPr lang="en-US" sz="2000" dirty="0">
                <a:solidFill>
                  <a:srgbClr val="000000"/>
                </a:solidFill>
              </a:rPr>
              <a:t> -  </a:t>
            </a:r>
            <a:r>
              <a:rPr lang="en-US" sz="2000" dirty="0" err="1">
                <a:solidFill>
                  <a:srgbClr val="000000"/>
                </a:solidFill>
              </a:rPr>
              <a:t>tyto</a:t>
            </a:r>
            <a:r>
              <a:rPr lang="en-US" sz="2000" dirty="0">
                <a:solidFill>
                  <a:srgbClr val="000000"/>
                </a:solidFill>
              </a:rPr>
              <a:t> data </a:t>
            </a:r>
            <a:r>
              <a:rPr lang="en-US" sz="2000" dirty="0" err="1">
                <a:solidFill>
                  <a:srgbClr val="000000"/>
                </a:solidFill>
              </a:rPr>
              <a:t>nemohou</a:t>
            </a:r>
            <a:r>
              <a:rPr lang="en-US" sz="2000" dirty="0">
                <a:solidFill>
                  <a:srgbClr val="000000"/>
                </a:solidFill>
              </a:rPr>
              <a:t> </a:t>
            </a:r>
            <a:r>
              <a:rPr lang="en-US" sz="2000" dirty="0" err="1">
                <a:solidFill>
                  <a:srgbClr val="000000"/>
                </a:solidFill>
              </a:rPr>
              <a:t>odpovědět</a:t>
            </a:r>
            <a:r>
              <a:rPr lang="en-US" sz="2000" dirty="0">
                <a:solidFill>
                  <a:srgbClr val="000000"/>
                </a:solidFill>
              </a:rPr>
              <a:t> </a:t>
            </a:r>
            <a:r>
              <a:rPr lang="en-US" sz="2000" dirty="0" err="1">
                <a:solidFill>
                  <a:srgbClr val="000000"/>
                </a:solidFill>
              </a:rPr>
              <a:t>na</a:t>
            </a:r>
            <a:r>
              <a:rPr lang="en-US" sz="2000" dirty="0">
                <a:solidFill>
                  <a:srgbClr val="000000"/>
                </a:solidFill>
              </a:rPr>
              <a:t> </a:t>
            </a:r>
            <a:r>
              <a:rPr lang="en-US" sz="2000" dirty="0" err="1">
                <a:solidFill>
                  <a:srgbClr val="000000"/>
                </a:solidFill>
              </a:rPr>
              <a:t>otázku</a:t>
            </a:r>
            <a:r>
              <a:rPr lang="en-US" sz="2000" dirty="0">
                <a:solidFill>
                  <a:srgbClr val="000000"/>
                </a:solidFill>
              </a:rPr>
              <a:t> </a:t>
            </a:r>
            <a:r>
              <a:rPr lang="en-US" sz="2000" dirty="0" err="1">
                <a:solidFill>
                  <a:srgbClr val="000000"/>
                </a:solidFill>
              </a:rPr>
              <a:t>která</a:t>
            </a:r>
            <a:r>
              <a:rPr lang="en-US" sz="2000" dirty="0">
                <a:solidFill>
                  <a:srgbClr val="000000"/>
                </a:solidFill>
              </a:rPr>
              <a:t> </a:t>
            </a:r>
            <a:r>
              <a:rPr lang="en-US" sz="2000" dirty="0" err="1">
                <a:solidFill>
                  <a:srgbClr val="000000"/>
                </a:solidFill>
              </a:rPr>
              <a:t>byla</a:t>
            </a:r>
            <a:r>
              <a:rPr lang="en-US" sz="2000" dirty="0">
                <a:solidFill>
                  <a:srgbClr val="000000"/>
                </a:solidFill>
              </a:rPr>
              <a:t> </a:t>
            </a:r>
            <a:r>
              <a:rPr lang="en-US" sz="2000" dirty="0" err="1">
                <a:solidFill>
                  <a:srgbClr val="000000"/>
                </a:solidFill>
              </a:rPr>
              <a:t>položena</a:t>
            </a:r>
            <a:r>
              <a:rPr lang="en-US" sz="2000" dirty="0">
                <a:solidFill>
                  <a:srgbClr val="000000"/>
                </a:solidFill>
              </a:rPr>
              <a:t>. </a:t>
            </a:r>
          </a:p>
          <a:p>
            <a:pPr marL="0" indent="0">
              <a:buNone/>
            </a:pPr>
            <a:endParaRPr lang="en-US" sz="2000" dirty="0">
              <a:solidFill>
                <a:srgbClr val="000000"/>
              </a:solidFill>
            </a:endParaRPr>
          </a:p>
          <a:p>
            <a:pPr marL="0" indent="0">
              <a:buNone/>
            </a:pPr>
            <a:r>
              <a:rPr lang="en-US" sz="2000" dirty="0" err="1">
                <a:solidFill>
                  <a:srgbClr val="000000"/>
                </a:solidFill>
              </a:rPr>
              <a:t>Doporučuji</a:t>
            </a:r>
            <a:r>
              <a:rPr lang="en-US" sz="2000" dirty="0">
                <a:solidFill>
                  <a:srgbClr val="000000"/>
                </a:solidFill>
              </a:rPr>
              <a:t> </a:t>
            </a:r>
            <a:r>
              <a:rPr lang="en-US" sz="2000" dirty="0" err="1">
                <a:solidFill>
                  <a:srgbClr val="000000"/>
                </a:solidFill>
              </a:rPr>
              <a:t>diskuzi</a:t>
            </a:r>
            <a:r>
              <a:rPr lang="en-US" sz="2000" dirty="0">
                <a:solidFill>
                  <a:srgbClr val="000000"/>
                </a:solidFill>
              </a:rPr>
              <a:t> pod </a:t>
            </a:r>
            <a:r>
              <a:rPr lang="en-US" sz="2000" dirty="0" err="1">
                <a:solidFill>
                  <a:srgbClr val="000000"/>
                </a:solidFill>
              </a:rPr>
              <a:t>článkem</a:t>
            </a:r>
            <a:r>
              <a:rPr lang="en-US" sz="2000" dirty="0">
                <a:solidFill>
                  <a:srgbClr val="000000"/>
                </a:solidFill>
              </a:rPr>
              <a:t> z F1000research…</a:t>
            </a:r>
          </a:p>
        </p:txBody>
      </p:sp>
    </p:spTree>
    <p:extLst>
      <p:ext uri="{BB962C8B-B14F-4D97-AF65-F5344CB8AC3E}">
        <p14:creationId xmlns:p14="http://schemas.microsoft.com/office/powerpoint/2010/main" val="4137312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4052DF-CFF5-7C46-AB43-166436E946D0}"/>
              </a:ext>
            </a:extLst>
          </p:cNvPr>
          <p:cNvPicPr>
            <a:picLocks noChangeAspect="1"/>
          </p:cNvPicPr>
          <p:nvPr/>
        </p:nvPicPr>
        <p:blipFill rotWithShape="1">
          <a:blip r:embed="rId2"/>
          <a:srcRect t="6919" b="8494"/>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itle 5">
            <a:extLst>
              <a:ext uri="{FF2B5EF4-FFF2-40B4-BE49-F238E27FC236}">
                <a16:creationId xmlns:a16="http://schemas.microsoft.com/office/drawing/2014/main" id="{1E535466-3539-9641-9420-1E9E16CA3CEE}"/>
              </a:ext>
            </a:extLst>
          </p:cNvPr>
          <p:cNvSpPr>
            <a:spLocks noGrp="1"/>
          </p:cNvSpPr>
          <p:nvPr>
            <p:ph type="title"/>
          </p:nvPr>
        </p:nvSpPr>
        <p:spPr>
          <a:xfrm>
            <a:off x="709448" y="1913950"/>
            <a:ext cx="4204137" cy="1342754"/>
          </a:xfrm>
        </p:spPr>
        <p:txBody>
          <a:bodyPr>
            <a:normAutofit/>
          </a:bodyPr>
          <a:lstStyle/>
          <a:p>
            <a:pPr algn="ctr"/>
            <a:r>
              <a:rPr lang="cs-CZ" sz="3600"/>
              <a:t>The 1000 genomes project</a:t>
            </a: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59164FDA-D0DF-814A-951E-53FCB38C81A4}"/>
              </a:ext>
            </a:extLst>
          </p:cNvPr>
          <p:cNvSpPr>
            <a:spLocks noGrp="1"/>
          </p:cNvSpPr>
          <p:nvPr>
            <p:ph idx="1"/>
          </p:nvPr>
        </p:nvSpPr>
        <p:spPr>
          <a:xfrm>
            <a:off x="525516" y="3417573"/>
            <a:ext cx="4593021" cy="2619839"/>
          </a:xfrm>
        </p:spPr>
        <p:txBody>
          <a:bodyPr anchor="ctr">
            <a:normAutofit/>
          </a:bodyPr>
          <a:lstStyle/>
          <a:p>
            <a:r>
              <a:rPr lang="cs-CZ" sz="1800" dirty="0"/>
              <a:t>Zahájen v lednu 2008, cílem bylo vytvoření co nejpodrobnějšího katalogu lidských genetických variací</a:t>
            </a:r>
          </a:p>
          <a:p>
            <a:r>
              <a:rPr lang="cs-CZ" sz="1800" dirty="0"/>
              <a:t>Založen na </a:t>
            </a:r>
            <a:r>
              <a:rPr lang="cs-CZ" sz="1800" dirty="0" err="1"/>
              <a:t>sekvencování</a:t>
            </a:r>
            <a:r>
              <a:rPr lang="cs-CZ" sz="1800" dirty="0"/>
              <a:t> technologií </a:t>
            </a:r>
            <a:r>
              <a:rPr lang="cs-CZ" sz="1800" dirty="0" err="1"/>
              <a:t>Solexa</a:t>
            </a:r>
            <a:r>
              <a:rPr lang="cs-CZ" sz="1800" dirty="0"/>
              <a:t> </a:t>
            </a:r>
            <a:r>
              <a:rPr lang="cs-CZ" sz="1800" dirty="0" err="1"/>
              <a:t>sequencing</a:t>
            </a:r>
            <a:endParaRPr lang="cs-CZ" sz="1800" dirty="0"/>
          </a:p>
        </p:txBody>
      </p:sp>
    </p:spTree>
    <p:extLst>
      <p:ext uri="{BB962C8B-B14F-4D97-AF65-F5344CB8AC3E}">
        <p14:creationId xmlns:p14="http://schemas.microsoft.com/office/powerpoint/2010/main" val="443563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F98E31-B045-B647-8F49-1D5AB6CE3426}"/>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700" kern="1200">
                <a:solidFill>
                  <a:srgbClr val="FFFFFF"/>
                </a:solidFill>
                <a:latin typeface="+mj-lt"/>
                <a:ea typeface="+mj-ea"/>
                <a:cs typeface="+mj-cs"/>
              </a:rPr>
              <a:t>Jaký je vliv data sekvencování na genetickou variabilitu mezi sekvencemi?</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3F82CED7-AD44-CF41-AD59-165A0EFCCC99}"/>
              </a:ext>
            </a:extLst>
          </p:cNvPr>
          <p:cNvPicPr>
            <a:picLocks noGrp="1" noChangeAspect="1"/>
          </p:cNvPicPr>
          <p:nvPr>
            <p:ph idx="1"/>
          </p:nvPr>
        </p:nvPicPr>
        <p:blipFill rotWithShape="1">
          <a:blip r:embed="rId2"/>
          <a:srcRect t="-884" r="1" b="2336"/>
          <a:stretch/>
        </p:blipFill>
        <p:spPr>
          <a:xfrm>
            <a:off x="4964218" y="315704"/>
            <a:ext cx="6553545" cy="4084970"/>
          </a:xfrm>
          <a:prstGeom prst="rect">
            <a:avLst/>
          </a:prstGeom>
        </p:spPr>
      </p:pic>
      <p:sp>
        <p:nvSpPr>
          <p:cNvPr id="5" name="Rectangle 4">
            <a:extLst>
              <a:ext uri="{FF2B5EF4-FFF2-40B4-BE49-F238E27FC236}">
                <a16:creationId xmlns:a16="http://schemas.microsoft.com/office/drawing/2014/main" id="{4A2DA93D-0E44-AD48-953C-74C35CDC1950}"/>
              </a:ext>
            </a:extLst>
          </p:cNvPr>
          <p:cNvSpPr/>
          <p:nvPr/>
        </p:nvSpPr>
        <p:spPr>
          <a:xfrm>
            <a:off x="4964218" y="4800511"/>
            <a:ext cx="6096000" cy="923330"/>
          </a:xfrm>
          <a:prstGeom prst="rect">
            <a:avLst/>
          </a:prstGeom>
        </p:spPr>
        <p:txBody>
          <a:bodyPr>
            <a:spAutoFit/>
          </a:bodyPr>
          <a:lstStyle/>
          <a:p>
            <a:r>
              <a:rPr lang="cs-CZ" dirty="0">
                <a:solidFill>
                  <a:srgbClr val="FF0000"/>
                </a:solidFill>
                <a:latin typeface="Poppins"/>
              </a:rPr>
              <a:t>Zjistili, že se studovanými biologickými rozdíly bylo spojeno pouze 17% variability sekvencí, zatímco neuvěřitelných 32% bylo možné vysvětlit datem, kdy byly vzorky zpracovány.</a:t>
            </a:r>
            <a:endParaRPr lang="cs-CZ" dirty="0">
              <a:solidFill>
                <a:srgbClr val="FF0000"/>
              </a:solidFill>
            </a:endParaRPr>
          </a:p>
        </p:txBody>
      </p:sp>
    </p:spTree>
    <p:extLst>
      <p:ext uri="{BB962C8B-B14F-4D97-AF65-F5344CB8AC3E}">
        <p14:creationId xmlns:p14="http://schemas.microsoft.com/office/powerpoint/2010/main" val="2418551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CC069D-ED34-3F4A-83CB-B2F4624D4346}"/>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Ani jeden z těchto článků nebyl stažen z tisku….</a:t>
            </a:r>
          </a:p>
        </p:txBody>
      </p:sp>
      <p:cxnSp>
        <p:nvCxnSpPr>
          <p:cNvPr id="26" name="Straight Connector 2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615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31085C-6578-DA4A-8566-0EEBC6BD358B}"/>
              </a:ext>
            </a:extLst>
          </p:cNvPr>
          <p:cNvSpPr>
            <a:spLocks noGrp="1"/>
          </p:cNvSpPr>
          <p:nvPr>
            <p:ph type="title"/>
          </p:nvPr>
        </p:nvSpPr>
        <p:spPr>
          <a:xfrm>
            <a:off x="1179226" y="826680"/>
            <a:ext cx="9833548" cy="1325563"/>
          </a:xfrm>
        </p:spPr>
        <p:txBody>
          <a:bodyPr>
            <a:normAutofit/>
          </a:bodyPr>
          <a:lstStyle/>
          <a:p>
            <a:pPr algn="ctr"/>
            <a:r>
              <a:rPr lang="cs-CZ" sz="4000">
                <a:solidFill>
                  <a:srgbClr val="FFFFFF"/>
                </a:solidFill>
              </a:rPr>
              <a:t>Jak odstranit efekt dávky</a:t>
            </a:r>
          </a:p>
        </p:txBody>
      </p:sp>
      <p:graphicFrame>
        <p:nvGraphicFramePr>
          <p:cNvPr id="5" name="Content Placeholder 2">
            <a:extLst>
              <a:ext uri="{FF2B5EF4-FFF2-40B4-BE49-F238E27FC236}">
                <a16:creationId xmlns:a16="http://schemas.microsoft.com/office/drawing/2014/main" id="{D8BA143A-E4E8-4E0A-9884-2D8F5CD5BA03}"/>
              </a:ext>
            </a:extLst>
          </p:cNvPr>
          <p:cNvGraphicFramePr>
            <a:graphicFrameLocks noGrp="1"/>
          </p:cNvGraphicFramePr>
          <p:nvPr>
            <p:ph idx="1"/>
            <p:extLst>
              <p:ext uri="{D42A27DB-BD31-4B8C-83A1-F6EECF244321}">
                <p14:modId xmlns:p14="http://schemas.microsoft.com/office/powerpoint/2010/main" val="576821237"/>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495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12562C-9577-0B41-8DB1-665766ACF9FA}"/>
              </a:ext>
            </a:extLst>
          </p:cNvPr>
          <p:cNvSpPr txBox="1">
            <a:spLocks noGrp="1"/>
          </p:cNvSpPr>
          <p:nvPr>
            <p:ph type="title" idx="4294967295"/>
          </p:nvPr>
        </p:nvSpPr>
        <p:spPr>
          <a:xfrm>
            <a:off x="1113810" y="3130041"/>
            <a:ext cx="4036334" cy="2387600"/>
          </a:xfrm>
        </p:spPr>
        <p:txBody>
          <a:bodyPr vert="horz" lIns="91440" tIns="45720" rIns="91440" bIns="45720" rtlCol="0" anchor="t">
            <a:normAutofit/>
          </a:bodyPr>
          <a:lstStyle/>
          <a:p>
            <a:pPr lvl="0"/>
            <a:r>
              <a:rPr lang="en-US" sz="4200"/>
              <a:t>Nejčastější zdroje “čestných chyb” (honest errors)</a:t>
            </a:r>
          </a:p>
        </p:txBody>
      </p:sp>
      <p:grpSp>
        <p:nvGrpSpPr>
          <p:cNvPr id="21" name="Group 2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30" name="Rectangle 2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2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ext Placeholder 2">
            <a:extLst>
              <a:ext uri="{FF2B5EF4-FFF2-40B4-BE49-F238E27FC236}">
                <a16:creationId xmlns:a16="http://schemas.microsoft.com/office/drawing/2014/main" id="{BDF70D71-58B5-4630-A0F0-7C7C9EAD16D6}"/>
              </a:ext>
            </a:extLst>
          </p:cNvPr>
          <p:cNvGraphicFramePr/>
          <p:nvPr>
            <p:extLst>
              <p:ext uri="{D42A27DB-BD31-4B8C-83A1-F6EECF244321}">
                <p14:modId xmlns:p14="http://schemas.microsoft.com/office/powerpoint/2010/main" val="434509316"/>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271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31085C-6578-DA4A-8566-0EEBC6BD358B}"/>
              </a:ext>
            </a:extLst>
          </p:cNvPr>
          <p:cNvSpPr>
            <a:spLocks noGrp="1"/>
          </p:cNvSpPr>
          <p:nvPr>
            <p:ph type="title"/>
          </p:nvPr>
        </p:nvSpPr>
        <p:spPr>
          <a:xfrm>
            <a:off x="1179226" y="826680"/>
            <a:ext cx="9833548" cy="1325563"/>
          </a:xfrm>
        </p:spPr>
        <p:txBody>
          <a:bodyPr>
            <a:normAutofit/>
          </a:bodyPr>
          <a:lstStyle/>
          <a:p>
            <a:pPr algn="ctr"/>
            <a:r>
              <a:rPr lang="cs-CZ" sz="4000">
                <a:solidFill>
                  <a:srgbClr val="FFFFFF"/>
                </a:solidFill>
              </a:rPr>
              <a:t>Jak odstranit efekt dávky</a:t>
            </a:r>
          </a:p>
        </p:txBody>
      </p:sp>
      <p:graphicFrame>
        <p:nvGraphicFramePr>
          <p:cNvPr id="5" name="Content Placeholder 2">
            <a:extLst>
              <a:ext uri="{FF2B5EF4-FFF2-40B4-BE49-F238E27FC236}">
                <a16:creationId xmlns:a16="http://schemas.microsoft.com/office/drawing/2014/main" id="{D8BA143A-E4E8-4E0A-9884-2D8F5CD5BA03}"/>
              </a:ext>
            </a:extLst>
          </p:cNvPr>
          <p:cNvGraphicFramePr>
            <a:graphicFrameLocks noGrp="1"/>
          </p:cNvGraphicFramePr>
          <p:nvPr>
            <p:ph idx="1"/>
            <p:extLst>
              <p:ext uri="{D42A27DB-BD31-4B8C-83A1-F6EECF244321}">
                <p14:modId xmlns:p14="http://schemas.microsoft.com/office/powerpoint/2010/main" val="1451942161"/>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8085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494DE-87EC-B846-A0AF-F578286036A9}"/>
              </a:ext>
            </a:extLst>
          </p:cNvPr>
          <p:cNvSpPr txBox="1">
            <a:spLocks noGrp="1"/>
          </p:cNvSpPr>
          <p:nvPr>
            <p:ph type="title" idx="4294967295"/>
          </p:nvPr>
        </p:nvSpPr>
        <p:spPr>
          <a:xfrm>
            <a:off x="1980739" y="193013"/>
            <a:ext cx="8229627" cy="1134231"/>
          </a:xfrm>
        </p:spPr>
        <p:txBody>
          <a:bodyPr>
            <a:normAutofit fontScale="90000"/>
          </a:bodyPr>
          <a:lstStyle/>
          <a:p>
            <a:pPr lvl="0"/>
            <a:r>
              <a:rPr lang="en-US" dirty="0" err="1"/>
              <a:t>Randomizace</a:t>
            </a:r>
            <a:r>
              <a:rPr lang="en-US" dirty="0"/>
              <a:t> </a:t>
            </a:r>
            <a:r>
              <a:rPr lang="en-US" dirty="0" err="1"/>
              <a:t>pomáhá</a:t>
            </a:r>
            <a:r>
              <a:rPr lang="en-US" dirty="0"/>
              <a:t> </a:t>
            </a:r>
            <a:r>
              <a:rPr lang="en-US" dirty="0" err="1"/>
              <a:t>minimalizovat</a:t>
            </a:r>
            <a:r>
              <a:rPr lang="en-US" dirty="0"/>
              <a:t> </a:t>
            </a:r>
            <a:r>
              <a:rPr lang="en-US" dirty="0" err="1"/>
              <a:t>efekt</a:t>
            </a:r>
            <a:r>
              <a:rPr lang="en-US" dirty="0"/>
              <a:t> </a:t>
            </a:r>
            <a:r>
              <a:rPr lang="en-US" dirty="0" err="1"/>
              <a:t>dávky</a:t>
            </a:r>
            <a:endParaRPr lang="en-US" dirty="0"/>
          </a:p>
        </p:txBody>
      </p:sp>
      <p:grpSp>
        <p:nvGrpSpPr>
          <p:cNvPr id="16" name="Group 15">
            <a:extLst>
              <a:ext uri="{FF2B5EF4-FFF2-40B4-BE49-F238E27FC236}">
                <a16:creationId xmlns:a16="http://schemas.microsoft.com/office/drawing/2014/main" id="{A6C6B290-3B51-D14B-969E-7ABAD7277B28}"/>
              </a:ext>
            </a:extLst>
          </p:cNvPr>
          <p:cNvGrpSpPr/>
          <p:nvPr/>
        </p:nvGrpSpPr>
        <p:grpSpPr>
          <a:xfrm>
            <a:off x="808042" y="1757363"/>
            <a:ext cx="10464796" cy="4107971"/>
            <a:chOff x="2279656" y="2744994"/>
            <a:chExt cx="6837720" cy="2634565"/>
          </a:xfrm>
        </p:grpSpPr>
        <p:pic>
          <p:nvPicPr>
            <p:cNvPr id="2" name="Picture 1">
              <a:extLst>
                <a:ext uri="{FF2B5EF4-FFF2-40B4-BE49-F238E27FC236}">
                  <a16:creationId xmlns:a16="http://schemas.microsoft.com/office/drawing/2014/main" id="{6A292732-CD72-EC4E-B836-41811D6CB71F}"/>
                </a:ext>
              </a:extLst>
            </p:cNvPr>
            <p:cNvPicPr>
              <a:picLocks noChangeAspect="1"/>
            </p:cNvPicPr>
            <p:nvPr/>
          </p:nvPicPr>
          <p:blipFill>
            <a:blip r:embed="rId3">
              <a:lum/>
              <a:alphaModFix/>
            </a:blip>
            <a:srcRect/>
            <a:stretch>
              <a:fillRect/>
            </a:stretch>
          </p:blipFill>
          <p:spPr>
            <a:xfrm>
              <a:off x="2279656" y="2744994"/>
              <a:ext cx="6837720" cy="2634565"/>
            </a:xfrm>
            <a:prstGeom prst="rect">
              <a:avLst/>
            </a:prstGeom>
            <a:noFill/>
            <a:ln>
              <a:noFill/>
            </a:ln>
          </p:spPr>
        </p:pic>
        <p:sp>
          <p:nvSpPr>
            <p:cNvPr id="4" name="Freeform 3">
              <a:extLst>
                <a:ext uri="{FF2B5EF4-FFF2-40B4-BE49-F238E27FC236}">
                  <a16:creationId xmlns:a16="http://schemas.microsoft.com/office/drawing/2014/main" id="{1B1F343B-6032-184B-85F3-6B6BDF77B1F5}"/>
                </a:ext>
              </a:extLst>
            </p:cNvPr>
            <p:cNvSpPr/>
            <p:nvPr/>
          </p:nvSpPr>
          <p:spPr>
            <a:xfrm>
              <a:off x="2913884" y="3803457"/>
              <a:ext cx="414764" cy="4977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alpha val="50000"/>
              </a:srgbClr>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 name="Freeform 4">
              <a:extLst>
                <a:ext uri="{FF2B5EF4-FFF2-40B4-BE49-F238E27FC236}">
                  <a16:creationId xmlns:a16="http://schemas.microsoft.com/office/drawing/2014/main" id="{1E55423D-DEC1-764B-98FB-6B7AA6544AD9}"/>
                </a:ext>
              </a:extLst>
            </p:cNvPr>
            <p:cNvSpPr/>
            <p:nvPr/>
          </p:nvSpPr>
          <p:spPr>
            <a:xfrm>
              <a:off x="3577506" y="3006589"/>
              <a:ext cx="414764" cy="4977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9FF">
                <a:alpha val="50000"/>
              </a:srgbClr>
            </a:solidFill>
            <a:ln w="0">
              <a:solidFill>
                <a:srgbClr val="FF33FF"/>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D8A39E9B-C816-1F47-91A1-09698A59374E}"/>
                </a:ext>
              </a:extLst>
            </p:cNvPr>
            <p:cNvSpPr/>
            <p:nvPr/>
          </p:nvSpPr>
          <p:spPr>
            <a:xfrm>
              <a:off x="3577506" y="3654534"/>
              <a:ext cx="414764" cy="4977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00">
                <a:alpha val="50000"/>
              </a:srgbClr>
            </a:solidFill>
            <a:ln w="0">
              <a:solidFill>
                <a:srgbClr val="FFCC00"/>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65E87179-DC76-4E47-8879-E58E6ACCCA0C}"/>
                </a:ext>
              </a:extLst>
            </p:cNvPr>
            <p:cNvSpPr/>
            <p:nvPr/>
          </p:nvSpPr>
          <p:spPr>
            <a:xfrm>
              <a:off x="2913884" y="4423969"/>
              <a:ext cx="414764" cy="4977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CC">
                <a:alpha val="50000"/>
              </a:srgbClr>
            </a:solidFill>
            <a:ln w="0">
              <a:solidFill>
                <a:srgbClr val="B2B2B2"/>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B6385574-03CA-6C4C-B520-2AA937B03C4F}"/>
                </a:ext>
              </a:extLst>
            </p:cNvPr>
            <p:cNvSpPr/>
            <p:nvPr/>
          </p:nvSpPr>
          <p:spPr>
            <a:xfrm>
              <a:off x="5319513" y="3258060"/>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00">
                <a:alpha val="50000"/>
              </a:srgbClr>
            </a:solidFill>
            <a:ln w="0">
              <a:solidFill>
                <a:srgbClr val="FFCC00"/>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31124A04-141A-844F-91C3-9F830C85A259}"/>
                </a:ext>
              </a:extLst>
            </p:cNvPr>
            <p:cNvSpPr/>
            <p:nvPr/>
          </p:nvSpPr>
          <p:spPr>
            <a:xfrm>
              <a:off x="5983134" y="3504305"/>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C00">
                <a:alpha val="50000"/>
              </a:srgbClr>
            </a:solidFill>
            <a:ln w="0">
              <a:solidFill>
                <a:srgbClr val="FFCC00"/>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0EFDDDB7-1B7F-CE4D-B78E-20EE82333689}"/>
                </a:ext>
              </a:extLst>
            </p:cNvPr>
            <p:cNvSpPr/>
            <p:nvPr/>
          </p:nvSpPr>
          <p:spPr>
            <a:xfrm>
              <a:off x="5983134" y="2973930"/>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9FF">
                <a:alpha val="50000"/>
              </a:srgbClr>
            </a:solidFill>
            <a:ln w="0">
              <a:solidFill>
                <a:srgbClr val="FF33FF"/>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E30B57E3-47A6-F548-AEAA-2B3212D284B8}"/>
                </a:ext>
              </a:extLst>
            </p:cNvPr>
            <p:cNvSpPr/>
            <p:nvPr/>
          </p:nvSpPr>
          <p:spPr>
            <a:xfrm>
              <a:off x="5319513" y="3702869"/>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9FF">
                <a:alpha val="50000"/>
              </a:srgbClr>
            </a:solidFill>
            <a:ln w="0">
              <a:solidFill>
                <a:srgbClr val="FF33FF"/>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21F6E48A-AD7F-AD40-8620-F7D103AAB03A}"/>
                </a:ext>
              </a:extLst>
            </p:cNvPr>
            <p:cNvSpPr/>
            <p:nvPr/>
          </p:nvSpPr>
          <p:spPr>
            <a:xfrm>
              <a:off x="5319513" y="4152904"/>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alpha val="50000"/>
              </a:srgbClr>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2D143803-BFC6-314D-8141-04121BB00A46}"/>
                </a:ext>
              </a:extLst>
            </p:cNvPr>
            <p:cNvSpPr/>
            <p:nvPr/>
          </p:nvSpPr>
          <p:spPr>
            <a:xfrm>
              <a:off x="5983134" y="3836116"/>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alpha val="50000"/>
              </a:srgbClr>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698A8C44-98A7-B442-B7D7-775F3FD354E8}"/>
                </a:ext>
              </a:extLst>
            </p:cNvPr>
            <p:cNvSpPr/>
            <p:nvPr/>
          </p:nvSpPr>
          <p:spPr>
            <a:xfrm>
              <a:off x="5319513" y="4617961"/>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CC">
                <a:alpha val="50000"/>
              </a:srgbClr>
            </a:solidFill>
            <a:ln w="0">
              <a:solidFill>
                <a:srgbClr val="B2B2B2"/>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56545F83-E472-1F49-BC50-294BEAFDD06E}"/>
                </a:ext>
              </a:extLst>
            </p:cNvPr>
            <p:cNvSpPr/>
            <p:nvPr/>
          </p:nvSpPr>
          <p:spPr>
            <a:xfrm>
              <a:off x="5983134" y="4467079"/>
              <a:ext cx="414764" cy="2488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CCCC">
                <a:alpha val="50000"/>
              </a:srgbClr>
            </a:solidFill>
            <a:ln w="0">
              <a:solidFill>
                <a:srgbClr val="B2B2B2"/>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grpSp>
    </p:spTree>
    <p:extLst>
      <p:ext uri="{BB962C8B-B14F-4D97-AF65-F5344CB8AC3E}">
        <p14:creationId xmlns:p14="http://schemas.microsoft.com/office/powerpoint/2010/main" val="17949180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541454-C75F-E247-A07A-590B07677B1B}"/>
              </a:ext>
            </a:extLst>
          </p:cNvPr>
          <p:cNvPicPr>
            <a:picLocks noChangeAspect="1"/>
          </p:cNvPicPr>
          <p:nvPr/>
        </p:nvPicPr>
        <p:blipFill>
          <a:blip r:embed="rId3">
            <a:lum/>
            <a:alphaModFix/>
          </a:blip>
          <a:srcRect/>
          <a:stretch>
            <a:fillRect/>
          </a:stretch>
        </p:blipFill>
        <p:spPr>
          <a:xfrm>
            <a:off x="1855331" y="839325"/>
            <a:ext cx="8590504" cy="5130658"/>
          </a:xfrm>
          <a:prstGeom prst="rect">
            <a:avLst/>
          </a:prstGeom>
          <a:noFill/>
          <a:ln>
            <a:noFill/>
          </a:ln>
        </p:spPr>
      </p:pic>
      <p:sp>
        <p:nvSpPr>
          <p:cNvPr id="3" name="TextBox 2">
            <a:extLst>
              <a:ext uri="{FF2B5EF4-FFF2-40B4-BE49-F238E27FC236}">
                <a16:creationId xmlns:a16="http://schemas.microsoft.com/office/drawing/2014/main" id="{6D5C8017-9E83-9B40-8EBC-20957A716882}"/>
              </a:ext>
            </a:extLst>
          </p:cNvPr>
          <p:cNvSpPr txBox="1"/>
          <p:nvPr/>
        </p:nvSpPr>
        <p:spPr>
          <a:xfrm>
            <a:off x="343848" y="6341470"/>
            <a:ext cx="11613470" cy="323278"/>
          </a:xfrm>
          <a:prstGeom prst="rect">
            <a:avLst/>
          </a:prstGeom>
          <a:noFill/>
          <a:ln>
            <a:noFill/>
          </a:ln>
        </p:spPr>
        <p:txBody>
          <a:bodyPr vert="horz" wrap="none" lIns="81646" tIns="40823" rIns="81646" bIns="40823" anchorCtr="0" compatLnSpc="0">
            <a:spAutoFit/>
          </a:bodyPr>
          <a:lstStyle/>
          <a:p>
            <a:pPr hangingPunct="0"/>
            <a:r>
              <a:rPr lang="en-US" sz="1633" dirty="0" err="1">
                <a:latin typeface="Liberation Sans" pitchFamily="18"/>
                <a:ea typeface="Noto Sans CJK SC Regular" pitchFamily="2"/>
                <a:cs typeface="FreeSans" pitchFamily="2"/>
              </a:rPr>
              <a:t>Forshed</a:t>
            </a:r>
            <a:r>
              <a:rPr lang="en-US" sz="1633" dirty="0">
                <a:latin typeface="Liberation Sans" pitchFamily="18"/>
                <a:ea typeface="Noto Sans CJK SC Regular" pitchFamily="2"/>
                <a:cs typeface="FreeSans" pitchFamily="2"/>
              </a:rPr>
              <a:t> J. (2017) Experimental design in clinical ‘omics biomarker discovery. Journal of Proteome Research 16, 3954-3960</a:t>
            </a:r>
          </a:p>
        </p:txBody>
      </p:sp>
      <p:sp>
        <p:nvSpPr>
          <p:cNvPr id="4" name="Title 3">
            <a:extLst>
              <a:ext uri="{FF2B5EF4-FFF2-40B4-BE49-F238E27FC236}">
                <a16:creationId xmlns:a16="http://schemas.microsoft.com/office/drawing/2014/main" id="{7560870D-970F-ED45-95DE-5D4B61A9437C}"/>
              </a:ext>
            </a:extLst>
          </p:cNvPr>
          <p:cNvSpPr txBox="1">
            <a:spLocks noGrp="1"/>
          </p:cNvSpPr>
          <p:nvPr>
            <p:ph type="title" idx="4294967295"/>
          </p:nvPr>
        </p:nvSpPr>
        <p:spPr>
          <a:xfrm>
            <a:off x="1981066" y="82953"/>
            <a:ext cx="8229627" cy="722080"/>
          </a:xfrm>
        </p:spPr>
        <p:txBody>
          <a:bodyPr>
            <a:normAutofit fontScale="90000"/>
          </a:bodyPr>
          <a:lstStyle/>
          <a:p>
            <a:pPr lvl="0"/>
            <a:r>
              <a:rPr lang="en-US"/>
              <a:t>U ‘omics dat je randomizace obtížná</a:t>
            </a:r>
          </a:p>
        </p:txBody>
      </p:sp>
    </p:spTree>
    <p:extLst>
      <p:ext uri="{BB962C8B-B14F-4D97-AF65-F5344CB8AC3E}">
        <p14:creationId xmlns:p14="http://schemas.microsoft.com/office/powerpoint/2010/main" val="2974064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7EF32E-ED36-8F45-8011-C05D327AD38E}"/>
              </a:ext>
            </a:extLst>
          </p:cNvPr>
          <p:cNvSpPr txBox="1">
            <a:spLocks noGrp="1"/>
          </p:cNvSpPr>
          <p:nvPr>
            <p:ph type="title" idx="4294967295"/>
          </p:nvPr>
        </p:nvSpPr>
        <p:spPr>
          <a:xfrm>
            <a:off x="645065" y="1463040"/>
            <a:ext cx="3796306" cy="2690949"/>
          </a:xfrm>
        </p:spPr>
        <p:txBody>
          <a:bodyPr vert="horz" lIns="91440" tIns="45720" rIns="91440" bIns="45720" rtlCol="0" anchor="t">
            <a:normAutofit/>
          </a:bodyPr>
          <a:lstStyle/>
          <a:p>
            <a:pPr lvl="0"/>
            <a:r>
              <a:rPr lang="en-US" kern="1200">
                <a:solidFill>
                  <a:schemeClr val="tx1"/>
                </a:solidFill>
                <a:latin typeface="+mj-lt"/>
                <a:ea typeface="+mj-ea"/>
                <a:cs typeface="+mj-cs"/>
              </a:rPr>
              <a:t>Co když je randomizace nemožná (nebo ohrožena)</a:t>
            </a:r>
          </a:p>
        </p:txBody>
      </p:sp>
      <p:grpSp>
        <p:nvGrpSpPr>
          <p:cNvPr id="47" name="Group 46">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48" name="Rectangle 4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D4C21C-AEDB-D847-885E-2FF1681D3FF5}"/>
              </a:ext>
            </a:extLst>
          </p:cNvPr>
          <p:cNvSpPr txBox="1"/>
          <p:nvPr/>
        </p:nvSpPr>
        <p:spPr>
          <a:xfrm>
            <a:off x="5343374" y="961697"/>
            <a:ext cx="5855231" cy="4801789"/>
          </a:xfrm>
          <a:prstGeom prst="rect">
            <a:avLst/>
          </a:prstGeom>
        </p:spPr>
        <p:txBody>
          <a:bodyPr vert="horz" lIns="91440" tIns="45720" rIns="91440" bIns="45720" rtlCol="0" anchor="t" anchorCtr="0" compatLnSpc="0">
            <a:normAutofit fontScale="92500"/>
          </a:bodyPr>
          <a:lstStyle/>
          <a:p>
            <a:pPr indent="-228600">
              <a:lnSpc>
                <a:spcPct val="90000"/>
              </a:lnSpc>
              <a:spcAft>
                <a:spcPts val="600"/>
              </a:spcAft>
              <a:buFont typeface="Arial" panose="020B0604020202020204" pitchFamily="34" charset="0"/>
              <a:buChar char="•"/>
            </a:pPr>
            <a:r>
              <a:rPr lang="en-US" dirty="0" err="1"/>
              <a:t>Někdy</a:t>
            </a:r>
            <a:r>
              <a:rPr lang="en-US" dirty="0"/>
              <a:t> </a:t>
            </a:r>
            <a:r>
              <a:rPr lang="en-US" dirty="0" err="1"/>
              <a:t>všechno</a:t>
            </a:r>
            <a:r>
              <a:rPr lang="en-US" dirty="0"/>
              <a:t> </a:t>
            </a:r>
            <a:r>
              <a:rPr lang="en-US" dirty="0" err="1"/>
              <a:t>nejde</a:t>
            </a:r>
            <a:r>
              <a:rPr lang="en-US" dirty="0"/>
              <a:t> </a:t>
            </a:r>
            <a:r>
              <a:rPr lang="en-US" dirty="0" err="1"/>
              <a:t>naplánovat</a:t>
            </a:r>
            <a:r>
              <a:rPr lang="en-US" dirty="0"/>
              <a:t> a </a:t>
            </a:r>
            <a:r>
              <a:rPr lang="en-US" dirty="0" err="1"/>
              <a:t>něco</a:t>
            </a:r>
            <a:r>
              <a:rPr lang="en-US" dirty="0"/>
              <a:t> se </a:t>
            </a:r>
            <a:r>
              <a:rPr lang="en-US" dirty="0" err="1"/>
              <a:t>změní</a:t>
            </a:r>
            <a:r>
              <a:rPr lang="en-US" dirty="0"/>
              <a:t> – </a:t>
            </a:r>
            <a:r>
              <a:rPr lang="en-US" dirty="0" err="1"/>
              <a:t>experimenty</a:t>
            </a:r>
            <a:r>
              <a:rPr lang="en-US" dirty="0"/>
              <a:t> </a:t>
            </a:r>
            <a:r>
              <a:rPr lang="en-US" dirty="0" err="1"/>
              <a:t>můžou</a:t>
            </a:r>
            <a:r>
              <a:rPr lang="en-US" dirty="0"/>
              <a:t> </a:t>
            </a:r>
            <a:r>
              <a:rPr lang="en-US" dirty="0" err="1"/>
              <a:t>být</a:t>
            </a:r>
            <a:r>
              <a:rPr lang="en-US" dirty="0"/>
              <a:t> </a:t>
            </a:r>
            <a:r>
              <a:rPr lang="en-US" dirty="0" err="1"/>
              <a:t>dlouhodobé</a:t>
            </a:r>
            <a:r>
              <a:rPr lang="en-US" dirty="0"/>
              <a:t> a </a:t>
            </a:r>
            <a:r>
              <a:rPr lang="en-US" dirty="0" err="1"/>
              <a:t>spolupracovat</a:t>
            </a:r>
            <a:r>
              <a:rPr lang="en-US" dirty="0"/>
              <a:t> </a:t>
            </a:r>
            <a:r>
              <a:rPr lang="en-US" dirty="0" err="1"/>
              <a:t>může</a:t>
            </a:r>
            <a:r>
              <a:rPr lang="en-US" dirty="0"/>
              <a:t> </a:t>
            </a:r>
            <a:r>
              <a:rPr lang="en-US" dirty="0" err="1"/>
              <a:t>více</a:t>
            </a:r>
            <a:r>
              <a:rPr lang="en-US" dirty="0"/>
              <a:t> </a:t>
            </a:r>
            <a:r>
              <a:rPr lang="en-US" dirty="0" err="1"/>
              <a:t>stran</a:t>
            </a:r>
            <a:r>
              <a:rPr lang="en-US" dirty="0"/>
              <a:t>, </a:t>
            </a:r>
            <a:r>
              <a:rPr lang="en-US" dirty="0" err="1"/>
              <a:t>laboratoří</a:t>
            </a:r>
            <a:r>
              <a:rPr lang="en-US" dirty="0"/>
              <a:t>, </a:t>
            </a:r>
            <a:r>
              <a:rPr lang="en-US" dirty="0" err="1"/>
              <a:t>každá</a:t>
            </a:r>
            <a:r>
              <a:rPr lang="en-US" dirty="0"/>
              <a:t> s </a:t>
            </a:r>
            <a:r>
              <a:rPr lang="en-US" dirty="0" err="1"/>
              <a:t>vlastními</a:t>
            </a:r>
            <a:r>
              <a:rPr lang="en-US" dirty="0"/>
              <a:t> </a:t>
            </a:r>
            <a:r>
              <a:rPr lang="en-US" dirty="0" err="1"/>
              <a:t>postupy</a:t>
            </a:r>
            <a:r>
              <a:rPr lang="en-US" dirty="0"/>
              <a:t>.</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err="1"/>
              <a:t>Spolupráce</a:t>
            </a:r>
            <a:r>
              <a:rPr lang="en-US" dirty="0"/>
              <a:t> </a:t>
            </a:r>
            <a:r>
              <a:rPr lang="en-US" dirty="0" err="1"/>
              <a:t>více</a:t>
            </a:r>
            <a:r>
              <a:rPr lang="en-US" dirty="0"/>
              <a:t> </a:t>
            </a:r>
            <a:r>
              <a:rPr lang="en-US" dirty="0" err="1"/>
              <a:t>laboratoří</a:t>
            </a:r>
            <a:r>
              <a:rPr lang="en-US" dirty="0"/>
              <a:t> – </a:t>
            </a:r>
            <a:r>
              <a:rPr lang="en-US" dirty="0" err="1"/>
              <a:t>možnost</a:t>
            </a:r>
            <a:r>
              <a:rPr lang="en-US" dirty="0"/>
              <a:t> </a:t>
            </a:r>
            <a:r>
              <a:rPr lang="en-US" dirty="0" err="1"/>
              <a:t>randomizace</a:t>
            </a:r>
            <a:r>
              <a:rPr lang="en-US" dirty="0"/>
              <a:t> </a:t>
            </a:r>
            <a:r>
              <a:rPr lang="en-US" dirty="0" err="1"/>
              <a:t>na</a:t>
            </a:r>
            <a:r>
              <a:rPr lang="en-US" dirty="0"/>
              <a:t> </a:t>
            </a:r>
            <a:r>
              <a:rPr lang="en-US" dirty="0" err="1"/>
              <a:t>všech</a:t>
            </a:r>
            <a:r>
              <a:rPr lang="en-US" dirty="0"/>
              <a:t> </a:t>
            </a:r>
            <a:r>
              <a:rPr lang="en-US" dirty="0" err="1"/>
              <a:t>úrovních</a:t>
            </a:r>
            <a:r>
              <a:rPr lang="en-US" dirty="0"/>
              <a:t>.</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err="1"/>
              <a:t>Problematické</a:t>
            </a:r>
            <a:r>
              <a:rPr lang="en-US" dirty="0"/>
              <a:t> </a:t>
            </a:r>
            <a:r>
              <a:rPr lang="en-US" dirty="0" err="1"/>
              <a:t>bývá</a:t>
            </a:r>
            <a:r>
              <a:rPr lang="en-US" dirty="0"/>
              <a:t> </a:t>
            </a:r>
            <a:r>
              <a:rPr lang="en-US" dirty="0" err="1"/>
              <a:t>znovuoživení</a:t>
            </a:r>
            <a:r>
              <a:rPr lang="en-US" dirty="0"/>
              <a:t> </a:t>
            </a:r>
            <a:r>
              <a:rPr lang="en-US" dirty="0" err="1"/>
              <a:t>experimentu</a:t>
            </a:r>
            <a:r>
              <a:rPr lang="en-US" dirty="0"/>
              <a:t>, </a:t>
            </a:r>
            <a:r>
              <a:rPr lang="en-US" dirty="0" err="1"/>
              <a:t>který</a:t>
            </a:r>
            <a:r>
              <a:rPr lang="en-US" dirty="0"/>
              <a:t> </a:t>
            </a:r>
            <a:r>
              <a:rPr lang="en-US" dirty="0" err="1"/>
              <a:t>byl</a:t>
            </a:r>
            <a:r>
              <a:rPr lang="en-US" dirty="0"/>
              <a:t> “u </a:t>
            </a:r>
            <a:r>
              <a:rPr lang="en-US" dirty="0" err="1"/>
              <a:t>ledu</a:t>
            </a:r>
            <a:r>
              <a:rPr lang="en-US" dirty="0"/>
              <a:t>” </a:t>
            </a:r>
            <a:r>
              <a:rPr lang="en-US" dirty="0" err="1"/>
              <a:t>kvůli</a:t>
            </a:r>
            <a:r>
              <a:rPr lang="en-US" dirty="0"/>
              <a:t> </a:t>
            </a:r>
            <a:r>
              <a:rPr lang="en-US" dirty="0" err="1"/>
              <a:t>nedostatku</a:t>
            </a:r>
            <a:r>
              <a:rPr lang="en-US" dirty="0"/>
              <a:t> </a:t>
            </a:r>
            <a:r>
              <a:rPr lang="en-US" dirty="0" err="1"/>
              <a:t>financí</a:t>
            </a:r>
            <a:r>
              <a:rPr lang="en-US" dirty="0"/>
              <a:t> (</a:t>
            </a:r>
            <a:r>
              <a:rPr lang="en-US" dirty="0" err="1"/>
              <a:t>mezitím</a:t>
            </a:r>
            <a:r>
              <a:rPr lang="en-US" dirty="0"/>
              <a:t> se </a:t>
            </a:r>
            <a:r>
              <a:rPr lang="en-US" dirty="0" err="1"/>
              <a:t>změnili</a:t>
            </a:r>
            <a:r>
              <a:rPr lang="en-US" dirty="0"/>
              <a:t> </a:t>
            </a:r>
            <a:r>
              <a:rPr lang="en-US" dirty="0" err="1"/>
              <a:t>postupy</a:t>
            </a:r>
            <a:r>
              <a:rPr lang="en-US" dirty="0"/>
              <a:t>).</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err="1"/>
              <a:t>Další</a:t>
            </a:r>
            <a:r>
              <a:rPr lang="en-US" dirty="0"/>
              <a:t> </a:t>
            </a:r>
            <a:r>
              <a:rPr lang="en-US" dirty="0" err="1"/>
              <a:t>změny</a:t>
            </a:r>
            <a:r>
              <a:rPr lang="en-US" dirty="0"/>
              <a:t> </a:t>
            </a:r>
            <a:r>
              <a:rPr lang="en-US" dirty="0" err="1"/>
              <a:t>běžně</a:t>
            </a:r>
            <a:r>
              <a:rPr lang="en-US" dirty="0"/>
              <a:t> </a:t>
            </a:r>
            <a:r>
              <a:rPr lang="en-US" dirty="0" err="1"/>
              <a:t>ohrožující</a:t>
            </a:r>
            <a:r>
              <a:rPr lang="en-US" dirty="0"/>
              <a:t> </a:t>
            </a:r>
            <a:r>
              <a:rPr lang="en-US" dirty="0" err="1"/>
              <a:t>plánovanou</a:t>
            </a:r>
            <a:r>
              <a:rPr lang="en-US" dirty="0"/>
              <a:t> </a:t>
            </a:r>
            <a:r>
              <a:rPr lang="en-US" dirty="0" err="1"/>
              <a:t>randomizaci</a:t>
            </a:r>
            <a:r>
              <a:rPr lang="en-US" dirty="0"/>
              <a:t>.</a:t>
            </a:r>
          </a:p>
          <a:p>
            <a:pPr lvl="1" indent="-228600">
              <a:lnSpc>
                <a:spcPct val="90000"/>
              </a:lnSpc>
              <a:spcAft>
                <a:spcPts val="600"/>
              </a:spcAft>
              <a:buFont typeface="Arial" panose="020B0604020202020204" pitchFamily="34" charset="0"/>
              <a:buChar char="•"/>
            </a:pPr>
            <a:r>
              <a:rPr lang="en-US" dirty="0" err="1"/>
              <a:t>výměna</a:t>
            </a:r>
            <a:r>
              <a:rPr lang="en-US" dirty="0"/>
              <a:t> </a:t>
            </a:r>
            <a:r>
              <a:rPr lang="en-US" dirty="0" err="1"/>
              <a:t>laboranta</a:t>
            </a:r>
            <a:r>
              <a:rPr lang="en-US" dirty="0"/>
              <a:t>…</a:t>
            </a:r>
          </a:p>
          <a:p>
            <a:pPr lvl="1" indent="-228600">
              <a:lnSpc>
                <a:spcPct val="90000"/>
              </a:lnSpc>
              <a:spcAft>
                <a:spcPts val="600"/>
              </a:spcAft>
              <a:buFont typeface="Arial" panose="020B0604020202020204" pitchFamily="34" charset="0"/>
              <a:buChar char="•"/>
            </a:pPr>
            <a:r>
              <a:rPr lang="en-US" dirty="0" err="1"/>
              <a:t>pokazení</a:t>
            </a:r>
            <a:r>
              <a:rPr lang="en-US" dirty="0"/>
              <a:t> </a:t>
            </a:r>
            <a:r>
              <a:rPr lang="en-US" dirty="0" err="1"/>
              <a:t>stroje</a:t>
            </a:r>
            <a:r>
              <a:rPr lang="en-US" dirty="0"/>
              <a:t> a </a:t>
            </a:r>
            <a:r>
              <a:rPr lang="en-US" dirty="0" err="1"/>
              <a:t>nutná</a:t>
            </a:r>
            <a:r>
              <a:rPr lang="en-US" dirty="0"/>
              <a:t> </a:t>
            </a:r>
            <a:r>
              <a:rPr lang="en-US" dirty="0" err="1"/>
              <a:t>oprava</a:t>
            </a:r>
            <a:r>
              <a:rPr lang="en-US" dirty="0"/>
              <a:t> </a:t>
            </a:r>
            <a:r>
              <a:rPr lang="en-US" dirty="0" err="1"/>
              <a:t>nebo</a:t>
            </a:r>
            <a:r>
              <a:rPr lang="en-US" dirty="0"/>
              <a:t> </a:t>
            </a:r>
            <a:r>
              <a:rPr lang="en-US" dirty="0" err="1"/>
              <a:t>výměna</a:t>
            </a:r>
            <a:endParaRPr lang="en-US" dirty="0"/>
          </a:p>
          <a:p>
            <a:pPr lvl="1" indent="-228600">
              <a:lnSpc>
                <a:spcPct val="90000"/>
              </a:lnSpc>
              <a:spcAft>
                <a:spcPts val="600"/>
              </a:spcAft>
              <a:buFont typeface="Arial" panose="020B0604020202020204" pitchFamily="34" charset="0"/>
              <a:buChar char="•"/>
            </a:pPr>
            <a:r>
              <a:rPr lang="en-US" dirty="0" err="1"/>
              <a:t>staré</a:t>
            </a:r>
            <a:r>
              <a:rPr lang="en-US" dirty="0"/>
              <a:t> </a:t>
            </a:r>
            <a:r>
              <a:rPr lang="en-US" dirty="0" err="1"/>
              <a:t>kity</a:t>
            </a:r>
            <a:r>
              <a:rPr lang="en-US" dirty="0"/>
              <a:t> pro </a:t>
            </a:r>
            <a:r>
              <a:rPr lang="en-US" dirty="0" err="1"/>
              <a:t>izolaci</a:t>
            </a:r>
            <a:r>
              <a:rPr lang="en-US" dirty="0"/>
              <a:t> DNA </a:t>
            </a:r>
            <a:r>
              <a:rPr lang="en-US" dirty="0" err="1"/>
              <a:t>už</a:t>
            </a:r>
            <a:r>
              <a:rPr lang="en-US" dirty="0"/>
              <a:t> </a:t>
            </a:r>
            <a:r>
              <a:rPr lang="en-US" dirty="0" err="1"/>
              <a:t>nevyrábějí</a:t>
            </a:r>
            <a:r>
              <a:rPr lang="en-US" dirty="0"/>
              <a:t>, </a:t>
            </a:r>
            <a:r>
              <a:rPr lang="en-US" dirty="0" err="1"/>
              <a:t>nutno</a:t>
            </a:r>
            <a:r>
              <a:rPr lang="en-US" dirty="0"/>
              <a:t> </a:t>
            </a:r>
            <a:r>
              <a:rPr lang="en-US" dirty="0" err="1"/>
              <a:t>použít</a:t>
            </a:r>
            <a:r>
              <a:rPr lang="en-US" dirty="0"/>
              <a:t> </a:t>
            </a:r>
            <a:r>
              <a:rPr lang="en-US" dirty="0" err="1"/>
              <a:t>jiné</a:t>
            </a:r>
            <a:endParaRPr lang="en-US" dirty="0"/>
          </a:p>
          <a:p>
            <a:pPr lvl="1" indent="-228600">
              <a:lnSpc>
                <a:spcPct val="90000"/>
              </a:lnSpc>
              <a:spcAft>
                <a:spcPts val="600"/>
              </a:spcAft>
              <a:buFont typeface="Arial" panose="020B0604020202020204" pitchFamily="34" charset="0"/>
              <a:buChar char="•"/>
            </a:pPr>
            <a:r>
              <a:rPr lang="en-US" dirty="0"/>
              <a:t>...</a:t>
            </a:r>
          </a:p>
        </p:txBody>
      </p:sp>
    </p:spTree>
    <p:extLst>
      <p:ext uri="{BB962C8B-B14F-4D97-AF65-F5344CB8AC3E}">
        <p14:creationId xmlns:p14="http://schemas.microsoft.com/office/powerpoint/2010/main" val="270243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E585E5-A115-BC42-A11A-A7A7613991DF}"/>
              </a:ext>
            </a:extLst>
          </p:cNvPr>
          <p:cNvSpPr txBox="1">
            <a:spLocks noGrp="1"/>
          </p:cNvSpPr>
          <p:nvPr>
            <p:ph type="title" idx="4294967295"/>
          </p:nvPr>
        </p:nvSpPr>
        <p:spPr>
          <a:xfrm>
            <a:off x="6096000" y="175038"/>
            <a:ext cx="4977976" cy="1454051"/>
          </a:xfrm>
        </p:spPr>
        <p:txBody>
          <a:bodyPr vert="horz" lIns="91440" tIns="45720" rIns="91440" bIns="45720" rtlCol="0" anchor="ctr">
            <a:normAutofit/>
          </a:bodyPr>
          <a:lstStyle/>
          <a:p>
            <a:pPr lvl="0"/>
            <a:r>
              <a:rPr lang="en-US" kern="1200" dirty="0" err="1">
                <a:solidFill>
                  <a:srgbClr val="000000"/>
                </a:solidFill>
                <a:latin typeface="+mj-lt"/>
                <a:ea typeface="+mj-ea"/>
                <a:cs typeface="+mj-cs"/>
              </a:rPr>
              <a:t>Preventivní</a:t>
            </a:r>
            <a:r>
              <a:rPr lang="en-US" kern="1200" dirty="0">
                <a:solidFill>
                  <a:srgbClr val="000000"/>
                </a:solidFill>
                <a:latin typeface="+mj-lt"/>
                <a:ea typeface="+mj-ea"/>
                <a:cs typeface="+mj-cs"/>
              </a:rPr>
              <a:t> </a:t>
            </a:r>
            <a:r>
              <a:rPr lang="en-US" kern="1200" dirty="0" err="1">
                <a:solidFill>
                  <a:srgbClr val="000000"/>
                </a:solidFill>
                <a:latin typeface="+mj-lt"/>
                <a:ea typeface="+mj-ea"/>
                <a:cs typeface="+mj-cs"/>
              </a:rPr>
              <a:t>minimalizace</a:t>
            </a:r>
            <a:r>
              <a:rPr lang="en-US" kern="1200" dirty="0">
                <a:solidFill>
                  <a:srgbClr val="000000"/>
                </a:solidFill>
                <a:latin typeface="+mj-lt"/>
                <a:ea typeface="+mj-ea"/>
                <a:cs typeface="+mj-cs"/>
              </a:rPr>
              <a:t> </a:t>
            </a:r>
            <a:r>
              <a:rPr lang="en-US" kern="1200" dirty="0" err="1">
                <a:solidFill>
                  <a:srgbClr val="000000"/>
                </a:solidFill>
                <a:latin typeface="+mj-lt"/>
                <a:ea typeface="+mj-ea"/>
                <a:cs typeface="+mj-cs"/>
              </a:rPr>
              <a:t>chyb</a:t>
            </a:r>
            <a:endParaRPr lang="en-US" kern="1200" dirty="0">
              <a:solidFill>
                <a:srgbClr val="000000"/>
              </a:solidFill>
              <a:latin typeface="+mj-lt"/>
              <a:ea typeface="+mj-ea"/>
              <a:cs typeface="+mj-cs"/>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Presentation with Checklist">
            <a:extLst>
              <a:ext uri="{FF2B5EF4-FFF2-40B4-BE49-F238E27FC236}">
                <a16:creationId xmlns:a16="http://schemas.microsoft.com/office/drawing/2014/main" id="{B3192C03-6259-4A11-851D-B904F4CB60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254" y="1629089"/>
            <a:ext cx="3620021" cy="3620021"/>
          </a:xfrm>
          <a:prstGeom prst="rect">
            <a:avLst/>
          </a:prstGeom>
        </p:spPr>
      </p:pic>
      <p:sp>
        <p:nvSpPr>
          <p:cNvPr id="3" name="TextBox 2">
            <a:extLst>
              <a:ext uri="{FF2B5EF4-FFF2-40B4-BE49-F238E27FC236}">
                <a16:creationId xmlns:a16="http://schemas.microsoft.com/office/drawing/2014/main" id="{1DF8FC3F-801E-8A41-818C-97A83D98E575}"/>
              </a:ext>
            </a:extLst>
          </p:cNvPr>
          <p:cNvSpPr txBox="1"/>
          <p:nvPr/>
        </p:nvSpPr>
        <p:spPr>
          <a:xfrm>
            <a:off x="5450691" y="1629090"/>
            <a:ext cx="6093609" cy="4791550"/>
          </a:xfrm>
          <a:prstGeom prst="rect">
            <a:avLst/>
          </a:prstGeom>
        </p:spPr>
        <p:txBody>
          <a:bodyPr vert="horz" lIns="91440" tIns="45720" rIns="91440" bIns="45720" rtlCol="0" anchor="ctr" anchorCtr="0" compatLnSpc="0">
            <a:normAutofit lnSpcReduction="10000"/>
          </a:bodyPr>
          <a:lstStyle/>
          <a:p>
            <a:pPr>
              <a:lnSpc>
                <a:spcPct val="90000"/>
              </a:lnSpc>
              <a:spcAft>
                <a:spcPts val="600"/>
              </a:spcAft>
            </a:pPr>
            <a:r>
              <a:rPr lang="en-US" sz="1600" dirty="0">
                <a:solidFill>
                  <a:srgbClr val="000000"/>
                </a:solidFill>
              </a:rPr>
              <a:t>1. </a:t>
            </a:r>
            <a:r>
              <a:rPr lang="en-US" sz="1600" dirty="0" err="1">
                <a:solidFill>
                  <a:srgbClr val="000000"/>
                </a:solidFill>
              </a:rPr>
              <a:t>Protože</a:t>
            </a:r>
            <a:r>
              <a:rPr lang="en-US" sz="1600" dirty="0">
                <a:solidFill>
                  <a:srgbClr val="000000"/>
                </a:solidFill>
              </a:rPr>
              <a:t> </a:t>
            </a:r>
            <a:r>
              <a:rPr lang="en-US" sz="1600" dirty="0" err="1">
                <a:solidFill>
                  <a:srgbClr val="000000"/>
                </a:solidFill>
              </a:rPr>
              <a:t>vždy</a:t>
            </a:r>
            <a:r>
              <a:rPr lang="en-US" sz="1600" dirty="0">
                <a:solidFill>
                  <a:srgbClr val="000000"/>
                </a:solidFill>
              </a:rPr>
              <a:t> </a:t>
            </a:r>
            <a:r>
              <a:rPr lang="en-US" sz="1600" dirty="0" err="1">
                <a:solidFill>
                  <a:srgbClr val="000000"/>
                </a:solidFill>
              </a:rPr>
              <a:t>nevíme</a:t>
            </a:r>
            <a:r>
              <a:rPr lang="en-US" sz="1600" dirty="0">
                <a:solidFill>
                  <a:srgbClr val="000000"/>
                </a:solidFill>
              </a:rPr>
              <a:t>, co </a:t>
            </a:r>
            <a:r>
              <a:rPr lang="en-US" sz="1600" dirty="0" err="1">
                <a:solidFill>
                  <a:srgbClr val="000000"/>
                </a:solidFill>
              </a:rPr>
              <a:t>všechno</a:t>
            </a:r>
            <a:r>
              <a:rPr lang="en-US" sz="1600" dirty="0">
                <a:solidFill>
                  <a:srgbClr val="000000"/>
                </a:solidFill>
              </a:rPr>
              <a:t> </a:t>
            </a:r>
            <a:r>
              <a:rPr lang="en-US" sz="1600" dirty="0" err="1">
                <a:solidFill>
                  <a:srgbClr val="000000"/>
                </a:solidFill>
              </a:rPr>
              <a:t>může</a:t>
            </a:r>
            <a:r>
              <a:rPr lang="en-US" sz="1600" dirty="0">
                <a:solidFill>
                  <a:srgbClr val="000000"/>
                </a:solidFill>
              </a:rPr>
              <a:t> </a:t>
            </a:r>
            <a:r>
              <a:rPr lang="en-US" sz="1600" dirty="0" err="1">
                <a:solidFill>
                  <a:srgbClr val="000000"/>
                </a:solidFill>
              </a:rPr>
              <a:t>mít</a:t>
            </a:r>
            <a:r>
              <a:rPr lang="en-US" sz="1600" dirty="0">
                <a:solidFill>
                  <a:srgbClr val="000000"/>
                </a:solidFill>
              </a:rPr>
              <a:t> </a:t>
            </a:r>
            <a:r>
              <a:rPr lang="en-US" sz="1600" dirty="0" err="1">
                <a:solidFill>
                  <a:srgbClr val="000000"/>
                </a:solidFill>
              </a:rPr>
              <a:t>vliv</a:t>
            </a:r>
            <a:r>
              <a:rPr lang="en-US" sz="1600" dirty="0">
                <a:solidFill>
                  <a:srgbClr val="000000"/>
                </a:solidFill>
              </a:rPr>
              <a:t>, je </a:t>
            </a:r>
            <a:r>
              <a:rPr lang="en-US" sz="1600" dirty="0" err="1">
                <a:solidFill>
                  <a:srgbClr val="000000"/>
                </a:solidFill>
              </a:rPr>
              <a:t>důležité</a:t>
            </a:r>
            <a:r>
              <a:rPr lang="en-US" sz="1600" dirty="0">
                <a:solidFill>
                  <a:srgbClr val="000000"/>
                </a:solidFill>
              </a:rPr>
              <a:t> </a:t>
            </a:r>
            <a:r>
              <a:rPr lang="en-US" sz="1600" dirty="0" err="1">
                <a:solidFill>
                  <a:srgbClr val="000000"/>
                </a:solidFill>
              </a:rPr>
              <a:t>vést</a:t>
            </a:r>
            <a:r>
              <a:rPr lang="en-US" sz="1600" b="1" dirty="0">
                <a:solidFill>
                  <a:srgbClr val="000000"/>
                </a:solidFill>
              </a:rPr>
              <a:t> PODROBNÉ ZÁZNAMY</a:t>
            </a:r>
            <a:r>
              <a:rPr lang="en-US" sz="1600" dirty="0">
                <a:solidFill>
                  <a:srgbClr val="000000"/>
                </a:solidFill>
              </a:rPr>
              <a:t> – </a:t>
            </a:r>
            <a:r>
              <a:rPr lang="en-US" sz="1600" dirty="0" err="1">
                <a:solidFill>
                  <a:srgbClr val="000000"/>
                </a:solidFill>
              </a:rPr>
              <a:t>všechno</a:t>
            </a:r>
            <a:r>
              <a:rPr lang="en-US" sz="1600" dirty="0">
                <a:solidFill>
                  <a:srgbClr val="000000"/>
                </a:solidFill>
              </a:rPr>
              <a:t> co </a:t>
            </a:r>
            <a:r>
              <a:rPr lang="en-US" sz="1600" dirty="0" err="1">
                <a:solidFill>
                  <a:srgbClr val="000000"/>
                </a:solidFill>
              </a:rPr>
              <a:t>nás</a:t>
            </a:r>
            <a:r>
              <a:rPr lang="en-US" sz="1600" dirty="0">
                <a:solidFill>
                  <a:srgbClr val="000000"/>
                </a:solidFill>
              </a:rPr>
              <a:t> </a:t>
            </a:r>
            <a:r>
              <a:rPr lang="en-US" sz="1600" dirty="0" err="1">
                <a:solidFill>
                  <a:srgbClr val="000000"/>
                </a:solidFill>
              </a:rPr>
              <a:t>napadne</a:t>
            </a:r>
            <a:r>
              <a:rPr lang="en-US" sz="1600" dirty="0">
                <a:solidFill>
                  <a:srgbClr val="000000"/>
                </a:solidFill>
              </a:rPr>
              <a:t>!</a:t>
            </a:r>
          </a:p>
          <a:p>
            <a:pPr lvl="1" indent="-228600">
              <a:lnSpc>
                <a:spcPct val="90000"/>
              </a:lnSpc>
              <a:spcAft>
                <a:spcPts val="600"/>
              </a:spcAft>
              <a:buFont typeface="Arial" panose="020B0604020202020204" pitchFamily="34" charset="0"/>
              <a:buChar char="•"/>
            </a:pPr>
            <a:r>
              <a:rPr lang="en-US" sz="1600" dirty="0" err="1">
                <a:solidFill>
                  <a:srgbClr val="000000"/>
                </a:solidFill>
              </a:rPr>
              <a:t>přesný</a:t>
            </a:r>
            <a:r>
              <a:rPr lang="en-US" sz="1600" dirty="0">
                <a:solidFill>
                  <a:srgbClr val="000000"/>
                </a:solidFill>
              </a:rPr>
              <a:t> </a:t>
            </a:r>
            <a:r>
              <a:rPr lang="en-US" sz="1600" dirty="0" err="1">
                <a:solidFill>
                  <a:srgbClr val="000000"/>
                </a:solidFill>
              </a:rPr>
              <a:t>záznam</a:t>
            </a:r>
            <a:r>
              <a:rPr lang="en-US" sz="1600" dirty="0">
                <a:solidFill>
                  <a:srgbClr val="000000"/>
                </a:solidFill>
              </a:rPr>
              <a:t> </a:t>
            </a:r>
            <a:r>
              <a:rPr lang="en-US" sz="1600" dirty="0" err="1">
                <a:solidFill>
                  <a:srgbClr val="000000"/>
                </a:solidFill>
              </a:rPr>
              <a:t>postupu</a:t>
            </a:r>
            <a:r>
              <a:rPr lang="en-US" sz="1600" dirty="0">
                <a:solidFill>
                  <a:srgbClr val="000000"/>
                </a:solidFill>
              </a:rPr>
              <a:t>, </a:t>
            </a:r>
            <a:r>
              <a:rPr lang="en-US" sz="1600" dirty="0" err="1">
                <a:solidFill>
                  <a:srgbClr val="000000"/>
                </a:solidFill>
              </a:rPr>
              <a:t>včetně</a:t>
            </a:r>
            <a:r>
              <a:rPr lang="en-US" sz="1600" dirty="0">
                <a:solidFill>
                  <a:srgbClr val="000000"/>
                </a:solidFill>
              </a:rPr>
              <a:t> </a:t>
            </a:r>
            <a:r>
              <a:rPr lang="en-US" sz="1600" dirty="0" err="1">
                <a:solidFill>
                  <a:srgbClr val="000000"/>
                </a:solidFill>
              </a:rPr>
              <a:t>uskladnéní</a:t>
            </a:r>
            <a:r>
              <a:rPr lang="en-US" sz="1600" dirty="0">
                <a:solidFill>
                  <a:srgbClr val="000000"/>
                </a:solidFill>
              </a:rPr>
              <a:t> </a:t>
            </a:r>
            <a:r>
              <a:rPr lang="en-US" sz="1600" dirty="0" err="1">
                <a:solidFill>
                  <a:srgbClr val="000000"/>
                </a:solidFill>
              </a:rPr>
              <a:t>vzorku</a:t>
            </a:r>
            <a:r>
              <a:rPr lang="en-US" sz="1600" dirty="0">
                <a:solidFill>
                  <a:srgbClr val="000000"/>
                </a:solidFill>
              </a:rPr>
              <a:t> a </a:t>
            </a:r>
            <a:r>
              <a:rPr lang="en-US" sz="1600" dirty="0" err="1">
                <a:solidFill>
                  <a:srgbClr val="000000"/>
                </a:solidFill>
              </a:rPr>
              <a:t>jeho</a:t>
            </a:r>
            <a:r>
              <a:rPr lang="en-US" sz="1600" dirty="0">
                <a:solidFill>
                  <a:srgbClr val="000000"/>
                </a:solidFill>
              </a:rPr>
              <a:t> </a:t>
            </a:r>
            <a:r>
              <a:rPr lang="en-US" sz="1600" dirty="0" err="1">
                <a:solidFill>
                  <a:srgbClr val="000000"/>
                </a:solidFill>
              </a:rPr>
              <a:t>pozice</a:t>
            </a:r>
            <a:r>
              <a:rPr lang="en-US" sz="1600" dirty="0">
                <a:solidFill>
                  <a:srgbClr val="000000"/>
                </a:solidFill>
              </a:rPr>
              <a:t> v </a:t>
            </a:r>
            <a:r>
              <a:rPr lang="en-US" sz="1600" dirty="0" err="1">
                <a:solidFill>
                  <a:srgbClr val="000000"/>
                </a:solidFill>
              </a:rPr>
              <a:t>lednici</a:t>
            </a:r>
            <a:endParaRPr lang="en-US" sz="1600" dirty="0">
              <a:solidFill>
                <a:srgbClr val="000000"/>
              </a:solidFill>
            </a:endParaRPr>
          </a:p>
          <a:p>
            <a:pPr lvl="1" indent="-228600">
              <a:lnSpc>
                <a:spcPct val="90000"/>
              </a:lnSpc>
              <a:spcAft>
                <a:spcPts val="600"/>
              </a:spcAft>
              <a:buFont typeface="Arial" panose="020B0604020202020204" pitchFamily="34" charset="0"/>
              <a:buChar char="•"/>
            </a:pPr>
            <a:r>
              <a:rPr lang="en-US" sz="1600" dirty="0" err="1">
                <a:solidFill>
                  <a:srgbClr val="000000"/>
                </a:solidFill>
              </a:rPr>
              <a:t>kdo</a:t>
            </a:r>
            <a:r>
              <a:rPr lang="en-US" sz="1600" dirty="0">
                <a:solidFill>
                  <a:srgbClr val="000000"/>
                </a:solidFill>
              </a:rPr>
              <a:t> </a:t>
            </a:r>
            <a:r>
              <a:rPr lang="en-US" sz="1600" dirty="0" err="1">
                <a:solidFill>
                  <a:srgbClr val="000000"/>
                </a:solidFill>
              </a:rPr>
              <a:t>prováděl</a:t>
            </a:r>
            <a:r>
              <a:rPr lang="en-US" sz="1600" dirty="0">
                <a:solidFill>
                  <a:srgbClr val="000000"/>
                </a:solidFill>
              </a:rPr>
              <a:t> </a:t>
            </a:r>
            <a:r>
              <a:rPr lang="en-US" sz="1600" dirty="0" err="1">
                <a:solidFill>
                  <a:srgbClr val="000000"/>
                </a:solidFill>
              </a:rPr>
              <a:t>který</a:t>
            </a:r>
            <a:r>
              <a:rPr lang="en-US" sz="1600" dirty="0">
                <a:solidFill>
                  <a:srgbClr val="000000"/>
                </a:solidFill>
              </a:rPr>
              <a:t> </a:t>
            </a:r>
            <a:r>
              <a:rPr lang="en-US" sz="1600" dirty="0" err="1">
                <a:solidFill>
                  <a:srgbClr val="000000"/>
                </a:solidFill>
              </a:rPr>
              <a:t>typ</a:t>
            </a:r>
            <a:r>
              <a:rPr lang="en-US" sz="1600" dirty="0">
                <a:solidFill>
                  <a:srgbClr val="000000"/>
                </a:solidFill>
              </a:rPr>
              <a:t> </a:t>
            </a:r>
            <a:r>
              <a:rPr lang="en-US" sz="1600" dirty="0" err="1">
                <a:solidFill>
                  <a:srgbClr val="000000"/>
                </a:solidFill>
              </a:rPr>
              <a:t>analýzy</a:t>
            </a:r>
            <a:r>
              <a:rPr lang="en-US" sz="1600" dirty="0">
                <a:solidFill>
                  <a:srgbClr val="000000"/>
                </a:solidFill>
              </a:rPr>
              <a:t> a KDY</a:t>
            </a:r>
          </a:p>
          <a:p>
            <a:pPr lvl="1" indent="-228600">
              <a:lnSpc>
                <a:spcPct val="90000"/>
              </a:lnSpc>
              <a:spcAft>
                <a:spcPts val="600"/>
              </a:spcAft>
              <a:buFont typeface="Arial" panose="020B0604020202020204" pitchFamily="34" charset="0"/>
              <a:buChar char="•"/>
            </a:pPr>
            <a:r>
              <a:rPr lang="en-US" sz="1600" dirty="0" err="1">
                <a:solidFill>
                  <a:srgbClr val="000000"/>
                </a:solidFill>
              </a:rPr>
              <a:t>každá</a:t>
            </a:r>
            <a:r>
              <a:rPr lang="en-US" sz="1600" dirty="0">
                <a:solidFill>
                  <a:srgbClr val="000000"/>
                </a:solidFill>
              </a:rPr>
              <a:t> </a:t>
            </a:r>
            <a:r>
              <a:rPr lang="en-US" sz="1600" dirty="0" err="1">
                <a:solidFill>
                  <a:srgbClr val="000000"/>
                </a:solidFill>
              </a:rPr>
              <a:t>změna</a:t>
            </a:r>
            <a:r>
              <a:rPr lang="en-US" sz="1600" dirty="0">
                <a:solidFill>
                  <a:srgbClr val="000000"/>
                </a:solidFill>
              </a:rPr>
              <a:t> v </a:t>
            </a:r>
            <a:r>
              <a:rPr lang="en-US" sz="1600" dirty="0" err="1">
                <a:solidFill>
                  <a:srgbClr val="000000"/>
                </a:solidFill>
              </a:rPr>
              <a:t>protokolu</a:t>
            </a:r>
            <a:endParaRPr lang="en-US" sz="1600" dirty="0">
              <a:solidFill>
                <a:srgbClr val="000000"/>
              </a:solidFill>
            </a:endParaRPr>
          </a:p>
          <a:p>
            <a:pPr lvl="1" indent="-228600">
              <a:lnSpc>
                <a:spcPct val="90000"/>
              </a:lnSpc>
              <a:spcAft>
                <a:spcPts val="600"/>
              </a:spcAft>
              <a:buFont typeface="Arial" panose="020B0604020202020204" pitchFamily="34" charset="0"/>
              <a:buChar char="•"/>
            </a:pPr>
            <a:r>
              <a:rPr lang="en-US" sz="1600" dirty="0" err="1">
                <a:solidFill>
                  <a:srgbClr val="000000"/>
                </a:solidFill>
              </a:rPr>
              <a:t>zaznamenáme</a:t>
            </a:r>
            <a:r>
              <a:rPr lang="en-US" sz="1600" dirty="0">
                <a:solidFill>
                  <a:srgbClr val="000000"/>
                </a:solidFill>
              </a:rPr>
              <a:t> </a:t>
            </a:r>
            <a:r>
              <a:rPr lang="en-US" sz="1600" dirty="0" err="1">
                <a:solidFill>
                  <a:srgbClr val="000000"/>
                </a:solidFill>
              </a:rPr>
              <a:t>všechny</a:t>
            </a:r>
            <a:r>
              <a:rPr lang="en-US" sz="1600" dirty="0">
                <a:solidFill>
                  <a:srgbClr val="000000"/>
                </a:solidFill>
              </a:rPr>
              <a:t> </a:t>
            </a:r>
            <a:r>
              <a:rPr lang="en-US" sz="1600" dirty="0" err="1">
                <a:solidFill>
                  <a:srgbClr val="000000"/>
                </a:solidFill>
              </a:rPr>
              <a:t>identifikační</a:t>
            </a:r>
            <a:r>
              <a:rPr lang="en-US" sz="1600" dirty="0">
                <a:solidFill>
                  <a:srgbClr val="000000"/>
                </a:solidFill>
              </a:rPr>
              <a:t> </a:t>
            </a:r>
            <a:r>
              <a:rPr lang="en-US" sz="1600" dirty="0" err="1">
                <a:solidFill>
                  <a:srgbClr val="000000"/>
                </a:solidFill>
              </a:rPr>
              <a:t>čísla</a:t>
            </a:r>
            <a:r>
              <a:rPr lang="en-US" sz="1600" dirty="0">
                <a:solidFill>
                  <a:srgbClr val="000000"/>
                </a:solidFill>
              </a:rPr>
              <a:t> </a:t>
            </a:r>
            <a:r>
              <a:rPr lang="en-US" sz="1600" dirty="0" err="1">
                <a:solidFill>
                  <a:srgbClr val="000000"/>
                </a:solidFill>
              </a:rPr>
              <a:t>jednotlivých</a:t>
            </a:r>
            <a:r>
              <a:rPr lang="en-US" sz="1600" dirty="0">
                <a:solidFill>
                  <a:srgbClr val="000000"/>
                </a:solidFill>
              </a:rPr>
              <a:t> </a:t>
            </a:r>
            <a:r>
              <a:rPr lang="en-US" sz="1600" dirty="0" err="1">
                <a:solidFill>
                  <a:srgbClr val="000000"/>
                </a:solidFill>
              </a:rPr>
              <a:t>kitů</a:t>
            </a:r>
            <a:r>
              <a:rPr lang="en-US" sz="1600" dirty="0">
                <a:solidFill>
                  <a:srgbClr val="000000"/>
                </a:solidFill>
              </a:rPr>
              <a:t>, </a:t>
            </a:r>
            <a:r>
              <a:rPr lang="en-US" sz="1600" dirty="0" err="1">
                <a:solidFill>
                  <a:srgbClr val="000000"/>
                </a:solidFill>
              </a:rPr>
              <a:t>primerů</a:t>
            </a:r>
            <a:r>
              <a:rPr lang="en-US" sz="1600" dirty="0">
                <a:solidFill>
                  <a:srgbClr val="000000"/>
                </a:solidFill>
              </a:rPr>
              <a:t>, </a:t>
            </a:r>
            <a:r>
              <a:rPr lang="en-US" sz="1600" dirty="0" err="1">
                <a:solidFill>
                  <a:srgbClr val="000000"/>
                </a:solidFill>
              </a:rPr>
              <a:t>čehokoliv</a:t>
            </a:r>
            <a:endParaRPr lang="en-US" sz="1600" dirty="0">
              <a:solidFill>
                <a:srgbClr val="000000"/>
              </a:solidFill>
            </a:endParaRPr>
          </a:p>
          <a:p>
            <a:pPr lvl="1" indent="-228600">
              <a:lnSpc>
                <a:spcPct val="90000"/>
              </a:lnSpc>
              <a:spcAft>
                <a:spcPts val="600"/>
              </a:spcAft>
              <a:buFont typeface="Arial" panose="020B0604020202020204" pitchFamily="34" charset="0"/>
              <a:buChar char="•"/>
            </a:pPr>
            <a:r>
              <a:rPr lang="en-US" sz="1600" dirty="0" err="1">
                <a:solidFill>
                  <a:srgbClr val="000000"/>
                </a:solidFill>
              </a:rPr>
              <a:t>všechny</a:t>
            </a:r>
            <a:r>
              <a:rPr lang="en-US" sz="1600" dirty="0">
                <a:solidFill>
                  <a:srgbClr val="000000"/>
                </a:solidFill>
              </a:rPr>
              <a:t> </a:t>
            </a:r>
            <a:r>
              <a:rPr lang="en-US" sz="1600" dirty="0" err="1">
                <a:solidFill>
                  <a:srgbClr val="000000"/>
                </a:solidFill>
              </a:rPr>
              <a:t>změny</a:t>
            </a:r>
            <a:r>
              <a:rPr lang="en-US" sz="1600" dirty="0">
                <a:solidFill>
                  <a:srgbClr val="000000"/>
                </a:solidFill>
              </a:rPr>
              <a:t> v </a:t>
            </a:r>
            <a:r>
              <a:rPr lang="en-US" sz="1600" dirty="0" err="1">
                <a:solidFill>
                  <a:srgbClr val="000000"/>
                </a:solidFill>
              </a:rPr>
              <a:t>kalibraci</a:t>
            </a:r>
            <a:r>
              <a:rPr lang="en-US" sz="1600" dirty="0">
                <a:solidFill>
                  <a:srgbClr val="000000"/>
                </a:solidFill>
              </a:rPr>
              <a:t> </a:t>
            </a:r>
            <a:r>
              <a:rPr lang="en-US" sz="1600" dirty="0" err="1">
                <a:solidFill>
                  <a:srgbClr val="000000"/>
                </a:solidFill>
              </a:rPr>
              <a:t>přístrojů</a:t>
            </a:r>
            <a:r>
              <a:rPr lang="en-US" sz="1600" dirty="0">
                <a:solidFill>
                  <a:srgbClr val="000000"/>
                </a:solidFill>
              </a:rPr>
              <a:t>, </a:t>
            </a:r>
            <a:r>
              <a:rPr lang="en-US" sz="1600" dirty="0" err="1">
                <a:solidFill>
                  <a:srgbClr val="000000"/>
                </a:solidFill>
              </a:rPr>
              <a:t>nebo</a:t>
            </a:r>
            <a:r>
              <a:rPr lang="en-US" sz="1600" dirty="0">
                <a:solidFill>
                  <a:srgbClr val="000000"/>
                </a:solidFill>
              </a:rPr>
              <a:t> </a:t>
            </a:r>
            <a:r>
              <a:rPr lang="en-US" sz="1600" dirty="0" err="1">
                <a:solidFill>
                  <a:srgbClr val="000000"/>
                </a:solidFill>
              </a:rPr>
              <a:t>informace</a:t>
            </a:r>
            <a:r>
              <a:rPr lang="en-US" sz="1600" dirty="0">
                <a:solidFill>
                  <a:srgbClr val="000000"/>
                </a:solidFill>
              </a:rPr>
              <a:t> o </a:t>
            </a:r>
            <a:r>
              <a:rPr lang="en-US" sz="1600" dirty="0" err="1">
                <a:solidFill>
                  <a:srgbClr val="000000"/>
                </a:solidFill>
              </a:rPr>
              <a:t>jejich</a:t>
            </a:r>
            <a:r>
              <a:rPr lang="en-US" sz="1600" dirty="0">
                <a:solidFill>
                  <a:srgbClr val="000000"/>
                </a:solidFill>
              </a:rPr>
              <a:t> </a:t>
            </a:r>
            <a:r>
              <a:rPr lang="en-US" sz="1600" dirty="0" err="1">
                <a:solidFill>
                  <a:srgbClr val="000000"/>
                </a:solidFill>
              </a:rPr>
              <a:t>čištění</a:t>
            </a:r>
            <a:endParaRPr lang="en-US" sz="1600" dirty="0">
              <a:solidFill>
                <a:srgbClr val="000000"/>
              </a:solidFill>
            </a:endParaRPr>
          </a:p>
          <a:p>
            <a:pPr lvl="1" indent="-228600">
              <a:lnSpc>
                <a:spcPct val="90000"/>
              </a:lnSpc>
              <a:spcAft>
                <a:spcPts val="600"/>
              </a:spcAft>
              <a:buFont typeface="Arial" panose="020B0604020202020204" pitchFamily="34" charset="0"/>
              <a:buChar char="•"/>
            </a:pPr>
            <a:r>
              <a:rPr lang="en-US" sz="1600" dirty="0" err="1">
                <a:solidFill>
                  <a:srgbClr val="000000"/>
                </a:solidFill>
              </a:rPr>
              <a:t>změny</a:t>
            </a:r>
            <a:r>
              <a:rPr lang="en-US" sz="1600" dirty="0">
                <a:solidFill>
                  <a:srgbClr val="000000"/>
                </a:solidFill>
              </a:rPr>
              <a:t> v </a:t>
            </a:r>
            <a:r>
              <a:rPr lang="en-US" sz="1600" dirty="0" err="1">
                <a:solidFill>
                  <a:srgbClr val="000000"/>
                </a:solidFill>
              </a:rPr>
              <a:t>teplotách</a:t>
            </a:r>
            <a:endParaRPr lang="en-US" sz="1600" dirty="0">
              <a:solidFill>
                <a:srgbClr val="000000"/>
              </a:solidFill>
            </a:endParaRPr>
          </a:p>
          <a:p>
            <a:pPr lvl="1" indent="-228600">
              <a:lnSpc>
                <a:spcPct val="90000"/>
              </a:lnSpc>
              <a:spcAft>
                <a:spcPts val="600"/>
              </a:spcAft>
              <a:buFont typeface="Arial" panose="020B0604020202020204" pitchFamily="34" charset="0"/>
              <a:buChar char="•"/>
            </a:pPr>
            <a:r>
              <a:rPr lang="en-US" sz="1600" dirty="0" err="1">
                <a:solidFill>
                  <a:srgbClr val="000000"/>
                </a:solidFill>
              </a:rPr>
              <a:t>způsob</a:t>
            </a:r>
            <a:r>
              <a:rPr lang="en-US" sz="1600" dirty="0">
                <a:solidFill>
                  <a:srgbClr val="000000"/>
                </a:solidFill>
              </a:rPr>
              <a:t> </a:t>
            </a:r>
            <a:r>
              <a:rPr lang="en-US" sz="1600" dirty="0" err="1">
                <a:solidFill>
                  <a:srgbClr val="000000"/>
                </a:solidFill>
              </a:rPr>
              <a:t>odběru</a:t>
            </a:r>
            <a:r>
              <a:rPr lang="en-US" sz="1600" dirty="0">
                <a:solidFill>
                  <a:srgbClr val="000000"/>
                </a:solidFill>
              </a:rPr>
              <a:t> </a:t>
            </a:r>
            <a:r>
              <a:rPr lang="en-US" sz="1600" dirty="0" err="1">
                <a:solidFill>
                  <a:srgbClr val="000000"/>
                </a:solidFill>
              </a:rPr>
              <a:t>vzorku</a:t>
            </a:r>
            <a:r>
              <a:rPr lang="en-US" sz="1600" dirty="0">
                <a:solidFill>
                  <a:srgbClr val="000000"/>
                </a:solidFill>
              </a:rPr>
              <a:t> (</a:t>
            </a:r>
            <a:r>
              <a:rPr lang="en-US" sz="1600" dirty="0" err="1">
                <a:solidFill>
                  <a:srgbClr val="000000"/>
                </a:solidFill>
              </a:rPr>
              <a:t>ležel</a:t>
            </a:r>
            <a:r>
              <a:rPr lang="en-US" sz="1600" dirty="0">
                <a:solidFill>
                  <a:srgbClr val="000000"/>
                </a:solidFill>
              </a:rPr>
              <a:t> </a:t>
            </a:r>
            <a:r>
              <a:rPr lang="en-US" sz="1600" dirty="0" err="1">
                <a:solidFill>
                  <a:srgbClr val="000000"/>
                </a:solidFill>
              </a:rPr>
              <a:t>materiál</a:t>
            </a:r>
            <a:r>
              <a:rPr lang="en-US" sz="1600" dirty="0">
                <a:solidFill>
                  <a:srgbClr val="000000"/>
                </a:solidFill>
              </a:rPr>
              <a:t> </a:t>
            </a:r>
            <a:r>
              <a:rPr lang="en-US" sz="1600" dirty="0" err="1">
                <a:solidFill>
                  <a:srgbClr val="000000"/>
                </a:solidFill>
              </a:rPr>
              <a:t>někde</a:t>
            </a:r>
            <a:r>
              <a:rPr lang="en-US" sz="1600" dirty="0">
                <a:solidFill>
                  <a:srgbClr val="000000"/>
                </a:solidFill>
              </a:rPr>
              <a:t> </a:t>
            </a:r>
            <a:r>
              <a:rPr lang="en-US" sz="1600" dirty="0" err="1">
                <a:solidFill>
                  <a:srgbClr val="000000"/>
                </a:solidFill>
              </a:rPr>
              <a:t>několik</a:t>
            </a:r>
            <a:r>
              <a:rPr lang="en-US" sz="1600" dirty="0">
                <a:solidFill>
                  <a:srgbClr val="000000"/>
                </a:solidFill>
              </a:rPr>
              <a:t> </a:t>
            </a:r>
            <a:r>
              <a:rPr lang="en-US" sz="1600" dirty="0" err="1">
                <a:solidFill>
                  <a:srgbClr val="000000"/>
                </a:solidFill>
              </a:rPr>
              <a:t>hodin</a:t>
            </a:r>
            <a:r>
              <a:rPr lang="en-US" sz="1600" dirty="0">
                <a:solidFill>
                  <a:srgbClr val="000000"/>
                </a:solidFill>
              </a:rPr>
              <a:t> </a:t>
            </a:r>
            <a:r>
              <a:rPr lang="en-US" sz="1600" dirty="0" err="1">
                <a:solidFill>
                  <a:srgbClr val="000000"/>
                </a:solidFill>
              </a:rPr>
              <a:t>mimo</a:t>
            </a:r>
            <a:r>
              <a:rPr lang="en-US" sz="1600" dirty="0">
                <a:solidFill>
                  <a:srgbClr val="000000"/>
                </a:solidFill>
              </a:rPr>
              <a:t> </a:t>
            </a:r>
            <a:r>
              <a:rPr lang="en-US" sz="1600" dirty="0" err="1">
                <a:solidFill>
                  <a:srgbClr val="000000"/>
                </a:solidFill>
              </a:rPr>
              <a:t>mrazák</a:t>
            </a:r>
            <a:r>
              <a:rPr lang="en-US" sz="1600" dirty="0">
                <a:solidFill>
                  <a:srgbClr val="000000"/>
                </a:solidFill>
              </a:rPr>
              <a:t>?)</a:t>
            </a:r>
          </a:p>
          <a:p>
            <a:pPr lvl="1" indent="-228600">
              <a:lnSpc>
                <a:spcPct val="90000"/>
              </a:lnSpc>
              <a:spcAft>
                <a:spcPts val="600"/>
              </a:spcAft>
              <a:buFont typeface="Arial" panose="020B0604020202020204" pitchFamily="34" charset="0"/>
              <a:buChar char="•"/>
            </a:pPr>
            <a:r>
              <a:rPr lang="en-US" sz="1600" dirty="0">
                <a:solidFill>
                  <a:srgbClr val="000000"/>
                </a:solidFill>
              </a:rPr>
              <a:t> …</a:t>
            </a:r>
          </a:p>
          <a:p>
            <a:pPr indent="-228600">
              <a:lnSpc>
                <a:spcPct val="90000"/>
              </a:lnSpc>
              <a:spcAft>
                <a:spcPts val="600"/>
              </a:spcAft>
              <a:buFont typeface="Arial" panose="020B0604020202020204" pitchFamily="34" charset="0"/>
              <a:buChar char="•"/>
            </a:pPr>
            <a:endParaRPr lang="en-US" sz="1600" dirty="0">
              <a:solidFill>
                <a:srgbClr val="000000"/>
              </a:solidFill>
            </a:endParaRPr>
          </a:p>
          <a:p>
            <a:pPr>
              <a:lnSpc>
                <a:spcPct val="90000"/>
              </a:lnSpc>
              <a:spcAft>
                <a:spcPts val="600"/>
              </a:spcAft>
            </a:pPr>
            <a:r>
              <a:rPr lang="en-US" sz="1600" dirty="0">
                <a:solidFill>
                  <a:srgbClr val="000000"/>
                </a:solidFill>
              </a:rPr>
              <a:t>2. </a:t>
            </a:r>
            <a:r>
              <a:rPr lang="en-US" sz="1600" dirty="0" err="1">
                <a:solidFill>
                  <a:srgbClr val="000000"/>
                </a:solidFill>
              </a:rPr>
              <a:t>Provádíme</a:t>
            </a:r>
            <a:r>
              <a:rPr lang="en-US" sz="1600" dirty="0">
                <a:solidFill>
                  <a:srgbClr val="000000"/>
                </a:solidFill>
              </a:rPr>
              <a:t> po </a:t>
            </a:r>
            <a:r>
              <a:rPr lang="en-US" sz="1600" dirty="0" err="1">
                <a:solidFill>
                  <a:srgbClr val="000000"/>
                </a:solidFill>
              </a:rPr>
              <a:t>konzultaci</a:t>
            </a:r>
            <a:r>
              <a:rPr lang="en-US" sz="1600" dirty="0">
                <a:solidFill>
                  <a:srgbClr val="000000"/>
                </a:solidFill>
              </a:rPr>
              <a:t> se </a:t>
            </a:r>
            <a:r>
              <a:rPr lang="en-US" sz="1600" dirty="0" err="1">
                <a:solidFill>
                  <a:srgbClr val="000000"/>
                </a:solidFill>
              </a:rPr>
              <a:t>statistikem</a:t>
            </a:r>
            <a:r>
              <a:rPr lang="en-US" sz="1600" dirty="0">
                <a:solidFill>
                  <a:srgbClr val="000000"/>
                </a:solidFill>
              </a:rPr>
              <a:t> –</a:t>
            </a:r>
            <a:r>
              <a:rPr lang="en-US" sz="1600" b="1" dirty="0">
                <a:solidFill>
                  <a:srgbClr val="000000"/>
                </a:solidFill>
              </a:rPr>
              <a:t> </a:t>
            </a:r>
            <a:r>
              <a:rPr lang="en-US" sz="1600" b="1" dirty="0" err="1">
                <a:solidFill>
                  <a:srgbClr val="000000"/>
                </a:solidFill>
              </a:rPr>
              <a:t>randomizaci</a:t>
            </a:r>
            <a:r>
              <a:rPr lang="en-US" sz="1600" b="1" dirty="0">
                <a:solidFill>
                  <a:srgbClr val="000000"/>
                </a:solidFill>
              </a:rPr>
              <a:t> a </a:t>
            </a:r>
            <a:r>
              <a:rPr lang="en-US" sz="1600" b="1" dirty="0" err="1">
                <a:solidFill>
                  <a:srgbClr val="000000"/>
                </a:solidFill>
              </a:rPr>
              <a:t>dizajn</a:t>
            </a:r>
            <a:r>
              <a:rPr lang="en-US" sz="1600" b="1" dirty="0">
                <a:solidFill>
                  <a:srgbClr val="000000"/>
                </a:solidFill>
              </a:rPr>
              <a:t> </a:t>
            </a:r>
            <a:r>
              <a:rPr lang="en-US" sz="1600" b="1" dirty="0" err="1">
                <a:solidFill>
                  <a:srgbClr val="000000"/>
                </a:solidFill>
              </a:rPr>
              <a:t>experimentu</a:t>
            </a:r>
            <a:r>
              <a:rPr lang="en-US" sz="1600" b="1" dirty="0">
                <a:solidFill>
                  <a:srgbClr val="000000"/>
                </a:solidFill>
              </a:rPr>
              <a:t>.</a:t>
            </a:r>
          </a:p>
          <a:p>
            <a:pPr indent="-228600">
              <a:lnSpc>
                <a:spcPct val="90000"/>
              </a:lnSpc>
              <a:spcAft>
                <a:spcPts val="600"/>
              </a:spcAft>
              <a:buFont typeface="Arial" panose="020B0604020202020204" pitchFamily="34" charset="0"/>
              <a:buChar char="•"/>
            </a:pPr>
            <a:endParaRPr lang="en-US" sz="1600" dirty="0">
              <a:solidFill>
                <a:srgbClr val="000000"/>
              </a:solidFill>
            </a:endParaRPr>
          </a:p>
          <a:p>
            <a:pPr>
              <a:lnSpc>
                <a:spcPct val="90000"/>
              </a:lnSpc>
              <a:spcAft>
                <a:spcPts val="600"/>
              </a:spcAft>
            </a:pPr>
            <a:r>
              <a:rPr lang="en-US" sz="1600" dirty="0">
                <a:solidFill>
                  <a:srgbClr val="000000"/>
                </a:solidFill>
              </a:rPr>
              <a:t>3. V </a:t>
            </a:r>
            <a:r>
              <a:rPr lang="en-US" sz="1600" dirty="0" err="1">
                <a:solidFill>
                  <a:srgbClr val="000000"/>
                </a:solidFill>
              </a:rPr>
              <a:t>případě</a:t>
            </a:r>
            <a:r>
              <a:rPr lang="en-US" sz="1600" dirty="0">
                <a:solidFill>
                  <a:srgbClr val="000000"/>
                </a:solidFill>
              </a:rPr>
              <a:t> </a:t>
            </a:r>
            <a:r>
              <a:rPr lang="en-US" sz="1600" dirty="0" err="1">
                <a:solidFill>
                  <a:srgbClr val="000000"/>
                </a:solidFill>
              </a:rPr>
              <a:t>změn</a:t>
            </a:r>
            <a:r>
              <a:rPr lang="en-US" sz="1600" dirty="0">
                <a:solidFill>
                  <a:srgbClr val="000000"/>
                </a:solidFill>
              </a:rPr>
              <a:t> </a:t>
            </a:r>
            <a:r>
              <a:rPr lang="en-US" sz="1600" dirty="0" err="1">
                <a:solidFill>
                  <a:srgbClr val="000000"/>
                </a:solidFill>
              </a:rPr>
              <a:t>znovu</a:t>
            </a:r>
            <a:r>
              <a:rPr lang="en-US" sz="1600" dirty="0">
                <a:solidFill>
                  <a:srgbClr val="000000"/>
                </a:solidFill>
              </a:rPr>
              <a:t> </a:t>
            </a:r>
            <a:r>
              <a:rPr lang="en-US" sz="1600" dirty="0" err="1">
                <a:solidFill>
                  <a:srgbClr val="000000"/>
                </a:solidFill>
              </a:rPr>
              <a:t>konzultujeme</a:t>
            </a:r>
            <a:r>
              <a:rPr lang="en-US" sz="1600" dirty="0">
                <a:solidFill>
                  <a:srgbClr val="000000"/>
                </a:solidFill>
              </a:rPr>
              <a:t> </a:t>
            </a:r>
            <a:r>
              <a:rPr lang="en-US" sz="1600" dirty="0" err="1">
                <a:solidFill>
                  <a:srgbClr val="000000"/>
                </a:solidFill>
              </a:rPr>
              <a:t>další</a:t>
            </a:r>
            <a:r>
              <a:rPr lang="en-US" sz="1600" dirty="0">
                <a:solidFill>
                  <a:srgbClr val="000000"/>
                </a:solidFill>
              </a:rPr>
              <a:t> </a:t>
            </a:r>
            <a:r>
              <a:rPr lang="en-US" sz="1600" dirty="0" err="1">
                <a:solidFill>
                  <a:srgbClr val="000000"/>
                </a:solidFill>
              </a:rPr>
              <a:t>postup</a:t>
            </a:r>
            <a:r>
              <a:rPr lang="en-US" sz="1600" dirty="0">
                <a:solidFill>
                  <a:srgbClr val="000000"/>
                </a:solidFill>
              </a:rPr>
              <a:t>.</a:t>
            </a:r>
          </a:p>
        </p:txBody>
      </p:sp>
    </p:spTree>
    <p:extLst>
      <p:ext uri="{BB962C8B-B14F-4D97-AF65-F5344CB8AC3E}">
        <p14:creationId xmlns:p14="http://schemas.microsoft.com/office/powerpoint/2010/main" val="1949512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BC224B-B406-E24F-8E69-A5BDC599D2F5}"/>
              </a:ext>
            </a:extLst>
          </p:cNvPr>
          <p:cNvSpPr txBox="1">
            <a:spLocks noGrp="1"/>
          </p:cNvSpPr>
          <p:nvPr>
            <p:ph type="title" idx="4294967295"/>
          </p:nvPr>
        </p:nvSpPr>
        <p:spPr>
          <a:xfrm>
            <a:off x="645065" y="1463040"/>
            <a:ext cx="3796306" cy="2690949"/>
          </a:xfrm>
        </p:spPr>
        <p:txBody>
          <a:bodyPr vert="horz" lIns="91440" tIns="45720" rIns="91440" bIns="45720" rtlCol="0" anchor="t">
            <a:normAutofit/>
          </a:bodyPr>
          <a:lstStyle/>
          <a:p>
            <a:pPr lvl="0"/>
            <a:r>
              <a:rPr lang="en-US" kern="1200">
                <a:solidFill>
                  <a:schemeClr val="tx1"/>
                </a:solidFill>
                <a:latin typeface="+mj-lt"/>
                <a:ea typeface="+mj-ea"/>
                <a:cs typeface="+mj-cs"/>
              </a:rPr>
              <a:t>Co když je randomizace nemožná (nebo ohrožena)</a:t>
            </a:r>
          </a:p>
        </p:txBody>
      </p:sp>
      <p:grpSp>
        <p:nvGrpSpPr>
          <p:cNvPr id="43" name="Group 42">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44" name="Rectangle 4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2F24755-F2FB-A747-BCC8-F3BE31955137}"/>
              </a:ext>
            </a:extLst>
          </p:cNvPr>
          <p:cNvSpPr txBox="1"/>
          <p:nvPr/>
        </p:nvSpPr>
        <p:spPr>
          <a:xfrm>
            <a:off x="5656218" y="1463039"/>
            <a:ext cx="5542387" cy="4300447"/>
          </a:xfrm>
          <a:prstGeom prst="rect">
            <a:avLst/>
          </a:prstGeom>
        </p:spPr>
        <p:txBody>
          <a:bodyPr vert="horz" lIns="91440" tIns="45720" rIns="91440" bIns="45720" rtlCol="0" anchor="t" anchorCtr="0" compatLnSpc="0">
            <a:normAutofit/>
          </a:bodyPr>
          <a:lstStyle/>
          <a:p>
            <a:pPr indent="-228600">
              <a:lnSpc>
                <a:spcPct val="90000"/>
              </a:lnSpc>
              <a:spcAft>
                <a:spcPts val="600"/>
              </a:spcAft>
              <a:buFont typeface="Arial" panose="020B0604020202020204" pitchFamily="34" charset="0"/>
              <a:buChar char="•"/>
            </a:pPr>
            <a:r>
              <a:rPr lang="en-US" sz="2200" b="1"/>
              <a:t>KAŽDOU ZMĚNU KONZULTUJTE SE STATISTIKEM!</a:t>
            </a:r>
          </a:p>
          <a:p>
            <a:pPr indent="-228600">
              <a:lnSpc>
                <a:spcPct val="90000"/>
              </a:lnSpc>
              <a:spcAft>
                <a:spcPts val="600"/>
              </a:spcAft>
              <a:buFont typeface="Arial" panose="020B0604020202020204" pitchFamily="34" charset="0"/>
              <a:buChar char="•"/>
            </a:pPr>
            <a:endParaRPr lang="en-US" sz="2200" b="1"/>
          </a:p>
          <a:p>
            <a:pPr indent="-228600">
              <a:lnSpc>
                <a:spcPct val="90000"/>
              </a:lnSpc>
              <a:spcAft>
                <a:spcPts val="600"/>
              </a:spcAft>
              <a:buFont typeface="Arial" panose="020B0604020202020204" pitchFamily="34" charset="0"/>
              <a:buChar char="•"/>
            </a:pPr>
            <a:r>
              <a:rPr lang="en-US" sz="2200" b="1"/>
              <a:t>ŘEŠENÍ (OBVYKLE) EXISTUJE !</a:t>
            </a:r>
          </a:p>
          <a:p>
            <a:pPr indent="-228600">
              <a:lnSpc>
                <a:spcPct val="90000"/>
              </a:lnSpc>
              <a:spcAft>
                <a:spcPts val="600"/>
              </a:spcAft>
              <a:buFont typeface="Arial" panose="020B0604020202020204" pitchFamily="34" charset="0"/>
              <a:buChar char="•"/>
            </a:pPr>
            <a:endParaRPr lang="en-US" sz="2200" b="1"/>
          </a:p>
          <a:p>
            <a:pPr indent="-228600">
              <a:lnSpc>
                <a:spcPct val="90000"/>
              </a:lnSpc>
              <a:spcAft>
                <a:spcPts val="600"/>
              </a:spcAft>
              <a:buFont typeface="Arial" panose="020B0604020202020204" pitchFamily="34" charset="0"/>
              <a:buChar char="•"/>
            </a:pPr>
            <a:r>
              <a:rPr lang="en-US" sz="2200" b="1"/>
              <a:t>Efekt dávky se dá odstranit, máme-li dostatek stejných vzorků analyzovaných před i po změně –</a:t>
            </a:r>
            <a:r>
              <a:rPr lang="en-US" sz="2200"/>
              <a:t> vhodnými metodami se odhadne efekt a ten se pak z dat odstraní.</a:t>
            </a:r>
            <a:endParaRPr lang="en-US" sz="2200" b="1"/>
          </a:p>
          <a:p>
            <a:pPr indent="-228600">
              <a:lnSpc>
                <a:spcPct val="90000"/>
              </a:lnSpc>
              <a:spcAft>
                <a:spcPts val="600"/>
              </a:spcAft>
              <a:buFont typeface="Arial" panose="020B0604020202020204" pitchFamily="34" charset="0"/>
              <a:buChar char="•"/>
            </a:pPr>
            <a:endParaRPr lang="en-US" sz="2200" b="1"/>
          </a:p>
          <a:p>
            <a:pPr indent="-228600">
              <a:lnSpc>
                <a:spcPct val="90000"/>
              </a:lnSpc>
              <a:spcAft>
                <a:spcPts val="600"/>
              </a:spcAft>
              <a:buFont typeface="Arial" panose="020B0604020202020204" pitchFamily="34" charset="0"/>
              <a:buChar char="•"/>
            </a:pPr>
            <a:r>
              <a:rPr lang="en-US" sz="2200" b="1"/>
              <a:t>POZOR – je to nákladné a není to dokonalé, takže lépe je tyto efekty minimalizovat.</a:t>
            </a:r>
          </a:p>
        </p:txBody>
      </p:sp>
    </p:spTree>
    <p:extLst>
      <p:ext uri="{BB962C8B-B14F-4D97-AF65-F5344CB8AC3E}">
        <p14:creationId xmlns:p14="http://schemas.microsoft.com/office/powerpoint/2010/main" val="22828176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31085C-6578-DA4A-8566-0EEBC6BD358B}"/>
              </a:ext>
            </a:extLst>
          </p:cNvPr>
          <p:cNvSpPr>
            <a:spLocks noGrp="1"/>
          </p:cNvSpPr>
          <p:nvPr>
            <p:ph type="title"/>
          </p:nvPr>
        </p:nvSpPr>
        <p:spPr>
          <a:xfrm>
            <a:off x="1179226" y="826680"/>
            <a:ext cx="9833548" cy="1325563"/>
          </a:xfrm>
        </p:spPr>
        <p:txBody>
          <a:bodyPr>
            <a:normAutofit/>
          </a:bodyPr>
          <a:lstStyle/>
          <a:p>
            <a:pPr algn="ctr"/>
            <a:r>
              <a:rPr lang="cs-CZ" sz="4000">
                <a:solidFill>
                  <a:srgbClr val="FFFFFF"/>
                </a:solidFill>
              </a:rPr>
              <a:t>Jak odstranit efekt dávky</a:t>
            </a:r>
          </a:p>
        </p:txBody>
      </p:sp>
      <p:graphicFrame>
        <p:nvGraphicFramePr>
          <p:cNvPr id="5" name="Content Placeholder 2">
            <a:extLst>
              <a:ext uri="{FF2B5EF4-FFF2-40B4-BE49-F238E27FC236}">
                <a16:creationId xmlns:a16="http://schemas.microsoft.com/office/drawing/2014/main" id="{D8BA143A-E4E8-4E0A-9884-2D8F5CD5BA03}"/>
              </a:ext>
            </a:extLst>
          </p:cNvPr>
          <p:cNvGraphicFramePr>
            <a:graphicFrameLocks noGrp="1"/>
          </p:cNvGraphicFramePr>
          <p:nvPr>
            <p:ph idx="1"/>
            <p:extLst>
              <p:ext uri="{D42A27DB-BD31-4B8C-83A1-F6EECF244321}">
                <p14:modId xmlns:p14="http://schemas.microsoft.com/office/powerpoint/2010/main" val="1740880990"/>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2509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9706A0-4ED6-7643-8B07-E9CC3EE45D37}"/>
              </a:ext>
            </a:extLst>
          </p:cNvPr>
          <p:cNvSpPr>
            <a:spLocks noGrp="1"/>
          </p:cNvSpPr>
          <p:nvPr>
            <p:ph type="title"/>
          </p:nvPr>
        </p:nvSpPr>
        <p:spPr>
          <a:xfrm>
            <a:off x="1113810" y="3130041"/>
            <a:ext cx="4036334" cy="2387600"/>
          </a:xfrm>
        </p:spPr>
        <p:txBody>
          <a:bodyPr vert="horz" lIns="91440" tIns="45720" rIns="91440" bIns="45720" rtlCol="0" anchor="t">
            <a:normAutofit/>
          </a:bodyPr>
          <a:lstStyle/>
          <a:p>
            <a:r>
              <a:rPr lang="en-US" sz="5400"/>
              <a:t>Regresní strategie</a:t>
            </a:r>
          </a:p>
        </p:txBody>
      </p:sp>
      <p:grpSp>
        <p:nvGrpSpPr>
          <p:cNvPr id="22" name="Group 2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23" name="Rectangle 2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AF97AA40-9CBD-464C-B012-B0A86EC10213}"/>
              </a:ext>
            </a:extLst>
          </p:cNvPr>
          <p:cNvGraphicFramePr>
            <a:graphicFrameLocks noGrp="1"/>
          </p:cNvGraphicFramePr>
          <p:nvPr>
            <p:ph idx="1"/>
            <p:extLst>
              <p:ext uri="{D42A27DB-BD31-4B8C-83A1-F6EECF244321}">
                <p14:modId xmlns:p14="http://schemas.microsoft.com/office/powerpoint/2010/main" val="12834721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1061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5" name="Rectangle 103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96563A-E068-402A-AADD-516D04444B7D}"/>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3600"/>
              <a:t>Odstranění batch efektu – jednoduchý příklad</a:t>
            </a:r>
          </a:p>
        </p:txBody>
      </p:sp>
      <p:sp>
        <p:nvSpPr>
          <p:cNvPr id="5" name="Content Placeholder 4">
            <a:extLst>
              <a:ext uri="{FF2B5EF4-FFF2-40B4-BE49-F238E27FC236}">
                <a16:creationId xmlns:a16="http://schemas.microsoft.com/office/drawing/2014/main" id="{D13CB858-F3AC-453A-AE6A-D9E446636E37}"/>
              </a:ext>
            </a:extLst>
          </p:cNvPr>
          <p:cNvSpPr>
            <a:spLocks noGrp="1"/>
          </p:cNvSpPr>
          <p:nvPr>
            <p:ph idx="1"/>
          </p:nvPr>
        </p:nvSpPr>
        <p:spPr>
          <a:xfrm>
            <a:off x="6382512" y="498698"/>
            <a:ext cx="4940808" cy="1185353"/>
          </a:xfrm>
        </p:spPr>
        <p:txBody>
          <a:bodyPr vert="horz" lIns="91440" tIns="45720" rIns="91440" bIns="45720" rtlCol="0" anchor="ctr">
            <a:normAutofit/>
          </a:bodyPr>
          <a:lstStyle/>
          <a:p>
            <a:pPr marL="0" indent="0">
              <a:buNone/>
            </a:pPr>
            <a:r>
              <a:rPr lang="en-US" sz="2400"/>
              <a:t>3 druhy kosatců se liší na základě </a:t>
            </a:r>
            <a:r>
              <a:rPr lang="en-US" sz="2400" b="1"/>
              <a:t>šířky</a:t>
            </a:r>
            <a:r>
              <a:rPr lang="en-US" sz="2400"/>
              <a:t> a </a:t>
            </a:r>
            <a:r>
              <a:rPr lang="en-US" sz="2400" b="1"/>
              <a:t>délky</a:t>
            </a:r>
            <a:r>
              <a:rPr lang="en-US" sz="2400"/>
              <a:t> kališních (sepal) a okvětních (petal) lístků</a:t>
            </a:r>
          </a:p>
        </p:txBody>
      </p:sp>
      <p:sp>
        <p:nvSpPr>
          <p:cNvPr id="1037" name="Rectangle 103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Iris Species:100% Accuracy using Naive bayes | Kaggle">
            <a:extLst>
              <a:ext uri="{FF2B5EF4-FFF2-40B4-BE49-F238E27FC236}">
                <a16:creationId xmlns:a16="http://schemas.microsoft.com/office/drawing/2014/main" id="{A116BF94-4A91-4987-96FA-1C19E4B14D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9058" y="2150600"/>
            <a:ext cx="5431536" cy="40872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ris">
            <a:extLst>
              <a:ext uri="{FF2B5EF4-FFF2-40B4-BE49-F238E27FC236}">
                <a16:creationId xmlns:a16="http://schemas.microsoft.com/office/drawing/2014/main" id="{2A384321-67E2-4201-B7C6-1BD52BB029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11408" y="3173184"/>
            <a:ext cx="5431536" cy="2032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2651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563A-E068-402A-AADD-516D04444B7D}"/>
              </a:ext>
            </a:extLst>
          </p:cNvPr>
          <p:cNvSpPr>
            <a:spLocks noGrp="1"/>
          </p:cNvSpPr>
          <p:nvPr>
            <p:ph type="title"/>
          </p:nvPr>
        </p:nvSpPr>
        <p:spPr>
          <a:xfrm>
            <a:off x="838200" y="313093"/>
            <a:ext cx="9440332" cy="1325563"/>
          </a:xfrm>
        </p:spPr>
        <p:txBody>
          <a:bodyPr>
            <a:normAutofit fontScale="90000"/>
          </a:bodyPr>
          <a:lstStyle/>
          <a:p>
            <a:r>
              <a:rPr lang="en-US" sz="5400" dirty="0" err="1"/>
              <a:t>Odstran</a:t>
            </a:r>
            <a:r>
              <a:rPr lang="sk-SK" sz="5400" dirty="0"/>
              <a:t>ění batch efektu – jednoduchý příklad</a:t>
            </a:r>
            <a:endParaRPr lang="en-US" sz="5400" dirty="0"/>
          </a:p>
        </p:txBody>
      </p:sp>
      <p:sp>
        <p:nvSpPr>
          <p:cNvPr id="5" name="Content Placeholder 4">
            <a:extLst>
              <a:ext uri="{FF2B5EF4-FFF2-40B4-BE49-F238E27FC236}">
                <a16:creationId xmlns:a16="http://schemas.microsoft.com/office/drawing/2014/main" id="{D13CB858-F3AC-453A-AE6A-D9E446636E37}"/>
              </a:ext>
            </a:extLst>
          </p:cNvPr>
          <p:cNvSpPr>
            <a:spLocks noGrp="1"/>
          </p:cNvSpPr>
          <p:nvPr>
            <p:ph idx="1"/>
          </p:nvPr>
        </p:nvSpPr>
        <p:spPr>
          <a:xfrm>
            <a:off x="8386597" y="479782"/>
            <a:ext cx="3259428" cy="2160387"/>
          </a:xfrm>
        </p:spPr>
        <p:txBody>
          <a:bodyPr/>
          <a:lstStyle/>
          <a:p>
            <a:r>
              <a:rPr lang="sk-SK" dirty="0"/>
              <a:t>3 druhy kosatců se liší na základě </a:t>
            </a:r>
            <a:r>
              <a:rPr lang="sk-SK" b="1" dirty="0"/>
              <a:t>šířky</a:t>
            </a:r>
            <a:r>
              <a:rPr lang="sk-SK" dirty="0"/>
              <a:t> a </a:t>
            </a:r>
            <a:r>
              <a:rPr lang="sk-SK" b="1" dirty="0"/>
              <a:t>délky</a:t>
            </a:r>
            <a:r>
              <a:rPr lang="sk-SK" dirty="0"/>
              <a:t> kališních (sepal) a okvětních (petal) lístků</a:t>
            </a:r>
          </a:p>
        </p:txBody>
      </p:sp>
      <p:pic>
        <p:nvPicPr>
          <p:cNvPr id="7" name="Picture 6" descr="Chart, box and whisker chart&#10;&#10;Description automatically generated">
            <a:extLst>
              <a:ext uri="{FF2B5EF4-FFF2-40B4-BE49-F238E27FC236}">
                <a16:creationId xmlns:a16="http://schemas.microsoft.com/office/drawing/2014/main" id="{9285CCD2-B5AD-4E85-9EDE-C15EF2A316A1}"/>
              </a:ext>
            </a:extLst>
          </p:cNvPr>
          <p:cNvPicPr>
            <a:picLocks noChangeAspect="1"/>
          </p:cNvPicPr>
          <p:nvPr/>
        </p:nvPicPr>
        <p:blipFill>
          <a:blip r:embed="rId2"/>
          <a:stretch>
            <a:fillRect/>
          </a:stretch>
        </p:blipFill>
        <p:spPr>
          <a:xfrm>
            <a:off x="287560" y="1947449"/>
            <a:ext cx="7507661" cy="4107690"/>
          </a:xfrm>
          <a:prstGeom prst="rect">
            <a:avLst/>
          </a:prstGeom>
        </p:spPr>
      </p:pic>
      <p:sp>
        <p:nvSpPr>
          <p:cNvPr id="8" name="TextBox 7">
            <a:extLst>
              <a:ext uri="{FF2B5EF4-FFF2-40B4-BE49-F238E27FC236}">
                <a16:creationId xmlns:a16="http://schemas.microsoft.com/office/drawing/2014/main" id="{38532C34-31D3-429A-8BE9-69649C43E143}"/>
              </a:ext>
            </a:extLst>
          </p:cNvPr>
          <p:cNvSpPr txBox="1"/>
          <p:nvPr/>
        </p:nvSpPr>
        <p:spPr>
          <a:xfrm>
            <a:off x="2385147" y="1986677"/>
            <a:ext cx="1553028" cy="276999"/>
          </a:xfrm>
          <a:prstGeom prst="rect">
            <a:avLst/>
          </a:prstGeom>
          <a:noFill/>
        </p:spPr>
        <p:txBody>
          <a:bodyPr wrap="square" rtlCol="0">
            <a:spAutoFit/>
          </a:bodyPr>
          <a:lstStyle/>
          <a:p>
            <a:pPr algn="ctr"/>
            <a:r>
              <a:rPr lang="cs-CZ" sz="1200" dirty="0"/>
              <a:t>Délka kališních lístků</a:t>
            </a:r>
            <a:endParaRPr lang="en-US" sz="1200" dirty="0"/>
          </a:p>
        </p:txBody>
      </p:sp>
      <p:sp>
        <p:nvSpPr>
          <p:cNvPr id="9" name="TextBox 8">
            <a:extLst>
              <a:ext uri="{FF2B5EF4-FFF2-40B4-BE49-F238E27FC236}">
                <a16:creationId xmlns:a16="http://schemas.microsoft.com/office/drawing/2014/main" id="{F5C047C8-49CB-49A8-B105-056CF8EA200D}"/>
              </a:ext>
            </a:extLst>
          </p:cNvPr>
          <p:cNvSpPr txBox="1"/>
          <p:nvPr/>
        </p:nvSpPr>
        <p:spPr>
          <a:xfrm>
            <a:off x="509970" y="2000577"/>
            <a:ext cx="1553028" cy="276999"/>
          </a:xfrm>
          <a:prstGeom prst="rect">
            <a:avLst/>
          </a:prstGeom>
          <a:noFill/>
        </p:spPr>
        <p:txBody>
          <a:bodyPr wrap="square" rtlCol="0">
            <a:spAutoFit/>
          </a:bodyPr>
          <a:lstStyle/>
          <a:p>
            <a:pPr algn="ctr"/>
            <a:r>
              <a:rPr lang="cs-CZ" sz="1200" dirty="0"/>
              <a:t>Šířka kališních lístků</a:t>
            </a:r>
            <a:endParaRPr lang="en-US" sz="1200" dirty="0"/>
          </a:p>
        </p:txBody>
      </p:sp>
      <p:sp>
        <p:nvSpPr>
          <p:cNvPr id="11" name="TextBox 10">
            <a:extLst>
              <a:ext uri="{FF2B5EF4-FFF2-40B4-BE49-F238E27FC236}">
                <a16:creationId xmlns:a16="http://schemas.microsoft.com/office/drawing/2014/main" id="{72BEBB44-B8E4-4D48-90B5-C4CC356A7100}"/>
              </a:ext>
            </a:extLst>
          </p:cNvPr>
          <p:cNvSpPr txBox="1"/>
          <p:nvPr/>
        </p:nvSpPr>
        <p:spPr>
          <a:xfrm>
            <a:off x="4260324" y="2000577"/>
            <a:ext cx="1553028" cy="276999"/>
          </a:xfrm>
          <a:prstGeom prst="rect">
            <a:avLst/>
          </a:prstGeom>
          <a:noFill/>
        </p:spPr>
        <p:txBody>
          <a:bodyPr wrap="square" rtlCol="0">
            <a:spAutoFit/>
          </a:bodyPr>
          <a:lstStyle/>
          <a:p>
            <a:pPr algn="ctr"/>
            <a:r>
              <a:rPr lang="cs-CZ" sz="1200" dirty="0"/>
              <a:t>Šířka okvětních lístků</a:t>
            </a:r>
            <a:endParaRPr lang="en-US" sz="1200" dirty="0"/>
          </a:p>
        </p:txBody>
      </p:sp>
      <p:sp>
        <p:nvSpPr>
          <p:cNvPr id="13" name="TextBox 12">
            <a:extLst>
              <a:ext uri="{FF2B5EF4-FFF2-40B4-BE49-F238E27FC236}">
                <a16:creationId xmlns:a16="http://schemas.microsoft.com/office/drawing/2014/main" id="{F1986C12-D4B5-44FC-A4E5-400C25021154}"/>
              </a:ext>
            </a:extLst>
          </p:cNvPr>
          <p:cNvSpPr txBox="1"/>
          <p:nvPr/>
        </p:nvSpPr>
        <p:spPr>
          <a:xfrm>
            <a:off x="6135501" y="1996343"/>
            <a:ext cx="1553028" cy="276999"/>
          </a:xfrm>
          <a:prstGeom prst="rect">
            <a:avLst/>
          </a:prstGeom>
          <a:noFill/>
        </p:spPr>
        <p:txBody>
          <a:bodyPr wrap="square" rtlCol="0">
            <a:spAutoFit/>
          </a:bodyPr>
          <a:lstStyle/>
          <a:p>
            <a:pPr algn="ctr"/>
            <a:r>
              <a:rPr lang="cs-CZ" sz="1200" dirty="0"/>
              <a:t>Délka okvětních lístků</a:t>
            </a:r>
            <a:endParaRPr lang="en-US" sz="1200" dirty="0"/>
          </a:p>
        </p:txBody>
      </p:sp>
      <p:pic>
        <p:nvPicPr>
          <p:cNvPr id="6" name="Picture 5" descr="Chart, scatter chart&#10;&#10;Description automatically generated">
            <a:extLst>
              <a:ext uri="{FF2B5EF4-FFF2-40B4-BE49-F238E27FC236}">
                <a16:creationId xmlns:a16="http://schemas.microsoft.com/office/drawing/2014/main" id="{8B62CDB8-F810-4957-B69E-0C308407DD22}"/>
              </a:ext>
            </a:extLst>
          </p:cNvPr>
          <p:cNvPicPr>
            <a:picLocks noChangeAspect="1"/>
          </p:cNvPicPr>
          <p:nvPr/>
        </p:nvPicPr>
        <p:blipFill>
          <a:blip r:embed="rId3"/>
          <a:stretch>
            <a:fillRect/>
          </a:stretch>
        </p:blipFill>
        <p:spPr>
          <a:xfrm>
            <a:off x="8386597" y="2640169"/>
            <a:ext cx="3469547" cy="3074682"/>
          </a:xfrm>
          <a:prstGeom prst="rect">
            <a:avLst/>
          </a:prstGeom>
        </p:spPr>
      </p:pic>
    </p:spTree>
    <p:extLst>
      <p:ext uri="{BB962C8B-B14F-4D97-AF65-F5344CB8AC3E}">
        <p14:creationId xmlns:p14="http://schemas.microsoft.com/office/powerpoint/2010/main" val="676102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CFF010-577A-AA4C-A217-7E1E698EB4A9}"/>
              </a:ext>
            </a:extLst>
          </p:cNvPr>
          <p:cNvSpPr txBox="1">
            <a:spLocks noGrp="1"/>
          </p:cNvSpPr>
          <p:nvPr>
            <p:ph type="title" idx="4294967295"/>
          </p:nvPr>
        </p:nvSpPr>
        <p:spPr>
          <a:xfrm>
            <a:off x="1028700" y="190501"/>
            <a:ext cx="2886075" cy="2486024"/>
          </a:xfrm>
          <a:noFill/>
        </p:spPr>
        <p:txBody>
          <a:bodyPr vert="horz" lIns="91440" tIns="45720" rIns="91440" bIns="45720" rtlCol="0" anchor="ctr">
            <a:normAutofit/>
          </a:bodyPr>
          <a:lstStyle/>
          <a:p>
            <a:pPr lvl="0" algn="ctr"/>
            <a:r>
              <a:rPr lang="cs-CZ" sz="3600" dirty="0">
                <a:solidFill>
                  <a:schemeClr val="bg1"/>
                </a:solidFill>
              </a:rPr>
              <a:t>Jak můžeme tyto chyby minimalizovat?</a:t>
            </a:r>
            <a:endParaRPr lang="en-US" sz="3600" dirty="0">
              <a:solidFill>
                <a:schemeClr val="bg1"/>
              </a:solidFill>
            </a:endParaRPr>
          </a:p>
        </p:txBody>
      </p:sp>
      <p:sp>
        <p:nvSpPr>
          <p:cNvPr id="8" name="Freeform 7">
            <a:extLst>
              <a:ext uri="{FF2B5EF4-FFF2-40B4-BE49-F238E27FC236}">
                <a16:creationId xmlns:a16="http://schemas.microsoft.com/office/drawing/2014/main" id="{376F11C9-16E9-3746-9C6F-D0F7B193DAFE}"/>
              </a:ext>
            </a:extLst>
          </p:cNvPr>
          <p:cNvSpPr/>
          <p:nvPr/>
        </p:nvSpPr>
        <p:spPr>
          <a:xfrm>
            <a:off x="5712127" y="2250388"/>
            <a:ext cx="1742006" cy="82952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a:solidFill>
              <a:srgbClr val="3465A4">
                <a:alpha val="90000"/>
              </a:srgbClr>
            </a:solidFill>
            <a:prstDash val="solid"/>
          </a:ln>
        </p:spPr>
        <p:txBody>
          <a:bodyPr vert="horz" wrap="none" lIns="81646" tIns="40823" rIns="81646" bIns="40823" anchor="ctr" anchorCtr="0" compatLnSpc="0">
            <a:noAutofit/>
          </a:bodyPr>
          <a:lstStyle/>
          <a:p>
            <a:pPr algn="ctr" hangingPunct="0"/>
            <a:r>
              <a:rPr lang="en-US" sz="1633" dirty="0" err="1">
                <a:latin typeface="Liberation Sans" pitchFamily="18"/>
                <a:ea typeface="Noto Sans CJK SC Regular" pitchFamily="2"/>
                <a:cs typeface="FreeSans" pitchFamily="2"/>
              </a:rPr>
              <a:t>Nedostatek</a:t>
            </a:r>
            <a:endParaRPr lang="en-US" sz="1633" dirty="0">
              <a:latin typeface="Liberation Sans" pitchFamily="18"/>
              <a:ea typeface="Noto Sans CJK SC Regular" pitchFamily="2"/>
              <a:cs typeface="FreeSans" pitchFamily="2"/>
            </a:endParaRPr>
          </a:p>
          <a:p>
            <a:pPr algn="ctr" hangingPunct="0"/>
            <a:r>
              <a:rPr lang="en-US" sz="1600" dirty="0" err="1">
                <a:latin typeface="Liberation Sans"/>
                <a:ea typeface="Noto Sans CJK SC Regular" pitchFamily="2"/>
                <a:cs typeface="FreeSans" pitchFamily="2"/>
              </a:rPr>
              <a:t>znalostí</a:t>
            </a:r>
            <a:endParaRPr lang="cs-CZ" sz="1600" dirty="0" err="1">
              <a:latin typeface="Liberation Sans"/>
              <a:ea typeface="Noto Sans CJK SC Regular" pitchFamily="2"/>
              <a:cs typeface="FreeSans" pitchFamily="2"/>
            </a:endParaRPr>
          </a:p>
        </p:txBody>
      </p:sp>
      <p:sp>
        <p:nvSpPr>
          <p:cNvPr id="9" name="Freeform 8">
            <a:extLst>
              <a:ext uri="{FF2B5EF4-FFF2-40B4-BE49-F238E27FC236}">
                <a16:creationId xmlns:a16="http://schemas.microsoft.com/office/drawing/2014/main" id="{EA23EAC6-A600-AD4E-9136-376F246B0717}"/>
              </a:ext>
            </a:extLst>
          </p:cNvPr>
          <p:cNvSpPr/>
          <p:nvPr/>
        </p:nvSpPr>
        <p:spPr>
          <a:xfrm>
            <a:off x="4738766" y="834967"/>
            <a:ext cx="1742006" cy="82952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a:solidFill>
              <a:srgbClr val="3465A4">
                <a:alpha val="90000"/>
              </a:srgbClr>
            </a:solidFill>
            <a:prstDash val="solid"/>
          </a:ln>
        </p:spPr>
        <p:txBody>
          <a:bodyPr vert="horz" wrap="none" lIns="81646" tIns="40823" rIns="81646" bIns="40823" anchor="ctr" anchorCtr="0" compatLnSpc="0">
            <a:noAutofit/>
          </a:bodyPr>
          <a:lstStyle/>
          <a:p>
            <a:pPr algn="ctr" hangingPunct="0"/>
            <a:r>
              <a:rPr lang="en-US" sz="1633" dirty="0" err="1">
                <a:latin typeface="Liberation Sans" pitchFamily="18"/>
                <a:ea typeface="Noto Sans CJK SC Regular" pitchFamily="2"/>
                <a:cs typeface="FreeSans" pitchFamily="2"/>
              </a:rPr>
              <a:t>Nedostatek</a:t>
            </a:r>
            <a:endParaRPr lang="en-US" sz="1633" dirty="0">
              <a:latin typeface="Liberation Sans" pitchFamily="18"/>
              <a:ea typeface="Noto Sans CJK SC Regular" pitchFamily="2"/>
              <a:cs typeface="FreeSans" pitchFamily="2"/>
            </a:endParaRPr>
          </a:p>
          <a:p>
            <a:pPr algn="ctr" hangingPunct="0"/>
            <a:r>
              <a:rPr lang="en-US" sz="1600" dirty="0" err="1">
                <a:latin typeface="Liberation Sans"/>
                <a:ea typeface="Noto Sans CJK SC Regular" pitchFamily="2"/>
                <a:cs typeface="FreeSans" pitchFamily="2"/>
              </a:rPr>
              <a:t>kontroly</a:t>
            </a:r>
            <a:endParaRPr lang="cs-CZ" sz="1600" dirty="0" err="1">
              <a:latin typeface="Liberation Sans"/>
              <a:ea typeface="Noto Sans CJK SC Regular" pitchFamily="2"/>
              <a:cs typeface="FreeSans" pitchFamily="2"/>
            </a:endParaRPr>
          </a:p>
        </p:txBody>
      </p:sp>
      <p:sp>
        <p:nvSpPr>
          <p:cNvPr id="10" name="Freeform 9">
            <a:extLst>
              <a:ext uri="{FF2B5EF4-FFF2-40B4-BE49-F238E27FC236}">
                <a16:creationId xmlns:a16="http://schemas.microsoft.com/office/drawing/2014/main" id="{B68D8ADD-30FF-A14B-9EF5-339DAF67EEFC}"/>
              </a:ext>
            </a:extLst>
          </p:cNvPr>
          <p:cNvSpPr/>
          <p:nvPr/>
        </p:nvSpPr>
        <p:spPr>
          <a:xfrm>
            <a:off x="6726601" y="3680874"/>
            <a:ext cx="992635" cy="82952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a:solidFill>
              <a:srgbClr val="3465A4">
                <a:alpha val="90000"/>
              </a:srgbClr>
            </a:solidFill>
            <a:prstDash val="solid"/>
          </a:ln>
        </p:spPr>
        <p:txBody>
          <a:bodyPr vert="horz" wrap="none" lIns="81646" tIns="40823" rIns="81646" bIns="40823" anchor="ctr" anchorCtr="0" compatLnSpc="0">
            <a:noAutofit/>
          </a:bodyPr>
          <a:lstStyle/>
          <a:p>
            <a:pPr algn="ctr" hangingPunct="0"/>
            <a:r>
              <a:rPr lang="en-US" sz="1633" dirty="0" err="1">
                <a:latin typeface="Liberation Sans" pitchFamily="18"/>
                <a:ea typeface="Noto Sans CJK SC Regular" pitchFamily="2"/>
                <a:cs typeface="FreeSans" pitchFamily="2"/>
              </a:rPr>
              <a:t>Nedostatek</a:t>
            </a:r>
            <a:r>
              <a:rPr lang="en-US" sz="1633" dirty="0">
                <a:latin typeface="Liberation Sans" pitchFamily="18"/>
                <a:ea typeface="Noto Sans CJK SC Regular" pitchFamily="2"/>
                <a:cs typeface="FreeSans" pitchFamily="2"/>
              </a:rPr>
              <a:t> </a:t>
            </a:r>
            <a:endParaRPr lang="cs-CZ" sz="1633" dirty="0">
              <a:latin typeface="Liberation Sans" pitchFamily="18"/>
              <a:ea typeface="Noto Sans CJK SC Regular" pitchFamily="2"/>
              <a:cs typeface="FreeSans" pitchFamily="2"/>
            </a:endParaRPr>
          </a:p>
          <a:p>
            <a:pPr algn="ctr" hangingPunct="0"/>
            <a:r>
              <a:rPr lang="en-US" sz="1600" dirty="0" err="1">
                <a:latin typeface="Liberation Sans"/>
                <a:ea typeface="Noto Sans CJK SC Regular" pitchFamily="2"/>
                <a:cs typeface="FreeSans" pitchFamily="2"/>
              </a:rPr>
              <a:t>času</a:t>
            </a:r>
            <a:endParaRPr lang="cs-CZ" sz="1600" dirty="0" err="1">
              <a:latin typeface="Liberation Sans"/>
              <a:ea typeface="Noto Sans CJK SC Regular" pitchFamily="2"/>
              <a:cs typeface="FreeSans" pitchFamily="2"/>
            </a:endParaRPr>
          </a:p>
        </p:txBody>
      </p:sp>
      <p:sp>
        <p:nvSpPr>
          <p:cNvPr id="11" name="Freeform 10">
            <a:extLst>
              <a:ext uri="{FF2B5EF4-FFF2-40B4-BE49-F238E27FC236}">
                <a16:creationId xmlns:a16="http://schemas.microsoft.com/office/drawing/2014/main" id="{0215EED7-9398-9D4C-B720-26C67E4BBFFA}"/>
              </a:ext>
            </a:extLst>
          </p:cNvPr>
          <p:cNvSpPr/>
          <p:nvPr/>
        </p:nvSpPr>
        <p:spPr>
          <a:xfrm>
            <a:off x="8786071" y="1073897"/>
            <a:ext cx="1742006" cy="82952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a:solidFill>
              <a:srgbClr val="3465A4">
                <a:alpha val="90000"/>
              </a:srgbClr>
            </a:solidFill>
            <a:prstDash val="solid"/>
          </a:ln>
        </p:spPr>
        <p:txBody>
          <a:bodyPr vert="horz" wrap="none" lIns="81646" tIns="40823" rIns="81646" bIns="40823" anchor="ctr" anchorCtr="0" compatLnSpc="0">
            <a:noAutofit/>
          </a:bodyPr>
          <a:lstStyle/>
          <a:p>
            <a:pPr algn="ctr" hangingPunct="0"/>
            <a:r>
              <a:rPr lang="en-US" sz="1633" dirty="0" err="1">
                <a:latin typeface="Liberation Sans" pitchFamily="18"/>
                <a:ea typeface="Noto Sans CJK SC Regular" pitchFamily="2"/>
                <a:cs typeface="FreeSans" pitchFamily="2"/>
              </a:rPr>
              <a:t>Nedostatek</a:t>
            </a:r>
            <a:endParaRPr lang="en-US" sz="1633" dirty="0">
              <a:latin typeface="Liberation Sans" pitchFamily="18"/>
              <a:ea typeface="Noto Sans CJK SC Regular" pitchFamily="2"/>
              <a:cs typeface="FreeSans" pitchFamily="2"/>
            </a:endParaRPr>
          </a:p>
          <a:p>
            <a:pPr algn="ctr" hangingPunct="0"/>
            <a:r>
              <a:rPr lang="cs-CZ" sz="1600" dirty="0">
                <a:latin typeface="Liberation Sans"/>
                <a:ea typeface="Noto Sans CJK SC Regular" pitchFamily="2"/>
                <a:cs typeface="FreeSans" pitchFamily="2"/>
              </a:rPr>
              <a:t>f</a:t>
            </a:r>
            <a:r>
              <a:rPr lang="en-US" sz="1600" dirty="0" err="1">
                <a:latin typeface="Liberation Sans"/>
                <a:ea typeface="Noto Sans CJK SC Regular" pitchFamily="2"/>
                <a:cs typeface="FreeSans" pitchFamily="2"/>
              </a:rPr>
              <a:t>inancí</a:t>
            </a:r>
            <a:endParaRPr lang="cs-CZ" sz="1600" dirty="0" err="1">
              <a:latin typeface="Liberation Sans"/>
              <a:ea typeface="Noto Sans CJK SC Regular" pitchFamily="2"/>
              <a:cs typeface="FreeSans" pitchFamily="2"/>
            </a:endParaRPr>
          </a:p>
        </p:txBody>
      </p:sp>
      <p:sp>
        <p:nvSpPr>
          <p:cNvPr id="3" name="Freeform 8">
            <a:extLst>
              <a:ext uri="{FF2B5EF4-FFF2-40B4-BE49-F238E27FC236}">
                <a16:creationId xmlns:a16="http://schemas.microsoft.com/office/drawing/2014/main" id="{A582AD51-7EA2-36B8-21A6-CCEFE50C2428}"/>
              </a:ext>
            </a:extLst>
          </p:cNvPr>
          <p:cNvSpPr/>
          <p:nvPr/>
        </p:nvSpPr>
        <p:spPr>
          <a:xfrm>
            <a:off x="8935452" y="2768400"/>
            <a:ext cx="1742006" cy="82952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a:solidFill>
              <a:srgbClr val="3465A4">
                <a:alpha val="90000"/>
              </a:srgbClr>
            </a:solidFill>
            <a:prstDash val="solid"/>
          </a:ln>
        </p:spPr>
        <p:txBody>
          <a:bodyPr vert="horz" wrap="none" lIns="81646" tIns="40823" rIns="81646" bIns="40823" anchor="ctr" anchorCtr="0" compatLnSpc="0">
            <a:noAutofit/>
          </a:bodyPr>
          <a:lstStyle/>
          <a:p>
            <a:pPr algn="ctr"/>
            <a:r>
              <a:rPr lang="en-US" sz="1600" dirty="0" err="1">
                <a:latin typeface="Liberation Sans"/>
              </a:rPr>
              <a:t>Nedbalost</a:t>
            </a:r>
            <a:endParaRPr lang="en-US" dirty="0" err="1"/>
          </a:p>
        </p:txBody>
      </p:sp>
    </p:spTree>
    <p:extLst>
      <p:ext uri="{BB962C8B-B14F-4D97-AF65-F5344CB8AC3E}">
        <p14:creationId xmlns:p14="http://schemas.microsoft.com/office/powerpoint/2010/main" val="1850204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563A-E068-402A-AADD-516D04444B7D}"/>
              </a:ext>
            </a:extLst>
          </p:cNvPr>
          <p:cNvSpPr>
            <a:spLocks noGrp="1"/>
          </p:cNvSpPr>
          <p:nvPr>
            <p:ph type="title"/>
          </p:nvPr>
        </p:nvSpPr>
        <p:spPr>
          <a:xfrm>
            <a:off x="838200" y="313093"/>
            <a:ext cx="9440332" cy="1325563"/>
          </a:xfrm>
        </p:spPr>
        <p:txBody>
          <a:bodyPr>
            <a:normAutofit fontScale="90000"/>
          </a:bodyPr>
          <a:lstStyle/>
          <a:p>
            <a:r>
              <a:rPr lang="en-US" sz="5400" dirty="0" err="1"/>
              <a:t>Odstran</a:t>
            </a:r>
            <a:r>
              <a:rPr lang="sk-SK" sz="5400" dirty="0"/>
              <a:t>ění batch efektu – jednoduchý příklad</a:t>
            </a:r>
            <a:endParaRPr lang="en-US" sz="5400" dirty="0"/>
          </a:p>
        </p:txBody>
      </p:sp>
      <p:sp>
        <p:nvSpPr>
          <p:cNvPr id="5" name="Content Placeholder 4">
            <a:extLst>
              <a:ext uri="{FF2B5EF4-FFF2-40B4-BE49-F238E27FC236}">
                <a16:creationId xmlns:a16="http://schemas.microsoft.com/office/drawing/2014/main" id="{D13CB858-F3AC-453A-AE6A-D9E446636E37}"/>
              </a:ext>
            </a:extLst>
          </p:cNvPr>
          <p:cNvSpPr>
            <a:spLocks noGrp="1"/>
          </p:cNvSpPr>
          <p:nvPr>
            <p:ph idx="1"/>
          </p:nvPr>
        </p:nvSpPr>
        <p:spPr>
          <a:xfrm>
            <a:off x="8386597" y="479782"/>
            <a:ext cx="3259428" cy="2160387"/>
          </a:xfrm>
        </p:spPr>
        <p:txBody>
          <a:bodyPr/>
          <a:lstStyle/>
          <a:p>
            <a:r>
              <a:rPr lang="sk-SK" dirty="0"/>
              <a:t>3 druhy kosatců se liší na základě </a:t>
            </a:r>
            <a:r>
              <a:rPr lang="sk-SK" b="1" dirty="0"/>
              <a:t>šířky</a:t>
            </a:r>
            <a:r>
              <a:rPr lang="sk-SK" dirty="0"/>
              <a:t> a </a:t>
            </a:r>
            <a:r>
              <a:rPr lang="sk-SK" b="1" dirty="0"/>
              <a:t>délky</a:t>
            </a:r>
            <a:r>
              <a:rPr lang="sk-SK" dirty="0"/>
              <a:t> kališních (sepal) a okvětních (petal) lístků</a:t>
            </a:r>
          </a:p>
        </p:txBody>
      </p:sp>
      <p:pic>
        <p:nvPicPr>
          <p:cNvPr id="7" name="Picture 6" descr="Chart, box and whisker chart&#10;&#10;Description automatically generated">
            <a:extLst>
              <a:ext uri="{FF2B5EF4-FFF2-40B4-BE49-F238E27FC236}">
                <a16:creationId xmlns:a16="http://schemas.microsoft.com/office/drawing/2014/main" id="{9285CCD2-B5AD-4E85-9EDE-C15EF2A316A1}"/>
              </a:ext>
            </a:extLst>
          </p:cNvPr>
          <p:cNvPicPr>
            <a:picLocks noChangeAspect="1"/>
          </p:cNvPicPr>
          <p:nvPr/>
        </p:nvPicPr>
        <p:blipFill>
          <a:blip r:embed="rId2"/>
          <a:stretch>
            <a:fillRect/>
          </a:stretch>
        </p:blipFill>
        <p:spPr>
          <a:xfrm>
            <a:off x="287560" y="1947449"/>
            <a:ext cx="7507661" cy="4107690"/>
          </a:xfrm>
          <a:prstGeom prst="rect">
            <a:avLst/>
          </a:prstGeom>
        </p:spPr>
      </p:pic>
      <p:sp>
        <p:nvSpPr>
          <p:cNvPr id="8" name="TextBox 7">
            <a:extLst>
              <a:ext uri="{FF2B5EF4-FFF2-40B4-BE49-F238E27FC236}">
                <a16:creationId xmlns:a16="http://schemas.microsoft.com/office/drawing/2014/main" id="{38532C34-31D3-429A-8BE9-69649C43E143}"/>
              </a:ext>
            </a:extLst>
          </p:cNvPr>
          <p:cNvSpPr txBox="1"/>
          <p:nvPr/>
        </p:nvSpPr>
        <p:spPr>
          <a:xfrm>
            <a:off x="2385147" y="1986677"/>
            <a:ext cx="1553028" cy="276999"/>
          </a:xfrm>
          <a:prstGeom prst="rect">
            <a:avLst/>
          </a:prstGeom>
          <a:noFill/>
        </p:spPr>
        <p:txBody>
          <a:bodyPr wrap="square" rtlCol="0">
            <a:spAutoFit/>
          </a:bodyPr>
          <a:lstStyle/>
          <a:p>
            <a:pPr algn="ctr"/>
            <a:r>
              <a:rPr lang="cs-CZ" sz="1200" dirty="0"/>
              <a:t>Délka kališních lístků</a:t>
            </a:r>
            <a:endParaRPr lang="en-US" sz="1200" dirty="0"/>
          </a:p>
        </p:txBody>
      </p:sp>
      <p:sp>
        <p:nvSpPr>
          <p:cNvPr id="9" name="TextBox 8">
            <a:extLst>
              <a:ext uri="{FF2B5EF4-FFF2-40B4-BE49-F238E27FC236}">
                <a16:creationId xmlns:a16="http://schemas.microsoft.com/office/drawing/2014/main" id="{F5C047C8-49CB-49A8-B105-056CF8EA200D}"/>
              </a:ext>
            </a:extLst>
          </p:cNvPr>
          <p:cNvSpPr txBox="1"/>
          <p:nvPr/>
        </p:nvSpPr>
        <p:spPr>
          <a:xfrm>
            <a:off x="509970" y="2000577"/>
            <a:ext cx="1553028" cy="276999"/>
          </a:xfrm>
          <a:prstGeom prst="rect">
            <a:avLst/>
          </a:prstGeom>
          <a:noFill/>
        </p:spPr>
        <p:txBody>
          <a:bodyPr wrap="square" rtlCol="0">
            <a:spAutoFit/>
          </a:bodyPr>
          <a:lstStyle/>
          <a:p>
            <a:pPr algn="ctr"/>
            <a:r>
              <a:rPr lang="cs-CZ" sz="1200" dirty="0"/>
              <a:t>Šířka kališních lístků</a:t>
            </a:r>
            <a:endParaRPr lang="en-US" sz="1200" dirty="0"/>
          </a:p>
        </p:txBody>
      </p:sp>
      <p:sp>
        <p:nvSpPr>
          <p:cNvPr id="11" name="TextBox 10">
            <a:extLst>
              <a:ext uri="{FF2B5EF4-FFF2-40B4-BE49-F238E27FC236}">
                <a16:creationId xmlns:a16="http://schemas.microsoft.com/office/drawing/2014/main" id="{72BEBB44-B8E4-4D48-90B5-C4CC356A7100}"/>
              </a:ext>
            </a:extLst>
          </p:cNvPr>
          <p:cNvSpPr txBox="1"/>
          <p:nvPr/>
        </p:nvSpPr>
        <p:spPr>
          <a:xfrm>
            <a:off x="4260324" y="2000577"/>
            <a:ext cx="1553028" cy="276999"/>
          </a:xfrm>
          <a:prstGeom prst="rect">
            <a:avLst/>
          </a:prstGeom>
          <a:noFill/>
        </p:spPr>
        <p:txBody>
          <a:bodyPr wrap="square" rtlCol="0">
            <a:spAutoFit/>
          </a:bodyPr>
          <a:lstStyle/>
          <a:p>
            <a:pPr algn="ctr"/>
            <a:r>
              <a:rPr lang="cs-CZ" sz="1200" dirty="0"/>
              <a:t>Šířka okvětních lístků</a:t>
            </a:r>
            <a:endParaRPr lang="en-US" sz="1200" dirty="0"/>
          </a:p>
        </p:txBody>
      </p:sp>
      <p:sp>
        <p:nvSpPr>
          <p:cNvPr id="13" name="TextBox 12">
            <a:extLst>
              <a:ext uri="{FF2B5EF4-FFF2-40B4-BE49-F238E27FC236}">
                <a16:creationId xmlns:a16="http://schemas.microsoft.com/office/drawing/2014/main" id="{F1986C12-D4B5-44FC-A4E5-400C25021154}"/>
              </a:ext>
            </a:extLst>
          </p:cNvPr>
          <p:cNvSpPr txBox="1"/>
          <p:nvPr/>
        </p:nvSpPr>
        <p:spPr>
          <a:xfrm>
            <a:off x="6135501" y="1996343"/>
            <a:ext cx="1553028" cy="276999"/>
          </a:xfrm>
          <a:prstGeom prst="rect">
            <a:avLst/>
          </a:prstGeom>
          <a:noFill/>
        </p:spPr>
        <p:txBody>
          <a:bodyPr wrap="square" rtlCol="0">
            <a:spAutoFit/>
          </a:bodyPr>
          <a:lstStyle/>
          <a:p>
            <a:pPr algn="ctr"/>
            <a:r>
              <a:rPr lang="cs-CZ" sz="1200" dirty="0"/>
              <a:t>Délka okvětních lístků</a:t>
            </a:r>
            <a:endParaRPr lang="en-US" sz="1200" dirty="0"/>
          </a:p>
        </p:txBody>
      </p:sp>
      <p:sp>
        <p:nvSpPr>
          <p:cNvPr id="3" name="Oval 2">
            <a:extLst>
              <a:ext uri="{FF2B5EF4-FFF2-40B4-BE49-F238E27FC236}">
                <a16:creationId xmlns:a16="http://schemas.microsoft.com/office/drawing/2014/main" id="{18761F7D-5BA2-4764-B92E-3F4940F2C16B}"/>
              </a:ext>
            </a:extLst>
          </p:cNvPr>
          <p:cNvSpPr/>
          <p:nvPr/>
        </p:nvSpPr>
        <p:spPr>
          <a:xfrm>
            <a:off x="3993831" y="1622602"/>
            <a:ext cx="1842520" cy="46948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scatter chart&#10;&#10;Description automatically generated">
            <a:extLst>
              <a:ext uri="{FF2B5EF4-FFF2-40B4-BE49-F238E27FC236}">
                <a16:creationId xmlns:a16="http://schemas.microsoft.com/office/drawing/2014/main" id="{8B62CDB8-F810-4957-B69E-0C308407DD22}"/>
              </a:ext>
            </a:extLst>
          </p:cNvPr>
          <p:cNvPicPr>
            <a:picLocks noChangeAspect="1"/>
          </p:cNvPicPr>
          <p:nvPr/>
        </p:nvPicPr>
        <p:blipFill>
          <a:blip r:embed="rId3"/>
          <a:stretch>
            <a:fillRect/>
          </a:stretch>
        </p:blipFill>
        <p:spPr>
          <a:xfrm>
            <a:off x="8386597" y="2640169"/>
            <a:ext cx="3469547" cy="3074682"/>
          </a:xfrm>
          <a:prstGeom prst="rect">
            <a:avLst/>
          </a:prstGeom>
        </p:spPr>
      </p:pic>
      <p:sp>
        <p:nvSpPr>
          <p:cNvPr id="4" name="TextBox 3">
            <a:extLst>
              <a:ext uri="{FF2B5EF4-FFF2-40B4-BE49-F238E27FC236}">
                <a16:creationId xmlns:a16="http://schemas.microsoft.com/office/drawing/2014/main" id="{6FF99E44-27A8-4498-ADF9-37C62FED34F1}"/>
              </a:ext>
            </a:extLst>
          </p:cNvPr>
          <p:cNvSpPr txBox="1"/>
          <p:nvPr/>
        </p:nvSpPr>
        <p:spPr>
          <a:xfrm>
            <a:off x="5557234" y="6055139"/>
            <a:ext cx="5074276" cy="369332"/>
          </a:xfrm>
          <a:prstGeom prst="rect">
            <a:avLst/>
          </a:prstGeom>
          <a:noFill/>
        </p:spPr>
        <p:txBody>
          <a:bodyPr wrap="square" rtlCol="0">
            <a:spAutoFit/>
          </a:bodyPr>
          <a:lstStyle/>
          <a:p>
            <a:r>
              <a:rPr lang="en-US" dirty="0">
                <a:solidFill>
                  <a:srgbClr val="FF0000"/>
                </a:solidFill>
              </a:rPr>
              <a:t>P</a:t>
            </a:r>
            <a:r>
              <a:rPr lang="sk-SK" dirty="0">
                <a:solidFill>
                  <a:srgbClr val="FF0000"/>
                </a:solidFill>
              </a:rPr>
              <a:t>řidejme teď uměle efekt dávky u této proměnné.</a:t>
            </a:r>
            <a:endParaRPr lang="en-US" dirty="0">
              <a:solidFill>
                <a:srgbClr val="FF0000"/>
              </a:solidFill>
            </a:endParaRPr>
          </a:p>
        </p:txBody>
      </p:sp>
    </p:spTree>
    <p:extLst>
      <p:ext uri="{BB962C8B-B14F-4D97-AF65-F5344CB8AC3E}">
        <p14:creationId xmlns:p14="http://schemas.microsoft.com/office/powerpoint/2010/main" val="3840004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563A-E068-402A-AADD-516D04444B7D}"/>
              </a:ext>
            </a:extLst>
          </p:cNvPr>
          <p:cNvSpPr>
            <a:spLocks noGrp="1"/>
          </p:cNvSpPr>
          <p:nvPr>
            <p:ph type="title"/>
          </p:nvPr>
        </p:nvSpPr>
        <p:spPr>
          <a:xfrm>
            <a:off x="351971" y="41339"/>
            <a:ext cx="11840029" cy="1325563"/>
          </a:xfrm>
        </p:spPr>
        <p:txBody>
          <a:bodyPr>
            <a:normAutofit fontScale="90000"/>
          </a:bodyPr>
          <a:lstStyle/>
          <a:p>
            <a:r>
              <a:rPr lang="en-US" sz="5400" dirty="0" err="1"/>
              <a:t>Odstran</a:t>
            </a:r>
            <a:r>
              <a:rPr lang="sk-SK" sz="5400" dirty="0"/>
              <a:t>ění batch efektu – jednoduchý příklad</a:t>
            </a:r>
            <a:endParaRPr lang="en-US" sz="5400" dirty="0"/>
          </a:p>
        </p:txBody>
      </p:sp>
      <p:sp>
        <p:nvSpPr>
          <p:cNvPr id="5" name="Content Placeholder 4">
            <a:extLst>
              <a:ext uri="{FF2B5EF4-FFF2-40B4-BE49-F238E27FC236}">
                <a16:creationId xmlns:a16="http://schemas.microsoft.com/office/drawing/2014/main" id="{D13CB858-F3AC-453A-AE6A-D9E446636E37}"/>
              </a:ext>
            </a:extLst>
          </p:cNvPr>
          <p:cNvSpPr>
            <a:spLocks noGrp="1"/>
          </p:cNvSpPr>
          <p:nvPr>
            <p:ph idx="1"/>
          </p:nvPr>
        </p:nvSpPr>
        <p:spPr>
          <a:xfrm>
            <a:off x="6860656" y="1378241"/>
            <a:ext cx="4603459" cy="4351338"/>
          </a:xfrm>
        </p:spPr>
        <p:txBody>
          <a:bodyPr>
            <a:normAutofit fontScale="92500" lnSpcReduction="10000"/>
          </a:bodyPr>
          <a:lstStyle/>
          <a:p>
            <a:r>
              <a:rPr lang="sk-SK" dirty="0"/>
              <a:t>3 druhy kosatců se liší na základě </a:t>
            </a:r>
            <a:r>
              <a:rPr lang="sk-SK" b="1" dirty="0"/>
              <a:t>šířky</a:t>
            </a:r>
            <a:r>
              <a:rPr lang="sk-SK" dirty="0"/>
              <a:t> a </a:t>
            </a:r>
            <a:r>
              <a:rPr lang="sk-SK" b="1" dirty="0"/>
              <a:t>délky</a:t>
            </a:r>
            <a:r>
              <a:rPr lang="sk-SK" dirty="0"/>
              <a:t> kališních (sepal) a okvětních (petal) lístků</a:t>
            </a:r>
          </a:p>
          <a:p>
            <a:endParaRPr lang="sk-SK" dirty="0"/>
          </a:p>
          <a:p>
            <a:r>
              <a:rPr lang="sk-SK" dirty="0"/>
              <a:t>K šířce okvětních lístk</a:t>
            </a:r>
            <a:r>
              <a:rPr lang="cs-CZ" dirty="0"/>
              <a:t>ů byl přidán batch efekt: k polovině hodnot u každého z druhů kosatce jsem připočítala hodnoty z normálního rozložení o </a:t>
            </a:r>
            <a:r>
              <a:rPr lang="cs-CZ" b="1" dirty="0"/>
              <a:t>průměru 5</a:t>
            </a:r>
            <a:r>
              <a:rPr lang="cs-CZ" dirty="0"/>
              <a:t> a standardní odchýlce 0,5</a:t>
            </a:r>
            <a:endParaRPr lang="sk-SK" dirty="0"/>
          </a:p>
        </p:txBody>
      </p:sp>
      <p:pic>
        <p:nvPicPr>
          <p:cNvPr id="12" name="Picture 11" descr="A picture containing diagram&#10;&#10;Description automatically generated">
            <a:extLst>
              <a:ext uri="{FF2B5EF4-FFF2-40B4-BE49-F238E27FC236}">
                <a16:creationId xmlns:a16="http://schemas.microsoft.com/office/drawing/2014/main" id="{90717E58-02CF-492C-9896-C0B3D3D49ACF}"/>
              </a:ext>
            </a:extLst>
          </p:cNvPr>
          <p:cNvPicPr>
            <a:picLocks noChangeAspect="1"/>
          </p:cNvPicPr>
          <p:nvPr/>
        </p:nvPicPr>
        <p:blipFill>
          <a:blip r:embed="rId2"/>
          <a:stretch>
            <a:fillRect/>
          </a:stretch>
        </p:blipFill>
        <p:spPr>
          <a:xfrm>
            <a:off x="727884" y="1217741"/>
            <a:ext cx="5219344" cy="5219344"/>
          </a:xfrm>
          <a:prstGeom prst="rect">
            <a:avLst/>
          </a:prstGeom>
        </p:spPr>
      </p:pic>
      <p:sp>
        <p:nvSpPr>
          <p:cNvPr id="34" name="TextBox 33">
            <a:extLst>
              <a:ext uri="{FF2B5EF4-FFF2-40B4-BE49-F238E27FC236}">
                <a16:creationId xmlns:a16="http://schemas.microsoft.com/office/drawing/2014/main" id="{EE2028D1-13BB-4562-9A64-9A3F52A0B32D}"/>
              </a:ext>
            </a:extLst>
          </p:cNvPr>
          <p:cNvSpPr txBox="1"/>
          <p:nvPr/>
        </p:nvSpPr>
        <p:spPr>
          <a:xfrm>
            <a:off x="1114022" y="3857119"/>
            <a:ext cx="2086371" cy="276999"/>
          </a:xfrm>
          <a:prstGeom prst="rect">
            <a:avLst/>
          </a:prstGeom>
          <a:noFill/>
        </p:spPr>
        <p:txBody>
          <a:bodyPr wrap="square" rtlCol="0">
            <a:spAutoFit/>
          </a:bodyPr>
          <a:lstStyle/>
          <a:p>
            <a:r>
              <a:rPr lang="cs-CZ" sz="1200" dirty="0"/>
              <a:t>PCA na </a:t>
            </a:r>
            <a:r>
              <a:rPr lang="en-US" sz="1200" dirty="0"/>
              <a:t>p</a:t>
            </a:r>
            <a:r>
              <a:rPr lang="cs-CZ" sz="1200" dirty="0"/>
              <a:t>ůvodním souboru</a:t>
            </a:r>
            <a:endParaRPr lang="en-US" sz="1200" dirty="0"/>
          </a:p>
        </p:txBody>
      </p:sp>
      <p:sp>
        <p:nvSpPr>
          <p:cNvPr id="36" name="TextBox 35">
            <a:extLst>
              <a:ext uri="{FF2B5EF4-FFF2-40B4-BE49-F238E27FC236}">
                <a16:creationId xmlns:a16="http://schemas.microsoft.com/office/drawing/2014/main" id="{A65C6967-AB5D-40FD-A731-532105D1F484}"/>
              </a:ext>
            </a:extLst>
          </p:cNvPr>
          <p:cNvSpPr txBox="1"/>
          <p:nvPr/>
        </p:nvSpPr>
        <p:spPr>
          <a:xfrm>
            <a:off x="3342068" y="6527146"/>
            <a:ext cx="3251915" cy="276999"/>
          </a:xfrm>
          <a:prstGeom prst="rect">
            <a:avLst/>
          </a:prstGeom>
          <a:noFill/>
        </p:spPr>
        <p:txBody>
          <a:bodyPr wrap="square" rtlCol="0">
            <a:spAutoFit/>
          </a:bodyPr>
          <a:lstStyle/>
          <a:p>
            <a:r>
              <a:rPr lang="cs-CZ" sz="1200" dirty="0"/>
              <a:t>PCA na souboru s přidaným batch efektem</a:t>
            </a:r>
            <a:endParaRPr lang="en-US" sz="1200" dirty="0"/>
          </a:p>
        </p:txBody>
      </p:sp>
    </p:spTree>
    <p:extLst>
      <p:ext uri="{BB962C8B-B14F-4D97-AF65-F5344CB8AC3E}">
        <p14:creationId xmlns:p14="http://schemas.microsoft.com/office/powerpoint/2010/main" val="785320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563A-E068-402A-AADD-516D04444B7D}"/>
              </a:ext>
            </a:extLst>
          </p:cNvPr>
          <p:cNvSpPr>
            <a:spLocks noGrp="1"/>
          </p:cNvSpPr>
          <p:nvPr>
            <p:ph type="title"/>
          </p:nvPr>
        </p:nvSpPr>
        <p:spPr>
          <a:xfrm>
            <a:off x="351971" y="41339"/>
            <a:ext cx="11840029" cy="1325563"/>
          </a:xfrm>
        </p:spPr>
        <p:txBody>
          <a:bodyPr>
            <a:normAutofit fontScale="90000"/>
          </a:bodyPr>
          <a:lstStyle/>
          <a:p>
            <a:r>
              <a:rPr lang="en-US" sz="5400" dirty="0" err="1"/>
              <a:t>Odstran</a:t>
            </a:r>
            <a:r>
              <a:rPr lang="sk-SK" sz="5400" dirty="0"/>
              <a:t>ění batch efektu – jednoduchý příklad</a:t>
            </a:r>
            <a:endParaRPr lang="en-US" sz="5400" dirty="0"/>
          </a:p>
        </p:txBody>
      </p:sp>
      <p:sp>
        <p:nvSpPr>
          <p:cNvPr id="5" name="Content Placeholder 4">
            <a:extLst>
              <a:ext uri="{FF2B5EF4-FFF2-40B4-BE49-F238E27FC236}">
                <a16:creationId xmlns:a16="http://schemas.microsoft.com/office/drawing/2014/main" id="{D13CB858-F3AC-453A-AE6A-D9E446636E37}"/>
              </a:ext>
            </a:extLst>
          </p:cNvPr>
          <p:cNvSpPr>
            <a:spLocks noGrp="1"/>
          </p:cNvSpPr>
          <p:nvPr>
            <p:ph idx="1"/>
          </p:nvPr>
        </p:nvSpPr>
        <p:spPr>
          <a:xfrm>
            <a:off x="6860656" y="1378241"/>
            <a:ext cx="4603459" cy="4351338"/>
          </a:xfrm>
        </p:spPr>
        <p:txBody>
          <a:bodyPr>
            <a:normAutofit fontScale="92500" lnSpcReduction="10000"/>
          </a:bodyPr>
          <a:lstStyle/>
          <a:p>
            <a:r>
              <a:rPr lang="sk-SK" dirty="0"/>
              <a:t>3 druhy kosatců se liší na základě </a:t>
            </a:r>
            <a:r>
              <a:rPr lang="sk-SK" b="1" dirty="0"/>
              <a:t>šířky</a:t>
            </a:r>
            <a:r>
              <a:rPr lang="sk-SK" dirty="0"/>
              <a:t> a </a:t>
            </a:r>
            <a:r>
              <a:rPr lang="sk-SK" b="1" dirty="0"/>
              <a:t>délky</a:t>
            </a:r>
            <a:r>
              <a:rPr lang="sk-SK" dirty="0"/>
              <a:t> kališních (sepal) a okvětních (petal) lístků</a:t>
            </a:r>
          </a:p>
          <a:p>
            <a:endParaRPr lang="sk-SK" dirty="0"/>
          </a:p>
          <a:p>
            <a:r>
              <a:rPr lang="sk-SK" dirty="0"/>
              <a:t>K šířce okvětních lístk</a:t>
            </a:r>
            <a:r>
              <a:rPr lang="cs-CZ" dirty="0"/>
              <a:t>ů byl přidán batch efekt: k polovině hodnot u každého z druhů kosatce jsem připočítala hodnoty z normálního rozložení o </a:t>
            </a:r>
            <a:r>
              <a:rPr lang="cs-CZ" b="1" dirty="0"/>
              <a:t>průměru 5</a:t>
            </a:r>
            <a:r>
              <a:rPr lang="cs-CZ" dirty="0"/>
              <a:t> a standardní odchýlce 0,5</a:t>
            </a:r>
            <a:endParaRPr lang="sk-SK" dirty="0"/>
          </a:p>
        </p:txBody>
      </p:sp>
      <p:pic>
        <p:nvPicPr>
          <p:cNvPr id="12" name="Picture 11" descr="A picture containing diagram&#10;&#10;Description automatically generated">
            <a:extLst>
              <a:ext uri="{FF2B5EF4-FFF2-40B4-BE49-F238E27FC236}">
                <a16:creationId xmlns:a16="http://schemas.microsoft.com/office/drawing/2014/main" id="{90717E58-02CF-492C-9896-C0B3D3D49ACF}"/>
              </a:ext>
            </a:extLst>
          </p:cNvPr>
          <p:cNvPicPr>
            <a:picLocks noChangeAspect="1"/>
          </p:cNvPicPr>
          <p:nvPr/>
        </p:nvPicPr>
        <p:blipFill>
          <a:blip r:embed="rId2"/>
          <a:stretch>
            <a:fillRect/>
          </a:stretch>
        </p:blipFill>
        <p:spPr>
          <a:xfrm>
            <a:off x="727884" y="1217741"/>
            <a:ext cx="5219344" cy="5219344"/>
          </a:xfrm>
          <a:prstGeom prst="rect">
            <a:avLst/>
          </a:prstGeom>
        </p:spPr>
      </p:pic>
      <p:cxnSp>
        <p:nvCxnSpPr>
          <p:cNvPr id="15" name="Straight Arrow Connector 14">
            <a:extLst>
              <a:ext uri="{FF2B5EF4-FFF2-40B4-BE49-F238E27FC236}">
                <a16:creationId xmlns:a16="http://schemas.microsoft.com/office/drawing/2014/main" id="{71DD60D3-8384-4AEA-9448-ED1CBC945369}"/>
              </a:ext>
            </a:extLst>
          </p:cNvPr>
          <p:cNvCxnSpPr/>
          <p:nvPr/>
        </p:nvCxnSpPr>
        <p:spPr>
          <a:xfrm flipV="1">
            <a:off x="1538514" y="2155371"/>
            <a:ext cx="2431143" cy="936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20C118A-E36D-48C3-9C3F-76D3FE3DAC7A}"/>
              </a:ext>
            </a:extLst>
          </p:cNvPr>
          <p:cNvCxnSpPr/>
          <p:nvPr/>
        </p:nvCxnSpPr>
        <p:spPr>
          <a:xfrm>
            <a:off x="1435994" y="3284113"/>
            <a:ext cx="253366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78AC37E-919F-4CEB-BEF5-9FBF2818F362}"/>
              </a:ext>
            </a:extLst>
          </p:cNvPr>
          <p:cNvSpPr/>
          <p:nvPr/>
        </p:nvSpPr>
        <p:spPr>
          <a:xfrm>
            <a:off x="3859444" y="1571855"/>
            <a:ext cx="1841686" cy="863628"/>
          </a:xfrm>
          <a:custGeom>
            <a:avLst/>
            <a:gdLst>
              <a:gd name="connsiteX0" fmla="*/ 772732 w 1841686"/>
              <a:gd name="connsiteY0" fmla="*/ 93870 h 863628"/>
              <a:gd name="connsiteX1" fmla="*/ 740535 w 1841686"/>
              <a:gd name="connsiteY1" fmla="*/ 87430 h 863628"/>
              <a:gd name="connsiteX2" fmla="*/ 676141 w 1841686"/>
              <a:gd name="connsiteY2" fmla="*/ 100309 h 863628"/>
              <a:gd name="connsiteX3" fmla="*/ 643943 w 1841686"/>
              <a:gd name="connsiteY3" fmla="*/ 113188 h 863628"/>
              <a:gd name="connsiteX4" fmla="*/ 598867 w 1841686"/>
              <a:gd name="connsiteY4" fmla="*/ 119628 h 863628"/>
              <a:gd name="connsiteX5" fmla="*/ 573110 w 1841686"/>
              <a:gd name="connsiteY5" fmla="*/ 126067 h 863628"/>
              <a:gd name="connsiteX6" fmla="*/ 540912 w 1841686"/>
              <a:gd name="connsiteY6" fmla="*/ 132506 h 863628"/>
              <a:gd name="connsiteX7" fmla="*/ 508715 w 1841686"/>
              <a:gd name="connsiteY7" fmla="*/ 145385 h 863628"/>
              <a:gd name="connsiteX8" fmla="*/ 463639 w 1841686"/>
              <a:gd name="connsiteY8" fmla="*/ 158264 h 863628"/>
              <a:gd name="connsiteX9" fmla="*/ 418563 w 1841686"/>
              <a:gd name="connsiteY9" fmla="*/ 184022 h 863628"/>
              <a:gd name="connsiteX10" fmla="*/ 373487 w 1841686"/>
              <a:gd name="connsiteY10" fmla="*/ 196901 h 863628"/>
              <a:gd name="connsiteX11" fmla="*/ 341290 w 1841686"/>
              <a:gd name="connsiteY11" fmla="*/ 216219 h 863628"/>
              <a:gd name="connsiteX12" fmla="*/ 283335 w 1841686"/>
              <a:gd name="connsiteY12" fmla="*/ 241977 h 863628"/>
              <a:gd name="connsiteX13" fmla="*/ 251138 w 1841686"/>
              <a:gd name="connsiteY13" fmla="*/ 261295 h 863628"/>
              <a:gd name="connsiteX14" fmla="*/ 212501 w 1841686"/>
              <a:gd name="connsiteY14" fmla="*/ 287053 h 863628"/>
              <a:gd name="connsiteX15" fmla="*/ 193183 w 1841686"/>
              <a:gd name="connsiteY15" fmla="*/ 293492 h 863628"/>
              <a:gd name="connsiteX16" fmla="*/ 173864 w 1841686"/>
              <a:gd name="connsiteY16" fmla="*/ 312811 h 863628"/>
              <a:gd name="connsiteX17" fmla="*/ 128788 w 1841686"/>
              <a:gd name="connsiteY17" fmla="*/ 345008 h 863628"/>
              <a:gd name="connsiteX18" fmla="*/ 83712 w 1841686"/>
              <a:gd name="connsiteY18" fmla="*/ 390084 h 863628"/>
              <a:gd name="connsiteX19" fmla="*/ 64394 w 1841686"/>
              <a:gd name="connsiteY19" fmla="*/ 409402 h 863628"/>
              <a:gd name="connsiteX20" fmla="*/ 45076 w 1841686"/>
              <a:gd name="connsiteY20" fmla="*/ 422281 h 863628"/>
              <a:gd name="connsiteX21" fmla="*/ 12879 w 1841686"/>
              <a:gd name="connsiteY21" fmla="*/ 467357 h 863628"/>
              <a:gd name="connsiteX22" fmla="*/ 0 w 1841686"/>
              <a:gd name="connsiteY22" fmla="*/ 512433 h 863628"/>
              <a:gd name="connsiteX23" fmla="*/ 6439 w 1841686"/>
              <a:gd name="connsiteY23" fmla="*/ 621904 h 863628"/>
              <a:gd name="connsiteX24" fmla="*/ 12879 w 1841686"/>
              <a:gd name="connsiteY24" fmla="*/ 641222 h 863628"/>
              <a:gd name="connsiteX25" fmla="*/ 25757 w 1841686"/>
              <a:gd name="connsiteY25" fmla="*/ 673419 h 863628"/>
              <a:gd name="connsiteX26" fmla="*/ 45076 w 1841686"/>
              <a:gd name="connsiteY26" fmla="*/ 692737 h 863628"/>
              <a:gd name="connsiteX27" fmla="*/ 57955 w 1841686"/>
              <a:gd name="connsiteY27" fmla="*/ 712056 h 863628"/>
              <a:gd name="connsiteX28" fmla="*/ 77273 w 1841686"/>
              <a:gd name="connsiteY28" fmla="*/ 737814 h 863628"/>
              <a:gd name="connsiteX29" fmla="*/ 115910 w 1841686"/>
              <a:gd name="connsiteY29" fmla="*/ 770011 h 863628"/>
              <a:gd name="connsiteX30" fmla="*/ 135228 w 1841686"/>
              <a:gd name="connsiteY30" fmla="*/ 789329 h 863628"/>
              <a:gd name="connsiteX31" fmla="*/ 186743 w 1841686"/>
              <a:gd name="connsiteY31" fmla="*/ 808647 h 863628"/>
              <a:gd name="connsiteX32" fmla="*/ 264017 w 1841686"/>
              <a:gd name="connsiteY32" fmla="*/ 827966 h 863628"/>
              <a:gd name="connsiteX33" fmla="*/ 296214 w 1841686"/>
              <a:gd name="connsiteY33" fmla="*/ 834405 h 863628"/>
              <a:gd name="connsiteX34" fmla="*/ 367048 w 1841686"/>
              <a:gd name="connsiteY34" fmla="*/ 840844 h 863628"/>
              <a:gd name="connsiteX35" fmla="*/ 412124 w 1841686"/>
              <a:gd name="connsiteY35" fmla="*/ 847284 h 863628"/>
              <a:gd name="connsiteX36" fmla="*/ 663262 w 1841686"/>
              <a:gd name="connsiteY36" fmla="*/ 847284 h 863628"/>
              <a:gd name="connsiteX37" fmla="*/ 695459 w 1841686"/>
              <a:gd name="connsiteY37" fmla="*/ 840844 h 863628"/>
              <a:gd name="connsiteX38" fmla="*/ 753414 w 1841686"/>
              <a:gd name="connsiteY38" fmla="*/ 834405 h 863628"/>
              <a:gd name="connsiteX39" fmla="*/ 785611 w 1841686"/>
              <a:gd name="connsiteY39" fmla="*/ 821526 h 863628"/>
              <a:gd name="connsiteX40" fmla="*/ 850005 w 1841686"/>
              <a:gd name="connsiteY40" fmla="*/ 808647 h 863628"/>
              <a:gd name="connsiteX41" fmla="*/ 875763 w 1841686"/>
              <a:gd name="connsiteY41" fmla="*/ 789329 h 863628"/>
              <a:gd name="connsiteX42" fmla="*/ 914400 w 1841686"/>
              <a:gd name="connsiteY42" fmla="*/ 782890 h 863628"/>
              <a:gd name="connsiteX43" fmla="*/ 946597 w 1841686"/>
              <a:gd name="connsiteY43" fmla="*/ 776450 h 863628"/>
              <a:gd name="connsiteX44" fmla="*/ 985233 w 1841686"/>
              <a:gd name="connsiteY44" fmla="*/ 763571 h 863628"/>
              <a:gd name="connsiteX45" fmla="*/ 1010991 w 1841686"/>
              <a:gd name="connsiteY45" fmla="*/ 750692 h 863628"/>
              <a:gd name="connsiteX46" fmla="*/ 1062507 w 1841686"/>
              <a:gd name="connsiteY46" fmla="*/ 737814 h 863628"/>
              <a:gd name="connsiteX47" fmla="*/ 1120462 w 1841686"/>
              <a:gd name="connsiteY47" fmla="*/ 724935 h 863628"/>
              <a:gd name="connsiteX48" fmla="*/ 1171977 w 1841686"/>
              <a:gd name="connsiteY48" fmla="*/ 705616 h 863628"/>
              <a:gd name="connsiteX49" fmla="*/ 1204174 w 1841686"/>
              <a:gd name="connsiteY49" fmla="*/ 692737 h 863628"/>
              <a:gd name="connsiteX50" fmla="*/ 1223493 w 1841686"/>
              <a:gd name="connsiteY50" fmla="*/ 686298 h 863628"/>
              <a:gd name="connsiteX51" fmla="*/ 1255690 w 1841686"/>
              <a:gd name="connsiteY51" fmla="*/ 673419 h 863628"/>
              <a:gd name="connsiteX52" fmla="*/ 1281448 w 1841686"/>
              <a:gd name="connsiteY52" fmla="*/ 660540 h 863628"/>
              <a:gd name="connsiteX53" fmla="*/ 1307205 w 1841686"/>
              <a:gd name="connsiteY53" fmla="*/ 654101 h 863628"/>
              <a:gd name="connsiteX54" fmla="*/ 1384479 w 1841686"/>
              <a:gd name="connsiteY54" fmla="*/ 621904 h 863628"/>
              <a:gd name="connsiteX55" fmla="*/ 1435994 w 1841686"/>
              <a:gd name="connsiteY55" fmla="*/ 596146 h 863628"/>
              <a:gd name="connsiteX56" fmla="*/ 1455312 w 1841686"/>
              <a:gd name="connsiteY56" fmla="*/ 583267 h 863628"/>
              <a:gd name="connsiteX57" fmla="*/ 1474631 w 1841686"/>
              <a:gd name="connsiteY57" fmla="*/ 576828 h 863628"/>
              <a:gd name="connsiteX58" fmla="*/ 1500388 w 1841686"/>
              <a:gd name="connsiteY58" fmla="*/ 563949 h 863628"/>
              <a:gd name="connsiteX59" fmla="*/ 1526146 w 1841686"/>
              <a:gd name="connsiteY59" fmla="*/ 557509 h 863628"/>
              <a:gd name="connsiteX60" fmla="*/ 1590541 w 1841686"/>
              <a:gd name="connsiteY60" fmla="*/ 518873 h 863628"/>
              <a:gd name="connsiteX61" fmla="*/ 1622738 w 1841686"/>
              <a:gd name="connsiteY61" fmla="*/ 499554 h 863628"/>
              <a:gd name="connsiteX62" fmla="*/ 1680693 w 1841686"/>
              <a:gd name="connsiteY62" fmla="*/ 467357 h 863628"/>
              <a:gd name="connsiteX63" fmla="*/ 1712890 w 1841686"/>
              <a:gd name="connsiteY63" fmla="*/ 428721 h 863628"/>
              <a:gd name="connsiteX64" fmla="*/ 1751526 w 1841686"/>
              <a:gd name="connsiteY64" fmla="*/ 390084 h 863628"/>
              <a:gd name="connsiteX65" fmla="*/ 1777284 w 1841686"/>
              <a:gd name="connsiteY65" fmla="*/ 364326 h 863628"/>
              <a:gd name="connsiteX66" fmla="*/ 1803042 w 1841686"/>
              <a:gd name="connsiteY66" fmla="*/ 325690 h 863628"/>
              <a:gd name="connsiteX67" fmla="*/ 1815921 w 1841686"/>
              <a:gd name="connsiteY67" fmla="*/ 299932 h 863628"/>
              <a:gd name="connsiteX68" fmla="*/ 1828800 w 1841686"/>
              <a:gd name="connsiteY68" fmla="*/ 280614 h 863628"/>
              <a:gd name="connsiteX69" fmla="*/ 1841679 w 1841686"/>
              <a:gd name="connsiteY69" fmla="*/ 235537 h 863628"/>
              <a:gd name="connsiteX70" fmla="*/ 1835239 w 1841686"/>
              <a:gd name="connsiteY70" fmla="*/ 119628 h 863628"/>
              <a:gd name="connsiteX71" fmla="*/ 1796602 w 1841686"/>
              <a:gd name="connsiteY71" fmla="*/ 74552 h 863628"/>
              <a:gd name="connsiteX72" fmla="*/ 1738648 w 1841686"/>
              <a:gd name="connsiteY72" fmla="*/ 55233 h 863628"/>
              <a:gd name="connsiteX73" fmla="*/ 1693572 w 1841686"/>
              <a:gd name="connsiteY73" fmla="*/ 42354 h 863628"/>
              <a:gd name="connsiteX74" fmla="*/ 1629177 w 1841686"/>
              <a:gd name="connsiteY74" fmla="*/ 35915 h 863628"/>
              <a:gd name="connsiteX75" fmla="*/ 798490 w 1841686"/>
              <a:gd name="connsiteY75" fmla="*/ 35915 h 863628"/>
              <a:gd name="connsiteX76" fmla="*/ 759853 w 1841686"/>
              <a:gd name="connsiteY76" fmla="*/ 48794 h 863628"/>
              <a:gd name="connsiteX77" fmla="*/ 714777 w 1841686"/>
              <a:gd name="connsiteY77" fmla="*/ 74552 h 863628"/>
              <a:gd name="connsiteX78" fmla="*/ 689019 w 1841686"/>
              <a:gd name="connsiteY78" fmla="*/ 100309 h 8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41686" h="863628">
                <a:moveTo>
                  <a:pt x="772732" y="93870"/>
                </a:moveTo>
                <a:cubicBezTo>
                  <a:pt x="762000" y="91723"/>
                  <a:pt x="751456" y="86702"/>
                  <a:pt x="740535" y="87430"/>
                </a:cubicBezTo>
                <a:cubicBezTo>
                  <a:pt x="718694" y="88886"/>
                  <a:pt x="676141" y="100309"/>
                  <a:pt x="676141" y="100309"/>
                </a:cubicBezTo>
                <a:cubicBezTo>
                  <a:pt x="665408" y="104602"/>
                  <a:pt x="655157" y="110384"/>
                  <a:pt x="643943" y="113188"/>
                </a:cubicBezTo>
                <a:cubicBezTo>
                  <a:pt x="629218" y="116869"/>
                  <a:pt x="613800" y="116913"/>
                  <a:pt x="598867" y="119628"/>
                </a:cubicBezTo>
                <a:cubicBezTo>
                  <a:pt x="590160" y="121211"/>
                  <a:pt x="581749" y="124147"/>
                  <a:pt x="573110" y="126067"/>
                </a:cubicBezTo>
                <a:cubicBezTo>
                  <a:pt x="562425" y="128441"/>
                  <a:pt x="551645" y="130360"/>
                  <a:pt x="540912" y="132506"/>
                </a:cubicBezTo>
                <a:cubicBezTo>
                  <a:pt x="530180" y="136799"/>
                  <a:pt x="519681" y="141730"/>
                  <a:pt x="508715" y="145385"/>
                </a:cubicBezTo>
                <a:cubicBezTo>
                  <a:pt x="484216" y="153551"/>
                  <a:pt x="485337" y="148965"/>
                  <a:pt x="463639" y="158264"/>
                </a:cubicBezTo>
                <a:cubicBezTo>
                  <a:pt x="384611" y="192132"/>
                  <a:pt x="483234" y="151686"/>
                  <a:pt x="418563" y="184022"/>
                </a:cubicBezTo>
                <a:cubicBezTo>
                  <a:pt x="409328" y="188639"/>
                  <a:pt x="381735" y="194839"/>
                  <a:pt x="373487" y="196901"/>
                </a:cubicBezTo>
                <a:cubicBezTo>
                  <a:pt x="362755" y="203340"/>
                  <a:pt x="352485" y="210622"/>
                  <a:pt x="341290" y="216219"/>
                </a:cubicBezTo>
                <a:cubicBezTo>
                  <a:pt x="269648" y="252040"/>
                  <a:pt x="344788" y="207837"/>
                  <a:pt x="283335" y="241977"/>
                </a:cubicBezTo>
                <a:cubicBezTo>
                  <a:pt x="272394" y="248055"/>
                  <a:pt x="261697" y="254576"/>
                  <a:pt x="251138" y="261295"/>
                </a:cubicBezTo>
                <a:cubicBezTo>
                  <a:pt x="238079" y="269605"/>
                  <a:pt x="227185" y="282158"/>
                  <a:pt x="212501" y="287053"/>
                </a:cubicBezTo>
                <a:lnTo>
                  <a:pt x="193183" y="293492"/>
                </a:lnTo>
                <a:cubicBezTo>
                  <a:pt x="186743" y="299932"/>
                  <a:pt x="180860" y="306981"/>
                  <a:pt x="173864" y="312811"/>
                </a:cubicBezTo>
                <a:cubicBezTo>
                  <a:pt x="131854" y="347820"/>
                  <a:pt x="179822" y="298614"/>
                  <a:pt x="128788" y="345008"/>
                </a:cubicBezTo>
                <a:cubicBezTo>
                  <a:pt x="113065" y="359302"/>
                  <a:pt x="98737" y="375059"/>
                  <a:pt x="83712" y="390084"/>
                </a:cubicBezTo>
                <a:cubicBezTo>
                  <a:pt x="77273" y="396523"/>
                  <a:pt x="71971" y="404350"/>
                  <a:pt x="64394" y="409402"/>
                </a:cubicBezTo>
                <a:cubicBezTo>
                  <a:pt x="57955" y="413695"/>
                  <a:pt x="50548" y="416809"/>
                  <a:pt x="45076" y="422281"/>
                </a:cubicBezTo>
                <a:cubicBezTo>
                  <a:pt x="42156" y="425201"/>
                  <a:pt x="16537" y="460041"/>
                  <a:pt x="12879" y="467357"/>
                </a:cubicBezTo>
                <a:cubicBezTo>
                  <a:pt x="8257" y="476600"/>
                  <a:pt x="2065" y="504173"/>
                  <a:pt x="0" y="512433"/>
                </a:cubicBezTo>
                <a:cubicBezTo>
                  <a:pt x="2146" y="548923"/>
                  <a:pt x="2802" y="585532"/>
                  <a:pt x="6439" y="621904"/>
                </a:cubicBezTo>
                <a:cubicBezTo>
                  <a:pt x="7114" y="628658"/>
                  <a:pt x="10496" y="634866"/>
                  <a:pt x="12879" y="641222"/>
                </a:cubicBezTo>
                <a:cubicBezTo>
                  <a:pt x="16938" y="652045"/>
                  <a:pt x="19631" y="663617"/>
                  <a:pt x="25757" y="673419"/>
                </a:cubicBezTo>
                <a:cubicBezTo>
                  <a:pt x="30584" y="681142"/>
                  <a:pt x="39246" y="685741"/>
                  <a:pt x="45076" y="692737"/>
                </a:cubicBezTo>
                <a:cubicBezTo>
                  <a:pt x="50031" y="698683"/>
                  <a:pt x="53457" y="705758"/>
                  <a:pt x="57955" y="712056"/>
                </a:cubicBezTo>
                <a:cubicBezTo>
                  <a:pt x="64193" y="720789"/>
                  <a:pt x="70289" y="729665"/>
                  <a:pt x="77273" y="737814"/>
                </a:cubicBezTo>
                <a:cubicBezTo>
                  <a:pt x="105491" y="770735"/>
                  <a:pt x="86101" y="745171"/>
                  <a:pt x="115910" y="770011"/>
                </a:cubicBezTo>
                <a:cubicBezTo>
                  <a:pt x="122906" y="775841"/>
                  <a:pt x="127818" y="784036"/>
                  <a:pt x="135228" y="789329"/>
                </a:cubicBezTo>
                <a:cubicBezTo>
                  <a:pt x="153360" y="802281"/>
                  <a:pt x="166001" y="803462"/>
                  <a:pt x="186743" y="808647"/>
                </a:cubicBezTo>
                <a:cubicBezTo>
                  <a:pt x="230800" y="830676"/>
                  <a:pt x="197890" y="817793"/>
                  <a:pt x="264017" y="827966"/>
                </a:cubicBezTo>
                <a:cubicBezTo>
                  <a:pt x="274835" y="829630"/>
                  <a:pt x="285354" y="833048"/>
                  <a:pt x="296214" y="834405"/>
                </a:cubicBezTo>
                <a:cubicBezTo>
                  <a:pt x="319740" y="837346"/>
                  <a:pt x="343484" y="838226"/>
                  <a:pt x="367048" y="840844"/>
                </a:cubicBezTo>
                <a:cubicBezTo>
                  <a:pt x="382133" y="842520"/>
                  <a:pt x="397099" y="845137"/>
                  <a:pt x="412124" y="847284"/>
                </a:cubicBezTo>
                <a:cubicBezTo>
                  <a:pt x="503627" y="877783"/>
                  <a:pt x="437774" y="858284"/>
                  <a:pt x="663262" y="847284"/>
                </a:cubicBezTo>
                <a:cubicBezTo>
                  <a:pt x="674194" y="846751"/>
                  <a:pt x="684624" y="842392"/>
                  <a:pt x="695459" y="840844"/>
                </a:cubicBezTo>
                <a:cubicBezTo>
                  <a:pt x="714701" y="838095"/>
                  <a:pt x="734096" y="836551"/>
                  <a:pt x="753414" y="834405"/>
                </a:cubicBezTo>
                <a:cubicBezTo>
                  <a:pt x="764146" y="830112"/>
                  <a:pt x="774442" y="824504"/>
                  <a:pt x="785611" y="821526"/>
                </a:cubicBezTo>
                <a:cubicBezTo>
                  <a:pt x="806762" y="815886"/>
                  <a:pt x="850005" y="808647"/>
                  <a:pt x="850005" y="808647"/>
                </a:cubicBezTo>
                <a:cubicBezTo>
                  <a:pt x="858591" y="802208"/>
                  <a:pt x="865798" y="793315"/>
                  <a:pt x="875763" y="789329"/>
                </a:cubicBezTo>
                <a:cubicBezTo>
                  <a:pt x="887886" y="784480"/>
                  <a:pt x="901554" y="785226"/>
                  <a:pt x="914400" y="782890"/>
                </a:cubicBezTo>
                <a:cubicBezTo>
                  <a:pt x="925168" y="780932"/>
                  <a:pt x="936038" y="779330"/>
                  <a:pt x="946597" y="776450"/>
                </a:cubicBezTo>
                <a:cubicBezTo>
                  <a:pt x="959694" y="772878"/>
                  <a:pt x="973091" y="769642"/>
                  <a:pt x="985233" y="763571"/>
                </a:cubicBezTo>
                <a:cubicBezTo>
                  <a:pt x="993819" y="759278"/>
                  <a:pt x="1001884" y="753728"/>
                  <a:pt x="1010991" y="750692"/>
                </a:cubicBezTo>
                <a:cubicBezTo>
                  <a:pt x="1027783" y="745095"/>
                  <a:pt x="1045430" y="742471"/>
                  <a:pt x="1062507" y="737814"/>
                </a:cubicBezTo>
                <a:cubicBezTo>
                  <a:pt x="1112339" y="724224"/>
                  <a:pt x="1040260" y="738301"/>
                  <a:pt x="1120462" y="724935"/>
                </a:cubicBezTo>
                <a:cubicBezTo>
                  <a:pt x="1173151" y="698589"/>
                  <a:pt x="1119374" y="723151"/>
                  <a:pt x="1171977" y="705616"/>
                </a:cubicBezTo>
                <a:cubicBezTo>
                  <a:pt x="1182943" y="701961"/>
                  <a:pt x="1193351" y="696796"/>
                  <a:pt x="1204174" y="692737"/>
                </a:cubicBezTo>
                <a:cubicBezTo>
                  <a:pt x="1210530" y="690354"/>
                  <a:pt x="1217137" y="688681"/>
                  <a:pt x="1223493" y="686298"/>
                </a:cubicBezTo>
                <a:cubicBezTo>
                  <a:pt x="1234316" y="682239"/>
                  <a:pt x="1245127" y="678114"/>
                  <a:pt x="1255690" y="673419"/>
                </a:cubicBezTo>
                <a:cubicBezTo>
                  <a:pt x="1264462" y="669520"/>
                  <a:pt x="1272460" y="663911"/>
                  <a:pt x="1281448" y="660540"/>
                </a:cubicBezTo>
                <a:cubicBezTo>
                  <a:pt x="1289734" y="657433"/>
                  <a:pt x="1298619" y="656247"/>
                  <a:pt x="1307205" y="654101"/>
                </a:cubicBezTo>
                <a:cubicBezTo>
                  <a:pt x="1366637" y="624385"/>
                  <a:pt x="1340095" y="632999"/>
                  <a:pt x="1384479" y="621904"/>
                </a:cubicBezTo>
                <a:cubicBezTo>
                  <a:pt x="1429235" y="592066"/>
                  <a:pt x="1372982" y="627653"/>
                  <a:pt x="1435994" y="596146"/>
                </a:cubicBezTo>
                <a:cubicBezTo>
                  <a:pt x="1442916" y="592685"/>
                  <a:pt x="1448390" y="586728"/>
                  <a:pt x="1455312" y="583267"/>
                </a:cubicBezTo>
                <a:cubicBezTo>
                  <a:pt x="1461383" y="580231"/>
                  <a:pt x="1468392" y="579502"/>
                  <a:pt x="1474631" y="576828"/>
                </a:cubicBezTo>
                <a:cubicBezTo>
                  <a:pt x="1483454" y="573047"/>
                  <a:pt x="1491400" y="567320"/>
                  <a:pt x="1500388" y="563949"/>
                </a:cubicBezTo>
                <a:cubicBezTo>
                  <a:pt x="1508675" y="560841"/>
                  <a:pt x="1517859" y="560617"/>
                  <a:pt x="1526146" y="557509"/>
                </a:cubicBezTo>
                <a:cubicBezTo>
                  <a:pt x="1550159" y="548504"/>
                  <a:pt x="1569054" y="532547"/>
                  <a:pt x="1590541" y="518873"/>
                </a:cubicBezTo>
                <a:cubicBezTo>
                  <a:pt x="1601100" y="512153"/>
                  <a:pt x="1611543" y="505152"/>
                  <a:pt x="1622738" y="499554"/>
                </a:cubicBezTo>
                <a:cubicBezTo>
                  <a:pt x="1641082" y="490382"/>
                  <a:pt x="1664526" y="479482"/>
                  <a:pt x="1680693" y="467357"/>
                </a:cubicBezTo>
                <a:cubicBezTo>
                  <a:pt x="1710051" y="445339"/>
                  <a:pt x="1691078" y="453260"/>
                  <a:pt x="1712890" y="428721"/>
                </a:cubicBezTo>
                <a:cubicBezTo>
                  <a:pt x="1724990" y="415108"/>
                  <a:pt x="1738647" y="402963"/>
                  <a:pt x="1751526" y="390084"/>
                </a:cubicBezTo>
                <a:lnTo>
                  <a:pt x="1777284" y="364326"/>
                </a:lnTo>
                <a:cubicBezTo>
                  <a:pt x="1791099" y="322885"/>
                  <a:pt x="1772894" y="367898"/>
                  <a:pt x="1803042" y="325690"/>
                </a:cubicBezTo>
                <a:cubicBezTo>
                  <a:pt x="1808622" y="317879"/>
                  <a:pt x="1811158" y="308267"/>
                  <a:pt x="1815921" y="299932"/>
                </a:cubicBezTo>
                <a:cubicBezTo>
                  <a:pt x="1819761" y="293213"/>
                  <a:pt x="1824507" y="287053"/>
                  <a:pt x="1828800" y="280614"/>
                </a:cubicBezTo>
                <a:cubicBezTo>
                  <a:pt x="1831835" y="271507"/>
                  <a:pt x="1841679" y="243618"/>
                  <a:pt x="1841679" y="235537"/>
                </a:cubicBezTo>
                <a:cubicBezTo>
                  <a:pt x="1841679" y="196841"/>
                  <a:pt x="1842161" y="157700"/>
                  <a:pt x="1835239" y="119628"/>
                </a:cubicBezTo>
                <a:cubicBezTo>
                  <a:pt x="1834077" y="113237"/>
                  <a:pt x="1803468" y="78843"/>
                  <a:pt x="1796602" y="74552"/>
                </a:cubicBezTo>
                <a:cubicBezTo>
                  <a:pt x="1777909" y="62869"/>
                  <a:pt x="1758989" y="61045"/>
                  <a:pt x="1738648" y="55233"/>
                </a:cubicBezTo>
                <a:cubicBezTo>
                  <a:pt x="1720312" y="49994"/>
                  <a:pt x="1713687" y="45228"/>
                  <a:pt x="1693572" y="42354"/>
                </a:cubicBezTo>
                <a:cubicBezTo>
                  <a:pt x="1672217" y="39303"/>
                  <a:pt x="1650642" y="38061"/>
                  <a:pt x="1629177" y="35915"/>
                </a:cubicBezTo>
                <a:cubicBezTo>
                  <a:pt x="1344579" y="-35240"/>
                  <a:pt x="1567838" y="18296"/>
                  <a:pt x="798490" y="35915"/>
                </a:cubicBezTo>
                <a:cubicBezTo>
                  <a:pt x="784918" y="36226"/>
                  <a:pt x="771995" y="42723"/>
                  <a:pt x="759853" y="48794"/>
                </a:cubicBezTo>
                <a:cubicBezTo>
                  <a:pt x="727173" y="65134"/>
                  <a:pt x="742082" y="56348"/>
                  <a:pt x="714777" y="74552"/>
                </a:cubicBezTo>
                <a:cubicBezTo>
                  <a:pt x="699236" y="97864"/>
                  <a:pt x="708820" y="90409"/>
                  <a:pt x="689019" y="1003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B08BE7D-43C8-4206-A3EF-E3D33E1C3758}"/>
              </a:ext>
            </a:extLst>
          </p:cNvPr>
          <p:cNvSpPr/>
          <p:nvPr/>
        </p:nvSpPr>
        <p:spPr>
          <a:xfrm>
            <a:off x="3852645" y="2665927"/>
            <a:ext cx="2071637" cy="779172"/>
          </a:xfrm>
          <a:custGeom>
            <a:avLst/>
            <a:gdLst>
              <a:gd name="connsiteX0" fmla="*/ 1421254 w 2071637"/>
              <a:gd name="connsiteY0" fmla="*/ 38636 h 779172"/>
              <a:gd name="connsiteX1" fmla="*/ 1331101 w 2071637"/>
              <a:gd name="connsiteY1" fmla="*/ 64394 h 779172"/>
              <a:gd name="connsiteX2" fmla="*/ 1298904 w 2071637"/>
              <a:gd name="connsiteY2" fmla="*/ 77273 h 779172"/>
              <a:gd name="connsiteX3" fmla="*/ 1253828 w 2071637"/>
              <a:gd name="connsiteY3" fmla="*/ 83712 h 779172"/>
              <a:gd name="connsiteX4" fmla="*/ 1202313 w 2071637"/>
              <a:gd name="connsiteY4" fmla="*/ 96591 h 779172"/>
              <a:gd name="connsiteX5" fmla="*/ 1176555 w 2071637"/>
              <a:gd name="connsiteY5" fmla="*/ 103031 h 779172"/>
              <a:gd name="connsiteX6" fmla="*/ 1144358 w 2071637"/>
              <a:gd name="connsiteY6" fmla="*/ 122349 h 779172"/>
              <a:gd name="connsiteX7" fmla="*/ 1125040 w 2071637"/>
              <a:gd name="connsiteY7" fmla="*/ 128788 h 779172"/>
              <a:gd name="connsiteX8" fmla="*/ 1073524 w 2071637"/>
              <a:gd name="connsiteY8" fmla="*/ 141667 h 779172"/>
              <a:gd name="connsiteX9" fmla="*/ 1047766 w 2071637"/>
              <a:gd name="connsiteY9" fmla="*/ 148107 h 779172"/>
              <a:gd name="connsiteX10" fmla="*/ 976932 w 2071637"/>
              <a:gd name="connsiteY10" fmla="*/ 167425 h 779172"/>
              <a:gd name="connsiteX11" fmla="*/ 899659 w 2071637"/>
              <a:gd name="connsiteY11" fmla="*/ 186743 h 779172"/>
              <a:gd name="connsiteX12" fmla="*/ 880341 w 2071637"/>
              <a:gd name="connsiteY12" fmla="*/ 193183 h 779172"/>
              <a:gd name="connsiteX13" fmla="*/ 828825 w 2071637"/>
              <a:gd name="connsiteY13" fmla="*/ 206062 h 779172"/>
              <a:gd name="connsiteX14" fmla="*/ 757992 w 2071637"/>
              <a:gd name="connsiteY14" fmla="*/ 231819 h 779172"/>
              <a:gd name="connsiteX15" fmla="*/ 719355 w 2071637"/>
              <a:gd name="connsiteY15" fmla="*/ 238259 h 779172"/>
              <a:gd name="connsiteX16" fmla="*/ 700037 w 2071637"/>
              <a:gd name="connsiteY16" fmla="*/ 244698 h 779172"/>
              <a:gd name="connsiteX17" fmla="*/ 667840 w 2071637"/>
              <a:gd name="connsiteY17" fmla="*/ 251138 h 779172"/>
              <a:gd name="connsiteX18" fmla="*/ 622763 w 2071637"/>
              <a:gd name="connsiteY18" fmla="*/ 270456 h 779172"/>
              <a:gd name="connsiteX19" fmla="*/ 584127 w 2071637"/>
              <a:gd name="connsiteY19" fmla="*/ 276896 h 779172"/>
              <a:gd name="connsiteX20" fmla="*/ 532611 w 2071637"/>
              <a:gd name="connsiteY20" fmla="*/ 289774 h 779172"/>
              <a:gd name="connsiteX21" fmla="*/ 513293 w 2071637"/>
              <a:gd name="connsiteY21" fmla="*/ 302653 h 779172"/>
              <a:gd name="connsiteX22" fmla="*/ 481096 w 2071637"/>
              <a:gd name="connsiteY22" fmla="*/ 309093 h 779172"/>
              <a:gd name="connsiteX23" fmla="*/ 455338 w 2071637"/>
              <a:gd name="connsiteY23" fmla="*/ 315532 h 779172"/>
              <a:gd name="connsiteX24" fmla="*/ 397383 w 2071637"/>
              <a:gd name="connsiteY24" fmla="*/ 341290 h 779172"/>
              <a:gd name="connsiteX25" fmla="*/ 352307 w 2071637"/>
              <a:gd name="connsiteY25" fmla="*/ 354169 h 779172"/>
              <a:gd name="connsiteX26" fmla="*/ 332989 w 2071637"/>
              <a:gd name="connsiteY26" fmla="*/ 367048 h 779172"/>
              <a:gd name="connsiteX27" fmla="*/ 281473 w 2071637"/>
              <a:gd name="connsiteY27" fmla="*/ 379927 h 779172"/>
              <a:gd name="connsiteX28" fmla="*/ 217079 w 2071637"/>
              <a:gd name="connsiteY28" fmla="*/ 412124 h 779172"/>
              <a:gd name="connsiteX29" fmla="*/ 197761 w 2071637"/>
              <a:gd name="connsiteY29" fmla="*/ 425003 h 779172"/>
              <a:gd name="connsiteX30" fmla="*/ 178442 w 2071637"/>
              <a:gd name="connsiteY30" fmla="*/ 431442 h 779172"/>
              <a:gd name="connsiteX31" fmla="*/ 139806 w 2071637"/>
              <a:gd name="connsiteY31" fmla="*/ 457200 h 779172"/>
              <a:gd name="connsiteX32" fmla="*/ 101169 w 2071637"/>
              <a:gd name="connsiteY32" fmla="*/ 482958 h 779172"/>
              <a:gd name="connsiteX33" fmla="*/ 62532 w 2071637"/>
              <a:gd name="connsiteY33" fmla="*/ 515155 h 779172"/>
              <a:gd name="connsiteX34" fmla="*/ 23896 w 2071637"/>
              <a:gd name="connsiteY34" fmla="*/ 579549 h 779172"/>
              <a:gd name="connsiteX35" fmla="*/ 11017 w 2071637"/>
              <a:gd name="connsiteY35" fmla="*/ 598867 h 779172"/>
              <a:gd name="connsiteX36" fmla="*/ 11017 w 2071637"/>
              <a:gd name="connsiteY36" fmla="*/ 734096 h 779172"/>
              <a:gd name="connsiteX37" fmla="*/ 30335 w 2071637"/>
              <a:gd name="connsiteY37" fmla="*/ 753414 h 779172"/>
              <a:gd name="connsiteX38" fmla="*/ 56093 w 2071637"/>
              <a:gd name="connsiteY38" fmla="*/ 759853 h 779172"/>
              <a:gd name="connsiteX39" fmla="*/ 114048 w 2071637"/>
              <a:gd name="connsiteY39" fmla="*/ 772732 h 779172"/>
              <a:gd name="connsiteX40" fmla="*/ 262155 w 2071637"/>
              <a:gd name="connsiteY40" fmla="*/ 779172 h 779172"/>
              <a:gd name="connsiteX41" fmla="*/ 622763 w 2071637"/>
              <a:gd name="connsiteY41" fmla="*/ 772732 h 779172"/>
              <a:gd name="connsiteX42" fmla="*/ 642082 w 2071637"/>
              <a:gd name="connsiteY42" fmla="*/ 766293 h 779172"/>
              <a:gd name="connsiteX43" fmla="*/ 687158 w 2071637"/>
              <a:gd name="connsiteY43" fmla="*/ 759853 h 779172"/>
              <a:gd name="connsiteX44" fmla="*/ 712916 w 2071637"/>
              <a:gd name="connsiteY44" fmla="*/ 753414 h 779172"/>
              <a:gd name="connsiteX45" fmla="*/ 783749 w 2071637"/>
              <a:gd name="connsiteY45" fmla="*/ 746974 h 779172"/>
              <a:gd name="connsiteX46" fmla="*/ 835265 w 2071637"/>
              <a:gd name="connsiteY46" fmla="*/ 740535 h 779172"/>
              <a:gd name="connsiteX47" fmla="*/ 873901 w 2071637"/>
              <a:gd name="connsiteY47" fmla="*/ 727656 h 779172"/>
              <a:gd name="connsiteX48" fmla="*/ 925417 w 2071637"/>
              <a:gd name="connsiteY48" fmla="*/ 708338 h 779172"/>
              <a:gd name="connsiteX49" fmla="*/ 964054 w 2071637"/>
              <a:gd name="connsiteY49" fmla="*/ 701898 h 779172"/>
              <a:gd name="connsiteX50" fmla="*/ 1002690 w 2071637"/>
              <a:gd name="connsiteY50" fmla="*/ 689019 h 779172"/>
              <a:gd name="connsiteX51" fmla="*/ 1022009 w 2071637"/>
              <a:gd name="connsiteY51" fmla="*/ 682580 h 779172"/>
              <a:gd name="connsiteX52" fmla="*/ 1041327 w 2071637"/>
              <a:gd name="connsiteY52" fmla="*/ 676141 h 779172"/>
              <a:gd name="connsiteX53" fmla="*/ 1073524 w 2071637"/>
              <a:gd name="connsiteY53" fmla="*/ 669701 h 779172"/>
              <a:gd name="connsiteX54" fmla="*/ 1112161 w 2071637"/>
              <a:gd name="connsiteY54" fmla="*/ 656822 h 779172"/>
              <a:gd name="connsiteX55" fmla="*/ 1131479 w 2071637"/>
              <a:gd name="connsiteY55" fmla="*/ 650383 h 779172"/>
              <a:gd name="connsiteX56" fmla="*/ 1189434 w 2071637"/>
              <a:gd name="connsiteY56" fmla="*/ 637504 h 779172"/>
              <a:gd name="connsiteX57" fmla="*/ 1228070 w 2071637"/>
              <a:gd name="connsiteY57" fmla="*/ 624625 h 779172"/>
              <a:gd name="connsiteX58" fmla="*/ 1260268 w 2071637"/>
              <a:gd name="connsiteY58" fmla="*/ 611746 h 779172"/>
              <a:gd name="connsiteX59" fmla="*/ 1292465 w 2071637"/>
              <a:gd name="connsiteY59" fmla="*/ 605307 h 779172"/>
              <a:gd name="connsiteX60" fmla="*/ 1363299 w 2071637"/>
              <a:gd name="connsiteY60" fmla="*/ 579549 h 779172"/>
              <a:gd name="connsiteX61" fmla="*/ 1395496 w 2071637"/>
              <a:gd name="connsiteY61" fmla="*/ 566670 h 779172"/>
              <a:gd name="connsiteX62" fmla="*/ 1414814 w 2071637"/>
              <a:gd name="connsiteY62" fmla="*/ 553791 h 779172"/>
              <a:gd name="connsiteX63" fmla="*/ 1459890 w 2071637"/>
              <a:gd name="connsiteY63" fmla="*/ 540912 h 779172"/>
              <a:gd name="connsiteX64" fmla="*/ 1504966 w 2071637"/>
              <a:gd name="connsiteY64" fmla="*/ 528034 h 779172"/>
              <a:gd name="connsiteX65" fmla="*/ 1562921 w 2071637"/>
              <a:gd name="connsiteY65" fmla="*/ 515155 h 779172"/>
              <a:gd name="connsiteX66" fmla="*/ 1627316 w 2071637"/>
              <a:gd name="connsiteY66" fmla="*/ 495836 h 779172"/>
              <a:gd name="connsiteX67" fmla="*/ 1653073 w 2071637"/>
              <a:gd name="connsiteY67" fmla="*/ 489397 h 779172"/>
              <a:gd name="connsiteX68" fmla="*/ 1685270 w 2071637"/>
              <a:gd name="connsiteY68" fmla="*/ 482958 h 779172"/>
              <a:gd name="connsiteX69" fmla="*/ 1704589 w 2071637"/>
              <a:gd name="connsiteY69" fmla="*/ 470079 h 779172"/>
              <a:gd name="connsiteX70" fmla="*/ 1781862 w 2071637"/>
              <a:gd name="connsiteY70" fmla="*/ 450760 h 779172"/>
              <a:gd name="connsiteX71" fmla="*/ 1807620 w 2071637"/>
              <a:gd name="connsiteY71" fmla="*/ 437881 h 779172"/>
              <a:gd name="connsiteX72" fmla="*/ 1839817 w 2071637"/>
              <a:gd name="connsiteY72" fmla="*/ 418563 h 779172"/>
              <a:gd name="connsiteX73" fmla="*/ 1872014 w 2071637"/>
              <a:gd name="connsiteY73" fmla="*/ 405684 h 779172"/>
              <a:gd name="connsiteX74" fmla="*/ 1904211 w 2071637"/>
              <a:gd name="connsiteY74" fmla="*/ 386366 h 779172"/>
              <a:gd name="connsiteX75" fmla="*/ 1929969 w 2071637"/>
              <a:gd name="connsiteY75" fmla="*/ 373487 h 779172"/>
              <a:gd name="connsiteX76" fmla="*/ 1975045 w 2071637"/>
              <a:gd name="connsiteY76" fmla="*/ 334850 h 779172"/>
              <a:gd name="connsiteX77" fmla="*/ 1987924 w 2071637"/>
              <a:gd name="connsiteY77" fmla="*/ 315532 h 779172"/>
              <a:gd name="connsiteX78" fmla="*/ 2007242 w 2071637"/>
              <a:gd name="connsiteY78" fmla="*/ 296214 h 779172"/>
              <a:gd name="connsiteX79" fmla="*/ 2033000 w 2071637"/>
              <a:gd name="connsiteY79" fmla="*/ 244698 h 779172"/>
              <a:gd name="connsiteX80" fmla="*/ 2052318 w 2071637"/>
              <a:gd name="connsiteY80" fmla="*/ 212501 h 779172"/>
              <a:gd name="connsiteX81" fmla="*/ 2058758 w 2071637"/>
              <a:gd name="connsiteY81" fmla="*/ 193183 h 779172"/>
              <a:gd name="connsiteX82" fmla="*/ 2071637 w 2071637"/>
              <a:gd name="connsiteY82" fmla="*/ 128788 h 779172"/>
              <a:gd name="connsiteX83" fmla="*/ 2065197 w 2071637"/>
              <a:gd name="connsiteY83" fmla="*/ 64394 h 779172"/>
              <a:gd name="connsiteX84" fmla="*/ 2026561 w 2071637"/>
              <a:gd name="connsiteY84" fmla="*/ 32197 h 779172"/>
              <a:gd name="connsiteX85" fmla="*/ 1975045 w 2071637"/>
              <a:gd name="connsiteY85" fmla="*/ 19318 h 779172"/>
              <a:gd name="connsiteX86" fmla="*/ 1917090 w 2071637"/>
              <a:gd name="connsiteY86" fmla="*/ 6439 h 779172"/>
              <a:gd name="connsiteX87" fmla="*/ 1891332 w 2071637"/>
              <a:gd name="connsiteY87" fmla="*/ 0 h 779172"/>
              <a:gd name="connsiteX88" fmla="*/ 1640194 w 2071637"/>
              <a:gd name="connsiteY88" fmla="*/ 6439 h 779172"/>
              <a:gd name="connsiteX89" fmla="*/ 1588679 w 2071637"/>
              <a:gd name="connsiteY89" fmla="*/ 12879 h 779172"/>
              <a:gd name="connsiteX90" fmla="*/ 1550042 w 2071637"/>
              <a:gd name="connsiteY90" fmla="*/ 25758 h 779172"/>
              <a:gd name="connsiteX91" fmla="*/ 1524285 w 2071637"/>
              <a:gd name="connsiteY91" fmla="*/ 32197 h 779172"/>
              <a:gd name="connsiteX92" fmla="*/ 1504966 w 2071637"/>
              <a:gd name="connsiteY92" fmla="*/ 45076 h 779172"/>
              <a:gd name="connsiteX93" fmla="*/ 1472769 w 2071637"/>
              <a:gd name="connsiteY93" fmla="*/ 51515 h 779172"/>
              <a:gd name="connsiteX94" fmla="*/ 1447011 w 2071637"/>
              <a:gd name="connsiteY94" fmla="*/ 57955 h 779172"/>
              <a:gd name="connsiteX95" fmla="*/ 1427693 w 2071637"/>
              <a:gd name="connsiteY95" fmla="*/ 64394 h 779172"/>
              <a:gd name="connsiteX96" fmla="*/ 1369738 w 2071637"/>
              <a:gd name="connsiteY96" fmla="*/ 70834 h 77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071637" h="779172">
                <a:moveTo>
                  <a:pt x="1421254" y="38636"/>
                </a:moveTo>
                <a:cubicBezTo>
                  <a:pt x="1391203" y="47222"/>
                  <a:pt x="1360904" y="54983"/>
                  <a:pt x="1331101" y="64394"/>
                </a:cubicBezTo>
                <a:cubicBezTo>
                  <a:pt x="1320078" y="67875"/>
                  <a:pt x="1310118" y="74470"/>
                  <a:pt x="1298904" y="77273"/>
                </a:cubicBezTo>
                <a:cubicBezTo>
                  <a:pt x="1284179" y="80954"/>
                  <a:pt x="1268711" y="80735"/>
                  <a:pt x="1253828" y="83712"/>
                </a:cubicBezTo>
                <a:cubicBezTo>
                  <a:pt x="1236472" y="87183"/>
                  <a:pt x="1219485" y="92298"/>
                  <a:pt x="1202313" y="96591"/>
                </a:cubicBezTo>
                <a:lnTo>
                  <a:pt x="1176555" y="103031"/>
                </a:lnTo>
                <a:cubicBezTo>
                  <a:pt x="1165823" y="109470"/>
                  <a:pt x="1155553" y="116752"/>
                  <a:pt x="1144358" y="122349"/>
                </a:cubicBezTo>
                <a:cubicBezTo>
                  <a:pt x="1138287" y="125384"/>
                  <a:pt x="1131588" y="127002"/>
                  <a:pt x="1125040" y="128788"/>
                </a:cubicBezTo>
                <a:cubicBezTo>
                  <a:pt x="1107963" y="133445"/>
                  <a:pt x="1090696" y="137374"/>
                  <a:pt x="1073524" y="141667"/>
                </a:cubicBezTo>
                <a:cubicBezTo>
                  <a:pt x="1064938" y="143814"/>
                  <a:pt x="1056162" y="145308"/>
                  <a:pt x="1047766" y="148107"/>
                </a:cubicBezTo>
                <a:cubicBezTo>
                  <a:pt x="931014" y="187025"/>
                  <a:pt x="1077051" y="140120"/>
                  <a:pt x="976932" y="167425"/>
                </a:cubicBezTo>
                <a:cubicBezTo>
                  <a:pt x="896749" y="189293"/>
                  <a:pt x="979733" y="173398"/>
                  <a:pt x="899659" y="186743"/>
                </a:cubicBezTo>
                <a:cubicBezTo>
                  <a:pt x="893220" y="188890"/>
                  <a:pt x="886890" y="191397"/>
                  <a:pt x="880341" y="193183"/>
                </a:cubicBezTo>
                <a:cubicBezTo>
                  <a:pt x="863264" y="197840"/>
                  <a:pt x="845259" y="199488"/>
                  <a:pt x="828825" y="206062"/>
                </a:cubicBezTo>
                <a:cubicBezTo>
                  <a:pt x="814187" y="211917"/>
                  <a:pt x="772169" y="229456"/>
                  <a:pt x="757992" y="231819"/>
                </a:cubicBezTo>
                <a:cubicBezTo>
                  <a:pt x="745113" y="233966"/>
                  <a:pt x="732101" y="235427"/>
                  <a:pt x="719355" y="238259"/>
                </a:cubicBezTo>
                <a:cubicBezTo>
                  <a:pt x="712729" y="239731"/>
                  <a:pt x="706622" y="243052"/>
                  <a:pt x="700037" y="244698"/>
                </a:cubicBezTo>
                <a:cubicBezTo>
                  <a:pt x="689419" y="247353"/>
                  <a:pt x="678572" y="248991"/>
                  <a:pt x="667840" y="251138"/>
                </a:cubicBezTo>
                <a:cubicBezTo>
                  <a:pt x="652085" y="259015"/>
                  <a:pt x="639822" y="266665"/>
                  <a:pt x="622763" y="270456"/>
                </a:cubicBezTo>
                <a:cubicBezTo>
                  <a:pt x="610018" y="273288"/>
                  <a:pt x="596894" y="274160"/>
                  <a:pt x="584127" y="276896"/>
                </a:cubicBezTo>
                <a:cubicBezTo>
                  <a:pt x="566819" y="280605"/>
                  <a:pt x="532611" y="289774"/>
                  <a:pt x="532611" y="289774"/>
                </a:cubicBezTo>
                <a:cubicBezTo>
                  <a:pt x="526172" y="294067"/>
                  <a:pt x="520539" y="299935"/>
                  <a:pt x="513293" y="302653"/>
                </a:cubicBezTo>
                <a:cubicBezTo>
                  <a:pt x="503045" y="306496"/>
                  <a:pt x="491780" y="306719"/>
                  <a:pt x="481096" y="309093"/>
                </a:cubicBezTo>
                <a:cubicBezTo>
                  <a:pt x="472457" y="311013"/>
                  <a:pt x="463924" y="313386"/>
                  <a:pt x="455338" y="315532"/>
                </a:cubicBezTo>
                <a:cubicBezTo>
                  <a:pt x="429968" y="332446"/>
                  <a:pt x="434165" y="332095"/>
                  <a:pt x="397383" y="341290"/>
                </a:cubicBezTo>
                <a:cubicBezTo>
                  <a:pt x="389124" y="343355"/>
                  <a:pt x="361549" y="349548"/>
                  <a:pt x="352307" y="354169"/>
                </a:cubicBezTo>
                <a:cubicBezTo>
                  <a:pt x="345385" y="357630"/>
                  <a:pt x="340262" y="364403"/>
                  <a:pt x="332989" y="367048"/>
                </a:cubicBezTo>
                <a:cubicBezTo>
                  <a:pt x="316354" y="373097"/>
                  <a:pt x="281473" y="379927"/>
                  <a:pt x="281473" y="379927"/>
                </a:cubicBezTo>
                <a:cubicBezTo>
                  <a:pt x="235473" y="410593"/>
                  <a:pt x="257853" y="401930"/>
                  <a:pt x="217079" y="412124"/>
                </a:cubicBezTo>
                <a:cubicBezTo>
                  <a:pt x="210640" y="416417"/>
                  <a:pt x="204683" y="421542"/>
                  <a:pt x="197761" y="425003"/>
                </a:cubicBezTo>
                <a:cubicBezTo>
                  <a:pt x="191690" y="428039"/>
                  <a:pt x="184376" y="428146"/>
                  <a:pt x="178442" y="431442"/>
                </a:cubicBezTo>
                <a:cubicBezTo>
                  <a:pt x="164911" y="438959"/>
                  <a:pt x="152685" y="448614"/>
                  <a:pt x="139806" y="457200"/>
                </a:cubicBezTo>
                <a:lnTo>
                  <a:pt x="101169" y="482958"/>
                </a:lnTo>
                <a:cubicBezTo>
                  <a:pt x="83995" y="494407"/>
                  <a:pt x="75883" y="497990"/>
                  <a:pt x="62532" y="515155"/>
                </a:cubicBezTo>
                <a:cubicBezTo>
                  <a:pt x="28604" y="558777"/>
                  <a:pt x="45462" y="541808"/>
                  <a:pt x="23896" y="579549"/>
                </a:cubicBezTo>
                <a:cubicBezTo>
                  <a:pt x="20056" y="586268"/>
                  <a:pt x="15310" y="592428"/>
                  <a:pt x="11017" y="598867"/>
                </a:cubicBezTo>
                <a:cubicBezTo>
                  <a:pt x="-2040" y="651100"/>
                  <a:pt x="-5220" y="652907"/>
                  <a:pt x="11017" y="734096"/>
                </a:cubicBezTo>
                <a:cubicBezTo>
                  <a:pt x="12803" y="743026"/>
                  <a:pt x="22428" y="748896"/>
                  <a:pt x="30335" y="753414"/>
                </a:cubicBezTo>
                <a:cubicBezTo>
                  <a:pt x="38019" y="757805"/>
                  <a:pt x="47583" y="757422"/>
                  <a:pt x="56093" y="759853"/>
                </a:cubicBezTo>
                <a:cubicBezTo>
                  <a:pt x="84146" y="767868"/>
                  <a:pt x="75739" y="770090"/>
                  <a:pt x="114048" y="772732"/>
                </a:cubicBezTo>
                <a:cubicBezTo>
                  <a:pt x="163347" y="776132"/>
                  <a:pt x="212786" y="777025"/>
                  <a:pt x="262155" y="779172"/>
                </a:cubicBezTo>
                <a:lnTo>
                  <a:pt x="622763" y="772732"/>
                </a:lnTo>
                <a:cubicBezTo>
                  <a:pt x="629547" y="772502"/>
                  <a:pt x="635426" y="767624"/>
                  <a:pt x="642082" y="766293"/>
                </a:cubicBezTo>
                <a:cubicBezTo>
                  <a:pt x="656965" y="763316"/>
                  <a:pt x="672225" y="762568"/>
                  <a:pt x="687158" y="759853"/>
                </a:cubicBezTo>
                <a:cubicBezTo>
                  <a:pt x="695865" y="758270"/>
                  <a:pt x="704143" y="754584"/>
                  <a:pt x="712916" y="753414"/>
                </a:cubicBezTo>
                <a:cubicBezTo>
                  <a:pt x="736416" y="750281"/>
                  <a:pt x="760171" y="749456"/>
                  <a:pt x="783749" y="746974"/>
                </a:cubicBezTo>
                <a:cubicBezTo>
                  <a:pt x="800960" y="745162"/>
                  <a:pt x="818093" y="742681"/>
                  <a:pt x="835265" y="740535"/>
                </a:cubicBezTo>
                <a:cubicBezTo>
                  <a:pt x="848144" y="736242"/>
                  <a:pt x="861297" y="732698"/>
                  <a:pt x="873901" y="727656"/>
                </a:cubicBezTo>
                <a:cubicBezTo>
                  <a:pt x="880171" y="725148"/>
                  <a:pt x="914058" y="710862"/>
                  <a:pt x="925417" y="708338"/>
                </a:cubicBezTo>
                <a:cubicBezTo>
                  <a:pt x="938163" y="705506"/>
                  <a:pt x="951387" y="705065"/>
                  <a:pt x="964054" y="701898"/>
                </a:cubicBezTo>
                <a:cubicBezTo>
                  <a:pt x="977224" y="698605"/>
                  <a:pt x="989811" y="693312"/>
                  <a:pt x="1002690" y="689019"/>
                </a:cubicBezTo>
                <a:lnTo>
                  <a:pt x="1022009" y="682580"/>
                </a:lnTo>
                <a:cubicBezTo>
                  <a:pt x="1028448" y="680434"/>
                  <a:pt x="1034671" y="677472"/>
                  <a:pt x="1041327" y="676141"/>
                </a:cubicBezTo>
                <a:cubicBezTo>
                  <a:pt x="1052059" y="673994"/>
                  <a:pt x="1062965" y="672581"/>
                  <a:pt x="1073524" y="669701"/>
                </a:cubicBezTo>
                <a:cubicBezTo>
                  <a:pt x="1086621" y="666129"/>
                  <a:pt x="1099282" y="661115"/>
                  <a:pt x="1112161" y="656822"/>
                </a:cubicBezTo>
                <a:cubicBezTo>
                  <a:pt x="1118600" y="654676"/>
                  <a:pt x="1124823" y="651714"/>
                  <a:pt x="1131479" y="650383"/>
                </a:cubicBezTo>
                <a:cubicBezTo>
                  <a:pt x="1149849" y="646709"/>
                  <a:pt x="1171256" y="642957"/>
                  <a:pt x="1189434" y="637504"/>
                </a:cubicBezTo>
                <a:cubicBezTo>
                  <a:pt x="1202437" y="633603"/>
                  <a:pt x="1215312" y="629264"/>
                  <a:pt x="1228070" y="624625"/>
                </a:cubicBezTo>
                <a:cubicBezTo>
                  <a:pt x="1238933" y="620675"/>
                  <a:pt x="1249196" y="615067"/>
                  <a:pt x="1260268" y="611746"/>
                </a:cubicBezTo>
                <a:cubicBezTo>
                  <a:pt x="1270751" y="608601"/>
                  <a:pt x="1281733" y="607453"/>
                  <a:pt x="1292465" y="605307"/>
                </a:cubicBezTo>
                <a:cubicBezTo>
                  <a:pt x="1330658" y="579844"/>
                  <a:pt x="1294789" y="600629"/>
                  <a:pt x="1363299" y="579549"/>
                </a:cubicBezTo>
                <a:cubicBezTo>
                  <a:pt x="1374347" y="576150"/>
                  <a:pt x="1385157" y="571839"/>
                  <a:pt x="1395496" y="566670"/>
                </a:cubicBezTo>
                <a:cubicBezTo>
                  <a:pt x="1402418" y="563209"/>
                  <a:pt x="1407628" y="556665"/>
                  <a:pt x="1414814" y="553791"/>
                </a:cubicBezTo>
                <a:cubicBezTo>
                  <a:pt x="1429323" y="547987"/>
                  <a:pt x="1444922" y="545402"/>
                  <a:pt x="1459890" y="540912"/>
                </a:cubicBezTo>
                <a:cubicBezTo>
                  <a:pt x="1484435" y="533549"/>
                  <a:pt x="1476756" y="533676"/>
                  <a:pt x="1504966" y="528034"/>
                </a:cubicBezTo>
                <a:cubicBezTo>
                  <a:pt x="1561630" y="516701"/>
                  <a:pt x="1525326" y="527686"/>
                  <a:pt x="1562921" y="515155"/>
                </a:cubicBezTo>
                <a:cubicBezTo>
                  <a:pt x="1597029" y="492417"/>
                  <a:pt x="1570341" y="506195"/>
                  <a:pt x="1627316" y="495836"/>
                </a:cubicBezTo>
                <a:cubicBezTo>
                  <a:pt x="1636023" y="494253"/>
                  <a:pt x="1644434" y="491317"/>
                  <a:pt x="1653073" y="489397"/>
                </a:cubicBezTo>
                <a:cubicBezTo>
                  <a:pt x="1663757" y="487023"/>
                  <a:pt x="1674538" y="485104"/>
                  <a:pt x="1685270" y="482958"/>
                </a:cubicBezTo>
                <a:cubicBezTo>
                  <a:pt x="1691710" y="478665"/>
                  <a:pt x="1697517" y="473222"/>
                  <a:pt x="1704589" y="470079"/>
                </a:cubicBezTo>
                <a:cubicBezTo>
                  <a:pt x="1735203" y="456473"/>
                  <a:pt x="1749463" y="456160"/>
                  <a:pt x="1781862" y="450760"/>
                </a:cubicBezTo>
                <a:cubicBezTo>
                  <a:pt x="1790448" y="446467"/>
                  <a:pt x="1799229" y="442543"/>
                  <a:pt x="1807620" y="437881"/>
                </a:cubicBezTo>
                <a:cubicBezTo>
                  <a:pt x="1818561" y="431803"/>
                  <a:pt x="1828622" y="424160"/>
                  <a:pt x="1839817" y="418563"/>
                </a:cubicBezTo>
                <a:cubicBezTo>
                  <a:pt x="1850156" y="413394"/>
                  <a:pt x="1861675" y="410853"/>
                  <a:pt x="1872014" y="405684"/>
                </a:cubicBezTo>
                <a:cubicBezTo>
                  <a:pt x="1883209" y="400087"/>
                  <a:pt x="1893270" y="392444"/>
                  <a:pt x="1904211" y="386366"/>
                </a:cubicBezTo>
                <a:cubicBezTo>
                  <a:pt x="1912602" y="381704"/>
                  <a:pt x="1921383" y="377780"/>
                  <a:pt x="1929969" y="373487"/>
                </a:cubicBezTo>
                <a:cubicBezTo>
                  <a:pt x="1959396" y="329348"/>
                  <a:pt x="1920678" y="381451"/>
                  <a:pt x="1975045" y="334850"/>
                </a:cubicBezTo>
                <a:cubicBezTo>
                  <a:pt x="1980921" y="329813"/>
                  <a:pt x="1982969" y="321477"/>
                  <a:pt x="1987924" y="315532"/>
                </a:cubicBezTo>
                <a:cubicBezTo>
                  <a:pt x="1993754" y="308536"/>
                  <a:pt x="2001412" y="303210"/>
                  <a:pt x="2007242" y="296214"/>
                </a:cubicBezTo>
                <a:cubicBezTo>
                  <a:pt x="2025892" y="273835"/>
                  <a:pt x="2018205" y="274288"/>
                  <a:pt x="2033000" y="244698"/>
                </a:cubicBezTo>
                <a:cubicBezTo>
                  <a:pt x="2038597" y="233503"/>
                  <a:pt x="2046721" y="223696"/>
                  <a:pt x="2052318" y="212501"/>
                </a:cubicBezTo>
                <a:cubicBezTo>
                  <a:pt x="2055354" y="206430"/>
                  <a:pt x="2056893" y="199710"/>
                  <a:pt x="2058758" y="193183"/>
                </a:cubicBezTo>
                <a:cubicBezTo>
                  <a:pt x="2066441" y="166294"/>
                  <a:pt x="2066579" y="159136"/>
                  <a:pt x="2071637" y="128788"/>
                </a:cubicBezTo>
                <a:cubicBezTo>
                  <a:pt x="2069490" y="107323"/>
                  <a:pt x="2070048" y="85413"/>
                  <a:pt x="2065197" y="64394"/>
                </a:cubicBezTo>
                <a:cubicBezTo>
                  <a:pt x="2060985" y="46145"/>
                  <a:pt x="2041885" y="37305"/>
                  <a:pt x="2026561" y="32197"/>
                </a:cubicBezTo>
                <a:cubicBezTo>
                  <a:pt x="2009769" y="26600"/>
                  <a:pt x="1992217" y="23611"/>
                  <a:pt x="1975045" y="19318"/>
                </a:cubicBezTo>
                <a:cubicBezTo>
                  <a:pt x="1912256" y="3621"/>
                  <a:pt x="1990630" y="22781"/>
                  <a:pt x="1917090" y="6439"/>
                </a:cubicBezTo>
                <a:cubicBezTo>
                  <a:pt x="1908451" y="4519"/>
                  <a:pt x="1899918" y="2146"/>
                  <a:pt x="1891332" y="0"/>
                </a:cubicBezTo>
                <a:lnTo>
                  <a:pt x="1640194" y="6439"/>
                </a:lnTo>
                <a:cubicBezTo>
                  <a:pt x="1622904" y="7175"/>
                  <a:pt x="1605600" y="9253"/>
                  <a:pt x="1588679" y="12879"/>
                </a:cubicBezTo>
                <a:cubicBezTo>
                  <a:pt x="1575405" y="15724"/>
                  <a:pt x="1563212" y="22466"/>
                  <a:pt x="1550042" y="25758"/>
                </a:cubicBezTo>
                <a:lnTo>
                  <a:pt x="1524285" y="32197"/>
                </a:lnTo>
                <a:cubicBezTo>
                  <a:pt x="1517845" y="36490"/>
                  <a:pt x="1512213" y="42359"/>
                  <a:pt x="1504966" y="45076"/>
                </a:cubicBezTo>
                <a:cubicBezTo>
                  <a:pt x="1494718" y="48919"/>
                  <a:pt x="1483453" y="49141"/>
                  <a:pt x="1472769" y="51515"/>
                </a:cubicBezTo>
                <a:cubicBezTo>
                  <a:pt x="1464129" y="53435"/>
                  <a:pt x="1455521" y="55524"/>
                  <a:pt x="1447011" y="57955"/>
                </a:cubicBezTo>
                <a:cubicBezTo>
                  <a:pt x="1440485" y="59820"/>
                  <a:pt x="1434349" y="63063"/>
                  <a:pt x="1427693" y="64394"/>
                </a:cubicBezTo>
                <a:cubicBezTo>
                  <a:pt x="1392458" y="71441"/>
                  <a:pt x="1393809" y="70834"/>
                  <a:pt x="1369738" y="7083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83E9ABF-336F-4142-B71A-7B99CF8B1D79}"/>
              </a:ext>
            </a:extLst>
          </p:cNvPr>
          <p:cNvSpPr txBox="1"/>
          <p:nvPr/>
        </p:nvSpPr>
        <p:spPr>
          <a:xfrm>
            <a:off x="3692020" y="1458930"/>
            <a:ext cx="734096" cy="307777"/>
          </a:xfrm>
          <a:prstGeom prst="rect">
            <a:avLst/>
          </a:prstGeom>
          <a:noFill/>
        </p:spPr>
        <p:txBody>
          <a:bodyPr wrap="square" rtlCol="0">
            <a:spAutoFit/>
          </a:bodyPr>
          <a:lstStyle/>
          <a:p>
            <a:r>
              <a:rPr lang="cs-CZ" sz="1400" dirty="0">
                <a:solidFill>
                  <a:schemeClr val="accent1"/>
                </a:solidFill>
              </a:rPr>
              <a:t>Batch 1</a:t>
            </a:r>
            <a:endParaRPr lang="en-US" sz="1400" dirty="0">
              <a:solidFill>
                <a:schemeClr val="accent1"/>
              </a:solidFill>
            </a:endParaRPr>
          </a:p>
        </p:txBody>
      </p:sp>
      <p:sp>
        <p:nvSpPr>
          <p:cNvPr id="24" name="TextBox 23">
            <a:extLst>
              <a:ext uri="{FF2B5EF4-FFF2-40B4-BE49-F238E27FC236}">
                <a16:creationId xmlns:a16="http://schemas.microsoft.com/office/drawing/2014/main" id="{A402FD4B-BAFB-47E2-8574-9EADB92FAD0D}"/>
              </a:ext>
            </a:extLst>
          </p:cNvPr>
          <p:cNvSpPr txBox="1"/>
          <p:nvPr/>
        </p:nvSpPr>
        <p:spPr>
          <a:xfrm>
            <a:off x="5555829" y="3053367"/>
            <a:ext cx="734096" cy="307777"/>
          </a:xfrm>
          <a:prstGeom prst="rect">
            <a:avLst/>
          </a:prstGeom>
          <a:noFill/>
        </p:spPr>
        <p:txBody>
          <a:bodyPr wrap="square" rtlCol="0">
            <a:spAutoFit/>
          </a:bodyPr>
          <a:lstStyle/>
          <a:p>
            <a:r>
              <a:rPr lang="cs-CZ" sz="1400" dirty="0">
                <a:solidFill>
                  <a:srgbClr val="FF0000"/>
                </a:solidFill>
              </a:rPr>
              <a:t>Batch 2</a:t>
            </a:r>
            <a:endParaRPr lang="en-US" sz="1400" dirty="0">
              <a:solidFill>
                <a:srgbClr val="FF0000"/>
              </a:solidFill>
            </a:endParaRPr>
          </a:p>
        </p:txBody>
      </p:sp>
      <p:cxnSp>
        <p:nvCxnSpPr>
          <p:cNvPr id="4" name="Straight Arrow Connector 3">
            <a:extLst>
              <a:ext uri="{FF2B5EF4-FFF2-40B4-BE49-F238E27FC236}">
                <a16:creationId xmlns:a16="http://schemas.microsoft.com/office/drawing/2014/main" id="{A9B32929-BFFC-46D4-B165-3D38A2AD1D5B}"/>
              </a:ext>
            </a:extLst>
          </p:cNvPr>
          <p:cNvCxnSpPr/>
          <p:nvPr/>
        </p:nvCxnSpPr>
        <p:spPr>
          <a:xfrm>
            <a:off x="5035639" y="3728434"/>
            <a:ext cx="0" cy="405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A4D00B8-44A2-4508-94B6-B1E2932A834C}"/>
              </a:ext>
            </a:extLst>
          </p:cNvPr>
          <p:cNvSpPr txBox="1"/>
          <p:nvPr/>
        </p:nvSpPr>
        <p:spPr>
          <a:xfrm>
            <a:off x="3547747" y="5729995"/>
            <a:ext cx="734096" cy="307777"/>
          </a:xfrm>
          <a:prstGeom prst="rect">
            <a:avLst/>
          </a:prstGeom>
          <a:noFill/>
        </p:spPr>
        <p:txBody>
          <a:bodyPr wrap="square" rtlCol="0">
            <a:spAutoFit/>
          </a:bodyPr>
          <a:lstStyle/>
          <a:p>
            <a:r>
              <a:rPr lang="cs-CZ" sz="1400" dirty="0">
                <a:solidFill>
                  <a:srgbClr val="FF0000"/>
                </a:solidFill>
              </a:rPr>
              <a:t>Batch 2</a:t>
            </a:r>
            <a:endParaRPr lang="en-US" sz="1400" dirty="0">
              <a:solidFill>
                <a:srgbClr val="FF0000"/>
              </a:solidFill>
            </a:endParaRPr>
          </a:p>
        </p:txBody>
      </p:sp>
      <p:sp>
        <p:nvSpPr>
          <p:cNvPr id="9" name="TextBox 8">
            <a:extLst>
              <a:ext uri="{FF2B5EF4-FFF2-40B4-BE49-F238E27FC236}">
                <a16:creationId xmlns:a16="http://schemas.microsoft.com/office/drawing/2014/main" id="{3AD99E7F-2DF2-400C-8380-3E7845271F9B}"/>
              </a:ext>
            </a:extLst>
          </p:cNvPr>
          <p:cNvSpPr txBox="1"/>
          <p:nvPr/>
        </p:nvSpPr>
        <p:spPr>
          <a:xfrm>
            <a:off x="5737782" y="4701034"/>
            <a:ext cx="734096" cy="307777"/>
          </a:xfrm>
          <a:prstGeom prst="rect">
            <a:avLst/>
          </a:prstGeom>
          <a:noFill/>
        </p:spPr>
        <p:txBody>
          <a:bodyPr wrap="square" rtlCol="0">
            <a:spAutoFit/>
          </a:bodyPr>
          <a:lstStyle/>
          <a:p>
            <a:r>
              <a:rPr lang="cs-CZ" sz="1400" dirty="0">
                <a:solidFill>
                  <a:schemeClr val="accent1"/>
                </a:solidFill>
              </a:rPr>
              <a:t>Batch 1</a:t>
            </a:r>
            <a:endParaRPr lang="en-US" sz="1400" dirty="0">
              <a:solidFill>
                <a:schemeClr val="accent1"/>
              </a:solidFill>
            </a:endParaRPr>
          </a:p>
        </p:txBody>
      </p:sp>
      <p:sp>
        <p:nvSpPr>
          <p:cNvPr id="11" name="TextBox 10">
            <a:extLst>
              <a:ext uri="{FF2B5EF4-FFF2-40B4-BE49-F238E27FC236}">
                <a16:creationId xmlns:a16="http://schemas.microsoft.com/office/drawing/2014/main" id="{70F1A2C5-27BA-424D-A499-F869CED912E2}"/>
              </a:ext>
            </a:extLst>
          </p:cNvPr>
          <p:cNvSpPr txBox="1"/>
          <p:nvPr/>
        </p:nvSpPr>
        <p:spPr>
          <a:xfrm>
            <a:off x="1114022" y="3857119"/>
            <a:ext cx="2086371" cy="276999"/>
          </a:xfrm>
          <a:prstGeom prst="rect">
            <a:avLst/>
          </a:prstGeom>
          <a:noFill/>
        </p:spPr>
        <p:txBody>
          <a:bodyPr wrap="square" rtlCol="0">
            <a:spAutoFit/>
          </a:bodyPr>
          <a:lstStyle/>
          <a:p>
            <a:r>
              <a:rPr lang="cs-CZ" sz="1200" dirty="0"/>
              <a:t>PCA na </a:t>
            </a:r>
            <a:r>
              <a:rPr lang="en-US" sz="1200" dirty="0"/>
              <a:t>p</a:t>
            </a:r>
            <a:r>
              <a:rPr lang="cs-CZ" sz="1200" dirty="0"/>
              <a:t>ůvodním souboru</a:t>
            </a:r>
            <a:endParaRPr lang="en-US" sz="1200" dirty="0"/>
          </a:p>
        </p:txBody>
      </p:sp>
      <p:sp>
        <p:nvSpPr>
          <p:cNvPr id="13" name="TextBox 12">
            <a:extLst>
              <a:ext uri="{FF2B5EF4-FFF2-40B4-BE49-F238E27FC236}">
                <a16:creationId xmlns:a16="http://schemas.microsoft.com/office/drawing/2014/main" id="{9BD7A79F-2D5E-4829-AFBD-A22E3DD644CD}"/>
              </a:ext>
            </a:extLst>
          </p:cNvPr>
          <p:cNvSpPr txBox="1"/>
          <p:nvPr/>
        </p:nvSpPr>
        <p:spPr>
          <a:xfrm>
            <a:off x="3342068" y="6527146"/>
            <a:ext cx="3251915" cy="276999"/>
          </a:xfrm>
          <a:prstGeom prst="rect">
            <a:avLst/>
          </a:prstGeom>
          <a:noFill/>
        </p:spPr>
        <p:txBody>
          <a:bodyPr wrap="square" rtlCol="0">
            <a:spAutoFit/>
          </a:bodyPr>
          <a:lstStyle/>
          <a:p>
            <a:r>
              <a:rPr lang="cs-CZ" sz="1200" dirty="0"/>
              <a:t>PCA na souboru s přidaným batch efektem</a:t>
            </a:r>
            <a:endParaRPr lang="en-US" sz="1200" dirty="0"/>
          </a:p>
        </p:txBody>
      </p:sp>
    </p:spTree>
    <p:extLst>
      <p:ext uri="{BB962C8B-B14F-4D97-AF65-F5344CB8AC3E}">
        <p14:creationId xmlns:p14="http://schemas.microsoft.com/office/powerpoint/2010/main" val="1885838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563A-E068-402A-AADD-516D04444B7D}"/>
              </a:ext>
            </a:extLst>
          </p:cNvPr>
          <p:cNvSpPr>
            <a:spLocks noGrp="1"/>
          </p:cNvSpPr>
          <p:nvPr>
            <p:ph type="title"/>
          </p:nvPr>
        </p:nvSpPr>
        <p:spPr>
          <a:xfrm>
            <a:off x="351971" y="41339"/>
            <a:ext cx="11840029" cy="1325563"/>
          </a:xfrm>
        </p:spPr>
        <p:txBody>
          <a:bodyPr>
            <a:normAutofit fontScale="90000"/>
          </a:bodyPr>
          <a:lstStyle/>
          <a:p>
            <a:r>
              <a:rPr lang="en-US" sz="5400" dirty="0" err="1"/>
              <a:t>Odstran</a:t>
            </a:r>
            <a:r>
              <a:rPr lang="sk-SK" sz="5400" dirty="0"/>
              <a:t>ění batch efektu – jednoduchý příklad</a:t>
            </a:r>
            <a:endParaRPr lang="en-US" sz="5400" dirty="0"/>
          </a:p>
        </p:txBody>
      </p:sp>
      <p:sp>
        <p:nvSpPr>
          <p:cNvPr id="5" name="Content Placeholder 4">
            <a:extLst>
              <a:ext uri="{FF2B5EF4-FFF2-40B4-BE49-F238E27FC236}">
                <a16:creationId xmlns:a16="http://schemas.microsoft.com/office/drawing/2014/main" id="{D13CB858-F3AC-453A-AE6A-D9E446636E37}"/>
              </a:ext>
            </a:extLst>
          </p:cNvPr>
          <p:cNvSpPr>
            <a:spLocks noGrp="1"/>
          </p:cNvSpPr>
          <p:nvPr>
            <p:ph idx="1"/>
          </p:nvPr>
        </p:nvSpPr>
        <p:spPr>
          <a:xfrm>
            <a:off x="6860656" y="1378241"/>
            <a:ext cx="4603459" cy="4351338"/>
          </a:xfrm>
        </p:spPr>
        <p:txBody>
          <a:bodyPr>
            <a:normAutofit fontScale="92500" lnSpcReduction="10000"/>
          </a:bodyPr>
          <a:lstStyle/>
          <a:p>
            <a:r>
              <a:rPr lang="sk-SK" dirty="0"/>
              <a:t>3 druhy kosatců se liší na základě </a:t>
            </a:r>
            <a:r>
              <a:rPr lang="sk-SK" b="1" dirty="0"/>
              <a:t>šířky</a:t>
            </a:r>
            <a:r>
              <a:rPr lang="sk-SK" dirty="0"/>
              <a:t> a </a:t>
            </a:r>
            <a:r>
              <a:rPr lang="sk-SK" b="1" dirty="0"/>
              <a:t>délky</a:t>
            </a:r>
            <a:r>
              <a:rPr lang="sk-SK" dirty="0"/>
              <a:t> kališních (sepal) a okvětních (petal) lístků</a:t>
            </a:r>
          </a:p>
          <a:p>
            <a:endParaRPr lang="sk-SK" dirty="0"/>
          </a:p>
          <a:p>
            <a:r>
              <a:rPr lang="sk-SK" dirty="0"/>
              <a:t>K šířce okvětních lístk</a:t>
            </a:r>
            <a:r>
              <a:rPr lang="cs-CZ" dirty="0"/>
              <a:t>ů byl přidán batch efekt: k polovině hodnot u každého z druhů kosatce jsem připočítala hodnoty z normálního rozložení o </a:t>
            </a:r>
            <a:r>
              <a:rPr lang="cs-CZ" b="1" dirty="0"/>
              <a:t>průměru 5</a:t>
            </a:r>
            <a:r>
              <a:rPr lang="cs-CZ" dirty="0"/>
              <a:t> a standardní odchýlce 0,5</a:t>
            </a:r>
            <a:endParaRPr lang="sk-SK" dirty="0"/>
          </a:p>
        </p:txBody>
      </p:sp>
      <p:pic>
        <p:nvPicPr>
          <p:cNvPr id="12" name="Picture 11" descr="A picture containing diagram&#10;&#10;Description automatically generated">
            <a:extLst>
              <a:ext uri="{FF2B5EF4-FFF2-40B4-BE49-F238E27FC236}">
                <a16:creationId xmlns:a16="http://schemas.microsoft.com/office/drawing/2014/main" id="{90717E58-02CF-492C-9896-C0B3D3D49ACF}"/>
              </a:ext>
            </a:extLst>
          </p:cNvPr>
          <p:cNvPicPr>
            <a:picLocks noChangeAspect="1"/>
          </p:cNvPicPr>
          <p:nvPr/>
        </p:nvPicPr>
        <p:blipFill>
          <a:blip r:embed="rId2"/>
          <a:stretch>
            <a:fillRect/>
          </a:stretch>
        </p:blipFill>
        <p:spPr>
          <a:xfrm>
            <a:off x="727884" y="1217741"/>
            <a:ext cx="5219344" cy="5219344"/>
          </a:xfrm>
          <a:prstGeom prst="rect">
            <a:avLst/>
          </a:prstGeom>
        </p:spPr>
      </p:pic>
      <p:cxnSp>
        <p:nvCxnSpPr>
          <p:cNvPr id="15" name="Straight Arrow Connector 14">
            <a:extLst>
              <a:ext uri="{FF2B5EF4-FFF2-40B4-BE49-F238E27FC236}">
                <a16:creationId xmlns:a16="http://schemas.microsoft.com/office/drawing/2014/main" id="{71DD60D3-8384-4AEA-9448-ED1CBC945369}"/>
              </a:ext>
            </a:extLst>
          </p:cNvPr>
          <p:cNvCxnSpPr/>
          <p:nvPr/>
        </p:nvCxnSpPr>
        <p:spPr>
          <a:xfrm flipV="1">
            <a:off x="1538514" y="2155371"/>
            <a:ext cx="2431143" cy="936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20C118A-E36D-48C3-9C3F-76D3FE3DAC7A}"/>
              </a:ext>
            </a:extLst>
          </p:cNvPr>
          <p:cNvCxnSpPr/>
          <p:nvPr/>
        </p:nvCxnSpPr>
        <p:spPr>
          <a:xfrm>
            <a:off x="1435994" y="3284113"/>
            <a:ext cx="253366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78AC37E-919F-4CEB-BEF5-9FBF2818F362}"/>
              </a:ext>
            </a:extLst>
          </p:cNvPr>
          <p:cNvSpPr/>
          <p:nvPr/>
        </p:nvSpPr>
        <p:spPr>
          <a:xfrm>
            <a:off x="3859444" y="1571855"/>
            <a:ext cx="1841686" cy="863628"/>
          </a:xfrm>
          <a:custGeom>
            <a:avLst/>
            <a:gdLst>
              <a:gd name="connsiteX0" fmla="*/ 772732 w 1841686"/>
              <a:gd name="connsiteY0" fmla="*/ 93870 h 863628"/>
              <a:gd name="connsiteX1" fmla="*/ 740535 w 1841686"/>
              <a:gd name="connsiteY1" fmla="*/ 87430 h 863628"/>
              <a:gd name="connsiteX2" fmla="*/ 676141 w 1841686"/>
              <a:gd name="connsiteY2" fmla="*/ 100309 h 863628"/>
              <a:gd name="connsiteX3" fmla="*/ 643943 w 1841686"/>
              <a:gd name="connsiteY3" fmla="*/ 113188 h 863628"/>
              <a:gd name="connsiteX4" fmla="*/ 598867 w 1841686"/>
              <a:gd name="connsiteY4" fmla="*/ 119628 h 863628"/>
              <a:gd name="connsiteX5" fmla="*/ 573110 w 1841686"/>
              <a:gd name="connsiteY5" fmla="*/ 126067 h 863628"/>
              <a:gd name="connsiteX6" fmla="*/ 540912 w 1841686"/>
              <a:gd name="connsiteY6" fmla="*/ 132506 h 863628"/>
              <a:gd name="connsiteX7" fmla="*/ 508715 w 1841686"/>
              <a:gd name="connsiteY7" fmla="*/ 145385 h 863628"/>
              <a:gd name="connsiteX8" fmla="*/ 463639 w 1841686"/>
              <a:gd name="connsiteY8" fmla="*/ 158264 h 863628"/>
              <a:gd name="connsiteX9" fmla="*/ 418563 w 1841686"/>
              <a:gd name="connsiteY9" fmla="*/ 184022 h 863628"/>
              <a:gd name="connsiteX10" fmla="*/ 373487 w 1841686"/>
              <a:gd name="connsiteY10" fmla="*/ 196901 h 863628"/>
              <a:gd name="connsiteX11" fmla="*/ 341290 w 1841686"/>
              <a:gd name="connsiteY11" fmla="*/ 216219 h 863628"/>
              <a:gd name="connsiteX12" fmla="*/ 283335 w 1841686"/>
              <a:gd name="connsiteY12" fmla="*/ 241977 h 863628"/>
              <a:gd name="connsiteX13" fmla="*/ 251138 w 1841686"/>
              <a:gd name="connsiteY13" fmla="*/ 261295 h 863628"/>
              <a:gd name="connsiteX14" fmla="*/ 212501 w 1841686"/>
              <a:gd name="connsiteY14" fmla="*/ 287053 h 863628"/>
              <a:gd name="connsiteX15" fmla="*/ 193183 w 1841686"/>
              <a:gd name="connsiteY15" fmla="*/ 293492 h 863628"/>
              <a:gd name="connsiteX16" fmla="*/ 173864 w 1841686"/>
              <a:gd name="connsiteY16" fmla="*/ 312811 h 863628"/>
              <a:gd name="connsiteX17" fmla="*/ 128788 w 1841686"/>
              <a:gd name="connsiteY17" fmla="*/ 345008 h 863628"/>
              <a:gd name="connsiteX18" fmla="*/ 83712 w 1841686"/>
              <a:gd name="connsiteY18" fmla="*/ 390084 h 863628"/>
              <a:gd name="connsiteX19" fmla="*/ 64394 w 1841686"/>
              <a:gd name="connsiteY19" fmla="*/ 409402 h 863628"/>
              <a:gd name="connsiteX20" fmla="*/ 45076 w 1841686"/>
              <a:gd name="connsiteY20" fmla="*/ 422281 h 863628"/>
              <a:gd name="connsiteX21" fmla="*/ 12879 w 1841686"/>
              <a:gd name="connsiteY21" fmla="*/ 467357 h 863628"/>
              <a:gd name="connsiteX22" fmla="*/ 0 w 1841686"/>
              <a:gd name="connsiteY22" fmla="*/ 512433 h 863628"/>
              <a:gd name="connsiteX23" fmla="*/ 6439 w 1841686"/>
              <a:gd name="connsiteY23" fmla="*/ 621904 h 863628"/>
              <a:gd name="connsiteX24" fmla="*/ 12879 w 1841686"/>
              <a:gd name="connsiteY24" fmla="*/ 641222 h 863628"/>
              <a:gd name="connsiteX25" fmla="*/ 25757 w 1841686"/>
              <a:gd name="connsiteY25" fmla="*/ 673419 h 863628"/>
              <a:gd name="connsiteX26" fmla="*/ 45076 w 1841686"/>
              <a:gd name="connsiteY26" fmla="*/ 692737 h 863628"/>
              <a:gd name="connsiteX27" fmla="*/ 57955 w 1841686"/>
              <a:gd name="connsiteY27" fmla="*/ 712056 h 863628"/>
              <a:gd name="connsiteX28" fmla="*/ 77273 w 1841686"/>
              <a:gd name="connsiteY28" fmla="*/ 737814 h 863628"/>
              <a:gd name="connsiteX29" fmla="*/ 115910 w 1841686"/>
              <a:gd name="connsiteY29" fmla="*/ 770011 h 863628"/>
              <a:gd name="connsiteX30" fmla="*/ 135228 w 1841686"/>
              <a:gd name="connsiteY30" fmla="*/ 789329 h 863628"/>
              <a:gd name="connsiteX31" fmla="*/ 186743 w 1841686"/>
              <a:gd name="connsiteY31" fmla="*/ 808647 h 863628"/>
              <a:gd name="connsiteX32" fmla="*/ 264017 w 1841686"/>
              <a:gd name="connsiteY32" fmla="*/ 827966 h 863628"/>
              <a:gd name="connsiteX33" fmla="*/ 296214 w 1841686"/>
              <a:gd name="connsiteY33" fmla="*/ 834405 h 863628"/>
              <a:gd name="connsiteX34" fmla="*/ 367048 w 1841686"/>
              <a:gd name="connsiteY34" fmla="*/ 840844 h 863628"/>
              <a:gd name="connsiteX35" fmla="*/ 412124 w 1841686"/>
              <a:gd name="connsiteY35" fmla="*/ 847284 h 863628"/>
              <a:gd name="connsiteX36" fmla="*/ 663262 w 1841686"/>
              <a:gd name="connsiteY36" fmla="*/ 847284 h 863628"/>
              <a:gd name="connsiteX37" fmla="*/ 695459 w 1841686"/>
              <a:gd name="connsiteY37" fmla="*/ 840844 h 863628"/>
              <a:gd name="connsiteX38" fmla="*/ 753414 w 1841686"/>
              <a:gd name="connsiteY38" fmla="*/ 834405 h 863628"/>
              <a:gd name="connsiteX39" fmla="*/ 785611 w 1841686"/>
              <a:gd name="connsiteY39" fmla="*/ 821526 h 863628"/>
              <a:gd name="connsiteX40" fmla="*/ 850005 w 1841686"/>
              <a:gd name="connsiteY40" fmla="*/ 808647 h 863628"/>
              <a:gd name="connsiteX41" fmla="*/ 875763 w 1841686"/>
              <a:gd name="connsiteY41" fmla="*/ 789329 h 863628"/>
              <a:gd name="connsiteX42" fmla="*/ 914400 w 1841686"/>
              <a:gd name="connsiteY42" fmla="*/ 782890 h 863628"/>
              <a:gd name="connsiteX43" fmla="*/ 946597 w 1841686"/>
              <a:gd name="connsiteY43" fmla="*/ 776450 h 863628"/>
              <a:gd name="connsiteX44" fmla="*/ 985233 w 1841686"/>
              <a:gd name="connsiteY44" fmla="*/ 763571 h 863628"/>
              <a:gd name="connsiteX45" fmla="*/ 1010991 w 1841686"/>
              <a:gd name="connsiteY45" fmla="*/ 750692 h 863628"/>
              <a:gd name="connsiteX46" fmla="*/ 1062507 w 1841686"/>
              <a:gd name="connsiteY46" fmla="*/ 737814 h 863628"/>
              <a:gd name="connsiteX47" fmla="*/ 1120462 w 1841686"/>
              <a:gd name="connsiteY47" fmla="*/ 724935 h 863628"/>
              <a:gd name="connsiteX48" fmla="*/ 1171977 w 1841686"/>
              <a:gd name="connsiteY48" fmla="*/ 705616 h 863628"/>
              <a:gd name="connsiteX49" fmla="*/ 1204174 w 1841686"/>
              <a:gd name="connsiteY49" fmla="*/ 692737 h 863628"/>
              <a:gd name="connsiteX50" fmla="*/ 1223493 w 1841686"/>
              <a:gd name="connsiteY50" fmla="*/ 686298 h 863628"/>
              <a:gd name="connsiteX51" fmla="*/ 1255690 w 1841686"/>
              <a:gd name="connsiteY51" fmla="*/ 673419 h 863628"/>
              <a:gd name="connsiteX52" fmla="*/ 1281448 w 1841686"/>
              <a:gd name="connsiteY52" fmla="*/ 660540 h 863628"/>
              <a:gd name="connsiteX53" fmla="*/ 1307205 w 1841686"/>
              <a:gd name="connsiteY53" fmla="*/ 654101 h 863628"/>
              <a:gd name="connsiteX54" fmla="*/ 1384479 w 1841686"/>
              <a:gd name="connsiteY54" fmla="*/ 621904 h 863628"/>
              <a:gd name="connsiteX55" fmla="*/ 1435994 w 1841686"/>
              <a:gd name="connsiteY55" fmla="*/ 596146 h 863628"/>
              <a:gd name="connsiteX56" fmla="*/ 1455312 w 1841686"/>
              <a:gd name="connsiteY56" fmla="*/ 583267 h 863628"/>
              <a:gd name="connsiteX57" fmla="*/ 1474631 w 1841686"/>
              <a:gd name="connsiteY57" fmla="*/ 576828 h 863628"/>
              <a:gd name="connsiteX58" fmla="*/ 1500388 w 1841686"/>
              <a:gd name="connsiteY58" fmla="*/ 563949 h 863628"/>
              <a:gd name="connsiteX59" fmla="*/ 1526146 w 1841686"/>
              <a:gd name="connsiteY59" fmla="*/ 557509 h 863628"/>
              <a:gd name="connsiteX60" fmla="*/ 1590541 w 1841686"/>
              <a:gd name="connsiteY60" fmla="*/ 518873 h 863628"/>
              <a:gd name="connsiteX61" fmla="*/ 1622738 w 1841686"/>
              <a:gd name="connsiteY61" fmla="*/ 499554 h 863628"/>
              <a:gd name="connsiteX62" fmla="*/ 1680693 w 1841686"/>
              <a:gd name="connsiteY62" fmla="*/ 467357 h 863628"/>
              <a:gd name="connsiteX63" fmla="*/ 1712890 w 1841686"/>
              <a:gd name="connsiteY63" fmla="*/ 428721 h 863628"/>
              <a:gd name="connsiteX64" fmla="*/ 1751526 w 1841686"/>
              <a:gd name="connsiteY64" fmla="*/ 390084 h 863628"/>
              <a:gd name="connsiteX65" fmla="*/ 1777284 w 1841686"/>
              <a:gd name="connsiteY65" fmla="*/ 364326 h 863628"/>
              <a:gd name="connsiteX66" fmla="*/ 1803042 w 1841686"/>
              <a:gd name="connsiteY66" fmla="*/ 325690 h 863628"/>
              <a:gd name="connsiteX67" fmla="*/ 1815921 w 1841686"/>
              <a:gd name="connsiteY67" fmla="*/ 299932 h 863628"/>
              <a:gd name="connsiteX68" fmla="*/ 1828800 w 1841686"/>
              <a:gd name="connsiteY68" fmla="*/ 280614 h 863628"/>
              <a:gd name="connsiteX69" fmla="*/ 1841679 w 1841686"/>
              <a:gd name="connsiteY69" fmla="*/ 235537 h 863628"/>
              <a:gd name="connsiteX70" fmla="*/ 1835239 w 1841686"/>
              <a:gd name="connsiteY70" fmla="*/ 119628 h 863628"/>
              <a:gd name="connsiteX71" fmla="*/ 1796602 w 1841686"/>
              <a:gd name="connsiteY71" fmla="*/ 74552 h 863628"/>
              <a:gd name="connsiteX72" fmla="*/ 1738648 w 1841686"/>
              <a:gd name="connsiteY72" fmla="*/ 55233 h 863628"/>
              <a:gd name="connsiteX73" fmla="*/ 1693572 w 1841686"/>
              <a:gd name="connsiteY73" fmla="*/ 42354 h 863628"/>
              <a:gd name="connsiteX74" fmla="*/ 1629177 w 1841686"/>
              <a:gd name="connsiteY74" fmla="*/ 35915 h 863628"/>
              <a:gd name="connsiteX75" fmla="*/ 798490 w 1841686"/>
              <a:gd name="connsiteY75" fmla="*/ 35915 h 863628"/>
              <a:gd name="connsiteX76" fmla="*/ 759853 w 1841686"/>
              <a:gd name="connsiteY76" fmla="*/ 48794 h 863628"/>
              <a:gd name="connsiteX77" fmla="*/ 714777 w 1841686"/>
              <a:gd name="connsiteY77" fmla="*/ 74552 h 863628"/>
              <a:gd name="connsiteX78" fmla="*/ 689019 w 1841686"/>
              <a:gd name="connsiteY78" fmla="*/ 100309 h 8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41686" h="863628">
                <a:moveTo>
                  <a:pt x="772732" y="93870"/>
                </a:moveTo>
                <a:cubicBezTo>
                  <a:pt x="762000" y="91723"/>
                  <a:pt x="751456" y="86702"/>
                  <a:pt x="740535" y="87430"/>
                </a:cubicBezTo>
                <a:cubicBezTo>
                  <a:pt x="718694" y="88886"/>
                  <a:pt x="676141" y="100309"/>
                  <a:pt x="676141" y="100309"/>
                </a:cubicBezTo>
                <a:cubicBezTo>
                  <a:pt x="665408" y="104602"/>
                  <a:pt x="655157" y="110384"/>
                  <a:pt x="643943" y="113188"/>
                </a:cubicBezTo>
                <a:cubicBezTo>
                  <a:pt x="629218" y="116869"/>
                  <a:pt x="613800" y="116913"/>
                  <a:pt x="598867" y="119628"/>
                </a:cubicBezTo>
                <a:cubicBezTo>
                  <a:pt x="590160" y="121211"/>
                  <a:pt x="581749" y="124147"/>
                  <a:pt x="573110" y="126067"/>
                </a:cubicBezTo>
                <a:cubicBezTo>
                  <a:pt x="562425" y="128441"/>
                  <a:pt x="551645" y="130360"/>
                  <a:pt x="540912" y="132506"/>
                </a:cubicBezTo>
                <a:cubicBezTo>
                  <a:pt x="530180" y="136799"/>
                  <a:pt x="519681" y="141730"/>
                  <a:pt x="508715" y="145385"/>
                </a:cubicBezTo>
                <a:cubicBezTo>
                  <a:pt x="484216" y="153551"/>
                  <a:pt x="485337" y="148965"/>
                  <a:pt x="463639" y="158264"/>
                </a:cubicBezTo>
                <a:cubicBezTo>
                  <a:pt x="384611" y="192132"/>
                  <a:pt x="483234" y="151686"/>
                  <a:pt x="418563" y="184022"/>
                </a:cubicBezTo>
                <a:cubicBezTo>
                  <a:pt x="409328" y="188639"/>
                  <a:pt x="381735" y="194839"/>
                  <a:pt x="373487" y="196901"/>
                </a:cubicBezTo>
                <a:cubicBezTo>
                  <a:pt x="362755" y="203340"/>
                  <a:pt x="352485" y="210622"/>
                  <a:pt x="341290" y="216219"/>
                </a:cubicBezTo>
                <a:cubicBezTo>
                  <a:pt x="269648" y="252040"/>
                  <a:pt x="344788" y="207837"/>
                  <a:pt x="283335" y="241977"/>
                </a:cubicBezTo>
                <a:cubicBezTo>
                  <a:pt x="272394" y="248055"/>
                  <a:pt x="261697" y="254576"/>
                  <a:pt x="251138" y="261295"/>
                </a:cubicBezTo>
                <a:cubicBezTo>
                  <a:pt x="238079" y="269605"/>
                  <a:pt x="227185" y="282158"/>
                  <a:pt x="212501" y="287053"/>
                </a:cubicBezTo>
                <a:lnTo>
                  <a:pt x="193183" y="293492"/>
                </a:lnTo>
                <a:cubicBezTo>
                  <a:pt x="186743" y="299932"/>
                  <a:pt x="180860" y="306981"/>
                  <a:pt x="173864" y="312811"/>
                </a:cubicBezTo>
                <a:cubicBezTo>
                  <a:pt x="131854" y="347820"/>
                  <a:pt x="179822" y="298614"/>
                  <a:pt x="128788" y="345008"/>
                </a:cubicBezTo>
                <a:cubicBezTo>
                  <a:pt x="113065" y="359302"/>
                  <a:pt x="98737" y="375059"/>
                  <a:pt x="83712" y="390084"/>
                </a:cubicBezTo>
                <a:cubicBezTo>
                  <a:pt x="77273" y="396523"/>
                  <a:pt x="71971" y="404350"/>
                  <a:pt x="64394" y="409402"/>
                </a:cubicBezTo>
                <a:cubicBezTo>
                  <a:pt x="57955" y="413695"/>
                  <a:pt x="50548" y="416809"/>
                  <a:pt x="45076" y="422281"/>
                </a:cubicBezTo>
                <a:cubicBezTo>
                  <a:pt x="42156" y="425201"/>
                  <a:pt x="16537" y="460041"/>
                  <a:pt x="12879" y="467357"/>
                </a:cubicBezTo>
                <a:cubicBezTo>
                  <a:pt x="8257" y="476600"/>
                  <a:pt x="2065" y="504173"/>
                  <a:pt x="0" y="512433"/>
                </a:cubicBezTo>
                <a:cubicBezTo>
                  <a:pt x="2146" y="548923"/>
                  <a:pt x="2802" y="585532"/>
                  <a:pt x="6439" y="621904"/>
                </a:cubicBezTo>
                <a:cubicBezTo>
                  <a:pt x="7114" y="628658"/>
                  <a:pt x="10496" y="634866"/>
                  <a:pt x="12879" y="641222"/>
                </a:cubicBezTo>
                <a:cubicBezTo>
                  <a:pt x="16938" y="652045"/>
                  <a:pt x="19631" y="663617"/>
                  <a:pt x="25757" y="673419"/>
                </a:cubicBezTo>
                <a:cubicBezTo>
                  <a:pt x="30584" y="681142"/>
                  <a:pt x="39246" y="685741"/>
                  <a:pt x="45076" y="692737"/>
                </a:cubicBezTo>
                <a:cubicBezTo>
                  <a:pt x="50031" y="698683"/>
                  <a:pt x="53457" y="705758"/>
                  <a:pt x="57955" y="712056"/>
                </a:cubicBezTo>
                <a:cubicBezTo>
                  <a:pt x="64193" y="720789"/>
                  <a:pt x="70289" y="729665"/>
                  <a:pt x="77273" y="737814"/>
                </a:cubicBezTo>
                <a:cubicBezTo>
                  <a:pt x="105491" y="770735"/>
                  <a:pt x="86101" y="745171"/>
                  <a:pt x="115910" y="770011"/>
                </a:cubicBezTo>
                <a:cubicBezTo>
                  <a:pt x="122906" y="775841"/>
                  <a:pt x="127818" y="784036"/>
                  <a:pt x="135228" y="789329"/>
                </a:cubicBezTo>
                <a:cubicBezTo>
                  <a:pt x="153360" y="802281"/>
                  <a:pt x="166001" y="803462"/>
                  <a:pt x="186743" y="808647"/>
                </a:cubicBezTo>
                <a:cubicBezTo>
                  <a:pt x="230800" y="830676"/>
                  <a:pt x="197890" y="817793"/>
                  <a:pt x="264017" y="827966"/>
                </a:cubicBezTo>
                <a:cubicBezTo>
                  <a:pt x="274835" y="829630"/>
                  <a:pt x="285354" y="833048"/>
                  <a:pt x="296214" y="834405"/>
                </a:cubicBezTo>
                <a:cubicBezTo>
                  <a:pt x="319740" y="837346"/>
                  <a:pt x="343484" y="838226"/>
                  <a:pt x="367048" y="840844"/>
                </a:cubicBezTo>
                <a:cubicBezTo>
                  <a:pt x="382133" y="842520"/>
                  <a:pt x="397099" y="845137"/>
                  <a:pt x="412124" y="847284"/>
                </a:cubicBezTo>
                <a:cubicBezTo>
                  <a:pt x="503627" y="877783"/>
                  <a:pt x="437774" y="858284"/>
                  <a:pt x="663262" y="847284"/>
                </a:cubicBezTo>
                <a:cubicBezTo>
                  <a:pt x="674194" y="846751"/>
                  <a:pt x="684624" y="842392"/>
                  <a:pt x="695459" y="840844"/>
                </a:cubicBezTo>
                <a:cubicBezTo>
                  <a:pt x="714701" y="838095"/>
                  <a:pt x="734096" y="836551"/>
                  <a:pt x="753414" y="834405"/>
                </a:cubicBezTo>
                <a:cubicBezTo>
                  <a:pt x="764146" y="830112"/>
                  <a:pt x="774442" y="824504"/>
                  <a:pt x="785611" y="821526"/>
                </a:cubicBezTo>
                <a:cubicBezTo>
                  <a:pt x="806762" y="815886"/>
                  <a:pt x="850005" y="808647"/>
                  <a:pt x="850005" y="808647"/>
                </a:cubicBezTo>
                <a:cubicBezTo>
                  <a:pt x="858591" y="802208"/>
                  <a:pt x="865798" y="793315"/>
                  <a:pt x="875763" y="789329"/>
                </a:cubicBezTo>
                <a:cubicBezTo>
                  <a:pt x="887886" y="784480"/>
                  <a:pt x="901554" y="785226"/>
                  <a:pt x="914400" y="782890"/>
                </a:cubicBezTo>
                <a:cubicBezTo>
                  <a:pt x="925168" y="780932"/>
                  <a:pt x="936038" y="779330"/>
                  <a:pt x="946597" y="776450"/>
                </a:cubicBezTo>
                <a:cubicBezTo>
                  <a:pt x="959694" y="772878"/>
                  <a:pt x="973091" y="769642"/>
                  <a:pt x="985233" y="763571"/>
                </a:cubicBezTo>
                <a:cubicBezTo>
                  <a:pt x="993819" y="759278"/>
                  <a:pt x="1001884" y="753728"/>
                  <a:pt x="1010991" y="750692"/>
                </a:cubicBezTo>
                <a:cubicBezTo>
                  <a:pt x="1027783" y="745095"/>
                  <a:pt x="1045430" y="742471"/>
                  <a:pt x="1062507" y="737814"/>
                </a:cubicBezTo>
                <a:cubicBezTo>
                  <a:pt x="1112339" y="724224"/>
                  <a:pt x="1040260" y="738301"/>
                  <a:pt x="1120462" y="724935"/>
                </a:cubicBezTo>
                <a:cubicBezTo>
                  <a:pt x="1173151" y="698589"/>
                  <a:pt x="1119374" y="723151"/>
                  <a:pt x="1171977" y="705616"/>
                </a:cubicBezTo>
                <a:cubicBezTo>
                  <a:pt x="1182943" y="701961"/>
                  <a:pt x="1193351" y="696796"/>
                  <a:pt x="1204174" y="692737"/>
                </a:cubicBezTo>
                <a:cubicBezTo>
                  <a:pt x="1210530" y="690354"/>
                  <a:pt x="1217137" y="688681"/>
                  <a:pt x="1223493" y="686298"/>
                </a:cubicBezTo>
                <a:cubicBezTo>
                  <a:pt x="1234316" y="682239"/>
                  <a:pt x="1245127" y="678114"/>
                  <a:pt x="1255690" y="673419"/>
                </a:cubicBezTo>
                <a:cubicBezTo>
                  <a:pt x="1264462" y="669520"/>
                  <a:pt x="1272460" y="663911"/>
                  <a:pt x="1281448" y="660540"/>
                </a:cubicBezTo>
                <a:cubicBezTo>
                  <a:pt x="1289734" y="657433"/>
                  <a:pt x="1298619" y="656247"/>
                  <a:pt x="1307205" y="654101"/>
                </a:cubicBezTo>
                <a:cubicBezTo>
                  <a:pt x="1366637" y="624385"/>
                  <a:pt x="1340095" y="632999"/>
                  <a:pt x="1384479" y="621904"/>
                </a:cubicBezTo>
                <a:cubicBezTo>
                  <a:pt x="1429235" y="592066"/>
                  <a:pt x="1372982" y="627653"/>
                  <a:pt x="1435994" y="596146"/>
                </a:cubicBezTo>
                <a:cubicBezTo>
                  <a:pt x="1442916" y="592685"/>
                  <a:pt x="1448390" y="586728"/>
                  <a:pt x="1455312" y="583267"/>
                </a:cubicBezTo>
                <a:cubicBezTo>
                  <a:pt x="1461383" y="580231"/>
                  <a:pt x="1468392" y="579502"/>
                  <a:pt x="1474631" y="576828"/>
                </a:cubicBezTo>
                <a:cubicBezTo>
                  <a:pt x="1483454" y="573047"/>
                  <a:pt x="1491400" y="567320"/>
                  <a:pt x="1500388" y="563949"/>
                </a:cubicBezTo>
                <a:cubicBezTo>
                  <a:pt x="1508675" y="560841"/>
                  <a:pt x="1517859" y="560617"/>
                  <a:pt x="1526146" y="557509"/>
                </a:cubicBezTo>
                <a:cubicBezTo>
                  <a:pt x="1550159" y="548504"/>
                  <a:pt x="1569054" y="532547"/>
                  <a:pt x="1590541" y="518873"/>
                </a:cubicBezTo>
                <a:cubicBezTo>
                  <a:pt x="1601100" y="512153"/>
                  <a:pt x="1611543" y="505152"/>
                  <a:pt x="1622738" y="499554"/>
                </a:cubicBezTo>
                <a:cubicBezTo>
                  <a:pt x="1641082" y="490382"/>
                  <a:pt x="1664526" y="479482"/>
                  <a:pt x="1680693" y="467357"/>
                </a:cubicBezTo>
                <a:cubicBezTo>
                  <a:pt x="1710051" y="445339"/>
                  <a:pt x="1691078" y="453260"/>
                  <a:pt x="1712890" y="428721"/>
                </a:cubicBezTo>
                <a:cubicBezTo>
                  <a:pt x="1724990" y="415108"/>
                  <a:pt x="1738647" y="402963"/>
                  <a:pt x="1751526" y="390084"/>
                </a:cubicBezTo>
                <a:lnTo>
                  <a:pt x="1777284" y="364326"/>
                </a:lnTo>
                <a:cubicBezTo>
                  <a:pt x="1791099" y="322885"/>
                  <a:pt x="1772894" y="367898"/>
                  <a:pt x="1803042" y="325690"/>
                </a:cubicBezTo>
                <a:cubicBezTo>
                  <a:pt x="1808622" y="317879"/>
                  <a:pt x="1811158" y="308267"/>
                  <a:pt x="1815921" y="299932"/>
                </a:cubicBezTo>
                <a:cubicBezTo>
                  <a:pt x="1819761" y="293213"/>
                  <a:pt x="1824507" y="287053"/>
                  <a:pt x="1828800" y="280614"/>
                </a:cubicBezTo>
                <a:cubicBezTo>
                  <a:pt x="1831835" y="271507"/>
                  <a:pt x="1841679" y="243618"/>
                  <a:pt x="1841679" y="235537"/>
                </a:cubicBezTo>
                <a:cubicBezTo>
                  <a:pt x="1841679" y="196841"/>
                  <a:pt x="1842161" y="157700"/>
                  <a:pt x="1835239" y="119628"/>
                </a:cubicBezTo>
                <a:cubicBezTo>
                  <a:pt x="1834077" y="113237"/>
                  <a:pt x="1803468" y="78843"/>
                  <a:pt x="1796602" y="74552"/>
                </a:cubicBezTo>
                <a:cubicBezTo>
                  <a:pt x="1777909" y="62869"/>
                  <a:pt x="1758989" y="61045"/>
                  <a:pt x="1738648" y="55233"/>
                </a:cubicBezTo>
                <a:cubicBezTo>
                  <a:pt x="1720312" y="49994"/>
                  <a:pt x="1713687" y="45228"/>
                  <a:pt x="1693572" y="42354"/>
                </a:cubicBezTo>
                <a:cubicBezTo>
                  <a:pt x="1672217" y="39303"/>
                  <a:pt x="1650642" y="38061"/>
                  <a:pt x="1629177" y="35915"/>
                </a:cubicBezTo>
                <a:cubicBezTo>
                  <a:pt x="1344579" y="-35240"/>
                  <a:pt x="1567838" y="18296"/>
                  <a:pt x="798490" y="35915"/>
                </a:cubicBezTo>
                <a:cubicBezTo>
                  <a:pt x="784918" y="36226"/>
                  <a:pt x="771995" y="42723"/>
                  <a:pt x="759853" y="48794"/>
                </a:cubicBezTo>
                <a:cubicBezTo>
                  <a:pt x="727173" y="65134"/>
                  <a:pt x="742082" y="56348"/>
                  <a:pt x="714777" y="74552"/>
                </a:cubicBezTo>
                <a:cubicBezTo>
                  <a:pt x="699236" y="97864"/>
                  <a:pt x="708820" y="90409"/>
                  <a:pt x="689019" y="1003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B08BE7D-43C8-4206-A3EF-E3D33E1C3758}"/>
              </a:ext>
            </a:extLst>
          </p:cNvPr>
          <p:cNvSpPr/>
          <p:nvPr/>
        </p:nvSpPr>
        <p:spPr>
          <a:xfrm>
            <a:off x="3852645" y="2665927"/>
            <a:ext cx="2071637" cy="779172"/>
          </a:xfrm>
          <a:custGeom>
            <a:avLst/>
            <a:gdLst>
              <a:gd name="connsiteX0" fmla="*/ 1421254 w 2071637"/>
              <a:gd name="connsiteY0" fmla="*/ 38636 h 779172"/>
              <a:gd name="connsiteX1" fmla="*/ 1331101 w 2071637"/>
              <a:gd name="connsiteY1" fmla="*/ 64394 h 779172"/>
              <a:gd name="connsiteX2" fmla="*/ 1298904 w 2071637"/>
              <a:gd name="connsiteY2" fmla="*/ 77273 h 779172"/>
              <a:gd name="connsiteX3" fmla="*/ 1253828 w 2071637"/>
              <a:gd name="connsiteY3" fmla="*/ 83712 h 779172"/>
              <a:gd name="connsiteX4" fmla="*/ 1202313 w 2071637"/>
              <a:gd name="connsiteY4" fmla="*/ 96591 h 779172"/>
              <a:gd name="connsiteX5" fmla="*/ 1176555 w 2071637"/>
              <a:gd name="connsiteY5" fmla="*/ 103031 h 779172"/>
              <a:gd name="connsiteX6" fmla="*/ 1144358 w 2071637"/>
              <a:gd name="connsiteY6" fmla="*/ 122349 h 779172"/>
              <a:gd name="connsiteX7" fmla="*/ 1125040 w 2071637"/>
              <a:gd name="connsiteY7" fmla="*/ 128788 h 779172"/>
              <a:gd name="connsiteX8" fmla="*/ 1073524 w 2071637"/>
              <a:gd name="connsiteY8" fmla="*/ 141667 h 779172"/>
              <a:gd name="connsiteX9" fmla="*/ 1047766 w 2071637"/>
              <a:gd name="connsiteY9" fmla="*/ 148107 h 779172"/>
              <a:gd name="connsiteX10" fmla="*/ 976932 w 2071637"/>
              <a:gd name="connsiteY10" fmla="*/ 167425 h 779172"/>
              <a:gd name="connsiteX11" fmla="*/ 899659 w 2071637"/>
              <a:gd name="connsiteY11" fmla="*/ 186743 h 779172"/>
              <a:gd name="connsiteX12" fmla="*/ 880341 w 2071637"/>
              <a:gd name="connsiteY12" fmla="*/ 193183 h 779172"/>
              <a:gd name="connsiteX13" fmla="*/ 828825 w 2071637"/>
              <a:gd name="connsiteY13" fmla="*/ 206062 h 779172"/>
              <a:gd name="connsiteX14" fmla="*/ 757992 w 2071637"/>
              <a:gd name="connsiteY14" fmla="*/ 231819 h 779172"/>
              <a:gd name="connsiteX15" fmla="*/ 719355 w 2071637"/>
              <a:gd name="connsiteY15" fmla="*/ 238259 h 779172"/>
              <a:gd name="connsiteX16" fmla="*/ 700037 w 2071637"/>
              <a:gd name="connsiteY16" fmla="*/ 244698 h 779172"/>
              <a:gd name="connsiteX17" fmla="*/ 667840 w 2071637"/>
              <a:gd name="connsiteY17" fmla="*/ 251138 h 779172"/>
              <a:gd name="connsiteX18" fmla="*/ 622763 w 2071637"/>
              <a:gd name="connsiteY18" fmla="*/ 270456 h 779172"/>
              <a:gd name="connsiteX19" fmla="*/ 584127 w 2071637"/>
              <a:gd name="connsiteY19" fmla="*/ 276896 h 779172"/>
              <a:gd name="connsiteX20" fmla="*/ 532611 w 2071637"/>
              <a:gd name="connsiteY20" fmla="*/ 289774 h 779172"/>
              <a:gd name="connsiteX21" fmla="*/ 513293 w 2071637"/>
              <a:gd name="connsiteY21" fmla="*/ 302653 h 779172"/>
              <a:gd name="connsiteX22" fmla="*/ 481096 w 2071637"/>
              <a:gd name="connsiteY22" fmla="*/ 309093 h 779172"/>
              <a:gd name="connsiteX23" fmla="*/ 455338 w 2071637"/>
              <a:gd name="connsiteY23" fmla="*/ 315532 h 779172"/>
              <a:gd name="connsiteX24" fmla="*/ 397383 w 2071637"/>
              <a:gd name="connsiteY24" fmla="*/ 341290 h 779172"/>
              <a:gd name="connsiteX25" fmla="*/ 352307 w 2071637"/>
              <a:gd name="connsiteY25" fmla="*/ 354169 h 779172"/>
              <a:gd name="connsiteX26" fmla="*/ 332989 w 2071637"/>
              <a:gd name="connsiteY26" fmla="*/ 367048 h 779172"/>
              <a:gd name="connsiteX27" fmla="*/ 281473 w 2071637"/>
              <a:gd name="connsiteY27" fmla="*/ 379927 h 779172"/>
              <a:gd name="connsiteX28" fmla="*/ 217079 w 2071637"/>
              <a:gd name="connsiteY28" fmla="*/ 412124 h 779172"/>
              <a:gd name="connsiteX29" fmla="*/ 197761 w 2071637"/>
              <a:gd name="connsiteY29" fmla="*/ 425003 h 779172"/>
              <a:gd name="connsiteX30" fmla="*/ 178442 w 2071637"/>
              <a:gd name="connsiteY30" fmla="*/ 431442 h 779172"/>
              <a:gd name="connsiteX31" fmla="*/ 139806 w 2071637"/>
              <a:gd name="connsiteY31" fmla="*/ 457200 h 779172"/>
              <a:gd name="connsiteX32" fmla="*/ 101169 w 2071637"/>
              <a:gd name="connsiteY32" fmla="*/ 482958 h 779172"/>
              <a:gd name="connsiteX33" fmla="*/ 62532 w 2071637"/>
              <a:gd name="connsiteY33" fmla="*/ 515155 h 779172"/>
              <a:gd name="connsiteX34" fmla="*/ 23896 w 2071637"/>
              <a:gd name="connsiteY34" fmla="*/ 579549 h 779172"/>
              <a:gd name="connsiteX35" fmla="*/ 11017 w 2071637"/>
              <a:gd name="connsiteY35" fmla="*/ 598867 h 779172"/>
              <a:gd name="connsiteX36" fmla="*/ 11017 w 2071637"/>
              <a:gd name="connsiteY36" fmla="*/ 734096 h 779172"/>
              <a:gd name="connsiteX37" fmla="*/ 30335 w 2071637"/>
              <a:gd name="connsiteY37" fmla="*/ 753414 h 779172"/>
              <a:gd name="connsiteX38" fmla="*/ 56093 w 2071637"/>
              <a:gd name="connsiteY38" fmla="*/ 759853 h 779172"/>
              <a:gd name="connsiteX39" fmla="*/ 114048 w 2071637"/>
              <a:gd name="connsiteY39" fmla="*/ 772732 h 779172"/>
              <a:gd name="connsiteX40" fmla="*/ 262155 w 2071637"/>
              <a:gd name="connsiteY40" fmla="*/ 779172 h 779172"/>
              <a:gd name="connsiteX41" fmla="*/ 622763 w 2071637"/>
              <a:gd name="connsiteY41" fmla="*/ 772732 h 779172"/>
              <a:gd name="connsiteX42" fmla="*/ 642082 w 2071637"/>
              <a:gd name="connsiteY42" fmla="*/ 766293 h 779172"/>
              <a:gd name="connsiteX43" fmla="*/ 687158 w 2071637"/>
              <a:gd name="connsiteY43" fmla="*/ 759853 h 779172"/>
              <a:gd name="connsiteX44" fmla="*/ 712916 w 2071637"/>
              <a:gd name="connsiteY44" fmla="*/ 753414 h 779172"/>
              <a:gd name="connsiteX45" fmla="*/ 783749 w 2071637"/>
              <a:gd name="connsiteY45" fmla="*/ 746974 h 779172"/>
              <a:gd name="connsiteX46" fmla="*/ 835265 w 2071637"/>
              <a:gd name="connsiteY46" fmla="*/ 740535 h 779172"/>
              <a:gd name="connsiteX47" fmla="*/ 873901 w 2071637"/>
              <a:gd name="connsiteY47" fmla="*/ 727656 h 779172"/>
              <a:gd name="connsiteX48" fmla="*/ 925417 w 2071637"/>
              <a:gd name="connsiteY48" fmla="*/ 708338 h 779172"/>
              <a:gd name="connsiteX49" fmla="*/ 964054 w 2071637"/>
              <a:gd name="connsiteY49" fmla="*/ 701898 h 779172"/>
              <a:gd name="connsiteX50" fmla="*/ 1002690 w 2071637"/>
              <a:gd name="connsiteY50" fmla="*/ 689019 h 779172"/>
              <a:gd name="connsiteX51" fmla="*/ 1022009 w 2071637"/>
              <a:gd name="connsiteY51" fmla="*/ 682580 h 779172"/>
              <a:gd name="connsiteX52" fmla="*/ 1041327 w 2071637"/>
              <a:gd name="connsiteY52" fmla="*/ 676141 h 779172"/>
              <a:gd name="connsiteX53" fmla="*/ 1073524 w 2071637"/>
              <a:gd name="connsiteY53" fmla="*/ 669701 h 779172"/>
              <a:gd name="connsiteX54" fmla="*/ 1112161 w 2071637"/>
              <a:gd name="connsiteY54" fmla="*/ 656822 h 779172"/>
              <a:gd name="connsiteX55" fmla="*/ 1131479 w 2071637"/>
              <a:gd name="connsiteY55" fmla="*/ 650383 h 779172"/>
              <a:gd name="connsiteX56" fmla="*/ 1189434 w 2071637"/>
              <a:gd name="connsiteY56" fmla="*/ 637504 h 779172"/>
              <a:gd name="connsiteX57" fmla="*/ 1228070 w 2071637"/>
              <a:gd name="connsiteY57" fmla="*/ 624625 h 779172"/>
              <a:gd name="connsiteX58" fmla="*/ 1260268 w 2071637"/>
              <a:gd name="connsiteY58" fmla="*/ 611746 h 779172"/>
              <a:gd name="connsiteX59" fmla="*/ 1292465 w 2071637"/>
              <a:gd name="connsiteY59" fmla="*/ 605307 h 779172"/>
              <a:gd name="connsiteX60" fmla="*/ 1363299 w 2071637"/>
              <a:gd name="connsiteY60" fmla="*/ 579549 h 779172"/>
              <a:gd name="connsiteX61" fmla="*/ 1395496 w 2071637"/>
              <a:gd name="connsiteY61" fmla="*/ 566670 h 779172"/>
              <a:gd name="connsiteX62" fmla="*/ 1414814 w 2071637"/>
              <a:gd name="connsiteY62" fmla="*/ 553791 h 779172"/>
              <a:gd name="connsiteX63" fmla="*/ 1459890 w 2071637"/>
              <a:gd name="connsiteY63" fmla="*/ 540912 h 779172"/>
              <a:gd name="connsiteX64" fmla="*/ 1504966 w 2071637"/>
              <a:gd name="connsiteY64" fmla="*/ 528034 h 779172"/>
              <a:gd name="connsiteX65" fmla="*/ 1562921 w 2071637"/>
              <a:gd name="connsiteY65" fmla="*/ 515155 h 779172"/>
              <a:gd name="connsiteX66" fmla="*/ 1627316 w 2071637"/>
              <a:gd name="connsiteY66" fmla="*/ 495836 h 779172"/>
              <a:gd name="connsiteX67" fmla="*/ 1653073 w 2071637"/>
              <a:gd name="connsiteY67" fmla="*/ 489397 h 779172"/>
              <a:gd name="connsiteX68" fmla="*/ 1685270 w 2071637"/>
              <a:gd name="connsiteY68" fmla="*/ 482958 h 779172"/>
              <a:gd name="connsiteX69" fmla="*/ 1704589 w 2071637"/>
              <a:gd name="connsiteY69" fmla="*/ 470079 h 779172"/>
              <a:gd name="connsiteX70" fmla="*/ 1781862 w 2071637"/>
              <a:gd name="connsiteY70" fmla="*/ 450760 h 779172"/>
              <a:gd name="connsiteX71" fmla="*/ 1807620 w 2071637"/>
              <a:gd name="connsiteY71" fmla="*/ 437881 h 779172"/>
              <a:gd name="connsiteX72" fmla="*/ 1839817 w 2071637"/>
              <a:gd name="connsiteY72" fmla="*/ 418563 h 779172"/>
              <a:gd name="connsiteX73" fmla="*/ 1872014 w 2071637"/>
              <a:gd name="connsiteY73" fmla="*/ 405684 h 779172"/>
              <a:gd name="connsiteX74" fmla="*/ 1904211 w 2071637"/>
              <a:gd name="connsiteY74" fmla="*/ 386366 h 779172"/>
              <a:gd name="connsiteX75" fmla="*/ 1929969 w 2071637"/>
              <a:gd name="connsiteY75" fmla="*/ 373487 h 779172"/>
              <a:gd name="connsiteX76" fmla="*/ 1975045 w 2071637"/>
              <a:gd name="connsiteY76" fmla="*/ 334850 h 779172"/>
              <a:gd name="connsiteX77" fmla="*/ 1987924 w 2071637"/>
              <a:gd name="connsiteY77" fmla="*/ 315532 h 779172"/>
              <a:gd name="connsiteX78" fmla="*/ 2007242 w 2071637"/>
              <a:gd name="connsiteY78" fmla="*/ 296214 h 779172"/>
              <a:gd name="connsiteX79" fmla="*/ 2033000 w 2071637"/>
              <a:gd name="connsiteY79" fmla="*/ 244698 h 779172"/>
              <a:gd name="connsiteX80" fmla="*/ 2052318 w 2071637"/>
              <a:gd name="connsiteY80" fmla="*/ 212501 h 779172"/>
              <a:gd name="connsiteX81" fmla="*/ 2058758 w 2071637"/>
              <a:gd name="connsiteY81" fmla="*/ 193183 h 779172"/>
              <a:gd name="connsiteX82" fmla="*/ 2071637 w 2071637"/>
              <a:gd name="connsiteY82" fmla="*/ 128788 h 779172"/>
              <a:gd name="connsiteX83" fmla="*/ 2065197 w 2071637"/>
              <a:gd name="connsiteY83" fmla="*/ 64394 h 779172"/>
              <a:gd name="connsiteX84" fmla="*/ 2026561 w 2071637"/>
              <a:gd name="connsiteY84" fmla="*/ 32197 h 779172"/>
              <a:gd name="connsiteX85" fmla="*/ 1975045 w 2071637"/>
              <a:gd name="connsiteY85" fmla="*/ 19318 h 779172"/>
              <a:gd name="connsiteX86" fmla="*/ 1917090 w 2071637"/>
              <a:gd name="connsiteY86" fmla="*/ 6439 h 779172"/>
              <a:gd name="connsiteX87" fmla="*/ 1891332 w 2071637"/>
              <a:gd name="connsiteY87" fmla="*/ 0 h 779172"/>
              <a:gd name="connsiteX88" fmla="*/ 1640194 w 2071637"/>
              <a:gd name="connsiteY88" fmla="*/ 6439 h 779172"/>
              <a:gd name="connsiteX89" fmla="*/ 1588679 w 2071637"/>
              <a:gd name="connsiteY89" fmla="*/ 12879 h 779172"/>
              <a:gd name="connsiteX90" fmla="*/ 1550042 w 2071637"/>
              <a:gd name="connsiteY90" fmla="*/ 25758 h 779172"/>
              <a:gd name="connsiteX91" fmla="*/ 1524285 w 2071637"/>
              <a:gd name="connsiteY91" fmla="*/ 32197 h 779172"/>
              <a:gd name="connsiteX92" fmla="*/ 1504966 w 2071637"/>
              <a:gd name="connsiteY92" fmla="*/ 45076 h 779172"/>
              <a:gd name="connsiteX93" fmla="*/ 1472769 w 2071637"/>
              <a:gd name="connsiteY93" fmla="*/ 51515 h 779172"/>
              <a:gd name="connsiteX94" fmla="*/ 1447011 w 2071637"/>
              <a:gd name="connsiteY94" fmla="*/ 57955 h 779172"/>
              <a:gd name="connsiteX95" fmla="*/ 1427693 w 2071637"/>
              <a:gd name="connsiteY95" fmla="*/ 64394 h 779172"/>
              <a:gd name="connsiteX96" fmla="*/ 1369738 w 2071637"/>
              <a:gd name="connsiteY96" fmla="*/ 70834 h 77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071637" h="779172">
                <a:moveTo>
                  <a:pt x="1421254" y="38636"/>
                </a:moveTo>
                <a:cubicBezTo>
                  <a:pt x="1391203" y="47222"/>
                  <a:pt x="1360904" y="54983"/>
                  <a:pt x="1331101" y="64394"/>
                </a:cubicBezTo>
                <a:cubicBezTo>
                  <a:pt x="1320078" y="67875"/>
                  <a:pt x="1310118" y="74470"/>
                  <a:pt x="1298904" y="77273"/>
                </a:cubicBezTo>
                <a:cubicBezTo>
                  <a:pt x="1284179" y="80954"/>
                  <a:pt x="1268711" y="80735"/>
                  <a:pt x="1253828" y="83712"/>
                </a:cubicBezTo>
                <a:cubicBezTo>
                  <a:pt x="1236472" y="87183"/>
                  <a:pt x="1219485" y="92298"/>
                  <a:pt x="1202313" y="96591"/>
                </a:cubicBezTo>
                <a:lnTo>
                  <a:pt x="1176555" y="103031"/>
                </a:lnTo>
                <a:cubicBezTo>
                  <a:pt x="1165823" y="109470"/>
                  <a:pt x="1155553" y="116752"/>
                  <a:pt x="1144358" y="122349"/>
                </a:cubicBezTo>
                <a:cubicBezTo>
                  <a:pt x="1138287" y="125384"/>
                  <a:pt x="1131588" y="127002"/>
                  <a:pt x="1125040" y="128788"/>
                </a:cubicBezTo>
                <a:cubicBezTo>
                  <a:pt x="1107963" y="133445"/>
                  <a:pt x="1090696" y="137374"/>
                  <a:pt x="1073524" y="141667"/>
                </a:cubicBezTo>
                <a:cubicBezTo>
                  <a:pt x="1064938" y="143814"/>
                  <a:pt x="1056162" y="145308"/>
                  <a:pt x="1047766" y="148107"/>
                </a:cubicBezTo>
                <a:cubicBezTo>
                  <a:pt x="931014" y="187025"/>
                  <a:pt x="1077051" y="140120"/>
                  <a:pt x="976932" y="167425"/>
                </a:cubicBezTo>
                <a:cubicBezTo>
                  <a:pt x="896749" y="189293"/>
                  <a:pt x="979733" y="173398"/>
                  <a:pt x="899659" y="186743"/>
                </a:cubicBezTo>
                <a:cubicBezTo>
                  <a:pt x="893220" y="188890"/>
                  <a:pt x="886890" y="191397"/>
                  <a:pt x="880341" y="193183"/>
                </a:cubicBezTo>
                <a:cubicBezTo>
                  <a:pt x="863264" y="197840"/>
                  <a:pt x="845259" y="199488"/>
                  <a:pt x="828825" y="206062"/>
                </a:cubicBezTo>
                <a:cubicBezTo>
                  <a:pt x="814187" y="211917"/>
                  <a:pt x="772169" y="229456"/>
                  <a:pt x="757992" y="231819"/>
                </a:cubicBezTo>
                <a:cubicBezTo>
                  <a:pt x="745113" y="233966"/>
                  <a:pt x="732101" y="235427"/>
                  <a:pt x="719355" y="238259"/>
                </a:cubicBezTo>
                <a:cubicBezTo>
                  <a:pt x="712729" y="239731"/>
                  <a:pt x="706622" y="243052"/>
                  <a:pt x="700037" y="244698"/>
                </a:cubicBezTo>
                <a:cubicBezTo>
                  <a:pt x="689419" y="247353"/>
                  <a:pt x="678572" y="248991"/>
                  <a:pt x="667840" y="251138"/>
                </a:cubicBezTo>
                <a:cubicBezTo>
                  <a:pt x="652085" y="259015"/>
                  <a:pt x="639822" y="266665"/>
                  <a:pt x="622763" y="270456"/>
                </a:cubicBezTo>
                <a:cubicBezTo>
                  <a:pt x="610018" y="273288"/>
                  <a:pt x="596894" y="274160"/>
                  <a:pt x="584127" y="276896"/>
                </a:cubicBezTo>
                <a:cubicBezTo>
                  <a:pt x="566819" y="280605"/>
                  <a:pt x="532611" y="289774"/>
                  <a:pt x="532611" y="289774"/>
                </a:cubicBezTo>
                <a:cubicBezTo>
                  <a:pt x="526172" y="294067"/>
                  <a:pt x="520539" y="299935"/>
                  <a:pt x="513293" y="302653"/>
                </a:cubicBezTo>
                <a:cubicBezTo>
                  <a:pt x="503045" y="306496"/>
                  <a:pt x="491780" y="306719"/>
                  <a:pt x="481096" y="309093"/>
                </a:cubicBezTo>
                <a:cubicBezTo>
                  <a:pt x="472457" y="311013"/>
                  <a:pt x="463924" y="313386"/>
                  <a:pt x="455338" y="315532"/>
                </a:cubicBezTo>
                <a:cubicBezTo>
                  <a:pt x="429968" y="332446"/>
                  <a:pt x="434165" y="332095"/>
                  <a:pt x="397383" y="341290"/>
                </a:cubicBezTo>
                <a:cubicBezTo>
                  <a:pt x="389124" y="343355"/>
                  <a:pt x="361549" y="349548"/>
                  <a:pt x="352307" y="354169"/>
                </a:cubicBezTo>
                <a:cubicBezTo>
                  <a:pt x="345385" y="357630"/>
                  <a:pt x="340262" y="364403"/>
                  <a:pt x="332989" y="367048"/>
                </a:cubicBezTo>
                <a:cubicBezTo>
                  <a:pt x="316354" y="373097"/>
                  <a:pt x="281473" y="379927"/>
                  <a:pt x="281473" y="379927"/>
                </a:cubicBezTo>
                <a:cubicBezTo>
                  <a:pt x="235473" y="410593"/>
                  <a:pt x="257853" y="401930"/>
                  <a:pt x="217079" y="412124"/>
                </a:cubicBezTo>
                <a:cubicBezTo>
                  <a:pt x="210640" y="416417"/>
                  <a:pt x="204683" y="421542"/>
                  <a:pt x="197761" y="425003"/>
                </a:cubicBezTo>
                <a:cubicBezTo>
                  <a:pt x="191690" y="428039"/>
                  <a:pt x="184376" y="428146"/>
                  <a:pt x="178442" y="431442"/>
                </a:cubicBezTo>
                <a:cubicBezTo>
                  <a:pt x="164911" y="438959"/>
                  <a:pt x="152685" y="448614"/>
                  <a:pt x="139806" y="457200"/>
                </a:cubicBezTo>
                <a:lnTo>
                  <a:pt x="101169" y="482958"/>
                </a:lnTo>
                <a:cubicBezTo>
                  <a:pt x="83995" y="494407"/>
                  <a:pt x="75883" y="497990"/>
                  <a:pt x="62532" y="515155"/>
                </a:cubicBezTo>
                <a:cubicBezTo>
                  <a:pt x="28604" y="558777"/>
                  <a:pt x="45462" y="541808"/>
                  <a:pt x="23896" y="579549"/>
                </a:cubicBezTo>
                <a:cubicBezTo>
                  <a:pt x="20056" y="586268"/>
                  <a:pt x="15310" y="592428"/>
                  <a:pt x="11017" y="598867"/>
                </a:cubicBezTo>
                <a:cubicBezTo>
                  <a:pt x="-2040" y="651100"/>
                  <a:pt x="-5220" y="652907"/>
                  <a:pt x="11017" y="734096"/>
                </a:cubicBezTo>
                <a:cubicBezTo>
                  <a:pt x="12803" y="743026"/>
                  <a:pt x="22428" y="748896"/>
                  <a:pt x="30335" y="753414"/>
                </a:cubicBezTo>
                <a:cubicBezTo>
                  <a:pt x="38019" y="757805"/>
                  <a:pt x="47583" y="757422"/>
                  <a:pt x="56093" y="759853"/>
                </a:cubicBezTo>
                <a:cubicBezTo>
                  <a:pt x="84146" y="767868"/>
                  <a:pt x="75739" y="770090"/>
                  <a:pt x="114048" y="772732"/>
                </a:cubicBezTo>
                <a:cubicBezTo>
                  <a:pt x="163347" y="776132"/>
                  <a:pt x="212786" y="777025"/>
                  <a:pt x="262155" y="779172"/>
                </a:cubicBezTo>
                <a:lnTo>
                  <a:pt x="622763" y="772732"/>
                </a:lnTo>
                <a:cubicBezTo>
                  <a:pt x="629547" y="772502"/>
                  <a:pt x="635426" y="767624"/>
                  <a:pt x="642082" y="766293"/>
                </a:cubicBezTo>
                <a:cubicBezTo>
                  <a:pt x="656965" y="763316"/>
                  <a:pt x="672225" y="762568"/>
                  <a:pt x="687158" y="759853"/>
                </a:cubicBezTo>
                <a:cubicBezTo>
                  <a:pt x="695865" y="758270"/>
                  <a:pt x="704143" y="754584"/>
                  <a:pt x="712916" y="753414"/>
                </a:cubicBezTo>
                <a:cubicBezTo>
                  <a:pt x="736416" y="750281"/>
                  <a:pt x="760171" y="749456"/>
                  <a:pt x="783749" y="746974"/>
                </a:cubicBezTo>
                <a:cubicBezTo>
                  <a:pt x="800960" y="745162"/>
                  <a:pt x="818093" y="742681"/>
                  <a:pt x="835265" y="740535"/>
                </a:cubicBezTo>
                <a:cubicBezTo>
                  <a:pt x="848144" y="736242"/>
                  <a:pt x="861297" y="732698"/>
                  <a:pt x="873901" y="727656"/>
                </a:cubicBezTo>
                <a:cubicBezTo>
                  <a:pt x="880171" y="725148"/>
                  <a:pt x="914058" y="710862"/>
                  <a:pt x="925417" y="708338"/>
                </a:cubicBezTo>
                <a:cubicBezTo>
                  <a:pt x="938163" y="705506"/>
                  <a:pt x="951387" y="705065"/>
                  <a:pt x="964054" y="701898"/>
                </a:cubicBezTo>
                <a:cubicBezTo>
                  <a:pt x="977224" y="698605"/>
                  <a:pt x="989811" y="693312"/>
                  <a:pt x="1002690" y="689019"/>
                </a:cubicBezTo>
                <a:lnTo>
                  <a:pt x="1022009" y="682580"/>
                </a:lnTo>
                <a:cubicBezTo>
                  <a:pt x="1028448" y="680434"/>
                  <a:pt x="1034671" y="677472"/>
                  <a:pt x="1041327" y="676141"/>
                </a:cubicBezTo>
                <a:cubicBezTo>
                  <a:pt x="1052059" y="673994"/>
                  <a:pt x="1062965" y="672581"/>
                  <a:pt x="1073524" y="669701"/>
                </a:cubicBezTo>
                <a:cubicBezTo>
                  <a:pt x="1086621" y="666129"/>
                  <a:pt x="1099282" y="661115"/>
                  <a:pt x="1112161" y="656822"/>
                </a:cubicBezTo>
                <a:cubicBezTo>
                  <a:pt x="1118600" y="654676"/>
                  <a:pt x="1124823" y="651714"/>
                  <a:pt x="1131479" y="650383"/>
                </a:cubicBezTo>
                <a:cubicBezTo>
                  <a:pt x="1149849" y="646709"/>
                  <a:pt x="1171256" y="642957"/>
                  <a:pt x="1189434" y="637504"/>
                </a:cubicBezTo>
                <a:cubicBezTo>
                  <a:pt x="1202437" y="633603"/>
                  <a:pt x="1215312" y="629264"/>
                  <a:pt x="1228070" y="624625"/>
                </a:cubicBezTo>
                <a:cubicBezTo>
                  <a:pt x="1238933" y="620675"/>
                  <a:pt x="1249196" y="615067"/>
                  <a:pt x="1260268" y="611746"/>
                </a:cubicBezTo>
                <a:cubicBezTo>
                  <a:pt x="1270751" y="608601"/>
                  <a:pt x="1281733" y="607453"/>
                  <a:pt x="1292465" y="605307"/>
                </a:cubicBezTo>
                <a:cubicBezTo>
                  <a:pt x="1330658" y="579844"/>
                  <a:pt x="1294789" y="600629"/>
                  <a:pt x="1363299" y="579549"/>
                </a:cubicBezTo>
                <a:cubicBezTo>
                  <a:pt x="1374347" y="576150"/>
                  <a:pt x="1385157" y="571839"/>
                  <a:pt x="1395496" y="566670"/>
                </a:cubicBezTo>
                <a:cubicBezTo>
                  <a:pt x="1402418" y="563209"/>
                  <a:pt x="1407628" y="556665"/>
                  <a:pt x="1414814" y="553791"/>
                </a:cubicBezTo>
                <a:cubicBezTo>
                  <a:pt x="1429323" y="547987"/>
                  <a:pt x="1444922" y="545402"/>
                  <a:pt x="1459890" y="540912"/>
                </a:cubicBezTo>
                <a:cubicBezTo>
                  <a:pt x="1484435" y="533549"/>
                  <a:pt x="1476756" y="533676"/>
                  <a:pt x="1504966" y="528034"/>
                </a:cubicBezTo>
                <a:cubicBezTo>
                  <a:pt x="1561630" y="516701"/>
                  <a:pt x="1525326" y="527686"/>
                  <a:pt x="1562921" y="515155"/>
                </a:cubicBezTo>
                <a:cubicBezTo>
                  <a:pt x="1597029" y="492417"/>
                  <a:pt x="1570341" y="506195"/>
                  <a:pt x="1627316" y="495836"/>
                </a:cubicBezTo>
                <a:cubicBezTo>
                  <a:pt x="1636023" y="494253"/>
                  <a:pt x="1644434" y="491317"/>
                  <a:pt x="1653073" y="489397"/>
                </a:cubicBezTo>
                <a:cubicBezTo>
                  <a:pt x="1663757" y="487023"/>
                  <a:pt x="1674538" y="485104"/>
                  <a:pt x="1685270" y="482958"/>
                </a:cubicBezTo>
                <a:cubicBezTo>
                  <a:pt x="1691710" y="478665"/>
                  <a:pt x="1697517" y="473222"/>
                  <a:pt x="1704589" y="470079"/>
                </a:cubicBezTo>
                <a:cubicBezTo>
                  <a:pt x="1735203" y="456473"/>
                  <a:pt x="1749463" y="456160"/>
                  <a:pt x="1781862" y="450760"/>
                </a:cubicBezTo>
                <a:cubicBezTo>
                  <a:pt x="1790448" y="446467"/>
                  <a:pt x="1799229" y="442543"/>
                  <a:pt x="1807620" y="437881"/>
                </a:cubicBezTo>
                <a:cubicBezTo>
                  <a:pt x="1818561" y="431803"/>
                  <a:pt x="1828622" y="424160"/>
                  <a:pt x="1839817" y="418563"/>
                </a:cubicBezTo>
                <a:cubicBezTo>
                  <a:pt x="1850156" y="413394"/>
                  <a:pt x="1861675" y="410853"/>
                  <a:pt x="1872014" y="405684"/>
                </a:cubicBezTo>
                <a:cubicBezTo>
                  <a:pt x="1883209" y="400087"/>
                  <a:pt x="1893270" y="392444"/>
                  <a:pt x="1904211" y="386366"/>
                </a:cubicBezTo>
                <a:cubicBezTo>
                  <a:pt x="1912602" y="381704"/>
                  <a:pt x="1921383" y="377780"/>
                  <a:pt x="1929969" y="373487"/>
                </a:cubicBezTo>
                <a:cubicBezTo>
                  <a:pt x="1959396" y="329348"/>
                  <a:pt x="1920678" y="381451"/>
                  <a:pt x="1975045" y="334850"/>
                </a:cubicBezTo>
                <a:cubicBezTo>
                  <a:pt x="1980921" y="329813"/>
                  <a:pt x="1982969" y="321477"/>
                  <a:pt x="1987924" y="315532"/>
                </a:cubicBezTo>
                <a:cubicBezTo>
                  <a:pt x="1993754" y="308536"/>
                  <a:pt x="2001412" y="303210"/>
                  <a:pt x="2007242" y="296214"/>
                </a:cubicBezTo>
                <a:cubicBezTo>
                  <a:pt x="2025892" y="273835"/>
                  <a:pt x="2018205" y="274288"/>
                  <a:pt x="2033000" y="244698"/>
                </a:cubicBezTo>
                <a:cubicBezTo>
                  <a:pt x="2038597" y="233503"/>
                  <a:pt x="2046721" y="223696"/>
                  <a:pt x="2052318" y="212501"/>
                </a:cubicBezTo>
                <a:cubicBezTo>
                  <a:pt x="2055354" y="206430"/>
                  <a:pt x="2056893" y="199710"/>
                  <a:pt x="2058758" y="193183"/>
                </a:cubicBezTo>
                <a:cubicBezTo>
                  <a:pt x="2066441" y="166294"/>
                  <a:pt x="2066579" y="159136"/>
                  <a:pt x="2071637" y="128788"/>
                </a:cubicBezTo>
                <a:cubicBezTo>
                  <a:pt x="2069490" y="107323"/>
                  <a:pt x="2070048" y="85413"/>
                  <a:pt x="2065197" y="64394"/>
                </a:cubicBezTo>
                <a:cubicBezTo>
                  <a:pt x="2060985" y="46145"/>
                  <a:pt x="2041885" y="37305"/>
                  <a:pt x="2026561" y="32197"/>
                </a:cubicBezTo>
                <a:cubicBezTo>
                  <a:pt x="2009769" y="26600"/>
                  <a:pt x="1992217" y="23611"/>
                  <a:pt x="1975045" y="19318"/>
                </a:cubicBezTo>
                <a:cubicBezTo>
                  <a:pt x="1912256" y="3621"/>
                  <a:pt x="1990630" y="22781"/>
                  <a:pt x="1917090" y="6439"/>
                </a:cubicBezTo>
                <a:cubicBezTo>
                  <a:pt x="1908451" y="4519"/>
                  <a:pt x="1899918" y="2146"/>
                  <a:pt x="1891332" y="0"/>
                </a:cubicBezTo>
                <a:lnTo>
                  <a:pt x="1640194" y="6439"/>
                </a:lnTo>
                <a:cubicBezTo>
                  <a:pt x="1622904" y="7175"/>
                  <a:pt x="1605600" y="9253"/>
                  <a:pt x="1588679" y="12879"/>
                </a:cubicBezTo>
                <a:cubicBezTo>
                  <a:pt x="1575405" y="15724"/>
                  <a:pt x="1563212" y="22466"/>
                  <a:pt x="1550042" y="25758"/>
                </a:cubicBezTo>
                <a:lnTo>
                  <a:pt x="1524285" y="32197"/>
                </a:lnTo>
                <a:cubicBezTo>
                  <a:pt x="1517845" y="36490"/>
                  <a:pt x="1512213" y="42359"/>
                  <a:pt x="1504966" y="45076"/>
                </a:cubicBezTo>
                <a:cubicBezTo>
                  <a:pt x="1494718" y="48919"/>
                  <a:pt x="1483453" y="49141"/>
                  <a:pt x="1472769" y="51515"/>
                </a:cubicBezTo>
                <a:cubicBezTo>
                  <a:pt x="1464129" y="53435"/>
                  <a:pt x="1455521" y="55524"/>
                  <a:pt x="1447011" y="57955"/>
                </a:cubicBezTo>
                <a:cubicBezTo>
                  <a:pt x="1440485" y="59820"/>
                  <a:pt x="1434349" y="63063"/>
                  <a:pt x="1427693" y="64394"/>
                </a:cubicBezTo>
                <a:cubicBezTo>
                  <a:pt x="1392458" y="71441"/>
                  <a:pt x="1393809" y="70834"/>
                  <a:pt x="1369738" y="7083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83E9ABF-336F-4142-B71A-7B99CF8B1D79}"/>
              </a:ext>
            </a:extLst>
          </p:cNvPr>
          <p:cNvSpPr txBox="1"/>
          <p:nvPr/>
        </p:nvSpPr>
        <p:spPr>
          <a:xfrm>
            <a:off x="3692020" y="1458930"/>
            <a:ext cx="734096" cy="307777"/>
          </a:xfrm>
          <a:prstGeom prst="rect">
            <a:avLst/>
          </a:prstGeom>
          <a:noFill/>
        </p:spPr>
        <p:txBody>
          <a:bodyPr wrap="square" rtlCol="0">
            <a:spAutoFit/>
          </a:bodyPr>
          <a:lstStyle/>
          <a:p>
            <a:r>
              <a:rPr lang="cs-CZ" sz="1400" dirty="0">
                <a:solidFill>
                  <a:schemeClr val="accent1"/>
                </a:solidFill>
              </a:rPr>
              <a:t>Batch 1</a:t>
            </a:r>
            <a:endParaRPr lang="en-US" sz="1400" dirty="0">
              <a:solidFill>
                <a:schemeClr val="accent1"/>
              </a:solidFill>
            </a:endParaRPr>
          </a:p>
        </p:txBody>
      </p:sp>
      <p:sp>
        <p:nvSpPr>
          <p:cNvPr id="24" name="TextBox 23">
            <a:extLst>
              <a:ext uri="{FF2B5EF4-FFF2-40B4-BE49-F238E27FC236}">
                <a16:creationId xmlns:a16="http://schemas.microsoft.com/office/drawing/2014/main" id="{A402FD4B-BAFB-47E2-8574-9EADB92FAD0D}"/>
              </a:ext>
            </a:extLst>
          </p:cNvPr>
          <p:cNvSpPr txBox="1"/>
          <p:nvPr/>
        </p:nvSpPr>
        <p:spPr>
          <a:xfrm>
            <a:off x="5555829" y="3053367"/>
            <a:ext cx="734096" cy="307777"/>
          </a:xfrm>
          <a:prstGeom prst="rect">
            <a:avLst/>
          </a:prstGeom>
          <a:noFill/>
        </p:spPr>
        <p:txBody>
          <a:bodyPr wrap="square" rtlCol="0">
            <a:spAutoFit/>
          </a:bodyPr>
          <a:lstStyle/>
          <a:p>
            <a:r>
              <a:rPr lang="cs-CZ" sz="1400" dirty="0">
                <a:solidFill>
                  <a:srgbClr val="FF0000"/>
                </a:solidFill>
              </a:rPr>
              <a:t>Batch 2</a:t>
            </a:r>
            <a:endParaRPr lang="en-US" sz="1400" dirty="0">
              <a:solidFill>
                <a:srgbClr val="FF0000"/>
              </a:solidFill>
            </a:endParaRPr>
          </a:p>
        </p:txBody>
      </p:sp>
      <p:cxnSp>
        <p:nvCxnSpPr>
          <p:cNvPr id="4" name="Straight Arrow Connector 3">
            <a:extLst>
              <a:ext uri="{FF2B5EF4-FFF2-40B4-BE49-F238E27FC236}">
                <a16:creationId xmlns:a16="http://schemas.microsoft.com/office/drawing/2014/main" id="{A9B32929-BFFC-46D4-B165-3D38A2AD1D5B}"/>
              </a:ext>
            </a:extLst>
          </p:cNvPr>
          <p:cNvCxnSpPr/>
          <p:nvPr/>
        </p:nvCxnSpPr>
        <p:spPr>
          <a:xfrm>
            <a:off x="5035639" y="3728434"/>
            <a:ext cx="0" cy="405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17647118-FB81-44F1-9090-7734E586E3A0}"/>
              </a:ext>
            </a:extLst>
          </p:cNvPr>
          <p:cNvSpPr/>
          <p:nvPr/>
        </p:nvSpPr>
        <p:spPr>
          <a:xfrm rot="14501584">
            <a:off x="4267503" y="4423109"/>
            <a:ext cx="1841686" cy="863628"/>
          </a:xfrm>
          <a:custGeom>
            <a:avLst/>
            <a:gdLst>
              <a:gd name="connsiteX0" fmla="*/ 772732 w 1841686"/>
              <a:gd name="connsiteY0" fmla="*/ 93870 h 863628"/>
              <a:gd name="connsiteX1" fmla="*/ 740535 w 1841686"/>
              <a:gd name="connsiteY1" fmla="*/ 87430 h 863628"/>
              <a:gd name="connsiteX2" fmla="*/ 676141 w 1841686"/>
              <a:gd name="connsiteY2" fmla="*/ 100309 h 863628"/>
              <a:gd name="connsiteX3" fmla="*/ 643943 w 1841686"/>
              <a:gd name="connsiteY3" fmla="*/ 113188 h 863628"/>
              <a:gd name="connsiteX4" fmla="*/ 598867 w 1841686"/>
              <a:gd name="connsiteY4" fmla="*/ 119628 h 863628"/>
              <a:gd name="connsiteX5" fmla="*/ 573110 w 1841686"/>
              <a:gd name="connsiteY5" fmla="*/ 126067 h 863628"/>
              <a:gd name="connsiteX6" fmla="*/ 540912 w 1841686"/>
              <a:gd name="connsiteY6" fmla="*/ 132506 h 863628"/>
              <a:gd name="connsiteX7" fmla="*/ 508715 w 1841686"/>
              <a:gd name="connsiteY7" fmla="*/ 145385 h 863628"/>
              <a:gd name="connsiteX8" fmla="*/ 463639 w 1841686"/>
              <a:gd name="connsiteY8" fmla="*/ 158264 h 863628"/>
              <a:gd name="connsiteX9" fmla="*/ 418563 w 1841686"/>
              <a:gd name="connsiteY9" fmla="*/ 184022 h 863628"/>
              <a:gd name="connsiteX10" fmla="*/ 373487 w 1841686"/>
              <a:gd name="connsiteY10" fmla="*/ 196901 h 863628"/>
              <a:gd name="connsiteX11" fmla="*/ 341290 w 1841686"/>
              <a:gd name="connsiteY11" fmla="*/ 216219 h 863628"/>
              <a:gd name="connsiteX12" fmla="*/ 283335 w 1841686"/>
              <a:gd name="connsiteY12" fmla="*/ 241977 h 863628"/>
              <a:gd name="connsiteX13" fmla="*/ 251138 w 1841686"/>
              <a:gd name="connsiteY13" fmla="*/ 261295 h 863628"/>
              <a:gd name="connsiteX14" fmla="*/ 212501 w 1841686"/>
              <a:gd name="connsiteY14" fmla="*/ 287053 h 863628"/>
              <a:gd name="connsiteX15" fmla="*/ 193183 w 1841686"/>
              <a:gd name="connsiteY15" fmla="*/ 293492 h 863628"/>
              <a:gd name="connsiteX16" fmla="*/ 173864 w 1841686"/>
              <a:gd name="connsiteY16" fmla="*/ 312811 h 863628"/>
              <a:gd name="connsiteX17" fmla="*/ 128788 w 1841686"/>
              <a:gd name="connsiteY17" fmla="*/ 345008 h 863628"/>
              <a:gd name="connsiteX18" fmla="*/ 83712 w 1841686"/>
              <a:gd name="connsiteY18" fmla="*/ 390084 h 863628"/>
              <a:gd name="connsiteX19" fmla="*/ 64394 w 1841686"/>
              <a:gd name="connsiteY19" fmla="*/ 409402 h 863628"/>
              <a:gd name="connsiteX20" fmla="*/ 45076 w 1841686"/>
              <a:gd name="connsiteY20" fmla="*/ 422281 h 863628"/>
              <a:gd name="connsiteX21" fmla="*/ 12879 w 1841686"/>
              <a:gd name="connsiteY21" fmla="*/ 467357 h 863628"/>
              <a:gd name="connsiteX22" fmla="*/ 0 w 1841686"/>
              <a:gd name="connsiteY22" fmla="*/ 512433 h 863628"/>
              <a:gd name="connsiteX23" fmla="*/ 6439 w 1841686"/>
              <a:gd name="connsiteY23" fmla="*/ 621904 h 863628"/>
              <a:gd name="connsiteX24" fmla="*/ 12879 w 1841686"/>
              <a:gd name="connsiteY24" fmla="*/ 641222 h 863628"/>
              <a:gd name="connsiteX25" fmla="*/ 25757 w 1841686"/>
              <a:gd name="connsiteY25" fmla="*/ 673419 h 863628"/>
              <a:gd name="connsiteX26" fmla="*/ 45076 w 1841686"/>
              <a:gd name="connsiteY26" fmla="*/ 692737 h 863628"/>
              <a:gd name="connsiteX27" fmla="*/ 57955 w 1841686"/>
              <a:gd name="connsiteY27" fmla="*/ 712056 h 863628"/>
              <a:gd name="connsiteX28" fmla="*/ 77273 w 1841686"/>
              <a:gd name="connsiteY28" fmla="*/ 737814 h 863628"/>
              <a:gd name="connsiteX29" fmla="*/ 115910 w 1841686"/>
              <a:gd name="connsiteY29" fmla="*/ 770011 h 863628"/>
              <a:gd name="connsiteX30" fmla="*/ 135228 w 1841686"/>
              <a:gd name="connsiteY30" fmla="*/ 789329 h 863628"/>
              <a:gd name="connsiteX31" fmla="*/ 186743 w 1841686"/>
              <a:gd name="connsiteY31" fmla="*/ 808647 h 863628"/>
              <a:gd name="connsiteX32" fmla="*/ 264017 w 1841686"/>
              <a:gd name="connsiteY32" fmla="*/ 827966 h 863628"/>
              <a:gd name="connsiteX33" fmla="*/ 296214 w 1841686"/>
              <a:gd name="connsiteY33" fmla="*/ 834405 h 863628"/>
              <a:gd name="connsiteX34" fmla="*/ 367048 w 1841686"/>
              <a:gd name="connsiteY34" fmla="*/ 840844 h 863628"/>
              <a:gd name="connsiteX35" fmla="*/ 412124 w 1841686"/>
              <a:gd name="connsiteY35" fmla="*/ 847284 h 863628"/>
              <a:gd name="connsiteX36" fmla="*/ 663262 w 1841686"/>
              <a:gd name="connsiteY36" fmla="*/ 847284 h 863628"/>
              <a:gd name="connsiteX37" fmla="*/ 695459 w 1841686"/>
              <a:gd name="connsiteY37" fmla="*/ 840844 h 863628"/>
              <a:gd name="connsiteX38" fmla="*/ 753414 w 1841686"/>
              <a:gd name="connsiteY38" fmla="*/ 834405 h 863628"/>
              <a:gd name="connsiteX39" fmla="*/ 785611 w 1841686"/>
              <a:gd name="connsiteY39" fmla="*/ 821526 h 863628"/>
              <a:gd name="connsiteX40" fmla="*/ 850005 w 1841686"/>
              <a:gd name="connsiteY40" fmla="*/ 808647 h 863628"/>
              <a:gd name="connsiteX41" fmla="*/ 875763 w 1841686"/>
              <a:gd name="connsiteY41" fmla="*/ 789329 h 863628"/>
              <a:gd name="connsiteX42" fmla="*/ 914400 w 1841686"/>
              <a:gd name="connsiteY42" fmla="*/ 782890 h 863628"/>
              <a:gd name="connsiteX43" fmla="*/ 946597 w 1841686"/>
              <a:gd name="connsiteY43" fmla="*/ 776450 h 863628"/>
              <a:gd name="connsiteX44" fmla="*/ 985233 w 1841686"/>
              <a:gd name="connsiteY44" fmla="*/ 763571 h 863628"/>
              <a:gd name="connsiteX45" fmla="*/ 1010991 w 1841686"/>
              <a:gd name="connsiteY45" fmla="*/ 750692 h 863628"/>
              <a:gd name="connsiteX46" fmla="*/ 1062507 w 1841686"/>
              <a:gd name="connsiteY46" fmla="*/ 737814 h 863628"/>
              <a:gd name="connsiteX47" fmla="*/ 1120462 w 1841686"/>
              <a:gd name="connsiteY47" fmla="*/ 724935 h 863628"/>
              <a:gd name="connsiteX48" fmla="*/ 1171977 w 1841686"/>
              <a:gd name="connsiteY48" fmla="*/ 705616 h 863628"/>
              <a:gd name="connsiteX49" fmla="*/ 1204174 w 1841686"/>
              <a:gd name="connsiteY49" fmla="*/ 692737 h 863628"/>
              <a:gd name="connsiteX50" fmla="*/ 1223493 w 1841686"/>
              <a:gd name="connsiteY50" fmla="*/ 686298 h 863628"/>
              <a:gd name="connsiteX51" fmla="*/ 1255690 w 1841686"/>
              <a:gd name="connsiteY51" fmla="*/ 673419 h 863628"/>
              <a:gd name="connsiteX52" fmla="*/ 1281448 w 1841686"/>
              <a:gd name="connsiteY52" fmla="*/ 660540 h 863628"/>
              <a:gd name="connsiteX53" fmla="*/ 1307205 w 1841686"/>
              <a:gd name="connsiteY53" fmla="*/ 654101 h 863628"/>
              <a:gd name="connsiteX54" fmla="*/ 1384479 w 1841686"/>
              <a:gd name="connsiteY54" fmla="*/ 621904 h 863628"/>
              <a:gd name="connsiteX55" fmla="*/ 1435994 w 1841686"/>
              <a:gd name="connsiteY55" fmla="*/ 596146 h 863628"/>
              <a:gd name="connsiteX56" fmla="*/ 1455312 w 1841686"/>
              <a:gd name="connsiteY56" fmla="*/ 583267 h 863628"/>
              <a:gd name="connsiteX57" fmla="*/ 1474631 w 1841686"/>
              <a:gd name="connsiteY57" fmla="*/ 576828 h 863628"/>
              <a:gd name="connsiteX58" fmla="*/ 1500388 w 1841686"/>
              <a:gd name="connsiteY58" fmla="*/ 563949 h 863628"/>
              <a:gd name="connsiteX59" fmla="*/ 1526146 w 1841686"/>
              <a:gd name="connsiteY59" fmla="*/ 557509 h 863628"/>
              <a:gd name="connsiteX60" fmla="*/ 1590541 w 1841686"/>
              <a:gd name="connsiteY60" fmla="*/ 518873 h 863628"/>
              <a:gd name="connsiteX61" fmla="*/ 1622738 w 1841686"/>
              <a:gd name="connsiteY61" fmla="*/ 499554 h 863628"/>
              <a:gd name="connsiteX62" fmla="*/ 1680693 w 1841686"/>
              <a:gd name="connsiteY62" fmla="*/ 467357 h 863628"/>
              <a:gd name="connsiteX63" fmla="*/ 1712890 w 1841686"/>
              <a:gd name="connsiteY63" fmla="*/ 428721 h 863628"/>
              <a:gd name="connsiteX64" fmla="*/ 1751526 w 1841686"/>
              <a:gd name="connsiteY64" fmla="*/ 390084 h 863628"/>
              <a:gd name="connsiteX65" fmla="*/ 1777284 w 1841686"/>
              <a:gd name="connsiteY65" fmla="*/ 364326 h 863628"/>
              <a:gd name="connsiteX66" fmla="*/ 1803042 w 1841686"/>
              <a:gd name="connsiteY66" fmla="*/ 325690 h 863628"/>
              <a:gd name="connsiteX67" fmla="*/ 1815921 w 1841686"/>
              <a:gd name="connsiteY67" fmla="*/ 299932 h 863628"/>
              <a:gd name="connsiteX68" fmla="*/ 1828800 w 1841686"/>
              <a:gd name="connsiteY68" fmla="*/ 280614 h 863628"/>
              <a:gd name="connsiteX69" fmla="*/ 1841679 w 1841686"/>
              <a:gd name="connsiteY69" fmla="*/ 235537 h 863628"/>
              <a:gd name="connsiteX70" fmla="*/ 1835239 w 1841686"/>
              <a:gd name="connsiteY70" fmla="*/ 119628 h 863628"/>
              <a:gd name="connsiteX71" fmla="*/ 1796602 w 1841686"/>
              <a:gd name="connsiteY71" fmla="*/ 74552 h 863628"/>
              <a:gd name="connsiteX72" fmla="*/ 1738648 w 1841686"/>
              <a:gd name="connsiteY72" fmla="*/ 55233 h 863628"/>
              <a:gd name="connsiteX73" fmla="*/ 1693572 w 1841686"/>
              <a:gd name="connsiteY73" fmla="*/ 42354 h 863628"/>
              <a:gd name="connsiteX74" fmla="*/ 1629177 w 1841686"/>
              <a:gd name="connsiteY74" fmla="*/ 35915 h 863628"/>
              <a:gd name="connsiteX75" fmla="*/ 798490 w 1841686"/>
              <a:gd name="connsiteY75" fmla="*/ 35915 h 863628"/>
              <a:gd name="connsiteX76" fmla="*/ 759853 w 1841686"/>
              <a:gd name="connsiteY76" fmla="*/ 48794 h 863628"/>
              <a:gd name="connsiteX77" fmla="*/ 714777 w 1841686"/>
              <a:gd name="connsiteY77" fmla="*/ 74552 h 863628"/>
              <a:gd name="connsiteX78" fmla="*/ 689019 w 1841686"/>
              <a:gd name="connsiteY78" fmla="*/ 100309 h 8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41686" h="863628">
                <a:moveTo>
                  <a:pt x="772732" y="93870"/>
                </a:moveTo>
                <a:cubicBezTo>
                  <a:pt x="762000" y="91723"/>
                  <a:pt x="751456" y="86702"/>
                  <a:pt x="740535" y="87430"/>
                </a:cubicBezTo>
                <a:cubicBezTo>
                  <a:pt x="718694" y="88886"/>
                  <a:pt x="676141" y="100309"/>
                  <a:pt x="676141" y="100309"/>
                </a:cubicBezTo>
                <a:cubicBezTo>
                  <a:pt x="665408" y="104602"/>
                  <a:pt x="655157" y="110384"/>
                  <a:pt x="643943" y="113188"/>
                </a:cubicBezTo>
                <a:cubicBezTo>
                  <a:pt x="629218" y="116869"/>
                  <a:pt x="613800" y="116913"/>
                  <a:pt x="598867" y="119628"/>
                </a:cubicBezTo>
                <a:cubicBezTo>
                  <a:pt x="590160" y="121211"/>
                  <a:pt x="581749" y="124147"/>
                  <a:pt x="573110" y="126067"/>
                </a:cubicBezTo>
                <a:cubicBezTo>
                  <a:pt x="562425" y="128441"/>
                  <a:pt x="551645" y="130360"/>
                  <a:pt x="540912" y="132506"/>
                </a:cubicBezTo>
                <a:cubicBezTo>
                  <a:pt x="530180" y="136799"/>
                  <a:pt x="519681" y="141730"/>
                  <a:pt x="508715" y="145385"/>
                </a:cubicBezTo>
                <a:cubicBezTo>
                  <a:pt x="484216" y="153551"/>
                  <a:pt x="485337" y="148965"/>
                  <a:pt x="463639" y="158264"/>
                </a:cubicBezTo>
                <a:cubicBezTo>
                  <a:pt x="384611" y="192132"/>
                  <a:pt x="483234" y="151686"/>
                  <a:pt x="418563" y="184022"/>
                </a:cubicBezTo>
                <a:cubicBezTo>
                  <a:pt x="409328" y="188639"/>
                  <a:pt x="381735" y="194839"/>
                  <a:pt x="373487" y="196901"/>
                </a:cubicBezTo>
                <a:cubicBezTo>
                  <a:pt x="362755" y="203340"/>
                  <a:pt x="352485" y="210622"/>
                  <a:pt x="341290" y="216219"/>
                </a:cubicBezTo>
                <a:cubicBezTo>
                  <a:pt x="269648" y="252040"/>
                  <a:pt x="344788" y="207837"/>
                  <a:pt x="283335" y="241977"/>
                </a:cubicBezTo>
                <a:cubicBezTo>
                  <a:pt x="272394" y="248055"/>
                  <a:pt x="261697" y="254576"/>
                  <a:pt x="251138" y="261295"/>
                </a:cubicBezTo>
                <a:cubicBezTo>
                  <a:pt x="238079" y="269605"/>
                  <a:pt x="227185" y="282158"/>
                  <a:pt x="212501" y="287053"/>
                </a:cubicBezTo>
                <a:lnTo>
                  <a:pt x="193183" y="293492"/>
                </a:lnTo>
                <a:cubicBezTo>
                  <a:pt x="186743" y="299932"/>
                  <a:pt x="180860" y="306981"/>
                  <a:pt x="173864" y="312811"/>
                </a:cubicBezTo>
                <a:cubicBezTo>
                  <a:pt x="131854" y="347820"/>
                  <a:pt x="179822" y="298614"/>
                  <a:pt x="128788" y="345008"/>
                </a:cubicBezTo>
                <a:cubicBezTo>
                  <a:pt x="113065" y="359302"/>
                  <a:pt x="98737" y="375059"/>
                  <a:pt x="83712" y="390084"/>
                </a:cubicBezTo>
                <a:cubicBezTo>
                  <a:pt x="77273" y="396523"/>
                  <a:pt x="71971" y="404350"/>
                  <a:pt x="64394" y="409402"/>
                </a:cubicBezTo>
                <a:cubicBezTo>
                  <a:pt x="57955" y="413695"/>
                  <a:pt x="50548" y="416809"/>
                  <a:pt x="45076" y="422281"/>
                </a:cubicBezTo>
                <a:cubicBezTo>
                  <a:pt x="42156" y="425201"/>
                  <a:pt x="16537" y="460041"/>
                  <a:pt x="12879" y="467357"/>
                </a:cubicBezTo>
                <a:cubicBezTo>
                  <a:pt x="8257" y="476600"/>
                  <a:pt x="2065" y="504173"/>
                  <a:pt x="0" y="512433"/>
                </a:cubicBezTo>
                <a:cubicBezTo>
                  <a:pt x="2146" y="548923"/>
                  <a:pt x="2802" y="585532"/>
                  <a:pt x="6439" y="621904"/>
                </a:cubicBezTo>
                <a:cubicBezTo>
                  <a:pt x="7114" y="628658"/>
                  <a:pt x="10496" y="634866"/>
                  <a:pt x="12879" y="641222"/>
                </a:cubicBezTo>
                <a:cubicBezTo>
                  <a:pt x="16938" y="652045"/>
                  <a:pt x="19631" y="663617"/>
                  <a:pt x="25757" y="673419"/>
                </a:cubicBezTo>
                <a:cubicBezTo>
                  <a:pt x="30584" y="681142"/>
                  <a:pt x="39246" y="685741"/>
                  <a:pt x="45076" y="692737"/>
                </a:cubicBezTo>
                <a:cubicBezTo>
                  <a:pt x="50031" y="698683"/>
                  <a:pt x="53457" y="705758"/>
                  <a:pt x="57955" y="712056"/>
                </a:cubicBezTo>
                <a:cubicBezTo>
                  <a:pt x="64193" y="720789"/>
                  <a:pt x="70289" y="729665"/>
                  <a:pt x="77273" y="737814"/>
                </a:cubicBezTo>
                <a:cubicBezTo>
                  <a:pt x="105491" y="770735"/>
                  <a:pt x="86101" y="745171"/>
                  <a:pt x="115910" y="770011"/>
                </a:cubicBezTo>
                <a:cubicBezTo>
                  <a:pt x="122906" y="775841"/>
                  <a:pt x="127818" y="784036"/>
                  <a:pt x="135228" y="789329"/>
                </a:cubicBezTo>
                <a:cubicBezTo>
                  <a:pt x="153360" y="802281"/>
                  <a:pt x="166001" y="803462"/>
                  <a:pt x="186743" y="808647"/>
                </a:cubicBezTo>
                <a:cubicBezTo>
                  <a:pt x="230800" y="830676"/>
                  <a:pt x="197890" y="817793"/>
                  <a:pt x="264017" y="827966"/>
                </a:cubicBezTo>
                <a:cubicBezTo>
                  <a:pt x="274835" y="829630"/>
                  <a:pt x="285354" y="833048"/>
                  <a:pt x="296214" y="834405"/>
                </a:cubicBezTo>
                <a:cubicBezTo>
                  <a:pt x="319740" y="837346"/>
                  <a:pt x="343484" y="838226"/>
                  <a:pt x="367048" y="840844"/>
                </a:cubicBezTo>
                <a:cubicBezTo>
                  <a:pt x="382133" y="842520"/>
                  <a:pt x="397099" y="845137"/>
                  <a:pt x="412124" y="847284"/>
                </a:cubicBezTo>
                <a:cubicBezTo>
                  <a:pt x="503627" y="877783"/>
                  <a:pt x="437774" y="858284"/>
                  <a:pt x="663262" y="847284"/>
                </a:cubicBezTo>
                <a:cubicBezTo>
                  <a:pt x="674194" y="846751"/>
                  <a:pt x="684624" y="842392"/>
                  <a:pt x="695459" y="840844"/>
                </a:cubicBezTo>
                <a:cubicBezTo>
                  <a:pt x="714701" y="838095"/>
                  <a:pt x="734096" y="836551"/>
                  <a:pt x="753414" y="834405"/>
                </a:cubicBezTo>
                <a:cubicBezTo>
                  <a:pt x="764146" y="830112"/>
                  <a:pt x="774442" y="824504"/>
                  <a:pt x="785611" y="821526"/>
                </a:cubicBezTo>
                <a:cubicBezTo>
                  <a:pt x="806762" y="815886"/>
                  <a:pt x="850005" y="808647"/>
                  <a:pt x="850005" y="808647"/>
                </a:cubicBezTo>
                <a:cubicBezTo>
                  <a:pt x="858591" y="802208"/>
                  <a:pt x="865798" y="793315"/>
                  <a:pt x="875763" y="789329"/>
                </a:cubicBezTo>
                <a:cubicBezTo>
                  <a:pt x="887886" y="784480"/>
                  <a:pt x="901554" y="785226"/>
                  <a:pt x="914400" y="782890"/>
                </a:cubicBezTo>
                <a:cubicBezTo>
                  <a:pt x="925168" y="780932"/>
                  <a:pt x="936038" y="779330"/>
                  <a:pt x="946597" y="776450"/>
                </a:cubicBezTo>
                <a:cubicBezTo>
                  <a:pt x="959694" y="772878"/>
                  <a:pt x="973091" y="769642"/>
                  <a:pt x="985233" y="763571"/>
                </a:cubicBezTo>
                <a:cubicBezTo>
                  <a:pt x="993819" y="759278"/>
                  <a:pt x="1001884" y="753728"/>
                  <a:pt x="1010991" y="750692"/>
                </a:cubicBezTo>
                <a:cubicBezTo>
                  <a:pt x="1027783" y="745095"/>
                  <a:pt x="1045430" y="742471"/>
                  <a:pt x="1062507" y="737814"/>
                </a:cubicBezTo>
                <a:cubicBezTo>
                  <a:pt x="1112339" y="724224"/>
                  <a:pt x="1040260" y="738301"/>
                  <a:pt x="1120462" y="724935"/>
                </a:cubicBezTo>
                <a:cubicBezTo>
                  <a:pt x="1173151" y="698589"/>
                  <a:pt x="1119374" y="723151"/>
                  <a:pt x="1171977" y="705616"/>
                </a:cubicBezTo>
                <a:cubicBezTo>
                  <a:pt x="1182943" y="701961"/>
                  <a:pt x="1193351" y="696796"/>
                  <a:pt x="1204174" y="692737"/>
                </a:cubicBezTo>
                <a:cubicBezTo>
                  <a:pt x="1210530" y="690354"/>
                  <a:pt x="1217137" y="688681"/>
                  <a:pt x="1223493" y="686298"/>
                </a:cubicBezTo>
                <a:cubicBezTo>
                  <a:pt x="1234316" y="682239"/>
                  <a:pt x="1245127" y="678114"/>
                  <a:pt x="1255690" y="673419"/>
                </a:cubicBezTo>
                <a:cubicBezTo>
                  <a:pt x="1264462" y="669520"/>
                  <a:pt x="1272460" y="663911"/>
                  <a:pt x="1281448" y="660540"/>
                </a:cubicBezTo>
                <a:cubicBezTo>
                  <a:pt x="1289734" y="657433"/>
                  <a:pt x="1298619" y="656247"/>
                  <a:pt x="1307205" y="654101"/>
                </a:cubicBezTo>
                <a:cubicBezTo>
                  <a:pt x="1366637" y="624385"/>
                  <a:pt x="1340095" y="632999"/>
                  <a:pt x="1384479" y="621904"/>
                </a:cubicBezTo>
                <a:cubicBezTo>
                  <a:pt x="1429235" y="592066"/>
                  <a:pt x="1372982" y="627653"/>
                  <a:pt x="1435994" y="596146"/>
                </a:cubicBezTo>
                <a:cubicBezTo>
                  <a:pt x="1442916" y="592685"/>
                  <a:pt x="1448390" y="586728"/>
                  <a:pt x="1455312" y="583267"/>
                </a:cubicBezTo>
                <a:cubicBezTo>
                  <a:pt x="1461383" y="580231"/>
                  <a:pt x="1468392" y="579502"/>
                  <a:pt x="1474631" y="576828"/>
                </a:cubicBezTo>
                <a:cubicBezTo>
                  <a:pt x="1483454" y="573047"/>
                  <a:pt x="1491400" y="567320"/>
                  <a:pt x="1500388" y="563949"/>
                </a:cubicBezTo>
                <a:cubicBezTo>
                  <a:pt x="1508675" y="560841"/>
                  <a:pt x="1517859" y="560617"/>
                  <a:pt x="1526146" y="557509"/>
                </a:cubicBezTo>
                <a:cubicBezTo>
                  <a:pt x="1550159" y="548504"/>
                  <a:pt x="1569054" y="532547"/>
                  <a:pt x="1590541" y="518873"/>
                </a:cubicBezTo>
                <a:cubicBezTo>
                  <a:pt x="1601100" y="512153"/>
                  <a:pt x="1611543" y="505152"/>
                  <a:pt x="1622738" y="499554"/>
                </a:cubicBezTo>
                <a:cubicBezTo>
                  <a:pt x="1641082" y="490382"/>
                  <a:pt x="1664526" y="479482"/>
                  <a:pt x="1680693" y="467357"/>
                </a:cubicBezTo>
                <a:cubicBezTo>
                  <a:pt x="1710051" y="445339"/>
                  <a:pt x="1691078" y="453260"/>
                  <a:pt x="1712890" y="428721"/>
                </a:cubicBezTo>
                <a:cubicBezTo>
                  <a:pt x="1724990" y="415108"/>
                  <a:pt x="1738647" y="402963"/>
                  <a:pt x="1751526" y="390084"/>
                </a:cubicBezTo>
                <a:lnTo>
                  <a:pt x="1777284" y="364326"/>
                </a:lnTo>
                <a:cubicBezTo>
                  <a:pt x="1791099" y="322885"/>
                  <a:pt x="1772894" y="367898"/>
                  <a:pt x="1803042" y="325690"/>
                </a:cubicBezTo>
                <a:cubicBezTo>
                  <a:pt x="1808622" y="317879"/>
                  <a:pt x="1811158" y="308267"/>
                  <a:pt x="1815921" y="299932"/>
                </a:cubicBezTo>
                <a:cubicBezTo>
                  <a:pt x="1819761" y="293213"/>
                  <a:pt x="1824507" y="287053"/>
                  <a:pt x="1828800" y="280614"/>
                </a:cubicBezTo>
                <a:cubicBezTo>
                  <a:pt x="1831835" y="271507"/>
                  <a:pt x="1841679" y="243618"/>
                  <a:pt x="1841679" y="235537"/>
                </a:cubicBezTo>
                <a:cubicBezTo>
                  <a:pt x="1841679" y="196841"/>
                  <a:pt x="1842161" y="157700"/>
                  <a:pt x="1835239" y="119628"/>
                </a:cubicBezTo>
                <a:cubicBezTo>
                  <a:pt x="1834077" y="113237"/>
                  <a:pt x="1803468" y="78843"/>
                  <a:pt x="1796602" y="74552"/>
                </a:cubicBezTo>
                <a:cubicBezTo>
                  <a:pt x="1777909" y="62869"/>
                  <a:pt x="1758989" y="61045"/>
                  <a:pt x="1738648" y="55233"/>
                </a:cubicBezTo>
                <a:cubicBezTo>
                  <a:pt x="1720312" y="49994"/>
                  <a:pt x="1713687" y="45228"/>
                  <a:pt x="1693572" y="42354"/>
                </a:cubicBezTo>
                <a:cubicBezTo>
                  <a:pt x="1672217" y="39303"/>
                  <a:pt x="1650642" y="38061"/>
                  <a:pt x="1629177" y="35915"/>
                </a:cubicBezTo>
                <a:cubicBezTo>
                  <a:pt x="1344579" y="-35240"/>
                  <a:pt x="1567838" y="18296"/>
                  <a:pt x="798490" y="35915"/>
                </a:cubicBezTo>
                <a:cubicBezTo>
                  <a:pt x="784918" y="36226"/>
                  <a:pt x="771995" y="42723"/>
                  <a:pt x="759853" y="48794"/>
                </a:cubicBezTo>
                <a:cubicBezTo>
                  <a:pt x="727173" y="65134"/>
                  <a:pt x="742082" y="56348"/>
                  <a:pt x="714777" y="74552"/>
                </a:cubicBezTo>
                <a:cubicBezTo>
                  <a:pt x="699236" y="97864"/>
                  <a:pt x="708820" y="90409"/>
                  <a:pt x="689019" y="1003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31B055CB-4277-4310-BBC7-B00204FEF425}"/>
              </a:ext>
            </a:extLst>
          </p:cNvPr>
          <p:cNvSpPr/>
          <p:nvPr/>
        </p:nvSpPr>
        <p:spPr>
          <a:xfrm rot="14764458">
            <a:off x="3152965" y="4972724"/>
            <a:ext cx="2071637" cy="779172"/>
          </a:xfrm>
          <a:custGeom>
            <a:avLst/>
            <a:gdLst>
              <a:gd name="connsiteX0" fmla="*/ 1421254 w 2071637"/>
              <a:gd name="connsiteY0" fmla="*/ 38636 h 779172"/>
              <a:gd name="connsiteX1" fmla="*/ 1331101 w 2071637"/>
              <a:gd name="connsiteY1" fmla="*/ 64394 h 779172"/>
              <a:gd name="connsiteX2" fmla="*/ 1298904 w 2071637"/>
              <a:gd name="connsiteY2" fmla="*/ 77273 h 779172"/>
              <a:gd name="connsiteX3" fmla="*/ 1253828 w 2071637"/>
              <a:gd name="connsiteY3" fmla="*/ 83712 h 779172"/>
              <a:gd name="connsiteX4" fmla="*/ 1202313 w 2071637"/>
              <a:gd name="connsiteY4" fmla="*/ 96591 h 779172"/>
              <a:gd name="connsiteX5" fmla="*/ 1176555 w 2071637"/>
              <a:gd name="connsiteY5" fmla="*/ 103031 h 779172"/>
              <a:gd name="connsiteX6" fmla="*/ 1144358 w 2071637"/>
              <a:gd name="connsiteY6" fmla="*/ 122349 h 779172"/>
              <a:gd name="connsiteX7" fmla="*/ 1125040 w 2071637"/>
              <a:gd name="connsiteY7" fmla="*/ 128788 h 779172"/>
              <a:gd name="connsiteX8" fmla="*/ 1073524 w 2071637"/>
              <a:gd name="connsiteY8" fmla="*/ 141667 h 779172"/>
              <a:gd name="connsiteX9" fmla="*/ 1047766 w 2071637"/>
              <a:gd name="connsiteY9" fmla="*/ 148107 h 779172"/>
              <a:gd name="connsiteX10" fmla="*/ 976932 w 2071637"/>
              <a:gd name="connsiteY10" fmla="*/ 167425 h 779172"/>
              <a:gd name="connsiteX11" fmla="*/ 899659 w 2071637"/>
              <a:gd name="connsiteY11" fmla="*/ 186743 h 779172"/>
              <a:gd name="connsiteX12" fmla="*/ 880341 w 2071637"/>
              <a:gd name="connsiteY12" fmla="*/ 193183 h 779172"/>
              <a:gd name="connsiteX13" fmla="*/ 828825 w 2071637"/>
              <a:gd name="connsiteY13" fmla="*/ 206062 h 779172"/>
              <a:gd name="connsiteX14" fmla="*/ 757992 w 2071637"/>
              <a:gd name="connsiteY14" fmla="*/ 231819 h 779172"/>
              <a:gd name="connsiteX15" fmla="*/ 719355 w 2071637"/>
              <a:gd name="connsiteY15" fmla="*/ 238259 h 779172"/>
              <a:gd name="connsiteX16" fmla="*/ 700037 w 2071637"/>
              <a:gd name="connsiteY16" fmla="*/ 244698 h 779172"/>
              <a:gd name="connsiteX17" fmla="*/ 667840 w 2071637"/>
              <a:gd name="connsiteY17" fmla="*/ 251138 h 779172"/>
              <a:gd name="connsiteX18" fmla="*/ 622763 w 2071637"/>
              <a:gd name="connsiteY18" fmla="*/ 270456 h 779172"/>
              <a:gd name="connsiteX19" fmla="*/ 584127 w 2071637"/>
              <a:gd name="connsiteY19" fmla="*/ 276896 h 779172"/>
              <a:gd name="connsiteX20" fmla="*/ 532611 w 2071637"/>
              <a:gd name="connsiteY20" fmla="*/ 289774 h 779172"/>
              <a:gd name="connsiteX21" fmla="*/ 513293 w 2071637"/>
              <a:gd name="connsiteY21" fmla="*/ 302653 h 779172"/>
              <a:gd name="connsiteX22" fmla="*/ 481096 w 2071637"/>
              <a:gd name="connsiteY22" fmla="*/ 309093 h 779172"/>
              <a:gd name="connsiteX23" fmla="*/ 455338 w 2071637"/>
              <a:gd name="connsiteY23" fmla="*/ 315532 h 779172"/>
              <a:gd name="connsiteX24" fmla="*/ 397383 w 2071637"/>
              <a:gd name="connsiteY24" fmla="*/ 341290 h 779172"/>
              <a:gd name="connsiteX25" fmla="*/ 352307 w 2071637"/>
              <a:gd name="connsiteY25" fmla="*/ 354169 h 779172"/>
              <a:gd name="connsiteX26" fmla="*/ 332989 w 2071637"/>
              <a:gd name="connsiteY26" fmla="*/ 367048 h 779172"/>
              <a:gd name="connsiteX27" fmla="*/ 281473 w 2071637"/>
              <a:gd name="connsiteY27" fmla="*/ 379927 h 779172"/>
              <a:gd name="connsiteX28" fmla="*/ 217079 w 2071637"/>
              <a:gd name="connsiteY28" fmla="*/ 412124 h 779172"/>
              <a:gd name="connsiteX29" fmla="*/ 197761 w 2071637"/>
              <a:gd name="connsiteY29" fmla="*/ 425003 h 779172"/>
              <a:gd name="connsiteX30" fmla="*/ 178442 w 2071637"/>
              <a:gd name="connsiteY30" fmla="*/ 431442 h 779172"/>
              <a:gd name="connsiteX31" fmla="*/ 139806 w 2071637"/>
              <a:gd name="connsiteY31" fmla="*/ 457200 h 779172"/>
              <a:gd name="connsiteX32" fmla="*/ 101169 w 2071637"/>
              <a:gd name="connsiteY32" fmla="*/ 482958 h 779172"/>
              <a:gd name="connsiteX33" fmla="*/ 62532 w 2071637"/>
              <a:gd name="connsiteY33" fmla="*/ 515155 h 779172"/>
              <a:gd name="connsiteX34" fmla="*/ 23896 w 2071637"/>
              <a:gd name="connsiteY34" fmla="*/ 579549 h 779172"/>
              <a:gd name="connsiteX35" fmla="*/ 11017 w 2071637"/>
              <a:gd name="connsiteY35" fmla="*/ 598867 h 779172"/>
              <a:gd name="connsiteX36" fmla="*/ 11017 w 2071637"/>
              <a:gd name="connsiteY36" fmla="*/ 734096 h 779172"/>
              <a:gd name="connsiteX37" fmla="*/ 30335 w 2071637"/>
              <a:gd name="connsiteY37" fmla="*/ 753414 h 779172"/>
              <a:gd name="connsiteX38" fmla="*/ 56093 w 2071637"/>
              <a:gd name="connsiteY38" fmla="*/ 759853 h 779172"/>
              <a:gd name="connsiteX39" fmla="*/ 114048 w 2071637"/>
              <a:gd name="connsiteY39" fmla="*/ 772732 h 779172"/>
              <a:gd name="connsiteX40" fmla="*/ 262155 w 2071637"/>
              <a:gd name="connsiteY40" fmla="*/ 779172 h 779172"/>
              <a:gd name="connsiteX41" fmla="*/ 622763 w 2071637"/>
              <a:gd name="connsiteY41" fmla="*/ 772732 h 779172"/>
              <a:gd name="connsiteX42" fmla="*/ 642082 w 2071637"/>
              <a:gd name="connsiteY42" fmla="*/ 766293 h 779172"/>
              <a:gd name="connsiteX43" fmla="*/ 687158 w 2071637"/>
              <a:gd name="connsiteY43" fmla="*/ 759853 h 779172"/>
              <a:gd name="connsiteX44" fmla="*/ 712916 w 2071637"/>
              <a:gd name="connsiteY44" fmla="*/ 753414 h 779172"/>
              <a:gd name="connsiteX45" fmla="*/ 783749 w 2071637"/>
              <a:gd name="connsiteY45" fmla="*/ 746974 h 779172"/>
              <a:gd name="connsiteX46" fmla="*/ 835265 w 2071637"/>
              <a:gd name="connsiteY46" fmla="*/ 740535 h 779172"/>
              <a:gd name="connsiteX47" fmla="*/ 873901 w 2071637"/>
              <a:gd name="connsiteY47" fmla="*/ 727656 h 779172"/>
              <a:gd name="connsiteX48" fmla="*/ 925417 w 2071637"/>
              <a:gd name="connsiteY48" fmla="*/ 708338 h 779172"/>
              <a:gd name="connsiteX49" fmla="*/ 964054 w 2071637"/>
              <a:gd name="connsiteY49" fmla="*/ 701898 h 779172"/>
              <a:gd name="connsiteX50" fmla="*/ 1002690 w 2071637"/>
              <a:gd name="connsiteY50" fmla="*/ 689019 h 779172"/>
              <a:gd name="connsiteX51" fmla="*/ 1022009 w 2071637"/>
              <a:gd name="connsiteY51" fmla="*/ 682580 h 779172"/>
              <a:gd name="connsiteX52" fmla="*/ 1041327 w 2071637"/>
              <a:gd name="connsiteY52" fmla="*/ 676141 h 779172"/>
              <a:gd name="connsiteX53" fmla="*/ 1073524 w 2071637"/>
              <a:gd name="connsiteY53" fmla="*/ 669701 h 779172"/>
              <a:gd name="connsiteX54" fmla="*/ 1112161 w 2071637"/>
              <a:gd name="connsiteY54" fmla="*/ 656822 h 779172"/>
              <a:gd name="connsiteX55" fmla="*/ 1131479 w 2071637"/>
              <a:gd name="connsiteY55" fmla="*/ 650383 h 779172"/>
              <a:gd name="connsiteX56" fmla="*/ 1189434 w 2071637"/>
              <a:gd name="connsiteY56" fmla="*/ 637504 h 779172"/>
              <a:gd name="connsiteX57" fmla="*/ 1228070 w 2071637"/>
              <a:gd name="connsiteY57" fmla="*/ 624625 h 779172"/>
              <a:gd name="connsiteX58" fmla="*/ 1260268 w 2071637"/>
              <a:gd name="connsiteY58" fmla="*/ 611746 h 779172"/>
              <a:gd name="connsiteX59" fmla="*/ 1292465 w 2071637"/>
              <a:gd name="connsiteY59" fmla="*/ 605307 h 779172"/>
              <a:gd name="connsiteX60" fmla="*/ 1363299 w 2071637"/>
              <a:gd name="connsiteY60" fmla="*/ 579549 h 779172"/>
              <a:gd name="connsiteX61" fmla="*/ 1395496 w 2071637"/>
              <a:gd name="connsiteY61" fmla="*/ 566670 h 779172"/>
              <a:gd name="connsiteX62" fmla="*/ 1414814 w 2071637"/>
              <a:gd name="connsiteY62" fmla="*/ 553791 h 779172"/>
              <a:gd name="connsiteX63" fmla="*/ 1459890 w 2071637"/>
              <a:gd name="connsiteY63" fmla="*/ 540912 h 779172"/>
              <a:gd name="connsiteX64" fmla="*/ 1504966 w 2071637"/>
              <a:gd name="connsiteY64" fmla="*/ 528034 h 779172"/>
              <a:gd name="connsiteX65" fmla="*/ 1562921 w 2071637"/>
              <a:gd name="connsiteY65" fmla="*/ 515155 h 779172"/>
              <a:gd name="connsiteX66" fmla="*/ 1627316 w 2071637"/>
              <a:gd name="connsiteY66" fmla="*/ 495836 h 779172"/>
              <a:gd name="connsiteX67" fmla="*/ 1653073 w 2071637"/>
              <a:gd name="connsiteY67" fmla="*/ 489397 h 779172"/>
              <a:gd name="connsiteX68" fmla="*/ 1685270 w 2071637"/>
              <a:gd name="connsiteY68" fmla="*/ 482958 h 779172"/>
              <a:gd name="connsiteX69" fmla="*/ 1704589 w 2071637"/>
              <a:gd name="connsiteY69" fmla="*/ 470079 h 779172"/>
              <a:gd name="connsiteX70" fmla="*/ 1781862 w 2071637"/>
              <a:gd name="connsiteY70" fmla="*/ 450760 h 779172"/>
              <a:gd name="connsiteX71" fmla="*/ 1807620 w 2071637"/>
              <a:gd name="connsiteY71" fmla="*/ 437881 h 779172"/>
              <a:gd name="connsiteX72" fmla="*/ 1839817 w 2071637"/>
              <a:gd name="connsiteY72" fmla="*/ 418563 h 779172"/>
              <a:gd name="connsiteX73" fmla="*/ 1872014 w 2071637"/>
              <a:gd name="connsiteY73" fmla="*/ 405684 h 779172"/>
              <a:gd name="connsiteX74" fmla="*/ 1904211 w 2071637"/>
              <a:gd name="connsiteY74" fmla="*/ 386366 h 779172"/>
              <a:gd name="connsiteX75" fmla="*/ 1929969 w 2071637"/>
              <a:gd name="connsiteY75" fmla="*/ 373487 h 779172"/>
              <a:gd name="connsiteX76" fmla="*/ 1975045 w 2071637"/>
              <a:gd name="connsiteY76" fmla="*/ 334850 h 779172"/>
              <a:gd name="connsiteX77" fmla="*/ 1987924 w 2071637"/>
              <a:gd name="connsiteY77" fmla="*/ 315532 h 779172"/>
              <a:gd name="connsiteX78" fmla="*/ 2007242 w 2071637"/>
              <a:gd name="connsiteY78" fmla="*/ 296214 h 779172"/>
              <a:gd name="connsiteX79" fmla="*/ 2033000 w 2071637"/>
              <a:gd name="connsiteY79" fmla="*/ 244698 h 779172"/>
              <a:gd name="connsiteX80" fmla="*/ 2052318 w 2071637"/>
              <a:gd name="connsiteY80" fmla="*/ 212501 h 779172"/>
              <a:gd name="connsiteX81" fmla="*/ 2058758 w 2071637"/>
              <a:gd name="connsiteY81" fmla="*/ 193183 h 779172"/>
              <a:gd name="connsiteX82" fmla="*/ 2071637 w 2071637"/>
              <a:gd name="connsiteY82" fmla="*/ 128788 h 779172"/>
              <a:gd name="connsiteX83" fmla="*/ 2065197 w 2071637"/>
              <a:gd name="connsiteY83" fmla="*/ 64394 h 779172"/>
              <a:gd name="connsiteX84" fmla="*/ 2026561 w 2071637"/>
              <a:gd name="connsiteY84" fmla="*/ 32197 h 779172"/>
              <a:gd name="connsiteX85" fmla="*/ 1975045 w 2071637"/>
              <a:gd name="connsiteY85" fmla="*/ 19318 h 779172"/>
              <a:gd name="connsiteX86" fmla="*/ 1917090 w 2071637"/>
              <a:gd name="connsiteY86" fmla="*/ 6439 h 779172"/>
              <a:gd name="connsiteX87" fmla="*/ 1891332 w 2071637"/>
              <a:gd name="connsiteY87" fmla="*/ 0 h 779172"/>
              <a:gd name="connsiteX88" fmla="*/ 1640194 w 2071637"/>
              <a:gd name="connsiteY88" fmla="*/ 6439 h 779172"/>
              <a:gd name="connsiteX89" fmla="*/ 1588679 w 2071637"/>
              <a:gd name="connsiteY89" fmla="*/ 12879 h 779172"/>
              <a:gd name="connsiteX90" fmla="*/ 1550042 w 2071637"/>
              <a:gd name="connsiteY90" fmla="*/ 25758 h 779172"/>
              <a:gd name="connsiteX91" fmla="*/ 1524285 w 2071637"/>
              <a:gd name="connsiteY91" fmla="*/ 32197 h 779172"/>
              <a:gd name="connsiteX92" fmla="*/ 1504966 w 2071637"/>
              <a:gd name="connsiteY92" fmla="*/ 45076 h 779172"/>
              <a:gd name="connsiteX93" fmla="*/ 1472769 w 2071637"/>
              <a:gd name="connsiteY93" fmla="*/ 51515 h 779172"/>
              <a:gd name="connsiteX94" fmla="*/ 1447011 w 2071637"/>
              <a:gd name="connsiteY94" fmla="*/ 57955 h 779172"/>
              <a:gd name="connsiteX95" fmla="*/ 1427693 w 2071637"/>
              <a:gd name="connsiteY95" fmla="*/ 64394 h 779172"/>
              <a:gd name="connsiteX96" fmla="*/ 1369738 w 2071637"/>
              <a:gd name="connsiteY96" fmla="*/ 70834 h 77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071637" h="779172">
                <a:moveTo>
                  <a:pt x="1421254" y="38636"/>
                </a:moveTo>
                <a:cubicBezTo>
                  <a:pt x="1391203" y="47222"/>
                  <a:pt x="1360904" y="54983"/>
                  <a:pt x="1331101" y="64394"/>
                </a:cubicBezTo>
                <a:cubicBezTo>
                  <a:pt x="1320078" y="67875"/>
                  <a:pt x="1310118" y="74470"/>
                  <a:pt x="1298904" y="77273"/>
                </a:cubicBezTo>
                <a:cubicBezTo>
                  <a:pt x="1284179" y="80954"/>
                  <a:pt x="1268711" y="80735"/>
                  <a:pt x="1253828" y="83712"/>
                </a:cubicBezTo>
                <a:cubicBezTo>
                  <a:pt x="1236472" y="87183"/>
                  <a:pt x="1219485" y="92298"/>
                  <a:pt x="1202313" y="96591"/>
                </a:cubicBezTo>
                <a:lnTo>
                  <a:pt x="1176555" y="103031"/>
                </a:lnTo>
                <a:cubicBezTo>
                  <a:pt x="1165823" y="109470"/>
                  <a:pt x="1155553" y="116752"/>
                  <a:pt x="1144358" y="122349"/>
                </a:cubicBezTo>
                <a:cubicBezTo>
                  <a:pt x="1138287" y="125384"/>
                  <a:pt x="1131588" y="127002"/>
                  <a:pt x="1125040" y="128788"/>
                </a:cubicBezTo>
                <a:cubicBezTo>
                  <a:pt x="1107963" y="133445"/>
                  <a:pt x="1090696" y="137374"/>
                  <a:pt x="1073524" y="141667"/>
                </a:cubicBezTo>
                <a:cubicBezTo>
                  <a:pt x="1064938" y="143814"/>
                  <a:pt x="1056162" y="145308"/>
                  <a:pt x="1047766" y="148107"/>
                </a:cubicBezTo>
                <a:cubicBezTo>
                  <a:pt x="931014" y="187025"/>
                  <a:pt x="1077051" y="140120"/>
                  <a:pt x="976932" y="167425"/>
                </a:cubicBezTo>
                <a:cubicBezTo>
                  <a:pt x="896749" y="189293"/>
                  <a:pt x="979733" y="173398"/>
                  <a:pt x="899659" y="186743"/>
                </a:cubicBezTo>
                <a:cubicBezTo>
                  <a:pt x="893220" y="188890"/>
                  <a:pt x="886890" y="191397"/>
                  <a:pt x="880341" y="193183"/>
                </a:cubicBezTo>
                <a:cubicBezTo>
                  <a:pt x="863264" y="197840"/>
                  <a:pt x="845259" y="199488"/>
                  <a:pt x="828825" y="206062"/>
                </a:cubicBezTo>
                <a:cubicBezTo>
                  <a:pt x="814187" y="211917"/>
                  <a:pt x="772169" y="229456"/>
                  <a:pt x="757992" y="231819"/>
                </a:cubicBezTo>
                <a:cubicBezTo>
                  <a:pt x="745113" y="233966"/>
                  <a:pt x="732101" y="235427"/>
                  <a:pt x="719355" y="238259"/>
                </a:cubicBezTo>
                <a:cubicBezTo>
                  <a:pt x="712729" y="239731"/>
                  <a:pt x="706622" y="243052"/>
                  <a:pt x="700037" y="244698"/>
                </a:cubicBezTo>
                <a:cubicBezTo>
                  <a:pt x="689419" y="247353"/>
                  <a:pt x="678572" y="248991"/>
                  <a:pt x="667840" y="251138"/>
                </a:cubicBezTo>
                <a:cubicBezTo>
                  <a:pt x="652085" y="259015"/>
                  <a:pt x="639822" y="266665"/>
                  <a:pt x="622763" y="270456"/>
                </a:cubicBezTo>
                <a:cubicBezTo>
                  <a:pt x="610018" y="273288"/>
                  <a:pt x="596894" y="274160"/>
                  <a:pt x="584127" y="276896"/>
                </a:cubicBezTo>
                <a:cubicBezTo>
                  <a:pt x="566819" y="280605"/>
                  <a:pt x="532611" y="289774"/>
                  <a:pt x="532611" y="289774"/>
                </a:cubicBezTo>
                <a:cubicBezTo>
                  <a:pt x="526172" y="294067"/>
                  <a:pt x="520539" y="299935"/>
                  <a:pt x="513293" y="302653"/>
                </a:cubicBezTo>
                <a:cubicBezTo>
                  <a:pt x="503045" y="306496"/>
                  <a:pt x="491780" y="306719"/>
                  <a:pt x="481096" y="309093"/>
                </a:cubicBezTo>
                <a:cubicBezTo>
                  <a:pt x="472457" y="311013"/>
                  <a:pt x="463924" y="313386"/>
                  <a:pt x="455338" y="315532"/>
                </a:cubicBezTo>
                <a:cubicBezTo>
                  <a:pt x="429968" y="332446"/>
                  <a:pt x="434165" y="332095"/>
                  <a:pt x="397383" y="341290"/>
                </a:cubicBezTo>
                <a:cubicBezTo>
                  <a:pt x="389124" y="343355"/>
                  <a:pt x="361549" y="349548"/>
                  <a:pt x="352307" y="354169"/>
                </a:cubicBezTo>
                <a:cubicBezTo>
                  <a:pt x="345385" y="357630"/>
                  <a:pt x="340262" y="364403"/>
                  <a:pt x="332989" y="367048"/>
                </a:cubicBezTo>
                <a:cubicBezTo>
                  <a:pt x="316354" y="373097"/>
                  <a:pt x="281473" y="379927"/>
                  <a:pt x="281473" y="379927"/>
                </a:cubicBezTo>
                <a:cubicBezTo>
                  <a:pt x="235473" y="410593"/>
                  <a:pt x="257853" y="401930"/>
                  <a:pt x="217079" y="412124"/>
                </a:cubicBezTo>
                <a:cubicBezTo>
                  <a:pt x="210640" y="416417"/>
                  <a:pt x="204683" y="421542"/>
                  <a:pt x="197761" y="425003"/>
                </a:cubicBezTo>
                <a:cubicBezTo>
                  <a:pt x="191690" y="428039"/>
                  <a:pt x="184376" y="428146"/>
                  <a:pt x="178442" y="431442"/>
                </a:cubicBezTo>
                <a:cubicBezTo>
                  <a:pt x="164911" y="438959"/>
                  <a:pt x="152685" y="448614"/>
                  <a:pt x="139806" y="457200"/>
                </a:cubicBezTo>
                <a:lnTo>
                  <a:pt x="101169" y="482958"/>
                </a:lnTo>
                <a:cubicBezTo>
                  <a:pt x="83995" y="494407"/>
                  <a:pt x="75883" y="497990"/>
                  <a:pt x="62532" y="515155"/>
                </a:cubicBezTo>
                <a:cubicBezTo>
                  <a:pt x="28604" y="558777"/>
                  <a:pt x="45462" y="541808"/>
                  <a:pt x="23896" y="579549"/>
                </a:cubicBezTo>
                <a:cubicBezTo>
                  <a:pt x="20056" y="586268"/>
                  <a:pt x="15310" y="592428"/>
                  <a:pt x="11017" y="598867"/>
                </a:cubicBezTo>
                <a:cubicBezTo>
                  <a:pt x="-2040" y="651100"/>
                  <a:pt x="-5220" y="652907"/>
                  <a:pt x="11017" y="734096"/>
                </a:cubicBezTo>
                <a:cubicBezTo>
                  <a:pt x="12803" y="743026"/>
                  <a:pt x="22428" y="748896"/>
                  <a:pt x="30335" y="753414"/>
                </a:cubicBezTo>
                <a:cubicBezTo>
                  <a:pt x="38019" y="757805"/>
                  <a:pt x="47583" y="757422"/>
                  <a:pt x="56093" y="759853"/>
                </a:cubicBezTo>
                <a:cubicBezTo>
                  <a:pt x="84146" y="767868"/>
                  <a:pt x="75739" y="770090"/>
                  <a:pt x="114048" y="772732"/>
                </a:cubicBezTo>
                <a:cubicBezTo>
                  <a:pt x="163347" y="776132"/>
                  <a:pt x="212786" y="777025"/>
                  <a:pt x="262155" y="779172"/>
                </a:cubicBezTo>
                <a:lnTo>
                  <a:pt x="622763" y="772732"/>
                </a:lnTo>
                <a:cubicBezTo>
                  <a:pt x="629547" y="772502"/>
                  <a:pt x="635426" y="767624"/>
                  <a:pt x="642082" y="766293"/>
                </a:cubicBezTo>
                <a:cubicBezTo>
                  <a:pt x="656965" y="763316"/>
                  <a:pt x="672225" y="762568"/>
                  <a:pt x="687158" y="759853"/>
                </a:cubicBezTo>
                <a:cubicBezTo>
                  <a:pt x="695865" y="758270"/>
                  <a:pt x="704143" y="754584"/>
                  <a:pt x="712916" y="753414"/>
                </a:cubicBezTo>
                <a:cubicBezTo>
                  <a:pt x="736416" y="750281"/>
                  <a:pt x="760171" y="749456"/>
                  <a:pt x="783749" y="746974"/>
                </a:cubicBezTo>
                <a:cubicBezTo>
                  <a:pt x="800960" y="745162"/>
                  <a:pt x="818093" y="742681"/>
                  <a:pt x="835265" y="740535"/>
                </a:cubicBezTo>
                <a:cubicBezTo>
                  <a:pt x="848144" y="736242"/>
                  <a:pt x="861297" y="732698"/>
                  <a:pt x="873901" y="727656"/>
                </a:cubicBezTo>
                <a:cubicBezTo>
                  <a:pt x="880171" y="725148"/>
                  <a:pt x="914058" y="710862"/>
                  <a:pt x="925417" y="708338"/>
                </a:cubicBezTo>
                <a:cubicBezTo>
                  <a:pt x="938163" y="705506"/>
                  <a:pt x="951387" y="705065"/>
                  <a:pt x="964054" y="701898"/>
                </a:cubicBezTo>
                <a:cubicBezTo>
                  <a:pt x="977224" y="698605"/>
                  <a:pt x="989811" y="693312"/>
                  <a:pt x="1002690" y="689019"/>
                </a:cubicBezTo>
                <a:lnTo>
                  <a:pt x="1022009" y="682580"/>
                </a:lnTo>
                <a:cubicBezTo>
                  <a:pt x="1028448" y="680434"/>
                  <a:pt x="1034671" y="677472"/>
                  <a:pt x="1041327" y="676141"/>
                </a:cubicBezTo>
                <a:cubicBezTo>
                  <a:pt x="1052059" y="673994"/>
                  <a:pt x="1062965" y="672581"/>
                  <a:pt x="1073524" y="669701"/>
                </a:cubicBezTo>
                <a:cubicBezTo>
                  <a:pt x="1086621" y="666129"/>
                  <a:pt x="1099282" y="661115"/>
                  <a:pt x="1112161" y="656822"/>
                </a:cubicBezTo>
                <a:cubicBezTo>
                  <a:pt x="1118600" y="654676"/>
                  <a:pt x="1124823" y="651714"/>
                  <a:pt x="1131479" y="650383"/>
                </a:cubicBezTo>
                <a:cubicBezTo>
                  <a:pt x="1149849" y="646709"/>
                  <a:pt x="1171256" y="642957"/>
                  <a:pt x="1189434" y="637504"/>
                </a:cubicBezTo>
                <a:cubicBezTo>
                  <a:pt x="1202437" y="633603"/>
                  <a:pt x="1215312" y="629264"/>
                  <a:pt x="1228070" y="624625"/>
                </a:cubicBezTo>
                <a:cubicBezTo>
                  <a:pt x="1238933" y="620675"/>
                  <a:pt x="1249196" y="615067"/>
                  <a:pt x="1260268" y="611746"/>
                </a:cubicBezTo>
                <a:cubicBezTo>
                  <a:pt x="1270751" y="608601"/>
                  <a:pt x="1281733" y="607453"/>
                  <a:pt x="1292465" y="605307"/>
                </a:cubicBezTo>
                <a:cubicBezTo>
                  <a:pt x="1330658" y="579844"/>
                  <a:pt x="1294789" y="600629"/>
                  <a:pt x="1363299" y="579549"/>
                </a:cubicBezTo>
                <a:cubicBezTo>
                  <a:pt x="1374347" y="576150"/>
                  <a:pt x="1385157" y="571839"/>
                  <a:pt x="1395496" y="566670"/>
                </a:cubicBezTo>
                <a:cubicBezTo>
                  <a:pt x="1402418" y="563209"/>
                  <a:pt x="1407628" y="556665"/>
                  <a:pt x="1414814" y="553791"/>
                </a:cubicBezTo>
                <a:cubicBezTo>
                  <a:pt x="1429323" y="547987"/>
                  <a:pt x="1444922" y="545402"/>
                  <a:pt x="1459890" y="540912"/>
                </a:cubicBezTo>
                <a:cubicBezTo>
                  <a:pt x="1484435" y="533549"/>
                  <a:pt x="1476756" y="533676"/>
                  <a:pt x="1504966" y="528034"/>
                </a:cubicBezTo>
                <a:cubicBezTo>
                  <a:pt x="1561630" y="516701"/>
                  <a:pt x="1525326" y="527686"/>
                  <a:pt x="1562921" y="515155"/>
                </a:cubicBezTo>
                <a:cubicBezTo>
                  <a:pt x="1597029" y="492417"/>
                  <a:pt x="1570341" y="506195"/>
                  <a:pt x="1627316" y="495836"/>
                </a:cubicBezTo>
                <a:cubicBezTo>
                  <a:pt x="1636023" y="494253"/>
                  <a:pt x="1644434" y="491317"/>
                  <a:pt x="1653073" y="489397"/>
                </a:cubicBezTo>
                <a:cubicBezTo>
                  <a:pt x="1663757" y="487023"/>
                  <a:pt x="1674538" y="485104"/>
                  <a:pt x="1685270" y="482958"/>
                </a:cubicBezTo>
                <a:cubicBezTo>
                  <a:pt x="1691710" y="478665"/>
                  <a:pt x="1697517" y="473222"/>
                  <a:pt x="1704589" y="470079"/>
                </a:cubicBezTo>
                <a:cubicBezTo>
                  <a:pt x="1735203" y="456473"/>
                  <a:pt x="1749463" y="456160"/>
                  <a:pt x="1781862" y="450760"/>
                </a:cubicBezTo>
                <a:cubicBezTo>
                  <a:pt x="1790448" y="446467"/>
                  <a:pt x="1799229" y="442543"/>
                  <a:pt x="1807620" y="437881"/>
                </a:cubicBezTo>
                <a:cubicBezTo>
                  <a:pt x="1818561" y="431803"/>
                  <a:pt x="1828622" y="424160"/>
                  <a:pt x="1839817" y="418563"/>
                </a:cubicBezTo>
                <a:cubicBezTo>
                  <a:pt x="1850156" y="413394"/>
                  <a:pt x="1861675" y="410853"/>
                  <a:pt x="1872014" y="405684"/>
                </a:cubicBezTo>
                <a:cubicBezTo>
                  <a:pt x="1883209" y="400087"/>
                  <a:pt x="1893270" y="392444"/>
                  <a:pt x="1904211" y="386366"/>
                </a:cubicBezTo>
                <a:cubicBezTo>
                  <a:pt x="1912602" y="381704"/>
                  <a:pt x="1921383" y="377780"/>
                  <a:pt x="1929969" y="373487"/>
                </a:cubicBezTo>
                <a:cubicBezTo>
                  <a:pt x="1959396" y="329348"/>
                  <a:pt x="1920678" y="381451"/>
                  <a:pt x="1975045" y="334850"/>
                </a:cubicBezTo>
                <a:cubicBezTo>
                  <a:pt x="1980921" y="329813"/>
                  <a:pt x="1982969" y="321477"/>
                  <a:pt x="1987924" y="315532"/>
                </a:cubicBezTo>
                <a:cubicBezTo>
                  <a:pt x="1993754" y="308536"/>
                  <a:pt x="2001412" y="303210"/>
                  <a:pt x="2007242" y="296214"/>
                </a:cubicBezTo>
                <a:cubicBezTo>
                  <a:pt x="2025892" y="273835"/>
                  <a:pt x="2018205" y="274288"/>
                  <a:pt x="2033000" y="244698"/>
                </a:cubicBezTo>
                <a:cubicBezTo>
                  <a:pt x="2038597" y="233503"/>
                  <a:pt x="2046721" y="223696"/>
                  <a:pt x="2052318" y="212501"/>
                </a:cubicBezTo>
                <a:cubicBezTo>
                  <a:pt x="2055354" y="206430"/>
                  <a:pt x="2056893" y="199710"/>
                  <a:pt x="2058758" y="193183"/>
                </a:cubicBezTo>
                <a:cubicBezTo>
                  <a:pt x="2066441" y="166294"/>
                  <a:pt x="2066579" y="159136"/>
                  <a:pt x="2071637" y="128788"/>
                </a:cubicBezTo>
                <a:cubicBezTo>
                  <a:pt x="2069490" y="107323"/>
                  <a:pt x="2070048" y="85413"/>
                  <a:pt x="2065197" y="64394"/>
                </a:cubicBezTo>
                <a:cubicBezTo>
                  <a:pt x="2060985" y="46145"/>
                  <a:pt x="2041885" y="37305"/>
                  <a:pt x="2026561" y="32197"/>
                </a:cubicBezTo>
                <a:cubicBezTo>
                  <a:pt x="2009769" y="26600"/>
                  <a:pt x="1992217" y="23611"/>
                  <a:pt x="1975045" y="19318"/>
                </a:cubicBezTo>
                <a:cubicBezTo>
                  <a:pt x="1912256" y="3621"/>
                  <a:pt x="1990630" y="22781"/>
                  <a:pt x="1917090" y="6439"/>
                </a:cubicBezTo>
                <a:cubicBezTo>
                  <a:pt x="1908451" y="4519"/>
                  <a:pt x="1899918" y="2146"/>
                  <a:pt x="1891332" y="0"/>
                </a:cubicBezTo>
                <a:lnTo>
                  <a:pt x="1640194" y="6439"/>
                </a:lnTo>
                <a:cubicBezTo>
                  <a:pt x="1622904" y="7175"/>
                  <a:pt x="1605600" y="9253"/>
                  <a:pt x="1588679" y="12879"/>
                </a:cubicBezTo>
                <a:cubicBezTo>
                  <a:pt x="1575405" y="15724"/>
                  <a:pt x="1563212" y="22466"/>
                  <a:pt x="1550042" y="25758"/>
                </a:cubicBezTo>
                <a:lnTo>
                  <a:pt x="1524285" y="32197"/>
                </a:lnTo>
                <a:cubicBezTo>
                  <a:pt x="1517845" y="36490"/>
                  <a:pt x="1512213" y="42359"/>
                  <a:pt x="1504966" y="45076"/>
                </a:cubicBezTo>
                <a:cubicBezTo>
                  <a:pt x="1494718" y="48919"/>
                  <a:pt x="1483453" y="49141"/>
                  <a:pt x="1472769" y="51515"/>
                </a:cubicBezTo>
                <a:cubicBezTo>
                  <a:pt x="1464129" y="53435"/>
                  <a:pt x="1455521" y="55524"/>
                  <a:pt x="1447011" y="57955"/>
                </a:cubicBezTo>
                <a:cubicBezTo>
                  <a:pt x="1440485" y="59820"/>
                  <a:pt x="1434349" y="63063"/>
                  <a:pt x="1427693" y="64394"/>
                </a:cubicBezTo>
                <a:cubicBezTo>
                  <a:pt x="1392458" y="71441"/>
                  <a:pt x="1393809" y="70834"/>
                  <a:pt x="1369738" y="7083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A4D00B8-44A2-4508-94B6-B1E2932A834C}"/>
              </a:ext>
            </a:extLst>
          </p:cNvPr>
          <p:cNvSpPr txBox="1"/>
          <p:nvPr/>
        </p:nvSpPr>
        <p:spPr>
          <a:xfrm>
            <a:off x="3547747" y="5729995"/>
            <a:ext cx="734096" cy="307777"/>
          </a:xfrm>
          <a:prstGeom prst="rect">
            <a:avLst/>
          </a:prstGeom>
          <a:noFill/>
        </p:spPr>
        <p:txBody>
          <a:bodyPr wrap="square" rtlCol="0">
            <a:spAutoFit/>
          </a:bodyPr>
          <a:lstStyle/>
          <a:p>
            <a:r>
              <a:rPr lang="cs-CZ" sz="1400" dirty="0">
                <a:solidFill>
                  <a:srgbClr val="FF0000"/>
                </a:solidFill>
              </a:rPr>
              <a:t>Batch 2</a:t>
            </a:r>
            <a:endParaRPr lang="en-US" sz="1400" dirty="0">
              <a:solidFill>
                <a:srgbClr val="FF0000"/>
              </a:solidFill>
            </a:endParaRPr>
          </a:p>
        </p:txBody>
      </p:sp>
      <p:sp>
        <p:nvSpPr>
          <p:cNvPr id="9" name="TextBox 8">
            <a:extLst>
              <a:ext uri="{FF2B5EF4-FFF2-40B4-BE49-F238E27FC236}">
                <a16:creationId xmlns:a16="http://schemas.microsoft.com/office/drawing/2014/main" id="{3AD99E7F-2DF2-400C-8380-3E7845271F9B}"/>
              </a:ext>
            </a:extLst>
          </p:cNvPr>
          <p:cNvSpPr txBox="1"/>
          <p:nvPr/>
        </p:nvSpPr>
        <p:spPr>
          <a:xfrm>
            <a:off x="5737782" y="4701034"/>
            <a:ext cx="734096" cy="307777"/>
          </a:xfrm>
          <a:prstGeom prst="rect">
            <a:avLst/>
          </a:prstGeom>
          <a:noFill/>
        </p:spPr>
        <p:txBody>
          <a:bodyPr wrap="square" rtlCol="0">
            <a:spAutoFit/>
          </a:bodyPr>
          <a:lstStyle/>
          <a:p>
            <a:r>
              <a:rPr lang="cs-CZ" sz="1400" dirty="0">
                <a:solidFill>
                  <a:schemeClr val="accent1"/>
                </a:solidFill>
              </a:rPr>
              <a:t>Batch 1</a:t>
            </a:r>
            <a:endParaRPr lang="en-US" sz="1400" dirty="0">
              <a:solidFill>
                <a:schemeClr val="accent1"/>
              </a:solidFill>
            </a:endParaRPr>
          </a:p>
        </p:txBody>
      </p:sp>
      <p:sp>
        <p:nvSpPr>
          <p:cNvPr id="3" name="TextBox 2">
            <a:extLst>
              <a:ext uri="{FF2B5EF4-FFF2-40B4-BE49-F238E27FC236}">
                <a16:creationId xmlns:a16="http://schemas.microsoft.com/office/drawing/2014/main" id="{2516EBB7-D165-4C03-BDDA-A40162CBEA13}"/>
              </a:ext>
            </a:extLst>
          </p:cNvPr>
          <p:cNvSpPr txBox="1"/>
          <p:nvPr/>
        </p:nvSpPr>
        <p:spPr>
          <a:xfrm>
            <a:off x="1114022" y="3857119"/>
            <a:ext cx="2086371" cy="276999"/>
          </a:xfrm>
          <a:prstGeom prst="rect">
            <a:avLst/>
          </a:prstGeom>
          <a:noFill/>
        </p:spPr>
        <p:txBody>
          <a:bodyPr wrap="square" rtlCol="0">
            <a:spAutoFit/>
          </a:bodyPr>
          <a:lstStyle/>
          <a:p>
            <a:r>
              <a:rPr lang="cs-CZ" sz="1200" dirty="0"/>
              <a:t>PCA na </a:t>
            </a:r>
            <a:r>
              <a:rPr lang="en-US" sz="1200" dirty="0"/>
              <a:t>p</a:t>
            </a:r>
            <a:r>
              <a:rPr lang="cs-CZ" sz="1200" dirty="0"/>
              <a:t>ůvodním souboru</a:t>
            </a:r>
            <a:endParaRPr lang="en-US" sz="1200" dirty="0"/>
          </a:p>
        </p:txBody>
      </p:sp>
      <p:sp>
        <p:nvSpPr>
          <p:cNvPr id="11" name="TextBox 10">
            <a:extLst>
              <a:ext uri="{FF2B5EF4-FFF2-40B4-BE49-F238E27FC236}">
                <a16:creationId xmlns:a16="http://schemas.microsoft.com/office/drawing/2014/main" id="{7F31F2C4-7B06-487D-8517-0E75D3516EE5}"/>
              </a:ext>
            </a:extLst>
          </p:cNvPr>
          <p:cNvSpPr txBox="1"/>
          <p:nvPr/>
        </p:nvSpPr>
        <p:spPr>
          <a:xfrm>
            <a:off x="3342068" y="6527146"/>
            <a:ext cx="3251915" cy="276999"/>
          </a:xfrm>
          <a:prstGeom prst="rect">
            <a:avLst/>
          </a:prstGeom>
          <a:noFill/>
        </p:spPr>
        <p:txBody>
          <a:bodyPr wrap="square" rtlCol="0">
            <a:spAutoFit/>
          </a:bodyPr>
          <a:lstStyle/>
          <a:p>
            <a:r>
              <a:rPr lang="cs-CZ" sz="1200" dirty="0"/>
              <a:t>PCA na souboru s přidaným batch efektem</a:t>
            </a:r>
            <a:endParaRPr lang="en-US" sz="1200" dirty="0"/>
          </a:p>
        </p:txBody>
      </p:sp>
    </p:spTree>
    <p:extLst>
      <p:ext uri="{BB962C8B-B14F-4D97-AF65-F5344CB8AC3E}">
        <p14:creationId xmlns:p14="http://schemas.microsoft.com/office/powerpoint/2010/main" val="4506049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563A-E068-402A-AADD-516D04444B7D}"/>
              </a:ext>
            </a:extLst>
          </p:cNvPr>
          <p:cNvSpPr>
            <a:spLocks noGrp="1"/>
          </p:cNvSpPr>
          <p:nvPr>
            <p:ph type="title"/>
          </p:nvPr>
        </p:nvSpPr>
        <p:spPr>
          <a:xfrm>
            <a:off x="351971" y="41339"/>
            <a:ext cx="11840029" cy="1325563"/>
          </a:xfrm>
        </p:spPr>
        <p:txBody>
          <a:bodyPr>
            <a:normAutofit fontScale="90000"/>
          </a:bodyPr>
          <a:lstStyle/>
          <a:p>
            <a:r>
              <a:rPr lang="en-US" sz="5400" dirty="0" err="1"/>
              <a:t>Odstran</a:t>
            </a:r>
            <a:r>
              <a:rPr lang="sk-SK" sz="5400" dirty="0"/>
              <a:t>ění batch efektu – jednoduchý příklad</a:t>
            </a:r>
            <a:endParaRPr lang="en-US" sz="5400" dirty="0"/>
          </a:p>
        </p:txBody>
      </p:sp>
      <p:sp>
        <p:nvSpPr>
          <p:cNvPr id="5" name="Content Placeholder 4">
            <a:extLst>
              <a:ext uri="{FF2B5EF4-FFF2-40B4-BE49-F238E27FC236}">
                <a16:creationId xmlns:a16="http://schemas.microsoft.com/office/drawing/2014/main" id="{D13CB858-F3AC-453A-AE6A-D9E446636E37}"/>
              </a:ext>
            </a:extLst>
          </p:cNvPr>
          <p:cNvSpPr>
            <a:spLocks noGrp="1"/>
          </p:cNvSpPr>
          <p:nvPr>
            <p:ph idx="1"/>
          </p:nvPr>
        </p:nvSpPr>
        <p:spPr>
          <a:xfrm>
            <a:off x="801146" y="1500591"/>
            <a:ext cx="10294003" cy="4351338"/>
          </a:xfrm>
        </p:spPr>
        <p:txBody>
          <a:bodyPr>
            <a:normAutofit/>
          </a:bodyPr>
          <a:lstStyle/>
          <a:p>
            <a:r>
              <a:rPr lang="cs-CZ" dirty="0"/>
              <a:t>Jak odstranit batch efekt?</a:t>
            </a:r>
          </a:p>
          <a:p>
            <a:pPr marL="514350" indent="-514350">
              <a:buFont typeface="+mj-lt"/>
              <a:buAutoNum type="arabicPeriod"/>
            </a:pPr>
            <a:r>
              <a:rPr lang="cs-CZ" sz="2400" dirty="0"/>
              <a:t>Nejdříve efekt odhadneme - je to posun v průměrné nebo mediánové hodnotě? Nebo je rozdíl i ve variabilitě?</a:t>
            </a:r>
          </a:p>
          <a:p>
            <a:pPr lvl="1"/>
            <a:r>
              <a:rPr lang="cs-CZ" sz="2000" dirty="0"/>
              <a:t>Použijeme regresní modelování, testování hypotéz, stanovíme fold change a změnu variability</a:t>
            </a:r>
          </a:p>
          <a:p>
            <a:pPr marL="514350" indent="-514350">
              <a:buFont typeface="+mj-lt"/>
              <a:buAutoNum type="arabicPeriod"/>
            </a:pPr>
            <a:r>
              <a:rPr lang="cs-CZ" sz="2400" dirty="0"/>
              <a:t>Tyto efekty pak odstraníme tak, že je odečteme (například průměr), nebo provedeme škálovou normalizaci a podobně</a:t>
            </a:r>
          </a:p>
        </p:txBody>
      </p:sp>
    </p:spTree>
    <p:extLst>
      <p:ext uri="{BB962C8B-B14F-4D97-AF65-F5344CB8AC3E}">
        <p14:creationId xmlns:p14="http://schemas.microsoft.com/office/powerpoint/2010/main" val="2673673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563A-E068-402A-AADD-516D04444B7D}"/>
              </a:ext>
            </a:extLst>
          </p:cNvPr>
          <p:cNvSpPr>
            <a:spLocks noGrp="1"/>
          </p:cNvSpPr>
          <p:nvPr>
            <p:ph type="title"/>
          </p:nvPr>
        </p:nvSpPr>
        <p:spPr>
          <a:xfrm>
            <a:off x="351971" y="41339"/>
            <a:ext cx="11840029" cy="1325563"/>
          </a:xfrm>
        </p:spPr>
        <p:txBody>
          <a:bodyPr>
            <a:normAutofit fontScale="90000"/>
          </a:bodyPr>
          <a:lstStyle/>
          <a:p>
            <a:r>
              <a:rPr lang="en-US" sz="5400" dirty="0" err="1"/>
              <a:t>Odstran</a:t>
            </a:r>
            <a:r>
              <a:rPr lang="sk-SK" sz="5400" dirty="0"/>
              <a:t>ění batch efektu – jednoduchý příklad</a:t>
            </a:r>
            <a:endParaRPr lang="en-US" sz="5400" dirty="0"/>
          </a:p>
        </p:txBody>
      </p:sp>
      <p:sp>
        <p:nvSpPr>
          <p:cNvPr id="5" name="Content Placeholder 4">
            <a:extLst>
              <a:ext uri="{FF2B5EF4-FFF2-40B4-BE49-F238E27FC236}">
                <a16:creationId xmlns:a16="http://schemas.microsoft.com/office/drawing/2014/main" id="{D13CB858-F3AC-453A-AE6A-D9E446636E37}"/>
              </a:ext>
            </a:extLst>
          </p:cNvPr>
          <p:cNvSpPr>
            <a:spLocks noGrp="1"/>
          </p:cNvSpPr>
          <p:nvPr>
            <p:ph idx="1"/>
          </p:nvPr>
        </p:nvSpPr>
        <p:spPr>
          <a:xfrm>
            <a:off x="801146" y="1500591"/>
            <a:ext cx="10834916" cy="4351338"/>
          </a:xfrm>
        </p:spPr>
        <p:txBody>
          <a:bodyPr>
            <a:normAutofit/>
          </a:bodyPr>
          <a:lstStyle/>
          <a:p>
            <a:r>
              <a:rPr lang="cs-CZ" dirty="0"/>
              <a:t>V našem příkladě: polovici hodnot jsem zvýšila v průměru o 5</a:t>
            </a:r>
          </a:p>
          <a:p>
            <a:endParaRPr lang="cs-CZ" dirty="0"/>
          </a:p>
          <a:p>
            <a:endParaRPr lang="cs-CZ" dirty="0"/>
          </a:p>
          <a:p>
            <a:endParaRPr lang="cs-CZ" sz="2400" dirty="0"/>
          </a:p>
        </p:txBody>
      </p:sp>
      <p:pic>
        <p:nvPicPr>
          <p:cNvPr id="9" name="Picture 8" descr="Chart, box and whisker chart&#10;&#10;Description automatically generated">
            <a:extLst>
              <a:ext uri="{FF2B5EF4-FFF2-40B4-BE49-F238E27FC236}">
                <a16:creationId xmlns:a16="http://schemas.microsoft.com/office/drawing/2014/main" id="{3E11DEBD-52D3-45AD-9338-7A7E3BA9D30A}"/>
              </a:ext>
            </a:extLst>
          </p:cNvPr>
          <p:cNvPicPr>
            <a:picLocks noChangeAspect="1"/>
          </p:cNvPicPr>
          <p:nvPr/>
        </p:nvPicPr>
        <p:blipFill rotWithShape="1">
          <a:blip r:embed="rId2"/>
          <a:srcRect b="9602"/>
          <a:stretch/>
        </p:blipFill>
        <p:spPr>
          <a:xfrm>
            <a:off x="3547450" y="2007070"/>
            <a:ext cx="2724535" cy="395149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D4A94EBE-393D-47EB-A121-E6C208333ABD}"/>
              </a:ext>
            </a:extLst>
          </p:cNvPr>
          <p:cNvPicPr>
            <a:picLocks noChangeAspect="1"/>
          </p:cNvPicPr>
          <p:nvPr/>
        </p:nvPicPr>
        <p:blipFill rotWithShape="1">
          <a:blip r:embed="rId3"/>
          <a:srcRect l="49527" b="49082"/>
          <a:stretch/>
        </p:blipFill>
        <p:spPr>
          <a:xfrm>
            <a:off x="685798" y="2863900"/>
            <a:ext cx="2634344" cy="2657573"/>
          </a:xfrm>
          <a:prstGeom prst="rect">
            <a:avLst/>
          </a:prstGeom>
        </p:spPr>
      </p:pic>
      <p:cxnSp>
        <p:nvCxnSpPr>
          <p:cNvPr id="13" name="Straight Arrow Connector 12">
            <a:extLst>
              <a:ext uri="{FF2B5EF4-FFF2-40B4-BE49-F238E27FC236}">
                <a16:creationId xmlns:a16="http://schemas.microsoft.com/office/drawing/2014/main" id="{53BC3811-5C17-4F63-A026-D98072A4F36E}"/>
              </a:ext>
            </a:extLst>
          </p:cNvPr>
          <p:cNvCxnSpPr>
            <a:cxnSpLocks/>
          </p:cNvCxnSpPr>
          <p:nvPr/>
        </p:nvCxnSpPr>
        <p:spPr>
          <a:xfrm>
            <a:off x="3091543" y="3294333"/>
            <a:ext cx="1181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F745440-0D0B-4A98-9260-A608D723954C}"/>
              </a:ext>
            </a:extLst>
          </p:cNvPr>
          <p:cNvCxnSpPr/>
          <p:nvPr/>
        </p:nvCxnSpPr>
        <p:spPr>
          <a:xfrm>
            <a:off x="2568109" y="4996798"/>
            <a:ext cx="253366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BAA1643F-6805-4FE2-8C59-26B41BCEA468}"/>
              </a:ext>
            </a:extLst>
          </p:cNvPr>
          <p:cNvSpPr/>
          <p:nvPr/>
        </p:nvSpPr>
        <p:spPr>
          <a:xfrm>
            <a:off x="1186092" y="4320692"/>
            <a:ext cx="2071637" cy="779172"/>
          </a:xfrm>
          <a:custGeom>
            <a:avLst/>
            <a:gdLst>
              <a:gd name="connsiteX0" fmla="*/ 1421254 w 2071637"/>
              <a:gd name="connsiteY0" fmla="*/ 38636 h 779172"/>
              <a:gd name="connsiteX1" fmla="*/ 1331101 w 2071637"/>
              <a:gd name="connsiteY1" fmla="*/ 64394 h 779172"/>
              <a:gd name="connsiteX2" fmla="*/ 1298904 w 2071637"/>
              <a:gd name="connsiteY2" fmla="*/ 77273 h 779172"/>
              <a:gd name="connsiteX3" fmla="*/ 1253828 w 2071637"/>
              <a:gd name="connsiteY3" fmla="*/ 83712 h 779172"/>
              <a:gd name="connsiteX4" fmla="*/ 1202313 w 2071637"/>
              <a:gd name="connsiteY4" fmla="*/ 96591 h 779172"/>
              <a:gd name="connsiteX5" fmla="*/ 1176555 w 2071637"/>
              <a:gd name="connsiteY5" fmla="*/ 103031 h 779172"/>
              <a:gd name="connsiteX6" fmla="*/ 1144358 w 2071637"/>
              <a:gd name="connsiteY6" fmla="*/ 122349 h 779172"/>
              <a:gd name="connsiteX7" fmla="*/ 1125040 w 2071637"/>
              <a:gd name="connsiteY7" fmla="*/ 128788 h 779172"/>
              <a:gd name="connsiteX8" fmla="*/ 1073524 w 2071637"/>
              <a:gd name="connsiteY8" fmla="*/ 141667 h 779172"/>
              <a:gd name="connsiteX9" fmla="*/ 1047766 w 2071637"/>
              <a:gd name="connsiteY9" fmla="*/ 148107 h 779172"/>
              <a:gd name="connsiteX10" fmla="*/ 976932 w 2071637"/>
              <a:gd name="connsiteY10" fmla="*/ 167425 h 779172"/>
              <a:gd name="connsiteX11" fmla="*/ 899659 w 2071637"/>
              <a:gd name="connsiteY11" fmla="*/ 186743 h 779172"/>
              <a:gd name="connsiteX12" fmla="*/ 880341 w 2071637"/>
              <a:gd name="connsiteY12" fmla="*/ 193183 h 779172"/>
              <a:gd name="connsiteX13" fmla="*/ 828825 w 2071637"/>
              <a:gd name="connsiteY13" fmla="*/ 206062 h 779172"/>
              <a:gd name="connsiteX14" fmla="*/ 757992 w 2071637"/>
              <a:gd name="connsiteY14" fmla="*/ 231819 h 779172"/>
              <a:gd name="connsiteX15" fmla="*/ 719355 w 2071637"/>
              <a:gd name="connsiteY15" fmla="*/ 238259 h 779172"/>
              <a:gd name="connsiteX16" fmla="*/ 700037 w 2071637"/>
              <a:gd name="connsiteY16" fmla="*/ 244698 h 779172"/>
              <a:gd name="connsiteX17" fmla="*/ 667840 w 2071637"/>
              <a:gd name="connsiteY17" fmla="*/ 251138 h 779172"/>
              <a:gd name="connsiteX18" fmla="*/ 622763 w 2071637"/>
              <a:gd name="connsiteY18" fmla="*/ 270456 h 779172"/>
              <a:gd name="connsiteX19" fmla="*/ 584127 w 2071637"/>
              <a:gd name="connsiteY19" fmla="*/ 276896 h 779172"/>
              <a:gd name="connsiteX20" fmla="*/ 532611 w 2071637"/>
              <a:gd name="connsiteY20" fmla="*/ 289774 h 779172"/>
              <a:gd name="connsiteX21" fmla="*/ 513293 w 2071637"/>
              <a:gd name="connsiteY21" fmla="*/ 302653 h 779172"/>
              <a:gd name="connsiteX22" fmla="*/ 481096 w 2071637"/>
              <a:gd name="connsiteY22" fmla="*/ 309093 h 779172"/>
              <a:gd name="connsiteX23" fmla="*/ 455338 w 2071637"/>
              <a:gd name="connsiteY23" fmla="*/ 315532 h 779172"/>
              <a:gd name="connsiteX24" fmla="*/ 397383 w 2071637"/>
              <a:gd name="connsiteY24" fmla="*/ 341290 h 779172"/>
              <a:gd name="connsiteX25" fmla="*/ 352307 w 2071637"/>
              <a:gd name="connsiteY25" fmla="*/ 354169 h 779172"/>
              <a:gd name="connsiteX26" fmla="*/ 332989 w 2071637"/>
              <a:gd name="connsiteY26" fmla="*/ 367048 h 779172"/>
              <a:gd name="connsiteX27" fmla="*/ 281473 w 2071637"/>
              <a:gd name="connsiteY27" fmla="*/ 379927 h 779172"/>
              <a:gd name="connsiteX28" fmla="*/ 217079 w 2071637"/>
              <a:gd name="connsiteY28" fmla="*/ 412124 h 779172"/>
              <a:gd name="connsiteX29" fmla="*/ 197761 w 2071637"/>
              <a:gd name="connsiteY29" fmla="*/ 425003 h 779172"/>
              <a:gd name="connsiteX30" fmla="*/ 178442 w 2071637"/>
              <a:gd name="connsiteY30" fmla="*/ 431442 h 779172"/>
              <a:gd name="connsiteX31" fmla="*/ 139806 w 2071637"/>
              <a:gd name="connsiteY31" fmla="*/ 457200 h 779172"/>
              <a:gd name="connsiteX32" fmla="*/ 101169 w 2071637"/>
              <a:gd name="connsiteY32" fmla="*/ 482958 h 779172"/>
              <a:gd name="connsiteX33" fmla="*/ 62532 w 2071637"/>
              <a:gd name="connsiteY33" fmla="*/ 515155 h 779172"/>
              <a:gd name="connsiteX34" fmla="*/ 23896 w 2071637"/>
              <a:gd name="connsiteY34" fmla="*/ 579549 h 779172"/>
              <a:gd name="connsiteX35" fmla="*/ 11017 w 2071637"/>
              <a:gd name="connsiteY35" fmla="*/ 598867 h 779172"/>
              <a:gd name="connsiteX36" fmla="*/ 11017 w 2071637"/>
              <a:gd name="connsiteY36" fmla="*/ 734096 h 779172"/>
              <a:gd name="connsiteX37" fmla="*/ 30335 w 2071637"/>
              <a:gd name="connsiteY37" fmla="*/ 753414 h 779172"/>
              <a:gd name="connsiteX38" fmla="*/ 56093 w 2071637"/>
              <a:gd name="connsiteY38" fmla="*/ 759853 h 779172"/>
              <a:gd name="connsiteX39" fmla="*/ 114048 w 2071637"/>
              <a:gd name="connsiteY39" fmla="*/ 772732 h 779172"/>
              <a:gd name="connsiteX40" fmla="*/ 262155 w 2071637"/>
              <a:gd name="connsiteY40" fmla="*/ 779172 h 779172"/>
              <a:gd name="connsiteX41" fmla="*/ 622763 w 2071637"/>
              <a:gd name="connsiteY41" fmla="*/ 772732 h 779172"/>
              <a:gd name="connsiteX42" fmla="*/ 642082 w 2071637"/>
              <a:gd name="connsiteY42" fmla="*/ 766293 h 779172"/>
              <a:gd name="connsiteX43" fmla="*/ 687158 w 2071637"/>
              <a:gd name="connsiteY43" fmla="*/ 759853 h 779172"/>
              <a:gd name="connsiteX44" fmla="*/ 712916 w 2071637"/>
              <a:gd name="connsiteY44" fmla="*/ 753414 h 779172"/>
              <a:gd name="connsiteX45" fmla="*/ 783749 w 2071637"/>
              <a:gd name="connsiteY45" fmla="*/ 746974 h 779172"/>
              <a:gd name="connsiteX46" fmla="*/ 835265 w 2071637"/>
              <a:gd name="connsiteY46" fmla="*/ 740535 h 779172"/>
              <a:gd name="connsiteX47" fmla="*/ 873901 w 2071637"/>
              <a:gd name="connsiteY47" fmla="*/ 727656 h 779172"/>
              <a:gd name="connsiteX48" fmla="*/ 925417 w 2071637"/>
              <a:gd name="connsiteY48" fmla="*/ 708338 h 779172"/>
              <a:gd name="connsiteX49" fmla="*/ 964054 w 2071637"/>
              <a:gd name="connsiteY49" fmla="*/ 701898 h 779172"/>
              <a:gd name="connsiteX50" fmla="*/ 1002690 w 2071637"/>
              <a:gd name="connsiteY50" fmla="*/ 689019 h 779172"/>
              <a:gd name="connsiteX51" fmla="*/ 1022009 w 2071637"/>
              <a:gd name="connsiteY51" fmla="*/ 682580 h 779172"/>
              <a:gd name="connsiteX52" fmla="*/ 1041327 w 2071637"/>
              <a:gd name="connsiteY52" fmla="*/ 676141 h 779172"/>
              <a:gd name="connsiteX53" fmla="*/ 1073524 w 2071637"/>
              <a:gd name="connsiteY53" fmla="*/ 669701 h 779172"/>
              <a:gd name="connsiteX54" fmla="*/ 1112161 w 2071637"/>
              <a:gd name="connsiteY54" fmla="*/ 656822 h 779172"/>
              <a:gd name="connsiteX55" fmla="*/ 1131479 w 2071637"/>
              <a:gd name="connsiteY55" fmla="*/ 650383 h 779172"/>
              <a:gd name="connsiteX56" fmla="*/ 1189434 w 2071637"/>
              <a:gd name="connsiteY56" fmla="*/ 637504 h 779172"/>
              <a:gd name="connsiteX57" fmla="*/ 1228070 w 2071637"/>
              <a:gd name="connsiteY57" fmla="*/ 624625 h 779172"/>
              <a:gd name="connsiteX58" fmla="*/ 1260268 w 2071637"/>
              <a:gd name="connsiteY58" fmla="*/ 611746 h 779172"/>
              <a:gd name="connsiteX59" fmla="*/ 1292465 w 2071637"/>
              <a:gd name="connsiteY59" fmla="*/ 605307 h 779172"/>
              <a:gd name="connsiteX60" fmla="*/ 1363299 w 2071637"/>
              <a:gd name="connsiteY60" fmla="*/ 579549 h 779172"/>
              <a:gd name="connsiteX61" fmla="*/ 1395496 w 2071637"/>
              <a:gd name="connsiteY61" fmla="*/ 566670 h 779172"/>
              <a:gd name="connsiteX62" fmla="*/ 1414814 w 2071637"/>
              <a:gd name="connsiteY62" fmla="*/ 553791 h 779172"/>
              <a:gd name="connsiteX63" fmla="*/ 1459890 w 2071637"/>
              <a:gd name="connsiteY63" fmla="*/ 540912 h 779172"/>
              <a:gd name="connsiteX64" fmla="*/ 1504966 w 2071637"/>
              <a:gd name="connsiteY64" fmla="*/ 528034 h 779172"/>
              <a:gd name="connsiteX65" fmla="*/ 1562921 w 2071637"/>
              <a:gd name="connsiteY65" fmla="*/ 515155 h 779172"/>
              <a:gd name="connsiteX66" fmla="*/ 1627316 w 2071637"/>
              <a:gd name="connsiteY66" fmla="*/ 495836 h 779172"/>
              <a:gd name="connsiteX67" fmla="*/ 1653073 w 2071637"/>
              <a:gd name="connsiteY67" fmla="*/ 489397 h 779172"/>
              <a:gd name="connsiteX68" fmla="*/ 1685270 w 2071637"/>
              <a:gd name="connsiteY68" fmla="*/ 482958 h 779172"/>
              <a:gd name="connsiteX69" fmla="*/ 1704589 w 2071637"/>
              <a:gd name="connsiteY69" fmla="*/ 470079 h 779172"/>
              <a:gd name="connsiteX70" fmla="*/ 1781862 w 2071637"/>
              <a:gd name="connsiteY70" fmla="*/ 450760 h 779172"/>
              <a:gd name="connsiteX71" fmla="*/ 1807620 w 2071637"/>
              <a:gd name="connsiteY71" fmla="*/ 437881 h 779172"/>
              <a:gd name="connsiteX72" fmla="*/ 1839817 w 2071637"/>
              <a:gd name="connsiteY72" fmla="*/ 418563 h 779172"/>
              <a:gd name="connsiteX73" fmla="*/ 1872014 w 2071637"/>
              <a:gd name="connsiteY73" fmla="*/ 405684 h 779172"/>
              <a:gd name="connsiteX74" fmla="*/ 1904211 w 2071637"/>
              <a:gd name="connsiteY74" fmla="*/ 386366 h 779172"/>
              <a:gd name="connsiteX75" fmla="*/ 1929969 w 2071637"/>
              <a:gd name="connsiteY75" fmla="*/ 373487 h 779172"/>
              <a:gd name="connsiteX76" fmla="*/ 1975045 w 2071637"/>
              <a:gd name="connsiteY76" fmla="*/ 334850 h 779172"/>
              <a:gd name="connsiteX77" fmla="*/ 1987924 w 2071637"/>
              <a:gd name="connsiteY77" fmla="*/ 315532 h 779172"/>
              <a:gd name="connsiteX78" fmla="*/ 2007242 w 2071637"/>
              <a:gd name="connsiteY78" fmla="*/ 296214 h 779172"/>
              <a:gd name="connsiteX79" fmla="*/ 2033000 w 2071637"/>
              <a:gd name="connsiteY79" fmla="*/ 244698 h 779172"/>
              <a:gd name="connsiteX80" fmla="*/ 2052318 w 2071637"/>
              <a:gd name="connsiteY80" fmla="*/ 212501 h 779172"/>
              <a:gd name="connsiteX81" fmla="*/ 2058758 w 2071637"/>
              <a:gd name="connsiteY81" fmla="*/ 193183 h 779172"/>
              <a:gd name="connsiteX82" fmla="*/ 2071637 w 2071637"/>
              <a:gd name="connsiteY82" fmla="*/ 128788 h 779172"/>
              <a:gd name="connsiteX83" fmla="*/ 2065197 w 2071637"/>
              <a:gd name="connsiteY83" fmla="*/ 64394 h 779172"/>
              <a:gd name="connsiteX84" fmla="*/ 2026561 w 2071637"/>
              <a:gd name="connsiteY84" fmla="*/ 32197 h 779172"/>
              <a:gd name="connsiteX85" fmla="*/ 1975045 w 2071637"/>
              <a:gd name="connsiteY85" fmla="*/ 19318 h 779172"/>
              <a:gd name="connsiteX86" fmla="*/ 1917090 w 2071637"/>
              <a:gd name="connsiteY86" fmla="*/ 6439 h 779172"/>
              <a:gd name="connsiteX87" fmla="*/ 1891332 w 2071637"/>
              <a:gd name="connsiteY87" fmla="*/ 0 h 779172"/>
              <a:gd name="connsiteX88" fmla="*/ 1640194 w 2071637"/>
              <a:gd name="connsiteY88" fmla="*/ 6439 h 779172"/>
              <a:gd name="connsiteX89" fmla="*/ 1588679 w 2071637"/>
              <a:gd name="connsiteY89" fmla="*/ 12879 h 779172"/>
              <a:gd name="connsiteX90" fmla="*/ 1550042 w 2071637"/>
              <a:gd name="connsiteY90" fmla="*/ 25758 h 779172"/>
              <a:gd name="connsiteX91" fmla="*/ 1524285 w 2071637"/>
              <a:gd name="connsiteY91" fmla="*/ 32197 h 779172"/>
              <a:gd name="connsiteX92" fmla="*/ 1504966 w 2071637"/>
              <a:gd name="connsiteY92" fmla="*/ 45076 h 779172"/>
              <a:gd name="connsiteX93" fmla="*/ 1472769 w 2071637"/>
              <a:gd name="connsiteY93" fmla="*/ 51515 h 779172"/>
              <a:gd name="connsiteX94" fmla="*/ 1447011 w 2071637"/>
              <a:gd name="connsiteY94" fmla="*/ 57955 h 779172"/>
              <a:gd name="connsiteX95" fmla="*/ 1427693 w 2071637"/>
              <a:gd name="connsiteY95" fmla="*/ 64394 h 779172"/>
              <a:gd name="connsiteX96" fmla="*/ 1369738 w 2071637"/>
              <a:gd name="connsiteY96" fmla="*/ 70834 h 77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071637" h="779172">
                <a:moveTo>
                  <a:pt x="1421254" y="38636"/>
                </a:moveTo>
                <a:cubicBezTo>
                  <a:pt x="1391203" y="47222"/>
                  <a:pt x="1360904" y="54983"/>
                  <a:pt x="1331101" y="64394"/>
                </a:cubicBezTo>
                <a:cubicBezTo>
                  <a:pt x="1320078" y="67875"/>
                  <a:pt x="1310118" y="74470"/>
                  <a:pt x="1298904" y="77273"/>
                </a:cubicBezTo>
                <a:cubicBezTo>
                  <a:pt x="1284179" y="80954"/>
                  <a:pt x="1268711" y="80735"/>
                  <a:pt x="1253828" y="83712"/>
                </a:cubicBezTo>
                <a:cubicBezTo>
                  <a:pt x="1236472" y="87183"/>
                  <a:pt x="1219485" y="92298"/>
                  <a:pt x="1202313" y="96591"/>
                </a:cubicBezTo>
                <a:lnTo>
                  <a:pt x="1176555" y="103031"/>
                </a:lnTo>
                <a:cubicBezTo>
                  <a:pt x="1165823" y="109470"/>
                  <a:pt x="1155553" y="116752"/>
                  <a:pt x="1144358" y="122349"/>
                </a:cubicBezTo>
                <a:cubicBezTo>
                  <a:pt x="1138287" y="125384"/>
                  <a:pt x="1131588" y="127002"/>
                  <a:pt x="1125040" y="128788"/>
                </a:cubicBezTo>
                <a:cubicBezTo>
                  <a:pt x="1107963" y="133445"/>
                  <a:pt x="1090696" y="137374"/>
                  <a:pt x="1073524" y="141667"/>
                </a:cubicBezTo>
                <a:cubicBezTo>
                  <a:pt x="1064938" y="143814"/>
                  <a:pt x="1056162" y="145308"/>
                  <a:pt x="1047766" y="148107"/>
                </a:cubicBezTo>
                <a:cubicBezTo>
                  <a:pt x="931014" y="187025"/>
                  <a:pt x="1077051" y="140120"/>
                  <a:pt x="976932" y="167425"/>
                </a:cubicBezTo>
                <a:cubicBezTo>
                  <a:pt x="896749" y="189293"/>
                  <a:pt x="979733" y="173398"/>
                  <a:pt x="899659" y="186743"/>
                </a:cubicBezTo>
                <a:cubicBezTo>
                  <a:pt x="893220" y="188890"/>
                  <a:pt x="886890" y="191397"/>
                  <a:pt x="880341" y="193183"/>
                </a:cubicBezTo>
                <a:cubicBezTo>
                  <a:pt x="863264" y="197840"/>
                  <a:pt x="845259" y="199488"/>
                  <a:pt x="828825" y="206062"/>
                </a:cubicBezTo>
                <a:cubicBezTo>
                  <a:pt x="814187" y="211917"/>
                  <a:pt x="772169" y="229456"/>
                  <a:pt x="757992" y="231819"/>
                </a:cubicBezTo>
                <a:cubicBezTo>
                  <a:pt x="745113" y="233966"/>
                  <a:pt x="732101" y="235427"/>
                  <a:pt x="719355" y="238259"/>
                </a:cubicBezTo>
                <a:cubicBezTo>
                  <a:pt x="712729" y="239731"/>
                  <a:pt x="706622" y="243052"/>
                  <a:pt x="700037" y="244698"/>
                </a:cubicBezTo>
                <a:cubicBezTo>
                  <a:pt x="689419" y="247353"/>
                  <a:pt x="678572" y="248991"/>
                  <a:pt x="667840" y="251138"/>
                </a:cubicBezTo>
                <a:cubicBezTo>
                  <a:pt x="652085" y="259015"/>
                  <a:pt x="639822" y="266665"/>
                  <a:pt x="622763" y="270456"/>
                </a:cubicBezTo>
                <a:cubicBezTo>
                  <a:pt x="610018" y="273288"/>
                  <a:pt x="596894" y="274160"/>
                  <a:pt x="584127" y="276896"/>
                </a:cubicBezTo>
                <a:cubicBezTo>
                  <a:pt x="566819" y="280605"/>
                  <a:pt x="532611" y="289774"/>
                  <a:pt x="532611" y="289774"/>
                </a:cubicBezTo>
                <a:cubicBezTo>
                  <a:pt x="526172" y="294067"/>
                  <a:pt x="520539" y="299935"/>
                  <a:pt x="513293" y="302653"/>
                </a:cubicBezTo>
                <a:cubicBezTo>
                  <a:pt x="503045" y="306496"/>
                  <a:pt x="491780" y="306719"/>
                  <a:pt x="481096" y="309093"/>
                </a:cubicBezTo>
                <a:cubicBezTo>
                  <a:pt x="472457" y="311013"/>
                  <a:pt x="463924" y="313386"/>
                  <a:pt x="455338" y="315532"/>
                </a:cubicBezTo>
                <a:cubicBezTo>
                  <a:pt x="429968" y="332446"/>
                  <a:pt x="434165" y="332095"/>
                  <a:pt x="397383" y="341290"/>
                </a:cubicBezTo>
                <a:cubicBezTo>
                  <a:pt x="389124" y="343355"/>
                  <a:pt x="361549" y="349548"/>
                  <a:pt x="352307" y="354169"/>
                </a:cubicBezTo>
                <a:cubicBezTo>
                  <a:pt x="345385" y="357630"/>
                  <a:pt x="340262" y="364403"/>
                  <a:pt x="332989" y="367048"/>
                </a:cubicBezTo>
                <a:cubicBezTo>
                  <a:pt x="316354" y="373097"/>
                  <a:pt x="281473" y="379927"/>
                  <a:pt x="281473" y="379927"/>
                </a:cubicBezTo>
                <a:cubicBezTo>
                  <a:pt x="235473" y="410593"/>
                  <a:pt x="257853" y="401930"/>
                  <a:pt x="217079" y="412124"/>
                </a:cubicBezTo>
                <a:cubicBezTo>
                  <a:pt x="210640" y="416417"/>
                  <a:pt x="204683" y="421542"/>
                  <a:pt x="197761" y="425003"/>
                </a:cubicBezTo>
                <a:cubicBezTo>
                  <a:pt x="191690" y="428039"/>
                  <a:pt x="184376" y="428146"/>
                  <a:pt x="178442" y="431442"/>
                </a:cubicBezTo>
                <a:cubicBezTo>
                  <a:pt x="164911" y="438959"/>
                  <a:pt x="152685" y="448614"/>
                  <a:pt x="139806" y="457200"/>
                </a:cubicBezTo>
                <a:lnTo>
                  <a:pt x="101169" y="482958"/>
                </a:lnTo>
                <a:cubicBezTo>
                  <a:pt x="83995" y="494407"/>
                  <a:pt x="75883" y="497990"/>
                  <a:pt x="62532" y="515155"/>
                </a:cubicBezTo>
                <a:cubicBezTo>
                  <a:pt x="28604" y="558777"/>
                  <a:pt x="45462" y="541808"/>
                  <a:pt x="23896" y="579549"/>
                </a:cubicBezTo>
                <a:cubicBezTo>
                  <a:pt x="20056" y="586268"/>
                  <a:pt x="15310" y="592428"/>
                  <a:pt x="11017" y="598867"/>
                </a:cubicBezTo>
                <a:cubicBezTo>
                  <a:pt x="-2040" y="651100"/>
                  <a:pt x="-5220" y="652907"/>
                  <a:pt x="11017" y="734096"/>
                </a:cubicBezTo>
                <a:cubicBezTo>
                  <a:pt x="12803" y="743026"/>
                  <a:pt x="22428" y="748896"/>
                  <a:pt x="30335" y="753414"/>
                </a:cubicBezTo>
                <a:cubicBezTo>
                  <a:pt x="38019" y="757805"/>
                  <a:pt x="47583" y="757422"/>
                  <a:pt x="56093" y="759853"/>
                </a:cubicBezTo>
                <a:cubicBezTo>
                  <a:pt x="84146" y="767868"/>
                  <a:pt x="75739" y="770090"/>
                  <a:pt x="114048" y="772732"/>
                </a:cubicBezTo>
                <a:cubicBezTo>
                  <a:pt x="163347" y="776132"/>
                  <a:pt x="212786" y="777025"/>
                  <a:pt x="262155" y="779172"/>
                </a:cubicBezTo>
                <a:lnTo>
                  <a:pt x="622763" y="772732"/>
                </a:lnTo>
                <a:cubicBezTo>
                  <a:pt x="629547" y="772502"/>
                  <a:pt x="635426" y="767624"/>
                  <a:pt x="642082" y="766293"/>
                </a:cubicBezTo>
                <a:cubicBezTo>
                  <a:pt x="656965" y="763316"/>
                  <a:pt x="672225" y="762568"/>
                  <a:pt x="687158" y="759853"/>
                </a:cubicBezTo>
                <a:cubicBezTo>
                  <a:pt x="695865" y="758270"/>
                  <a:pt x="704143" y="754584"/>
                  <a:pt x="712916" y="753414"/>
                </a:cubicBezTo>
                <a:cubicBezTo>
                  <a:pt x="736416" y="750281"/>
                  <a:pt x="760171" y="749456"/>
                  <a:pt x="783749" y="746974"/>
                </a:cubicBezTo>
                <a:cubicBezTo>
                  <a:pt x="800960" y="745162"/>
                  <a:pt x="818093" y="742681"/>
                  <a:pt x="835265" y="740535"/>
                </a:cubicBezTo>
                <a:cubicBezTo>
                  <a:pt x="848144" y="736242"/>
                  <a:pt x="861297" y="732698"/>
                  <a:pt x="873901" y="727656"/>
                </a:cubicBezTo>
                <a:cubicBezTo>
                  <a:pt x="880171" y="725148"/>
                  <a:pt x="914058" y="710862"/>
                  <a:pt x="925417" y="708338"/>
                </a:cubicBezTo>
                <a:cubicBezTo>
                  <a:pt x="938163" y="705506"/>
                  <a:pt x="951387" y="705065"/>
                  <a:pt x="964054" y="701898"/>
                </a:cubicBezTo>
                <a:cubicBezTo>
                  <a:pt x="977224" y="698605"/>
                  <a:pt x="989811" y="693312"/>
                  <a:pt x="1002690" y="689019"/>
                </a:cubicBezTo>
                <a:lnTo>
                  <a:pt x="1022009" y="682580"/>
                </a:lnTo>
                <a:cubicBezTo>
                  <a:pt x="1028448" y="680434"/>
                  <a:pt x="1034671" y="677472"/>
                  <a:pt x="1041327" y="676141"/>
                </a:cubicBezTo>
                <a:cubicBezTo>
                  <a:pt x="1052059" y="673994"/>
                  <a:pt x="1062965" y="672581"/>
                  <a:pt x="1073524" y="669701"/>
                </a:cubicBezTo>
                <a:cubicBezTo>
                  <a:pt x="1086621" y="666129"/>
                  <a:pt x="1099282" y="661115"/>
                  <a:pt x="1112161" y="656822"/>
                </a:cubicBezTo>
                <a:cubicBezTo>
                  <a:pt x="1118600" y="654676"/>
                  <a:pt x="1124823" y="651714"/>
                  <a:pt x="1131479" y="650383"/>
                </a:cubicBezTo>
                <a:cubicBezTo>
                  <a:pt x="1149849" y="646709"/>
                  <a:pt x="1171256" y="642957"/>
                  <a:pt x="1189434" y="637504"/>
                </a:cubicBezTo>
                <a:cubicBezTo>
                  <a:pt x="1202437" y="633603"/>
                  <a:pt x="1215312" y="629264"/>
                  <a:pt x="1228070" y="624625"/>
                </a:cubicBezTo>
                <a:cubicBezTo>
                  <a:pt x="1238933" y="620675"/>
                  <a:pt x="1249196" y="615067"/>
                  <a:pt x="1260268" y="611746"/>
                </a:cubicBezTo>
                <a:cubicBezTo>
                  <a:pt x="1270751" y="608601"/>
                  <a:pt x="1281733" y="607453"/>
                  <a:pt x="1292465" y="605307"/>
                </a:cubicBezTo>
                <a:cubicBezTo>
                  <a:pt x="1330658" y="579844"/>
                  <a:pt x="1294789" y="600629"/>
                  <a:pt x="1363299" y="579549"/>
                </a:cubicBezTo>
                <a:cubicBezTo>
                  <a:pt x="1374347" y="576150"/>
                  <a:pt x="1385157" y="571839"/>
                  <a:pt x="1395496" y="566670"/>
                </a:cubicBezTo>
                <a:cubicBezTo>
                  <a:pt x="1402418" y="563209"/>
                  <a:pt x="1407628" y="556665"/>
                  <a:pt x="1414814" y="553791"/>
                </a:cubicBezTo>
                <a:cubicBezTo>
                  <a:pt x="1429323" y="547987"/>
                  <a:pt x="1444922" y="545402"/>
                  <a:pt x="1459890" y="540912"/>
                </a:cubicBezTo>
                <a:cubicBezTo>
                  <a:pt x="1484435" y="533549"/>
                  <a:pt x="1476756" y="533676"/>
                  <a:pt x="1504966" y="528034"/>
                </a:cubicBezTo>
                <a:cubicBezTo>
                  <a:pt x="1561630" y="516701"/>
                  <a:pt x="1525326" y="527686"/>
                  <a:pt x="1562921" y="515155"/>
                </a:cubicBezTo>
                <a:cubicBezTo>
                  <a:pt x="1597029" y="492417"/>
                  <a:pt x="1570341" y="506195"/>
                  <a:pt x="1627316" y="495836"/>
                </a:cubicBezTo>
                <a:cubicBezTo>
                  <a:pt x="1636023" y="494253"/>
                  <a:pt x="1644434" y="491317"/>
                  <a:pt x="1653073" y="489397"/>
                </a:cubicBezTo>
                <a:cubicBezTo>
                  <a:pt x="1663757" y="487023"/>
                  <a:pt x="1674538" y="485104"/>
                  <a:pt x="1685270" y="482958"/>
                </a:cubicBezTo>
                <a:cubicBezTo>
                  <a:pt x="1691710" y="478665"/>
                  <a:pt x="1697517" y="473222"/>
                  <a:pt x="1704589" y="470079"/>
                </a:cubicBezTo>
                <a:cubicBezTo>
                  <a:pt x="1735203" y="456473"/>
                  <a:pt x="1749463" y="456160"/>
                  <a:pt x="1781862" y="450760"/>
                </a:cubicBezTo>
                <a:cubicBezTo>
                  <a:pt x="1790448" y="446467"/>
                  <a:pt x="1799229" y="442543"/>
                  <a:pt x="1807620" y="437881"/>
                </a:cubicBezTo>
                <a:cubicBezTo>
                  <a:pt x="1818561" y="431803"/>
                  <a:pt x="1828622" y="424160"/>
                  <a:pt x="1839817" y="418563"/>
                </a:cubicBezTo>
                <a:cubicBezTo>
                  <a:pt x="1850156" y="413394"/>
                  <a:pt x="1861675" y="410853"/>
                  <a:pt x="1872014" y="405684"/>
                </a:cubicBezTo>
                <a:cubicBezTo>
                  <a:pt x="1883209" y="400087"/>
                  <a:pt x="1893270" y="392444"/>
                  <a:pt x="1904211" y="386366"/>
                </a:cubicBezTo>
                <a:cubicBezTo>
                  <a:pt x="1912602" y="381704"/>
                  <a:pt x="1921383" y="377780"/>
                  <a:pt x="1929969" y="373487"/>
                </a:cubicBezTo>
                <a:cubicBezTo>
                  <a:pt x="1959396" y="329348"/>
                  <a:pt x="1920678" y="381451"/>
                  <a:pt x="1975045" y="334850"/>
                </a:cubicBezTo>
                <a:cubicBezTo>
                  <a:pt x="1980921" y="329813"/>
                  <a:pt x="1982969" y="321477"/>
                  <a:pt x="1987924" y="315532"/>
                </a:cubicBezTo>
                <a:cubicBezTo>
                  <a:pt x="1993754" y="308536"/>
                  <a:pt x="2001412" y="303210"/>
                  <a:pt x="2007242" y="296214"/>
                </a:cubicBezTo>
                <a:cubicBezTo>
                  <a:pt x="2025892" y="273835"/>
                  <a:pt x="2018205" y="274288"/>
                  <a:pt x="2033000" y="244698"/>
                </a:cubicBezTo>
                <a:cubicBezTo>
                  <a:pt x="2038597" y="233503"/>
                  <a:pt x="2046721" y="223696"/>
                  <a:pt x="2052318" y="212501"/>
                </a:cubicBezTo>
                <a:cubicBezTo>
                  <a:pt x="2055354" y="206430"/>
                  <a:pt x="2056893" y="199710"/>
                  <a:pt x="2058758" y="193183"/>
                </a:cubicBezTo>
                <a:cubicBezTo>
                  <a:pt x="2066441" y="166294"/>
                  <a:pt x="2066579" y="159136"/>
                  <a:pt x="2071637" y="128788"/>
                </a:cubicBezTo>
                <a:cubicBezTo>
                  <a:pt x="2069490" y="107323"/>
                  <a:pt x="2070048" y="85413"/>
                  <a:pt x="2065197" y="64394"/>
                </a:cubicBezTo>
                <a:cubicBezTo>
                  <a:pt x="2060985" y="46145"/>
                  <a:pt x="2041885" y="37305"/>
                  <a:pt x="2026561" y="32197"/>
                </a:cubicBezTo>
                <a:cubicBezTo>
                  <a:pt x="2009769" y="26600"/>
                  <a:pt x="1992217" y="23611"/>
                  <a:pt x="1975045" y="19318"/>
                </a:cubicBezTo>
                <a:cubicBezTo>
                  <a:pt x="1912256" y="3621"/>
                  <a:pt x="1990630" y="22781"/>
                  <a:pt x="1917090" y="6439"/>
                </a:cubicBezTo>
                <a:cubicBezTo>
                  <a:pt x="1908451" y="4519"/>
                  <a:pt x="1899918" y="2146"/>
                  <a:pt x="1891332" y="0"/>
                </a:cubicBezTo>
                <a:lnTo>
                  <a:pt x="1640194" y="6439"/>
                </a:lnTo>
                <a:cubicBezTo>
                  <a:pt x="1622904" y="7175"/>
                  <a:pt x="1605600" y="9253"/>
                  <a:pt x="1588679" y="12879"/>
                </a:cubicBezTo>
                <a:cubicBezTo>
                  <a:pt x="1575405" y="15724"/>
                  <a:pt x="1563212" y="22466"/>
                  <a:pt x="1550042" y="25758"/>
                </a:cubicBezTo>
                <a:lnTo>
                  <a:pt x="1524285" y="32197"/>
                </a:lnTo>
                <a:cubicBezTo>
                  <a:pt x="1517845" y="36490"/>
                  <a:pt x="1512213" y="42359"/>
                  <a:pt x="1504966" y="45076"/>
                </a:cubicBezTo>
                <a:cubicBezTo>
                  <a:pt x="1494718" y="48919"/>
                  <a:pt x="1483453" y="49141"/>
                  <a:pt x="1472769" y="51515"/>
                </a:cubicBezTo>
                <a:cubicBezTo>
                  <a:pt x="1464129" y="53435"/>
                  <a:pt x="1455521" y="55524"/>
                  <a:pt x="1447011" y="57955"/>
                </a:cubicBezTo>
                <a:cubicBezTo>
                  <a:pt x="1440485" y="59820"/>
                  <a:pt x="1434349" y="63063"/>
                  <a:pt x="1427693" y="64394"/>
                </a:cubicBezTo>
                <a:cubicBezTo>
                  <a:pt x="1392458" y="71441"/>
                  <a:pt x="1393809" y="70834"/>
                  <a:pt x="1369738" y="7083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90E0E01-1DCC-4522-9640-8D980ED63A47}"/>
              </a:ext>
            </a:extLst>
          </p:cNvPr>
          <p:cNvSpPr txBox="1"/>
          <p:nvPr/>
        </p:nvSpPr>
        <p:spPr>
          <a:xfrm>
            <a:off x="4282584" y="2226996"/>
            <a:ext cx="734096" cy="307777"/>
          </a:xfrm>
          <a:prstGeom prst="rect">
            <a:avLst/>
          </a:prstGeom>
          <a:noFill/>
        </p:spPr>
        <p:txBody>
          <a:bodyPr wrap="square" rtlCol="0">
            <a:spAutoFit/>
          </a:bodyPr>
          <a:lstStyle/>
          <a:p>
            <a:r>
              <a:rPr lang="cs-CZ" sz="1400" dirty="0">
                <a:solidFill>
                  <a:schemeClr val="accent1"/>
                </a:solidFill>
              </a:rPr>
              <a:t>Batch 1</a:t>
            </a:r>
            <a:endParaRPr lang="en-US" sz="1400" dirty="0">
              <a:solidFill>
                <a:schemeClr val="accent1"/>
              </a:solidFill>
            </a:endParaRPr>
          </a:p>
        </p:txBody>
      </p:sp>
      <p:sp>
        <p:nvSpPr>
          <p:cNvPr id="17" name="TextBox 16">
            <a:extLst>
              <a:ext uri="{FF2B5EF4-FFF2-40B4-BE49-F238E27FC236}">
                <a16:creationId xmlns:a16="http://schemas.microsoft.com/office/drawing/2014/main" id="{4A3D3B88-4C69-40A4-AC1B-0AD98884793B}"/>
              </a:ext>
            </a:extLst>
          </p:cNvPr>
          <p:cNvSpPr txBox="1"/>
          <p:nvPr/>
        </p:nvSpPr>
        <p:spPr>
          <a:xfrm>
            <a:off x="5101772" y="4333316"/>
            <a:ext cx="734096" cy="307777"/>
          </a:xfrm>
          <a:prstGeom prst="rect">
            <a:avLst/>
          </a:prstGeom>
          <a:noFill/>
        </p:spPr>
        <p:txBody>
          <a:bodyPr wrap="square" rtlCol="0">
            <a:spAutoFit/>
          </a:bodyPr>
          <a:lstStyle/>
          <a:p>
            <a:r>
              <a:rPr lang="cs-CZ" sz="1400" dirty="0">
                <a:solidFill>
                  <a:srgbClr val="FF0000"/>
                </a:solidFill>
              </a:rPr>
              <a:t>Batch 2</a:t>
            </a:r>
            <a:endParaRPr lang="en-US" sz="1400" dirty="0">
              <a:solidFill>
                <a:srgbClr val="FF0000"/>
              </a:solidFill>
            </a:endParaRPr>
          </a:p>
        </p:txBody>
      </p:sp>
      <p:sp>
        <p:nvSpPr>
          <p:cNvPr id="21" name="Freeform: Shape 20">
            <a:extLst>
              <a:ext uri="{FF2B5EF4-FFF2-40B4-BE49-F238E27FC236}">
                <a16:creationId xmlns:a16="http://schemas.microsoft.com/office/drawing/2014/main" id="{994869A3-7A99-4881-84DA-FC6D4D31219C}"/>
              </a:ext>
            </a:extLst>
          </p:cNvPr>
          <p:cNvSpPr/>
          <p:nvPr/>
        </p:nvSpPr>
        <p:spPr>
          <a:xfrm>
            <a:off x="1136203" y="3198539"/>
            <a:ext cx="1841686" cy="863628"/>
          </a:xfrm>
          <a:custGeom>
            <a:avLst/>
            <a:gdLst>
              <a:gd name="connsiteX0" fmla="*/ 772732 w 1841686"/>
              <a:gd name="connsiteY0" fmla="*/ 93870 h 863628"/>
              <a:gd name="connsiteX1" fmla="*/ 740535 w 1841686"/>
              <a:gd name="connsiteY1" fmla="*/ 87430 h 863628"/>
              <a:gd name="connsiteX2" fmla="*/ 676141 w 1841686"/>
              <a:gd name="connsiteY2" fmla="*/ 100309 h 863628"/>
              <a:gd name="connsiteX3" fmla="*/ 643943 w 1841686"/>
              <a:gd name="connsiteY3" fmla="*/ 113188 h 863628"/>
              <a:gd name="connsiteX4" fmla="*/ 598867 w 1841686"/>
              <a:gd name="connsiteY4" fmla="*/ 119628 h 863628"/>
              <a:gd name="connsiteX5" fmla="*/ 573110 w 1841686"/>
              <a:gd name="connsiteY5" fmla="*/ 126067 h 863628"/>
              <a:gd name="connsiteX6" fmla="*/ 540912 w 1841686"/>
              <a:gd name="connsiteY6" fmla="*/ 132506 h 863628"/>
              <a:gd name="connsiteX7" fmla="*/ 508715 w 1841686"/>
              <a:gd name="connsiteY7" fmla="*/ 145385 h 863628"/>
              <a:gd name="connsiteX8" fmla="*/ 463639 w 1841686"/>
              <a:gd name="connsiteY8" fmla="*/ 158264 h 863628"/>
              <a:gd name="connsiteX9" fmla="*/ 418563 w 1841686"/>
              <a:gd name="connsiteY9" fmla="*/ 184022 h 863628"/>
              <a:gd name="connsiteX10" fmla="*/ 373487 w 1841686"/>
              <a:gd name="connsiteY10" fmla="*/ 196901 h 863628"/>
              <a:gd name="connsiteX11" fmla="*/ 341290 w 1841686"/>
              <a:gd name="connsiteY11" fmla="*/ 216219 h 863628"/>
              <a:gd name="connsiteX12" fmla="*/ 283335 w 1841686"/>
              <a:gd name="connsiteY12" fmla="*/ 241977 h 863628"/>
              <a:gd name="connsiteX13" fmla="*/ 251138 w 1841686"/>
              <a:gd name="connsiteY13" fmla="*/ 261295 h 863628"/>
              <a:gd name="connsiteX14" fmla="*/ 212501 w 1841686"/>
              <a:gd name="connsiteY14" fmla="*/ 287053 h 863628"/>
              <a:gd name="connsiteX15" fmla="*/ 193183 w 1841686"/>
              <a:gd name="connsiteY15" fmla="*/ 293492 h 863628"/>
              <a:gd name="connsiteX16" fmla="*/ 173864 w 1841686"/>
              <a:gd name="connsiteY16" fmla="*/ 312811 h 863628"/>
              <a:gd name="connsiteX17" fmla="*/ 128788 w 1841686"/>
              <a:gd name="connsiteY17" fmla="*/ 345008 h 863628"/>
              <a:gd name="connsiteX18" fmla="*/ 83712 w 1841686"/>
              <a:gd name="connsiteY18" fmla="*/ 390084 h 863628"/>
              <a:gd name="connsiteX19" fmla="*/ 64394 w 1841686"/>
              <a:gd name="connsiteY19" fmla="*/ 409402 h 863628"/>
              <a:gd name="connsiteX20" fmla="*/ 45076 w 1841686"/>
              <a:gd name="connsiteY20" fmla="*/ 422281 h 863628"/>
              <a:gd name="connsiteX21" fmla="*/ 12879 w 1841686"/>
              <a:gd name="connsiteY21" fmla="*/ 467357 h 863628"/>
              <a:gd name="connsiteX22" fmla="*/ 0 w 1841686"/>
              <a:gd name="connsiteY22" fmla="*/ 512433 h 863628"/>
              <a:gd name="connsiteX23" fmla="*/ 6439 w 1841686"/>
              <a:gd name="connsiteY23" fmla="*/ 621904 h 863628"/>
              <a:gd name="connsiteX24" fmla="*/ 12879 w 1841686"/>
              <a:gd name="connsiteY24" fmla="*/ 641222 h 863628"/>
              <a:gd name="connsiteX25" fmla="*/ 25757 w 1841686"/>
              <a:gd name="connsiteY25" fmla="*/ 673419 h 863628"/>
              <a:gd name="connsiteX26" fmla="*/ 45076 w 1841686"/>
              <a:gd name="connsiteY26" fmla="*/ 692737 h 863628"/>
              <a:gd name="connsiteX27" fmla="*/ 57955 w 1841686"/>
              <a:gd name="connsiteY27" fmla="*/ 712056 h 863628"/>
              <a:gd name="connsiteX28" fmla="*/ 77273 w 1841686"/>
              <a:gd name="connsiteY28" fmla="*/ 737814 h 863628"/>
              <a:gd name="connsiteX29" fmla="*/ 115910 w 1841686"/>
              <a:gd name="connsiteY29" fmla="*/ 770011 h 863628"/>
              <a:gd name="connsiteX30" fmla="*/ 135228 w 1841686"/>
              <a:gd name="connsiteY30" fmla="*/ 789329 h 863628"/>
              <a:gd name="connsiteX31" fmla="*/ 186743 w 1841686"/>
              <a:gd name="connsiteY31" fmla="*/ 808647 h 863628"/>
              <a:gd name="connsiteX32" fmla="*/ 264017 w 1841686"/>
              <a:gd name="connsiteY32" fmla="*/ 827966 h 863628"/>
              <a:gd name="connsiteX33" fmla="*/ 296214 w 1841686"/>
              <a:gd name="connsiteY33" fmla="*/ 834405 h 863628"/>
              <a:gd name="connsiteX34" fmla="*/ 367048 w 1841686"/>
              <a:gd name="connsiteY34" fmla="*/ 840844 h 863628"/>
              <a:gd name="connsiteX35" fmla="*/ 412124 w 1841686"/>
              <a:gd name="connsiteY35" fmla="*/ 847284 h 863628"/>
              <a:gd name="connsiteX36" fmla="*/ 663262 w 1841686"/>
              <a:gd name="connsiteY36" fmla="*/ 847284 h 863628"/>
              <a:gd name="connsiteX37" fmla="*/ 695459 w 1841686"/>
              <a:gd name="connsiteY37" fmla="*/ 840844 h 863628"/>
              <a:gd name="connsiteX38" fmla="*/ 753414 w 1841686"/>
              <a:gd name="connsiteY38" fmla="*/ 834405 h 863628"/>
              <a:gd name="connsiteX39" fmla="*/ 785611 w 1841686"/>
              <a:gd name="connsiteY39" fmla="*/ 821526 h 863628"/>
              <a:gd name="connsiteX40" fmla="*/ 850005 w 1841686"/>
              <a:gd name="connsiteY40" fmla="*/ 808647 h 863628"/>
              <a:gd name="connsiteX41" fmla="*/ 875763 w 1841686"/>
              <a:gd name="connsiteY41" fmla="*/ 789329 h 863628"/>
              <a:gd name="connsiteX42" fmla="*/ 914400 w 1841686"/>
              <a:gd name="connsiteY42" fmla="*/ 782890 h 863628"/>
              <a:gd name="connsiteX43" fmla="*/ 946597 w 1841686"/>
              <a:gd name="connsiteY43" fmla="*/ 776450 h 863628"/>
              <a:gd name="connsiteX44" fmla="*/ 985233 w 1841686"/>
              <a:gd name="connsiteY44" fmla="*/ 763571 h 863628"/>
              <a:gd name="connsiteX45" fmla="*/ 1010991 w 1841686"/>
              <a:gd name="connsiteY45" fmla="*/ 750692 h 863628"/>
              <a:gd name="connsiteX46" fmla="*/ 1062507 w 1841686"/>
              <a:gd name="connsiteY46" fmla="*/ 737814 h 863628"/>
              <a:gd name="connsiteX47" fmla="*/ 1120462 w 1841686"/>
              <a:gd name="connsiteY47" fmla="*/ 724935 h 863628"/>
              <a:gd name="connsiteX48" fmla="*/ 1171977 w 1841686"/>
              <a:gd name="connsiteY48" fmla="*/ 705616 h 863628"/>
              <a:gd name="connsiteX49" fmla="*/ 1204174 w 1841686"/>
              <a:gd name="connsiteY49" fmla="*/ 692737 h 863628"/>
              <a:gd name="connsiteX50" fmla="*/ 1223493 w 1841686"/>
              <a:gd name="connsiteY50" fmla="*/ 686298 h 863628"/>
              <a:gd name="connsiteX51" fmla="*/ 1255690 w 1841686"/>
              <a:gd name="connsiteY51" fmla="*/ 673419 h 863628"/>
              <a:gd name="connsiteX52" fmla="*/ 1281448 w 1841686"/>
              <a:gd name="connsiteY52" fmla="*/ 660540 h 863628"/>
              <a:gd name="connsiteX53" fmla="*/ 1307205 w 1841686"/>
              <a:gd name="connsiteY53" fmla="*/ 654101 h 863628"/>
              <a:gd name="connsiteX54" fmla="*/ 1384479 w 1841686"/>
              <a:gd name="connsiteY54" fmla="*/ 621904 h 863628"/>
              <a:gd name="connsiteX55" fmla="*/ 1435994 w 1841686"/>
              <a:gd name="connsiteY55" fmla="*/ 596146 h 863628"/>
              <a:gd name="connsiteX56" fmla="*/ 1455312 w 1841686"/>
              <a:gd name="connsiteY56" fmla="*/ 583267 h 863628"/>
              <a:gd name="connsiteX57" fmla="*/ 1474631 w 1841686"/>
              <a:gd name="connsiteY57" fmla="*/ 576828 h 863628"/>
              <a:gd name="connsiteX58" fmla="*/ 1500388 w 1841686"/>
              <a:gd name="connsiteY58" fmla="*/ 563949 h 863628"/>
              <a:gd name="connsiteX59" fmla="*/ 1526146 w 1841686"/>
              <a:gd name="connsiteY59" fmla="*/ 557509 h 863628"/>
              <a:gd name="connsiteX60" fmla="*/ 1590541 w 1841686"/>
              <a:gd name="connsiteY60" fmla="*/ 518873 h 863628"/>
              <a:gd name="connsiteX61" fmla="*/ 1622738 w 1841686"/>
              <a:gd name="connsiteY61" fmla="*/ 499554 h 863628"/>
              <a:gd name="connsiteX62" fmla="*/ 1680693 w 1841686"/>
              <a:gd name="connsiteY62" fmla="*/ 467357 h 863628"/>
              <a:gd name="connsiteX63" fmla="*/ 1712890 w 1841686"/>
              <a:gd name="connsiteY63" fmla="*/ 428721 h 863628"/>
              <a:gd name="connsiteX64" fmla="*/ 1751526 w 1841686"/>
              <a:gd name="connsiteY64" fmla="*/ 390084 h 863628"/>
              <a:gd name="connsiteX65" fmla="*/ 1777284 w 1841686"/>
              <a:gd name="connsiteY65" fmla="*/ 364326 h 863628"/>
              <a:gd name="connsiteX66" fmla="*/ 1803042 w 1841686"/>
              <a:gd name="connsiteY66" fmla="*/ 325690 h 863628"/>
              <a:gd name="connsiteX67" fmla="*/ 1815921 w 1841686"/>
              <a:gd name="connsiteY67" fmla="*/ 299932 h 863628"/>
              <a:gd name="connsiteX68" fmla="*/ 1828800 w 1841686"/>
              <a:gd name="connsiteY68" fmla="*/ 280614 h 863628"/>
              <a:gd name="connsiteX69" fmla="*/ 1841679 w 1841686"/>
              <a:gd name="connsiteY69" fmla="*/ 235537 h 863628"/>
              <a:gd name="connsiteX70" fmla="*/ 1835239 w 1841686"/>
              <a:gd name="connsiteY70" fmla="*/ 119628 h 863628"/>
              <a:gd name="connsiteX71" fmla="*/ 1796602 w 1841686"/>
              <a:gd name="connsiteY71" fmla="*/ 74552 h 863628"/>
              <a:gd name="connsiteX72" fmla="*/ 1738648 w 1841686"/>
              <a:gd name="connsiteY72" fmla="*/ 55233 h 863628"/>
              <a:gd name="connsiteX73" fmla="*/ 1693572 w 1841686"/>
              <a:gd name="connsiteY73" fmla="*/ 42354 h 863628"/>
              <a:gd name="connsiteX74" fmla="*/ 1629177 w 1841686"/>
              <a:gd name="connsiteY74" fmla="*/ 35915 h 863628"/>
              <a:gd name="connsiteX75" fmla="*/ 798490 w 1841686"/>
              <a:gd name="connsiteY75" fmla="*/ 35915 h 863628"/>
              <a:gd name="connsiteX76" fmla="*/ 759853 w 1841686"/>
              <a:gd name="connsiteY76" fmla="*/ 48794 h 863628"/>
              <a:gd name="connsiteX77" fmla="*/ 714777 w 1841686"/>
              <a:gd name="connsiteY77" fmla="*/ 74552 h 863628"/>
              <a:gd name="connsiteX78" fmla="*/ 689019 w 1841686"/>
              <a:gd name="connsiteY78" fmla="*/ 100309 h 8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841686" h="863628">
                <a:moveTo>
                  <a:pt x="772732" y="93870"/>
                </a:moveTo>
                <a:cubicBezTo>
                  <a:pt x="762000" y="91723"/>
                  <a:pt x="751456" y="86702"/>
                  <a:pt x="740535" y="87430"/>
                </a:cubicBezTo>
                <a:cubicBezTo>
                  <a:pt x="718694" y="88886"/>
                  <a:pt x="676141" y="100309"/>
                  <a:pt x="676141" y="100309"/>
                </a:cubicBezTo>
                <a:cubicBezTo>
                  <a:pt x="665408" y="104602"/>
                  <a:pt x="655157" y="110384"/>
                  <a:pt x="643943" y="113188"/>
                </a:cubicBezTo>
                <a:cubicBezTo>
                  <a:pt x="629218" y="116869"/>
                  <a:pt x="613800" y="116913"/>
                  <a:pt x="598867" y="119628"/>
                </a:cubicBezTo>
                <a:cubicBezTo>
                  <a:pt x="590160" y="121211"/>
                  <a:pt x="581749" y="124147"/>
                  <a:pt x="573110" y="126067"/>
                </a:cubicBezTo>
                <a:cubicBezTo>
                  <a:pt x="562425" y="128441"/>
                  <a:pt x="551645" y="130360"/>
                  <a:pt x="540912" y="132506"/>
                </a:cubicBezTo>
                <a:cubicBezTo>
                  <a:pt x="530180" y="136799"/>
                  <a:pt x="519681" y="141730"/>
                  <a:pt x="508715" y="145385"/>
                </a:cubicBezTo>
                <a:cubicBezTo>
                  <a:pt x="484216" y="153551"/>
                  <a:pt x="485337" y="148965"/>
                  <a:pt x="463639" y="158264"/>
                </a:cubicBezTo>
                <a:cubicBezTo>
                  <a:pt x="384611" y="192132"/>
                  <a:pt x="483234" y="151686"/>
                  <a:pt x="418563" y="184022"/>
                </a:cubicBezTo>
                <a:cubicBezTo>
                  <a:pt x="409328" y="188639"/>
                  <a:pt x="381735" y="194839"/>
                  <a:pt x="373487" y="196901"/>
                </a:cubicBezTo>
                <a:cubicBezTo>
                  <a:pt x="362755" y="203340"/>
                  <a:pt x="352485" y="210622"/>
                  <a:pt x="341290" y="216219"/>
                </a:cubicBezTo>
                <a:cubicBezTo>
                  <a:pt x="269648" y="252040"/>
                  <a:pt x="344788" y="207837"/>
                  <a:pt x="283335" y="241977"/>
                </a:cubicBezTo>
                <a:cubicBezTo>
                  <a:pt x="272394" y="248055"/>
                  <a:pt x="261697" y="254576"/>
                  <a:pt x="251138" y="261295"/>
                </a:cubicBezTo>
                <a:cubicBezTo>
                  <a:pt x="238079" y="269605"/>
                  <a:pt x="227185" y="282158"/>
                  <a:pt x="212501" y="287053"/>
                </a:cubicBezTo>
                <a:lnTo>
                  <a:pt x="193183" y="293492"/>
                </a:lnTo>
                <a:cubicBezTo>
                  <a:pt x="186743" y="299932"/>
                  <a:pt x="180860" y="306981"/>
                  <a:pt x="173864" y="312811"/>
                </a:cubicBezTo>
                <a:cubicBezTo>
                  <a:pt x="131854" y="347820"/>
                  <a:pt x="179822" y="298614"/>
                  <a:pt x="128788" y="345008"/>
                </a:cubicBezTo>
                <a:cubicBezTo>
                  <a:pt x="113065" y="359302"/>
                  <a:pt x="98737" y="375059"/>
                  <a:pt x="83712" y="390084"/>
                </a:cubicBezTo>
                <a:cubicBezTo>
                  <a:pt x="77273" y="396523"/>
                  <a:pt x="71971" y="404350"/>
                  <a:pt x="64394" y="409402"/>
                </a:cubicBezTo>
                <a:cubicBezTo>
                  <a:pt x="57955" y="413695"/>
                  <a:pt x="50548" y="416809"/>
                  <a:pt x="45076" y="422281"/>
                </a:cubicBezTo>
                <a:cubicBezTo>
                  <a:pt x="42156" y="425201"/>
                  <a:pt x="16537" y="460041"/>
                  <a:pt x="12879" y="467357"/>
                </a:cubicBezTo>
                <a:cubicBezTo>
                  <a:pt x="8257" y="476600"/>
                  <a:pt x="2065" y="504173"/>
                  <a:pt x="0" y="512433"/>
                </a:cubicBezTo>
                <a:cubicBezTo>
                  <a:pt x="2146" y="548923"/>
                  <a:pt x="2802" y="585532"/>
                  <a:pt x="6439" y="621904"/>
                </a:cubicBezTo>
                <a:cubicBezTo>
                  <a:pt x="7114" y="628658"/>
                  <a:pt x="10496" y="634866"/>
                  <a:pt x="12879" y="641222"/>
                </a:cubicBezTo>
                <a:cubicBezTo>
                  <a:pt x="16938" y="652045"/>
                  <a:pt x="19631" y="663617"/>
                  <a:pt x="25757" y="673419"/>
                </a:cubicBezTo>
                <a:cubicBezTo>
                  <a:pt x="30584" y="681142"/>
                  <a:pt x="39246" y="685741"/>
                  <a:pt x="45076" y="692737"/>
                </a:cubicBezTo>
                <a:cubicBezTo>
                  <a:pt x="50031" y="698683"/>
                  <a:pt x="53457" y="705758"/>
                  <a:pt x="57955" y="712056"/>
                </a:cubicBezTo>
                <a:cubicBezTo>
                  <a:pt x="64193" y="720789"/>
                  <a:pt x="70289" y="729665"/>
                  <a:pt x="77273" y="737814"/>
                </a:cubicBezTo>
                <a:cubicBezTo>
                  <a:pt x="105491" y="770735"/>
                  <a:pt x="86101" y="745171"/>
                  <a:pt x="115910" y="770011"/>
                </a:cubicBezTo>
                <a:cubicBezTo>
                  <a:pt x="122906" y="775841"/>
                  <a:pt x="127818" y="784036"/>
                  <a:pt x="135228" y="789329"/>
                </a:cubicBezTo>
                <a:cubicBezTo>
                  <a:pt x="153360" y="802281"/>
                  <a:pt x="166001" y="803462"/>
                  <a:pt x="186743" y="808647"/>
                </a:cubicBezTo>
                <a:cubicBezTo>
                  <a:pt x="230800" y="830676"/>
                  <a:pt x="197890" y="817793"/>
                  <a:pt x="264017" y="827966"/>
                </a:cubicBezTo>
                <a:cubicBezTo>
                  <a:pt x="274835" y="829630"/>
                  <a:pt x="285354" y="833048"/>
                  <a:pt x="296214" y="834405"/>
                </a:cubicBezTo>
                <a:cubicBezTo>
                  <a:pt x="319740" y="837346"/>
                  <a:pt x="343484" y="838226"/>
                  <a:pt x="367048" y="840844"/>
                </a:cubicBezTo>
                <a:cubicBezTo>
                  <a:pt x="382133" y="842520"/>
                  <a:pt x="397099" y="845137"/>
                  <a:pt x="412124" y="847284"/>
                </a:cubicBezTo>
                <a:cubicBezTo>
                  <a:pt x="503627" y="877783"/>
                  <a:pt x="437774" y="858284"/>
                  <a:pt x="663262" y="847284"/>
                </a:cubicBezTo>
                <a:cubicBezTo>
                  <a:pt x="674194" y="846751"/>
                  <a:pt x="684624" y="842392"/>
                  <a:pt x="695459" y="840844"/>
                </a:cubicBezTo>
                <a:cubicBezTo>
                  <a:pt x="714701" y="838095"/>
                  <a:pt x="734096" y="836551"/>
                  <a:pt x="753414" y="834405"/>
                </a:cubicBezTo>
                <a:cubicBezTo>
                  <a:pt x="764146" y="830112"/>
                  <a:pt x="774442" y="824504"/>
                  <a:pt x="785611" y="821526"/>
                </a:cubicBezTo>
                <a:cubicBezTo>
                  <a:pt x="806762" y="815886"/>
                  <a:pt x="850005" y="808647"/>
                  <a:pt x="850005" y="808647"/>
                </a:cubicBezTo>
                <a:cubicBezTo>
                  <a:pt x="858591" y="802208"/>
                  <a:pt x="865798" y="793315"/>
                  <a:pt x="875763" y="789329"/>
                </a:cubicBezTo>
                <a:cubicBezTo>
                  <a:pt x="887886" y="784480"/>
                  <a:pt x="901554" y="785226"/>
                  <a:pt x="914400" y="782890"/>
                </a:cubicBezTo>
                <a:cubicBezTo>
                  <a:pt x="925168" y="780932"/>
                  <a:pt x="936038" y="779330"/>
                  <a:pt x="946597" y="776450"/>
                </a:cubicBezTo>
                <a:cubicBezTo>
                  <a:pt x="959694" y="772878"/>
                  <a:pt x="973091" y="769642"/>
                  <a:pt x="985233" y="763571"/>
                </a:cubicBezTo>
                <a:cubicBezTo>
                  <a:pt x="993819" y="759278"/>
                  <a:pt x="1001884" y="753728"/>
                  <a:pt x="1010991" y="750692"/>
                </a:cubicBezTo>
                <a:cubicBezTo>
                  <a:pt x="1027783" y="745095"/>
                  <a:pt x="1045430" y="742471"/>
                  <a:pt x="1062507" y="737814"/>
                </a:cubicBezTo>
                <a:cubicBezTo>
                  <a:pt x="1112339" y="724224"/>
                  <a:pt x="1040260" y="738301"/>
                  <a:pt x="1120462" y="724935"/>
                </a:cubicBezTo>
                <a:cubicBezTo>
                  <a:pt x="1173151" y="698589"/>
                  <a:pt x="1119374" y="723151"/>
                  <a:pt x="1171977" y="705616"/>
                </a:cubicBezTo>
                <a:cubicBezTo>
                  <a:pt x="1182943" y="701961"/>
                  <a:pt x="1193351" y="696796"/>
                  <a:pt x="1204174" y="692737"/>
                </a:cubicBezTo>
                <a:cubicBezTo>
                  <a:pt x="1210530" y="690354"/>
                  <a:pt x="1217137" y="688681"/>
                  <a:pt x="1223493" y="686298"/>
                </a:cubicBezTo>
                <a:cubicBezTo>
                  <a:pt x="1234316" y="682239"/>
                  <a:pt x="1245127" y="678114"/>
                  <a:pt x="1255690" y="673419"/>
                </a:cubicBezTo>
                <a:cubicBezTo>
                  <a:pt x="1264462" y="669520"/>
                  <a:pt x="1272460" y="663911"/>
                  <a:pt x="1281448" y="660540"/>
                </a:cubicBezTo>
                <a:cubicBezTo>
                  <a:pt x="1289734" y="657433"/>
                  <a:pt x="1298619" y="656247"/>
                  <a:pt x="1307205" y="654101"/>
                </a:cubicBezTo>
                <a:cubicBezTo>
                  <a:pt x="1366637" y="624385"/>
                  <a:pt x="1340095" y="632999"/>
                  <a:pt x="1384479" y="621904"/>
                </a:cubicBezTo>
                <a:cubicBezTo>
                  <a:pt x="1429235" y="592066"/>
                  <a:pt x="1372982" y="627653"/>
                  <a:pt x="1435994" y="596146"/>
                </a:cubicBezTo>
                <a:cubicBezTo>
                  <a:pt x="1442916" y="592685"/>
                  <a:pt x="1448390" y="586728"/>
                  <a:pt x="1455312" y="583267"/>
                </a:cubicBezTo>
                <a:cubicBezTo>
                  <a:pt x="1461383" y="580231"/>
                  <a:pt x="1468392" y="579502"/>
                  <a:pt x="1474631" y="576828"/>
                </a:cubicBezTo>
                <a:cubicBezTo>
                  <a:pt x="1483454" y="573047"/>
                  <a:pt x="1491400" y="567320"/>
                  <a:pt x="1500388" y="563949"/>
                </a:cubicBezTo>
                <a:cubicBezTo>
                  <a:pt x="1508675" y="560841"/>
                  <a:pt x="1517859" y="560617"/>
                  <a:pt x="1526146" y="557509"/>
                </a:cubicBezTo>
                <a:cubicBezTo>
                  <a:pt x="1550159" y="548504"/>
                  <a:pt x="1569054" y="532547"/>
                  <a:pt x="1590541" y="518873"/>
                </a:cubicBezTo>
                <a:cubicBezTo>
                  <a:pt x="1601100" y="512153"/>
                  <a:pt x="1611543" y="505152"/>
                  <a:pt x="1622738" y="499554"/>
                </a:cubicBezTo>
                <a:cubicBezTo>
                  <a:pt x="1641082" y="490382"/>
                  <a:pt x="1664526" y="479482"/>
                  <a:pt x="1680693" y="467357"/>
                </a:cubicBezTo>
                <a:cubicBezTo>
                  <a:pt x="1710051" y="445339"/>
                  <a:pt x="1691078" y="453260"/>
                  <a:pt x="1712890" y="428721"/>
                </a:cubicBezTo>
                <a:cubicBezTo>
                  <a:pt x="1724990" y="415108"/>
                  <a:pt x="1738647" y="402963"/>
                  <a:pt x="1751526" y="390084"/>
                </a:cubicBezTo>
                <a:lnTo>
                  <a:pt x="1777284" y="364326"/>
                </a:lnTo>
                <a:cubicBezTo>
                  <a:pt x="1791099" y="322885"/>
                  <a:pt x="1772894" y="367898"/>
                  <a:pt x="1803042" y="325690"/>
                </a:cubicBezTo>
                <a:cubicBezTo>
                  <a:pt x="1808622" y="317879"/>
                  <a:pt x="1811158" y="308267"/>
                  <a:pt x="1815921" y="299932"/>
                </a:cubicBezTo>
                <a:cubicBezTo>
                  <a:pt x="1819761" y="293213"/>
                  <a:pt x="1824507" y="287053"/>
                  <a:pt x="1828800" y="280614"/>
                </a:cubicBezTo>
                <a:cubicBezTo>
                  <a:pt x="1831835" y="271507"/>
                  <a:pt x="1841679" y="243618"/>
                  <a:pt x="1841679" y="235537"/>
                </a:cubicBezTo>
                <a:cubicBezTo>
                  <a:pt x="1841679" y="196841"/>
                  <a:pt x="1842161" y="157700"/>
                  <a:pt x="1835239" y="119628"/>
                </a:cubicBezTo>
                <a:cubicBezTo>
                  <a:pt x="1834077" y="113237"/>
                  <a:pt x="1803468" y="78843"/>
                  <a:pt x="1796602" y="74552"/>
                </a:cubicBezTo>
                <a:cubicBezTo>
                  <a:pt x="1777909" y="62869"/>
                  <a:pt x="1758989" y="61045"/>
                  <a:pt x="1738648" y="55233"/>
                </a:cubicBezTo>
                <a:cubicBezTo>
                  <a:pt x="1720312" y="49994"/>
                  <a:pt x="1713687" y="45228"/>
                  <a:pt x="1693572" y="42354"/>
                </a:cubicBezTo>
                <a:cubicBezTo>
                  <a:pt x="1672217" y="39303"/>
                  <a:pt x="1650642" y="38061"/>
                  <a:pt x="1629177" y="35915"/>
                </a:cubicBezTo>
                <a:cubicBezTo>
                  <a:pt x="1344579" y="-35240"/>
                  <a:pt x="1567838" y="18296"/>
                  <a:pt x="798490" y="35915"/>
                </a:cubicBezTo>
                <a:cubicBezTo>
                  <a:pt x="784918" y="36226"/>
                  <a:pt x="771995" y="42723"/>
                  <a:pt x="759853" y="48794"/>
                </a:cubicBezTo>
                <a:cubicBezTo>
                  <a:pt x="727173" y="65134"/>
                  <a:pt x="742082" y="56348"/>
                  <a:pt x="714777" y="74552"/>
                </a:cubicBezTo>
                <a:cubicBezTo>
                  <a:pt x="699236" y="97864"/>
                  <a:pt x="708820" y="90409"/>
                  <a:pt x="689019" y="1003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928F6549-4C42-48BB-AB8B-6E8934478B34}"/>
              </a:ext>
            </a:extLst>
          </p:cNvPr>
          <p:cNvCxnSpPr/>
          <p:nvPr/>
        </p:nvCxnSpPr>
        <p:spPr>
          <a:xfrm flipV="1">
            <a:off x="1094702" y="3973132"/>
            <a:ext cx="0" cy="805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5D9710F-AACC-4998-80AD-32F11856153B}"/>
              </a:ext>
            </a:extLst>
          </p:cNvPr>
          <p:cNvSpPr txBox="1"/>
          <p:nvPr/>
        </p:nvSpPr>
        <p:spPr>
          <a:xfrm>
            <a:off x="4925787" y="3174941"/>
            <a:ext cx="1170213" cy="276999"/>
          </a:xfrm>
          <a:prstGeom prst="rect">
            <a:avLst/>
          </a:prstGeom>
          <a:noFill/>
        </p:spPr>
        <p:txBody>
          <a:bodyPr wrap="square" rtlCol="0">
            <a:spAutoFit/>
          </a:bodyPr>
          <a:lstStyle/>
          <a:p>
            <a:r>
              <a:rPr lang="cs-CZ" sz="1200" dirty="0"/>
              <a:t>Průměr:  6.23</a:t>
            </a:r>
            <a:endParaRPr lang="en-US" sz="1200" dirty="0"/>
          </a:p>
        </p:txBody>
      </p:sp>
      <p:sp>
        <p:nvSpPr>
          <p:cNvPr id="26" name="Rectangle 1">
            <a:extLst>
              <a:ext uri="{FF2B5EF4-FFF2-40B4-BE49-F238E27FC236}">
                <a16:creationId xmlns:a16="http://schemas.microsoft.com/office/drawing/2014/main" id="{D0714CA3-EDF5-4164-AB09-4388D6DC479B}"/>
              </a:ext>
            </a:extLst>
          </p:cNvPr>
          <p:cNvSpPr>
            <a:spLocks noChangeArrowheads="1"/>
          </p:cNvSpPr>
          <p:nvPr/>
        </p:nvSpPr>
        <p:spPr bwMode="auto">
          <a:xfrm>
            <a:off x="-1" y="159350"/>
            <a:ext cx="23631801" cy="1384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Lucida Console" panose="020B0609040504020204" pitchFamily="49" charset="0"/>
              </a:rPr>
              <a:t>6.22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E58A8D81-D599-4912-AC5D-AC9636B92B5C}"/>
              </a:ext>
            </a:extLst>
          </p:cNvPr>
          <p:cNvSpPr txBox="1"/>
          <p:nvPr/>
        </p:nvSpPr>
        <p:spPr>
          <a:xfrm>
            <a:off x="4094083" y="5049632"/>
            <a:ext cx="1242657" cy="276999"/>
          </a:xfrm>
          <a:prstGeom prst="rect">
            <a:avLst/>
          </a:prstGeom>
          <a:noFill/>
        </p:spPr>
        <p:txBody>
          <a:bodyPr wrap="square" rtlCol="0">
            <a:spAutoFit/>
          </a:bodyPr>
          <a:lstStyle/>
          <a:p>
            <a:r>
              <a:rPr lang="cs-CZ" sz="1200" dirty="0"/>
              <a:t>Průměr:  1.19</a:t>
            </a:r>
            <a:endParaRPr lang="en-US" sz="1200" dirty="0"/>
          </a:p>
        </p:txBody>
      </p:sp>
      <p:pic>
        <p:nvPicPr>
          <p:cNvPr id="33" name="Picture 32" descr="Chart, box and whisker chart&#10;&#10;Description automatically generated">
            <a:extLst>
              <a:ext uri="{FF2B5EF4-FFF2-40B4-BE49-F238E27FC236}">
                <a16:creationId xmlns:a16="http://schemas.microsoft.com/office/drawing/2014/main" id="{55615407-BFE4-4FAB-BEEF-2EFBD53E5229}"/>
              </a:ext>
            </a:extLst>
          </p:cNvPr>
          <p:cNvPicPr>
            <a:picLocks noChangeAspect="1"/>
          </p:cNvPicPr>
          <p:nvPr/>
        </p:nvPicPr>
        <p:blipFill rotWithShape="1">
          <a:blip r:embed="rId4"/>
          <a:srcRect t="10560" b="1994"/>
          <a:stretch/>
        </p:blipFill>
        <p:spPr>
          <a:xfrm>
            <a:off x="9018289" y="2426805"/>
            <a:ext cx="2460559" cy="3951497"/>
          </a:xfrm>
          <a:prstGeom prst="rect">
            <a:avLst/>
          </a:prstGeom>
        </p:spPr>
      </p:pic>
      <p:grpSp>
        <p:nvGrpSpPr>
          <p:cNvPr id="37" name="Group 36">
            <a:extLst>
              <a:ext uri="{FF2B5EF4-FFF2-40B4-BE49-F238E27FC236}">
                <a16:creationId xmlns:a16="http://schemas.microsoft.com/office/drawing/2014/main" id="{5891EA03-41D4-4760-A7B0-94292B4A68DB}"/>
              </a:ext>
            </a:extLst>
          </p:cNvPr>
          <p:cNvGrpSpPr/>
          <p:nvPr/>
        </p:nvGrpSpPr>
        <p:grpSpPr>
          <a:xfrm>
            <a:off x="4094083" y="6036065"/>
            <a:ext cx="2361782" cy="776732"/>
            <a:chOff x="6499293" y="5521473"/>
            <a:chExt cx="2361782" cy="776732"/>
          </a:xfrm>
        </p:grpSpPr>
        <p:sp>
          <p:nvSpPr>
            <p:cNvPr id="31" name="TextBox 30">
              <a:extLst>
                <a:ext uri="{FF2B5EF4-FFF2-40B4-BE49-F238E27FC236}">
                  <a16:creationId xmlns:a16="http://schemas.microsoft.com/office/drawing/2014/main" id="{4ADABB58-0443-45CC-AC44-A79971DBE255}"/>
                </a:ext>
              </a:extLst>
            </p:cNvPr>
            <p:cNvSpPr txBox="1"/>
            <p:nvPr/>
          </p:nvSpPr>
          <p:spPr>
            <a:xfrm>
              <a:off x="6645675" y="5521473"/>
              <a:ext cx="2215400" cy="276999"/>
            </a:xfrm>
            <a:prstGeom prst="rect">
              <a:avLst/>
            </a:prstGeom>
            <a:noFill/>
          </p:spPr>
          <p:txBody>
            <a:bodyPr wrap="square" rtlCol="0">
              <a:spAutoFit/>
            </a:bodyPr>
            <a:lstStyle/>
            <a:p>
              <a:r>
                <a:rPr lang="cs-CZ" sz="1200" b="1" dirty="0"/>
                <a:t>6,23 – 1,19 </a:t>
              </a:r>
              <a:r>
                <a:rPr lang="cs-CZ" sz="1200" b="1" dirty="0">
                  <a:highlight>
                    <a:srgbClr val="FFFF00"/>
                  </a:highlight>
                </a:rPr>
                <a:t>= 5,04</a:t>
              </a:r>
              <a:endParaRPr lang="en-US" sz="1200" b="1" dirty="0">
                <a:highlight>
                  <a:srgbClr val="FFFF00"/>
                </a:highlight>
              </a:endParaRPr>
            </a:p>
          </p:txBody>
        </p:sp>
        <p:sp>
          <p:nvSpPr>
            <p:cNvPr id="34" name="TextBox 33">
              <a:extLst>
                <a:ext uri="{FF2B5EF4-FFF2-40B4-BE49-F238E27FC236}">
                  <a16:creationId xmlns:a16="http://schemas.microsoft.com/office/drawing/2014/main" id="{871EFC44-2BDA-4C3B-8A23-B5CB954DE5B1}"/>
                </a:ext>
              </a:extLst>
            </p:cNvPr>
            <p:cNvSpPr txBox="1"/>
            <p:nvPr/>
          </p:nvSpPr>
          <p:spPr>
            <a:xfrm>
              <a:off x="6499293" y="5836540"/>
              <a:ext cx="2340183" cy="461665"/>
            </a:xfrm>
            <a:prstGeom prst="rect">
              <a:avLst/>
            </a:prstGeom>
            <a:noFill/>
          </p:spPr>
          <p:txBody>
            <a:bodyPr wrap="square" rtlCol="0">
              <a:spAutoFit/>
            </a:bodyPr>
            <a:lstStyle/>
            <a:p>
              <a:r>
                <a:rPr lang="cs-CZ" sz="1200" dirty="0"/>
                <a:t>Rozdíl průměrů je 5,04 (blízko mého čísla 5)</a:t>
              </a:r>
              <a:endParaRPr lang="en-US" sz="1200" dirty="0"/>
            </a:p>
          </p:txBody>
        </p:sp>
      </p:grpSp>
      <p:pic>
        <p:nvPicPr>
          <p:cNvPr id="39" name="Picture 38" descr="Chart, box and whisker chart&#10;&#10;Description automatically generated">
            <a:extLst>
              <a:ext uri="{FF2B5EF4-FFF2-40B4-BE49-F238E27FC236}">
                <a16:creationId xmlns:a16="http://schemas.microsoft.com/office/drawing/2014/main" id="{BDB526E5-2C62-4D6E-9D53-06FA869E3566}"/>
              </a:ext>
            </a:extLst>
          </p:cNvPr>
          <p:cNvPicPr>
            <a:picLocks noChangeAspect="1"/>
          </p:cNvPicPr>
          <p:nvPr/>
        </p:nvPicPr>
        <p:blipFill rotWithShape="1">
          <a:blip r:embed="rId2"/>
          <a:srcRect b="9602"/>
          <a:stretch/>
        </p:blipFill>
        <p:spPr>
          <a:xfrm>
            <a:off x="6211348" y="1997383"/>
            <a:ext cx="2724535" cy="3951497"/>
          </a:xfrm>
          <a:prstGeom prst="rect">
            <a:avLst/>
          </a:prstGeom>
        </p:spPr>
      </p:pic>
      <p:sp>
        <p:nvSpPr>
          <p:cNvPr id="41" name="TextBox 40">
            <a:extLst>
              <a:ext uri="{FF2B5EF4-FFF2-40B4-BE49-F238E27FC236}">
                <a16:creationId xmlns:a16="http://schemas.microsoft.com/office/drawing/2014/main" id="{FE490237-250E-4D17-A8D6-AE8BA7CE1A94}"/>
              </a:ext>
            </a:extLst>
          </p:cNvPr>
          <p:cNvSpPr txBox="1"/>
          <p:nvPr/>
        </p:nvSpPr>
        <p:spPr>
          <a:xfrm>
            <a:off x="9475716" y="6303559"/>
            <a:ext cx="2340183" cy="276999"/>
          </a:xfrm>
          <a:prstGeom prst="rect">
            <a:avLst/>
          </a:prstGeom>
          <a:noFill/>
        </p:spPr>
        <p:txBody>
          <a:bodyPr wrap="square" rtlCol="0">
            <a:spAutoFit/>
          </a:bodyPr>
          <a:lstStyle/>
          <a:p>
            <a:r>
              <a:rPr lang="cs-CZ" sz="1200" dirty="0"/>
              <a:t>Odečteno, průměry jsou stejné</a:t>
            </a:r>
            <a:endParaRPr lang="en-US" sz="1200" dirty="0"/>
          </a:p>
        </p:txBody>
      </p:sp>
      <p:cxnSp>
        <p:nvCxnSpPr>
          <p:cNvPr id="43" name="Straight Arrow Connector 42">
            <a:extLst>
              <a:ext uri="{FF2B5EF4-FFF2-40B4-BE49-F238E27FC236}">
                <a16:creationId xmlns:a16="http://schemas.microsoft.com/office/drawing/2014/main" id="{B024D496-B745-441A-9EE2-EA61D5F1DE6C}"/>
              </a:ext>
            </a:extLst>
          </p:cNvPr>
          <p:cNvCxnSpPr>
            <a:cxnSpLocks/>
          </p:cNvCxnSpPr>
          <p:nvPr/>
        </p:nvCxnSpPr>
        <p:spPr>
          <a:xfrm>
            <a:off x="7104691" y="3341836"/>
            <a:ext cx="0" cy="1846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726A66A-5393-4D4E-8D47-66E336A50542}"/>
              </a:ext>
            </a:extLst>
          </p:cNvPr>
          <p:cNvSpPr txBox="1"/>
          <p:nvPr/>
        </p:nvSpPr>
        <p:spPr>
          <a:xfrm>
            <a:off x="7332828" y="4217887"/>
            <a:ext cx="808498" cy="369332"/>
          </a:xfrm>
          <a:prstGeom prst="rect">
            <a:avLst/>
          </a:prstGeom>
          <a:noFill/>
        </p:spPr>
        <p:txBody>
          <a:bodyPr wrap="square">
            <a:spAutoFit/>
          </a:bodyPr>
          <a:lstStyle/>
          <a:p>
            <a:r>
              <a:rPr lang="cs-CZ" sz="1800" b="1" dirty="0">
                <a:highlight>
                  <a:srgbClr val="FFFF00"/>
                </a:highlight>
              </a:rPr>
              <a:t>- 5,04</a:t>
            </a:r>
            <a:endParaRPr lang="en-US" dirty="0">
              <a:highlight>
                <a:srgbClr val="FFFF00"/>
              </a:highlight>
            </a:endParaRPr>
          </a:p>
        </p:txBody>
      </p:sp>
      <p:sp>
        <p:nvSpPr>
          <p:cNvPr id="48" name="TextBox 47">
            <a:extLst>
              <a:ext uri="{FF2B5EF4-FFF2-40B4-BE49-F238E27FC236}">
                <a16:creationId xmlns:a16="http://schemas.microsoft.com/office/drawing/2014/main" id="{4B970441-746A-471B-A16A-0D960D45BD8B}"/>
              </a:ext>
            </a:extLst>
          </p:cNvPr>
          <p:cNvSpPr txBox="1"/>
          <p:nvPr/>
        </p:nvSpPr>
        <p:spPr>
          <a:xfrm>
            <a:off x="6830506" y="6228816"/>
            <a:ext cx="2340183" cy="646331"/>
          </a:xfrm>
          <a:prstGeom prst="rect">
            <a:avLst/>
          </a:prstGeom>
          <a:noFill/>
        </p:spPr>
        <p:txBody>
          <a:bodyPr wrap="square" rtlCol="0">
            <a:spAutoFit/>
          </a:bodyPr>
          <a:lstStyle/>
          <a:p>
            <a:r>
              <a:rPr lang="cs-CZ" sz="1200" dirty="0"/>
              <a:t>Průměrný rozdíl teď odečítám od hodnot batch 1, abych se dostala na průměr batch 2</a:t>
            </a:r>
            <a:endParaRPr lang="en-US" sz="1200" dirty="0"/>
          </a:p>
        </p:txBody>
      </p:sp>
      <p:sp>
        <p:nvSpPr>
          <p:cNvPr id="6" name="Rectangle 5">
            <a:extLst>
              <a:ext uri="{FF2B5EF4-FFF2-40B4-BE49-F238E27FC236}">
                <a16:creationId xmlns:a16="http://schemas.microsoft.com/office/drawing/2014/main" id="{1F88CD18-2946-4FD3-95D2-AEE87E8784CF}"/>
              </a:ext>
            </a:extLst>
          </p:cNvPr>
          <p:cNvSpPr/>
          <p:nvPr/>
        </p:nvSpPr>
        <p:spPr>
          <a:xfrm>
            <a:off x="9558440" y="4778202"/>
            <a:ext cx="1736702" cy="168768"/>
          </a:xfrm>
          <a:prstGeom prst="rect">
            <a:avLst/>
          </a:prstGeom>
          <a:solidFill>
            <a:srgbClr val="4472C4">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999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563A-E068-402A-AADD-516D04444B7D}"/>
              </a:ext>
            </a:extLst>
          </p:cNvPr>
          <p:cNvSpPr>
            <a:spLocks noGrp="1"/>
          </p:cNvSpPr>
          <p:nvPr>
            <p:ph type="title"/>
          </p:nvPr>
        </p:nvSpPr>
        <p:spPr>
          <a:xfrm>
            <a:off x="351971" y="41339"/>
            <a:ext cx="11840029" cy="1325563"/>
          </a:xfrm>
        </p:spPr>
        <p:txBody>
          <a:bodyPr>
            <a:normAutofit fontScale="90000"/>
          </a:bodyPr>
          <a:lstStyle/>
          <a:p>
            <a:r>
              <a:rPr lang="en-US" sz="5400" dirty="0" err="1"/>
              <a:t>Odstran</a:t>
            </a:r>
            <a:r>
              <a:rPr lang="sk-SK" sz="5400" dirty="0"/>
              <a:t>ění batch efektu – jednoduchý příklad</a:t>
            </a:r>
            <a:endParaRPr lang="en-US" sz="5400" dirty="0"/>
          </a:p>
        </p:txBody>
      </p:sp>
      <p:sp>
        <p:nvSpPr>
          <p:cNvPr id="26" name="Rectangle 1">
            <a:extLst>
              <a:ext uri="{FF2B5EF4-FFF2-40B4-BE49-F238E27FC236}">
                <a16:creationId xmlns:a16="http://schemas.microsoft.com/office/drawing/2014/main" id="{D0714CA3-EDF5-4164-AB09-4388D6DC479B}"/>
              </a:ext>
            </a:extLst>
          </p:cNvPr>
          <p:cNvSpPr>
            <a:spLocks noChangeArrowheads="1"/>
          </p:cNvSpPr>
          <p:nvPr/>
        </p:nvSpPr>
        <p:spPr bwMode="auto">
          <a:xfrm>
            <a:off x="-1" y="159350"/>
            <a:ext cx="23631801" cy="1384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Lucida Console" panose="020B0609040504020204" pitchFamily="49" charset="0"/>
              </a:rPr>
              <a:t>6.22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3" name="Picture 32" descr="Chart, box and whisker chart&#10;&#10;Description automatically generated">
            <a:extLst>
              <a:ext uri="{FF2B5EF4-FFF2-40B4-BE49-F238E27FC236}">
                <a16:creationId xmlns:a16="http://schemas.microsoft.com/office/drawing/2014/main" id="{55615407-BFE4-4FAB-BEEF-2EFBD53E5229}"/>
              </a:ext>
            </a:extLst>
          </p:cNvPr>
          <p:cNvPicPr>
            <a:picLocks noChangeAspect="1"/>
          </p:cNvPicPr>
          <p:nvPr/>
        </p:nvPicPr>
        <p:blipFill rotWithShape="1">
          <a:blip r:embed="rId2"/>
          <a:srcRect t="10560" b="1994"/>
          <a:stretch/>
        </p:blipFill>
        <p:spPr>
          <a:xfrm>
            <a:off x="351971" y="2301815"/>
            <a:ext cx="2460559" cy="3951497"/>
          </a:xfrm>
          <a:prstGeom prst="rect">
            <a:avLst/>
          </a:prstGeom>
        </p:spPr>
      </p:pic>
      <p:sp>
        <p:nvSpPr>
          <p:cNvPr id="41" name="TextBox 40">
            <a:extLst>
              <a:ext uri="{FF2B5EF4-FFF2-40B4-BE49-F238E27FC236}">
                <a16:creationId xmlns:a16="http://schemas.microsoft.com/office/drawing/2014/main" id="{FE490237-250E-4D17-A8D6-AE8BA7CE1A94}"/>
              </a:ext>
            </a:extLst>
          </p:cNvPr>
          <p:cNvSpPr txBox="1"/>
          <p:nvPr/>
        </p:nvSpPr>
        <p:spPr>
          <a:xfrm>
            <a:off x="809398" y="6178569"/>
            <a:ext cx="2340183" cy="276999"/>
          </a:xfrm>
          <a:prstGeom prst="rect">
            <a:avLst/>
          </a:prstGeom>
          <a:noFill/>
        </p:spPr>
        <p:txBody>
          <a:bodyPr wrap="square" rtlCol="0">
            <a:spAutoFit/>
          </a:bodyPr>
          <a:lstStyle/>
          <a:p>
            <a:r>
              <a:rPr lang="cs-CZ" sz="1200" dirty="0"/>
              <a:t>Odečteno, průměry jsou stejné</a:t>
            </a:r>
            <a:endParaRPr lang="en-US" sz="1200" dirty="0"/>
          </a:p>
        </p:txBody>
      </p:sp>
      <p:pic>
        <p:nvPicPr>
          <p:cNvPr id="50" name="Picture 49" descr="Diagram, schematic&#10;&#10;Description automatically generated">
            <a:extLst>
              <a:ext uri="{FF2B5EF4-FFF2-40B4-BE49-F238E27FC236}">
                <a16:creationId xmlns:a16="http://schemas.microsoft.com/office/drawing/2014/main" id="{C9291480-A3E1-46E6-B60C-D65BCBB87A0F}"/>
              </a:ext>
            </a:extLst>
          </p:cNvPr>
          <p:cNvPicPr>
            <a:picLocks noChangeAspect="1"/>
          </p:cNvPicPr>
          <p:nvPr/>
        </p:nvPicPr>
        <p:blipFill>
          <a:blip r:embed="rId3"/>
          <a:stretch>
            <a:fillRect/>
          </a:stretch>
        </p:blipFill>
        <p:spPr>
          <a:xfrm>
            <a:off x="3149580" y="2243122"/>
            <a:ext cx="9042419" cy="3639402"/>
          </a:xfrm>
          <a:prstGeom prst="rect">
            <a:avLst/>
          </a:prstGeom>
        </p:spPr>
      </p:pic>
      <p:sp>
        <p:nvSpPr>
          <p:cNvPr id="51" name="TextBox 50">
            <a:extLst>
              <a:ext uri="{FF2B5EF4-FFF2-40B4-BE49-F238E27FC236}">
                <a16:creationId xmlns:a16="http://schemas.microsoft.com/office/drawing/2014/main" id="{0DC1BDE7-1EB6-4CE5-B86E-51D1831B012A}"/>
              </a:ext>
            </a:extLst>
          </p:cNvPr>
          <p:cNvSpPr txBox="1"/>
          <p:nvPr/>
        </p:nvSpPr>
        <p:spPr>
          <a:xfrm>
            <a:off x="3550094" y="2137986"/>
            <a:ext cx="1588883" cy="368391"/>
          </a:xfrm>
          <a:prstGeom prst="rect">
            <a:avLst/>
          </a:prstGeom>
          <a:noFill/>
        </p:spPr>
        <p:txBody>
          <a:bodyPr wrap="square" rtlCol="0">
            <a:spAutoFit/>
          </a:bodyPr>
          <a:lstStyle/>
          <a:p>
            <a:pPr algn="ctr"/>
            <a:r>
              <a:rPr lang="cs-CZ" dirty="0"/>
              <a:t>Původní</a:t>
            </a:r>
            <a:endParaRPr lang="en-US" dirty="0"/>
          </a:p>
        </p:txBody>
      </p:sp>
      <p:sp>
        <p:nvSpPr>
          <p:cNvPr id="53" name="TextBox 52">
            <a:extLst>
              <a:ext uri="{FF2B5EF4-FFF2-40B4-BE49-F238E27FC236}">
                <a16:creationId xmlns:a16="http://schemas.microsoft.com/office/drawing/2014/main" id="{06A53088-11B1-4A4E-82C8-397B3D8A73BA}"/>
              </a:ext>
            </a:extLst>
          </p:cNvPr>
          <p:cNvSpPr txBox="1"/>
          <p:nvPr/>
        </p:nvSpPr>
        <p:spPr>
          <a:xfrm>
            <a:off x="5792338" y="1947077"/>
            <a:ext cx="1588883" cy="646331"/>
          </a:xfrm>
          <a:prstGeom prst="rect">
            <a:avLst/>
          </a:prstGeom>
          <a:noFill/>
        </p:spPr>
        <p:txBody>
          <a:bodyPr wrap="square" rtlCol="0">
            <a:spAutoFit/>
          </a:bodyPr>
          <a:lstStyle/>
          <a:p>
            <a:pPr algn="ctr"/>
            <a:r>
              <a:rPr lang="cs-CZ" dirty="0"/>
              <a:t>S batch efektem</a:t>
            </a:r>
            <a:endParaRPr lang="en-US" dirty="0"/>
          </a:p>
        </p:txBody>
      </p:sp>
      <p:sp>
        <p:nvSpPr>
          <p:cNvPr id="57" name="TextBox 56">
            <a:extLst>
              <a:ext uri="{FF2B5EF4-FFF2-40B4-BE49-F238E27FC236}">
                <a16:creationId xmlns:a16="http://schemas.microsoft.com/office/drawing/2014/main" id="{6E077457-87AB-4DBF-8928-C19DEA846AEF}"/>
              </a:ext>
            </a:extLst>
          </p:cNvPr>
          <p:cNvSpPr txBox="1"/>
          <p:nvPr/>
        </p:nvSpPr>
        <p:spPr>
          <a:xfrm>
            <a:off x="8034582" y="1947076"/>
            <a:ext cx="1588883" cy="369332"/>
          </a:xfrm>
          <a:prstGeom prst="rect">
            <a:avLst/>
          </a:prstGeom>
          <a:noFill/>
        </p:spPr>
        <p:txBody>
          <a:bodyPr wrap="square" rtlCol="0">
            <a:spAutoFit/>
          </a:bodyPr>
          <a:lstStyle/>
          <a:p>
            <a:pPr algn="ctr"/>
            <a:r>
              <a:rPr lang="cs-CZ" dirty="0"/>
              <a:t>Po odstranění</a:t>
            </a:r>
            <a:endParaRPr lang="en-US" dirty="0"/>
          </a:p>
        </p:txBody>
      </p:sp>
    </p:spTree>
    <p:extLst>
      <p:ext uri="{BB962C8B-B14F-4D97-AF65-F5344CB8AC3E}">
        <p14:creationId xmlns:p14="http://schemas.microsoft.com/office/powerpoint/2010/main" val="31619639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8CD0593-88DA-9241-8D55-1BE6C687D8EF}"/>
              </a:ext>
            </a:extLst>
          </p:cNvPr>
          <p:cNvSpPr>
            <a:spLocks noGrp="1"/>
          </p:cNvSpPr>
          <p:nvPr>
            <p:ph type="title"/>
          </p:nvPr>
        </p:nvSpPr>
        <p:spPr>
          <a:xfrm>
            <a:off x="987689" y="3071183"/>
            <a:ext cx="9910296" cy="2590027"/>
          </a:xfrm>
        </p:spPr>
        <p:txBody>
          <a:bodyPr vert="horz" lIns="91440" tIns="45720" rIns="91440" bIns="45720" rtlCol="0" anchor="t">
            <a:normAutofit/>
          </a:bodyPr>
          <a:lstStyle/>
          <a:p>
            <a:r>
              <a:rPr lang="en-US" sz="8000" kern="1200">
                <a:solidFill>
                  <a:schemeClr val="tx1"/>
                </a:solidFill>
                <a:latin typeface="+mj-lt"/>
                <a:ea typeface="+mj-ea"/>
                <a:cs typeface="+mj-cs"/>
              </a:rPr>
              <a:t>Doporučená literatura a další zdroje</a:t>
            </a:r>
          </a:p>
        </p:txBody>
      </p:sp>
      <p:sp>
        <p:nvSpPr>
          <p:cNvPr id="5" name="Text Placeholder 4">
            <a:extLst>
              <a:ext uri="{FF2B5EF4-FFF2-40B4-BE49-F238E27FC236}">
                <a16:creationId xmlns:a16="http://schemas.microsoft.com/office/drawing/2014/main" id="{5A2A7773-3D7E-0546-A9DD-6171D3B5F0CD}"/>
              </a:ext>
            </a:extLst>
          </p:cNvPr>
          <p:cNvSpPr>
            <a:spLocks noGrp="1"/>
          </p:cNvSpPr>
          <p:nvPr>
            <p:ph type="body" idx="1"/>
          </p:nvPr>
        </p:nvSpPr>
        <p:spPr>
          <a:xfrm>
            <a:off x="987688" y="1553518"/>
            <a:ext cx="9910295" cy="1281733"/>
          </a:xfrm>
        </p:spPr>
        <p:txBody>
          <a:bodyPr vert="horz" lIns="91440" tIns="45720" rIns="91440" bIns="45720" rtlCol="0" anchor="b">
            <a:normAutofit/>
          </a:bodyPr>
          <a:lstStyle/>
          <a:p>
            <a:endParaRPr lang="en-US" sz="2400" kern="1200">
              <a:solidFill>
                <a:schemeClr val="tx1"/>
              </a:solidFill>
              <a:latin typeface="+mn-lt"/>
              <a:ea typeface="+mn-ea"/>
              <a:cs typeface="+mn-cs"/>
            </a:endParaRPr>
          </a:p>
        </p:txBody>
      </p:sp>
      <p:sp>
        <p:nvSpPr>
          <p:cNvPr id="31" name="Rectangle 30">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131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322D7C-F70C-0F4A-99C6-74B5D51F54F2}"/>
              </a:ext>
            </a:extLst>
          </p:cNvPr>
          <p:cNvPicPr>
            <a:picLocks noChangeAspect="1"/>
          </p:cNvPicPr>
          <p:nvPr/>
        </p:nvPicPr>
        <p:blipFill rotWithShape="1">
          <a:blip r:embed="rId2"/>
          <a:srcRect r="444"/>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321FE15-DA10-8146-BF87-5ED24D651A3F}"/>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TCGA Batch Effects Viewer</a:t>
            </a:r>
          </a:p>
        </p:txBody>
      </p:sp>
      <p:sp>
        <p:nvSpPr>
          <p:cNvPr id="3" name="Content Placeholder 2">
            <a:extLst>
              <a:ext uri="{FF2B5EF4-FFF2-40B4-BE49-F238E27FC236}">
                <a16:creationId xmlns:a16="http://schemas.microsoft.com/office/drawing/2014/main" id="{DCD64109-290B-D04D-B9BB-EA19D3DADD3A}"/>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dirty="0">
                <a:hlinkClick r:id="rId3"/>
              </a:rPr>
              <a:t>https://bioinformatics.mdanderson.org/BatchEffectsViewer/</a:t>
            </a:r>
            <a:endParaRPr lang="en-US" sz="2000" dirty="0"/>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1899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8711EC4-F31E-2B46-96A0-A2E9FA9BBA8D}"/>
              </a:ext>
            </a:extLst>
          </p:cNvPr>
          <p:cNvPicPr>
            <a:picLocks noChangeAspect="1"/>
          </p:cNvPicPr>
          <p:nvPr/>
        </p:nvPicPr>
        <p:blipFill rotWithShape="1">
          <a:blip r:embed="rId2"/>
          <a:srcRect l="-239" t="2" r="-269" b="-1422"/>
          <a:stretch/>
        </p:blipFill>
        <p:spPr>
          <a:xfrm rot="21600000">
            <a:off x="1120477" y="2697930"/>
            <a:ext cx="9951041" cy="1455994"/>
          </a:xfrm>
          <a:prstGeom prst="rect">
            <a:avLst/>
          </a:prstGeom>
        </p:spPr>
      </p:pic>
    </p:spTree>
    <p:extLst>
      <p:ext uri="{BB962C8B-B14F-4D97-AF65-F5344CB8AC3E}">
        <p14:creationId xmlns:p14="http://schemas.microsoft.com/office/powerpoint/2010/main" val="382969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8EFD6A-4212-8E40-848F-85B4917FA410}"/>
              </a:ext>
            </a:extLst>
          </p:cNvPr>
          <p:cNvSpPr txBox="1">
            <a:spLocks noGrp="1"/>
          </p:cNvSpPr>
          <p:nvPr>
            <p:ph type="title" idx="4294967295"/>
          </p:nvPr>
        </p:nvSpPr>
        <p:spPr>
          <a:xfrm>
            <a:off x="838200" y="557189"/>
            <a:ext cx="3374136" cy="5567891"/>
          </a:xfrm>
        </p:spPr>
        <p:txBody>
          <a:bodyPr vert="horz" lIns="91440" tIns="45720" rIns="91440" bIns="45720" rtlCol="0" anchor="ctr">
            <a:normAutofit/>
          </a:bodyPr>
          <a:lstStyle/>
          <a:p>
            <a:pPr lvl="0"/>
            <a:r>
              <a:rPr lang="en-US" kern="1200">
                <a:solidFill>
                  <a:schemeClr val="tx1"/>
                </a:solidFill>
                <a:latin typeface="+mj-lt"/>
                <a:ea typeface="+mj-ea"/>
                <a:cs typeface="+mj-cs"/>
              </a:rPr>
              <a:t>Čestná chyba (honest error) – jak ji minimalizovat</a:t>
            </a:r>
          </a:p>
        </p:txBody>
      </p:sp>
      <p:graphicFrame>
        <p:nvGraphicFramePr>
          <p:cNvPr id="24" name="TextBox 6">
            <a:extLst>
              <a:ext uri="{FF2B5EF4-FFF2-40B4-BE49-F238E27FC236}">
                <a16:creationId xmlns:a16="http://schemas.microsoft.com/office/drawing/2014/main" id="{4A936486-DF6F-4EA0-9A38-09851CC10349}"/>
              </a:ext>
            </a:extLst>
          </p:cNvPr>
          <p:cNvGraphicFramePr/>
          <p:nvPr>
            <p:extLst>
              <p:ext uri="{D42A27DB-BD31-4B8C-83A1-F6EECF244321}">
                <p14:modId xmlns:p14="http://schemas.microsoft.com/office/powerpoint/2010/main" val="3118321010"/>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48390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6783ACA-F654-9E4A-BABA-291B30C93B23}"/>
              </a:ext>
            </a:extLst>
          </p:cNvPr>
          <p:cNvPicPr>
            <a:picLocks noChangeAspect="1"/>
          </p:cNvPicPr>
          <p:nvPr/>
        </p:nvPicPr>
        <p:blipFill rotWithShape="1">
          <a:blip r:embed="rId2"/>
          <a:srcRect t="-884" r="1" b="2336"/>
          <a:stretch/>
        </p:blipFill>
        <p:spPr>
          <a:xfrm rot="21600000">
            <a:off x="2402242" y="1123527"/>
            <a:ext cx="7387510" cy="4604800"/>
          </a:xfrm>
          <a:prstGeom prst="rect">
            <a:avLst/>
          </a:prstGeom>
        </p:spPr>
      </p:pic>
    </p:spTree>
    <p:extLst>
      <p:ext uri="{BB962C8B-B14F-4D97-AF65-F5344CB8AC3E}">
        <p14:creationId xmlns:p14="http://schemas.microsoft.com/office/powerpoint/2010/main" val="18903674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0DC1175-99AE-4D48-9E0F-85E7879763AB}"/>
              </a:ext>
            </a:extLst>
          </p:cNvPr>
          <p:cNvPicPr>
            <a:picLocks noChangeAspect="1"/>
          </p:cNvPicPr>
          <p:nvPr/>
        </p:nvPicPr>
        <p:blipFill rotWithShape="1">
          <a:blip r:embed="rId2"/>
          <a:srcRect l="367" t="-1" r="210" b="2"/>
          <a:stretch/>
        </p:blipFill>
        <p:spPr>
          <a:xfrm rot="21600000">
            <a:off x="1120477" y="1261550"/>
            <a:ext cx="9951041" cy="4328753"/>
          </a:xfrm>
          <a:prstGeom prst="rect">
            <a:avLst/>
          </a:prstGeom>
        </p:spPr>
      </p:pic>
    </p:spTree>
    <p:extLst>
      <p:ext uri="{BB962C8B-B14F-4D97-AF65-F5344CB8AC3E}">
        <p14:creationId xmlns:p14="http://schemas.microsoft.com/office/powerpoint/2010/main" val="8177820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B7130EC-D5B6-1C4B-8016-5323895295C1}"/>
              </a:ext>
            </a:extLst>
          </p:cNvPr>
          <p:cNvPicPr>
            <a:picLocks noChangeAspect="1"/>
          </p:cNvPicPr>
          <p:nvPr/>
        </p:nvPicPr>
        <p:blipFill>
          <a:blip r:embed="rId2"/>
          <a:stretch>
            <a:fillRect/>
          </a:stretch>
        </p:blipFill>
        <p:spPr>
          <a:xfrm>
            <a:off x="2226418" y="1123527"/>
            <a:ext cx="7739159" cy="4604800"/>
          </a:xfrm>
          <a:prstGeom prst="rect">
            <a:avLst/>
          </a:prstGeom>
        </p:spPr>
      </p:pic>
    </p:spTree>
    <p:extLst>
      <p:ext uri="{BB962C8B-B14F-4D97-AF65-F5344CB8AC3E}">
        <p14:creationId xmlns:p14="http://schemas.microsoft.com/office/powerpoint/2010/main" val="34628928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2D8860-212B-8848-B93D-DCD7397677BA}"/>
              </a:ext>
            </a:extLst>
          </p:cNvPr>
          <p:cNvPicPr>
            <a:picLocks noChangeAspect="1"/>
          </p:cNvPicPr>
          <p:nvPr/>
        </p:nvPicPr>
        <p:blipFill>
          <a:blip r:embed="rId2"/>
          <a:stretch>
            <a:fillRect/>
          </a:stretch>
        </p:blipFill>
        <p:spPr>
          <a:xfrm>
            <a:off x="1120477" y="1808884"/>
            <a:ext cx="9951041" cy="3234086"/>
          </a:xfrm>
          <a:prstGeom prst="rect">
            <a:avLst/>
          </a:prstGeom>
        </p:spPr>
      </p:pic>
    </p:spTree>
    <p:extLst>
      <p:ext uri="{BB962C8B-B14F-4D97-AF65-F5344CB8AC3E}">
        <p14:creationId xmlns:p14="http://schemas.microsoft.com/office/powerpoint/2010/main" val="1299305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20AEB5B-DFC7-42B4-9FAA-6B95E01D0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5124" y="0"/>
            <a:ext cx="7476877" cy="6858000"/>
          </a:xfrm>
          <a:custGeom>
            <a:avLst/>
            <a:gdLst>
              <a:gd name="connsiteX0" fmla="*/ 637332 w 7476877"/>
              <a:gd name="connsiteY0" fmla="*/ 4332728 h 6858000"/>
              <a:gd name="connsiteX1" fmla="*/ 1576347 w 7476877"/>
              <a:gd name="connsiteY1" fmla="*/ 4332728 h 6858000"/>
              <a:gd name="connsiteX2" fmla="*/ 1720345 w 7476877"/>
              <a:gd name="connsiteY2" fmla="*/ 4419228 h 6858000"/>
              <a:gd name="connsiteX3" fmla="*/ 2190864 w 7476877"/>
              <a:gd name="connsiteY3" fmla="*/ 5245095 h 6858000"/>
              <a:gd name="connsiteX4" fmla="*/ 2190864 w 7476877"/>
              <a:gd name="connsiteY4" fmla="*/ 5413976 h 6858000"/>
              <a:gd name="connsiteX5" fmla="*/ 1720345 w 7476877"/>
              <a:gd name="connsiteY5" fmla="*/ 6239844 h 6858000"/>
              <a:gd name="connsiteX6" fmla="*/ 1576347 w 7476877"/>
              <a:gd name="connsiteY6" fmla="*/ 6326343 h 6858000"/>
              <a:gd name="connsiteX7" fmla="*/ 637332 w 7476877"/>
              <a:gd name="connsiteY7" fmla="*/ 6326343 h 6858000"/>
              <a:gd name="connsiteX8" fmla="*/ 491309 w 7476877"/>
              <a:gd name="connsiteY8" fmla="*/ 6239844 h 6858000"/>
              <a:gd name="connsiteX9" fmla="*/ 22817 w 7476877"/>
              <a:gd name="connsiteY9" fmla="*/ 5413976 h 6858000"/>
              <a:gd name="connsiteX10" fmla="*/ 22817 w 7476877"/>
              <a:gd name="connsiteY10" fmla="*/ 5245095 h 6858000"/>
              <a:gd name="connsiteX11" fmla="*/ 491309 w 7476877"/>
              <a:gd name="connsiteY11" fmla="*/ 4419228 h 6858000"/>
              <a:gd name="connsiteX12" fmla="*/ 637332 w 7476877"/>
              <a:gd name="connsiteY12" fmla="*/ 4332728 h 6858000"/>
              <a:gd name="connsiteX13" fmla="*/ 3853980 w 7476877"/>
              <a:gd name="connsiteY13" fmla="*/ 0 h 6858000"/>
              <a:gd name="connsiteX14" fmla="*/ 5043644 w 7476877"/>
              <a:gd name="connsiteY14" fmla="*/ 0 h 6858000"/>
              <a:gd name="connsiteX15" fmla="*/ 5083740 w 7476877"/>
              <a:gd name="connsiteY15" fmla="*/ 70378 h 6858000"/>
              <a:gd name="connsiteX16" fmla="*/ 5225307 w 7476877"/>
              <a:gd name="connsiteY16" fmla="*/ 318859 h 6858000"/>
              <a:gd name="connsiteX17" fmla="*/ 5225307 w 7476877"/>
              <a:gd name="connsiteY17" fmla="*/ 577503 h 6858000"/>
              <a:gd name="connsiteX18" fmla="*/ 4504695 w 7476877"/>
              <a:gd name="connsiteY18" fmla="*/ 1842337 h 6858000"/>
              <a:gd name="connsiteX19" fmla="*/ 4284162 w 7476877"/>
              <a:gd name="connsiteY19" fmla="*/ 1974811 h 6858000"/>
              <a:gd name="connsiteX20" fmla="*/ 2846045 w 7476877"/>
              <a:gd name="connsiteY20" fmla="*/ 1974811 h 6858000"/>
              <a:gd name="connsiteX21" fmla="*/ 2778342 w 7476877"/>
              <a:gd name="connsiteY21" fmla="*/ 1965645 h 6858000"/>
              <a:gd name="connsiteX22" fmla="*/ 2731777 w 7476877"/>
              <a:gd name="connsiteY22" fmla="*/ 1945746 h 6858000"/>
              <a:gd name="connsiteX23" fmla="*/ 2760233 w 7476877"/>
              <a:gd name="connsiteY23" fmla="*/ 1895581 h 6858000"/>
              <a:gd name="connsiteX24" fmla="*/ 3768459 w 7476877"/>
              <a:gd name="connsiteY24" fmla="*/ 118263 h 6858000"/>
              <a:gd name="connsiteX25" fmla="*/ 3819932 w 7476877"/>
              <a:gd name="connsiteY25" fmla="*/ 39732 h 6858000"/>
              <a:gd name="connsiteX26" fmla="*/ 1880237 w 7476877"/>
              <a:gd name="connsiteY26" fmla="*/ 0 h 6858000"/>
              <a:gd name="connsiteX27" fmla="*/ 2102124 w 7476877"/>
              <a:gd name="connsiteY27" fmla="*/ 0 h 6858000"/>
              <a:gd name="connsiteX28" fmla="*/ 2086946 w 7476877"/>
              <a:gd name="connsiteY28" fmla="*/ 26756 h 6858000"/>
              <a:gd name="connsiteX29" fmla="*/ 1911773 w 7476877"/>
              <a:gd name="connsiteY29" fmla="*/ 335552 h 6858000"/>
              <a:gd name="connsiteX30" fmla="*/ 1911773 w 7476877"/>
              <a:gd name="connsiteY30" fmla="*/ 594199 h 6858000"/>
              <a:gd name="connsiteX31" fmla="*/ 2629280 w 7476877"/>
              <a:gd name="connsiteY31" fmla="*/ 1859030 h 6858000"/>
              <a:gd name="connsiteX32" fmla="*/ 2723627 w 7476877"/>
              <a:gd name="connsiteY32" fmla="*/ 1956020 h 6858000"/>
              <a:gd name="connsiteX33" fmla="*/ 2734544 w 7476877"/>
              <a:gd name="connsiteY33" fmla="*/ 1960685 h 6858000"/>
              <a:gd name="connsiteX34" fmla="*/ 2676021 w 7476877"/>
              <a:gd name="connsiteY34" fmla="*/ 2063851 h 6858000"/>
              <a:gd name="connsiteX35" fmla="*/ 2632495 w 7476877"/>
              <a:gd name="connsiteY35" fmla="*/ 2140578 h 6858000"/>
              <a:gd name="connsiteX36" fmla="*/ 2677641 w 7476877"/>
              <a:gd name="connsiteY36" fmla="*/ 2159871 h 6858000"/>
              <a:gd name="connsiteX37" fmla="*/ 2754009 w 7476877"/>
              <a:gd name="connsiteY37" fmla="*/ 2170210 h 6858000"/>
              <a:gd name="connsiteX38" fmla="*/ 4376198 w 7476877"/>
              <a:gd name="connsiteY38" fmla="*/ 2170210 h 6858000"/>
              <a:gd name="connsiteX39" fmla="*/ 4624956 w 7476877"/>
              <a:gd name="connsiteY39" fmla="*/ 2020780 h 6858000"/>
              <a:gd name="connsiteX40" fmla="*/ 5437803 w 7476877"/>
              <a:gd name="connsiteY40" fmla="*/ 594055 h 6858000"/>
              <a:gd name="connsiteX41" fmla="*/ 5437803 w 7476877"/>
              <a:gd name="connsiteY41" fmla="*/ 302307 h 6858000"/>
              <a:gd name="connsiteX42" fmla="*/ 5294722 w 7476877"/>
              <a:gd name="connsiteY42" fmla="*/ 51168 h 6858000"/>
              <a:gd name="connsiteX43" fmla="*/ 5265570 w 7476877"/>
              <a:gd name="connsiteY43" fmla="*/ 0 h 6858000"/>
              <a:gd name="connsiteX44" fmla="*/ 7476877 w 7476877"/>
              <a:gd name="connsiteY44" fmla="*/ 0 h 6858000"/>
              <a:gd name="connsiteX45" fmla="*/ 7476877 w 7476877"/>
              <a:gd name="connsiteY45" fmla="*/ 6858000 h 6858000"/>
              <a:gd name="connsiteX46" fmla="*/ 3343303 w 7476877"/>
              <a:gd name="connsiteY46" fmla="*/ 6858000 h 6858000"/>
              <a:gd name="connsiteX47" fmla="*/ 3297958 w 7476877"/>
              <a:gd name="connsiteY47" fmla="*/ 6778065 h 6858000"/>
              <a:gd name="connsiteX48" fmla="*/ 1841286 w 7476877"/>
              <a:gd name="connsiteY48" fmla="*/ 4210218 h 6858000"/>
              <a:gd name="connsiteX49" fmla="*/ 1841286 w 7476877"/>
              <a:gd name="connsiteY49" fmla="*/ 3515516 h 6858000"/>
              <a:gd name="connsiteX50" fmla="*/ 2556859 w 7476877"/>
              <a:gd name="connsiteY50" fmla="*/ 2254092 h 6858000"/>
              <a:gd name="connsiteX51" fmla="*/ 2617166 w 7476877"/>
              <a:gd name="connsiteY51" fmla="*/ 2147787 h 6858000"/>
              <a:gd name="connsiteX52" fmla="*/ 2615044 w 7476877"/>
              <a:gd name="connsiteY52" fmla="*/ 2146880 h 6858000"/>
              <a:gd name="connsiteX53" fmla="*/ 2508620 w 7476877"/>
              <a:gd name="connsiteY53" fmla="*/ 2037473 h 6858000"/>
              <a:gd name="connsiteX54" fmla="*/ 1699276 w 7476877"/>
              <a:gd name="connsiteY54" fmla="*/ 610749 h 6858000"/>
              <a:gd name="connsiteX55" fmla="*/ 1699276 w 7476877"/>
              <a:gd name="connsiteY55" fmla="*/ 319000 h 6858000"/>
              <a:gd name="connsiteX56" fmla="*/ 1843322 w 7476877"/>
              <a:gd name="connsiteY56" fmla="*/ 65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76877" h="6858000">
                <a:moveTo>
                  <a:pt x="637332" y="4332728"/>
                </a:moveTo>
                <a:cubicBezTo>
                  <a:pt x="637332" y="4332728"/>
                  <a:pt x="637332" y="4332728"/>
                  <a:pt x="1576347" y="4332728"/>
                </a:cubicBezTo>
                <a:cubicBezTo>
                  <a:pt x="1635163" y="4332728"/>
                  <a:pt x="1691949" y="4365681"/>
                  <a:pt x="1720345" y="4419228"/>
                </a:cubicBezTo>
                <a:cubicBezTo>
                  <a:pt x="1720345" y="4419228"/>
                  <a:pt x="1720345" y="4419228"/>
                  <a:pt x="2190864" y="5245095"/>
                </a:cubicBezTo>
                <a:cubicBezTo>
                  <a:pt x="2221287" y="5296583"/>
                  <a:pt x="2221287" y="5362488"/>
                  <a:pt x="2190864" y="5413976"/>
                </a:cubicBezTo>
                <a:cubicBezTo>
                  <a:pt x="2190864" y="5413976"/>
                  <a:pt x="2190864" y="5413976"/>
                  <a:pt x="1720345" y="6239844"/>
                </a:cubicBezTo>
                <a:cubicBezTo>
                  <a:pt x="1691949" y="6293391"/>
                  <a:pt x="1635163" y="6326343"/>
                  <a:pt x="1576347" y="6326343"/>
                </a:cubicBezTo>
                <a:cubicBezTo>
                  <a:pt x="1576347" y="6326343"/>
                  <a:pt x="1576347" y="6326343"/>
                  <a:pt x="637332" y="6326343"/>
                </a:cubicBezTo>
                <a:cubicBezTo>
                  <a:pt x="576490" y="6326343"/>
                  <a:pt x="521732" y="6293391"/>
                  <a:pt x="491309" y="6239844"/>
                </a:cubicBezTo>
                <a:cubicBezTo>
                  <a:pt x="491309" y="6239844"/>
                  <a:pt x="491309" y="6239844"/>
                  <a:pt x="22817" y="5413976"/>
                </a:cubicBezTo>
                <a:cubicBezTo>
                  <a:pt x="-7605" y="5362488"/>
                  <a:pt x="-7605" y="5296583"/>
                  <a:pt x="22817" y="5245095"/>
                </a:cubicBezTo>
                <a:cubicBezTo>
                  <a:pt x="22817" y="5245095"/>
                  <a:pt x="22817" y="5245095"/>
                  <a:pt x="491309" y="4419228"/>
                </a:cubicBezTo>
                <a:cubicBezTo>
                  <a:pt x="521732" y="4365681"/>
                  <a:pt x="576490" y="4332728"/>
                  <a:pt x="637332" y="4332728"/>
                </a:cubicBezTo>
                <a:close/>
                <a:moveTo>
                  <a:pt x="3853980" y="0"/>
                </a:moveTo>
                <a:lnTo>
                  <a:pt x="5043644" y="0"/>
                </a:lnTo>
                <a:lnTo>
                  <a:pt x="5083740" y="70378"/>
                </a:lnTo>
                <a:cubicBezTo>
                  <a:pt x="5127533" y="147245"/>
                  <a:pt x="5174639" y="229925"/>
                  <a:pt x="5225307" y="318859"/>
                </a:cubicBezTo>
                <a:cubicBezTo>
                  <a:pt x="5271897" y="397715"/>
                  <a:pt x="5271897" y="498649"/>
                  <a:pt x="5225307" y="577503"/>
                </a:cubicBezTo>
                <a:cubicBezTo>
                  <a:pt x="5225307" y="577503"/>
                  <a:pt x="5225307" y="577503"/>
                  <a:pt x="4504695" y="1842337"/>
                </a:cubicBezTo>
                <a:cubicBezTo>
                  <a:pt x="4461209" y="1924345"/>
                  <a:pt x="4374239" y="1974811"/>
                  <a:pt x="4284162" y="1974811"/>
                </a:cubicBezTo>
                <a:cubicBezTo>
                  <a:pt x="4284162" y="1974811"/>
                  <a:pt x="4284162" y="1974811"/>
                  <a:pt x="2846045" y="1974811"/>
                </a:cubicBezTo>
                <a:cubicBezTo>
                  <a:pt x="2822750" y="1974811"/>
                  <a:pt x="2800035" y="1971656"/>
                  <a:pt x="2778342" y="1965645"/>
                </a:cubicBezTo>
                <a:lnTo>
                  <a:pt x="2731777" y="1945746"/>
                </a:lnTo>
                <a:lnTo>
                  <a:pt x="2760233" y="1895581"/>
                </a:lnTo>
                <a:cubicBezTo>
                  <a:pt x="3017539" y="1441999"/>
                  <a:pt x="3346890" y="861413"/>
                  <a:pt x="3768459" y="118263"/>
                </a:cubicBezTo>
                <a:cubicBezTo>
                  <a:pt x="3784101" y="90729"/>
                  <a:pt x="3801308" y="64519"/>
                  <a:pt x="3819932" y="39732"/>
                </a:cubicBezTo>
                <a:close/>
                <a:moveTo>
                  <a:pt x="1880237" y="0"/>
                </a:moveTo>
                <a:lnTo>
                  <a:pt x="2102124" y="0"/>
                </a:lnTo>
                <a:lnTo>
                  <a:pt x="2086946" y="26756"/>
                </a:lnTo>
                <a:cubicBezTo>
                  <a:pt x="1911773" y="335552"/>
                  <a:pt x="1911773" y="335552"/>
                  <a:pt x="1911773" y="335552"/>
                </a:cubicBezTo>
                <a:cubicBezTo>
                  <a:pt x="1865182" y="414408"/>
                  <a:pt x="1865182" y="515344"/>
                  <a:pt x="1911773" y="594199"/>
                </a:cubicBezTo>
                <a:cubicBezTo>
                  <a:pt x="2629280" y="1859030"/>
                  <a:pt x="2629280" y="1859030"/>
                  <a:pt x="2629280" y="1859030"/>
                </a:cubicBezTo>
                <a:cubicBezTo>
                  <a:pt x="2652576" y="1900035"/>
                  <a:pt x="2685189" y="1933154"/>
                  <a:pt x="2723627" y="1956020"/>
                </a:cubicBezTo>
                <a:lnTo>
                  <a:pt x="2734544" y="1960685"/>
                </a:lnTo>
                <a:lnTo>
                  <a:pt x="2676021" y="2063851"/>
                </a:lnTo>
                <a:lnTo>
                  <a:pt x="2632495" y="2140578"/>
                </a:lnTo>
                <a:lnTo>
                  <a:pt x="2677641" y="2159871"/>
                </a:lnTo>
                <a:cubicBezTo>
                  <a:pt x="2702113" y="2166652"/>
                  <a:pt x="2727732" y="2170210"/>
                  <a:pt x="2754009" y="2170210"/>
                </a:cubicBezTo>
                <a:cubicBezTo>
                  <a:pt x="4376198" y="2170210"/>
                  <a:pt x="4376198" y="2170210"/>
                  <a:pt x="4376198" y="2170210"/>
                </a:cubicBezTo>
                <a:cubicBezTo>
                  <a:pt x="4477805" y="2170210"/>
                  <a:pt x="4575904" y="2113286"/>
                  <a:pt x="4624956" y="2020780"/>
                </a:cubicBezTo>
                <a:cubicBezTo>
                  <a:pt x="5437803" y="594055"/>
                  <a:pt x="5437803" y="594055"/>
                  <a:pt x="5437803" y="594055"/>
                </a:cubicBezTo>
                <a:cubicBezTo>
                  <a:pt x="5490358" y="505109"/>
                  <a:pt x="5490358" y="391256"/>
                  <a:pt x="5437803" y="302307"/>
                </a:cubicBezTo>
                <a:cubicBezTo>
                  <a:pt x="5387000" y="213137"/>
                  <a:pt x="5339373" y="129540"/>
                  <a:pt x="5294722" y="51168"/>
                </a:cubicBezTo>
                <a:lnTo>
                  <a:pt x="5265570" y="0"/>
                </a:lnTo>
                <a:lnTo>
                  <a:pt x="7476877" y="0"/>
                </a:lnTo>
                <a:lnTo>
                  <a:pt x="7476877" y="6858000"/>
                </a:lnTo>
                <a:lnTo>
                  <a:pt x="3343303" y="6858000"/>
                </a:lnTo>
                <a:lnTo>
                  <a:pt x="3297958" y="6778065"/>
                </a:lnTo>
                <a:cubicBezTo>
                  <a:pt x="3015657" y="6280421"/>
                  <a:pt x="2563976" y="5484189"/>
                  <a:pt x="1841286" y="4210218"/>
                </a:cubicBezTo>
                <a:cubicBezTo>
                  <a:pt x="1716144" y="3998418"/>
                  <a:pt x="1716144" y="3727316"/>
                  <a:pt x="1841286" y="3515516"/>
                </a:cubicBezTo>
                <a:cubicBezTo>
                  <a:pt x="1841286" y="3515516"/>
                  <a:pt x="1841286" y="3515516"/>
                  <a:pt x="2556859" y="2254092"/>
                </a:cubicBezTo>
                <a:lnTo>
                  <a:pt x="2617166" y="2147787"/>
                </a:lnTo>
                <a:lnTo>
                  <a:pt x="2615044" y="2146880"/>
                </a:lnTo>
                <a:cubicBezTo>
                  <a:pt x="2571686" y="2121084"/>
                  <a:pt x="2534897" y="2083728"/>
                  <a:pt x="2508620" y="2037473"/>
                </a:cubicBezTo>
                <a:cubicBezTo>
                  <a:pt x="2508620" y="2037473"/>
                  <a:pt x="2508620" y="2037473"/>
                  <a:pt x="1699276" y="610749"/>
                </a:cubicBezTo>
                <a:cubicBezTo>
                  <a:pt x="1646720" y="521803"/>
                  <a:pt x="1646720" y="407950"/>
                  <a:pt x="1699276" y="319000"/>
                </a:cubicBezTo>
                <a:cubicBezTo>
                  <a:pt x="1699276" y="319000"/>
                  <a:pt x="1699276" y="319000"/>
                  <a:pt x="1843322" y="65075"/>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9841FF-A282-0748-8F8E-E41B0E38FFA6}"/>
              </a:ext>
            </a:extLst>
          </p:cNvPr>
          <p:cNvSpPr txBox="1">
            <a:spLocks noGrp="1"/>
          </p:cNvSpPr>
          <p:nvPr>
            <p:ph type="title" idx="4294967295"/>
          </p:nvPr>
        </p:nvSpPr>
        <p:spPr>
          <a:xfrm>
            <a:off x="1356919" y="2945524"/>
            <a:ext cx="6457183" cy="2274388"/>
          </a:xfrm>
        </p:spPr>
        <p:txBody>
          <a:bodyPr vert="horz" lIns="91440" tIns="45720" rIns="91440" bIns="45720" rtlCol="0" anchor="t">
            <a:normAutofit/>
          </a:bodyPr>
          <a:lstStyle/>
          <a:p>
            <a:pPr lvl="0"/>
            <a:r>
              <a:rPr lang="en-US" sz="7200" kern="1200">
                <a:solidFill>
                  <a:schemeClr val="tx1"/>
                </a:solidFill>
                <a:latin typeface="+mj-lt"/>
                <a:ea typeface="+mj-ea"/>
                <a:cs typeface="+mj-cs"/>
              </a:rPr>
              <a:t>Návrh experimentu</a:t>
            </a:r>
          </a:p>
        </p:txBody>
      </p:sp>
      <p:grpSp>
        <p:nvGrpSpPr>
          <p:cNvPr id="32" name="Group 31">
            <a:extLst>
              <a:ext uri="{FF2B5EF4-FFF2-40B4-BE49-F238E27FC236}">
                <a16:creationId xmlns:a16="http://schemas.microsoft.com/office/drawing/2014/main" id="{64B93721-934F-4F1E-A868-0B2BA110D3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1960" y="561256"/>
            <a:ext cx="1128382" cy="847206"/>
            <a:chOff x="7393391" y="1075612"/>
            <a:chExt cx="1128382" cy="847206"/>
          </a:xfrm>
        </p:grpSpPr>
        <p:sp>
          <p:nvSpPr>
            <p:cNvPr id="33" name="Freeform 5">
              <a:extLst>
                <a:ext uri="{FF2B5EF4-FFF2-40B4-BE49-F238E27FC236}">
                  <a16:creationId xmlns:a16="http://schemas.microsoft.com/office/drawing/2014/main" id="{99494AF8-52DE-4016-B1B9-5D16974BAE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3391"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4" name="Freeform 5">
              <a:extLst>
                <a:ext uri="{FF2B5EF4-FFF2-40B4-BE49-F238E27FC236}">
                  <a16:creationId xmlns:a16="http://schemas.microsoft.com/office/drawing/2014/main" id="{C27115E3-8DBD-460F-8EAD-44E1261741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1281"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4753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39F0A-7034-4840-A141-B0E94265F9F9}"/>
              </a:ext>
            </a:extLst>
          </p:cNvPr>
          <p:cNvSpPr txBox="1">
            <a:spLocks noGrp="1"/>
          </p:cNvSpPr>
          <p:nvPr>
            <p:ph type="title" idx="4294967295"/>
          </p:nvPr>
        </p:nvSpPr>
        <p:spPr/>
        <p:txBody>
          <a:bodyPr/>
          <a:lstStyle/>
          <a:p>
            <a:pPr lvl="0"/>
            <a:r>
              <a:rPr lang="en-US"/>
              <a:t>Centrální dogma statistiky</a:t>
            </a:r>
          </a:p>
        </p:txBody>
      </p:sp>
      <p:sp>
        <p:nvSpPr>
          <p:cNvPr id="3" name="Freeform 2">
            <a:extLst>
              <a:ext uri="{FF2B5EF4-FFF2-40B4-BE49-F238E27FC236}">
                <a16:creationId xmlns:a16="http://schemas.microsoft.com/office/drawing/2014/main" id="{A65513D2-904E-3F4D-A757-0EF02D372AB4}"/>
              </a:ext>
            </a:extLst>
          </p:cNvPr>
          <p:cNvSpPr/>
          <p:nvPr/>
        </p:nvSpPr>
        <p:spPr>
          <a:xfrm>
            <a:off x="2601905" y="1990866"/>
            <a:ext cx="3566966" cy="3484013"/>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4" name="Freeform 3">
            <a:extLst>
              <a:ext uri="{FF2B5EF4-FFF2-40B4-BE49-F238E27FC236}">
                <a16:creationId xmlns:a16="http://schemas.microsoft.com/office/drawing/2014/main" id="{878075FE-41B5-6240-84F7-9A96D6B239A4}"/>
              </a:ext>
            </a:extLst>
          </p:cNvPr>
          <p:cNvSpPr/>
          <p:nvPr/>
        </p:nvSpPr>
        <p:spPr>
          <a:xfrm>
            <a:off x="7579067" y="3152203"/>
            <a:ext cx="829527" cy="82952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 name="Freeform 4">
            <a:extLst>
              <a:ext uri="{FF2B5EF4-FFF2-40B4-BE49-F238E27FC236}">
                <a16:creationId xmlns:a16="http://schemas.microsoft.com/office/drawing/2014/main" id="{7E92A6AB-55C1-5343-8D8D-88970D0EA19C}"/>
              </a:ext>
            </a:extLst>
          </p:cNvPr>
          <p:cNvSpPr/>
          <p:nvPr/>
        </p:nvSpPr>
        <p:spPr>
          <a:xfrm>
            <a:off x="3846196" y="2239724"/>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D0E83A59-EE76-D74B-A494-FF95044999BB}"/>
              </a:ext>
            </a:extLst>
          </p:cNvPr>
          <p:cNvSpPr/>
          <p:nvPr/>
        </p:nvSpPr>
        <p:spPr>
          <a:xfrm>
            <a:off x="4095055" y="2240050"/>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55355EB3-7564-1E4A-8A2B-FDA95B1249E9}"/>
              </a:ext>
            </a:extLst>
          </p:cNvPr>
          <p:cNvSpPr/>
          <p:nvPr/>
        </p:nvSpPr>
        <p:spPr>
          <a:xfrm>
            <a:off x="3846196" y="2737440"/>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B7A1F1F3-44A2-2B47-9AC0-5FFD3A57DDEE}"/>
              </a:ext>
            </a:extLst>
          </p:cNvPr>
          <p:cNvSpPr/>
          <p:nvPr/>
        </p:nvSpPr>
        <p:spPr>
          <a:xfrm>
            <a:off x="4426865" y="2903345"/>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A82C2FE9-9B77-8541-977F-FDF90ABF33A4}"/>
              </a:ext>
            </a:extLst>
          </p:cNvPr>
          <p:cNvSpPr/>
          <p:nvPr/>
        </p:nvSpPr>
        <p:spPr>
          <a:xfrm>
            <a:off x="3348480" y="2488581"/>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0EB7CCC0-B4A2-204A-B49D-285C1DA69F24}"/>
              </a:ext>
            </a:extLst>
          </p:cNvPr>
          <p:cNvSpPr/>
          <p:nvPr/>
        </p:nvSpPr>
        <p:spPr>
          <a:xfrm>
            <a:off x="3597338" y="2488909"/>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0A14FA34-7628-2C44-9396-CEC98B0DF6D3}"/>
              </a:ext>
            </a:extLst>
          </p:cNvPr>
          <p:cNvSpPr/>
          <p:nvPr/>
        </p:nvSpPr>
        <p:spPr>
          <a:xfrm>
            <a:off x="3348480" y="2986297"/>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92E9A5F4-26AF-3A48-977A-F6C6D9E83E0E}"/>
              </a:ext>
            </a:extLst>
          </p:cNvPr>
          <p:cNvSpPr/>
          <p:nvPr/>
        </p:nvSpPr>
        <p:spPr>
          <a:xfrm>
            <a:off x="3929149" y="3152204"/>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6E0AF2ED-9F8E-0B44-B764-A84DFD46F16B}"/>
              </a:ext>
            </a:extLst>
          </p:cNvPr>
          <p:cNvSpPr/>
          <p:nvPr/>
        </p:nvSpPr>
        <p:spPr>
          <a:xfrm>
            <a:off x="4260960" y="2571535"/>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349DADDB-4442-6349-A15B-4225935E5EB4}"/>
              </a:ext>
            </a:extLst>
          </p:cNvPr>
          <p:cNvSpPr/>
          <p:nvPr/>
        </p:nvSpPr>
        <p:spPr>
          <a:xfrm>
            <a:off x="4509817" y="2571861"/>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58900068-CA91-CF4D-BB87-0C8FC17BB56B}"/>
              </a:ext>
            </a:extLst>
          </p:cNvPr>
          <p:cNvSpPr/>
          <p:nvPr/>
        </p:nvSpPr>
        <p:spPr>
          <a:xfrm>
            <a:off x="4260960" y="3069251"/>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F1510CF8-038A-E043-B722-CC306B626A8C}"/>
              </a:ext>
            </a:extLst>
          </p:cNvPr>
          <p:cNvSpPr/>
          <p:nvPr/>
        </p:nvSpPr>
        <p:spPr>
          <a:xfrm>
            <a:off x="4841629" y="323515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2FEFFB82-9692-2847-A068-AF831DC503FD}"/>
              </a:ext>
            </a:extLst>
          </p:cNvPr>
          <p:cNvSpPr/>
          <p:nvPr/>
        </p:nvSpPr>
        <p:spPr>
          <a:xfrm>
            <a:off x="3846523" y="2240050"/>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0B6A387A-8F1B-6F42-97F9-ED7F3BBDD041}"/>
              </a:ext>
            </a:extLst>
          </p:cNvPr>
          <p:cNvSpPr/>
          <p:nvPr/>
        </p:nvSpPr>
        <p:spPr>
          <a:xfrm>
            <a:off x="4095381" y="2240377"/>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C11C2765-70B4-B943-BAF9-B138633EDAC7}"/>
              </a:ext>
            </a:extLst>
          </p:cNvPr>
          <p:cNvSpPr/>
          <p:nvPr/>
        </p:nvSpPr>
        <p:spPr>
          <a:xfrm>
            <a:off x="3846523" y="2737767"/>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7FE19466-CFF1-C441-A5B0-1588F4FCF24F}"/>
              </a:ext>
            </a:extLst>
          </p:cNvPr>
          <p:cNvSpPr/>
          <p:nvPr/>
        </p:nvSpPr>
        <p:spPr>
          <a:xfrm>
            <a:off x="4427192" y="2903672"/>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B07E7D42-7AA3-1643-97B0-93A58570BF0D}"/>
              </a:ext>
            </a:extLst>
          </p:cNvPr>
          <p:cNvSpPr/>
          <p:nvPr/>
        </p:nvSpPr>
        <p:spPr>
          <a:xfrm>
            <a:off x="3265527" y="3318109"/>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4C58C37C-0144-5743-8506-987C23DBB6EB}"/>
              </a:ext>
            </a:extLst>
          </p:cNvPr>
          <p:cNvSpPr/>
          <p:nvPr/>
        </p:nvSpPr>
        <p:spPr>
          <a:xfrm>
            <a:off x="3514386" y="331843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24D34D81-D15F-FF4E-8093-9DFD3D75D926}"/>
              </a:ext>
            </a:extLst>
          </p:cNvPr>
          <p:cNvSpPr/>
          <p:nvPr/>
        </p:nvSpPr>
        <p:spPr>
          <a:xfrm>
            <a:off x="3265527" y="3815825"/>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684E0CB1-140A-B142-A655-8AA22E98046F}"/>
              </a:ext>
            </a:extLst>
          </p:cNvPr>
          <p:cNvSpPr/>
          <p:nvPr/>
        </p:nvSpPr>
        <p:spPr>
          <a:xfrm>
            <a:off x="3846196" y="3981731"/>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1EF1DFC1-609C-D34F-B2FA-CFDBB319C024}"/>
              </a:ext>
            </a:extLst>
          </p:cNvPr>
          <p:cNvSpPr/>
          <p:nvPr/>
        </p:nvSpPr>
        <p:spPr>
          <a:xfrm>
            <a:off x="2767810" y="3566967"/>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DA2D6CA4-175F-2A48-8E7E-A9D4D8C1A586}"/>
              </a:ext>
            </a:extLst>
          </p:cNvPr>
          <p:cNvSpPr/>
          <p:nvPr/>
        </p:nvSpPr>
        <p:spPr>
          <a:xfrm>
            <a:off x="3016669" y="3567294"/>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EB4C0989-BDC7-6C49-BD8B-3F980AAB33C0}"/>
              </a:ext>
            </a:extLst>
          </p:cNvPr>
          <p:cNvSpPr/>
          <p:nvPr/>
        </p:nvSpPr>
        <p:spPr>
          <a:xfrm>
            <a:off x="2767810" y="4064683"/>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2139A9A5-0828-5349-945B-1621B381A2EA}"/>
              </a:ext>
            </a:extLst>
          </p:cNvPr>
          <p:cNvSpPr/>
          <p:nvPr/>
        </p:nvSpPr>
        <p:spPr>
          <a:xfrm>
            <a:off x="3348480" y="4230589"/>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C7556440-60FB-C143-BDEB-546A2551B900}"/>
              </a:ext>
            </a:extLst>
          </p:cNvPr>
          <p:cNvSpPr/>
          <p:nvPr/>
        </p:nvSpPr>
        <p:spPr>
          <a:xfrm>
            <a:off x="3680290" y="3649920"/>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E2B61DD6-3260-4B49-93DF-87A1DF2B0525}"/>
              </a:ext>
            </a:extLst>
          </p:cNvPr>
          <p:cNvSpPr/>
          <p:nvPr/>
        </p:nvSpPr>
        <p:spPr>
          <a:xfrm>
            <a:off x="3929149" y="365024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310E7D54-7659-9940-BA62-099C8C10FAAE}"/>
              </a:ext>
            </a:extLst>
          </p:cNvPr>
          <p:cNvSpPr/>
          <p:nvPr/>
        </p:nvSpPr>
        <p:spPr>
          <a:xfrm>
            <a:off x="3680290" y="414763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3A2E2C1B-488B-8340-BF2D-3E00CB24AAE6}"/>
              </a:ext>
            </a:extLst>
          </p:cNvPr>
          <p:cNvSpPr/>
          <p:nvPr/>
        </p:nvSpPr>
        <p:spPr>
          <a:xfrm>
            <a:off x="4260960" y="4313541"/>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2D042292-6748-3347-8182-17EB2744F28D}"/>
              </a:ext>
            </a:extLst>
          </p:cNvPr>
          <p:cNvSpPr/>
          <p:nvPr/>
        </p:nvSpPr>
        <p:spPr>
          <a:xfrm>
            <a:off x="3265854" y="331843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974F1E40-D104-FE4F-BEC5-86EEA4B6C93F}"/>
              </a:ext>
            </a:extLst>
          </p:cNvPr>
          <p:cNvSpPr/>
          <p:nvPr/>
        </p:nvSpPr>
        <p:spPr>
          <a:xfrm>
            <a:off x="3514712" y="3318762"/>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3F40DD94-E0D5-4548-AD57-7D3D92CE17D7}"/>
              </a:ext>
            </a:extLst>
          </p:cNvPr>
          <p:cNvSpPr/>
          <p:nvPr/>
        </p:nvSpPr>
        <p:spPr>
          <a:xfrm>
            <a:off x="3265854" y="3816152"/>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D83177F2-B67E-904C-8C2C-C40425BF2B03}"/>
              </a:ext>
            </a:extLst>
          </p:cNvPr>
          <p:cNvSpPr/>
          <p:nvPr/>
        </p:nvSpPr>
        <p:spPr>
          <a:xfrm>
            <a:off x="3846523" y="3982057"/>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B260F0BC-38C0-9442-BDF2-58E67544F119}"/>
              </a:ext>
            </a:extLst>
          </p:cNvPr>
          <p:cNvSpPr/>
          <p:nvPr/>
        </p:nvSpPr>
        <p:spPr>
          <a:xfrm>
            <a:off x="4841629" y="2986297"/>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00434444-AA95-224A-BBB1-67915BF9DA10}"/>
              </a:ext>
            </a:extLst>
          </p:cNvPr>
          <p:cNvSpPr/>
          <p:nvPr/>
        </p:nvSpPr>
        <p:spPr>
          <a:xfrm>
            <a:off x="5090487" y="2986625"/>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A999B4DF-B974-6941-BF57-37465278635F}"/>
              </a:ext>
            </a:extLst>
          </p:cNvPr>
          <p:cNvSpPr/>
          <p:nvPr/>
        </p:nvSpPr>
        <p:spPr>
          <a:xfrm>
            <a:off x="4841629" y="3484014"/>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CE4CDB99-E13A-AC4E-B57D-293805F712D2}"/>
              </a:ext>
            </a:extLst>
          </p:cNvPr>
          <p:cNvSpPr/>
          <p:nvPr/>
        </p:nvSpPr>
        <p:spPr>
          <a:xfrm>
            <a:off x="5422298" y="3649920"/>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6D4B34DF-85B3-BA40-8F4E-778BA993D7F9}"/>
              </a:ext>
            </a:extLst>
          </p:cNvPr>
          <p:cNvSpPr/>
          <p:nvPr/>
        </p:nvSpPr>
        <p:spPr>
          <a:xfrm>
            <a:off x="4343912" y="323515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BB1D4D87-E8E4-1041-AA7B-C982D07EE066}"/>
              </a:ext>
            </a:extLst>
          </p:cNvPr>
          <p:cNvSpPr/>
          <p:nvPr/>
        </p:nvSpPr>
        <p:spPr>
          <a:xfrm>
            <a:off x="4592771" y="3235483"/>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E16E1C79-D29E-914D-8C3A-BB3F2C13DE73}"/>
              </a:ext>
            </a:extLst>
          </p:cNvPr>
          <p:cNvSpPr/>
          <p:nvPr/>
        </p:nvSpPr>
        <p:spPr>
          <a:xfrm>
            <a:off x="4343912" y="3732873"/>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5F0EEA40-C011-BA48-8BDD-09282DD5A599}"/>
              </a:ext>
            </a:extLst>
          </p:cNvPr>
          <p:cNvSpPr/>
          <p:nvPr/>
        </p:nvSpPr>
        <p:spPr>
          <a:xfrm>
            <a:off x="4924582" y="3898778"/>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FF8990BD-0939-BB45-A351-FDAE26B643DF}"/>
              </a:ext>
            </a:extLst>
          </p:cNvPr>
          <p:cNvSpPr/>
          <p:nvPr/>
        </p:nvSpPr>
        <p:spPr>
          <a:xfrm>
            <a:off x="5256393" y="3318109"/>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191B54B5-4E60-954E-AD36-8DB9DBE98724}"/>
              </a:ext>
            </a:extLst>
          </p:cNvPr>
          <p:cNvSpPr/>
          <p:nvPr/>
        </p:nvSpPr>
        <p:spPr>
          <a:xfrm>
            <a:off x="5505251" y="331843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DDFD86C5-E4B0-424C-B08C-8C3717977562}"/>
              </a:ext>
            </a:extLst>
          </p:cNvPr>
          <p:cNvSpPr/>
          <p:nvPr/>
        </p:nvSpPr>
        <p:spPr>
          <a:xfrm>
            <a:off x="5256393" y="3815825"/>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5CCB856A-84FB-294F-AC54-E36721E1133C}"/>
              </a:ext>
            </a:extLst>
          </p:cNvPr>
          <p:cNvSpPr/>
          <p:nvPr/>
        </p:nvSpPr>
        <p:spPr>
          <a:xfrm>
            <a:off x="5837061" y="3981731"/>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3430B82C-9255-8D49-BE0A-3AE04A580695}"/>
              </a:ext>
            </a:extLst>
          </p:cNvPr>
          <p:cNvSpPr/>
          <p:nvPr/>
        </p:nvSpPr>
        <p:spPr>
          <a:xfrm>
            <a:off x="4841956" y="2986625"/>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9B3ACB32-F353-4648-924D-DAD5DA978E1E}"/>
              </a:ext>
            </a:extLst>
          </p:cNvPr>
          <p:cNvSpPr/>
          <p:nvPr/>
        </p:nvSpPr>
        <p:spPr>
          <a:xfrm>
            <a:off x="5090814" y="2986950"/>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3286225F-97B0-BB4A-9681-95B5CEB13F11}"/>
              </a:ext>
            </a:extLst>
          </p:cNvPr>
          <p:cNvSpPr/>
          <p:nvPr/>
        </p:nvSpPr>
        <p:spPr>
          <a:xfrm>
            <a:off x="4841956" y="3484341"/>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79F88321-4F89-9B44-B995-F95C873AD507}"/>
              </a:ext>
            </a:extLst>
          </p:cNvPr>
          <p:cNvSpPr/>
          <p:nvPr/>
        </p:nvSpPr>
        <p:spPr>
          <a:xfrm>
            <a:off x="5422625" y="365024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93A21647-9D58-EA42-A286-FF7A4480D2BE}"/>
              </a:ext>
            </a:extLst>
          </p:cNvPr>
          <p:cNvSpPr/>
          <p:nvPr/>
        </p:nvSpPr>
        <p:spPr>
          <a:xfrm>
            <a:off x="4178006" y="414763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A48B65B3-B5E9-C342-8E89-6F085DBACBDB}"/>
              </a:ext>
            </a:extLst>
          </p:cNvPr>
          <p:cNvSpPr/>
          <p:nvPr/>
        </p:nvSpPr>
        <p:spPr>
          <a:xfrm>
            <a:off x="4426865" y="4147963"/>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EBDBF14B-3647-5549-927F-94B56AB95157}"/>
              </a:ext>
            </a:extLst>
          </p:cNvPr>
          <p:cNvSpPr/>
          <p:nvPr/>
        </p:nvSpPr>
        <p:spPr>
          <a:xfrm>
            <a:off x="4178006" y="4645351"/>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D45A37C0-DB31-D74B-8ACF-38EBDC451597}"/>
              </a:ext>
            </a:extLst>
          </p:cNvPr>
          <p:cNvSpPr/>
          <p:nvPr/>
        </p:nvSpPr>
        <p:spPr>
          <a:xfrm>
            <a:off x="4758676" y="4811258"/>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73737083-919E-A04C-80A3-B097BB64586F}"/>
              </a:ext>
            </a:extLst>
          </p:cNvPr>
          <p:cNvSpPr/>
          <p:nvPr/>
        </p:nvSpPr>
        <p:spPr>
          <a:xfrm>
            <a:off x="3680290" y="4396494"/>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0D511ED3-DB7A-E645-ADA8-604DBBC3F858}"/>
              </a:ext>
            </a:extLst>
          </p:cNvPr>
          <p:cNvSpPr/>
          <p:nvPr/>
        </p:nvSpPr>
        <p:spPr>
          <a:xfrm>
            <a:off x="3929149" y="4396821"/>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D0AEA2C3-FD23-7644-BB9B-BED6265BAB7F}"/>
              </a:ext>
            </a:extLst>
          </p:cNvPr>
          <p:cNvSpPr/>
          <p:nvPr/>
        </p:nvSpPr>
        <p:spPr>
          <a:xfrm>
            <a:off x="3680290" y="4894210"/>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82C8DF1A-E657-8242-B20A-3C544858420B}"/>
              </a:ext>
            </a:extLst>
          </p:cNvPr>
          <p:cNvSpPr/>
          <p:nvPr/>
        </p:nvSpPr>
        <p:spPr>
          <a:xfrm>
            <a:off x="4260960" y="506011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5AF5257A-8803-914A-BC74-5BB90BA6D258}"/>
              </a:ext>
            </a:extLst>
          </p:cNvPr>
          <p:cNvSpPr/>
          <p:nvPr/>
        </p:nvSpPr>
        <p:spPr>
          <a:xfrm>
            <a:off x="4592771" y="4479447"/>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22655EF1-1495-8D48-99D9-1E41C42E246F}"/>
              </a:ext>
            </a:extLst>
          </p:cNvPr>
          <p:cNvSpPr/>
          <p:nvPr/>
        </p:nvSpPr>
        <p:spPr>
          <a:xfrm>
            <a:off x="4841629" y="4479774"/>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58B4C534-386E-0345-AA31-C3608059FF43}"/>
              </a:ext>
            </a:extLst>
          </p:cNvPr>
          <p:cNvSpPr/>
          <p:nvPr/>
        </p:nvSpPr>
        <p:spPr>
          <a:xfrm>
            <a:off x="4592771" y="4977162"/>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BCFBBDBB-F571-494A-BE04-3E7D50B59931}"/>
              </a:ext>
            </a:extLst>
          </p:cNvPr>
          <p:cNvSpPr/>
          <p:nvPr/>
        </p:nvSpPr>
        <p:spPr>
          <a:xfrm>
            <a:off x="5173440" y="4811258"/>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E26A9753-CA2F-2245-A036-4CB2F108BA4D}"/>
              </a:ext>
            </a:extLst>
          </p:cNvPr>
          <p:cNvSpPr/>
          <p:nvPr/>
        </p:nvSpPr>
        <p:spPr>
          <a:xfrm>
            <a:off x="4178334" y="4147963"/>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49C10AB6-B500-DC4B-997A-72C2AFA5A60E}"/>
              </a:ext>
            </a:extLst>
          </p:cNvPr>
          <p:cNvSpPr/>
          <p:nvPr/>
        </p:nvSpPr>
        <p:spPr>
          <a:xfrm>
            <a:off x="4427192" y="4148289"/>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7F711EB4-ECDD-E544-B6AB-DAF57B113767}"/>
              </a:ext>
            </a:extLst>
          </p:cNvPr>
          <p:cNvSpPr/>
          <p:nvPr/>
        </p:nvSpPr>
        <p:spPr>
          <a:xfrm>
            <a:off x="4178334" y="4645679"/>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A0A0C60F-CE54-3B4D-9A05-93C5B742FE44}"/>
              </a:ext>
            </a:extLst>
          </p:cNvPr>
          <p:cNvSpPr/>
          <p:nvPr/>
        </p:nvSpPr>
        <p:spPr>
          <a:xfrm>
            <a:off x="4759003" y="4811584"/>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1F443ACF-2B0F-DC45-B6FC-A4BF13B468C8}"/>
              </a:ext>
            </a:extLst>
          </p:cNvPr>
          <p:cNvSpPr/>
          <p:nvPr/>
        </p:nvSpPr>
        <p:spPr>
          <a:xfrm>
            <a:off x="4178334" y="3733198"/>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96E88D60-49BB-3647-869F-6F37D159A2A6}"/>
              </a:ext>
            </a:extLst>
          </p:cNvPr>
          <p:cNvSpPr/>
          <p:nvPr/>
        </p:nvSpPr>
        <p:spPr>
          <a:xfrm>
            <a:off x="4012428" y="3401388"/>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227BE19A-6D91-5B45-A302-BB8B6511175B}"/>
              </a:ext>
            </a:extLst>
          </p:cNvPr>
          <p:cNvSpPr/>
          <p:nvPr/>
        </p:nvSpPr>
        <p:spPr>
          <a:xfrm>
            <a:off x="4261287" y="3401715"/>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ECB47753-5B59-EA48-AD34-8892EA518BB6}"/>
              </a:ext>
            </a:extLst>
          </p:cNvPr>
          <p:cNvSpPr/>
          <p:nvPr/>
        </p:nvSpPr>
        <p:spPr>
          <a:xfrm>
            <a:off x="4012428" y="3899105"/>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68DC9461-9D9E-644D-B77C-74E824039E84}"/>
              </a:ext>
            </a:extLst>
          </p:cNvPr>
          <p:cNvSpPr/>
          <p:nvPr/>
        </p:nvSpPr>
        <p:spPr>
          <a:xfrm>
            <a:off x="4593097" y="3733198"/>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4A22AEC1-8437-FF4A-876F-EAA8980E1F3A}"/>
              </a:ext>
            </a:extLst>
          </p:cNvPr>
          <p:cNvSpPr/>
          <p:nvPr/>
        </p:nvSpPr>
        <p:spPr>
          <a:xfrm>
            <a:off x="4178660" y="373352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292F4DDA-1DB5-874D-909F-6C59A973CA41}"/>
              </a:ext>
            </a:extLst>
          </p:cNvPr>
          <p:cNvSpPr/>
          <p:nvPr/>
        </p:nvSpPr>
        <p:spPr>
          <a:xfrm>
            <a:off x="4924582" y="265448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63608625-49AA-2D46-BFD9-61FC8B4DF5A9}"/>
              </a:ext>
            </a:extLst>
          </p:cNvPr>
          <p:cNvSpPr/>
          <p:nvPr/>
        </p:nvSpPr>
        <p:spPr>
          <a:xfrm>
            <a:off x="4758676" y="232267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786173FB-CB83-A640-A723-10E23CA09B57}"/>
              </a:ext>
            </a:extLst>
          </p:cNvPr>
          <p:cNvSpPr/>
          <p:nvPr/>
        </p:nvSpPr>
        <p:spPr>
          <a:xfrm>
            <a:off x="5007533" y="2323003"/>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6F3C7E8D-FFF0-0243-891B-8CA2563D1861}"/>
              </a:ext>
            </a:extLst>
          </p:cNvPr>
          <p:cNvSpPr/>
          <p:nvPr/>
        </p:nvSpPr>
        <p:spPr>
          <a:xfrm>
            <a:off x="4758676" y="2820392"/>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8627815F-BE4D-BB4C-8B8C-CD5449BE68D8}"/>
              </a:ext>
            </a:extLst>
          </p:cNvPr>
          <p:cNvSpPr/>
          <p:nvPr/>
        </p:nvSpPr>
        <p:spPr>
          <a:xfrm>
            <a:off x="5339345" y="265448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9AAB02B3-BB1E-1946-8D39-CFD48B554E13}"/>
              </a:ext>
            </a:extLst>
          </p:cNvPr>
          <p:cNvSpPr/>
          <p:nvPr/>
        </p:nvSpPr>
        <p:spPr>
          <a:xfrm>
            <a:off x="4924908" y="2654814"/>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28ECCB08-7970-DA40-86C2-38D79871D94D}"/>
              </a:ext>
            </a:extLst>
          </p:cNvPr>
          <p:cNvSpPr/>
          <p:nvPr/>
        </p:nvSpPr>
        <p:spPr>
          <a:xfrm>
            <a:off x="5173440" y="4479447"/>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24E23295-D65F-B340-AA3C-463B02B4013F}"/>
              </a:ext>
            </a:extLst>
          </p:cNvPr>
          <p:cNvSpPr/>
          <p:nvPr/>
        </p:nvSpPr>
        <p:spPr>
          <a:xfrm>
            <a:off x="5007533" y="414763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8EFEBEB2-C27B-D745-9688-4A11B6377CEB}"/>
              </a:ext>
            </a:extLst>
          </p:cNvPr>
          <p:cNvSpPr/>
          <p:nvPr/>
        </p:nvSpPr>
        <p:spPr>
          <a:xfrm>
            <a:off x="5256393" y="4147963"/>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D83CDD1F-6CDA-3E44-8F03-D50CCFC079FD}"/>
              </a:ext>
            </a:extLst>
          </p:cNvPr>
          <p:cNvSpPr/>
          <p:nvPr/>
        </p:nvSpPr>
        <p:spPr>
          <a:xfrm>
            <a:off x="5007533" y="4645351"/>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A6025D84-1FFF-064E-8127-9240AF5C2059}"/>
              </a:ext>
            </a:extLst>
          </p:cNvPr>
          <p:cNvSpPr/>
          <p:nvPr/>
        </p:nvSpPr>
        <p:spPr>
          <a:xfrm>
            <a:off x="5588203" y="4479447"/>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3A7841DB-B083-4649-88D0-EB7A0190411F}"/>
              </a:ext>
            </a:extLst>
          </p:cNvPr>
          <p:cNvSpPr/>
          <p:nvPr/>
        </p:nvSpPr>
        <p:spPr>
          <a:xfrm>
            <a:off x="5173766" y="4479774"/>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7" name="Freeform 86">
            <a:extLst>
              <a:ext uri="{FF2B5EF4-FFF2-40B4-BE49-F238E27FC236}">
                <a16:creationId xmlns:a16="http://schemas.microsoft.com/office/drawing/2014/main" id="{4363151D-2302-984D-A31D-C00629775C7A}"/>
              </a:ext>
            </a:extLst>
          </p:cNvPr>
          <p:cNvSpPr/>
          <p:nvPr/>
        </p:nvSpPr>
        <p:spPr>
          <a:xfrm>
            <a:off x="7910879" y="373254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B52EF3E4-131E-B546-ADBA-B49DE5B5C435}"/>
              </a:ext>
            </a:extLst>
          </p:cNvPr>
          <p:cNvSpPr/>
          <p:nvPr/>
        </p:nvSpPr>
        <p:spPr>
          <a:xfrm>
            <a:off x="7827926" y="3566641"/>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E1C03666-424A-8C44-82DC-290F2DD72FFA}"/>
              </a:ext>
            </a:extLst>
          </p:cNvPr>
          <p:cNvSpPr/>
          <p:nvPr/>
        </p:nvSpPr>
        <p:spPr>
          <a:xfrm>
            <a:off x="8076785" y="3566967"/>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CFD2F807-F050-4547-835B-D40EBC4E9F6F}"/>
              </a:ext>
            </a:extLst>
          </p:cNvPr>
          <p:cNvSpPr/>
          <p:nvPr/>
        </p:nvSpPr>
        <p:spPr>
          <a:xfrm>
            <a:off x="7828253" y="3566967"/>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A9EFD5B2-8B41-C948-A7A1-9FF42FA323A0}"/>
              </a:ext>
            </a:extLst>
          </p:cNvPr>
          <p:cNvSpPr/>
          <p:nvPr/>
        </p:nvSpPr>
        <p:spPr>
          <a:xfrm>
            <a:off x="8077111" y="3567294"/>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3596AF18-F4A5-F442-AFED-B6D1F9DF0323}"/>
              </a:ext>
            </a:extLst>
          </p:cNvPr>
          <p:cNvSpPr/>
          <p:nvPr/>
        </p:nvSpPr>
        <p:spPr>
          <a:xfrm>
            <a:off x="7910879" y="3234830"/>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072DDA6F-E4C3-5C48-BEE3-91B1D45E92F1}"/>
              </a:ext>
            </a:extLst>
          </p:cNvPr>
          <p:cNvSpPr/>
          <p:nvPr/>
        </p:nvSpPr>
        <p:spPr>
          <a:xfrm>
            <a:off x="7744974" y="3400735"/>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0374E8E3-C74A-1241-976C-687C6FF2EAB4}"/>
              </a:ext>
            </a:extLst>
          </p:cNvPr>
          <p:cNvSpPr/>
          <p:nvPr/>
        </p:nvSpPr>
        <p:spPr>
          <a:xfrm>
            <a:off x="7911206" y="3235156"/>
            <a:ext cx="165905" cy="165905"/>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0">
            <a:solidFill>
              <a:srgbClr val="3465A4"/>
            </a:solidFill>
            <a:prstDash val="solid"/>
          </a:ln>
        </p:spPr>
        <p:txBody>
          <a:bodyPr vert="horz" wrap="none" lIns="81646" tIns="40823" rIns="81646" bIns="40823" anchor="ctr" anchorCtr="0" compatLnSpc="0">
            <a:noAutofit/>
          </a:bodyPr>
          <a:lstStyle/>
          <a:p>
            <a:pPr hangingPunct="0"/>
            <a:endParaRPr lang="en-US" sz="1633">
              <a:latin typeface="Liberation Sans" pitchFamily="18"/>
              <a:ea typeface="Noto Sans CJK SC Regular" pitchFamily="2"/>
              <a:cs typeface="FreeSans" pitchFamily="2"/>
            </a:endParaRPr>
          </a:p>
        </p:txBody>
      </p:sp>
      <p:sp>
        <p:nvSpPr>
          <p:cNvPr id="95" name="TextBox 94">
            <a:extLst>
              <a:ext uri="{FF2B5EF4-FFF2-40B4-BE49-F238E27FC236}">
                <a16:creationId xmlns:a16="http://schemas.microsoft.com/office/drawing/2014/main" id="{3BB04D6D-CCB3-9F40-B5B0-AEF339292393}"/>
              </a:ext>
            </a:extLst>
          </p:cNvPr>
          <p:cNvSpPr txBox="1"/>
          <p:nvPr/>
        </p:nvSpPr>
        <p:spPr>
          <a:xfrm>
            <a:off x="2104189" y="2139135"/>
            <a:ext cx="1095783" cy="323278"/>
          </a:xfrm>
          <a:prstGeom prst="rect">
            <a:avLst/>
          </a:prstGeom>
          <a:noFill/>
          <a:ln>
            <a:noFill/>
          </a:ln>
        </p:spPr>
        <p:txBody>
          <a:bodyPr vert="horz" wrap="none" lIns="81646" tIns="40823" rIns="81646" bIns="40823" anchorCtr="0" compatLnSpc="0">
            <a:spAutoFit/>
          </a:bodyPr>
          <a:lstStyle/>
          <a:p>
            <a:pPr hangingPunct="0">
              <a:defRPr sz="1800"/>
            </a:pPr>
            <a:r>
              <a:rPr lang="en-US" sz="1633" b="1">
                <a:latin typeface="Liberation Sans" pitchFamily="18"/>
                <a:ea typeface="Noto Sans CJK SC Regular" pitchFamily="2"/>
                <a:cs typeface="FreeSans" pitchFamily="2"/>
              </a:rPr>
              <a:t>Populace</a:t>
            </a:r>
          </a:p>
        </p:txBody>
      </p:sp>
      <p:sp>
        <p:nvSpPr>
          <p:cNvPr id="96" name="TextBox 95">
            <a:extLst>
              <a:ext uri="{FF2B5EF4-FFF2-40B4-BE49-F238E27FC236}">
                <a16:creationId xmlns:a16="http://schemas.microsoft.com/office/drawing/2014/main" id="{22F78677-8F68-C74A-8372-E00D2B92DA8B}"/>
              </a:ext>
            </a:extLst>
          </p:cNvPr>
          <p:cNvSpPr txBox="1"/>
          <p:nvPr/>
        </p:nvSpPr>
        <p:spPr>
          <a:xfrm>
            <a:off x="8159410" y="2741705"/>
            <a:ext cx="746841" cy="323278"/>
          </a:xfrm>
          <a:prstGeom prst="rect">
            <a:avLst/>
          </a:prstGeom>
          <a:noFill/>
          <a:ln>
            <a:noFill/>
          </a:ln>
        </p:spPr>
        <p:txBody>
          <a:bodyPr vert="horz" wrap="none" lIns="81646" tIns="40823" rIns="81646" bIns="40823" anchorCtr="0" compatLnSpc="0">
            <a:spAutoFit/>
          </a:bodyPr>
          <a:lstStyle/>
          <a:p>
            <a:pPr hangingPunct="0">
              <a:defRPr sz="1800"/>
            </a:pPr>
            <a:r>
              <a:rPr lang="en-US" sz="1633" b="1" dirty="0" err="1">
                <a:latin typeface="Liberation Sans" pitchFamily="18"/>
                <a:ea typeface="Noto Sans CJK SC Regular" pitchFamily="2"/>
                <a:cs typeface="FreeSans" pitchFamily="2"/>
              </a:rPr>
              <a:t>Výběr</a:t>
            </a:r>
            <a:endParaRPr lang="en-US" sz="1633" b="1" dirty="0">
              <a:latin typeface="Liberation Sans" pitchFamily="18"/>
              <a:ea typeface="Noto Sans CJK SC Regular" pitchFamily="2"/>
              <a:cs typeface="FreeSans" pitchFamily="2"/>
            </a:endParaRPr>
          </a:p>
        </p:txBody>
      </p:sp>
      <p:sp>
        <p:nvSpPr>
          <p:cNvPr id="97" name="TextBox 96">
            <a:extLst>
              <a:ext uri="{FF2B5EF4-FFF2-40B4-BE49-F238E27FC236}">
                <a16:creationId xmlns:a16="http://schemas.microsoft.com/office/drawing/2014/main" id="{7DFF2418-5D30-2240-93A4-08D4DCFA01BF}"/>
              </a:ext>
            </a:extLst>
          </p:cNvPr>
          <p:cNvSpPr txBox="1"/>
          <p:nvPr/>
        </p:nvSpPr>
        <p:spPr>
          <a:xfrm>
            <a:off x="8657453" y="3401061"/>
            <a:ext cx="1794307" cy="323278"/>
          </a:xfrm>
          <a:prstGeom prst="rect">
            <a:avLst/>
          </a:prstGeom>
          <a:noFill/>
          <a:ln>
            <a:noFill/>
          </a:ln>
        </p:spPr>
        <p:txBody>
          <a:bodyPr vert="horz" wrap="none" lIns="81646" tIns="40823" rIns="81646" bIns="40823" anchorCtr="0" compatLnSpc="0">
            <a:spAutoFit/>
          </a:bodyPr>
          <a:lstStyle/>
          <a:p>
            <a:pPr hangingPunct="0">
              <a:defRPr sz="1800"/>
            </a:pPr>
            <a:r>
              <a:rPr lang="en-US" sz="1633">
                <a:latin typeface="Liberation Sans" pitchFamily="18"/>
                <a:ea typeface="Noto Sans CJK SC Regular" pitchFamily="2"/>
                <a:cs typeface="FreeSans" pitchFamily="2"/>
              </a:rPr>
              <a:t>Popisná statistika</a:t>
            </a:r>
          </a:p>
        </p:txBody>
      </p:sp>
      <p:sp>
        <p:nvSpPr>
          <p:cNvPr id="98" name="TextBox 97">
            <a:extLst>
              <a:ext uri="{FF2B5EF4-FFF2-40B4-BE49-F238E27FC236}">
                <a16:creationId xmlns:a16="http://schemas.microsoft.com/office/drawing/2014/main" id="{022ACC8C-B0F3-AA4D-BE13-AD7361A22BD7}"/>
              </a:ext>
            </a:extLst>
          </p:cNvPr>
          <p:cNvSpPr txBox="1"/>
          <p:nvPr/>
        </p:nvSpPr>
        <p:spPr>
          <a:xfrm>
            <a:off x="5837060" y="5638824"/>
            <a:ext cx="1037883" cy="323278"/>
          </a:xfrm>
          <a:prstGeom prst="rect">
            <a:avLst/>
          </a:prstGeom>
          <a:noFill/>
          <a:ln>
            <a:noFill/>
          </a:ln>
        </p:spPr>
        <p:txBody>
          <a:bodyPr vert="horz" wrap="none" lIns="81646" tIns="40823" rIns="81646" bIns="40823" anchorCtr="0" compatLnSpc="0">
            <a:spAutoFit/>
          </a:bodyPr>
          <a:lstStyle/>
          <a:p>
            <a:pPr hangingPunct="0">
              <a:defRPr sz="1800"/>
            </a:pPr>
            <a:r>
              <a:rPr lang="en-US" sz="1633">
                <a:latin typeface="Liberation Sans" pitchFamily="18"/>
                <a:ea typeface="Noto Sans CJK SC Regular" pitchFamily="2"/>
                <a:cs typeface="FreeSans" pitchFamily="2"/>
              </a:rPr>
              <a:t>Inference</a:t>
            </a:r>
          </a:p>
        </p:txBody>
      </p:sp>
      <p:sp>
        <p:nvSpPr>
          <p:cNvPr id="99" name="TextBox 98">
            <a:extLst>
              <a:ext uri="{FF2B5EF4-FFF2-40B4-BE49-F238E27FC236}">
                <a16:creationId xmlns:a16="http://schemas.microsoft.com/office/drawing/2014/main" id="{238710D3-78E1-E142-936B-93258110B49B}"/>
              </a:ext>
            </a:extLst>
          </p:cNvPr>
          <p:cNvSpPr txBox="1"/>
          <p:nvPr/>
        </p:nvSpPr>
        <p:spPr>
          <a:xfrm>
            <a:off x="5837061" y="1493149"/>
            <a:ext cx="1806298" cy="323278"/>
          </a:xfrm>
          <a:prstGeom prst="rect">
            <a:avLst/>
          </a:prstGeom>
          <a:noFill/>
          <a:ln>
            <a:noFill/>
          </a:ln>
        </p:spPr>
        <p:txBody>
          <a:bodyPr vert="horz" wrap="none" lIns="81646" tIns="40823" rIns="81646" bIns="40823" anchorCtr="0" compatLnSpc="0">
            <a:spAutoFit/>
          </a:bodyPr>
          <a:lstStyle/>
          <a:p>
            <a:pPr hangingPunct="0">
              <a:defRPr sz="1800"/>
            </a:pPr>
            <a:r>
              <a:rPr lang="en-US" sz="1633">
                <a:latin typeface="Liberation Sans" pitchFamily="18"/>
                <a:ea typeface="Noto Sans CJK SC Regular" pitchFamily="2"/>
                <a:cs typeface="FreeSans" pitchFamily="2"/>
              </a:rPr>
              <a:t>Pravděpodobnost</a:t>
            </a:r>
          </a:p>
        </p:txBody>
      </p:sp>
      <p:cxnSp>
        <p:nvCxnSpPr>
          <p:cNvPr id="100" name="Elbow Connector 99">
            <a:extLst>
              <a:ext uri="{FF2B5EF4-FFF2-40B4-BE49-F238E27FC236}">
                <a16:creationId xmlns:a16="http://schemas.microsoft.com/office/drawing/2014/main" id="{BA18084D-477F-1C47-9D99-B91071D30E7C}"/>
              </a:ext>
            </a:extLst>
          </p:cNvPr>
          <p:cNvCxnSpPr>
            <a:stCxn id="3" idx="4"/>
            <a:endCxn id="4" idx="4"/>
          </p:cNvCxnSpPr>
          <p:nvPr/>
        </p:nvCxnSpPr>
        <p:spPr>
          <a:xfrm rot="16200000" flipH="1">
            <a:off x="5608940" y="767313"/>
            <a:ext cx="1161338" cy="3608443"/>
          </a:xfrm>
          <a:prstGeom prst="bentConnector3">
            <a:avLst>
              <a:gd name="adj1" fmla="val -17857"/>
            </a:avLst>
          </a:prstGeom>
          <a:noFill/>
          <a:ln w="0">
            <a:solidFill>
              <a:srgbClr val="000000"/>
            </a:solidFill>
            <a:prstDash val="solid"/>
            <a:tailEnd type="arrow"/>
          </a:ln>
        </p:spPr>
      </p:cxnSp>
      <p:cxnSp>
        <p:nvCxnSpPr>
          <p:cNvPr id="101" name="Elbow Connector 100">
            <a:extLst>
              <a:ext uri="{FF2B5EF4-FFF2-40B4-BE49-F238E27FC236}">
                <a16:creationId xmlns:a16="http://schemas.microsoft.com/office/drawing/2014/main" id="{EF47C0CE-31F7-084B-B861-4B84DCC1C0E1}"/>
              </a:ext>
            </a:extLst>
          </p:cNvPr>
          <p:cNvCxnSpPr>
            <a:cxnSpLocks/>
            <a:stCxn id="4" idx="8"/>
            <a:endCxn id="3" idx="2"/>
          </p:cNvCxnSpPr>
          <p:nvPr/>
        </p:nvCxnSpPr>
        <p:spPr>
          <a:xfrm rot="16200000" flipH="1" flipV="1">
            <a:off x="5443035" y="2924082"/>
            <a:ext cx="1493149" cy="3608443"/>
          </a:xfrm>
          <a:prstGeom prst="bentConnector5">
            <a:avLst>
              <a:gd name="adj1" fmla="val 115396"/>
              <a:gd name="adj2" fmla="val 31034"/>
              <a:gd name="adj3" fmla="val 115310"/>
            </a:avLst>
          </a:prstGeom>
          <a:noFill/>
          <a:ln w="0">
            <a:solidFill>
              <a:srgbClr val="000000"/>
            </a:solidFill>
            <a:prstDash val="solid"/>
            <a:tailEnd type="arrow"/>
          </a:ln>
        </p:spPr>
      </p:cxnSp>
    </p:spTree>
    <p:extLst>
      <p:ext uri="{BB962C8B-B14F-4D97-AF65-F5344CB8AC3E}">
        <p14:creationId xmlns:p14="http://schemas.microsoft.com/office/powerpoint/2010/main" val="14551700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3671</Words>
  <Application>Microsoft Office PowerPoint</Application>
  <PresentationFormat>Widescreen</PresentationFormat>
  <Paragraphs>383</Paragraphs>
  <Slides>73</Slides>
  <Notes>31</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Detekce biomarkerů z omics experimentů</vt:lpstr>
      <vt:lpstr>Jak probíhá předzpracování omicsových dat</vt:lpstr>
      <vt:lpstr>Biomarkery z omicsových dat</vt:lpstr>
      <vt:lpstr>Jak vznikají čestné chyby?</vt:lpstr>
      <vt:lpstr>Nejčastější zdroje “čestných chyb” (honest errors)</vt:lpstr>
      <vt:lpstr>Jak můžeme tyto chyby minimalizovat?</vt:lpstr>
      <vt:lpstr>Čestná chyba (honest error) – jak ji minimalizovat</vt:lpstr>
      <vt:lpstr>Návrh experimentu</vt:lpstr>
      <vt:lpstr>Centrální dogma statistiky</vt:lpstr>
      <vt:lpstr>Kolik vzorků???</vt:lpstr>
      <vt:lpstr>Replikáty</vt:lpstr>
      <vt:lpstr>Replikáty</vt:lpstr>
      <vt:lpstr>Replikáty</vt:lpstr>
      <vt:lpstr>Replikáty</vt:lpstr>
      <vt:lpstr>Vliv počtu vzorků a podílu významných genů na falešně pozitivní výsledky</vt:lpstr>
      <vt:lpstr>Za všechno mohou matoucí vlivy (confounding effects)?</vt:lpstr>
      <vt:lpstr>Co je to matoucí faktor</vt:lpstr>
      <vt:lpstr>Matoucí vliv</vt:lpstr>
      <vt:lpstr>Pochybné korelace….</vt:lpstr>
      <vt:lpstr>Efekt dávky</vt:lpstr>
      <vt:lpstr>Efekt dávky</vt:lpstr>
      <vt:lpstr>Efekt dávky</vt:lpstr>
      <vt:lpstr>Příklady efektu dávky z praxe</vt:lpstr>
      <vt:lpstr>Sekvencování mikrobiomu  – efekt primeru Illumina</vt:lpstr>
      <vt:lpstr>PowerPoint Presentation</vt:lpstr>
      <vt:lpstr>PowerPoint Presentation</vt:lpstr>
      <vt:lpstr>PowerPoint Presentation</vt:lpstr>
      <vt:lpstr>PowerPoint Presentation</vt:lpstr>
      <vt:lpstr>PowerPoint Presentation</vt:lpstr>
      <vt:lpstr>Illumina sekvencování RNAseq kolorektálního karcinomu ve 2 dávkách (runech)</vt:lpstr>
      <vt:lpstr>Mikrobiální kontaminace v NGS</vt:lpstr>
      <vt:lpstr>Mikrobiální kontaminace</vt:lpstr>
      <vt:lpstr>PowerPoint Presentation</vt:lpstr>
      <vt:lpstr>PowerPoint Presentation</vt:lpstr>
      <vt:lpstr>PowerPoint Presentation</vt:lpstr>
      <vt:lpstr>PowerPoint Presentation</vt:lpstr>
      <vt:lpstr>Efekt dávky - platforma</vt:lpstr>
      <vt:lpstr>Lidé a myši na mikročipech</vt:lpstr>
      <vt:lpstr>Lidé a myši na mikročipech</vt:lpstr>
      <vt:lpstr>Lidé a myši na mikročipech</vt:lpstr>
      <vt:lpstr>Lidé a myši na RNAseq</vt:lpstr>
      <vt:lpstr>Lidé a myši na RNAseq</vt:lpstr>
      <vt:lpstr>Lidé a myši na RNAseq</vt:lpstr>
      <vt:lpstr>Lidé a myši na RNAseq</vt:lpstr>
      <vt:lpstr>Lidé a myši na RNAseq</vt:lpstr>
      <vt:lpstr>The 1000 genomes project</vt:lpstr>
      <vt:lpstr>Jaký je vliv data sekvencování na genetickou variabilitu mezi sekvencemi?</vt:lpstr>
      <vt:lpstr>Ani jeden z těchto článků nebyl stažen z tisku….</vt:lpstr>
      <vt:lpstr>Jak odstranit efekt dávky</vt:lpstr>
      <vt:lpstr>Jak odstranit efekt dávky</vt:lpstr>
      <vt:lpstr>Randomizace pomáhá minimalizovat efekt dávky</vt:lpstr>
      <vt:lpstr>U ‘omics dat je randomizace obtížná</vt:lpstr>
      <vt:lpstr>Co když je randomizace nemožná (nebo ohrožena)</vt:lpstr>
      <vt:lpstr>Preventivní minimalizace chyb</vt:lpstr>
      <vt:lpstr>Co když je randomizace nemožná (nebo ohrožena)</vt:lpstr>
      <vt:lpstr>Jak odstranit efekt dávky</vt:lpstr>
      <vt:lpstr>Regresní strategie</vt:lpstr>
      <vt:lpstr>Odstranění batch efektu – jednoduchý příklad</vt:lpstr>
      <vt:lpstr>Odstranění batch efektu – jednoduchý příklad</vt:lpstr>
      <vt:lpstr>Odstranění batch efektu – jednoduchý příklad</vt:lpstr>
      <vt:lpstr>Odstranění batch efektu – jednoduchý příklad</vt:lpstr>
      <vt:lpstr>Odstranění batch efektu – jednoduchý příklad</vt:lpstr>
      <vt:lpstr>Odstranění batch efektu – jednoduchý příklad</vt:lpstr>
      <vt:lpstr>Odstranění batch efektu – jednoduchý příklad</vt:lpstr>
      <vt:lpstr>Odstranění batch efektu – jednoduchý příklad</vt:lpstr>
      <vt:lpstr>Odstranění batch efektu – jednoduchý příklad</vt:lpstr>
      <vt:lpstr>Doporučená literatura a další zdroje</vt:lpstr>
      <vt:lpstr>TCGA Batch Effects Viewer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Detekce biomarkerů z omics experimentů</dc:title>
  <dc:creator>Eva Budinská</dc:creator>
  <cp:lastModifiedBy>Eva Budinská</cp:lastModifiedBy>
  <cp:revision>78</cp:revision>
  <dcterms:created xsi:type="dcterms:W3CDTF">2020-10-15T21:45:05Z</dcterms:created>
  <dcterms:modified xsi:type="dcterms:W3CDTF">2023-10-06T07:55:24Z</dcterms:modified>
</cp:coreProperties>
</file>