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67" r:id="rId3"/>
    <p:sldId id="369" r:id="rId4"/>
    <p:sldId id="373" r:id="rId5"/>
    <p:sldId id="601" r:id="rId6"/>
    <p:sldId id="371" r:id="rId7"/>
    <p:sldId id="370" r:id="rId8"/>
    <p:sldId id="320" r:id="rId9"/>
    <p:sldId id="343" r:id="rId10"/>
    <p:sldId id="344" r:id="rId11"/>
    <p:sldId id="264" r:id="rId12"/>
    <p:sldId id="349" r:id="rId13"/>
    <p:sldId id="267" r:id="rId14"/>
    <p:sldId id="350" r:id="rId15"/>
    <p:sldId id="272" r:id="rId16"/>
    <p:sldId id="273" r:id="rId17"/>
    <p:sldId id="271" r:id="rId18"/>
    <p:sldId id="352" r:id="rId19"/>
    <p:sldId id="353" r:id="rId20"/>
    <p:sldId id="276" r:id="rId21"/>
    <p:sldId id="275" r:id="rId22"/>
    <p:sldId id="277" r:id="rId23"/>
    <p:sldId id="278" r:id="rId24"/>
    <p:sldId id="279" r:id="rId25"/>
    <p:sldId id="280" r:id="rId26"/>
    <p:sldId id="365" r:id="rId27"/>
    <p:sldId id="328" r:id="rId28"/>
    <p:sldId id="341" r:id="rId29"/>
    <p:sldId id="342" r:id="rId30"/>
    <p:sldId id="359" r:id="rId31"/>
    <p:sldId id="364" r:id="rId32"/>
    <p:sldId id="298" r:id="rId33"/>
    <p:sldId id="360" r:id="rId34"/>
    <p:sldId id="372" r:id="rId35"/>
    <p:sldId id="356" r:id="rId36"/>
    <p:sldId id="357" r:id="rId37"/>
    <p:sldId id="602" r:id="rId38"/>
    <p:sldId id="354" r:id="rId39"/>
    <p:sldId id="296" r:id="rId40"/>
    <p:sldId id="363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7"/>
    <p:restoredTop sz="95187"/>
  </p:normalViewPr>
  <p:slideViewPr>
    <p:cSldViewPr snapToGrid="0" snapToObjects="1">
      <p:cViewPr varScale="1">
        <p:scale>
          <a:sx n="59" d="100"/>
          <a:sy n="59" d="100"/>
        </p:scale>
        <p:origin x="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CE3DF-FFAC-4FAB-A4A5-48E296FA8D1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C2588D-FFC5-4BB0-863A-ADA07FFE2385}">
      <dgm:prSet/>
      <dgm:spPr/>
      <dgm:t>
        <a:bodyPr/>
        <a:lstStyle/>
        <a:p>
          <a:r>
            <a:rPr lang="en-US"/>
            <a:t>nemocní vs. zdraví pacienti</a:t>
          </a:r>
        </a:p>
      </dgm:t>
    </dgm:pt>
    <dgm:pt modelId="{11DCD4DB-4AD4-4A40-9883-3317DFA1A981}" type="parTrans" cxnId="{2F3F8168-7176-40B0-A24D-AE2CDBAED42B}">
      <dgm:prSet/>
      <dgm:spPr/>
      <dgm:t>
        <a:bodyPr/>
        <a:lstStyle/>
        <a:p>
          <a:endParaRPr lang="en-US"/>
        </a:p>
      </dgm:t>
    </dgm:pt>
    <dgm:pt modelId="{52DD7949-1B10-4C70-ADEA-6A1B1D8E9328}" type="sibTrans" cxnId="{2F3F8168-7176-40B0-A24D-AE2CDBAED42B}">
      <dgm:prSet/>
      <dgm:spPr/>
      <dgm:t>
        <a:bodyPr/>
        <a:lstStyle/>
        <a:p>
          <a:endParaRPr lang="en-US"/>
        </a:p>
      </dgm:t>
    </dgm:pt>
    <dgm:pt modelId="{9233D69C-DA2C-49D1-A0F9-B6F67EBBD502}">
      <dgm:prSet/>
      <dgm:spPr/>
      <dgm:t>
        <a:bodyPr/>
        <a:lstStyle/>
        <a:p>
          <a:r>
            <a:rPr lang="en-US"/>
            <a:t>pacienti před vs. po terapii</a:t>
          </a:r>
        </a:p>
      </dgm:t>
    </dgm:pt>
    <dgm:pt modelId="{CBA8D397-9E2E-4EE3-ADA3-8FD9520BB1F5}" type="parTrans" cxnId="{C92E750E-B977-4E9B-B86D-6649CA4DEDB9}">
      <dgm:prSet/>
      <dgm:spPr/>
      <dgm:t>
        <a:bodyPr/>
        <a:lstStyle/>
        <a:p>
          <a:endParaRPr lang="en-US"/>
        </a:p>
      </dgm:t>
    </dgm:pt>
    <dgm:pt modelId="{B8013D50-4610-4C08-8661-E9FAAFDED368}" type="sibTrans" cxnId="{C92E750E-B977-4E9B-B86D-6649CA4DEDB9}">
      <dgm:prSet/>
      <dgm:spPr/>
      <dgm:t>
        <a:bodyPr/>
        <a:lstStyle/>
        <a:p>
          <a:endParaRPr lang="en-US"/>
        </a:p>
      </dgm:t>
    </dgm:pt>
    <dgm:pt modelId="{7CA5894E-BB51-4ADE-92E5-9A7B56A66D45}">
      <dgm:prSet/>
      <dgm:spPr/>
      <dgm:t>
        <a:bodyPr/>
        <a:lstStyle/>
        <a:p>
          <a:r>
            <a:rPr lang="en-US"/>
            <a:t>pacienti v čase diagnózy a v čase relapsu</a:t>
          </a:r>
        </a:p>
      </dgm:t>
    </dgm:pt>
    <dgm:pt modelId="{5C35BAC2-D798-4ACF-98CC-8B6319BDEA42}" type="parTrans" cxnId="{F76B2F45-CD82-40E4-BB6C-08919183CEF1}">
      <dgm:prSet/>
      <dgm:spPr/>
      <dgm:t>
        <a:bodyPr/>
        <a:lstStyle/>
        <a:p>
          <a:endParaRPr lang="en-US"/>
        </a:p>
      </dgm:t>
    </dgm:pt>
    <dgm:pt modelId="{351EF669-5E1D-405B-A324-7B4B9E90B67E}" type="sibTrans" cxnId="{F76B2F45-CD82-40E4-BB6C-08919183CEF1}">
      <dgm:prSet/>
      <dgm:spPr/>
      <dgm:t>
        <a:bodyPr/>
        <a:lstStyle/>
        <a:p>
          <a:endParaRPr lang="en-US"/>
        </a:p>
      </dgm:t>
    </dgm:pt>
    <dgm:pt modelId="{2B8202CD-EFF6-4C04-9FBF-A8469E2922DD}">
      <dgm:prSet/>
      <dgm:spPr/>
      <dgm:t>
        <a:bodyPr/>
        <a:lstStyle/>
        <a:p>
          <a:r>
            <a:rPr lang="en-US"/>
            <a:t>bakterie v aerobním vs. anaerobním prostředí</a:t>
          </a:r>
        </a:p>
      </dgm:t>
    </dgm:pt>
    <dgm:pt modelId="{403EA72A-FB3F-4853-B0B8-342A86508F6E}" type="parTrans" cxnId="{B9519DFA-03EB-4D7E-99F4-626EE40BBF2F}">
      <dgm:prSet/>
      <dgm:spPr/>
      <dgm:t>
        <a:bodyPr/>
        <a:lstStyle/>
        <a:p>
          <a:endParaRPr lang="en-US"/>
        </a:p>
      </dgm:t>
    </dgm:pt>
    <dgm:pt modelId="{417F66DD-C6B8-4326-BC97-C2BDBBCF17E4}" type="sibTrans" cxnId="{B9519DFA-03EB-4D7E-99F4-626EE40BBF2F}">
      <dgm:prSet/>
      <dgm:spPr/>
      <dgm:t>
        <a:bodyPr/>
        <a:lstStyle/>
        <a:p>
          <a:endParaRPr lang="en-US"/>
        </a:p>
      </dgm:t>
    </dgm:pt>
    <dgm:pt modelId="{191ADE60-39FB-4CA1-8B34-D3D82A102BD2}">
      <dgm:prSet/>
      <dgm:spPr/>
      <dgm:t>
        <a:bodyPr/>
        <a:lstStyle/>
        <a:p>
          <a:r>
            <a:rPr lang="en-US"/>
            <a:t>druh 1 vs. druh 2</a:t>
          </a:r>
        </a:p>
      </dgm:t>
    </dgm:pt>
    <dgm:pt modelId="{F823C7A7-9CA7-465A-972C-C19D81BB63B4}" type="parTrans" cxnId="{54CCD119-B291-4A3B-BB92-F9724DD15EFD}">
      <dgm:prSet/>
      <dgm:spPr/>
      <dgm:t>
        <a:bodyPr/>
        <a:lstStyle/>
        <a:p>
          <a:endParaRPr lang="en-US"/>
        </a:p>
      </dgm:t>
    </dgm:pt>
    <dgm:pt modelId="{AF039CBE-2E76-43F4-8B67-880ACED2B309}" type="sibTrans" cxnId="{54CCD119-B291-4A3B-BB92-F9724DD15EFD}">
      <dgm:prSet/>
      <dgm:spPr/>
      <dgm:t>
        <a:bodyPr/>
        <a:lstStyle/>
        <a:p>
          <a:endParaRPr lang="en-US"/>
        </a:p>
      </dgm:t>
    </dgm:pt>
    <dgm:pt modelId="{296C51C8-C57A-483A-9E01-E62BA46569E5}">
      <dgm:prSet/>
      <dgm:spPr/>
      <dgm:t>
        <a:bodyPr/>
        <a:lstStyle/>
        <a:p>
          <a:r>
            <a:rPr lang="en-US"/>
            <a:t>porovnáváme podtypy onemocnění</a:t>
          </a:r>
        </a:p>
      </dgm:t>
    </dgm:pt>
    <dgm:pt modelId="{FF2D32A2-8B2B-455D-8371-0D0F0F462227}" type="parTrans" cxnId="{235A54D2-4A55-45F2-AF6A-EE6CEBB09945}">
      <dgm:prSet/>
      <dgm:spPr/>
      <dgm:t>
        <a:bodyPr/>
        <a:lstStyle/>
        <a:p>
          <a:endParaRPr lang="en-US"/>
        </a:p>
      </dgm:t>
    </dgm:pt>
    <dgm:pt modelId="{64559020-1EBE-4AC6-99FD-E091796E7475}" type="sibTrans" cxnId="{235A54D2-4A55-45F2-AF6A-EE6CEBB09945}">
      <dgm:prSet/>
      <dgm:spPr/>
      <dgm:t>
        <a:bodyPr/>
        <a:lstStyle/>
        <a:p>
          <a:endParaRPr lang="en-US"/>
        </a:p>
      </dgm:t>
    </dgm:pt>
    <dgm:pt modelId="{C864CC7E-9C55-4B46-9FD6-FDF5660AC08E}" type="pres">
      <dgm:prSet presAssocID="{905CE3DF-FFAC-4FAB-A4A5-48E296FA8D17}" presName="linear" presStyleCnt="0">
        <dgm:presLayoutVars>
          <dgm:animLvl val="lvl"/>
          <dgm:resizeHandles val="exact"/>
        </dgm:presLayoutVars>
      </dgm:prSet>
      <dgm:spPr/>
    </dgm:pt>
    <dgm:pt modelId="{25F54C82-AD32-A84E-8E51-F0B150EFAEC8}" type="pres">
      <dgm:prSet presAssocID="{06C2588D-FFC5-4BB0-863A-ADA07FFE238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5A7ADC8-8E0D-9643-B280-C98BF0C0884E}" type="pres">
      <dgm:prSet presAssocID="{52DD7949-1B10-4C70-ADEA-6A1B1D8E9328}" presName="spacer" presStyleCnt="0"/>
      <dgm:spPr/>
    </dgm:pt>
    <dgm:pt modelId="{6AA0B448-C8C9-2647-9CAF-33A02FCF92DF}" type="pres">
      <dgm:prSet presAssocID="{9233D69C-DA2C-49D1-A0F9-B6F67EBBD50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CBB35A-3104-A545-9BF7-F76FAAAA9845}" type="pres">
      <dgm:prSet presAssocID="{B8013D50-4610-4C08-8661-E9FAAFDED368}" presName="spacer" presStyleCnt="0"/>
      <dgm:spPr/>
    </dgm:pt>
    <dgm:pt modelId="{97F7F6F7-30A8-CB44-9D76-38EF0B282D95}" type="pres">
      <dgm:prSet presAssocID="{7CA5894E-BB51-4ADE-92E5-9A7B56A66D4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11F301A-4B64-014C-8033-6D04F622B78C}" type="pres">
      <dgm:prSet presAssocID="{351EF669-5E1D-405B-A324-7B4B9E90B67E}" presName="spacer" presStyleCnt="0"/>
      <dgm:spPr/>
    </dgm:pt>
    <dgm:pt modelId="{6303EEC1-1619-A546-9572-433D8658B840}" type="pres">
      <dgm:prSet presAssocID="{2B8202CD-EFF6-4C04-9FBF-A8469E2922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F31E7F0-F5E8-2F4D-96A4-A0572A6486D8}" type="pres">
      <dgm:prSet presAssocID="{417F66DD-C6B8-4326-BC97-C2BDBBCF17E4}" presName="spacer" presStyleCnt="0"/>
      <dgm:spPr/>
    </dgm:pt>
    <dgm:pt modelId="{D2F3884E-6EBC-284F-95EA-BB109813E9F8}" type="pres">
      <dgm:prSet presAssocID="{191ADE60-39FB-4CA1-8B34-D3D82A102B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7D8F261-2EC5-F643-9F73-357179DD634C}" type="pres">
      <dgm:prSet presAssocID="{AF039CBE-2E76-43F4-8B67-880ACED2B309}" presName="spacer" presStyleCnt="0"/>
      <dgm:spPr/>
    </dgm:pt>
    <dgm:pt modelId="{9CA2ADE9-B56C-354B-A4E0-363B23B1CF90}" type="pres">
      <dgm:prSet presAssocID="{296C51C8-C57A-483A-9E01-E62BA46569E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92E750E-B977-4E9B-B86D-6649CA4DEDB9}" srcId="{905CE3DF-FFAC-4FAB-A4A5-48E296FA8D17}" destId="{9233D69C-DA2C-49D1-A0F9-B6F67EBBD502}" srcOrd="1" destOrd="0" parTransId="{CBA8D397-9E2E-4EE3-ADA3-8FD9520BB1F5}" sibTransId="{B8013D50-4610-4C08-8661-E9FAAFDED368}"/>
    <dgm:cxn modelId="{54CCD119-B291-4A3B-BB92-F9724DD15EFD}" srcId="{905CE3DF-FFAC-4FAB-A4A5-48E296FA8D17}" destId="{191ADE60-39FB-4CA1-8B34-D3D82A102BD2}" srcOrd="4" destOrd="0" parTransId="{F823C7A7-9CA7-465A-972C-C19D81BB63B4}" sibTransId="{AF039CBE-2E76-43F4-8B67-880ACED2B309}"/>
    <dgm:cxn modelId="{DF35C464-E45F-9841-9CCE-5BA86E0E87BA}" type="presOf" srcId="{2B8202CD-EFF6-4C04-9FBF-A8469E2922DD}" destId="{6303EEC1-1619-A546-9572-433D8658B840}" srcOrd="0" destOrd="0" presId="urn:microsoft.com/office/officeart/2005/8/layout/vList2"/>
    <dgm:cxn modelId="{F76B2F45-CD82-40E4-BB6C-08919183CEF1}" srcId="{905CE3DF-FFAC-4FAB-A4A5-48E296FA8D17}" destId="{7CA5894E-BB51-4ADE-92E5-9A7B56A66D45}" srcOrd="2" destOrd="0" parTransId="{5C35BAC2-D798-4ACF-98CC-8B6319BDEA42}" sibTransId="{351EF669-5E1D-405B-A324-7B4B9E90B67E}"/>
    <dgm:cxn modelId="{2F3F8168-7176-40B0-A24D-AE2CDBAED42B}" srcId="{905CE3DF-FFAC-4FAB-A4A5-48E296FA8D17}" destId="{06C2588D-FFC5-4BB0-863A-ADA07FFE2385}" srcOrd="0" destOrd="0" parTransId="{11DCD4DB-4AD4-4A40-9883-3317DFA1A981}" sibTransId="{52DD7949-1B10-4C70-ADEA-6A1B1D8E9328}"/>
    <dgm:cxn modelId="{3E5AEB73-A849-434A-87E2-FE3A11BF5797}" type="presOf" srcId="{905CE3DF-FFAC-4FAB-A4A5-48E296FA8D17}" destId="{C864CC7E-9C55-4B46-9FD6-FDF5660AC08E}" srcOrd="0" destOrd="0" presId="urn:microsoft.com/office/officeart/2005/8/layout/vList2"/>
    <dgm:cxn modelId="{5661629D-EB24-9348-8889-BD50BE5104F1}" type="presOf" srcId="{296C51C8-C57A-483A-9E01-E62BA46569E5}" destId="{9CA2ADE9-B56C-354B-A4E0-363B23B1CF90}" srcOrd="0" destOrd="0" presId="urn:microsoft.com/office/officeart/2005/8/layout/vList2"/>
    <dgm:cxn modelId="{235A54D2-4A55-45F2-AF6A-EE6CEBB09945}" srcId="{905CE3DF-FFAC-4FAB-A4A5-48E296FA8D17}" destId="{296C51C8-C57A-483A-9E01-E62BA46569E5}" srcOrd="5" destOrd="0" parTransId="{FF2D32A2-8B2B-455D-8371-0D0F0F462227}" sibTransId="{64559020-1EBE-4AC6-99FD-E091796E7475}"/>
    <dgm:cxn modelId="{4A3EF9D4-6465-E046-B61A-6EAFAF9E2310}" type="presOf" srcId="{7CA5894E-BB51-4ADE-92E5-9A7B56A66D45}" destId="{97F7F6F7-30A8-CB44-9D76-38EF0B282D95}" srcOrd="0" destOrd="0" presId="urn:microsoft.com/office/officeart/2005/8/layout/vList2"/>
    <dgm:cxn modelId="{F4D0E8E5-6277-DD49-B710-A78C598E0CAE}" type="presOf" srcId="{06C2588D-FFC5-4BB0-863A-ADA07FFE2385}" destId="{25F54C82-AD32-A84E-8E51-F0B150EFAEC8}" srcOrd="0" destOrd="0" presId="urn:microsoft.com/office/officeart/2005/8/layout/vList2"/>
    <dgm:cxn modelId="{2C36B1F1-8F7D-D249-978B-307221812005}" type="presOf" srcId="{9233D69C-DA2C-49D1-A0F9-B6F67EBBD502}" destId="{6AA0B448-C8C9-2647-9CAF-33A02FCF92DF}" srcOrd="0" destOrd="0" presId="urn:microsoft.com/office/officeart/2005/8/layout/vList2"/>
    <dgm:cxn modelId="{B9519DFA-03EB-4D7E-99F4-626EE40BBF2F}" srcId="{905CE3DF-FFAC-4FAB-A4A5-48E296FA8D17}" destId="{2B8202CD-EFF6-4C04-9FBF-A8469E2922DD}" srcOrd="3" destOrd="0" parTransId="{403EA72A-FB3F-4853-B0B8-342A86508F6E}" sibTransId="{417F66DD-C6B8-4326-BC97-C2BDBBCF17E4}"/>
    <dgm:cxn modelId="{D3CBC4FF-C343-7647-A909-C414655221A2}" type="presOf" srcId="{191ADE60-39FB-4CA1-8B34-D3D82A102BD2}" destId="{D2F3884E-6EBC-284F-95EA-BB109813E9F8}" srcOrd="0" destOrd="0" presId="urn:microsoft.com/office/officeart/2005/8/layout/vList2"/>
    <dgm:cxn modelId="{18056B92-6554-A941-9673-4DE14DC8754E}" type="presParOf" srcId="{C864CC7E-9C55-4B46-9FD6-FDF5660AC08E}" destId="{25F54C82-AD32-A84E-8E51-F0B150EFAEC8}" srcOrd="0" destOrd="0" presId="urn:microsoft.com/office/officeart/2005/8/layout/vList2"/>
    <dgm:cxn modelId="{7F912C8D-4188-574E-81CB-C077EC89C083}" type="presParOf" srcId="{C864CC7E-9C55-4B46-9FD6-FDF5660AC08E}" destId="{25A7ADC8-8E0D-9643-B280-C98BF0C0884E}" srcOrd="1" destOrd="0" presId="urn:microsoft.com/office/officeart/2005/8/layout/vList2"/>
    <dgm:cxn modelId="{14EF0D37-EA50-8D4D-B725-7E58B7132C29}" type="presParOf" srcId="{C864CC7E-9C55-4B46-9FD6-FDF5660AC08E}" destId="{6AA0B448-C8C9-2647-9CAF-33A02FCF92DF}" srcOrd="2" destOrd="0" presId="urn:microsoft.com/office/officeart/2005/8/layout/vList2"/>
    <dgm:cxn modelId="{3BA5B411-E4D1-3146-ABFC-239F195298D6}" type="presParOf" srcId="{C864CC7E-9C55-4B46-9FD6-FDF5660AC08E}" destId="{A6CBB35A-3104-A545-9BF7-F76FAAAA9845}" srcOrd="3" destOrd="0" presId="urn:microsoft.com/office/officeart/2005/8/layout/vList2"/>
    <dgm:cxn modelId="{AFF5AE53-0BA8-F14C-A2FE-533684603345}" type="presParOf" srcId="{C864CC7E-9C55-4B46-9FD6-FDF5660AC08E}" destId="{97F7F6F7-30A8-CB44-9D76-38EF0B282D95}" srcOrd="4" destOrd="0" presId="urn:microsoft.com/office/officeart/2005/8/layout/vList2"/>
    <dgm:cxn modelId="{D3E0A1DF-F704-5F46-AB8C-BE4AE39B80CF}" type="presParOf" srcId="{C864CC7E-9C55-4B46-9FD6-FDF5660AC08E}" destId="{811F301A-4B64-014C-8033-6D04F622B78C}" srcOrd="5" destOrd="0" presId="urn:microsoft.com/office/officeart/2005/8/layout/vList2"/>
    <dgm:cxn modelId="{79B71283-6DBE-E240-BE44-A77F76DF2CEA}" type="presParOf" srcId="{C864CC7E-9C55-4B46-9FD6-FDF5660AC08E}" destId="{6303EEC1-1619-A546-9572-433D8658B840}" srcOrd="6" destOrd="0" presId="urn:microsoft.com/office/officeart/2005/8/layout/vList2"/>
    <dgm:cxn modelId="{2FD6B0A8-CDAE-F843-A24E-E59ACA7C5AB9}" type="presParOf" srcId="{C864CC7E-9C55-4B46-9FD6-FDF5660AC08E}" destId="{AF31E7F0-F5E8-2F4D-96A4-A0572A6486D8}" srcOrd="7" destOrd="0" presId="urn:microsoft.com/office/officeart/2005/8/layout/vList2"/>
    <dgm:cxn modelId="{8B44A3CE-42C8-CC43-BC3A-890FF6F30966}" type="presParOf" srcId="{C864CC7E-9C55-4B46-9FD6-FDF5660AC08E}" destId="{D2F3884E-6EBC-284F-95EA-BB109813E9F8}" srcOrd="8" destOrd="0" presId="urn:microsoft.com/office/officeart/2005/8/layout/vList2"/>
    <dgm:cxn modelId="{F81D76E8-B93D-BD44-855E-EDEE67CC0C08}" type="presParOf" srcId="{C864CC7E-9C55-4B46-9FD6-FDF5660AC08E}" destId="{27D8F261-2EC5-F643-9F73-357179DD634C}" srcOrd="9" destOrd="0" presId="urn:microsoft.com/office/officeart/2005/8/layout/vList2"/>
    <dgm:cxn modelId="{B35F0DD9-9796-7049-98E8-C5479ED621E5}" type="presParOf" srcId="{C864CC7E-9C55-4B46-9FD6-FDF5660AC08E}" destId="{9CA2ADE9-B56C-354B-A4E0-363B23B1CF9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D3DE9-847B-464E-AB4E-2111BF5680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8587BAD-B8D1-47BF-BAFA-FF478C4665A3}">
      <dgm:prSet/>
      <dgm:spPr/>
      <dgm:t>
        <a:bodyPr/>
        <a:lstStyle/>
        <a:p>
          <a:r>
            <a:rPr lang="cs-CZ"/>
            <a:t>Princip:</a:t>
          </a:r>
          <a:endParaRPr lang="en-US"/>
        </a:p>
      </dgm:t>
    </dgm:pt>
    <dgm:pt modelId="{3281D870-5402-4292-83F6-1A62B12BDB4F}" type="parTrans" cxnId="{01E1D1ED-6F89-4A71-A764-C94A0F87940E}">
      <dgm:prSet/>
      <dgm:spPr/>
      <dgm:t>
        <a:bodyPr/>
        <a:lstStyle/>
        <a:p>
          <a:endParaRPr lang="en-US"/>
        </a:p>
      </dgm:t>
    </dgm:pt>
    <dgm:pt modelId="{B7374516-A1AC-4324-B3A2-3CADEEEC6EAF}" type="sibTrans" cxnId="{01E1D1ED-6F89-4A71-A764-C94A0F87940E}">
      <dgm:prSet/>
      <dgm:spPr/>
      <dgm:t>
        <a:bodyPr/>
        <a:lstStyle/>
        <a:p>
          <a:endParaRPr lang="en-US"/>
        </a:p>
      </dgm:t>
    </dgm:pt>
    <dgm:pt modelId="{70B50DDD-F8F7-4162-87E2-83433AC7750A}">
      <dgm:prSet/>
      <dgm:spPr/>
      <dgm:t>
        <a:bodyPr/>
        <a:lstStyle/>
        <a:p>
          <a:r>
            <a:rPr lang="cs-CZ" dirty="0"/>
            <a:t>Porovnává se poměr průměrů/mediánů jedné a druhé skupiny: </a:t>
          </a:r>
          <a:r>
            <a:rPr lang="cs-CZ" dirty="0" err="1"/>
            <a:t>mean</a:t>
          </a:r>
          <a:r>
            <a:rPr lang="cs-CZ" dirty="0"/>
            <a:t>(X)/</a:t>
          </a:r>
          <a:r>
            <a:rPr lang="cs-CZ" dirty="0" err="1"/>
            <a:t>mean</a:t>
          </a:r>
          <a:r>
            <a:rPr lang="cs-CZ" dirty="0"/>
            <a:t>(</a:t>
          </a:r>
          <a:r>
            <a:rPr lang="cs-CZ" dirty="0" err="1"/>
            <a:t>Y</a:t>
          </a:r>
          <a:r>
            <a:rPr lang="cs-CZ" dirty="0"/>
            <a:t>). </a:t>
          </a:r>
          <a:endParaRPr lang="en-US" dirty="0"/>
        </a:p>
      </dgm:t>
    </dgm:pt>
    <dgm:pt modelId="{2353AC7D-32B4-4CF3-9F00-EF50390E716F}" type="parTrans" cxnId="{E9231D77-E1FB-4540-8B15-52649F1B116B}">
      <dgm:prSet/>
      <dgm:spPr/>
      <dgm:t>
        <a:bodyPr/>
        <a:lstStyle/>
        <a:p>
          <a:endParaRPr lang="en-US"/>
        </a:p>
      </dgm:t>
    </dgm:pt>
    <dgm:pt modelId="{44A2C210-9211-4047-B5CC-C3FFA80FC09B}" type="sibTrans" cxnId="{E9231D77-E1FB-4540-8B15-52649F1B116B}">
      <dgm:prSet/>
      <dgm:spPr/>
      <dgm:t>
        <a:bodyPr/>
        <a:lstStyle/>
        <a:p>
          <a:endParaRPr lang="en-US"/>
        </a:p>
      </dgm:t>
    </dgm:pt>
    <dgm:pt modelId="{CA8F291E-C83F-453F-B501-72CA455950AE}">
      <dgm:prSet/>
      <dgm:spPr/>
      <dgm:t>
        <a:bodyPr/>
        <a:lstStyle/>
        <a:p>
          <a:r>
            <a:rPr lang="cs-CZ"/>
            <a:t>Stanoví se </a:t>
          </a:r>
          <a:r>
            <a:rPr lang="cs-CZ" b="1"/>
            <a:t>fixní dělící hranice</a:t>
          </a:r>
          <a:r>
            <a:rPr lang="cs-CZ"/>
            <a:t>, které určují, jaká velikost efektu je pro nás zajímavá</a:t>
          </a:r>
          <a:endParaRPr lang="en-US"/>
        </a:p>
      </dgm:t>
    </dgm:pt>
    <dgm:pt modelId="{50C863BE-F056-4108-92CB-F441B8D42A4B}" type="parTrans" cxnId="{F3CE3BFD-19A6-44C1-8B64-0E47CAC913F3}">
      <dgm:prSet/>
      <dgm:spPr/>
      <dgm:t>
        <a:bodyPr/>
        <a:lstStyle/>
        <a:p>
          <a:endParaRPr lang="en-US"/>
        </a:p>
      </dgm:t>
    </dgm:pt>
    <dgm:pt modelId="{9D887F2B-63F9-4AA3-A5C1-F0A3A2E63BAD}" type="sibTrans" cxnId="{F3CE3BFD-19A6-44C1-8B64-0E47CAC913F3}">
      <dgm:prSet/>
      <dgm:spPr/>
      <dgm:t>
        <a:bodyPr/>
        <a:lstStyle/>
        <a:p>
          <a:endParaRPr lang="en-US"/>
        </a:p>
      </dgm:t>
    </dgm:pt>
    <dgm:pt modelId="{A0990F43-502D-4549-A7CE-08280B36C94F}">
      <dgm:prSet/>
      <dgm:spPr/>
      <dgm:t>
        <a:bodyPr/>
        <a:lstStyle/>
        <a:p>
          <a:r>
            <a:rPr lang="cs-CZ"/>
            <a:t>Příklad: </a:t>
          </a:r>
          <a:endParaRPr lang="en-US"/>
        </a:p>
      </dgm:t>
    </dgm:pt>
    <dgm:pt modelId="{2F70454E-FB1A-4E7B-9885-2C065FA4DC99}" type="parTrans" cxnId="{E3BB4432-FE53-480A-AF9A-23428F9E2E64}">
      <dgm:prSet/>
      <dgm:spPr/>
      <dgm:t>
        <a:bodyPr/>
        <a:lstStyle/>
        <a:p>
          <a:endParaRPr lang="en-US"/>
        </a:p>
      </dgm:t>
    </dgm:pt>
    <dgm:pt modelId="{6FD866D6-20CF-42D8-8941-AAF927FD2DDE}" type="sibTrans" cxnId="{E3BB4432-FE53-480A-AF9A-23428F9E2E64}">
      <dgm:prSet/>
      <dgm:spPr/>
      <dgm:t>
        <a:bodyPr/>
        <a:lstStyle/>
        <a:p>
          <a:endParaRPr lang="en-US"/>
        </a:p>
      </dgm:t>
    </dgm:pt>
    <dgm:pt modelId="{D7B4797E-E1B7-495B-9E66-49A655EE7D1F}">
      <dgm:prSet/>
      <dgm:spPr/>
      <dgm:t>
        <a:bodyPr/>
        <a:lstStyle/>
        <a:p>
          <a:r>
            <a:rPr lang="cs-CZ"/>
            <a:t>genová exprese, průměr(X)/průměr(Y), kde X a Y jsou genové exprese ve skupinách, použitá dělící hranice: 2</a:t>
          </a:r>
          <a:endParaRPr lang="en-US"/>
        </a:p>
      </dgm:t>
    </dgm:pt>
    <dgm:pt modelId="{C6CBB6A9-C866-4FDE-ADF3-10A4364F7980}" type="parTrans" cxnId="{C08B3846-FEA8-41CE-8596-266D84EC9FF4}">
      <dgm:prSet/>
      <dgm:spPr/>
      <dgm:t>
        <a:bodyPr/>
        <a:lstStyle/>
        <a:p>
          <a:endParaRPr lang="en-US"/>
        </a:p>
      </dgm:t>
    </dgm:pt>
    <dgm:pt modelId="{AC60EEC8-4D0C-4299-BA7D-85B95A1C022E}" type="sibTrans" cxnId="{C08B3846-FEA8-41CE-8596-266D84EC9FF4}">
      <dgm:prSet/>
      <dgm:spPr/>
      <dgm:t>
        <a:bodyPr/>
        <a:lstStyle/>
        <a:p>
          <a:endParaRPr lang="en-US"/>
        </a:p>
      </dgm:t>
    </dgm:pt>
    <dgm:pt modelId="{4BD29B09-9188-4733-8A2E-5CCC0D9C2FC6}">
      <dgm:prSet/>
      <dgm:spPr/>
      <dgm:t>
        <a:bodyPr/>
        <a:lstStyle/>
        <a:p>
          <a:r>
            <a:rPr lang="cs-CZ"/>
            <a:t>Výhoda: jednoduché</a:t>
          </a:r>
          <a:endParaRPr lang="en-US"/>
        </a:p>
      </dgm:t>
    </dgm:pt>
    <dgm:pt modelId="{4AD6E613-6FC1-496A-8D2F-00B6DA9F325E}" type="parTrans" cxnId="{D6BCCF1F-66DB-4103-91DB-E557AA86932B}">
      <dgm:prSet/>
      <dgm:spPr/>
      <dgm:t>
        <a:bodyPr/>
        <a:lstStyle/>
        <a:p>
          <a:endParaRPr lang="en-US"/>
        </a:p>
      </dgm:t>
    </dgm:pt>
    <dgm:pt modelId="{C60AB7DD-08F6-4FBF-8918-ADB750171A5B}" type="sibTrans" cxnId="{D6BCCF1F-66DB-4103-91DB-E557AA86932B}">
      <dgm:prSet/>
      <dgm:spPr/>
      <dgm:t>
        <a:bodyPr/>
        <a:lstStyle/>
        <a:p>
          <a:endParaRPr lang="en-US"/>
        </a:p>
      </dgm:t>
    </dgm:pt>
    <dgm:pt modelId="{BA3A7269-CD11-784D-8A9F-89979A935176}" type="pres">
      <dgm:prSet presAssocID="{265D3DE9-847B-464E-AB4E-2111BF5680CB}" presName="linear" presStyleCnt="0">
        <dgm:presLayoutVars>
          <dgm:dir/>
          <dgm:animLvl val="lvl"/>
          <dgm:resizeHandles val="exact"/>
        </dgm:presLayoutVars>
      </dgm:prSet>
      <dgm:spPr/>
    </dgm:pt>
    <dgm:pt modelId="{97A665E6-787F-C042-8295-7D05E981358F}" type="pres">
      <dgm:prSet presAssocID="{88587BAD-B8D1-47BF-BAFA-FF478C4665A3}" presName="parentLin" presStyleCnt="0"/>
      <dgm:spPr/>
    </dgm:pt>
    <dgm:pt modelId="{17BB8142-79C4-AB49-874C-2E4F808CC3F3}" type="pres">
      <dgm:prSet presAssocID="{88587BAD-B8D1-47BF-BAFA-FF478C4665A3}" presName="parentLeftMargin" presStyleLbl="node1" presStyleIdx="0" presStyleCnt="3"/>
      <dgm:spPr/>
    </dgm:pt>
    <dgm:pt modelId="{39F68C52-5650-2943-8169-B8D267CBE022}" type="pres">
      <dgm:prSet presAssocID="{88587BAD-B8D1-47BF-BAFA-FF478C4665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5C407D-24AB-A745-BE6D-D3A8E2D114E6}" type="pres">
      <dgm:prSet presAssocID="{88587BAD-B8D1-47BF-BAFA-FF478C4665A3}" presName="negativeSpace" presStyleCnt="0"/>
      <dgm:spPr/>
    </dgm:pt>
    <dgm:pt modelId="{1E97CE40-5CDB-4B4D-8436-76C63EC2DC02}" type="pres">
      <dgm:prSet presAssocID="{88587BAD-B8D1-47BF-BAFA-FF478C4665A3}" presName="childText" presStyleLbl="conFgAcc1" presStyleIdx="0" presStyleCnt="3">
        <dgm:presLayoutVars>
          <dgm:bulletEnabled val="1"/>
        </dgm:presLayoutVars>
      </dgm:prSet>
      <dgm:spPr/>
    </dgm:pt>
    <dgm:pt modelId="{D9816E55-0321-BE48-AF2C-E995AF34BAA7}" type="pres">
      <dgm:prSet presAssocID="{B7374516-A1AC-4324-B3A2-3CADEEEC6EAF}" presName="spaceBetweenRectangles" presStyleCnt="0"/>
      <dgm:spPr/>
    </dgm:pt>
    <dgm:pt modelId="{694BF0C5-B18E-EE4A-A987-31EAF660C7AB}" type="pres">
      <dgm:prSet presAssocID="{A0990F43-502D-4549-A7CE-08280B36C94F}" presName="parentLin" presStyleCnt="0"/>
      <dgm:spPr/>
    </dgm:pt>
    <dgm:pt modelId="{F914690B-B3F3-C546-8A60-DBD7CAE10036}" type="pres">
      <dgm:prSet presAssocID="{A0990F43-502D-4549-A7CE-08280B36C94F}" presName="parentLeftMargin" presStyleLbl="node1" presStyleIdx="0" presStyleCnt="3"/>
      <dgm:spPr/>
    </dgm:pt>
    <dgm:pt modelId="{C1C40D6E-2A5F-8742-AEE4-D64857EAE1DF}" type="pres">
      <dgm:prSet presAssocID="{A0990F43-502D-4549-A7CE-08280B36C9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5ED4B4-6BB5-454F-BC22-84AD3DCC68A2}" type="pres">
      <dgm:prSet presAssocID="{A0990F43-502D-4549-A7CE-08280B36C94F}" presName="negativeSpace" presStyleCnt="0"/>
      <dgm:spPr/>
    </dgm:pt>
    <dgm:pt modelId="{4C99BA58-58A3-E64A-896A-7E01827B8313}" type="pres">
      <dgm:prSet presAssocID="{A0990F43-502D-4549-A7CE-08280B36C94F}" presName="childText" presStyleLbl="conFgAcc1" presStyleIdx="1" presStyleCnt="3">
        <dgm:presLayoutVars>
          <dgm:bulletEnabled val="1"/>
        </dgm:presLayoutVars>
      </dgm:prSet>
      <dgm:spPr/>
    </dgm:pt>
    <dgm:pt modelId="{DF9D8309-153A-8840-8071-32757EDA53AB}" type="pres">
      <dgm:prSet presAssocID="{6FD866D6-20CF-42D8-8941-AAF927FD2DDE}" presName="spaceBetweenRectangles" presStyleCnt="0"/>
      <dgm:spPr/>
    </dgm:pt>
    <dgm:pt modelId="{19FBC4FE-6E7B-7B47-9596-74E74407D071}" type="pres">
      <dgm:prSet presAssocID="{4BD29B09-9188-4733-8A2E-5CCC0D9C2FC6}" presName="parentLin" presStyleCnt="0"/>
      <dgm:spPr/>
    </dgm:pt>
    <dgm:pt modelId="{E955C4F7-28FB-2C48-A8E4-5B14ECE994C1}" type="pres">
      <dgm:prSet presAssocID="{4BD29B09-9188-4733-8A2E-5CCC0D9C2FC6}" presName="parentLeftMargin" presStyleLbl="node1" presStyleIdx="1" presStyleCnt="3"/>
      <dgm:spPr/>
    </dgm:pt>
    <dgm:pt modelId="{44042815-7EB5-7649-B950-6DD9ED8D646A}" type="pres">
      <dgm:prSet presAssocID="{4BD29B09-9188-4733-8A2E-5CCC0D9C2F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614524-918B-AB44-9111-5CF77128A261}" type="pres">
      <dgm:prSet presAssocID="{4BD29B09-9188-4733-8A2E-5CCC0D9C2FC6}" presName="negativeSpace" presStyleCnt="0"/>
      <dgm:spPr/>
    </dgm:pt>
    <dgm:pt modelId="{4E4DD94E-D8EB-A143-BED4-7FC11B9F92C0}" type="pres">
      <dgm:prSet presAssocID="{4BD29B09-9188-4733-8A2E-5CCC0D9C2F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9F9C13-3E70-2E44-BB51-85BC517059FC}" type="presOf" srcId="{A0990F43-502D-4549-A7CE-08280B36C94F}" destId="{F914690B-B3F3-C546-8A60-DBD7CAE10036}" srcOrd="0" destOrd="0" presId="urn:microsoft.com/office/officeart/2005/8/layout/list1"/>
    <dgm:cxn modelId="{3EBEF719-DFD5-394B-886C-FBCDA880EE60}" type="presOf" srcId="{88587BAD-B8D1-47BF-BAFA-FF478C4665A3}" destId="{17BB8142-79C4-AB49-874C-2E4F808CC3F3}" srcOrd="0" destOrd="0" presId="urn:microsoft.com/office/officeart/2005/8/layout/list1"/>
    <dgm:cxn modelId="{D6BCCF1F-66DB-4103-91DB-E557AA86932B}" srcId="{265D3DE9-847B-464E-AB4E-2111BF5680CB}" destId="{4BD29B09-9188-4733-8A2E-5CCC0D9C2FC6}" srcOrd="2" destOrd="0" parTransId="{4AD6E613-6FC1-496A-8D2F-00B6DA9F325E}" sibTransId="{C60AB7DD-08F6-4FBF-8918-ADB750171A5B}"/>
    <dgm:cxn modelId="{E3BB4432-FE53-480A-AF9A-23428F9E2E64}" srcId="{265D3DE9-847B-464E-AB4E-2111BF5680CB}" destId="{A0990F43-502D-4549-A7CE-08280B36C94F}" srcOrd="1" destOrd="0" parTransId="{2F70454E-FB1A-4E7B-9885-2C065FA4DC99}" sibTransId="{6FD866D6-20CF-42D8-8941-AAF927FD2DDE}"/>
    <dgm:cxn modelId="{FAC6A936-A84B-AB4D-9D66-53824503E9BE}" type="presOf" srcId="{D7B4797E-E1B7-495B-9E66-49A655EE7D1F}" destId="{4C99BA58-58A3-E64A-896A-7E01827B8313}" srcOrd="0" destOrd="0" presId="urn:microsoft.com/office/officeart/2005/8/layout/list1"/>
    <dgm:cxn modelId="{4D7B3B45-30C8-0D43-BD7D-B9FE29DD29FF}" type="presOf" srcId="{70B50DDD-F8F7-4162-87E2-83433AC7750A}" destId="{1E97CE40-5CDB-4B4D-8436-76C63EC2DC02}" srcOrd="0" destOrd="0" presId="urn:microsoft.com/office/officeart/2005/8/layout/list1"/>
    <dgm:cxn modelId="{C08B3846-FEA8-41CE-8596-266D84EC9FF4}" srcId="{A0990F43-502D-4549-A7CE-08280B36C94F}" destId="{D7B4797E-E1B7-495B-9E66-49A655EE7D1F}" srcOrd="0" destOrd="0" parTransId="{C6CBB6A9-C866-4FDE-ADF3-10A4364F7980}" sibTransId="{AC60EEC8-4D0C-4299-BA7D-85B95A1C022E}"/>
    <dgm:cxn modelId="{E9231D77-E1FB-4540-8B15-52649F1B116B}" srcId="{88587BAD-B8D1-47BF-BAFA-FF478C4665A3}" destId="{70B50DDD-F8F7-4162-87E2-83433AC7750A}" srcOrd="0" destOrd="0" parTransId="{2353AC7D-32B4-4CF3-9F00-EF50390E716F}" sibTransId="{44A2C210-9211-4047-B5CC-C3FFA80FC09B}"/>
    <dgm:cxn modelId="{495B40B7-B7BE-054D-BA61-27008C3534FD}" type="presOf" srcId="{A0990F43-502D-4549-A7CE-08280B36C94F}" destId="{C1C40D6E-2A5F-8742-AEE4-D64857EAE1DF}" srcOrd="1" destOrd="0" presId="urn:microsoft.com/office/officeart/2005/8/layout/list1"/>
    <dgm:cxn modelId="{B81622CC-0C64-4D41-8061-D81F4F64476B}" type="presOf" srcId="{4BD29B09-9188-4733-8A2E-5CCC0D9C2FC6}" destId="{E955C4F7-28FB-2C48-A8E4-5B14ECE994C1}" srcOrd="0" destOrd="0" presId="urn:microsoft.com/office/officeart/2005/8/layout/list1"/>
    <dgm:cxn modelId="{DB457CCC-6D1E-A947-9F07-615BB7969B8C}" type="presOf" srcId="{4BD29B09-9188-4733-8A2E-5CCC0D9C2FC6}" destId="{44042815-7EB5-7649-B950-6DD9ED8D646A}" srcOrd="1" destOrd="0" presId="urn:microsoft.com/office/officeart/2005/8/layout/list1"/>
    <dgm:cxn modelId="{D3A1C4D5-5768-5C44-9CB9-FF15C31F89A6}" type="presOf" srcId="{88587BAD-B8D1-47BF-BAFA-FF478C4665A3}" destId="{39F68C52-5650-2943-8169-B8D267CBE022}" srcOrd="1" destOrd="0" presId="urn:microsoft.com/office/officeart/2005/8/layout/list1"/>
    <dgm:cxn modelId="{4E86ECDE-6D5E-2144-8209-4183F2F61C2B}" type="presOf" srcId="{265D3DE9-847B-464E-AB4E-2111BF5680CB}" destId="{BA3A7269-CD11-784D-8A9F-89979A935176}" srcOrd="0" destOrd="0" presId="urn:microsoft.com/office/officeart/2005/8/layout/list1"/>
    <dgm:cxn modelId="{FDFAA2ED-F604-6D47-8566-5B757B8DD8D7}" type="presOf" srcId="{CA8F291E-C83F-453F-B501-72CA455950AE}" destId="{1E97CE40-5CDB-4B4D-8436-76C63EC2DC02}" srcOrd="0" destOrd="1" presId="urn:microsoft.com/office/officeart/2005/8/layout/list1"/>
    <dgm:cxn modelId="{01E1D1ED-6F89-4A71-A764-C94A0F87940E}" srcId="{265D3DE9-847B-464E-AB4E-2111BF5680CB}" destId="{88587BAD-B8D1-47BF-BAFA-FF478C4665A3}" srcOrd="0" destOrd="0" parTransId="{3281D870-5402-4292-83F6-1A62B12BDB4F}" sibTransId="{B7374516-A1AC-4324-B3A2-3CADEEEC6EAF}"/>
    <dgm:cxn modelId="{F3CE3BFD-19A6-44C1-8B64-0E47CAC913F3}" srcId="{88587BAD-B8D1-47BF-BAFA-FF478C4665A3}" destId="{CA8F291E-C83F-453F-B501-72CA455950AE}" srcOrd="1" destOrd="0" parTransId="{50C863BE-F056-4108-92CB-F441B8D42A4B}" sibTransId="{9D887F2B-63F9-4AA3-A5C1-F0A3A2E63BAD}"/>
    <dgm:cxn modelId="{B256DCDA-C7CB-954E-8623-4C08E7B4CC4C}" type="presParOf" srcId="{BA3A7269-CD11-784D-8A9F-89979A935176}" destId="{97A665E6-787F-C042-8295-7D05E981358F}" srcOrd="0" destOrd="0" presId="urn:microsoft.com/office/officeart/2005/8/layout/list1"/>
    <dgm:cxn modelId="{4D80F99B-AB24-B546-9FE2-4D5CDBAC5DB7}" type="presParOf" srcId="{97A665E6-787F-C042-8295-7D05E981358F}" destId="{17BB8142-79C4-AB49-874C-2E4F808CC3F3}" srcOrd="0" destOrd="0" presId="urn:microsoft.com/office/officeart/2005/8/layout/list1"/>
    <dgm:cxn modelId="{66260AC1-C080-004B-81EA-F35CD3CF0D1C}" type="presParOf" srcId="{97A665E6-787F-C042-8295-7D05E981358F}" destId="{39F68C52-5650-2943-8169-B8D267CBE022}" srcOrd="1" destOrd="0" presId="urn:microsoft.com/office/officeart/2005/8/layout/list1"/>
    <dgm:cxn modelId="{21B06A84-D345-EB43-A7EA-361D40C4F649}" type="presParOf" srcId="{BA3A7269-CD11-784D-8A9F-89979A935176}" destId="{D25C407D-24AB-A745-BE6D-D3A8E2D114E6}" srcOrd="1" destOrd="0" presId="urn:microsoft.com/office/officeart/2005/8/layout/list1"/>
    <dgm:cxn modelId="{70B2BD4F-9B63-EC44-BF5B-37D33FF9A607}" type="presParOf" srcId="{BA3A7269-CD11-784D-8A9F-89979A935176}" destId="{1E97CE40-5CDB-4B4D-8436-76C63EC2DC02}" srcOrd="2" destOrd="0" presId="urn:microsoft.com/office/officeart/2005/8/layout/list1"/>
    <dgm:cxn modelId="{48FB103F-81A9-4441-83C6-5514209D7784}" type="presParOf" srcId="{BA3A7269-CD11-784D-8A9F-89979A935176}" destId="{D9816E55-0321-BE48-AF2C-E995AF34BAA7}" srcOrd="3" destOrd="0" presId="urn:microsoft.com/office/officeart/2005/8/layout/list1"/>
    <dgm:cxn modelId="{27E545F6-6773-F84E-9F7D-E79884FFDAC6}" type="presParOf" srcId="{BA3A7269-CD11-784D-8A9F-89979A935176}" destId="{694BF0C5-B18E-EE4A-A987-31EAF660C7AB}" srcOrd="4" destOrd="0" presId="urn:microsoft.com/office/officeart/2005/8/layout/list1"/>
    <dgm:cxn modelId="{15233BBB-7193-4E43-8F0D-38C3093ADD31}" type="presParOf" srcId="{694BF0C5-B18E-EE4A-A987-31EAF660C7AB}" destId="{F914690B-B3F3-C546-8A60-DBD7CAE10036}" srcOrd="0" destOrd="0" presId="urn:microsoft.com/office/officeart/2005/8/layout/list1"/>
    <dgm:cxn modelId="{1C8F1B9D-33C8-1E40-BE5D-6AC18E0FC4D4}" type="presParOf" srcId="{694BF0C5-B18E-EE4A-A987-31EAF660C7AB}" destId="{C1C40D6E-2A5F-8742-AEE4-D64857EAE1DF}" srcOrd="1" destOrd="0" presId="urn:microsoft.com/office/officeart/2005/8/layout/list1"/>
    <dgm:cxn modelId="{5A32F437-B713-E74C-B008-6541979BEC50}" type="presParOf" srcId="{BA3A7269-CD11-784D-8A9F-89979A935176}" destId="{CA5ED4B4-6BB5-454F-BC22-84AD3DCC68A2}" srcOrd="5" destOrd="0" presId="urn:microsoft.com/office/officeart/2005/8/layout/list1"/>
    <dgm:cxn modelId="{F964F5A3-1287-9547-B24E-ADC9EC73CEEE}" type="presParOf" srcId="{BA3A7269-CD11-784D-8A9F-89979A935176}" destId="{4C99BA58-58A3-E64A-896A-7E01827B8313}" srcOrd="6" destOrd="0" presId="urn:microsoft.com/office/officeart/2005/8/layout/list1"/>
    <dgm:cxn modelId="{3AA836CD-B525-B44B-9D15-2745220EAC89}" type="presParOf" srcId="{BA3A7269-CD11-784D-8A9F-89979A935176}" destId="{DF9D8309-153A-8840-8071-32757EDA53AB}" srcOrd="7" destOrd="0" presId="urn:microsoft.com/office/officeart/2005/8/layout/list1"/>
    <dgm:cxn modelId="{4871A039-DF5E-EF43-B28A-BB4CF4325F5D}" type="presParOf" srcId="{BA3A7269-CD11-784D-8A9F-89979A935176}" destId="{19FBC4FE-6E7B-7B47-9596-74E74407D071}" srcOrd="8" destOrd="0" presId="urn:microsoft.com/office/officeart/2005/8/layout/list1"/>
    <dgm:cxn modelId="{21B4BE6F-05E1-6747-9DDB-99837960A6AF}" type="presParOf" srcId="{19FBC4FE-6E7B-7B47-9596-74E74407D071}" destId="{E955C4F7-28FB-2C48-A8E4-5B14ECE994C1}" srcOrd="0" destOrd="0" presId="urn:microsoft.com/office/officeart/2005/8/layout/list1"/>
    <dgm:cxn modelId="{CBD0C336-C929-1E48-8966-ADB1EB147A3E}" type="presParOf" srcId="{19FBC4FE-6E7B-7B47-9596-74E74407D071}" destId="{44042815-7EB5-7649-B950-6DD9ED8D646A}" srcOrd="1" destOrd="0" presId="urn:microsoft.com/office/officeart/2005/8/layout/list1"/>
    <dgm:cxn modelId="{AB077CFA-BB4A-FC4F-85F8-BDF03CC7767E}" type="presParOf" srcId="{BA3A7269-CD11-784D-8A9F-89979A935176}" destId="{40614524-918B-AB44-9111-5CF77128A261}" srcOrd="9" destOrd="0" presId="urn:microsoft.com/office/officeart/2005/8/layout/list1"/>
    <dgm:cxn modelId="{132DE1D7-2C62-6547-9D88-0B42576DA3D1}" type="presParOf" srcId="{BA3A7269-CD11-784D-8A9F-89979A935176}" destId="{4E4DD94E-D8EB-A143-BED4-7FC11B9F92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5D3DE9-847B-464E-AB4E-2111BF5680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587BAD-B8D1-47BF-BAFA-FF478C4665A3}">
      <dgm:prSet/>
      <dgm:spPr>
        <a:solidFill>
          <a:srgbClr val="C00000"/>
        </a:solidFill>
      </dgm:spPr>
      <dgm:t>
        <a:bodyPr/>
        <a:lstStyle/>
        <a:p>
          <a:r>
            <a:rPr lang="cs-CZ" dirty="0"/>
            <a:t>Nevýhody:</a:t>
          </a:r>
          <a:endParaRPr lang="en-US" dirty="0"/>
        </a:p>
      </dgm:t>
    </dgm:pt>
    <dgm:pt modelId="{3281D870-5402-4292-83F6-1A62B12BDB4F}" type="parTrans" cxnId="{01E1D1ED-6F89-4A71-A764-C94A0F87940E}">
      <dgm:prSet/>
      <dgm:spPr/>
      <dgm:t>
        <a:bodyPr/>
        <a:lstStyle/>
        <a:p>
          <a:endParaRPr lang="en-US"/>
        </a:p>
      </dgm:t>
    </dgm:pt>
    <dgm:pt modelId="{B7374516-A1AC-4324-B3A2-3CADEEEC6EAF}" type="sibTrans" cxnId="{01E1D1ED-6F89-4A71-A764-C94A0F87940E}">
      <dgm:prSet/>
      <dgm:spPr/>
      <dgm:t>
        <a:bodyPr/>
        <a:lstStyle/>
        <a:p>
          <a:endParaRPr lang="en-US"/>
        </a:p>
      </dgm:t>
    </dgm:pt>
    <dgm:pt modelId="{70B50DDD-F8F7-4162-87E2-83433AC7750A}">
      <dgm:prSet custT="1"/>
      <dgm:spPr/>
      <dgm:t>
        <a:bodyPr/>
        <a:lstStyle/>
        <a:p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I menší změny mohou být biologicky významné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(malý efekt genu/proteinu může být znásobený kooperací více genů v dráze)</a:t>
          </a:r>
          <a:endParaRPr lang="en-US" sz="2000" dirty="0"/>
        </a:p>
      </dgm:t>
    </dgm:pt>
    <dgm:pt modelId="{2353AC7D-32B4-4CF3-9F00-EF50390E716F}" type="parTrans" cxnId="{E9231D77-E1FB-4540-8B15-52649F1B116B}">
      <dgm:prSet/>
      <dgm:spPr/>
      <dgm:t>
        <a:bodyPr/>
        <a:lstStyle/>
        <a:p>
          <a:endParaRPr lang="en-US"/>
        </a:p>
      </dgm:t>
    </dgm:pt>
    <dgm:pt modelId="{44A2C210-9211-4047-B5CC-C3FFA80FC09B}" type="sibTrans" cxnId="{E9231D77-E1FB-4540-8B15-52649F1B116B}">
      <dgm:prSet/>
      <dgm:spPr/>
      <dgm:t>
        <a:bodyPr/>
        <a:lstStyle/>
        <a:p>
          <a:endParaRPr lang="en-US"/>
        </a:p>
      </dgm:t>
    </dgm:pt>
    <dgm:pt modelId="{025C7D1A-0994-C24E-ABE0-6C2D6AA855C8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Data jsou ovlivněné </a:t>
          </a:r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technickou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a </a:t>
          </a:r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biologickou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variabilitou:</a:t>
          </a:r>
        </a:p>
      </dgm:t>
    </dgm:pt>
    <dgm:pt modelId="{CF708FF2-6036-6545-B9DD-A570AEEFCD79}" type="parTrans" cxnId="{C81E576D-9362-EF4B-AF7D-B854EB7DA342}">
      <dgm:prSet/>
      <dgm:spPr/>
      <dgm:t>
        <a:bodyPr/>
        <a:lstStyle/>
        <a:p>
          <a:endParaRPr lang="en-GB"/>
        </a:p>
      </dgm:t>
    </dgm:pt>
    <dgm:pt modelId="{D586E588-6FD9-424C-A3CE-9A723070A4A5}" type="sibTrans" cxnId="{C81E576D-9362-EF4B-AF7D-B854EB7DA342}">
      <dgm:prSet/>
      <dgm:spPr/>
      <dgm:t>
        <a:bodyPr/>
        <a:lstStyle/>
        <a:p>
          <a:endParaRPr lang="en-GB"/>
        </a:p>
      </dgm:t>
    </dgm:pt>
    <dgm:pt modelId="{105BDD3C-7C7E-8D41-BA79-56E2282AE84D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Co s hodnotou 1.9999 ?</a:t>
          </a:r>
        </a:p>
      </dgm:t>
    </dgm:pt>
    <dgm:pt modelId="{DF01FC1F-7219-EA48-8325-926A46D66646}" type="parTrans" cxnId="{6883AA2B-1CCA-FE41-AE13-694B630BC535}">
      <dgm:prSet/>
      <dgm:spPr/>
      <dgm:t>
        <a:bodyPr/>
        <a:lstStyle/>
        <a:p>
          <a:endParaRPr lang="en-GB"/>
        </a:p>
      </dgm:t>
    </dgm:pt>
    <dgm:pt modelId="{C68D6170-FDC2-5643-AAAC-D39DA326ED2C}" type="sibTrans" cxnId="{6883AA2B-1CCA-FE41-AE13-694B630BC535}">
      <dgm:prSet/>
      <dgm:spPr/>
      <dgm:t>
        <a:bodyPr/>
        <a:lstStyle/>
        <a:p>
          <a:endParaRPr lang="en-GB"/>
        </a:p>
      </dgm:t>
    </dgm:pt>
    <dgm:pt modelId="{F61621ED-9D4E-3F45-99DC-C3BB075F11A0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Hodnoty mohou být vychýlené směrem k nule (například u nádorů s příměsí normálních buněk ve vzorku)</a:t>
          </a:r>
        </a:p>
      </dgm:t>
    </dgm:pt>
    <dgm:pt modelId="{261EB2D7-F2EF-4C4B-A710-DAA3447E667C}" type="parTrans" cxnId="{29F5DC9E-5A29-9843-8667-77E4397BAEA8}">
      <dgm:prSet/>
      <dgm:spPr/>
      <dgm:t>
        <a:bodyPr/>
        <a:lstStyle/>
        <a:p>
          <a:endParaRPr lang="en-GB"/>
        </a:p>
      </dgm:t>
    </dgm:pt>
    <dgm:pt modelId="{38943C08-6218-5E4C-8B6D-A3785F6F0EB7}" type="sibTrans" cxnId="{29F5DC9E-5A29-9843-8667-77E4397BAEA8}">
      <dgm:prSet/>
      <dgm:spPr/>
      <dgm:t>
        <a:bodyPr/>
        <a:lstStyle/>
        <a:p>
          <a:endParaRPr lang="en-GB"/>
        </a:p>
      </dgm:t>
    </dgm:pt>
    <dgm:pt modelId="{49672EFC-ECA9-504A-82A3-D57BF45A5B8C}">
      <dgm:prSet custT="1"/>
      <dgm:spPr/>
      <dgm:t>
        <a:bodyPr/>
        <a:lstStyle/>
        <a:p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Neberou do úvahy variabilitu!</a:t>
          </a:r>
        </a:p>
      </dgm:t>
    </dgm:pt>
    <dgm:pt modelId="{6B745FD6-332B-544B-BBDE-C84089F48091}" type="parTrans" cxnId="{89F5514E-B05A-4F43-8E5D-BF6E11AEB7E4}">
      <dgm:prSet/>
      <dgm:spPr/>
      <dgm:t>
        <a:bodyPr/>
        <a:lstStyle/>
        <a:p>
          <a:endParaRPr lang="en-GB"/>
        </a:p>
      </dgm:t>
    </dgm:pt>
    <dgm:pt modelId="{F85FE95F-160B-6A4D-9270-09DBBD656FA3}" type="sibTrans" cxnId="{89F5514E-B05A-4F43-8E5D-BF6E11AEB7E4}">
      <dgm:prSet/>
      <dgm:spPr/>
      <dgm:t>
        <a:bodyPr/>
        <a:lstStyle/>
        <a:p>
          <a:endParaRPr lang="en-GB"/>
        </a:p>
      </dgm:t>
    </dgm:pt>
    <dgm:pt modelId="{B636687B-7D53-8A43-8B1D-2E924208838F}">
      <dgm:prSet custT="1"/>
      <dgm:spPr/>
      <dgm:t>
        <a:bodyPr/>
        <a:lstStyle/>
        <a:p>
          <a:endParaRPr lang="en-US" sz="2000" dirty="0"/>
        </a:p>
      </dgm:t>
    </dgm:pt>
    <dgm:pt modelId="{EB3FB7E8-6AC9-7B4D-A69D-1975B64122EC}" type="parTrans" cxnId="{B9E8DAD2-36C0-734C-9975-52541A575690}">
      <dgm:prSet/>
      <dgm:spPr/>
      <dgm:t>
        <a:bodyPr/>
        <a:lstStyle/>
        <a:p>
          <a:endParaRPr lang="en-GB"/>
        </a:p>
      </dgm:t>
    </dgm:pt>
    <dgm:pt modelId="{D03F2467-1EF8-EB47-8FC4-8A82959439C7}" type="sibTrans" cxnId="{B9E8DAD2-36C0-734C-9975-52541A575690}">
      <dgm:prSet/>
      <dgm:spPr/>
      <dgm:t>
        <a:bodyPr/>
        <a:lstStyle/>
        <a:p>
          <a:endParaRPr lang="en-GB"/>
        </a:p>
      </dgm:t>
    </dgm:pt>
    <dgm:pt modelId="{873B5FB3-2280-0B49-968F-4B3CB2A1AC90}">
      <dgm:prSet custT="1"/>
      <dgm:spPr/>
      <dgm:t>
        <a:bodyPr/>
        <a:lstStyle/>
        <a:p>
          <a:endParaRPr lang="cs-CZ" altLang="cs-CZ" sz="2000" dirty="0">
            <a:solidFill>
              <a:srgbClr val="000000"/>
            </a:solidFill>
            <a:latin typeface="Arial" panose="020B0604020202020204" pitchFamily="34" charset="0"/>
          </a:endParaRPr>
        </a:p>
      </dgm:t>
    </dgm:pt>
    <dgm:pt modelId="{FC697A66-565C-6748-B4F0-C62E6236B2A5}" type="parTrans" cxnId="{1E7583C0-1695-7340-B6A1-B8609EAA7E9A}">
      <dgm:prSet/>
      <dgm:spPr/>
      <dgm:t>
        <a:bodyPr/>
        <a:lstStyle/>
        <a:p>
          <a:endParaRPr lang="en-GB"/>
        </a:p>
      </dgm:t>
    </dgm:pt>
    <dgm:pt modelId="{6A74E482-A86E-6F4D-A84C-6735BCF59B9B}" type="sibTrans" cxnId="{1E7583C0-1695-7340-B6A1-B8609EAA7E9A}">
      <dgm:prSet/>
      <dgm:spPr/>
      <dgm:t>
        <a:bodyPr/>
        <a:lstStyle/>
        <a:p>
          <a:endParaRPr lang="en-GB"/>
        </a:p>
      </dgm:t>
    </dgm:pt>
    <dgm:pt modelId="{BA3A7269-CD11-784D-8A9F-89979A935176}" type="pres">
      <dgm:prSet presAssocID="{265D3DE9-847B-464E-AB4E-2111BF5680CB}" presName="linear" presStyleCnt="0">
        <dgm:presLayoutVars>
          <dgm:dir/>
          <dgm:animLvl val="lvl"/>
          <dgm:resizeHandles val="exact"/>
        </dgm:presLayoutVars>
      </dgm:prSet>
      <dgm:spPr/>
    </dgm:pt>
    <dgm:pt modelId="{97A665E6-787F-C042-8295-7D05E981358F}" type="pres">
      <dgm:prSet presAssocID="{88587BAD-B8D1-47BF-BAFA-FF478C4665A3}" presName="parentLin" presStyleCnt="0"/>
      <dgm:spPr/>
    </dgm:pt>
    <dgm:pt modelId="{17BB8142-79C4-AB49-874C-2E4F808CC3F3}" type="pres">
      <dgm:prSet presAssocID="{88587BAD-B8D1-47BF-BAFA-FF478C4665A3}" presName="parentLeftMargin" presStyleLbl="node1" presStyleIdx="0" presStyleCnt="1"/>
      <dgm:spPr/>
    </dgm:pt>
    <dgm:pt modelId="{39F68C52-5650-2943-8169-B8D267CBE022}" type="pres">
      <dgm:prSet presAssocID="{88587BAD-B8D1-47BF-BAFA-FF478C4665A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5C407D-24AB-A745-BE6D-D3A8E2D114E6}" type="pres">
      <dgm:prSet presAssocID="{88587BAD-B8D1-47BF-BAFA-FF478C4665A3}" presName="negativeSpace" presStyleCnt="0"/>
      <dgm:spPr/>
    </dgm:pt>
    <dgm:pt modelId="{1E97CE40-5CDB-4B4D-8436-76C63EC2DC02}" type="pres">
      <dgm:prSet presAssocID="{88587BAD-B8D1-47BF-BAFA-FF478C4665A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26CF50E-D7CA-CC47-9896-D4426F2344CA}" type="presOf" srcId="{F61621ED-9D4E-3F45-99DC-C3BB075F11A0}" destId="{1E97CE40-5CDB-4B4D-8436-76C63EC2DC02}" srcOrd="0" destOrd="4" presId="urn:microsoft.com/office/officeart/2005/8/layout/list1"/>
    <dgm:cxn modelId="{A2D93D15-2ED0-6B48-8068-7C5CE471CD4E}" type="presOf" srcId="{49672EFC-ECA9-504A-82A3-D57BF45A5B8C}" destId="{1E97CE40-5CDB-4B4D-8436-76C63EC2DC02}" srcOrd="0" destOrd="6" presId="urn:microsoft.com/office/officeart/2005/8/layout/list1"/>
    <dgm:cxn modelId="{3EBEF719-DFD5-394B-886C-FBCDA880EE60}" type="presOf" srcId="{88587BAD-B8D1-47BF-BAFA-FF478C4665A3}" destId="{17BB8142-79C4-AB49-874C-2E4F808CC3F3}" srcOrd="0" destOrd="0" presId="urn:microsoft.com/office/officeart/2005/8/layout/list1"/>
    <dgm:cxn modelId="{6883AA2B-1CCA-FE41-AE13-694B630BC535}" srcId="{025C7D1A-0994-C24E-ABE0-6C2D6AA855C8}" destId="{105BDD3C-7C7E-8D41-BA79-56E2282AE84D}" srcOrd="0" destOrd="0" parTransId="{DF01FC1F-7219-EA48-8325-926A46D66646}" sibTransId="{C68D6170-FDC2-5643-AAAC-D39DA326ED2C}"/>
    <dgm:cxn modelId="{4D7B3B45-30C8-0D43-BD7D-B9FE29DD29FF}" type="presOf" srcId="{70B50DDD-F8F7-4162-87E2-83433AC7750A}" destId="{1E97CE40-5CDB-4B4D-8436-76C63EC2DC02}" srcOrd="0" destOrd="0" presId="urn:microsoft.com/office/officeart/2005/8/layout/list1"/>
    <dgm:cxn modelId="{C81E576D-9362-EF4B-AF7D-B854EB7DA342}" srcId="{88587BAD-B8D1-47BF-BAFA-FF478C4665A3}" destId="{025C7D1A-0994-C24E-ABE0-6C2D6AA855C8}" srcOrd="2" destOrd="0" parTransId="{CF708FF2-6036-6545-B9DD-A570AEEFCD79}" sibTransId="{D586E588-6FD9-424C-A3CE-9A723070A4A5}"/>
    <dgm:cxn modelId="{89F5514E-B05A-4F43-8E5D-BF6E11AEB7E4}" srcId="{88587BAD-B8D1-47BF-BAFA-FF478C4665A3}" destId="{49672EFC-ECA9-504A-82A3-D57BF45A5B8C}" srcOrd="3" destOrd="0" parTransId="{6B745FD6-332B-544B-BBDE-C84089F48091}" sibTransId="{F85FE95F-160B-6A4D-9270-09DBBD656FA3}"/>
    <dgm:cxn modelId="{48074752-1A89-5D42-98AC-81168F243D0E}" type="presOf" srcId="{025C7D1A-0994-C24E-ABE0-6C2D6AA855C8}" destId="{1E97CE40-5CDB-4B4D-8436-76C63EC2DC02}" srcOrd="0" destOrd="2" presId="urn:microsoft.com/office/officeart/2005/8/layout/list1"/>
    <dgm:cxn modelId="{E9231D77-E1FB-4540-8B15-52649F1B116B}" srcId="{88587BAD-B8D1-47BF-BAFA-FF478C4665A3}" destId="{70B50DDD-F8F7-4162-87E2-83433AC7750A}" srcOrd="0" destOrd="0" parTransId="{2353AC7D-32B4-4CF3-9F00-EF50390E716F}" sibTransId="{44A2C210-9211-4047-B5CC-C3FFA80FC09B}"/>
    <dgm:cxn modelId="{C5CC8558-E8AB-E94E-8722-0189945D374C}" type="presOf" srcId="{105BDD3C-7C7E-8D41-BA79-56E2282AE84D}" destId="{1E97CE40-5CDB-4B4D-8436-76C63EC2DC02}" srcOrd="0" destOrd="3" presId="urn:microsoft.com/office/officeart/2005/8/layout/list1"/>
    <dgm:cxn modelId="{E53B4E85-C150-4742-8821-C98444A3281C}" type="presOf" srcId="{B636687B-7D53-8A43-8B1D-2E924208838F}" destId="{1E97CE40-5CDB-4B4D-8436-76C63EC2DC02}" srcOrd="0" destOrd="1" presId="urn:microsoft.com/office/officeart/2005/8/layout/list1"/>
    <dgm:cxn modelId="{29F5DC9E-5A29-9843-8667-77E4397BAEA8}" srcId="{025C7D1A-0994-C24E-ABE0-6C2D6AA855C8}" destId="{F61621ED-9D4E-3F45-99DC-C3BB075F11A0}" srcOrd="1" destOrd="0" parTransId="{261EB2D7-F2EF-4C4B-A710-DAA3447E667C}" sibTransId="{38943C08-6218-5E4C-8B6D-A3785F6F0EB7}"/>
    <dgm:cxn modelId="{1E7583C0-1695-7340-B6A1-B8609EAA7E9A}" srcId="{025C7D1A-0994-C24E-ABE0-6C2D6AA855C8}" destId="{873B5FB3-2280-0B49-968F-4B3CB2A1AC90}" srcOrd="2" destOrd="0" parTransId="{FC697A66-565C-6748-B4F0-C62E6236B2A5}" sibTransId="{6A74E482-A86E-6F4D-A84C-6735BCF59B9B}"/>
    <dgm:cxn modelId="{B9E8DAD2-36C0-734C-9975-52541A575690}" srcId="{88587BAD-B8D1-47BF-BAFA-FF478C4665A3}" destId="{B636687B-7D53-8A43-8B1D-2E924208838F}" srcOrd="1" destOrd="0" parTransId="{EB3FB7E8-6AC9-7B4D-A69D-1975B64122EC}" sibTransId="{D03F2467-1EF8-EB47-8FC4-8A82959439C7}"/>
    <dgm:cxn modelId="{D3A1C4D5-5768-5C44-9CB9-FF15C31F89A6}" type="presOf" srcId="{88587BAD-B8D1-47BF-BAFA-FF478C4665A3}" destId="{39F68C52-5650-2943-8169-B8D267CBE022}" srcOrd="1" destOrd="0" presId="urn:microsoft.com/office/officeart/2005/8/layout/list1"/>
    <dgm:cxn modelId="{4E86ECDE-6D5E-2144-8209-4183F2F61C2B}" type="presOf" srcId="{265D3DE9-847B-464E-AB4E-2111BF5680CB}" destId="{BA3A7269-CD11-784D-8A9F-89979A935176}" srcOrd="0" destOrd="0" presId="urn:microsoft.com/office/officeart/2005/8/layout/list1"/>
    <dgm:cxn modelId="{01E1D1ED-6F89-4A71-A764-C94A0F87940E}" srcId="{265D3DE9-847B-464E-AB4E-2111BF5680CB}" destId="{88587BAD-B8D1-47BF-BAFA-FF478C4665A3}" srcOrd="0" destOrd="0" parTransId="{3281D870-5402-4292-83F6-1A62B12BDB4F}" sibTransId="{B7374516-A1AC-4324-B3A2-3CADEEEC6EAF}"/>
    <dgm:cxn modelId="{65FA1EFB-DC5A-0C42-8CDC-C8FDCD958FC3}" type="presOf" srcId="{873B5FB3-2280-0B49-968F-4B3CB2A1AC90}" destId="{1E97CE40-5CDB-4B4D-8436-76C63EC2DC02}" srcOrd="0" destOrd="5" presId="urn:microsoft.com/office/officeart/2005/8/layout/list1"/>
    <dgm:cxn modelId="{B256DCDA-C7CB-954E-8623-4C08E7B4CC4C}" type="presParOf" srcId="{BA3A7269-CD11-784D-8A9F-89979A935176}" destId="{97A665E6-787F-C042-8295-7D05E981358F}" srcOrd="0" destOrd="0" presId="urn:microsoft.com/office/officeart/2005/8/layout/list1"/>
    <dgm:cxn modelId="{4D80F99B-AB24-B546-9FE2-4D5CDBAC5DB7}" type="presParOf" srcId="{97A665E6-787F-C042-8295-7D05E981358F}" destId="{17BB8142-79C4-AB49-874C-2E4F808CC3F3}" srcOrd="0" destOrd="0" presId="urn:microsoft.com/office/officeart/2005/8/layout/list1"/>
    <dgm:cxn modelId="{66260AC1-C080-004B-81EA-F35CD3CF0D1C}" type="presParOf" srcId="{97A665E6-787F-C042-8295-7D05E981358F}" destId="{39F68C52-5650-2943-8169-B8D267CBE022}" srcOrd="1" destOrd="0" presId="urn:microsoft.com/office/officeart/2005/8/layout/list1"/>
    <dgm:cxn modelId="{21B06A84-D345-EB43-A7EA-361D40C4F649}" type="presParOf" srcId="{BA3A7269-CD11-784D-8A9F-89979A935176}" destId="{D25C407D-24AB-A745-BE6D-D3A8E2D114E6}" srcOrd="1" destOrd="0" presId="urn:microsoft.com/office/officeart/2005/8/layout/list1"/>
    <dgm:cxn modelId="{70B2BD4F-9B63-EC44-BF5B-37D33FF9A607}" type="presParOf" srcId="{BA3A7269-CD11-784D-8A9F-89979A935176}" destId="{1E97CE40-5CDB-4B4D-8436-76C63EC2DC0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F0F54A-2102-4C15-975F-0A1BB3DDAC5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99BF44-339E-4E0E-83C1-BE5CE45ED98A}">
      <dgm:prSet/>
      <dgm:spPr/>
      <dgm:t>
        <a:bodyPr/>
        <a:lstStyle/>
        <a:p>
          <a:r>
            <a:rPr lang="cs-CZ" i="1" dirty="0"/>
            <a:t>Klademe si otázku: Je aktivita/množství proteinu/genu ve skupině A odlišné od průměrné aktivity/množství proteinu/genu ve skupině B?</a:t>
          </a:r>
          <a:endParaRPr lang="en-US" dirty="0"/>
        </a:p>
      </dgm:t>
    </dgm:pt>
    <dgm:pt modelId="{24358B91-85B3-4494-980F-3E79AEB75F64}" type="parTrans" cxnId="{C4C0AD24-52C9-41C4-9F58-3468BC5B6860}">
      <dgm:prSet/>
      <dgm:spPr/>
      <dgm:t>
        <a:bodyPr/>
        <a:lstStyle/>
        <a:p>
          <a:endParaRPr lang="en-US"/>
        </a:p>
      </dgm:t>
    </dgm:pt>
    <dgm:pt modelId="{E8F160CF-3204-48ED-BF0A-DFC66167E31F}" type="sibTrans" cxnId="{C4C0AD24-52C9-41C4-9F58-3468BC5B6860}">
      <dgm:prSet/>
      <dgm:spPr/>
      <dgm:t>
        <a:bodyPr/>
        <a:lstStyle/>
        <a:p>
          <a:endParaRPr lang="en-US"/>
        </a:p>
      </dgm:t>
    </dgm:pt>
    <dgm:pt modelId="{E19EAC75-091C-4A68-9C0B-CC6EC43DBCE1}">
      <dgm:prSet/>
      <dgm:spPr/>
      <dgm:t>
        <a:bodyPr/>
        <a:lstStyle/>
        <a:p>
          <a:r>
            <a:rPr lang="cs-CZ" dirty="0"/>
            <a:t>Na každý protein/gen </a:t>
          </a:r>
          <a:r>
            <a:rPr lang="cs-CZ" i="1" dirty="0"/>
            <a:t>g</a:t>
          </a:r>
          <a:r>
            <a:rPr lang="cs-CZ" dirty="0"/>
            <a:t> aplikujeme statistický test, kterým získáme </a:t>
          </a:r>
          <a:r>
            <a:rPr lang="cs-CZ" i="1" dirty="0"/>
            <a:t>T</a:t>
          </a:r>
          <a:r>
            <a:rPr lang="cs-CZ" i="1" baseline="-25000" dirty="0"/>
            <a:t>g </a:t>
          </a:r>
          <a:r>
            <a:rPr lang="cs-CZ" dirty="0"/>
            <a:t>statistiku a příslušné </a:t>
          </a:r>
          <a:r>
            <a:rPr lang="cs-CZ" i="1" dirty="0"/>
            <a:t>p-hodnoty</a:t>
          </a:r>
          <a:endParaRPr lang="en-US" dirty="0"/>
        </a:p>
      </dgm:t>
    </dgm:pt>
    <dgm:pt modelId="{9A3B915B-CDA1-46E7-B5AB-F2E669BD4E4C}" type="parTrans" cxnId="{360E0DAC-0DDC-468D-8B17-62779100E324}">
      <dgm:prSet/>
      <dgm:spPr/>
      <dgm:t>
        <a:bodyPr/>
        <a:lstStyle/>
        <a:p>
          <a:endParaRPr lang="en-US"/>
        </a:p>
      </dgm:t>
    </dgm:pt>
    <dgm:pt modelId="{4B736C96-426F-457A-92B9-620B66B7BD24}" type="sibTrans" cxnId="{360E0DAC-0DDC-468D-8B17-62779100E324}">
      <dgm:prSet/>
      <dgm:spPr/>
      <dgm:t>
        <a:bodyPr/>
        <a:lstStyle/>
        <a:p>
          <a:endParaRPr lang="en-US"/>
        </a:p>
      </dgm:t>
    </dgm:pt>
    <dgm:pt modelId="{60402898-97B8-B840-9CAE-EE3EFAB95C06}" type="pres">
      <dgm:prSet presAssocID="{37F0F54A-2102-4C15-975F-0A1BB3DDAC58}" presName="vert0" presStyleCnt="0">
        <dgm:presLayoutVars>
          <dgm:dir/>
          <dgm:animOne val="branch"/>
          <dgm:animLvl val="lvl"/>
        </dgm:presLayoutVars>
      </dgm:prSet>
      <dgm:spPr/>
    </dgm:pt>
    <dgm:pt modelId="{1902CDC1-D23A-304D-AC76-D918CD6C86C3}" type="pres">
      <dgm:prSet presAssocID="{AD99BF44-339E-4E0E-83C1-BE5CE45ED98A}" presName="thickLine" presStyleLbl="alignNode1" presStyleIdx="0" presStyleCnt="2"/>
      <dgm:spPr/>
    </dgm:pt>
    <dgm:pt modelId="{DF96B944-0B0A-E44A-8C7B-72D0E87FBD8C}" type="pres">
      <dgm:prSet presAssocID="{AD99BF44-339E-4E0E-83C1-BE5CE45ED98A}" presName="horz1" presStyleCnt="0"/>
      <dgm:spPr/>
    </dgm:pt>
    <dgm:pt modelId="{B81305D9-07C6-8C4B-ADB2-838B055F9B08}" type="pres">
      <dgm:prSet presAssocID="{AD99BF44-339E-4E0E-83C1-BE5CE45ED98A}" presName="tx1" presStyleLbl="revTx" presStyleIdx="0" presStyleCnt="2"/>
      <dgm:spPr/>
    </dgm:pt>
    <dgm:pt modelId="{7E23F20D-C007-DE40-A475-4BB3FC941B51}" type="pres">
      <dgm:prSet presAssocID="{AD99BF44-339E-4E0E-83C1-BE5CE45ED98A}" presName="vert1" presStyleCnt="0"/>
      <dgm:spPr/>
    </dgm:pt>
    <dgm:pt modelId="{96784683-731D-8B4A-9290-DAA226F8690F}" type="pres">
      <dgm:prSet presAssocID="{E19EAC75-091C-4A68-9C0B-CC6EC43DBCE1}" presName="thickLine" presStyleLbl="alignNode1" presStyleIdx="1" presStyleCnt="2"/>
      <dgm:spPr/>
    </dgm:pt>
    <dgm:pt modelId="{19BB0DAA-E608-F04B-A33D-254DD2DAD6F8}" type="pres">
      <dgm:prSet presAssocID="{E19EAC75-091C-4A68-9C0B-CC6EC43DBCE1}" presName="horz1" presStyleCnt="0"/>
      <dgm:spPr/>
    </dgm:pt>
    <dgm:pt modelId="{604207DD-AC23-0C43-B075-BEB2B843D00C}" type="pres">
      <dgm:prSet presAssocID="{E19EAC75-091C-4A68-9C0B-CC6EC43DBCE1}" presName="tx1" presStyleLbl="revTx" presStyleIdx="1" presStyleCnt="2"/>
      <dgm:spPr/>
    </dgm:pt>
    <dgm:pt modelId="{18CF0700-7040-EF4A-9BE0-AF82744AE7B9}" type="pres">
      <dgm:prSet presAssocID="{E19EAC75-091C-4A68-9C0B-CC6EC43DBCE1}" presName="vert1" presStyleCnt="0"/>
      <dgm:spPr/>
    </dgm:pt>
  </dgm:ptLst>
  <dgm:cxnLst>
    <dgm:cxn modelId="{6B88FD05-5914-1D4A-8091-0FD7C27D13A3}" type="presOf" srcId="{37F0F54A-2102-4C15-975F-0A1BB3DDAC58}" destId="{60402898-97B8-B840-9CAE-EE3EFAB95C06}" srcOrd="0" destOrd="0" presId="urn:microsoft.com/office/officeart/2008/layout/LinedList"/>
    <dgm:cxn modelId="{C4C0AD24-52C9-41C4-9F58-3468BC5B6860}" srcId="{37F0F54A-2102-4C15-975F-0A1BB3DDAC58}" destId="{AD99BF44-339E-4E0E-83C1-BE5CE45ED98A}" srcOrd="0" destOrd="0" parTransId="{24358B91-85B3-4494-980F-3E79AEB75F64}" sibTransId="{E8F160CF-3204-48ED-BF0A-DFC66167E31F}"/>
    <dgm:cxn modelId="{5681D16E-8775-4B4D-BB88-A2E417A86C4B}" type="presOf" srcId="{E19EAC75-091C-4A68-9C0B-CC6EC43DBCE1}" destId="{604207DD-AC23-0C43-B075-BEB2B843D00C}" srcOrd="0" destOrd="0" presId="urn:microsoft.com/office/officeart/2008/layout/LinedList"/>
    <dgm:cxn modelId="{360E0DAC-0DDC-468D-8B17-62779100E324}" srcId="{37F0F54A-2102-4C15-975F-0A1BB3DDAC58}" destId="{E19EAC75-091C-4A68-9C0B-CC6EC43DBCE1}" srcOrd="1" destOrd="0" parTransId="{9A3B915B-CDA1-46E7-B5AB-F2E669BD4E4C}" sibTransId="{4B736C96-426F-457A-92B9-620B66B7BD24}"/>
    <dgm:cxn modelId="{F90EF1C1-345F-614C-AFE4-687B3D412CC7}" type="presOf" srcId="{AD99BF44-339E-4E0E-83C1-BE5CE45ED98A}" destId="{B81305D9-07C6-8C4B-ADB2-838B055F9B08}" srcOrd="0" destOrd="0" presId="urn:microsoft.com/office/officeart/2008/layout/LinedList"/>
    <dgm:cxn modelId="{1B00F54B-E6D1-2C4B-92F9-DE6FE9964B5B}" type="presParOf" srcId="{60402898-97B8-B840-9CAE-EE3EFAB95C06}" destId="{1902CDC1-D23A-304D-AC76-D918CD6C86C3}" srcOrd="0" destOrd="0" presId="urn:microsoft.com/office/officeart/2008/layout/LinedList"/>
    <dgm:cxn modelId="{D24A048E-4210-4245-81A9-B1884EFE553E}" type="presParOf" srcId="{60402898-97B8-B840-9CAE-EE3EFAB95C06}" destId="{DF96B944-0B0A-E44A-8C7B-72D0E87FBD8C}" srcOrd="1" destOrd="0" presId="urn:microsoft.com/office/officeart/2008/layout/LinedList"/>
    <dgm:cxn modelId="{ADBD37D5-E9E8-A940-A6CD-6CC609D08769}" type="presParOf" srcId="{DF96B944-0B0A-E44A-8C7B-72D0E87FBD8C}" destId="{B81305D9-07C6-8C4B-ADB2-838B055F9B08}" srcOrd="0" destOrd="0" presId="urn:microsoft.com/office/officeart/2008/layout/LinedList"/>
    <dgm:cxn modelId="{DC5B4889-163F-A54C-A845-47B5C91155E7}" type="presParOf" srcId="{DF96B944-0B0A-E44A-8C7B-72D0E87FBD8C}" destId="{7E23F20D-C007-DE40-A475-4BB3FC941B51}" srcOrd="1" destOrd="0" presId="urn:microsoft.com/office/officeart/2008/layout/LinedList"/>
    <dgm:cxn modelId="{8D2AC7CF-6E65-AC4F-AF11-13C5A4BBF224}" type="presParOf" srcId="{60402898-97B8-B840-9CAE-EE3EFAB95C06}" destId="{96784683-731D-8B4A-9290-DAA226F8690F}" srcOrd="2" destOrd="0" presId="urn:microsoft.com/office/officeart/2008/layout/LinedList"/>
    <dgm:cxn modelId="{8E1215CB-E7C6-784B-9373-FDE9C5D5D71B}" type="presParOf" srcId="{60402898-97B8-B840-9CAE-EE3EFAB95C06}" destId="{19BB0DAA-E608-F04B-A33D-254DD2DAD6F8}" srcOrd="3" destOrd="0" presId="urn:microsoft.com/office/officeart/2008/layout/LinedList"/>
    <dgm:cxn modelId="{171C38AF-E67F-5846-AE03-5B1E17C25C1A}" type="presParOf" srcId="{19BB0DAA-E608-F04B-A33D-254DD2DAD6F8}" destId="{604207DD-AC23-0C43-B075-BEB2B843D00C}" srcOrd="0" destOrd="0" presId="urn:microsoft.com/office/officeart/2008/layout/LinedList"/>
    <dgm:cxn modelId="{D674ED39-271E-5F40-A8C8-A6705CA3EA37}" type="presParOf" srcId="{19BB0DAA-E608-F04B-A33D-254DD2DAD6F8}" destId="{18CF0700-7040-EF4A-9BE0-AF82744AE7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6F5BB7-63BF-426F-94E0-3BFECAD9D36B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C275D2E1-E273-46B6-BFED-B5DA6B2B67E7}">
      <dgm:prSet/>
      <dgm:spPr/>
      <dgm:t>
        <a:bodyPr/>
        <a:lstStyle/>
        <a:p>
          <a:r>
            <a:rPr lang="cs-CZ" b="1"/>
            <a:t>Porovnáváme tisíce genů/proteinů mezi skupinami.</a:t>
          </a:r>
          <a:endParaRPr lang="en-US"/>
        </a:p>
      </dgm:t>
    </dgm:pt>
    <dgm:pt modelId="{7FA1221B-E2EF-4EE4-B28B-981079CE35F0}" type="parTrans" cxnId="{45CF3AE9-573A-4E30-BAF5-6FF2873DDAB5}">
      <dgm:prSet/>
      <dgm:spPr/>
      <dgm:t>
        <a:bodyPr/>
        <a:lstStyle/>
        <a:p>
          <a:endParaRPr lang="en-US" sz="3200"/>
        </a:p>
      </dgm:t>
    </dgm:pt>
    <dgm:pt modelId="{4B5F8B6B-C677-4E5E-BA04-645EFA8EE67C}" type="sibTrans" cxnId="{45CF3AE9-573A-4E30-BAF5-6FF2873DDAB5}">
      <dgm:prSet/>
      <dgm:spPr/>
      <dgm:t>
        <a:bodyPr/>
        <a:lstStyle/>
        <a:p>
          <a:endParaRPr lang="en-US"/>
        </a:p>
      </dgm:t>
    </dgm:pt>
    <dgm:pt modelId="{92B2E475-B102-4613-B7C3-89BD9061CAB0}">
      <dgm:prSet/>
      <dgm:spPr/>
      <dgm:t>
        <a:bodyPr/>
        <a:lstStyle/>
        <a:p>
          <a:r>
            <a:rPr lang="cs-CZ" b="1"/>
            <a:t>Hypotézu testujeme pro každý gen!</a:t>
          </a:r>
          <a:endParaRPr lang="en-US"/>
        </a:p>
      </dgm:t>
    </dgm:pt>
    <dgm:pt modelId="{CD36297C-11FD-4105-9913-3FBD859A4C8E}" type="parTrans" cxnId="{2EFB2229-C8C2-4AF5-A281-4F9E640F8994}">
      <dgm:prSet/>
      <dgm:spPr/>
      <dgm:t>
        <a:bodyPr/>
        <a:lstStyle/>
        <a:p>
          <a:endParaRPr lang="en-US" sz="3200"/>
        </a:p>
      </dgm:t>
    </dgm:pt>
    <dgm:pt modelId="{DDC40FBF-E4C3-4BC7-B332-460703F5D4E3}" type="sibTrans" cxnId="{2EFB2229-C8C2-4AF5-A281-4F9E640F8994}">
      <dgm:prSet/>
      <dgm:spPr/>
      <dgm:t>
        <a:bodyPr/>
        <a:lstStyle/>
        <a:p>
          <a:endParaRPr lang="en-US"/>
        </a:p>
      </dgm:t>
    </dgm:pt>
    <dgm:pt modelId="{A38371BF-305E-4D6A-976D-F7F7D49D2421}">
      <dgm:prSet/>
      <dgm:spPr/>
      <dgm:t>
        <a:bodyPr/>
        <a:lstStyle/>
        <a:p>
          <a:r>
            <a:rPr lang="cs-CZ"/>
            <a:t>Máme zvýšenou šanci falešně pozitivních výsledků!</a:t>
          </a:r>
          <a:endParaRPr lang="en-US"/>
        </a:p>
      </dgm:t>
    </dgm:pt>
    <dgm:pt modelId="{C39D0AF1-5531-4ADD-A7E7-4D2FDF6D57EA}" type="parTrans" cxnId="{F0768C2A-0FFF-4502-9EF3-11A64FF564DF}">
      <dgm:prSet/>
      <dgm:spPr/>
      <dgm:t>
        <a:bodyPr/>
        <a:lstStyle/>
        <a:p>
          <a:endParaRPr lang="en-US" sz="3200"/>
        </a:p>
      </dgm:t>
    </dgm:pt>
    <dgm:pt modelId="{096D4DEC-D0F1-4106-8558-FEE137C6D385}" type="sibTrans" cxnId="{F0768C2A-0FFF-4502-9EF3-11A64FF564DF}">
      <dgm:prSet/>
      <dgm:spPr/>
      <dgm:t>
        <a:bodyPr/>
        <a:lstStyle/>
        <a:p>
          <a:endParaRPr lang="en-US"/>
        </a:p>
      </dgm:t>
    </dgm:pt>
    <dgm:pt modelId="{8DCC355B-2464-42A7-BDC0-44F3F51E8D11}">
      <dgm:prSet/>
      <dgm:spPr/>
      <dgm:t>
        <a:bodyPr/>
        <a:lstStyle/>
        <a:p>
          <a:r>
            <a:rPr lang="cs-CZ" b="1"/>
            <a:t>Příklad: 10 000 genů, žádný odlišně exprimovaný mezi skupinami =&gt; 0.05 x 10 000 = 500 s p &lt; 0.05.</a:t>
          </a:r>
          <a:endParaRPr lang="en-US"/>
        </a:p>
      </dgm:t>
    </dgm:pt>
    <dgm:pt modelId="{33AF2732-6CA9-4C23-B4D5-12C90EDF98B2}" type="parTrans" cxnId="{FFD7CF5D-D94C-4556-83D4-B9502F2770F2}">
      <dgm:prSet/>
      <dgm:spPr/>
      <dgm:t>
        <a:bodyPr/>
        <a:lstStyle/>
        <a:p>
          <a:endParaRPr lang="en-US" sz="3200"/>
        </a:p>
      </dgm:t>
    </dgm:pt>
    <dgm:pt modelId="{498664CF-5DF4-4402-AC14-4FBF678D1D27}" type="sibTrans" cxnId="{FFD7CF5D-D94C-4556-83D4-B9502F2770F2}">
      <dgm:prSet/>
      <dgm:spPr/>
      <dgm:t>
        <a:bodyPr/>
        <a:lstStyle/>
        <a:p>
          <a:endParaRPr lang="en-US"/>
        </a:p>
      </dgm:t>
    </dgm:pt>
    <dgm:pt modelId="{0516C44C-CA88-4B49-9AFE-BA9DA02572C9}">
      <dgm:prSet/>
      <dgm:spPr/>
      <dgm:t>
        <a:bodyPr/>
        <a:lstStyle/>
        <a:p>
          <a:r>
            <a:rPr lang="cs-CZ" b="1"/>
            <a:t>p &lt;0.05 už negarantuje významnost výsledku</a:t>
          </a:r>
          <a:endParaRPr lang="en-US"/>
        </a:p>
      </dgm:t>
    </dgm:pt>
    <dgm:pt modelId="{B42DF4FA-7FB4-42D9-A76F-EA6EC6C5EB7F}" type="parTrans" cxnId="{602DD331-33BC-45AD-A7EE-7E88D4CDEA28}">
      <dgm:prSet/>
      <dgm:spPr/>
      <dgm:t>
        <a:bodyPr/>
        <a:lstStyle/>
        <a:p>
          <a:endParaRPr lang="en-US" sz="3200"/>
        </a:p>
      </dgm:t>
    </dgm:pt>
    <dgm:pt modelId="{4D9E183D-D39D-41E7-A987-FC47009987CC}" type="sibTrans" cxnId="{602DD331-33BC-45AD-A7EE-7E88D4CDEA28}">
      <dgm:prSet/>
      <dgm:spPr/>
      <dgm:t>
        <a:bodyPr/>
        <a:lstStyle/>
        <a:p>
          <a:endParaRPr lang="en-US"/>
        </a:p>
      </dgm:t>
    </dgm:pt>
    <dgm:pt modelId="{B7BCA1BF-5057-4869-B9F5-AE73E5F7AF94}">
      <dgm:prSet/>
      <dgm:spPr/>
      <dgm:t>
        <a:bodyPr/>
        <a:lstStyle/>
        <a:p>
          <a:r>
            <a:rPr lang="cs-CZ" b="1"/>
            <a:t>Musíme tedy udělat korekci p-hodnot na mnohonásobné porovnání</a:t>
          </a:r>
          <a:endParaRPr lang="en-US"/>
        </a:p>
      </dgm:t>
    </dgm:pt>
    <dgm:pt modelId="{36EDF5FD-0E4E-4C24-9433-B4461338C60D}" type="parTrans" cxnId="{90D1D7D9-B9F4-464F-96D6-0E99AA469F92}">
      <dgm:prSet/>
      <dgm:spPr/>
      <dgm:t>
        <a:bodyPr/>
        <a:lstStyle/>
        <a:p>
          <a:endParaRPr lang="en-US" sz="3200"/>
        </a:p>
      </dgm:t>
    </dgm:pt>
    <dgm:pt modelId="{375256F0-D41F-4925-8761-2A492C150045}" type="sibTrans" cxnId="{90D1D7D9-B9F4-464F-96D6-0E99AA469F92}">
      <dgm:prSet/>
      <dgm:spPr/>
      <dgm:t>
        <a:bodyPr/>
        <a:lstStyle/>
        <a:p>
          <a:endParaRPr lang="en-US"/>
        </a:p>
      </dgm:t>
    </dgm:pt>
    <dgm:pt modelId="{60C5BC48-E9C4-4E50-8345-E27AA256770D}" type="pres">
      <dgm:prSet presAssocID="{7B6F5BB7-63BF-426F-94E0-3BFECAD9D36B}" presName="Name0" presStyleCnt="0">
        <dgm:presLayoutVars>
          <dgm:dir/>
          <dgm:resizeHandles val="exact"/>
        </dgm:presLayoutVars>
      </dgm:prSet>
      <dgm:spPr/>
    </dgm:pt>
    <dgm:pt modelId="{2B0F09C1-B00E-4EB2-8A3B-FAEE4E868AFD}" type="pres">
      <dgm:prSet presAssocID="{C275D2E1-E273-46B6-BFED-B5DA6B2B67E7}" presName="node" presStyleLbl="node1" presStyleIdx="0" presStyleCnt="6">
        <dgm:presLayoutVars>
          <dgm:bulletEnabled val="1"/>
        </dgm:presLayoutVars>
      </dgm:prSet>
      <dgm:spPr/>
    </dgm:pt>
    <dgm:pt modelId="{D68ACCC0-D904-40E5-9C2E-048F915C5095}" type="pres">
      <dgm:prSet presAssocID="{4B5F8B6B-C677-4E5E-BA04-645EFA8EE67C}" presName="sibTrans" presStyleLbl="sibTrans2D1" presStyleIdx="0" presStyleCnt="5"/>
      <dgm:spPr/>
    </dgm:pt>
    <dgm:pt modelId="{143307C1-C3E0-434E-8F9A-B65BCA45031C}" type="pres">
      <dgm:prSet presAssocID="{4B5F8B6B-C677-4E5E-BA04-645EFA8EE67C}" presName="connectorText" presStyleLbl="sibTrans2D1" presStyleIdx="0" presStyleCnt="5"/>
      <dgm:spPr/>
    </dgm:pt>
    <dgm:pt modelId="{E1422168-8745-455C-84B9-BEDAEAA49453}" type="pres">
      <dgm:prSet presAssocID="{92B2E475-B102-4613-B7C3-89BD9061CAB0}" presName="node" presStyleLbl="node1" presStyleIdx="1" presStyleCnt="6">
        <dgm:presLayoutVars>
          <dgm:bulletEnabled val="1"/>
        </dgm:presLayoutVars>
      </dgm:prSet>
      <dgm:spPr/>
    </dgm:pt>
    <dgm:pt modelId="{FAF29D70-A9B7-40E8-B64E-66E8F5A057CE}" type="pres">
      <dgm:prSet presAssocID="{DDC40FBF-E4C3-4BC7-B332-460703F5D4E3}" presName="sibTrans" presStyleLbl="sibTrans2D1" presStyleIdx="1" presStyleCnt="5"/>
      <dgm:spPr/>
    </dgm:pt>
    <dgm:pt modelId="{7E67D120-3E8C-46F6-A689-8BF861618523}" type="pres">
      <dgm:prSet presAssocID="{DDC40FBF-E4C3-4BC7-B332-460703F5D4E3}" presName="connectorText" presStyleLbl="sibTrans2D1" presStyleIdx="1" presStyleCnt="5"/>
      <dgm:spPr/>
    </dgm:pt>
    <dgm:pt modelId="{0D6A8502-B834-4B83-8504-48F5AD2808F8}" type="pres">
      <dgm:prSet presAssocID="{A38371BF-305E-4D6A-976D-F7F7D49D2421}" presName="node" presStyleLbl="node1" presStyleIdx="2" presStyleCnt="6">
        <dgm:presLayoutVars>
          <dgm:bulletEnabled val="1"/>
        </dgm:presLayoutVars>
      </dgm:prSet>
      <dgm:spPr/>
    </dgm:pt>
    <dgm:pt modelId="{67491248-B0DE-4A3C-92C9-E315CABD8AB9}" type="pres">
      <dgm:prSet presAssocID="{096D4DEC-D0F1-4106-8558-FEE137C6D385}" presName="sibTrans" presStyleLbl="sibTrans2D1" presStyleIdx="2" presStyleCnt="5"/>
      <dgm:spPr/>
    </dgm:pt>
    <dgm:pt modelId="{6943244B-DF0C-44F7-9AD5-BEC2F3269AEE}" type="pres">
      <dgm:prSet presAssocID="{096D4DEC-D0F1-4106-8558-FEE137C6D385}" presName="connectorText" presStyleLbl="sibTrans2D1" presStyleIdx="2" presStyleCnt="5"/>
      <dgm:spPr/>
    </dgm:pt>
    <dgm:pt modelId="{2E48F76D-2623-4992-B8C8-AB3FBD3B2CA0}" type="pres">
      <dgm:prSet presAssocID="{8DCC355B-2464-42A7-BDC0-44F3F51E8D11}" presName="node" presStyleLbl="node1" presStyleIdx="3" presStyleCnt="6">
        <dgm:presLayoutVars>
          <dgm:bulletEnabled val="1"/>
        </dgm:presLayoutVars>
      </dgm:prSet>
      <dgm:spPr/>
    </dgm:pt>
    <dgm:pt modelId="{A340FF25-BA65-4644-9107-BC80A28C1F5A}" type="pres">
      <dgm:prSet presAssocID="{498664CF-5DF4-4402-AC14-4FBF678D1D27}" presName="sibTrans" presStyleLbl="sibTrans2D1" presStyleIdx="3" presStyleCnt="5"/>
      <dgm:spPr/>
    </dgm:pt>
    <dgm:pt modelId="{62466781-11CA-43CC-92B3-1DBD2B04825C}" type="pres">
      <dgm:prSet presAssocID="{498664CF-5DF4-4402-AC14-4FBF678D1D27}" presName="connectorText" presStyleLbl="sibTrans2D1" presStyleIdx="3" presStyleCnt="5"/>
      <dgm:spPr/>
    </dgm:pt>
    <dgm:pt modelId="{713CF334-32A7-42EC-BDC2-BC8E0942889C}" type="pres">
      <dgm:prSet presAssocID="{0516C44C-CA88-4B49-9AFE-BA9DA02572C9}" presName="node" presStyleLbl="node1" presStyleIdx="4" presStyleCnt="6">
        <dgm:presLayoutVars>
          <dgm:bulletEnabled val="1"/>
        </dgm:presLayoutVars>
      </dgm:prSet>
      <dgm:spPr/>
    </dgm:pt>
    <dgm:pt modelId="{6C1522E6-AB09-4DD9-A6F3-F371D13FEA06}" type="pres">
      <dgm:prSet presAssocID="{4D9E183D-D39D-41E7-A987-FC47009987CC}" presName="sibTrans" presStyleLbl="sibTrans2D1" presStyleIdx="4" presStyleCnt="5"/>
      <dgm:spPr/>
    </dgm:pt>
    <dgm:pt modelId="{4BC81B5C-ECE4-4B82-BE5E-6B814B335275}" type="pres">
      <dgm:prSet presAssocID="{4D9E183D-D39D-41E7-A987-FC47009987CC}" presName="connectorText" presStyleLbl="sibTrans2D1" presStyleIdx="4" presStyleCnt="5"/>
      <dgm:spPr/>
    </dgm:pt>
    <dgm:pt modelId="{D657B44D-570C-4777-8A78-B0F32FA2D301}" type="pres">
      <dgm:prSet presAssocID="{B7BCA1BF-5057-4869-B9F5-AE73E5F7AF94}" presName="node" presStyleLbl="node1" presStyleIdx="5" presStyleCnt="6">
        <dgm:presLayoutVars>
          <dgm:bulletEnabled val="1"/>
        </dgm:presLayoutVars>
      </dgm:prSet>
      <dgm:spPr/>
    </dgm:pt>
  </dgm:ptLst>
  <dgm:cxnLst>
    <dgm:cxn modelId="{F2C06509-62F8-4ABF-8AD0-7698C39C2FDD}" type="presOf" srcId="{498664CF-5DF4-4402-AC14-4FBF678D1D27}" destId="{62466781-11CA-43CC-92B3-1DBD2B04825C}" srcOrd="1" destOrd="0" presId="urn:microsoft.com/office/officeart/2005/8/layout/process1"/>
    <dgm:cxn modelId="{96F0420C-0817-45AA-86A1-7E5447D60AC7}" type="presOf" srcId="{A38371BF-305E-4D6A-976D-F7F7D49D2421}" destId="{0D6A8502-B834-4B83-8504-48F5AD2808F8}" srcOrd="0" destOrd="0" presId="urn:microsoft.com/office/officeart/2005/8/layout/process1"/>
    <dgm:cxn modelId="{19DEC413-13DD-49F4-AAE6-D54FFD7CDF38}" type="presOf" srcId="{4B5F8B6B-C677-4E5E-BA04-645EFA8EE67C}" destId="{D68ACCC0-D904-40E5-9C2E-048F915C5095}" srcOrd="0" destOrd="0" presId="urn:microsoft.com/office/officeart/2005/8/layout/process1"/>
    <dgm:cxn modelId="{5AFD9226-DA1D-4670-AD22-7FA9853DC73A}" type="presOf" srcId="{8DCC355B-2464-42A7-BDC0-44F3F51E8D11}" destId="{2E48F76D-2623-4992-B8C8-AB3FBD3B2CA0}" srcOrd="0" destOrd="0" presId="urn:microsoft.com/office/officeart/2005/8/layout/process1"/>
    <dgm:cxn modelId="{2EFB2229-C8C2-4AF5-A281-4F9E640F8994}" srcId="{7B6F5BB7-63BF-426F-94E0-3BFECAD9D36B}" destId="{92B2E475-B102-4613-B7C3-89BD9061CAB0}" srcOrd="1" destOrd="0" parTransId="{CD36297C-11FD-4105-9913-3FBD859A4C8E}" sibTransId="{DDC40FBF-E4C3-4BC7-B332-460703F5D4E3}"/>
    <dgm:cxn modelId="{F0768C2A-0FFF-4502-9EF3-11A64FF564DF}" srcId="{7B6F5BB7-63BF-426F-94E0-3BFECAD9D36B}" destId="{A38371BF-305E-4D6A-976D-F7F7D49D2421}" srcOrd="2" destOrd="0" parTransId="{C39D0AF1-5531-4ADD-A7E7-4D2FDF6D57EA}" sibTransId="{096D4DEC-D0F1-4106-8558-FEE137C6D385}"/>
    <dgm:cxn modelId="{602DD331-33BC-45AD-A7EE-7E88D4CDEA28}" srcId="{7B6F5BB7-63BF-426F-94E0-3BFECAD9D36B}" destId="{0516C44C-CA88-4B49-9AFE-BA9DA02572C9}" srcOrd="4" destOrd="0" parTransId="{B42DF4FA-7FB4-42D9-A76F-EA6EC6C5EB7F}" sibTransId="{4D9E183D-D39D-41E7-A987-FC47009987CC}"/>
    <dgm:cxn modelId="{4A5B7333-35AC-4324-857C-F4A8BD9CA909}" type="presOf" srcId="{498664CF-5DF4-4402-AC14-4FBF678D1D27}" destId="{A340FF25-BA65-4644-9107-BC80A28C1F5A}" srcOrd="0" destOrd="0" presId="urn:microsoft.com/office/officeart/2005/8/layout/process1"/>
    <dgm:cxn modelId="{FFD7CF5D-D94C-4556-83D4-B9502F2770F2}" srcId="{7B6F5BB7-63BF-426F-94E0-3BFECAD9D36B}" destId="{8DCC355B-2464-42A7-BDC0-44F3F51E8D11}" srcOrd="3" destOrd="0" parTransId="{33AF2732-6CA9-4C23-B4D5-12C90EDF98B2}" sibTransId="{498664CF-5DF4-4402-AC14-4FBF678D1D27}"/>
    <dgm:cxn modelId="{5B3AF860-32F2-46E0-B066-B1F76AF592A8}" type="presOf" srcId="{096D4DEC-D0F1-4106-8558-FEE137C6D385}" destId="{6943244B-DF0C-44F7-9AD5-BEC2F3269AEE}" srcOrd="1" destOrd="0" presId="urn:microsoft.com/office/officeart/2005/8/layout/process1"/>
    <dgm:cxn modelId="{515E1148-A8F1-46B9-B17C-0DC996D7C022}" type="presOf" srcId="{4B5F8B6B-C677-4E5E-BA04-645EFA8EE67C}" destId="{143307C1-C3E0-434E-8F9A-B65BCA45031C}" srcOrd="1" destOrd="0" presId="urn:microsoft.com/office/officeart/2005/8/layout/process1"/>
    <dgm:cxn modelId="{D2EB9C6F-B67C-4DED-93C9-FD3345A773C3}" type="presOf" srcId="{C275D2E1-E273-46B6-BFED-B5DA6B2B67E7}" destId="{2B0F09C1-B00E-4EB2-8A3B-FAEE4E868AFD}" srcOrd="0" destOrd="0" presId="urn:microsoft.com/office/officeart/2005/8/layout/process1"/>
    <dgm:cxn modelId="{59150656-F209-4FA0-B942-C33DB00BFF9C}" type="presOf" srcId="{92B2E475-B102-4613-B7C3-89BD9061CAB0}" destId="{E1422168-8745-455C-84B9-BEDAEAA49453}" srcOrd="0" destOrd="0" presId="urn:microsoft.com/office/officeart/2005/8/layout/process1"/>
    <dgm:cxn modelId="{B3E59EB5-71A2-484A-BB21-2A2C12AA834D}" type="presOf" srcId="{DDC40FBF-E4C3-4BC7-B332-460703F5D4E3}" destId="{7E67D120-3E8C-46F6-A689-8BF861618523}" srcOrd="1" destOrd="0" presId="urn:microsoft.com/office/officeart/2005/8/layout/process1"/>
    <dgm:cxn modelId="{4D3ABCC8-5A49-4168-9029-40734EF312C2}" type="presOf" srcId="{0516C44C-CA88-4B49-9AFE-BA9DA02572C9}" destId="{713CF334-32A7-42EC-BDC2-BC8E0942889C}" srcOrd="0" destOrd="0" presId="urn:microsoft.com/office/officeart/2005/8/layout/process1"/>
    <dgm:cxn modelId="{EAFE36CF-50BA-4E60-8EF3-9CCAEF781C73}" type="presOf" srcId="{096D4DEC-D0F1-4106-8558-FEE137C6D385}" destId="{67491248-B0DE-4A3C-92C9-E315CABD8AB9}" srcOrd="0" destOrd="0" presId="urn:microsoft.com/office/officeart/2005/8/layout/process1"/>
    <dgm:cxn modelId="{90D1D7D9-B9F4-464F-96D6-0E99AA469F92}" srcId="{7B6F5BB7-63BF-426F-94E0-3BFECAD9D36B}" destId="{B7BCA1BF-5057-4869-B9F5-AE73E5F7AF94}" srcOrd="5" destOrd="0" parTransId="{36EDF5FD-0E4E-4C24-9433-B4461338C60D}" sibTransId="{375256F0-D41F-4925-8761-2A492C150045}"/>
    <dgm:cxn modelId="{A888DADA-DC85-4EF7-9646-B1DD7B039EDF}" type="presOf" srcId="{B7BCA1BF-5057-4869-B9F5-AE73E5F7AF94}" destId="{D657B44D-570C-4777-8A78-B0F32FA2D301}" srcOrd="0" destOrd="0" presId="urn:microsoft.com/office/officeart/2005/8/layout/process1"/>
    <dgm:cxn modelId="{3E3697E2-5023-49E9-9AC2-97BFA17BF174}" type="presOf" srcId="{4D9E183D-D39D-41E7-A987-FC47009987CC}" destId="{6C1522E6-AB09-4DD9-A6F3-F371D13FEA06}" srcOrd="0" destOrd="0" presId="urn:microsoft.com/office/officeart/2005/8/layout/process1"/>
    <dgm:cxn modelId="{F7CAC6E3-44C6-4C1C-8631-D3970812ED74}" type="presOf" srcId="{7B6F5BB7-63BF-426F-94E0-3BFECAD9D36B}" destId="{60C5BC48-E9C4-4E50-8345-E27AA256770D}" srcOrd="0" destOrd="0" presId="urn:microsoft.com/office/officeart/2005/8/layout/process1"/>
    <dgm:cxn modelId="{45CF3AE9-573A-4E30-BAF5-6FF2873DDAB5}" srcId="{7B6F5BB7-63BF-426F-94E0-3BFECAD9D36B}" destId="{C275D2E1-E273-46B6-BFED-B5DA6B2B67E7}" srcOrd="0" destOrd="0" parTransId="{7FA1221B-E2EF-4EE4-B28B-981079CE35F0}" sibTransId="{4B5F8B6B-C677-4E5E-BA04-645EFA8EE67C}"/>
    <dgm:cxn modelId="{C6FA2AEF-3D78-4D28-B9C0-F6A16B54AA6D}" type="presOf" srcId="{DDC40FBF-E4C3-4BC7-B332-460703F5D4E3}" destId="{FAF29D70-A9B7-40E8-B64E-66E8F5A057CE}" srcOrd="0" destOrd="0" presId="urn:microsoft.com/office/officeart/2005/8/layout/process1"/>
    <dgm:cxn modelId="{492299F6-C877-440C-9CC2-401C8348BD2E}" type="presOf" srcId="{4D9E183D-D39D-41E7-A987-FC47009987CC}" destId="{4BC81B5C-ECE4-4B82-BE5E-6B814B335275}" srcOrd="1" destOrd="0" presId="urn:microsoft.com/office/officeart/2005/8/layout/process1"/>
    <dgm:cxn modelId="{7B74BF5F-A645-4BED-BCF7-36608B41A55E}" type="presParOf" srcId="{60C5BC48-E9C4-4E50-8345-E27AA256770D}" destId="{2B0F09C1-B00E-4EB2-8A3B-FAEE4E868AFD}" srcOrd="0" destOrd="0" presId="urn:microsoft.com/office/officeart/2005/8/layout/process1"/>
    <dgm:cxn modelId="{CC4432FA-DB27-4058-B878-5DCC6874F17A}" type="presParOf" srcId="{60C5BC48-E9C4-4E50-8345-E27AA256770D}" destId="{D68ACCC0-D904-40E5-9C2E-048F915C5095}" srcOrd="1" destOrd="0" presId="urn:microsoft.com/office/officeart/2005/8/layout/process1"/>
    <dgm:cxn modelId="{7D74B74A-87FA-4571-B4C3-B57E12B135D5}" type="presParOf" srcId="{D68ACCC0-D904-40E5-9C2E-048F915C5095}" destId="{143307C1-C3E0-434E-8F9A-B65BCA45031C}" srcOrd="0" destOrd="0" presId="urn:microsoft.com/office/officeart/2005/8/layout/process1"/>
    <dgm:cxn modelId="{992CC845-437A-4D45-AF0E-B051F5E23ECC}" type="presParOf" srcId="{60C5BC48-E9C4-4E50-8345-E27AA256770D}" destId="{E1422168-8745-455C-84B9-BEDAEAA49453}" srcOrd="2" destOrd="0" presId="urn:microsoft.com/office/officeart/2005/8/layout/process1"/>
    <dgm:cxn modelId="{FAC80359-1786-4FDD-99AE-EF52BE1C8CCD}" type="presParOf" srcId="{60C5BC48-E9C4-4E50-8345-E27AA256770D}" destId="{FAF29D70-A9B7-40E8-B64E-66E8F5A057CE}" srcOrd="3" destOrd="0" presId="urn:microsoft.com/office/officeart/2005/8/layout/process1"/>
    <dgm:cxn modelId="{7EFE1EDD-51C4-453F-8DAA-4BA63B508F07}" type="presParOf" srcId="{FAF29D70-A9B7-40E8-B64E-66E8F5A057CE}" destId="{7E67D120-3E8C-46F6-A689-8BF861618523}" srcOrd="0" destOrd="0" presId="urn:microsoft.com/office/officeart/2005/8/layout/process1"/>
    <dgm:cxn modelId="{DBB90680-AFAC-4C21-BAAC-58BE0C62ED74}" type="presParOf" srcId="{60C5BC48-E9C4-4E50-8345-E27AA256770D}" destId="{0D6A8502-B834-4B83-8504-48F5AD2808F8}" srcOrd="4" destOrd="0" presId="urn:microsoft.com/office/officeart/2005/8/layout/process1"/>
    <dgm:cxn modelId="{12FDE48B-EE1E-46A5-83C8-75EB6FF20C24}" type="presParOf" srcId="{60C5BC48-E9C4-4E50-8345-E27AA256770D}" destId="{67491248-B0DE-4A3C-92C9-E315CABD8AB9}" srcOrd="5" destOrd="0" presId="urn:microsoft.com/office/officeart/2005/8/layout/process1"/>
    <dgm:cxn modelId="{A80CEB6D-E915-4363-9D51-B1ACC5CB4579}" type="presParOf" srcId="{67491248-B0DE-4A3C-92C9-E315CABD8AB9}" destId="{6943244B-DF0C-44F7-9AD5-BEC2F3269AEE}" srcOrd="0" destOrd="0" presId="urn:microsoft.com/office/officeart/2005/8/layout/process1"/>
    <dgm:cxn modelId="{6C8447FF-81A1-437E-B501-7E76C3F4F038}" type="presParOf" srcId="{60C5BC48-E9C4-4E50-8345-E27AA256770D}" destId="{2E48F76D-2623-4992-B8C8-AB3FBD3B2CA0}" srcOrd="6" destOrd="0" presId="urn:microsoft.com/office/officeart/2005/8/layout/process1"/>
    <dgm:cxn modelId="{FFC0706B-7658-4D45-A437-6B7F369B233F}" type="presParOf" srcId="{60C5BC48-E9C4-4E50-8345-E27AA256770D}" destId="{A340FF25-BA65-4644-9107-BC80A28C1F5A}" srcOrd="7" destOrd="0" presId="urn:microsoft.com/office/officeart/2005/8/layout/process1"/>
    <dgm:cxn modelId="{D76F5B44-4DA9-45B7-91D6-B249E96A06D2}" type="presParOf" srcId="{A340FF25-BA65-4644-9107-BC80A28C1F5A}" destId="{62466781-11CA-43CC-92B3-1DBD2B04825C}" srcOrd="0" destOrd="0" presId="urn:microsoft.com/office/officeart/2005/8/layout/process1"/>
    <dgm:cxn modelId="{C4F73EF5-953C-4152-8F31-36AF8ACF2FA6}" type="presParOf" srcId="{60C5BC48-E9C4-4E50-8345-E27AA256770D}" destId="{713CF334-32A7-42EC-BDC2-BC8E0942889C}" srcOrd="8" destOrd="0" presId="urn:microsoft.com/office/officeart/2005/8/layout/process1"/>
    <dgm:cxn modelId="{5A0F26D3-038C-4094-AF3A-14EECD09AC93}" type="presParOf" srcId="{60C5BC48-E9C4-4E50-8345-E27AA256770D}" destId="{6C1522E6-AB09-4DD9-A6F3-F371D13FEA06}" srcOrd="9" destOrd="0" presId="urn:microsoft.com/office/officeart/2005/8/layout/process1"/>
    <dgm:cxn modelId="{D9A02F48-556A-479F-B573-7C7D2DDBE78D}" type="presParOf" srcId="{6C1522E6-AB09-4DD9-A6F3-F371D13FEA06}" destId="{4BC81B5C-ECE4-4B82-BE5E-6B814B335275}" srcOrd="0" destOrd="0" presId="urn:microsoft.com/office/officeart/2005/8/layout/process1"/>
    <dgm:cxn modelId="{F7CEEE15-C440-468A-A434-588270A94B04}" type="presParOf" srcId="{60C5BC48-E9C4-4E50-8345-E27AA256770D}" destId="{D657B44D-570C-4777-8A78-B0F32FA2D301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84E89A-B484-4309-A4CB-4E8E6916456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C318C2-16C3-44C1-8D93-F5CF89D27900}">
      <dgm:prSet/>
      <dgm:spPr/>
      <dgm:t>
        <a:bodyPr/>
        <a:lstStyle/>
        <a:p>
          <a:r>
            <a:rPr lang="cs-CZ"/>
            <a:t>Kontrolujeme FWER</a:t>
          </a:r>
          <a:endParaRPr lang="en-US"/>
        </a:p>
      </dgm:t>
    </dgm:pt>
    <dgm:pt modelId="{D70AE56C-505A-4DB3-A2D8-98CD110F8549}" type="parTrans" cxnId="{4BAAF725-A66E-4357-BD79-182680F6FF4E}">
      <dgm:prSet/>
      <dgm:spPr/>
      <dgm:t>
        <a:bodyPr/>
        <a:lstStyle/>
        <a:p>
          <a:endParaRPr lang="en-US"/>
        </a:p>
      </dgm:t>
    </dgm:pt>
    <dgm:pt modelId="{64C6CF11-57D5-4803-9D6E-39DC24F79569}" type="sibTrans" cxnId="{4BAAF725-A66E-4357-BD79-182680F6FF4E}">
      <dgm:prSet/>
      <dgm:spPr/>
      <dgm:t>
        <a:bodyPr/>
        <a:lstStyle/>
        <a:p>
          <a:endParaRPr lang="en-US"/>
        </a:p>
      </dgm:t>
    </dgm:pt>
    <dgm:pt modelId="{AFA79688-6B9F-4BE0-AFE5-83700563DE41}">
      <dgm:prSet/>
      <dgm:spPr/>
      <dgm:t>
        <a:bodyPr/>
        <a:lstStyle/>
        <a:p>
          <a:r>
            <a:rPr lang="cs-CZ"/>
            <a:t>Bonferroniho korekce (pro nezávislé testy!)</a:t>
          </a:r>
          <a:endParaRPr lang="en-US"/>
        </a:p>
      </dgm:t>
    </dgm:pt>
    <dgm:pt modelId="{26A74212-DD1D-4CC6-ABE4-A6885FE53A6F}" type="parTrans" cxnId="{E73FD108-5DD2-4629-B0CD-26C163D64BF5}">
      <dgm:prSet/>
      <dgm:spPr/>
      <dgm:t>
        <a:bodyPr/>
        <a:lstStyle/>
        <a:p>
          <a:endParaRPr lang="en-US"/>
        </a:p>
      </dgm:t>
    </dgm:pt>
    <dgm:pt modelId="{9B61479F-702A-4EEA-99EE-E9F5D9CFDEEC}" type="sibTrans" cxnId="{E73FD108-5DD2-4629-B0CD-26C163D64BF5}">
      <dgm:prSet/>
      <dgm:spPr/>
      <dgm:t>
        <a:bodyPr/>
        <a:lstStyle/>
        <a:p>
          <a:endParaRPr lang="en-US"/>
        </a:p>
      </dgm:t>
    </dgm:pt>
    <dgm:pt modelId="{5D27299D-C539-4D6C-BA7C-0D03CC8CEB80}">
      <dgm:prSet/>
      <dgm:spPr/>
      <dgm:t>
        <a:bodyPr/>
        <a:lstStyle/>
        <a:p>
          <a:r>
            <a:rPr lang="cs-CZ"/>
            <a:t>p &lt; a / m  (napr. p &lt; 0.05/10 000)</a:t>
          </a:r>
          <a:endParaRPr lang="en-US"/>
        </a:p>
      </dgm:t>
    </dgm:pt>
    <dgm:pt modelId="{9B1A723E-45A5-49BE-8624-1EC2C2CD63B5}" type="parTrans" cxnId="{77A1254A-B1D2-4FCC-A355-DEF759FB18C5}">
      <dgm:prSet/>
      <dgm:spPr/>
      <dgm:t>
        <a:bodyPr/>
        <a:lstStyle/>
        <a:p>
          <a:endParaRPr lang="en-US"/>
        </a:p>
      </dgm:t>
    </dgm:pt>
    <dgm:pt modelId="{06843CE1-04A2-4C6E-BBE5-D4D28A8E1942}" type="sibTrans" cxnId="{77A1254A-B1D2-4FCC-A355-DEF759FB18C5}">
      <dgm:prSet/>
      <dgm:spPr/>
      <dgm:t>
        <a:bodyPr/>
        <a:lstStyle/>
        <a:p>
          <a:endParaRPr lang="en-US"/>
        </a:p>
      </dgm:t>
    </dgm:pt>
    <dgm:pt modelId="{ADCFA404-EAA8-4AEF-8E82-A65979643051}">
      <dgm:prSet/>
      <dgm:spPr/>
      <dgm:t>
        <a:bodyPr/>
        <a:lstStyle/>
        <a:p>
          <a:r>
            <a:rPr lang="cs-CZ"/>
            <a:t>Kontrolujeme FDR</a:t>
          </a:r>
          <a:endParaRPr lang="en-US"/>
        </a:p>
      </dgm:t>
    </dgm:pt>
    <dgm:pt modelId="{AE9FCA89-B89B-48D2-B7F4-80B69200B220}" type="parTrans" cxnId="{6DB60D41-DA59-49F5-8681-01387B252884}">
      <dgm:prSet/>
      <dgm:spPr/>
      <dgm:t>
        <a:bodyPr/>
        <a:lstStyle/>
        <a:p>
          <a:endParaRPr lang="en-US"/>
        </a:p>
      </dgm:t>
    </dgm:pt>
    <dgm:pt modelId="{449F1C72-C9B9-400F-942F-440E024C2EB6}" type="sibTrans" cxnId="{6DB60D41-DA59-49F5-8681-01387B252884}">
      <dgm:prSet/>
      <dgm:spPr/>
      <dgm:t>
        <a:bodyPr/>
        <a:lstStyle/>
        <a:p>
          <a:endParaRPr lang="en-US"/>
        </a:p>
      </dgm:t>
    </dgm:pt>
    <dgm:pt modelId="{0AEBA4A5-4940-4257-98C0-FD64B69FF75D}">
      <dgm:prSet/>
      <dgm:spPr/>
      <dgm:t>
        <a:bodyPr/>
        <a:lstStyle/>
        <a:p>
          <a:r>
            <a:rPr lang="cs-CZ"/>
            <a:t>Benjamini/Hochbergova procedura</a:t>
          </a:r>
          <a:endParaRPr lang="en-US"/>
        </a:p>
      </dgm:t>
    </dgm:pt>
    <dgm:pt modelId="{F334B259-E065-4988-BCF1-5870121F8A86}" type="parTrans" cxnId="{84C493A6-A3DD-4AA6-B4D5-9A90F2F27BFC}">
      <dgm:prSet/>
      <dgm:spPr/>
      <dgm:t>
        <a:bodyPr/>
        <a:lstStyle/>
        <a:p>
          <a:endParaRPr lang="en-US"/>
        </a:p>
      </dgm:t>
    </dgm:pt>
    <dgm:pt modelId="{313FBABF-E216-403A-8350-6755776E9E21}" type="sibTrans" cxnId="{84C493A6-A3DD-4AA6-B4D5-9A90F2F27BFC}">
      <dgm:prSet/>
      <dgm:spPr/>
      <dgm:t>
        <a:bodyPr/>
        <a:lstStyle/>
        <a:p>
          <a:endParaRPr lang="en-US"/>
        </a:p>
      </dgm:t>
    </dgm:pt>
    <dgm:pt modelId="{616C5CA7-C844-4424-BCF6-7178177BD932}">
      <dgm:prSet/>
      <dgm:spPr/>
      <dgm:t>
        <a:bodyPr/>
        <a:lstStyle/>
        <a:p>
          <a:r>
            <a:rPr lang="cs-CZ" dirty="0"/>
            <a:t>FDR = 10% (ze 100 zamítnutých hypotéz očekáváme 10 falešně pozitivních)</a:t>
          </a:r>
          <a:endParaRPr lang="en-US" dirty="0"/>
        </a:p>
      </dgm:t>
    </dgm:pt>
    <dgm:pt modelId="{53158880-A1F9-46A3-A076-80F611DB4053}" type="parTrans" cxnId="{C0A60CCE-C056-496E-9835-3A0C316ADC23}">
      <dgm:prSet/>
      <dgm:spPr/>
      <dgm:t>
        <a:bodyPr/>
        <a:lstStyle/>
        <a:p>
          <a:endParaRPr lang="en-US"/>
        </a:p>
      </dgm:t>
    </dgm:pt>
    <dgm:pt modelId="{504C004B-2576-492C-BA1C-D3297CC01D24}" type="sibTrans" cxnId="{C0A60CCE-C056-496E-9835-3A0C316ADC23}">
      <dgm:prSet/>
      <dgm:spPr/>
      <dgm:t>
        <a:bodyPr/>
        <a:lstStyle/>
        <a:p>
          <a:endParaRPr lang="en-US"/>
        </a:p>
      </dgm:t>
    </dgm:pt>
    <dgm:pt modelId="{792DFF9F-9C24-4252-BF5F-B1CA53577AE4}">
      <dgm:prSet/>
      <dgm:spPr/>
      <dgm:t>
        <a:bodyPr/>
        <a:lstStyle/>
        <a:p>
          <a:r>
            <a:rPr lang="cs-CZ" dirty="0"/>
            <a:t>(q-hodnota je nejmenší FDR při které daný gen ještě zůstává na listu pozitivních)</a:t>
          </a:r>
          <a:endParaRPr lang="en-US" dirty="0"/>
        </a:p>
      </dgm:t>
    </dgm:pt>
    <dgm:pt modelId="{20A5B688-3103-4EB6-B4A2-DD6322EE3B5E}" type="parTrans" cxnId="{9B043ADF-6CCF-4887-83B7-956EF45187A0}">
      <dgm:prSet/>
      <dgm:spPr/>
      <dgm:t>
        <a:bodyPr/>
        <a:lstStyle/>
        <a:p>
          <a:endParaRPr lang="en-US"/>
        </a:p>
      </dgm:t>
    </dgm:pt>
    <dgm:pt modelId="{27A93168-871E-49E8-BE9F-DC8901CD6AA0}" type="sibTrans" cxnId="{9B043ADF-6CCF-4887-83B7-956EF45187A0}">
      <dgm:prSet/>
      <dgm:spPr/>
      <dgm:t>
        <a:bodyPr/>
        <a:lstStyle/>
        <a:p>
          <a:endParaRPr lang="en-US"/>
        </a:p>
      </dgm:t>
    </dgm:pt>
    <dgm:pt modelId="{1F169E66-2CB1-E243-872F-79FB220DAE7C}" type="pres">
      <dgm:prSet presAssocID="{3F84E89A-B484-4309-A4CB-4E8E69164569}" presName="linear" presStyleCnt="0">
        <dgm:presLayoutVars>
          <dgm:dir/>
          <dgm:animLvl val="lvl"/>
          <dgm:resizeHandles val="exact"/>
        </dgm:presLayoutVars>
      </dgm:prSet>
      <dgm:spPr/>
    </dgm:pt>
    <dgm:pt modelId="{24DFA01F-2ED4-F64E-A1D0-638D22CE75AB}" type="pres">
      <dgm:prSet presAssocID="{29C318C2-16C3-44C1-8D93-F5CF89D27900}" presName="parentLin" presStyleCnt="0"/>
      <dgm:spPr/>
    </dgm:pt>
    <dgm:pt modelId="{F8C06221-06BF-6C4D-BB45-863DC02FC292}" type="pres">
      <dgm:prSet presAssocID="{29C318C2-16C3-44C1-8D93-F5CF89D27900}" presName="parentLeftMargin" presStyleLbl="node1" presStyleIdx="0" presStyleCnt="2"/>
      <dgm:spPr/>
    </dgm:pt>
    <dgm:pt modelId="{53B54829-7105-F440-A334-BD525ADD706A}" type="pres">
      <dgm:prSet presAssocID="{29C318C2-16C3-44C1-8D93-F5CF89D279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72B1D4-DF72-1548-8CC7-CC19ECD9471E}" type="pres">
      <dgm:prSet presAssocID="{29C318C2-16C3-44C1-8D93-F5CF89D27900}" presName="negativeSpace" presStyleCnt="0"/>
      <dgm:spPr/>
    </dgm:pt>
    <dgm:pt modelId="{989EBA47-006D-5D41-A0A6-AB0F111461E0}" type="pres">
      <dgm:prSet presAssocID="{29C318C2-16C3-44C1-8D93-F5CF89D27900}" presName="childText" presStyleLbl="conFgAcc1" presStyleIdx="0" presStyleCnt="2">
        <dgm:presLayoutVars>
          <dgm:bulletEnabled val="1"/>
        </dgm:presLayoutVars>
      </dgm:prSet>
      <dgm:spPr/>
    </dgm:pt>
    <dgm:pt modelId="{781E1CBE-CD41-9842-8137-84EF6ABA5CC3}" type="pres">
      <dgm:prSet presAssocID="{64C6CF11-57D5-4803-9D6E-39DC24F79569}" presName="spaceBetweenRectangles" presStyleCnt="0"/>
      <dgm:spPr/>
    </dgm:pt>
    <dgm:pt modelId="{DAF52170-9A2D-234D-AFB1-D7612521290D}" type="pres">
      <dgm:prSet presAssocID="{ADCFA404-EAA8-4AEF-8E82-A65979643051}" presName="parentLin" presStyleCnt="0"/>
      <dgm:spPr/>
    </dgm:pt>
    <dgm:pt modelId="{94564523-7296-6E43-84C8-99B4327D8DC1}" type="pres">
      <dgm:prSet presAssocID="{ADCFA404-EAA8-4AEF-8E82-A65979643051}" presName="parentLeftMargin" presStyleLbl="node1" presStyleIdx="0" presStyleCnt="2"/>
      <dgm:spPr/>
    </dgm:pt>
    <dgm:pt modelId="{7299C271-5F67-EB44-9A5D-4CBBE7472EF4}" type="pres">
      <dgm:prSet presAssocID="{ADCFA404-EAA8-4AEF-8E82-A659796430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3A3A6F-5840-074E-8D05-AA48F1A164A5}" type="pres">
      <dgm:prSet presAssocID="{ADCFA404-EAA8-4AEF-8E82-A65979643051}" presName="negativeSpace" presStyleCnt="0"/>
      <dgm:spPr/>
    </dgm:pt>
    <dgm:pt modelId="{9A8A7A15-96F4-B741-9EDB-CF3368459106}" type="pres">
      <dgm:prSet presAssocID="{ADCFA404-EAA8-4AEF-8E82-A659796430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73FD108-5DD2-4629-B0CD-26C163D64BF5}" srcId="{29C318C2-16C3-44C1-8D93-F5CF89D27900}" destId="{AFA79688-6B9F-4BE0-AFE5-83700563DE41}" srcOrd="0" destOrd="0" parTransId="{26A74212-DD1D-4CC6-ABE4-A6885FE53A6F}" sibTransId="{9B61479F-702A-4EEA-99EE-E9F5D9CFDEEC}"/>
    <dgm:cxn modelId="{4BAAF725-A66E-4357-BD79-182680F6FF4E}" srcId="{3F84E89A-B484-4309-A4CB-4E8E69164569}" destId="{29C318C2-16C3-44C1-8D93-F5CF89D27900}" srcOrd="0" destOrd="0" parTransId="{D70AE56C-505A-4DB3-A2D8-98CD110F8549}" sibTransId="{64C6CF11-57D5-4803-9D6E-39DC24F79569}"/>
    <dgm:cxn modelId="{B669C62D-A48E-4A5B-A0E9-AB856DBE030C}" type="presOf" srcId="{616C5CA7-C844-4424-BCF6-7178177BD932}" destId="{9A8A7A15-96F4-B741-9EDB-CF3368459106}" srcOrd="0" destOrd="1" presId="urn:microsoft.com/office/officeart/2005/8/layout/list1"/>
    <dgm:cxn modelId="{79D79738-87C9-4612-AC9C-6C99C8E6F432}" type="presOf" srcId="{ADCFA404-EAA8-4AEF-8E82-A65979643051}" destId="{7299C271-5F67-EB44-9A5D-4CBBE7472EF4}" srcOrd="1" destOrd="0" presId="urn:microsoft.com/office/officeart/2005/8/layout/list1"/>
    <dgm:cxn modelId="{6DB60D41-DA59-49F5-8681-01387B252884}" srcId="{3F84E89A-B484-4309-A4CB-4E8E69164569}" destId="{ADCFA404-EAA8-4AEF-8E82-A65979643051}" srcOrd="1" destOrd="0" parTransId="{AE9FCA89-B89B-48D2-B7F4-80B69200B220}" sibTransId="{449F1C72-C9B9-400F-942F-440E024C2EB6}"/>
    <dgm:cxn modelId="{77A1254A-B1D2-4FCC-A355-DEF759FB18C5}" srcId="{29C318C2-16C3-44C1-8D93-F5CF89D27900}" destId="{5D27299D-C539-4D6C-BA7C-0D03CC8CEB80}" srcOrd="1" destOrd="0" parTransId="{9B1A723E-45A5-49BE-8624-1EC2C2CD63B5}" sibTransId="{06843CE1-04A2-4C6E-BBE5-D4D28A8E1942}"/>
    <dgm:cxn modelId="{2A83D56B-F352-41E4-8E1D-C8F236118B83}" type="presOf" srcId="{3F84E89A-B484-4309-A4CB-4E8E69164569}" destId="{1F169E66-2CB1-E243-872F-79FB220DAE7C}" srcOrd="0" destOrd="0" presId="urn:microsoft.com/office/officeart/2005/8/layout/list1"/>
    <dgm:cxn modelId="{7F5F6C4E-8799-4022-8AD5-53FCA0A8086E}" type="presOf" srcId="{792DFF9F-9C24-4252-BF5F-B1CA53577AE4}" destId="{9A8A7A15-96F4-B741-9EDB-CF3368459106}" srcOrd="0" destOrd="2" presId="urn:microsoft.com/office/officeart/2005/8/layout/list1"/>
    <dgm:cxn modelId="{9FE71E72-8BA8-482A-96AA-D50BE7854EA5}" type="presOf" srcId="{5D27299D-C539-4D6C-BA7C-0D03CC8CEB80}" destId="{989EBA47-006D-5D41-A0A6-AB0F111461E0}" srcOrd="0" destOrd="1" presId="urn:microsoft.com/office/officeart/2005/8/layout/list1"/>
    <dgm:cxn modelId="{DEB1AF73-360E-4AF6-AC6C-E68E680AC180}" type="presOf" srcId="{29C318C2-16C3-44C1-8D93-F5CF89D27900}" destId="{53B54829-7105-F440-A334-BD525ADD706A}" srcOrd="1" destOrd="0" presId="urn:microsoft.com/office/officeart/2005/8/layout/list1"/>
    <dgm:cxn modelId="{1A5242A6-D239-4841-95E2-E42DB736E779}" type="presOf" srcId="{AFA79688-6B9F-4BE0-AFE5-83700563DE41}" destId="{989EBA47-006D-5D41-A0A6-AB0F111461E0}" srcOrd="0" destOrd="0" presId="urn:microsoft.com/office/officeart/2005/8/layout/list1"/>
    <dgm:cxn modelId="{84C493A6-A3DD-4AA6-B4D5-9A90F2F27BFC}" srcId="{ADCFA404-EAA8-4AEF-8E82-A65979643051}" destId="{0AEBA4A5-4940-4257-98C0-FD64B69FF75D}" srcOrd="0" destOrd="0" parTransId="{F334B259-E065-4988-BCF1-5870121F8A86}" sibTransId="{313FBABF-E216-403A-8350-6755776E9E21}"/>
    <dgm:cxn modelId="{C0A60CCE-C056-496E-9835-3A0C316ADC23}" srcId="{0AEBA4A5-4940-4257-98C0-FD64B69FF75D}" destId="{616C5CA7-C844-4424-BCF6-7178177BD932}" srcOrd="0" destOrd="0" parTransId="{53158880-A1F9-46A3-A076-80F611DB4053}" sibTransId="{504C004B-2576-492C-BA1C-D3297CC01D24}"/>
    <dgm:cxn modelId="{E44BEFD0-901F-48CF-B6FA-D41CB62CF6EB}" type="presOf" srcId="{ADCFA404-EAA8-4AEF-8E82-A65979643051}" destId="{94564523-7296-6E43-84C8-99B4327D8DC1}" srcOrd="0" destOrd="0" presId="urn:microsoft.com/office/officeart/2005/8/layout/list1"/>
    <dgm:cxn modelId="{9B043ADF-6CCF-4887-83B7-956EF45187A0}" srcId="{0AEBA4A5-4940-4257-98C0-FD64B69FF75D}" destId="{792DFF9F-9C24-4252-BF5F-B1CA53577AE4}" srcOrd="1" destOrd="0" parTransId="{20A5B688-3103-4EB6-B4A2-DD6322EE3B5E}" sibTransId="{27A93168-871E-49E8-BE9F-DC8901CD6AA0}"/>
    <dgm:cxn modelId="{09E113FA-B674-4CD5-84D4-1C7E2601D07F}" type="presOf" srcId="{0AEBA4A5-4940-4257-98C0-FD64B69FF75D}" destId="{9A8A7A15-96F4-B741-9EDB-CF3368459106}" srcOrd="0" destOrd="0" presId="urn:microsoft.com/office/officeart/2005/8/layout/list1"/>
    <dgm:cxn modelId="{8E3E25FE-6A65-444E-B1B0-5AA16B80E0A4}" type="presOf" srcId="{29C318C2-16C3-44C1-8D93-F5CF89D27900}" destId="{F8C06221-06BF-6C4D-BB45-863DC02FC292}" srcOrd="0" destOrd="0" presId="urn:microsoft.com/office/officeart/2005/8/layout/list1"/>
    <dgm:cxn modelId="{B1AC4782-5352-4C08-8843-9CA5847EC700}" type="presParOf" srcId="{1F169E66-2CB1-E243-872F-79FB220DAE7C}" destId="{24DFA01F-2ED4-F64E-A1D0-638D22CE75AB}" srcOrd="0" destOrd="0" presId="urn:microsoft.com/office/officeart/2005/8/layout/list1"/>
    <dgm:cxn modelId="{61E6B942-B06D-44E7-AC92-AFBF79CE19D4}" type="presParOf" srcId="{24DFA01F-2ED4-F64E-A1D0-638D22CE75AB}" destId="{F8C06221-06BF-6C4D-BB45-863DC02FC292}" srcOrd="0" destOrd="0" presId="urn:microsoft.com/office/officeart/2005/8/layout/list1"/>
    <dgm:cxn modelId="{09DF9D12-33F1-41C0-BD3D-0FF5FEF07171}" type="presParOf" srcId="{24DFA01F-2ED4-F64E-A1D0-638D22CE75AB}" destId="{53B54829-7105-F440-A334-BD525ADD706A}" srcOrd="1" destOrd="0" presId="urn:microsoft.com/office/officeart/2005/8/layout/list1"/>
    <dgm:cxn modelId="{A91FC6AF-3C34-4E13-95AF-505C17383EA0}" type="presParOf" srcId="{1F169E66-2CB1-E243-872F-79FB220DAE7C}" destId="{AE72B1D4-DF72-1548-8CC7-CC19ECD9471E}" srcOrd="1" destOrd="0" presId="urn:microsoft.com/office/officeart/2005/8/layout/list1"/>
    <dgm:cxn modelId="{2E5CB090-218F-4240-AEC0-4BCDFAB01EF2}" type="presParOf" srcId="{1F169E66-2CB1-E243-872F-79FB220DAE7C}" destId="{989EBA47-006D-5D41-A0A6-AB0F111461E0}" srcOrd="2" destOrd="0" presId="urn:microsoft.com/office/officeart/2005/8/layout/list1"/>
    <dgm:cxn modelId="{84AE0979-172E-46E7-95AD-7054A3DEB09F}" type="presParOf" srcId="{1F169E66-2CB1-E243-872F-79FB220DAE7C}" destId="{781E1CBE-CD41-9842-8137-84EF6ABA5CC3}" srcOrd="3" destOrd="0" presId="urn:microsoft.com/office/officeart/2005/8/layout/list1"/>
    <dgm:cxn modelId="{6FDA3330-01F8-486B-A50B-0E83EFA64FB9}" type="presParOf" srcId="{1F169E66-2CB1-E243-872F-79FB220DAE7C}" destId="{DAF52170-9A2D-234D-AFB1-D7612521290D}" srcOrd="4" destOrd="0" presId="urn:microsoft.com/office/officeart/2005/8/layout/list1"/>
    <dgm:cxn modelId="{907B772A-4929-48D1-9B07-2094AFB95F14}" type="presParOf" srcId="{DAF52170-9A2D-234D-AFB1-D7612521290D}" destId="{94564523-7296-6E43-84C8-99B4327D8DC1}" srcOrd="0" destOrd="0" presId="urn:microsoft.com/office/officeart/2005/8/layout/list1"/>
    <dgm:cxn modelId="{564AA792-01E1-476D-BA11-222767094C4E}" type="presParOf" srcId="{DAF52170-9A2D-234D-AFB1-D7612521290D}" destId="{7299C271-5F67-EB44-9A5D-4CBBE7472EF4}" srcOrd="1" destOrd="0" presId="urn:microsoft.com/office/officeart/2005/8/layout/list1"/>
    <dgm:cxn modelId="{21F11B39-DF2E-4A37-A6BD-E8150F1134E3}" type="presParOf" srcId="{1F169E66-2CB1-E243-872F-79FB220DAE7C}" destId="{453A3A6F-5840-074E-8D05-AA48F1A164A5}" srcOrd="5" destOrd="0" presId="urn:microsoft.com/office/officeart/2005/8/layout/list1"/>
    <dgm:cxn modelId="{CE3DC2C1-AEB0-47C8-95DD-E05DB8402D6E}" type="presParOf" srcId="{1F169E66-2CB1-E243-872F-79FB220DAE7C}" destId="{9A8A7A15-96F4-B741-9EDB-CF33684591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54C82-AD32-A84E-8E51-F0B150EFAEC8}">
      <dsp:nvSpPr>
        <dsp:cNvPr id="0" name=""/>
        <dsp:cNvSpPr/>
      </dsp:nvSpPr>
      <dsp:spPr>
        <a:xfrm>
          <a:off x="0" y="884682"/>
          <a:ext cx="6513603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nemocní vs. zdraví pacienti</a:t>
          </a:r>
        </a:p>
      </dsp:txBody>
      <dsp:txXfrm>
        <a:off x="30442" y="915124"/>
        <a:ext cx="6452719" cy="562726"/>
      </dsp:txXfrm>
    </dsp:sp>
    <dsp:sp modelId="{6AA0B448-C8C9-2647-9CAF-33A02FCF92DF}">
      <dsp:nvSpPr>
        <dsp:cNvPr id="0" name=""/>
        <dsp:cNvSpPr/>
      </dsp:nvSpPr>
      <dsp:spPr>
        <a:xfrm>
          <a:off x="0" y="1583173"/>
          <a:ext cx="6513603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pacienti před vs. po terapii</a:t>
          </a:r>
        </a:p>
      </dsp:txBody>
      <dsp:txXfrm>
        <a:off x="30442" y="1613615"/>
        <a:ext cx="6452719" cy="562726"/>
      </dsp:txXfrm>
    </dsp:sp>
    <dsp:sp modelId="{97F7F6F7-30A8-CB44-9D76-38EF0B282D95}">
      <dsp:nvSpPr>
        <dsp:cNvPr id="0" name=""/>
        <dsp:cNvSpPr/>
      </dsp:nvSpPr>
      <dsp:spPr>
        <a:xfrm>
          <a:off x="0" y="2281663"/>
          <a:ext cx="6513603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pacienti v čase diagnózy a v čase relapsu</a:t>
          </a:r>
        </a:p>
      </dsp:txBody>
      <dsp:txXfrm>
        <a:off x="30442" y="2312105"/>
        <a:ext cx="6452719" cy="562726"/>
      </dsp:txXfrm>
    </dsp:sp>
    <dsp:sp modelId="{6303EEC1-1619-A546-9572-433D8658B840}">
      <dsp:nvSpPr>
        <dsp:cNvPr id="0" name=""/>
        <dsp:cNvSpPr/>
      </dsp:nvSpPr>
      <dsp:spPr>
        <a:xfrm>
          <a:off x="0" y="2980153"/>
          <a:ext cx="6513603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bakterie v aerobním vs. anaerobním prostředí</a:t>
          </a:r>
        </a:p>
      </dsp:txBody>
      <dsp:txXfrm>
        <a:off x="30442" y="3010595"/>
        <a:ext cx="6452719" cy="562726"/>
      </dsp:txXfrm>
    </dsp:sp>
    <dsp:sp modelId="{D2F3884E-6EBC-284F-95EA-BB109813E9F8}">
      <dsp:nvSpPr>
        <dsp:cNvPr id="0" name=""/>
        <dsp:cNvSpPr/>
      </dsp:nvSpPr>
      <dsp:spPr>
        <a:xfrm>
          <a:off x="0" y="3678643"/>
          <a:ext cx="6513603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druh 1 vs. druh 2</a:t>
          </a:r>
        </a:p>
      </dsp:txBody>
      <dsp:txXfrm>
        <a:off x="30442" y="3709085"/>
        <a:ext cx="6452719" cy="562726"/>
      </dsp:txXfrm>
    </dsp:sp>
    <dsp:sp modelId="{9CA2ADE9-B56C-354B-A4E0-363B23B1CF90}">
      <dsp:nvSpPr>
        <dsp:cNvPr id="0" name=""/>
        <dsp:cNvSpPr/>
      </dsp:nvSpPr>
      <dsp:spPr>
        <a:xfrm>
          <a:off x="0" y="4377133"/>
          <a:ext cx="6513603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porovnáváme podtypy onemocnění</a:t>
          </a:r>
        </a:p>
      </dsp:txBody>
      <dsp:txXfrm>
        <a:off x="30442" y="4407575"/>
        <a:ext cx="6452719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CE40-5CDB-4B4D-8436-76C63EC2DC02}">
      <dsp:nvSpPr>
        <dsp:cNvPr id="0" name=""/>
        <dsp:cNvSpPr/>
      </dsp:nvSpPr>
      <dsp:spPr>
        <a:xfrm>
          <a:off x="0" y="473737"/>
          <a:ext cx="6904037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Porovnává se poměr průměrů/mediánů jedné a druhé skupiny: </a:t>
          </a:r>
          <a:r>
            <a:rPr lang="cs-CZ" sz="2000" kern="1200" dirty="0" err="1"/>
            <a:t>mean</a:t>
          </a:r>
          <a:r>
            <a:rPr lang="cs-CZ" sz="2000" kern="1200" dirty="0"/>
            <a:t>(X)/</a:t>
          </a:r>
          <a:r>
            <a:rPr lang="cs-CZ" sz="2000" kern="1200" dirty="0" err="1"/>
            <a:t>mean</a:t>
          </a:r>
          <a:r>
            <a:rPr lang="cs-CZ" sz="2000" kern="1200" dirty="0"/>
            <a:t>(</a:t>
          </a:r>
          <a:r>
            <a:rPr lang="cs-CZ" sz="2000" kern="1200" dirty="0" err="1"/>
            <a:t>Y</a:t>
          </a:r>
          <a:r>
            <a:rPr lang="cs-CZ" sz="2000" kern="1200" dirty="0"/>
            <a:t>).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Stanoví se </a:t>
          </a:r>
          <a:r>
            <a:rPr lang="cs-CZ" sz="2000" b="1" kern="1200"/>
            <a:t>fixní dělící hranice</a:t>
          </a:r>
          <a:r>
            <a:rPr lang="cs-CZ" sz="2000" kern="1200"/>
            <a:t>, které určují, jaká velikost efektu je pro nás zajímavá</a:t>
          </a:r>
          <a:endParaRPr lang="en-US" sz="2000" kern="1200"/>
        </a:p>
      </dsp:txBody>
      <dsp:txXfrm>
        <a:off x="0" y="473737"/>
        <a:ext cx="6904037" cy="1732500"/>
      </dsp:txXfrm>
    </dsp:sp>
    <dsp:sp modelId="{39F68C52-5650-2943-8169-B8D267CBE022}">
      <dsp:nvSpPr>
        <dsp:cNvPr id="0" name=""/>
        <dsp:cNvSpPr/>
      </dsp:nvSpPr>
      <dsp:spPr>
        <a:xfrm>
          <a:off x="345201" y="178537"/>
          <a:ext cx="4832825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Princip:</a:t>
          </a:r>
          <a:endParaRPr lang="en-US" sz="2000" kern="1200"/>
        </a:p>
      </dsp:txBody>
      <dsp:txXfrm>
        <a:off x="374022" y="207358"/>
        <a:ext cx="4775183" cy="532758"/>
      </dsp:txXfrm>
    </dsp:sp>
    <dsp:sp modelId="{4C99BA58-58A3-E64A-896A-7E01827B8313}">
      <dsp:nvSpPr>
        <dsp:cNvPr id="0" name=""/>
        <dsp:cNvSpPr/>
      </dsp:nvSpPr>
      <dsp:spPr>
        <a:xfrm>
          <a:off x="0" y="2609437"/>
          <a:ext cx="690403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genová exprese, průměr(X)/průměr(Y), kde X a Y jsou genové exprese ve skupinách, použitá dělící hranice: 2</a:t>
          </a:r>
          <a:endParaRPr lang="en-US" sz="2000" kern="1200"/>
        </a:p>
      </dsp:txBody>
      <dsp:txXfrm>
        <a:off x="0" y="2609437"/>
        <a:ext cx="6904037" cy="1134000"/>
      </dsp:txXfrm>
    </dsp:sp>
    <dsp:sp modelId="{C1C40D6E-2A5F-8742-AEE4-D64857EAE1DF}">
      <dsp:nvSpPr>
        <dsp:cNvPr id="0" name=""/>
        <dsp:cNvSpPr/>
      </dsp:nvSpPr>
      <dsp:spPr>
        <a:xfrm>
          <a:off x="345201" y="2314237"/>
          <a:ext cx="4832825" cy="5904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Příklad: </a:t>
          </a:r>
          <a:endParaRPr lang="en-US" sz="2000" kern="1200"/>
        </a:p>
      </dsp:txBody>
      <dsp:txXfrm>
        <a:off x="374022" y="2343058"/>
        <a:ext cx="4775183" cy="532758"/>
      </dsp:txXfrm>
    </dsp:sp>
    <dsp:sp modelId="{4E4DD94E-D8EB-A143-BED4-7FC11B9F92C0}">
      <dsp:nvSpPr>
        <dsp:cNvPr id="0" name=""/>
        <dsp:cNvSpPr/>
      </dsp:nvSpPr>
      <dsp:spPr>
        <a:xfrm>
          <a:off x="0" y="4146637"/>
          <a:ext cx="690403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42815-7EB5-7649-B950-6DD9ED8D646A}">
      <dsp:nvSpPr>
        <dsp:cNvPr id="0" name=""/>
        <dsp:cNvSpPr/>
      </dsp:nvSpPr>
      <dsp:spPr>
        <a:xfrm>
          <a:off x="345201" y="3851437"/>
          <a:ext cx="4832825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Výhoda: jednoduché</a:t>
          </a:r>
          <a:endParaRPr lang="en-US" sz="2000" kern="1200"/>
        </a:p>
      </dsp:txBody>
      <dsp:txXfrm>
        <a:off x="374022" y="3880258"/>
        <a:ext cx="4775183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CE40-5CDB-4B4D-8436-76C63EC2DC02}">
      <dsp:nvSpPr>
        <dsp:cNvPr id="0" name=""/>
        <dsp:cNvSpPr/>
      </dsp:nvSpPr>
      <dsp:spPr>
        <a:xfrm>
          <a:off x="0" y="483547"/>
          <a:ext cx="6904037" cy="433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666496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I menší změny mohou být biologicky významné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(malý efekt genu/proteinu může být znásobený kooperací více genů v dráze)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Data jsou ovlivněné </a:t>
          </a: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technickou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a </a:t>
          </a: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biologickou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variabilitou: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Co s hodnotou 1.9999 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Hodnoty mohou být vychýlené směrem k nule (například u nádorů s příměsí normálních buněk ve vzorku)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altLang="cs-CZ" sz="2000" kern="1200" dirty="0">
            <a:solidFill>
              <a:srgbClr val="000000"/>
            </a:solidFill>
            <a:latin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Neberou do úvahy variabilitu!</a:t>
          </a:r>
        </a:p>
      </dsp:txBody>
      <dsp:txXfrm>
        <a:off x="0" y="483547"/>
        <a:ext cx="6904037" cy="4334400"/>
      </dsp:txXfrm>
    </dsp:sp>
    <dsp:sp modelId="{39F68C52-5650-2943-8169-B8D267CBE022}">
      <dsp:nvSpPr>
        <dsp:cNvPr id="0" name=""/>
        <dsp:cNvSpPr/>
      </dsp:nvSpPr>
      <dsp:spPr>
        <a:xfrm>
          <a:off x="345201" y="11227"/>
          <a:ext cx="4832825" cy="9446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Nevýhody:</a:t>
          </a:r>
          <a:endParaRPr lang="en-US" sz="3200" kern="1200" dirty="0"/>
        </a:p>
      </dsp:txBody>
      <dsp:txXfrm>
        <a:off x="391315" y="57341"/>
        <a:ext cx="4740597" cy="852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2CDC1-D23A-304D-AC76-D918CD6C86C3}">
      <dsp:nvSpPr>
        <dsp:cNvPr id="0" name=""/>
        <dsp:cNvSpPr/>
      </dsp:nvSpPr>
      <dsp:spPr>
        <a:xfrm>
          <a:off x="0" y="0"/>
          <a:ext cx="69040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305D9-07C6-8C4B-ADB2-838B055F9B08}">
      <dsp:nvSpPr>
        <dsp:cNvPr id="0" name=""/>
        <dsp:cNvSpPr/>
      </dsp:nvSpPr>
      <dsp:spPr>
        <a:xfrm>
          <a:off x="0" y="0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i="1" kern="1200" dirty="0"/>
            <a:t>Klademe si otázku: Je aktivita/množství proteinu/genu ve skupině A odlišné od průměrné aktivity/množství proteinu/genu ve skupině B?</a:t>
          </a:r>
          <a:endParaRPr lang="en-US" sz="3300" kern="1200" dirty="0"/>
        </a:p>
      </dsp:txBody>
      <dsp:txXfrm>
        <a:off x="0" y="0"/>
        <a:ext cx="6904037" cy="2414587"/>
      </dsp:txXfrm>
    </dsp:sp>
    <dsp:sp modelId="{96784683-731D-8B4A-9290-DAA226F8690F}">
      <dsp:nvSpPr>
        <dsp:cNvPr id="0" name=""/>
        <dsp:cNvSpPr/>
      </dsp:nvSpPr>
      <dsp:spPr>
        <a:xfrm>
          <a:off x="0" y="2414587"/>
          <a:ext cx="69040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207DD-AC23-0C43-B075-BEB2B843D00C}">
      <dsp:nvSpPr>
        <dsp:cNvPr id="0" name=""/>
        <dsp:cNvSpPr/>
      </dsp:nvSpPr>
      <dsp:spPr>
        <a:xfrm>
          <a:off x="0" y="2414587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Na každý protein/gen </a:t>
          </a:r>
          <a:r>
            <a:rPr lang="cs-CZ" sz="3300" i="1" kern="1200" dirty="0"/>
            <a:t>g</a:t>
          </a:r>
          <a:r>
            <a:rPr lang="cs-CZ" sz="3300" kern="1200" dirty="0"/>
            <a:t> aplikujeme statistický test, kterým získáme </a:t>
          </a:r>
          <a:r>
            <a:rPr lang="cs-CZ" sz="3300" i="1" kern="1200" dirty="0"/>
            <a:t>T</a:t>
          </a:r>
          <a:r>
            <a:rPr lang="cs-CZ" sz="3300" i="1" kern="1200" baseline="-25000" dirty="0"/>
            <a:t>g </a:t>
          </a:r>
          <a:r>
            <a:rPr lang="cs-CZ" sz="3300" kern="1200" dirty="0"/>
            <a:t>statistiku a příslušné </a:t>
          </a:r>
          <a:r>
            <a:rPr lang="cs-CZ" sz="3300" i="1" kern="1200" dirty="0"/>
            <a:t>p-hodnoty</a:t>
          </a:r>
          <a:endParaRPr lang="en-US" sz="3300" kern="1200" dirty="0"/>
        </a:p>
      </dsp:txBody>
      <dsp:txXfrm>
        <a:off x="0" y="2414587"/>
        <a:ext cx="6904037" cy="2414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F09C1-B00E-4EB2-8A3B-FAEE4E868AFD}">
      <dsp:nvSpPr>
        <dsp:cNvPr id="0" name=""/>
        <dsp:cNvSpPr/>
      </dsp:nvSpPr>
      <dsp:spPr>
        <a:xfrm>
          <a:off x="0" y="1209983"/>
          <a:ext cx="1365978" cy="1772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Porovnáváme tisíce genů/proteinů mezi skupinami.</a:t>
          </a:r>
          <a:endParaRPr lang="en-US" sz="1400" kern="1200"/>
        </a:p>
      </dsp:txBody>
      <dsp:txXfrm>
        <a:off x="40008" y="1249991"/>
        <a:ext cx="1285962" cy="1692821"/>
      </dsp:txXfrm>
    </dsp:sp>
    <dsp:sp modelId="{D68ACCC0-D904-40E5-9C2E-048F915C5095}">
      <dsp:nvSpPr>
        <dsp:cNvPr id="0" name=""/>
        <dsp:cNvSpPr/>
      </dsp:nvSpPr>
      <dsp:spPr>
        <a:xfrm>
          <a:off x="1502576" y="1927021"/>
          <a:ext cx="289587" cy="3387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502576" y="1994773"/>
        <a:ext cx="202711" cy="203258"/>
      </dsp:txXfrm>
    </dsp:sp>
    <dsp:sp modelId="{E1422168-8745-455C-84B9-BEDAEAA49453}">
      <dsp:nvSpPr>
        <dsp:cNvPr id="0" name=""/>
        <dsp:cNvSpPr/>
      </dsp:nvSpPr>
      <dsp:spPr>
        <a:xfrm>
          <a:off x="1912370" y="1209983"/>
          <a:ext cx="1365978" cy="1772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Hypotézu testujeme pro každý gen!</a:t>
          </a:r>
          <a:endParaRPr lang="en-US" sz="1400" kern="1200"/>
        </a:p>
      </dsp:txBody>
      <dsp:txXfrm>
        <a:off x="1952378" y="1249991"/>
        <a:ext cx="1285962" cy="1692821"/>
      </dsp:txXfrm>
    </dsp:sp>
    <dsp:sp modelId="{FAF29D70-A9B7-40E8-B64E-66E8F5A057CE}">
      <dsp:nvSpPr>
        <dsp:cNvPr id="0" name=""/>
        <dsp:cNvSpPr/>
      </dsp:nvSpPr>
      <dsp:spPr>
        <a:xfrm>
          <a:off x="3414946" y="1927021"/>
          <a:ext cx="289587" cy="3387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414946" y="1994773"/>
        <a:ext cx="202711" cy="203258"/>
      </dsp:txXfrm>
    </dsp:sp>
    <dsp:sp modelId="{0D6A8502-B834-4B83-8504-48F5AD2808F8}">
      <dsp:nvSpPr>
        <dsp:cNvPr id="0" name=""/>
        <dsp:cNvSpPr/>
      </dsp:nvSpPr>
      <dsp:spPr>
        <a:xfrm>
          <a:off x="3824740" y="1209983"/>
          <a:ext cx="1365978" cy="1772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Máme zvýšenou šanci falešně pozitivních výsledků!</a:t>
          </a:r>
          <a:endParaRPr lang="en-US" sz="1400" kern="1200"/>
        </a:p>
      </dsp:txBody>
      <dsp:txXfrm>
        <a:off x="3864748" y="1249991"/>
        <a:ext cx="1285962" cy="1692821"/>
      </dsp:txXfrm>
    </dsp:sp>
    <dsp:sp modelId="{67491248-B0DE-4A3C-92C9-E315CABD8AB9}">
      <dsp:nvSpPr>
        <dsp:cNvPr id="0" name=""/>
        <dsp:cNvSpPr/>
      </dsp:nvSpPr>
      <dsp:spPr>
        <a:xfrm>
          <a:off x="5327316" y="1927021"/>
          <a:ext cx="289587" cy="3387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327316" y="1994773"/>
        <a:ext cx="202711" cy="203258"/>
      </dsp:txXfrm>
    </dsp:sp>
    <dsp:sp modelId="{2E48F76D-2623-4992-B8C8-AB3FBD3B2CA0}">
      <dsp:nvSpPr>
        <dsp:cNvPr id="0" name=""/>
        <dsp:cNvSpPr/>
      </dsp:nvSpPr>
      <dsp:spPr>
        <a:xfrm>
          <a:off x="5737110" y="1209983"/>
          <a:ext cx="1365978" cy="1772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Příklad: 10 000 genů, žádný odlišně exprimovaný mezi skupinami =&gt; 0.05 x 10 000 = 500 s p &lt; 0.05.</a:t>
          </a:r>
          <a:endParaRPr lang="en-US" sz="1400" kern="1200"/>
        </a:p>
      </dsp:txBody>
      <dsp:txXfrm>
        <a:off x="5777118" y="1249991"/>
        <a:ext cx="1285962" cy="1692821"/>
      </dsp:txXfrm>
    </dsp:sp>
    <dsp:sp modelId="{A340FF25-BA65-4644-9107-BC80A28C1F5A}">
      <dsp:nvSpPr>
        <dsp:cNvPr id="0" name=""/>
        <dsp:cNvSpPr/>
      </dsp:nvSpPr>
      <dsp:spPr>
        <a:xfrm>
          <a:off x="7239686" y="1927021"/>
          <a:ext cx="289587" cy="3387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239686" y="1994773"/>
        <a:ext cx="202711" cy="203258"/>
      </dsp:txXfrm>
    </dsp:sp>
    <dsp:sp modelId="{713CF334-32A7-42EC-BDC2-BC8E0942889C}">
      <dsp:nvSpPr>
        <dsp:cNvPr id="0" name=""/>
        <dsp:cNvSpPr/>
      </dsp:nvSpPr>
      <dsp:spPr>
        <a:xfrm>
          <a:off x="7649480" y="1209983"/>
          <a:ext cx="1365978" cy="1772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p &lt;0.05 už negarantuje významnost výsledku</a:t>
          </a:r>
          <a:endParaRPr lang="en-US" sz="1400" kern="1200"/>
        </a:p>
      </dsp:txBody>
      <dsp:txXfrm>
        <a:off x="7689488" y="1249991"/>
        <a:ext cx="1285962" cy="1692821"/>
      </dsp:txXfrm>
    </dsp:sp>
    <dsp:sp modelId="{6C1522E6-AB09-4DD9-A6F3-F371D13FEA06}">
      <dsp:nvSpPr>
        <dsp:cNvPr id="0" name=""/>
        <dsp:cNvSpPr/>
      </dsp:nvSpPr>
      <dsp:spPr>
        <a:xfrm>
          <a:off x="9152056" y="1927021"/>
          <a:ext cx="289587" cy="3387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9152056" y="1994773"/>
        <a:ext cx="202711" cy="203258"/>
      </dsp:txXfrm>
    </dsp:sp>
    <dsp:sp modelId="{D657B44D-570C-4777-8A78-B0F32FA2D301}">
      <dsp:nvSpPr>
        <dsp:cNvPr id="0" name=""/>
        <dsp:cNvSpPr/>
      </dsp:nvSpPr>
      <dsp:spPr>
        <a:xfrm>
          <a:off x="9561850" y="1209983"/>
          <a:ext cx="1365978" cy="1772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Musíme tedy udělat korekci p-hodnot na mnohonásobné porovnání</a:t>
          </a:r>
          <a:endParaRPr lang="en-US" sz="1400" kern="1200"/>
        </a:p>
      </dsp:txBody>
      <dsp:txXfrm>
        <a:off x="9601858" y="1249991"/>
        <a:ext cx="1285962" cy="16928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EBA47-006D-5D41-A0A6-AB0F111461E0}">
      <dsp:nvSpPr>
        <dsp:cNvPr id="0" name=""/>
        <dsp:cNvSpPr/>
      </dsp:nvSpPr>
      <dsp:spPr>
        <a:xfrm>
          <a:off x="0" y="415542"/>
          <a:ext cx="6939651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594" tIns="499872" rIns="53859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Bonferroniho korekce (pro nezávislé testy!)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p &lt; a / m  (napr. p &lt; 0.05/10 000)</a:t>
          </a:r>
          <a:endParaRPr lang="en-US" sz="2400" kern="1200"/>
        </a:p>
      </dsp:txBody>
      <dsp:txXfrm>
        <a:off x="0" y="415542"/>
        <a:ext cx="6939651" cy="1398600"/>
      </dsp:txXfrm>
    </dsp:sp>
    <dsp:sp modelId="{53B54829-7105-F440-A334-BD525ADD706A}">
      <dsp:nvSpPr>
        <dsp:cNvPr id="0" name=""/>
        <dsp:cNvSpPr/>
      </dsp:nvSpPr>
      <dsp:spPr>
        <a:xfrm>
          <a:off x="346982" y="61302"/>
          <a:ext cx="4857755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12" tIns="0" rIns="1836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Kontrolujeme FWER</a:t>
          </a:r>
          <a:endParaRPr lang="en-US" sz="2400" kern="1200"/>
        </a:p>
      </dsp:txBody>
      <dsp:txXfrm>
        <a:off x="381567" y="95887"/>
        <a:ext cx="4788585" cy="639310"/>
      </dsp:txXfrm>
    </dsp:sp>
    <dsp:sp modelId="{9A8A7A15-96F4-B741-9EDB-CF3368459106}">
      <dsp:nvSpPr>
        <dsp:cNvPr id="0" name=""/>
        <dsp:cNvSpPr/>
      </dsp:nvSpPr>
      <dsp:spPr>
        <a:xfrm>
          <a:off x="0" y="2297983"/>
          <a:ext cx="6939651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594" tIns="499872" rIns="53859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Benjamini/Hochbergova procedura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FDR = 10% (ze 100 zamítnutých hypotéz očekáváme 10 falešně pozitivních)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(q-hodnota je nejmenší FDR při které daný gen ještě zůstává na listu pozitivních)</a:t>
          </a:r>
          <a:endParaRPr lang="en-US" sz="2400" kern="1200" dirty="0"/>
        </a:p>
      </dsp:txBody>
      <dsp:txXfrm>
        <a:off x="0" y="2297983"/>
        <a:ext cx="6939651" cy="2494800"/>
      </dsp:txXfrm>
    </dsp:sp>
    <dsp:sp modelId="{7299C271-5F67-EB44-9A5D-4CBBE7472EF4}">
      <dsp:nvSpPr>
        <dsp:cNvPr id="0" name=""/>
        <dsp:cNvSpPr/>
      </dsp:nvSpPr>
      <dsp:spPr>
        <a:xfrm>
          <a:off x="346982" y="1943743"/>
          <a:ext cx="4857755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12" tIns="0" rIns="1836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Kontrolujeme FDR</a:t>
          </a:r>
          <a:endParaRPr lang="en-US" sz="2400" kern="1200"/>
        </a:p>
      </dsp:txBody>
      <dsp:txXfrm>
        <a:off x="381567" y="1978328"/>
        <a:ext cx="4788585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20:18:16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3062 298 24575,'-30'0'0,"-3"0"0,-51 0 0,4 0 0,-72 0-1131,16 0 1131,44 0 0,-2 0 0,11 0 0,3 0 0,-12 0 0,-3 0 0,-29 0 0,0 0 0,27 0 0,1 0 0,-26 0 0,4 0 0,37 0 0,5 0 0,-29 0 277,-16 10-277,33 16 0,-26 12 0,12 2 0,-7 6 0,43-1 0,-7-7 854,12 13-854,2 6 0,6-10 0,8 18 0,14-28 0,6 11 0,-2-8 0,8 16 0,-4-4 0,6 8 0,8 14 0,-7 2 0,15 13 0,-7-2 0,8 2 0,0 13 0,0 4 0,0 14 0,0-1 0,9 34 0,22-10 0,14 29 0,17-19-735,3 18 735,10-8 0,-11-29 0,-17-56 0,4-2 0,0-2 0,1-2 0,50 56 0,-17-27 0,2-8 0,31 11 0,-48-44 0,4-1 0,12-8 0,-1-7 0,41 24 0,-33-38 0,5 2 0,-20 3 0,0-5 0,5-13 0,6-4 0,42 8 0,2 0 0,-29-6 0,3-2-702,33-3 1,-3-3 701,-30 1 0,-7-4 0,-1-2 0,-1-4 0,5 2 0,1 0 0,-1 0 0,1 0 0,-7 0 0,2 0 0,12 0 0,3 0 0,-17 2 0,0-4 0,16-10 0,0-3 0,-14 6 0,-3-3 0,-13-7 0,1-3 0,36-3 0,-5 2-771,7-5 771,-13 5 0,2 0 0,6-3-230,22-1 230,-12-9 0,-2 6 0,-11-6 646,-15 2-646,-4-2 1375,-20-9-1375,9-1 850,-1-1-850,-5-10 268,8-4-268,-7-11 0,-1 0 0,25-30 0,-20 13 0,9-13 0,-36 24 0,-13 2 0,-9 12 0,-8-10 0,-1 2 0,-7-6 0,-1-11 0,-6 2 0,-3-15 0,-8 9 0,0-9 0,0 13 0,0 13 0,0-24 0,-8 33 0,-10-33 0,-3 11 0,-22-8 0,2-20 0,-18 18 0,-25-39 0,19 36-273,6 18 1,-2 5 272,-13-4 0,-1-3 0,-2 5 0,-6 20 0,-4-11 0,0 4 0,1 26 0,15 3 0,-8-1 0,5 10 0,1 3 0,-42-17 0,11 8 0,-3 0 0,-20-3 0,32 14 0,1 2 0,-37-15 0,39 23 0,3 2 0,-50-13 0,26 16 0,-6 2 0,8-7 0,3 4-458,21 7 0,-1 4 458,-31-7 0,7-1 0,12 8 0,18 0 0,-5 0 0,7 0 0,1 0 0,-46 0 0,27 0 0,-2 0 0,-35 0 0,49 4 0,-1 3 0,9 7 0,-1 1 0,0-2 0,0 4-164,0 10 0,2-3 164,-55 5 0,58-3 0,0-1 0,-57 5 0,-13 19 0,17-9 0,3 11 0,-3 12 0,53-31 0,5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20:36:01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2883 606 24575,'-27'0'0,"-5"0"0,-47 0 0,3 0 0,-66 0-1131,14 0 1131,41 0 0,-2 0 0,11 0 0,3 0 0,-11 0 0,-4 0 0,-27 0 0,1 0 0,24 0 0,2 0 0,-25 0 0,4 0 0,34 0 0,5 0 0,-26 0 277,-16 19-277,31 35 0,-24 23 0,10 4 0,-5 11 0,40 1 0,-7-16 854,11 27-854,3 11 0,5-18 0,8 33 0,13-52 0,5 18 0,-1-15 0,7 34 0,-4-11 0,6 19 0,7 28 0,-5 3 0,12 27 0,-5-4 0,7 4 0,0 27 0,0 8 0,0 26 0,0 1 0,9 69 0,20-23 0,13 61 0,16-38-735,3 35 735,11-16 0,-12-57 0,-17-116 0,5-4 0,1-4 0,0-4 0,47 116 0,-16-58 0,2-15 0,29 23 0,-45-89 0,4-4 0,10-15 0,0-15 0,39 50 0,-31-78 0,4 5 0,-18 3 0,-1-7 0,6-28 0,4-7 0,40 16 0,2-1 0,-26-11 0,1-4-702,32-8 1,-3-4 701,-28 1 0,-7-8 0,-1-5 0,-1-6 0,6 3 0,-1 0 0,1 0 0,0 0 0,-7 0 0,2 0 0,12 0 0,2 0 0,-16 3 0,1-6 0,14-21 0,0-6 0,-12 10 0,-4-3 0,-11-15 0,-1-8 0,35-5 0,-5 5-771,8-11 771,-13 10 0,0 1 0,8-8-230,20 0 230,-12-19 0,-1 11 0,-10-11 646,-15 4-646,-4-4 1375,-18-20-1375,8 1 850,-1-4-850,-5-20 268,9-7-268,-8-24 0,-1 1 0,24-62 0,-18 27 0,7-27 0,-33 50 0,-13 4 0,-8 23 0,-7-19 0,-2 4 0,-5-12 0,-2-23 0,-6 3 0,-3-30 0,-7 20 0,0-20 0,0 27 0,0 27 0,0-50 0,-7 69 0,-11-69 0,-1 23 0,-22-16 0,3-42 0,-18 39 0,-23-81 0,18 73-273,6 38 1,-3 9 272,-12-9 0,0-3 0,-3 7 0,-5 43 0,-4-23 0,0 7 0,1 54 0,14 4 0,-7 0 0,4 20 0,1 7 0,-39-35 0,10 16 0,-3 0 0,-18-8 0,30 31 0,0 4 0,-34-31 0,36 46 0,3 4 0,-47-27 0,25 35 0,-6 3 0,7-14 0,3 7-458,20 15 0,0 8 458,-31-16 0,8 1 0,11 15 0,17 0 0,-5 0 0,7 0 0,0 0 0,-43 0 0,26 0 0,-2 0 0,-33 0 0,46 8 0,-1 7 0,8 12 0,0 4 0,0-4 0,-1 8-164,1 18 0,1-2 164,-51 6 0,55-3 0,-1-4 0,-54 12 0,-12 38 0,17-19 0,3 23 0,-4 23 0,50-62 0,5 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20:36:01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1681 275 24575,'-17'0'0,"-1"0"0,-28 0 0,2 0 0,-39 0-1131,8 0 1131,24 0 0,0 0 0,5 0 0,3 0 0,-8 0 0,-1 0 0,-16 0 0,0 0 0,15 0 0,0 0 0,-14 0 0,2 0 0,21 0 0,2 0 0,-16 0 277,-8 9-277,18 15 0,-15 11 0,7 1 0,-4 6 0,24 0 0,-4-7 854,7 12-854,0 6 0,4-10 0,5 16 0,7-24 0,3 9 0,-1-7 0,5 15 0,-3-5 0,4 9 0,4 12 0,-4 2 0,8 12 0,-3-2 0,4 2 0,0 12 0,0 4 0,0 11 0,0 1 0,5 32 0,12-12 0,8 29 0,8-18-735,3 16 735,6-7 0,-7-26 0,-10-52 0,3-2 0,0-2 0,1-2 0,27 52 0,-10-25 0,2-8 0,17 11 0,-26-40 0,1-2 0,7-7 0,0-7 0,22 23 0,-18-35 0,3 2 0,-11 1 0,-1-3 0,4-12 0,3-4 0,22 7 0,2 0 0,-15-5 0,0-2-702,19-3 1,-2-2 701,-16 0 0,-4-3 0,-1-3 0,0-2 0,3 1 0,-1 0 0,1 0 0,0 0 0,-4 0 0,2 0 0,6 0 0,1 0 0,-8 1 0,-1-2 0,9-10 0,0-3 0,-8 5 0,-2-1 0,-6-7 0,0-4 0,20-2 0,-3 2-771,4-5 771,-7 5 0,1 0 0,3-3-230,12-1 230,-6-8 0,-1 5 0,-7-5 646,-7 2-646,-4-3 1375,-9-7-1375,4-1 850,0-2-850,-4-8 268,5-4-268,-3-10 0,-2-1 0,15-27 0,-11 12 0,4-12 0,-19 23 0,-8 1 0,-4 10 0,-5-8 0,0 2 0,-4-5 0,-1-11 0,-3 1 0,-2-13 0,-4 9 0,0-9 0,0 12 0,0 12 0,0-23 0,-4 32 0,-6-31 0,-1 10 0,-13-7 0,2-19 0,-11 17 0,-13-36 0,11 33-273,2 17 1,0 4 272,-8-4 0,0-2 0,-1 4 0,-4 20 0,-1-12 0,-1 5 0,0 23 0,10 3 0,-6-1 0,3 9 0,2 4 0,-24-16 0,5 6 0,0 1 0,-12-3 0,18 13 0,0 2 0,-19-14 0,20 21 0,2 2 0,-27-12 0,14 15 0,-3 2 0,4-7 0,1 3-458,12 8 0,0 3 458,-17-7 0,4 0 0,6 7 0,10 0 0,-3 0 0,4 0 0,1 0 0,-26 0 0,16 0 0,-2 0 0,-19 0 0,26 3 0,1 4 0,4 6 0,-1 1 0,1-2 0,0 4-164,-1 8 0,2-1 164,-30 3 0,31-2 0,1-1 0,-33 5 0,-6 17 0,10-8 0,1 10 0,-2 10 0,30-27 0,2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56:4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4675 158 24575,'-45'0'0,"-6"0"0,-77 0 0,5 0 0,-108 0-1131,23 0 1131,67 0 0,-3 0 0,18 0 0,4 0 0,-18 0 0,-6 0 0,-43 0 0,0 0 0,41 0 0,1 0 0,-39 0 0,6 0 0,55 0 0,9 0 0,-44 0 277,-24 5-277,49 9 0,-39 6 0,18 1 0,-10 3 0,65 0 0,-10-4 854,17 7-854,4 3 0,10-5 0,11 9 0,22-14 0,9 5 0,-4-4 0,13 9 0,-6-3 0,9 5 0,12 7 0,-10 1 0,22 7 0,-10-1 0,12 1 0,0 7 0,0 2 0,0 7 0,0 0 0,14 18 0,33-6 0,22 16 0,25-10-735,5 9 735,17-4 0,-19-15 0,-26-30 0,7-1 0,0-1 0,2-1 0,76 30 0,-27-15 0,4-4 0,48 6 0,-74-23 0,6-1 0,17-4 0,0-4 0,63 13 0,-51-20 0,7 1 0,-29 1 0,-2-2 0,10-7 0,8-2 0,63 4 0,4 0 0,-43-3 0,3-1-702,50-2 1,-3-1 701,-47 0 0,-10-2 0,-2-1 0,-2-2 0,9 1 0,0 0 0,0 0 0,1 0 0,-11 0 0,3 0 0,19 0 0,3 0 0,-24 1 0,-1-2 0,25-5 0,-1-2 0,-21 3 0,-5-1 0,-18-4 0,-1-2 0,57-1 0,-9 1-771,12-3 771,-20 3 0,1 0 0,11-2-230,34 0 230,-20-5 0,-1 3 0,-18-3 646,-23 1-646,-7-1 1375,-28-5-1375,12 0 850,-1-1-850,-9-5 268,14-2-268,-11-6 0,-3 0 0,40-16 0,-31 7 0,13-7 0,-55 13 0,-19 1 0,-14 6 0,-12-5 0,-2 1 0,-10-3 0,-2-6 0,-10 1 0,-4-8 0,-12 5 0,0-5 0,0 7 0,0 7 0,0-13 0,-12 18 0,-16-18 0,-3 6 0,-35-4 0,3-11 0,-27 10 0,-38-21 0,29 19-273,9 10 1,-4 2 272,-19-2 0,-1-1 0,-4 2 0,-9 11 0,-5-6 0,-1 2 0,1 14 0,24 1 0,-13 0 0,8 5 0,2 2 0,-64-9 0,15 4 0,-3 0 0,-31-2 0,50 8 0,0 1 0,-56-8 0,60 12 0,3 1 0,-75-7 0,40 9 0,-10 1 0,12-4 0,5 2-458,32 4 0,-1 2 458,-48-4 0,12 0 0,17 4 0,28 0 0,-8 0 0,11 0 0,1 0 0,-70 0 0,42 0 0,-4 0 0,-53 0 0,74 2 0,0 2 0,12 3 0,-1 1 0,1-1 0,-1 2-164,1 5 0,2-1 164,-83 2 0,88-1 0,0-1 0,-88 3 0,-19 10 0,27-5 0,4 6 0,-5 6 0,81-16 0,7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EA34-2B73-F546-B251-4807E6C1F9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2663-D5CB-DD42-8C87-2535CE03B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0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E3E6DF2-6187-E34A-9C78-F081573B91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02F161-A515-7041-AE3C-72202C7C612F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0359DB57-32D2-574F-BE7F-56ECA659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17E6FB-86FF-364D-BF54-DA8056888D0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CE2E7415-86EB-EB40-A893-A1381B01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6AA937-0368-D64C-BD4E-729AAE57BC5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912A2D77-1BB6-864A-B7D4-72640F3F4A3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C636A779-2C52-664F-B3F9-6043D1E0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2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FDD6A7FB-5665-2A49-9D45-3E6405792E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585B8B-031F-E34D-A4E6-380C9A575B7F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70657" name="Text Box 1">
            <a:extLst>
              <a:ext uri="{FF2B5EF4-FFF2-40B4-BE49-F238E27FC236}">
                <a16:creationId xmlns:a16="http://schemas.microsoft.com/office/drawing/2014/main" id="{5A695B69-4F3E-9944-BE19-176D379C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70581D-8B32-4C41-AAB5-E1D1277DB64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FB431E23-6EE8-EE43-897C-CEF1C454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4921AE-1D87-8D41-8E08-A083CF5D636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B05C0FD4-3157-EF4E-88C7-7D2A6749A3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DF7E2FEA-5CE6-764C-8DE1-EF3D7247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9DE74E6B-719A-9B43-A6A8-EFCB8496D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9ED10E-D8BB-764E-8662-9A55DC89332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55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43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99F49EE-EBAD-5249-B22B-D4365C74423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1A8EF-2094-1F43-A2FF-17408C1C7733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A7E203D0-BEA4-1549-A829-FB2635629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E79523-7A30-FB40-82EE-A9FD0DE722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BFD53322-9C3B-4944-8746-881A4DC31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276B03-4B25-6E45-AB8B-B276E5CE84B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6D97F1E0-5978-844D-941C-C3F9031D2F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AB036FA5-52F1-A14A-8C48-56BC8088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71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AA44948-DCAB-CF43-9E9B-D30039B10E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EC7CBA-CC2B-FE42-BC0D-05256778DE49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72705" name="Text Box 1">
            <a:extLst>
              <a:ext uri="{FF2B5EF4-FFF2-40B4-BE49-F238E27FC236}">
                <a16:creationId xmlns:a16="http://schemas.microsoft.com/office/drawing/2014/main" id="{60FCADC3-F6EE-0846-AB13-ECF25899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900308-C905-1640-8D57-9977368D481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A7DBAB50-C074-1148-8990-E8452C48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67E3E0-C484-824B-8F9D-B5441E798EC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506837BA-3E10-CD40-89EC-F24B2E8E0C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66374AD9-1120-7746-852E-BEDA6F40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6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9B53955-1F04-4C49-B650-DCE3EF87C4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65E753-C23D-9B4D-AEFC-306465A7A144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73729" name="Text Box 1">
            <a:extLst>
              <a:ext uri="{FF2B5EF4-FFF2-40B4-BE49-F238E27FC236}">
                <a16:creationId xmlns:a16="http://schemas.microsoft.com/office/drawing/2014/main" id="{C581D809-E3DF-4446-B69F-3E9B8CB6A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5377C5-0179-F646-8CE4-097E3104BCD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5783A6F0-D049-4F4A-A5EF-EC21ACA7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26E55-F488-8F4E-9ADF-66AA3C416383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EACA2C0B-E5B9-6E4F-A064-83EFB7A494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3D394D11-ACDF-FA47-B65F-A0B42AA8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58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97C09536-F905-4A49-B9CF-146778DBAF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2B2C0-D741-8642-B64E-C501BB2B752E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F9FA0D2C-4A7C-EC4D-A20A-25DCEEC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539124-71B4-2147-B8AB-AABB5792AD6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5806D6C0-91B4-4F41-914E-00919531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05E58B-0A8D-3745-8607-F46EAFA7190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EA13D492-1BEB-534C-935F-E306BB47F9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393BDBAF-6369-4A48-81E6-750E42FB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5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97C09536-F905-4A49-B9CF-146778DBAF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2B2C0-D741-8642-B64E-C501BB2B752E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F9FA0D2C-4A7C-EC4D-A20A-25DCEEC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539124-71B4-2147-B8AB-AABB5792AD6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5806D6C0-91B4-4F41-914E-00919531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05E58B-0A8D-3745-8607-F46EAFA7190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EA13D492-1BEB-534C-935F-E306BB47F9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393BDBAF-6369-4A48-81E6-750E42FB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10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082ABCF-C428-FD48-AB3D-3D63228FCD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BBDC6F2-4C6E-7649-9C04-A285B91D0FBE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3A734-A7BB-104B-B990-7887B8DF82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12464-4CFE-4543-86FA-7295A1A117F1}"/>
              </a:ext>
            </a:extLst>
          </p:cNvPr>
          <p:cNvSpPr txBox="1"/>
          <p:nvPr/>
        </p:nvSpPr>
        <p:spPr>
          <a:xfrm>
            <a:off x="756000" y="5078520"/>
            <a:ext cx="6048000" cy="4811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Arial" pitchFamily="34"/>
                <a:cs typeface="Arial" pitchFamily="34"/>
              </a:rPr>
              <a:t>Fig. 3 </a:t>
            </a:r>
            <a:r>
              <a:rPr lang="en-US" sz="1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Arial" pitchFamily="34"/>
                <a:cs typeface="Arial" pitchFamily="34"/>
              </a:rPr>
              <a:t>FDR as a function of sample size and percentage significant results. Each curve is for a fixed percentage of significant genes. For example, the label ‘10’ at the end of one curve refers to a fixed 10% of the top genes being declared significant. In this plot, the FNR for (1 − p&lt;sub&gt;0&lt;/sub&gt;) × 100% significant genes coincides with the FDR curve; for example, for p&lt;sub&gt;0&lt;/sub&gt; = 0.95, the FDR curve for 5% DE genes is the same as the FNR.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0" i="0" u="none" strike="noStrike" kern="1200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alibri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03061-8E0D-9E4A-A744-D76D474AC800}"/>
              </a:ext>
            </a:extLst>
          </p:cNvPr>
          <p:cNvSpPr/>
          <p:nvPr/>
        </p:nvSpPr>
        <p:spPr>
          <a:xfrm>
            <a:off x="4282200" y="1015524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EB9CE51-AE6A-2D4E-8184-F13897F599FE}" type="slidenum">
              <a:t>27</a:t>
            </a:fld>
            <a:endParaRPr lang="en-US" sz="12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30779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6E18D-80D0-D742-A207-C19E843334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6DC416-31B7-0F44-B3A0-E87C4023FFDC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74A1A-4207-F546-88DA-415F7E076B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F3D9D-1327-5E47-AF4E-FA85E65164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0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1EB26-68C2-8C4E-AA26-F1225EEB9D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0936827-FE64-DA44-B1B4-A2218A02CC75}" type="slidenum">
              <a:t>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25E36-B347-D345-95E1-2B1A93E917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93C0A-03FC-484F-A43A-D1D85AF49C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5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151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8AD61-C35C-CC46-AA88-8861DDFEE0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8DFB37-502D-FC46-9753-4C9FC08144E2}" type="slidenum">
              <a:t>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DC21B9-ECF6-654D-9F1C-54FAD4891F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0E05C-77C5-D042-BE72-53DE724CCC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5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1AD11E3-B064-4C79-9E51-CC40DB373E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0A9833-5A72-4383-9369-AC4A6FFF0FD2}" type="slidenum">
              <a:rPr lang="cs-CZ" altLang="en-US"/>
              <a:pPr/>
              <a:t>32</a:t>
            </a:fld>
            <a:endParaRPr lang="cs-CZ" altLang="en-US"/>
          </a:p>
        </p:txBody>
      </p:sp>
      <p:sp>
        <p:nvSpPr>
          <p:cNvPr id="93185" name="Text Box 1">
            <a:extLst>
              <a:ext uri="{FF2B5EF4-FFF2-40B4-BE49-F238E27FC236}">
                <a16:creationId xmlns:a16="http://schemas.microsoft.com/office/drawing/2014/main" id="{CD3EAEE6-BDF9-4C37-8D94-3C5AC5FE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AC997B-8F64-4A6F-ADE4-0F9EBA9CA9EB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</p:txBody>
      </p:sp>
      <p:sp>
        <p:nvSpPr>
          <p:cNvPr id="93186" name="Text Box 2">
            <a:extLst>
              <a:ext uri="{FF2B5EF4-FFF2-40B4-BE49-F238E27FC236}">
                <a16:creationId xmlns:a16="http://schemas.microsoft.com/office/drawing/2014/main" id="{09E0CCE5-6049-4260-B2C4-3D005F34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A033370-3E08-4CDE-96BA-F0720291E401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761EBD7-C935-4A18-A58E-C12116BD48E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7100170C-A586-48B7-9B3E-97B10B78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951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05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771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97E9200-BCCA-B340-9254-70754A1979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01B5-EC08-234E-BAFD-C97C997893ED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31564B70-51C7-2443-85AC-3FA91CEF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D72078-D7BC-7440-AFC9-BA74AA35ECC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20D48A9-755B-9348-8870-AB01D50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12B5AC-19BF-8E45-80D5-E23CC93AD05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B0C8F7AC-B642-944D-B383-9A6D32ADC2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595CB742-69A7-F24F-95F1-A3890646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015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97E9200-BCCA-B340-9254-70754A1979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01B5-EC08-234E-BAFD-C97C997893ED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31564B70-51C7-2443-85AC-3FA91CEF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D72078-D7BC-7440-AFC9-BA74AA35ECC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20D48A9-755B-9348-8870-AB01D50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12B5AC-19BF-8E45-80D5-E23CC93AD05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B0C8F7AC-B642-944D-B383-9A6D32ADC2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595CB742-69A7-F24F-95F1-A3890646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63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11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AB4E352-505F-F348-8B49-3DB82CFD2F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851A77-F3B7-454D-B55D-203A502EEE54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F9EBA790-E33F-644A-A092-A2D3E5DF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7F7A64-B4F6-4344-89DC-54EE21073C4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B260097C-FD39-B449-8158-43BEC3F4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65D66D-DF31-C049-844E-DF8AA486346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2B59FCD0-BA9F-0343-A950-CE938DC8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83B3D-CA89-704A-8331-B4C8195BD43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99DDD8BE-AE82-854B-9434-5D8C28BC91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CE4E012B-E309-024E-B298-5E746C55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67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96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FD20B09-528F-C347-AFCC-011EB648F2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24D473-06E9-E540-8185-2BDB8C97DC93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5537" name="Text Box 1">
            <a:extLst>
              <a:ext uri="{FF2B5EF4-FFF2-40B4-BE49-F238E27FC236}">
                <a16:creationId xmlns:a16="http://schemas.microsoft.com/office/drawing/2014/main" id="{7591B76A-F2ED-2F4B-8CF3-B8FC8794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B12BEF-4702-4547-AE9F-9CA6FE41F9B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75BD35EC-8F78-2A42-8C02-78972A14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A6F218-9A0E-1944-84A8-EE5DAEF4EE2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7AFBD36D-19CA-6142-973E-1A0A82FA1B0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31C077F0-9725-D147-BFA1-E5D867CE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432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0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1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customXml" Target="../ink/ink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press.com/sagmb/vol3/iss1/art3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sci/podzim2023/E5510/index.qwarp?prejit=12175008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customXml" Target="../ink/ink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sci/podzim2023/E5510/index.qwarp?prejit=1217500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43798-653D-6947-9EA5-A4F9E3DE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latin typeface="+mj-lt"/>
                <a:ea typeface="+mj-ea"/>
                <a:cs typeface="+mj-cs"/>
              </a:rPr>
              <a:t>Detekce biomarkerů z omics experimentů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9FEA1-97E2-0F4C-88FB-D96604D8E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Mgr. Eva Budinská, PhD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RECETOX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budinska@recetox.muni.cz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Podzim</a:t>
            </a:r>
            <a:r>
              <a:rPr lang="en-US" sz="2000" dirty="0"/>
              <a:t> 202</a:t>
            </a:r>
            <a:r>
              <a:rPr lang="sk-SK" sz="2000" dirty="0"/>
              <a:t>3</a:t>
            </a:r>
            <a:endParaRPr lang="en-US" sz="2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3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1F2BF4-C99E-F645-9811-7631E99E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3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jaký je rozdíl v přítomných genech/metabolitech/proteinech mezi dvěma nebo více skupinami</a:t>
            </a:r>
            <a:br>
              <a:rPr lang="en-US" altLang="cs-CZ" sz="3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8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0D7BB6-1989-5C4F-B633-C97D836C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Odpovídáme na otázku:</a:t>
            </a:r>
            <a:endParaRPr lang="en-US" sz="3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8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2FBCE70-D1C7-854D-BAD4-732E58AC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29" y="1012004"/>
            <a:ext cx="3416158" cy="4795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latin typeface="+mj-lt"/>
                <a:ea typeface="+mj-ea"/>
                <a:cs typeface="+mj-cs"/>
              </a:rPr>
              <a:t>Příklady porovnávání skupin</a:t>
            </a:r>
          </a:p>
        </p:txBody>
      </p:sp>
      <p:graphicFrame>
        <p:nvGraphicFramePr>
          <p:cNvPr id="13316" name="Text Box 2">
            <a:extLst>
              <a:ext uri="{FF2B5EF4-FFF2-40B4-BE49-F238E27FC236}">
                <a16:creationId xmlns:a16="http://schemas.microsoft.com/office/drawing/2014/main" id="{412FA9D4-D914-45A4-80E7-67860CC74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30148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077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sk-SK" altLang="cs-CZ" sz="3000" b="1" dirty="0">
                <a:latin typeface="+mj-lt"/>
                <a:ea typeface="+mj-ea"/>
                <a:cs typeface="+mj-cs"/>
              </a:rPr>
              <a:t>P</a:t>
            </a:r>
            <a:r>
              <a:rPr lang="cs-CZ" altLang="cs-CZ" sz="3000" b="1" dirty="0" err="1">
                <a:latin typeface="+mj-lt"/>
                <a:ea typeface="+mj-ea"/>
                <a:cs typeface="+mj-cs"/>
              </a:rPr>
              <a:t>říklad</a:t>
            </a:r>
            <a:r>
              <a:rPr lang="cs-CZ" altLang="cs-CZ" sz="3000" b="1" dirty="0">
                <a:latin typeface="+mj-lt"/>
                <a:ea typeface="+mj-ea"/>
                <a:cs typeface="+mj-cs"/>
              </a:rPr>
              <a:t> na mikročipu</a:t>
            </a:r>
            <a:endParaRPr lang="en-US" altLang="cs-CZ" sz="3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AA43A4E-C315-BB4A-8AC6-ADEABF72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483" y="669396"/>
            <a:ext cx="821848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655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D092DBBF-F90C-1C48-9969-06E13E38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233" y="886882"/>
            <a:ext cx="3151187" cy="313055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7819" dir="2700000" algn="ctr" rotWithShape="0">
              <a:srgbClr val="393939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4531BE5-A032-CC4A-A226-B22F6E619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5394" y="2328333"/>
            <a:ext cx="317500" cy="317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C3B627C0-4F83-0241-BDDF-DD478FEBB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78459"/>
              </p:ext>
            </p:extLst>
          </p:nvPr>
        </p:nvGraphicFramePr>
        <p:xfrm>
          <a:off x="8927857" y="1698096"/>
          <a:ext cx="50006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204200" imgH="17602200" progId="">
                  <p:embed/>
                </p:oleObj>
              </mc:Choice>
              <mc:Fallback>
                <p:oleObj r:id="rId3" imgW="8204200" imgH="17602200" progId="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D341E3AA-55FD-AD41-8873-A602DB74ED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7857" y="1698096"/>
                        <a:ext cx="500062" cy="106362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6">
            <a:extLst>
              <a:ext uri="{FF2B5EF4-FFF2-40B4-BE49-F238E27FC236}">
                <a16:creationId xmlns:a16="http://schemas.microsoft.com/office/drawing/2014/main" id="{6D249AF7-AEDB-FD49-A15E-5C7233E7AB48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681920" y="1615545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133BBC8-B192-DD49-9DEE-5A2350A06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920" y="2798233"/>
            <a:ext cx="7588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DNA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C14E3A9-0137-0D4C-8029-26356EF4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020" y="1037695"/>
            <a:ext cx="9699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mRNA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F473122B-982A-1342-BD35-D5CB473AB02F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897820" y="2407708"/>
            <a:ext cx="696913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4921A80-037C-F04B-9CD3-B3BEE2D8D8B3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185157" y="1904470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8AB7591-7C7C-D440-B23E-122B2172C12D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474082" y="2912533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1488E76-63A1-464A-B022-E3870C02B13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689982" y="2047345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327326BC-E008-D44C-ABD8-BFB92F0AF9B7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537457" y="2983970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B8E662A2-D168-8A4C-A75D-FC0A584A787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969257" y="320145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5CB5E4F7-7396-5B44-86F4-9CF8108E6E8A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1050345" y="2552170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BDF0DA90-3443-F74A-B4CA-A6A157BA111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474082" y="1471083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FB6B0DD7-EA55-1D48-A49D-56FF7BB6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594" y="924982"/>
            <a:ext cx="3151188" cy="313055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7819" dir="2700000" algn="ctr" rotWithShape="0">
              <a:srgbClr val="393939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67034DFC-0BF3-B14C-828A-D7AB1B7A7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757" y="2366433"/>
            <a:ext cx="317500" cy="317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2" name="Picture 19">
            <a:extLst>
              <a:ext uri="{FF2B5EF4-FFF2-40B4-BE49-F238E27FC236}">
                <a16:creationId xmlns:a16="http://schemas.microsoft.com/office/drawing/2014/main" id="{5475DDBD-BEF7-C74E-9996-81759E01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20" y="1736196"/>
            <a:ext cx="500063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20">
            <a:extLst>
              <a:ext uri="{FF2B5EF4-FFF2-40B4-BE49-F238E27FC236}">
                <a16:creationId xmlns:a16="http://schemas.microsoft.com/office/drawing/2014/main" id="{1174A4B8-E240-1D40-98F2-6F1BCDB10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283" y="2836333"/>
            <a:ext cx="7588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DNA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56FF236E-75FB-3A45-961F-5F8987F9E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382" y="1075795"/>
            <a:ext cx="96996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mRNA</a:t>
            </a: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CFF3EDA4-D92D-BA4D-A70D-84789E18B2AB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5886207" y="287760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56E8306-6BE0-114D-964F-B42114B0D34C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6533907" y="222990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789CBA02-06E1-F046-8877-C601349D2D66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5786195" y="1831445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B799ACB4-D181-AA49-9F59-39D024A46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682" y="518582"/>
            <a:ext cx="35290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Skupina A. </a:t>
            </a:r>
            <a:r>
              <a:rPr lang="cs-CZ" altLang="cs-CZ" dirty="0">
                <a:solidFill>
                  <a:srgbClr val="000000"/>
                </a:solidFill>
              </a:rPr>
              <a:t>Zdravá tkáň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FC0E8712-32CF-8F40-A074-A8B4F1E4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808" y="526520"/>
            <a:ext cx="3095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Skupina B. </a:t>
            </a:r>
            <a:r>
              <a:rPr lang="cs-CZ" altLang="cs-CZ" dirty="0">
                <a:solidFill>
                  <a:srgbClr val="000000"/>
                </a:solidFill>
              </a:rPr>
              <a:t>Nádor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379B568-7488-604B-AA73-A67180DD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195" y="4774670"/>
            <a:ext cx="504031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</a:rPr>
              <a:t>9/3 = 3</a:t>
            </a:r>
          </a:p>
          <a:p>
            <a:pPr algn="ctr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</a:rPr>
              <a:t>Gen g</a:t>
            </a:r>
            <a:r>
              <a:rPr lang="cs-CZ" altLang="cs-CZ" baseline="-25000">
                <a:solidFill>
                  <a:srgbClr val="000000"/>
                </a:solidFill>
              </a:rPr>
              <a:t>1</a:t>
            </a:r>
            <a:r>
              <a:rPr lang="cs-CZ" altLang="cs-CZ">
                <a:solidFill>
                  <a:srgbClr val="000000"/>
                </a:solidFill>
              </a:rPr>
              <a:t> je 3x více exprimován v nádoru, než ve zdravé tkáni</a:t>
            </a:r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BBB6B3BF-9491-7248-A9F2-5FF61FCB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8205" b="55006"/>
          <a:stretch>
            <a:fillRect/>
          </a:stretch>
        </p:blipFill>
        <p:spPr bwMode="auto">
          <a:xfrm>
            <a:off x="4641886" y="4271432"/>
            <a:ext cx="22320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749" t="8205" b="550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Oval 29">
            <a:extLst>
              <a:ext uri="{FF2B5EF4-FFF2-40B4-BE49-F238E27FC236}">
                <a16:creationId xmlns:a16="http://schemas.microsoft.com/office/drawing/2014/main" id="{7A0951A7-CD91-CA4F-9843-46B94D70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370" y="5063596"/>
            <a:ext cx="288925" cy="287337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4C580DC1-643E-D343-A966-67F858590D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6295" y="4984220"/>
            <a:ext cx="2087563" cy="1571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EA4D2EDB-8429-F94C-BE61-4469944CB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9945" y="3839633"/>
            <a:ext cx="2894013" cy="12239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4DE7B435-BD06-DF48-8312-D0AF56E878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6920" y="3550707"/>
            <a:ext cx="949325" cy="15113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197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graphicFrame>
        <p:nvGraphicFramePr>
          <p:cNvPr id="16388" name="Text Box 2">
            <a:extLst>
              <a:ext uri="{FF2B5EF4-FFF2-40B4-BE49-F238E27FC236}">
                <a16:creationId xmlns:a16="http://schemas.microsoft.com/office/drawing/2014/main" id="{AA2B74F7-896F-4914-8BE8-B3D4ED0A2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92569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1925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graphicFrame>
        <p:nvGraphicFramePr>
          <p:cNvPr id="16388" name="Text Box 2">
            <a:extLst>
              <a:ext uri="{FF2B5EF4-FFF2-40B4-BE49-F238E27FC236}">
                <a16:creationId xmlns:a16="http://schemas.microsoft.com/office/drawing/2014/main" id="{AA2B74F7-896F-4914-8BE8-B3D4ED0A2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527217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829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0A1FAF59-5147-854B-BBED-01B3AEB6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63877"/>
            <a:ext cx="3494362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Testování</a:t>
            </a:r>
            <a:r>
              <a:rPr lang="en-US" altLang="cs-CZ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hypotéz</a:t>
            </a:r>
            <a:endParaRPr lang="en-US" altLang="cs-CZ" sz="44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ext Box 2">
            <a:extLst>
              <a:ext uri="{FF2B5EF4-FFF2-40B4-BE49-F238E27FC236}">
                <a16:creationId xmlns:a16="http://schemas.microsoft.com/office/drawing/2014/main" id="{CB452302-999C-2941-B211-A24F53F3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031" y="963877"/>
            <a:ext cx="6377769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Testuje se: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Nulová hypotéza (H</a:t>
            </a:r>
            <a:r>
              <a:rPr lang="en-US" altLang="cs-CZ" sz="2200" i="1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 / protein není odlišně exprimovaný mezi skupinami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proti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Alternativní hypotéza (H</a:t>
            </a:r>
            <a:r>
              <a:rPr lang="en-US" altLang="cs-CZ" sz="2200" i="1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 je odlišně exprimovaný mezi skupinami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základě dat musíme rozhodnout, co je pravda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Nulovou hypotézu </a:t>
            </a:r>
            <a:r>
              <a:rPr lang="en-US" altLang="cs-CZ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zamítneme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jen pokud existuje </a:t>
            </a:r>
            <a:r>
              <a:rPr lang="en-US" altLang="cs-CZ" sz="2200" b="1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dostatečně silná evidence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že je neplatná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–  statistika a p-hodnota!</a:t>
            </a:r>
          </a:p>
        </p:txBody>
      </p:sp>
    </p:spTree>
    <p:extLst>
      <p:ext uri="{BB962C8B-B14F-4D97-AF65-F5344CB8AC3E}">
        <p14:creationId xmlns:p14="http://schemas.microsoft.com/office/powerpoint/2010/main" val="4058796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je to </a:t>
            </a:r>
            <a:r>
              <a:rPr lang="en-US" altLang="cs-CZ" sz="4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Graphic 69" descr="Bar chart">
            <a:extLst>
              <a:ext uri="{FF2B5EF4-FFF2-40B4-BE49-F238E27FC236}">
                <a16:creationId xmlns:a16="http://schemas.microsoft.com/office/drawing/2014/main" id="{0B5D8AC5-FB06-4A03-B35F-8FFE74DD0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Abychom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rozhodli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pravdivá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sumarizujeme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do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jednoho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čísla</a:t>
            </a:r>
            <a:endParaRPr lang="en-US" altLang="cs-CZ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toto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číslo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nazývá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...)</a:t>
            </a:r>
            <a:b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altLang="cs-CZ" sz="24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definovány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předpoklady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porovnává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signál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šumem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předpokládá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normalitu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dat.</a:t>
            </a:r>
          </a:p>
        </p:txBody>
      </p:sp>
    </p:spTree>
    <p:extLst>
      <p:ext uri="{BB962C8B-B14F-4D97-AF65-F5344CB8AC3E}">
        <p14:creationId xmlns:p14="http://schemas.microsoft.com/office/powerpoint/2010/main" val="51194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78A2E094-349E-5144-BECE-AA84814E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T-test</a:t>
            </a:r>
          </a:p>
        </p:txBody>
      </p:sp>
      <p:graphicFrame>
        <p:nvGraphicFramePr>
          <p:cNvPr id="20484" name="Text Box 2">
            <a:extLst>
              <a:ext uri="{FF2B5EF4-FFF2-40B4-BE49-F238E27FC236}">
                <a16:creationId xmlns:a16="http://schemas.microsoft.com/office/drawing/2014/main" id="{FDC4DCF0-8C1B-4A8E-AD87-D5DA4EF32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507943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4961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T-test a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Dvouvýběrový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cmmi10" charset="0"/>
              </a:rPr>
              <a:t>T-test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pro porovnání rovnosti dvou průměrů </a:t>
            </a:r>
            <a:r>
              <a:rPr lang="cs-CZ" altLang="cs-CZ" sz="2000" i="1" dirty="0">
                <a:solidFill>
                  <a:srgbClr val="000000"/>
                </a:solidFill>
                <a:latin typeface="cmmi10" charset="0"/>
              </a:rPr>
              <a:t>μ</a:t>
            </a:r>
            <a:r>
              <a:rPr lang="cs-CZ" altLang="cs-CZ" sz="2000" i="1" dirty="0">
                <a:solidFill>
                  <a:srgbClr val="000000"/>
                </a:solidFill>
                <a:latin typeface="CMR7" charset="0"/>
              </a:rPr>
              <a:t>1</a:t>
            </a:r>
            <a:r>
              <a:rPr lang="cs-CZ" altLang="cs-CZ" sz="2000" i="1" dirty="0">
                <a:solidFill>
                  <a:srgbClr val="000000"/>
                </a:solidFill>
                <a:latin typeface="cmmi10" charset="0"/>
              </a:rPr>
              <a:t>, μ</a:t>
            </a:r>
            <a:r>
              <a:rPr lang="cs-CZ" altLang="cs-CZ" sz="2000" i="1" dirty="0">
                <a:solidFill>
                  <a:srgbClr val="000000"/>
                </a:solidFill>
                <a:latin typeface="CMR7" charset="0"/>
              </a:rPr>
              <a:t>2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Průměr exprese genu ve skupině 1 vs. průměr ve skupině 2</a:t>
            </a:r>
          </a:p>
          <a:p>
            <a:pPr marL="338138">
              <a:spcBef>
                <a:spcPts val="9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03C5A8-E9D8-F248-82C6-170AD1B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" y="2489329"/>
            <a:ext cx="4116047" cy="43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C3A484C4-59BE-474C-B96E-B42161D1C4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4753" y="5460635"/>
            <a:ext cx="28015" cy="576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6741DD6-9BB0-EB4C-8103-225232284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3" y="6171569"/>
            <a:ext cx="350183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dirty="0">
                <a:solidFill>
                  <a:srgbClr val="000000"/>
                </a:solidFill>
              </a:rPr>
              <a:t>Variabilita (vyjádřená jako směrodatná odchylka)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CCFB0A85-CDFF-B54F-AF5E-2063D8094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61291"/>
              </p:ext>
            </p:extLst>
          </p:nvPr>
        </p:nvGraphicFramePr>
        <p:xfrm>
          <a:off x="7736727" y="4186985"/>
          <a:ext cx="22320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574500" imgH="15798800" progId="">
                  <p:embed/>
                </p:oleObj>
              </mc:Choice>
              <mc:Fallback>
                <p:oleObj r:id="rId4" imgW="24574500" imgH="15798800" progId="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50D008FD-82C0-E844-99A3-1DE0E54E6E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6727" y="4186985"/>
                        <a:ext cx="22320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595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T-test a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Pokud data mají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normální rozložení a neexistuje                                        rozdíl mezi skupinami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tak T-statistiky pocházejí                                            z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T-rozložení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p-hodnota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= pravděpodobnost že dostaneme danou hodnotu T-statistiky nebo hodnotu větší, v případě, že neexistuje rozdíl mezi skupinami</a:t>
            </a:r>
          </a:p>
          <a:p>
            <a:pPr marL="338138"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					</a:t>
            </a:r>
            <a:r>
              <a:rPr lang="cs-CZ" altLang="cs-CZ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000" i="1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 = </a:t>
            </a:r>
            <a:r>
              <a:rPr lang="cs-CZ" altLang="cs-CZ" sz="2000" dirty="0" err="1">
                <a:solidFill>
                  <a:srgbClr val="000000"/>
                </a:solidFill>
                <a:latin typeface="cmmi10" charset="0"/>
              </a:rPr>
              <a:t>Pr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i="1" baseline="-25000" dirty="0">
                <a:solidFill>
                  <a:srgbClr val="000000"/>
                </a:solidFill>
                <a:latin typeface="CMMI7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CMMI7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Maiandra GD" panose="020E0502030308020204" pitchFamily="34" charset="77"/>
              </a:rPr>
              <a:t>≤</a:t>
            </a:r>
            <a:r>
              <a:rPr lang="cs-CZ" altLang="cs-CZ" sz="2000" dirty="0">
                <a:solidFill>
                  <a:srgbClr val="000000"/>
                </a:solidFill>
                <a:latin typeface="cmmi10" charset="0"/>
              </a:rPr>
              <a:t>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)</a:t>
            </a:r>
          </a:p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Dostatečně malá p-hodnota = významný rozdíl (silná evidence)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03C5A8-E9D8-F248-82C6-170AD1B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" y="2489329"/>
            <a:ext cx="4116047" cy="43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128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Jak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hledá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potenciální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biomarker v omics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datech</a:t>
            </a:r>
            <a:endParaRPr lang="en-US" altLang="cs-CZ" sz="2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71">
                <a:extLst>
                  <a:ext uri="{FF2B5EF4-FFF2-40B4-BE49-F238E27FC236}">
                    <a16:creationId xmlns:a16="http://schemas.microsoft.com/office/drawing/2014/main" id="{9F56AC11-9946-37B1-9877-64191B939DB6}"/>
                  </a:ext>
                </a:extLst>
              </p14:cNvPr>
              <p14:cNvContentPartPr/>
              <p14:nvPr/>
            </p14:nvContentPartPr>
            <p14:xfrm>
              <a:off x="3548924" y="2748536"/>
              <a:ext cx="2574156" cy="1537728"/>
            </p14:xfrm>
          </p:contentPart>
        </mc:Choice>
        <mc:Fallback>
          <p:pic>
            <p:nvPicPr>
              <p:cNvPr id="3" name="Ink 71">
                <a:extLst>
                  <a:ext uri="{FF2B5EF4-FFF2-40B4-BE49-F238E27FC236}">
                    <a16:creationId xmlns:a16="http://schemas.microsoft.com/office/drawing/2014/main" id="{9F56AC11-9946-37B1-9877-64191B939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9923" y="2739535"/>
                <a:ext cx="2591797" cy="15553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996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17BEEDA4-45BF-6045-9283-56C27845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8" y="629266"/>
            <a:ext cx="6422849" cy="16766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Testování hypotéz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9D57BB56-D770-894B-A18E-9481A9BA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810" y="3429000"/>
            <a:ext cx="2474419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0EFC6A41-2884-BB4D-8BAC-8535AA90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196" y="784379"/>
            <a:ext cx="24420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26278D76-C270-5043-B591-4700E41F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9" y="2089370"/>
            <a:ext cx="6422848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Typické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rozhodovací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Výpočet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&lt; 5%, gen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označený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exprimovaný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7950" indent="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</a:pP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Důležité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p-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testovaných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rovnoměrně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značná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uniformní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38138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66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2458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5" name="Rectangle 2458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87" name="Rectangle 2458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9" name="Rectangle 2458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91" name="Freeform: Shape 2459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BB2BA5E9-DD86-054F-898F-D93EBEE6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41" y="2767106"/>
            <a:ext cx="2880828" cy="30719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>
                <a:latin typeface="+mj-lt"/>
                <a:ea typeface="+mj-ea"/>
                <a:cs typeface="+mj-cs"/>
              </a:rPr>
              <a:t>Možné výsledky testování</a:t>
            </a:r>
          </a:p>
        </p:txBody>
      </p:sp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id="{538A83FE-AA47-B644-B0AD-354D77B0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61302"/>
              </p:ext>
            </p:extLst>
          </p:nvPr>
        </p:nvGraphicFramePr>
        <p:xfrm>
          <a:off x="4502428" y="1608080"/>
          <a:ext cx="7225750" cy="364184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673242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2241265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2311243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</a:tblGrid>
              <a:tr h="905328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297971" marR="178782" marT="178782" marB="17878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kumimoji="0" lang="cs-CZ" altLang="cs-CZ" sz="2100" b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kumimoji="0" lang="cs-CZ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nezamítneme</a:t>
                      </a:r>
                      <a:endParaRPr kumimoji="0" lang="cs-CZ" altLang="cs-CZ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297971" marR="178782" marT="178782" marB="17878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kumimoji="0" lang="cs-CZ" altLang="cs-CZ" sz="2100" b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kumimoji="0" lang="cs-CZ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zamítneme</a:t>
                      </a:r>
                      <a:endParaRPr kumimoji="0" lang="cs-CZ" altLang="cs-CZ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297971" marR="178782" marT="178782" marB="178782" anchor="ctr" horzOverflow="overflow"/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1239067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kumimoji="0" lang="sk-SK" altLang="cs-CZ" sz="2100" b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je pravdivá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kumimoji="0" lang="sk-SK" altLang="cs-CZ" sz="21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gen</a:t>
                      </a: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sk-SK" altLang="cs-CZ" sz="21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není</a:t>
                      </a: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sk-SK" altLang="cs-CZ" sz="21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odlišně</a:t>
                      </a: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sk-SK" altLang="cs-CZ" sz="21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exprimovaný</a:t>
                      </a: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sk-SK" altLang="cs-CZ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297971" marR="178782" marT="178782" marB="17878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Pravdivá negativita</a:t>
                      </a:r>
                      <a:r>
                        <a:rPr kumimoji="0" lang="en-US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kumimoji="0" lang="cs-CZ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</a:t>
                      </a:r>
                      <a:r>
                        <a:rPr kumimoji="0" lang="en-US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N)</a:t>
                      </a:r>
                      <a:endParaRPr kumimoji="0" lang="en-US" altLang="cs-CZ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297971" marR="178782" marT="178782" marB="17878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Falešná pozitivita</a:t>
                      </a:r>
                      <a:r>
                        <a:rPr kumimoji="0" lang="en-US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Chyba I. druhu</a:t>
                      </a:r>
                      <a:endParaRPr kumimoji="0" lang="cs-CZ" alt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297971" marR="178782" marT="178782" marB="178782" anchor="ctr" horzOverflow="overflow"/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1497446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kumimoji="0" lang="sk-SK" altLang="cs-CZ" sz="2100" b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sk-SK" altLang="cs-CZ" sz="21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není</a:t>
                      </a: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pravdivá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kumimoji="0" lang="sk-SK" altLang="cs-CZ" sz="21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gen</a:t>
                      </a: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je </a:t>
                      </a:r>
                      <a:r>
                        <a:rPr kumimoji="0" lang="sk-SK" altLang="cs-CZ" sz="21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odlišně</a:t>
                      </a: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sk-SK" altLang="cs-CZ" sz="21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exprimovaný</a:t>
                      </a:r>
                      <a:r>
                        <a:rPr kumimoji="0" lang="sk-SK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sk-SK" altLang="cs-CZ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297971" marR="178782" marT="178782" marB="17878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Falešná negativita</a:t>
                      </a:r>
                      <a:r>
                        <a:rPr kumimoji="0" lang="en-US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Chyba II. druhu</a:t>
                      </a:r>
                      <a:endParaRPr kumimoji="0" lang="cs-CZ" alt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297971" marR="178782" marT="178782" marB="17878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Pravdivá pozitivita</a:t>
                      </a:r>
                      <a:r>
                        <a:rPr kumimoji="0" lang="en-US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kumimoji="0" lang="cs-CZ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</a:t>
                      </a:r>
                      <a:r>
                        <a:rPr kumimoji="0" lang="en-US" altLang="cs-CZ" sz="21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P)</a:t>
                      </a:r>
                      <a:endParaRPr kumimoji="0" lang="en-US" altLang="cs-CZ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297971" marR="178782" marT="178782" marB="178782" anchor="ctr" horzOverflow="overflow"/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3" name="Rectangle 266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5" name="Rectangle 2663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7" name="Rectangle 2663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9" name="Rectangle 2663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C6570690-5849-9B42-8089-07CA9657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597" y="348865"/>
            <a:ext cx="10044023" cy="8777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>
                <a:latin typeface="+mj-lt"/>
                <a:ea typeface="+mj-ea"/>
                <a:cs typeface="+mj-cs"/>
              </a:rPr>
              <a:t>Problém mnohonásobného porovnávání</a:t>
            </a:r>
          </a:p>
        </p:txBody>
      </p:sp>
      <p:graphicFrame>
        <p:nvGraphicFramePr>
          <p:cNvPr id="26628" name="Text Box 2">
            <a:extLst>
              <a:ext uri="{FF2B5EF4-FFF2-40B4-BE49-F238E27FC236}">
                <a16:creationId xmlns:a16="http://schemas.microsoft.com/office/drawing/2014/main" id="{0FD8318D-9F5F-440C-9BA6-5A5398CD9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45419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2848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65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667" name="Rectangle 27666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9D543066-2EDE-BB47-9D7E-F4E9E2FB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02" y="240241"/>
            <a:ext cx="10760054" cy="12282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Korekce problému mnohonásobného porovnávání</a:t>
            </a:r>
          </a:p>
        </p:txBody>
      </p:sp>
      <p:sp>
        <p:nvSpPr>
          <p:cNvPr id="27660" name="Rectangle 12">
            <a:extLst>
              <a:ext uri="{FF2B5EF4-FFF2-40B4-BE49-F238E27FC236}">
                <a16:creationId xmlns:a16="http://schemas.microsoft.com/office/drawing/2014/main" id="{394FA04C-F516-8145-A8E5-3D86217A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02" y="2321476"/>
            <a:ext cx="4864875" cy="38507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cs-CZ" sz="19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Chyby 1. druhu: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altLang="cs-CZ" sz="19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13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19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Family–wise error rate (FWER)</a:t>
            </a:r>
            <a:r>
              <a:rPr lang="en-US" altLang="cs-CZ" sz="1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Pravděpodobnost alespoň jedné chyby prvního druhu (falešné pozitivity): FWER = Pr(FP &gt; 0)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altLang="cs-CZ" sz="1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13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19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False discovery rate (FDR)</a:t>
            </a:r>
            <a:r>
              <a:rPr lang="en-US" altLang="cs-CZ" sz="1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(Benjamini &amp; Hochberg,1995):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cs-CZ" sz="1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Očakávaný podíl falešně pozitivních výsledků mezi zamítnutými hypotézami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cs-CZ" sz="1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FDR= E[FP/Z]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altLang="cs-CZ" sz="1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altLang="cs-CZ" sz="1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7650" name="Group 2">
            <a:extLst>
              <a:ext uri="{FF2B5EF4-FFF2-40B4-BE49-F238E27FC236}">
                <a16:creationId xmlns:a16="http://schemas.microsoft.com/office/drawing/2014/main" id="{1CA6C8AF-6F57-5843-AA2E-3AE0DF644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809956"/>
              </p:ext>
            </p:extLst>
          </p:nvPr>
        </p:nvGraphicFramePr>
        <p:xfrm>
          <a:off x="6343650" y="2926846"/>
          <a:ext cx="5178207" cy="2596673"/>
        </p:xfrm>
        <a:graphic>
          <a:graphicData uri="http://schemas.openxmlformats.org/drawingml/2006/table">
            <a:tbl>
              <a:tblPr/>
              <a:tblGrid>
                <a:gridCol w="1613789">
                  <a:extLst>
                    <a:ext uri="{9D8B030D-6E8A-4147-A177-3AD203B41FA5}">
                      <a16:colId xmlns:a16="http://schemas.microsoft.com/office/drawing/2014/main" val="2968522122"/>
                    </a:ext>
                  </a:extLst>
                </a:gridCol>
                <a:gridCol w="1788795">
                  <a:extLst>
                    <a:ext uri="{9D8B030D-6E8A-4147-A177-3AD203B41FA5}">
                      <a16:colId xmlns:a16="http://schemas.microsoft.com/office/drawing/2014/main" val="628512226"/>
                    </a:ext>
                  </a:extLst>
                </a:gridCol>
                <a:gridCol w="1775623">
                  <a:extLst>
                    <a:ext uri="{9D8B030D-6E8A-4147-A177-3AD203B41FA5}">
                      <a16:colId xmlns:a16="http://schemas.microsoft.com/office/drawing/2014/main" val="3439930261"/>
                    </a:ext>
                  </a:extLst>
                </a:gridCol>
              </a:tblGrid>
              <a:tr h="680491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106684" marR="106684" marT="177000" marB="55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nezamítnuté</a:t>
                      </a:r>
                      <a:r>
                        <a:rPr kumimoji="0" lang="en-US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(NZ)</a:t>
                      </a:r>
                    </a:p>
                  </a:txBody>
                  <a:tcPr marL="106684" marR="106684" marT="177000" marB="55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zamítnuté</a:t>
                      </a:r>
                      <a:r>
                        <a:rPr kumimoji="0" lang="en-US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(Z)</a:t>
                      </a:r>
                    </a:p>
                  </a:txBody>
                  <a:tcPr marL="106684" marR="106684" marT="177000" marB="55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998414"/>
                  </a:ext>
                </a:extLst>
              </a:tr>
              <a:tr h="958091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#bez rozd</a:t>
                      </a: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í</a:t>
                      </a:r>
                      <a:r>
                        <a:rPr kumimoji="0" lang="en-US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l</a:t>
                      </a: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u</a:t>
                      </a:r>
                    </a:p>
                  </a:txBody>
                  <a:tcPr marL="106684" marR="106684" marT="177000" marB="55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106684" marR="106684" marT="177000" marB="55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106684" marR="106684" marT="177000" marB="55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892759"/>
                  </a:ext>
                </a:extLst>
              </a:tr>
              <a:tr h="958091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</a:t>
                      </a:r>
                      <a:r>
                        <a:rPr kumimoji="0" lang="en-US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</a:t>
                      </a: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šné geny/proteiny</a:t>
                      </a:r>
                    </a:p>
                  </a:txBody>
                  <a:tcPr marL="106684" marR="106684" marT="177000" marB="55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106684" marR="106684" marT="177000" marB="55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106684" marR="106684" marT="177000" marB="55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064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17510" y="427913"/>
            <a:ext cx="2211663" cy="3359750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27AFD5DC-C16C-C14C-8901-997C6D2BF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82" y="1254862"/>
            <a:ext cx="2683176" cy="1790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27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Korekce</a:t>
            </a:r>
            <a:r>
              <a:rPr lang="en-US" altLang="cs-CZ" sz="2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2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p-</a:t>
            </a:r>
            <a:r>
              <a:rPr lang="en-US" altLang="cs-CZ" sz="27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hodnot</a:t>
            </a:r>
            <a:r>
              <a:rPr lang="en-US" altLang="cs-CZ" sz="2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27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při</a:t>
            </a:r>
            <a:r>
              <a:rPr lang="en-US" altLang="cs-CZ" sz="2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27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mnohonásobném</a:t>
            </a:r>
            <a:endParaRPr lang="en-US" altLang="cs-CZ" sz="27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2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27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testování</a:t>
            </a:r>
            <a:endParaRPr lang="en-US" altLang="cs-CZ" sz="2700" b="1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676" name="Text Box 2">
            <a:extLst>
              <a:ext uri="{FF2B5EF4-FFF2-40B4-BE49-F238E27FC236}">
                <a16:creationId xmlns:a16="http://schemas.microsoft.com/office/drawing/2014/main" id="{2DC4EB65-5B59-4C30-9824-F82A3E9A1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073989"/>
              </p:ext>
            </p:extLst>
          </p:nvPr>
        </p:nvGraphicFramePr>
        <p:xfrm>
          <a:off x="4608882" y="1001956"/>
          <a:ext cx="6939651" cy="485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410FD7-F4FD-4562-B681-F2BD95BAAA0E}"/>
              </a:ext>
            </a:extLst>
          </p:cNvPr>
          <p:cNvSpPr txBox="1"/>
          <p:nvPr/>
        </p:nvSpPr>
        <p:spPr>
          <a:xfrm>
            <a:off x="731423" y="4575401"/>
            <a:ext cx="3359751" cy="64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Existuje více druhů metod pro kontrolu FDR!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6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D8D60F72-AFF9-E147-953D-D44169B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>
                <a:latin typeface="+mj-lt"/>
                <a:ea typeface="+mj-ea"/>
                <a:cs typeface="+mj-cs"/>
              </a:rPr>
              <a:t>Který typ korekce použít?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01C87-2437-4EAF-A49E-2E752A90C64F}"/>
              </a:ext>
            </a:extLst>
          </p:cNvPr>
          <p:cNvSpPr txBox="1"/>
          <p:nvPr/>
        </p:nvSpPr>
        <p:spPr>
          <a:xfrm>
            <a:off x="4780286" y="606976"/>
            <a:ext cx="6791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</a:rPr>
              <a:t>FWER</a:t>
            </a:r>
            <a:r>
              <a:rPr lang="cs-CZ" sz="2400" dirty="0"/>
              <a:t> </a:t>
            </a:r>
            <a:r>
              <a:rPr lang="cs-CZ" sz="2400" b="1" dirty="0"/>
              <a:t>pokud chceme aby VŠECHNY vybrané geny/proteiny </a:t>
            </a:r>
            <a:r>
              <a:rPr lang="cs-CZ" sz="2400" dirty="0"/>
              <a:t>byly opravdu významné. Na druhou stranu, nevybereme tak všechny významné geny!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9E8FD-D557-4FD2-9FBA-55BF7F9E2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01" y="1796027"/>
            <a:ext cx="5779729" cy="47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8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D8D60F72-AFF9-E147-953D-D44169B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 err="1">
                <a:latin typeface="+mj-lt"/>
                <a:ea typeface="+mj-ea"/>
                <a:cs typeface="+mj-cs"/>
              </a:rPr>
              <a:t>Který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typ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korekce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použít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92791-B51C-42A1-A7DE-E0774AD181BD}"/>
              </a:ext>
            </a:extLst>
          </p:cNvPr>
          <p:cNvSpPr txBox="1"/>
          <p:nvPr/>
        </p:nvSpPr>
        <p:spPr>
          <a:xfrm>
            <a:off x="4863652" y="571268"/>
            <a:ext cx="6911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</a:rPr>
              <a:t>FDR</a:t>
            </a:r>
            <a:r>
              <a:rPr lang="cs-CZ" sz="2400" dirty="0"/>
              <a:t> pokud </a:t>
            </a:r>
            <a:r>
              <a:rPr lang="cs-CZ" sz="2400" b="1" dirty="0"/>
              <a:t>preferujeme vybrat většinu významných genů/proteinů</a:t>
            </a:r>
            <a:r>
              <a:rPr lang="cs-CZ" sz="2400" dirty="0"/>
              <a:t>, a nevadí nám nějaké falešně pozitivní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15A22-2A95-4304-B79C-0957D8FF8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53" y="1863930"/>
            <a:ext cx="5842001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17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3B59D3A-6319-5A47-B154-D625527C71ED}"/>
              </a:ext>
            </a:extLst>
          </p:cNvPr>
          <p:cNvSpPr/>
          <p:nvPr/>
        </p:nvSpPr>
        <p:spPr>
          <a:xfrm>
            <a:off x="1523194" y="5595716"/>
            <a:ext cx="9144393" cy="12622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207382" tIns="0" rIns="207382" bIns="0" anchor="t" anchorCtr="0" compatLnSpc="0">
            <a:noAutofit/>
          </a:bodyPr>
          <a:lstStyle/>
          <a:p>
            <a:r>
              <a:rPr lang="en-US" sz="1270" dirty="0">
                <a:latin typeface="Liberation Sans" pitchFamily="18"/>
                <a:ea typeface="Noto Sans CJK SC Regular" pitchFamily="2"/>
                <a:cs typeface="FreeSans" pitchFamily="2"/>
              </a:rPr>
              <a:t>From: False discovery rate, sensitivity and sample size for microarray studies</a:t>
            </a:r>
          </a:p>
          <a:p>
            <a:r>
              <a:rPr lang="en-US" sz="1089" dirty="0">
                <a:latin typeface="Liberation Sans" pitchFamily="18"/>
                <a:ea typeface="Noto Sans CJK SC Regular" pitchFamily="2"/>
                <a:cs typeface="FreeSans" pitchFamily="2"/>
              </a:rPr>
              <a:t>Bioinformatics. 2005;21(13):3017-3024. doi:10.1093/bioinformatics/bti448</a:t>
            </a:r>
          </a:p>
          <a:p>
            <a:r>
              <a:rPr lang="en-US" sz="1089" dirty="0">
                <a:latin typeface="Liberation Sans" pitchFamily="18"/>
                <a:ea typeface="Noto Sans CJK SC Regular" pitchFamily="2"/>
                <a:cs typeface="FreeSans" pitchFamily="2"/>
              </a:rPr>
              <a:t>Bioinformatics | © The Author 2005. Published by Oxford University Press. All rights reserved. For Permissions, please email: </a:t>
            </a:r>
            <a:r>
              <a:rPr lang="en-US" sz="1089" dirty="0" err="1">
                <a:latin typeface="Liberation Sans" pitchFamily="18"/>
                <a:ea typeface="Noto Sans CJK SC Regular" pitchFamily="2"/>
                <a:cs typeface="FreeSans" pitchFamily="2"/>
              </a:rPr>
              <a:t>journals.permissions@oupjournals.org</a:t>
            </a:r>
            <a:endParaRPr lang="en-US" sz="1089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Straight Connector 8">
            <a:extLst>
              <a:ext uri="{FF2B5EF4-FFF2-40B4-BE49-F238E27FC236}">
                <a16:creationId xmlns:a16="http://schemas.microsoft.com/office/drawing/2014/main" id="{D157FE71-6315-6841-BBDB-D0F972C28A60}"/>
              </a:ext>
            </a:extLst>
          </p:cNvPr>
          <p:cNvSpPr/>
          <p:nvPr/>
        </p:nvSpPr>
        <p:spPr>
          <a:xfrm>
            <a:off x="1523847" y="5518315"/>
            <a:ext cx="9144393" cy="0"/>
          </a:xfrm>
          <a:prstGeom prst="line">
            <a:avLst/>
          </a:prstGeom>
          <a:noFill/>
          <a:ln w="6480" cap="sq">
            <a:solidFill>
              <a:srgbClr val="000000"/>
            </a:solidFill>
            <a:prstDash val="solid"/>
            <a:miter/>
          </a:ln>
        </p:spPr>
        <p:txBody>
          <a:bodyPr vert="horz" wrap="square" lIns="81646" tIns="42456" rIns="81646" bIns="42456" anchor="t" anchorCtr="0" compatLnSpc="0">
            <a:noAutofit/>
          </a:bodyPr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76883B5-6481-F743-9D7A-F3FEDF3B2C56}"/>
              </a:ext>
            </a:extLst>
          </p:cNvPr>
          <p:cNvSpPr/>
          <p:nvPr/>
        </p:nvSpPr>
        <p:spPr>
          <a:xfrm>
            <a:off x="1523520" y="231876"/>
            <a:ext cx="9144393" cy="3265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t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2F7BDB-ADF6-314A-BB53-8D53D1B491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14314" y="912480"/>
            <a:ext cx="2395504" cy="44575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BF7D957-91C3-4249-8707-8FDF43253A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3331" y="0"/>
            <a:ext cx="9842035" cy="1229921"/>
          </a:xfrm>
        </p:spPr>
        <p:txBody>
          <a:bodyPr/>
          <a:lstStyle/>
          <a:p>
            <a:pPr lvl="0"/>
            <a:r>
              <a:rPr lang="en-US" sz="3629" dirty="0" err="1">
                <a:latin typeface="Liberation Sans" pitchFamily="34"/>
              </a:rPr>
              <a:t>Vliv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počtu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vzorků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na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falešně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pozitivní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výsledky</a:t>
            </a:r>
            <a:endParaRPr lang="en-US" sz="3629" dirty="0">
              <a:latin typeface="Liberation Sans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CD1E3-70A8-7444-9103-9E6A3347C1E2}"/>
              </a:ext>
            </a:extLst>
          </p:cNvPr>
          <p:cNvSpPr txBox="1"/>
          <p:nvPr/>
        </p:nvSpPr>
        <p:spPr>
          <a:xfrm>
            <a:off x="5307509" y="2232928"/>
            <a:ext cx="4191057" cy="245418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p0: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skutečný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podíl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genů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beze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změny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exprese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mezi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skupinami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(false negative rate)</a:t>
            </a:r>
          </a:p>
          <a:p>
            <a:pPr hangingPunct="0"/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r>
              <a:rPr lang="cs-CZ" dirty="0"/>
              <a:t>FDR (</a:t>
            </a:r>
            <a:r>
              <a:rPr lang="cs-CZ" dirty="0" err="1"/>
              <a:t>false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 jako funkce velikosti vzorku a </a:t>
            </a:r>
            <a:r>
              <a:rPr lang="cs-CZ" dirty="0" err="1"/>
              <a:t>percenta</a:t>
            </a:r>
            <a:r>
              <a:rPr lang="cs-CZ" dirty="0"/>
              <a:t> významných výsledků. </a:t>
            </a:r>
          </a:p>
          <a:p>
            <a:pPr hangingPunct="0"/>
            <a:r>
              <a:rPr lang="cs-CZ" dirty="0"/>
              <a:t>Každá křivka představuje fixní </a:t>
            </a:r>
            <a:r>
              <a:rPr lang="cs-CZ" dirty="0" err="1"/>
              <a:t>percento</a:t>
            </a:r>
            <a:r>
              <a:rPr lang="cs-CZ" dirty="0"/>
              <a:t> genů označených jako významných. </a:t>
            </a:r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71032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31153-AAA6-0040-B225-960C70D840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6956" y="97970"/>
            <a:ext cx="4126885" cy="662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DE1FFB-DD18-EE41-9ACE-539700800D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45749" y="414765"/>
            <a:ext cx="4436664" cy="5640783"/>
          </a:xfrm>
        </p:spPr>
        <p:txBody>
          <a:bodyPr/>
          <a:lstStyle/>
          <a:p>
            <a:pPr lvl="0"/>
            <a:r>
              <a:rPr lang="en-US" sz="1814" dirty="0"/>
              <a:t>FDR (False discovery rate) </a:t>
            </a:r>
            <a:r>
              <a:rPr lang="en-US" sz="1814" dirty="0" err="1"/>
              <a:t>jako</a:t>
            </a:r>
            <a:r>
              <a:rPr lang="en-US" sz="1814" dirty="0"/>
              <a:t> </a:t>
            </a:r>
            <a:r>
              <a:rPr lang="en-US" sz="1814" dirty="0" err="1"/>
              <a:t>funkce</a:t>
            </a:r>
            <a:r>
              <a:rPr lang="en-US" sz="1814" dirty="0"/>
              <a:t> </a:t>
            </a:r>
            <a:r>
              <a:rPr lang="en-US" sz="1814" dirty="0" err="1"/>
              <a:t>počtu</a:t>
            </a:r>
            <a:r>
              <a:rPr lang="en-US" sz="1814" dirty="0"/>
              <a:t> </a:t>
            </a:r>
            <a:r>
              <a:rPr lang="en-US" sz="1814" dirty="0" err="1"/>
              <a:t>vzorků</a:t>
            </a:r>
            <a:r>
              <a:rPr lang="en-US" sz="1814" dirty="0"/>
              <a:t> </a:t>
            </a:r>
            <a:r>
              <a:rPr lang="en-US" sz="1814" dirty="0" err="1"/>
              <a:t>na</a:t>
            </a:r>
            <a:r>
              <a:rPr lang="en-US" sz="1814" dirty="0"/>
              <a:t> </a:t>
            </a:r>
            <a:r>
              <a:rPr lang="en-US" sz="1814" dirty="0" err="1"/>
              <a:t>skupinu</a:t>
            </a:r>
            <a:r>
              <a:rPr lang="en-US" sz="1814" dirty="0"/>
              <a:t> a </a:t>
            </a:r>
            <a:r>
              <a:rPr lang="en-US" sz="1814" dirty="0" err="1"/>
              <a:t>metody</a:t>
            </a:r>
            <a:r>
              <a:rPr lang="en-US" sz="1814" dirty="0"/>
              <a:t> </a:t>
            </a:r>
            <a:r>
              <a:rPr lang="en-US" sz="1814" dirty="0" err="1"/>
              <a:t>použité</a:t>
            </a:r>
            <a:r>
              <a:rPr lang="en-US" sz="1814" dirty="0"/>
              <a:t> pro </a:t>
            </a:r>
            <a:r>
              <a:rPr lang="en-US" sz="1814" dirty="0" err="1"/>
              <a:t>normalizaci</a:t>
            </a:r>
            <a:r>
              <a:rPr lang="en-US" sz="1814" dirty="0"/>
              <a:t> </a:t>
            </a:r>
            <a:r>
              <a:rPr lang="en-US" sz="1814" dirty="0" err="1"/>
              <a:t>sekvenačních</a:t>
            </a:r>
            <a:r>
              <a:rPr lang="en-US" sz="1814" dirty="0"/>
              <a:t> </a:t>
            </a:r>
            <a:r>
              <a:rPr lang="en-US" sz="1814" dirty="0" err="1"/>
              <a:t>dat</a:t>
            </a:r>
            <a:r>
              <a:rPr lang="en-US" sz="1814" dirty="0"/>
              <a:t> a </a:t>
            </a:r>
            <a:r>
              <a:rPr lang="en-US" sz="1814" dirty="0" err="1"/>
              <a:t>testování</a:t>
            </a:r>
            <a:r>
              <a:rPr lang="en-US" sz="1814" dirty="0"/>
              <a:t> </a:t>
            </a:r>
            <a:r>
              <a:rPr lang="en-US" sz="1814" dirty="0" err="1"/>
              <a:t>hypotéz</a:t>
            </a:r>
            <a:br>
              <a:rPr lang="en-US" sz="1814" dirty="0"/>
            </a:br>
            <a:br>
              <a:rPr lang="en-US" sz="1814" dirty="0"/>
            </a:br>
            <a:br>
              <a:rPr lang="en-US" sz="1814" dirty="0"/>
            </a:br>
            <a:endParaRPr lang="en-US" sz="1814" dirty="0"/>
          </a:p>
        </p:txBody>
      </p:sp>
    </p:spTree>
    <p:extLst>
      <p:ext uri="{BB962C8B-B14F-4D97-AF65-F5344CB8AC3E}">
        <p14:creationId xmlns:p14="http://schemas.microsoft.com/office/powerpoint/2010/main" val="521224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8BCE-5FF8-FC41-9668-C72F6AE5F5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568" y="118551"/>
            <a:ext cx="9041845" cy="771394"/>
          </a:xfrm>
        </p:spPr>
        <p:txBody>
          <a:bodyPr>
            <a:normAutofit fontScale="90000"/>
          </a:bodyPr>
          <a:lstStyle/>
          <a:p>
            <a:pPr lvl="0"/>
            <a:r>
              <a:rPr lang="en-US" sz="1814"/>
              <a:t>FDR (False discovery rate) jako funkce genové exprese a použité metody pro normalizaci dat a testování</a:t>
            </a:r>
            <a:br>
              <a:rPr lang="en-US" sz="1814"/>
            </a:br>
            <a:endParaRPr lang="en-US" sz="1814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9AC41-A975-384C-9724-C0FE143B94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568" y="613003"/>
            <a:ext cx="4492836" cy="599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6BE9E-2A33-9845-BD0D-4A6EE0F3E37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16357" y="613003"/>
            <a:ext cx="4492836" cy="599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A91DD-BAEC-124E-9279-9BE852DD237F}"/>
              </a:ext>
            </a:extLst>
          </p:cNvPr>
          <p:cNvSpPr txBox="1"/>
          <p:nvPr/>
        </p:nvSpPr>
        <p:spPr>
          <a:xfrm>
            <a:off x="3361870" y="5631643"/>
            <a:ext cx="202719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5 vzorků na skupinu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88BFD-6369-7C41-8BC0-786AEE3D0108}"/>
              </a:ext>
            </a:extLst>
          </p:cNvPr>
          <p:cNvSpPr txBox="1"/>
          <p:nvPr/>
        </p:nvSpPr>
        <p:spPr>
          <a:xfrm>
            <a:off x="7924269" y="5614007"/>
            <a:ext cx="214363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10 vzorků na skupinu</a:t>
            </a:r>
          </a:p>
        </p:txBody>
      </p:sp>
    </p:spTree>
    <p:extLst>
      <p:ext uri="{BB962C8B-B14F-4D97-AF65-F5344CB8AC3E}">
        <p14:creationId xmlns:p14="http://schemas.microsoft.com/office/powerpoint/2010/main" val="88352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D1271-F2A8-985F-2976-29A76AEA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Jak asi </a:t>
            </a:r>
            <a:r>
              <a:rPr lang="sk-SK" dirty="0" err="1"/>
              <a:t>probíhá</a:t>
            </a:r>
            <a:r>
              <a:rPr lang="sk-SK" dirty="0"/>
              <a:t> </a:t>
            </a:r>
            <a:r>
              <a:rPr lang="sk-SK" dirty="0" err="1"/>
              <a:t>předzpracování</a:t>
            </a:r>
            <a:r>
              <a:rPr lang="sk-SK" dirty="0"/>
              <a:t> </a:t>
            </a:r>
            <a:r>
              <a:rPr lang="sk-SK" dirty="0" err="1"/>
              <a:t>dat</a:t>
            </a:r>
            <a:r>
              <a:rPr lang="sk-SK" dirty="0"/>
              <a:t>?</a:t>
            </a:r>
            <a:endParaRPr lang="cs-CZ" dirty="0"/>
          </a:p>
        </p:txBody>
      </p:sp>
      <p:pic>
        <p:nvPicPr>
          <p:cNvPr id="99330" name="Picture 2" descr="Sequencing Platforms | Illumina NGS platforms">
            <a:extLst>
              <a:ext uri="{FF2B5EF4-FFF2-40B4-BE49-F238E27FC236}">
                <a16:creationId xmlns:a16="http://schemas.microsoft.com/office/drawing/2014/main" id="{DDEAFF41-A398-A083-1F59-A3C4BE61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38" y="3327981"/>
            <a:ext cx="2023398" cy="9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198A4D8-A4A0-F1CD-3218-FD759BD5849A}"/>
              </a:ext>
            </a:extLst>
          </p:cNvPr>
          <p:cNvCxnSpPr>
            <a:cxnSpLocks/>
          </p:cNvCxnSpPr>
          <p:nvPr/>
        </p:nvCxnSpPr>
        <p:spPr>
          <a:xfrm>
            <a:off x="2799530" y="2873828"/>
            <a:ext cx="602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332" name="Picture 4" descr="DNA extraction | Following a period of incubation and agitat… | Flickr">
            <a:extLst>
              <a:ext uri="{FF2B5EF4-FFF2-40B4-BE49-F238E27FC236}">
                <a16:creationId xmlns:a16="http://schemas.microsoft.com/office/drawing/2014/main" id="{37784081-499F-2BEB-5FF7-CD66A4C8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8" y="2033445"/>
            <a:ext cx="198375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4576E15-45B4-EBAC-756B-AFCB9127146D}"/>
              </a:ext>
            </a:extLst>
          </p:cNvPr>
          <p:cNvSpPr txBox="1"/>
          <p:nvPr/>
        </p:nvSpPr>
        <p:spPr>
          <a:xfrm>
            <a:off x="608968" y="3806456"/>
            <a:ext cx="221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Vzorky a </a:t>
            </a:r>
            <a:r>
              <a:rPr lang="sk-SK" dirty="0" err="1"/>
              <a:t>jejich</a:t>
            </a:r>
            <a:r>
              <a:rPr lang="sk-SK" dirty="0"/>
              <a:t> </a:t>
            </a:r>
            <a:r>
              <a:rPr lang="sk-SK" dirty="0" err="1"/>
              <a:t>příprava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CA8A23A-D4BC-4206-B1D0-70B36AE57F65}"/>
              </a:ext>
            </a:extLst>
          </p:cNvPr>
          <p:cNvSpPr txBox="1"/>
          <p:nvPr/>
        </p:nvSpPr>
        <p:spPr>
          <a:xfrm>
            <a:off x="3687170" y="4365470"/>
            <a:ext cx="130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Sekvenace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FF25C7-9337-E1AE-FA59-103315F656A2}"/>
              </a:ext>
            </a:extLst>
          </p:cNvPr>
          <p:cNvSpPr txBox="1"/>
          <p:nvPr/>
        </p:nvSpPr>
        <p:spPr>
          <a:xfrm>
            <a:off x="5657785" y="3791262"/>
            <a:ext cx="273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BIOINFORMATICKÉ ZPRACOVÁNÍ</a:t>
            </a:r>
            <a:endParaRPr lang="cs-CZ" dirty="0"/>
          </a:p>
        </p:txBody>
      </p:sp>
      <p:pic>
        <p:nvPicPr>
          <p:cNvPr id="99334" name="Picture 6">
            <a:extLst>
              <a:ext uri="{FF2B5EF4-FFF2-40B4-BE49-F238E27FC236}">
                <a16:creationId xmlns:a16="http://schemas.microsoft.com/office/drawing/2014/main" id="{9266208B-A535-0D6A-DE01-5F8B21032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72" y="2239498"/>
            <a:ext cx="1073794" cy="10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384461D-1BC2-F0FA-2CB8-324F97451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61" y="4093518"/>
            <a:ext cx="1073794" cy="10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B0ADE6-7C0C-E676-1CEB-014D07B1F67F}"/>
              </a:ext>
            </a:extLst>
          </p:cNvPr>
          <p:cNvSpPr txBox="1"/>
          <p:nvPr/>
        </p:nvSpPr>
        <p:spPr>
          <a:xfrm>
            <a:off x="9211687" y="5308014"/>
            <a:ext cx="273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STATISTICKÁ ANALÝZA </a:t>
            </a:r>
          </a:p>
          <a:p>
            <a:pPr algn="ctr"/>
            <a:r>
              <a:rPr lang="sk-SK" dirty="0"/>
              <a:t>A DATA MINING</a:t>
            </a:r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BE4F468F-9ADD-D1E2-143B-8E04315A92DD}"/>
              </a:ext>
            </a:extLst>
          </p:cNvPr>
          <p:cNvCxnSpPr>
            <a:cxnSpLocks/>
          </p:cNvCxnSpPr>
          <p:nvPr/>
        </p:nvCxnSpPr>
        <p:spPr>
          <a:xfrm>
            <a:off x="7934733" y="2873828"/>
            <a:ext cx="602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EADA5C5-FACB-ADC0-074C-57ED0A0EB66D}"/>
              </a:ext>
            </a:extLst>
          </p:cNvPr>
          <p:cNvCxnSpPr>
            <a:cxnSpLocks/>
          </p:cNvCxnSpPr>
          <p:nvPr/>
        </p:nvCxnSpPr>
        <p:spPr>
          <a:xfrm>
            <a:off x="5188309" y="2873828"/>
            <a:ext cx="602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: s jedním odříznutým rohem 18">
            <a:extLst>
              <a:ext uri="{FF2B5EF4-FFF2-40B4-BE49-F238E27FC236}">
                <a16:creationId xmlns:a16="http://schemas.microsoft.com/office/drawing/2014/main" id="{97725BCA-EE2F-5681-B61A-C51766A1563E}"/>
              </a:ext>
            </a:extLst>
          </p:cNvPr>
          <p:cNvSpPr/>
          <p:nvPr/>
        </p:nvSpPr>
        <p:spPr>
          <a:xfrm>
            <a:off x="8802334" y="2268793"/>
            <a:ext cx="818707" cy="959557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data</a:t>
            </a:r>
            <a:endParaRPr lang="cs-CZ" dirty="0"/>
          </a:p>
        </p:txBody>
      </p:sp>
      <p:cxnSp>
        <p:nvCxnSpPr>
          <p:cNvPr id="24" name="Spojnice: pravoúhlá 23">
            <a:extLst>
              <a:ext uri="{FF2B5EF4-FFF2-40B4-BE49-F238E27FC236}">
                <a16:creationId xmlns:a16="http://schemas.microsoft.com/office/drawing/2014/main" id="{71F6D250-C3E7-AA41-022A-250A4A03C4B4}"/>
              </a:ext>
            </a:extLst>
          </p:cNvPr>
          <p:cNvCxnSpPr>
            <a:cxnSpLocks/>
          </p:cNvCxnSpPr>
          <p:nvPr/>
        </p:nvCxnSpPr>
        <p:spPr>
          <a:xfrm>
            <a:off x="9779301" y="2829970"/>
            <a:ext cx="695157" cy="11980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ECBE807-0C91-7174-217D-1A4851876A3C}"/>
              </a:ext>
            </a:extLst>
          </p:cNvPr>
          <p:cNvSpPr txBox="1"/>
          <p:nvPr/>
        </p:nvSpPr>
        <p:spPr>
          <a:xfrm>
            <a:off x="3748940" y="2822409"/>
            <a:ext cx="106211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Mikročip</a:t>
            </a:r>
            <a:endParaRPr lang="cs-CZ" dirty="0"/>
          </a:p>
        </p:txBody>
      </p:sp>
      <p:pic>
        <p:nvPicPr>
          <p:cNvPr id="99336" name="Picture 8" descr="microarray scanner system, for research microarray equipment | Agilent">
            <a:extLst>
              <a:ext uri="{FF2B5EF4-FFF2-40B4-BE49-F238E27FC236}">
                <a16:creationId xmlns:a16="http://schemas.microsoft.com/office/drawing/2014/main" id="{A569C81C-7AFF-1CA1-BB89-5928A1FB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23" y="1731896"/>
            <a:ext cx="1073793" cy="10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8" name="Picture 10" descr="UPLC-MS Ultra press Liquid chromatography–mass spectrometry--STQ Testing  Services Co.,Ltd. --STQ Testing Services Co.,Ltd.">
            <a:extLst>
              <a:ext uri="{FF2B5EF4-FFF2-40B4-BE49-F238E27FC236}">
                <a16:creationId xmlns:a16="http://schemas.microsoft.com/office/drawing/2014/main" id="{84941562-701E-509B-2DB2-218972E8A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70" y="4734802"/>
            <a:ext cx="1301619" cy="13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664B78A0-C09E-C347-C803-63CAE68120FB}"/>
              </a:ext>
            </a:extLst>
          </p:cNvPr>
          <p:cNvSpPr txBox="1"/>
          <p:nvPr/>
        </p:nvSpPr>
        <p:spPr>
          <a:xfrm>
            <a:off x="3559222" y="6212555"/>
            <a:ext cx="155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Hmotnostní spektrometrie</a:t>
            </a:r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" name="Ink 71">
                <a:extLst>
                  <a:ext uri="{FF2B5EF4-FFF2-40B4-BE49-F238E27FC236}">
                    <a16:creationId xmlns:a16="http://schemas.microsoft.com/office/drawing/2014/main" id="{94D34113-5FAD-C2D0-E4FF-A6F30921F1AC}"/>
                  </a:ext>
                </a:extLst>
              </p14:cNvPr>
              <p14:cNvContentPartPr/>
              <p14:nvPr/>
            </p14:nvContentPartPr>
            <p14:xfrm>
              <a:off x="5927117" y="2040607"/>
              <a:ext cx="2424075" cy="3126705"/>
            </p14:xfrm>
          </p:contentPart>
        </mc:Choice>
        <mc:Fallback>
          <p:pic>
            <p:nvPicPr>
              <p:cNvPr id="30" name="Ink 71">
                <a:extLst>
                  <a:ext uri="{FF2B5EF4-FFF2-40B4-BE49-F238E27FC236}">
                    <a16:creationId xmlns:a16="http://schemas.microsoft.com/office/drawing/2014/main" id="{94D34113-5FAD-C2D0-E4FF-A6F30921F1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18116" y="2031604"/>
                <a:ext cx="2441716" cy="31443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119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261D9F-2334-FD4D-985D-0C30A3D6D5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89426" y="90138"/>
            <a:ext cx="3815825" cy="38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FFC5F3-585F-D14A-A7D8-C2C1F7B6DD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20015" y="82954"/>
            <a:ext cx="3962787" cy="396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DBC65-5111-0F43-9724-F0BA9D83B3C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948091" y="3069250"/>
            <a:ext cx="3548025" cy="35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C63955-1073-084C-9D54-83413AAA93F9}"/>
              </a:ext>
            </a:extLst>
          </p:cNvPr>
          <p:cNvSpPr txBox="1"/>
          <p:nvPr/>
        </p:nvSpPr>
        <p:spPr>
          <a:xfrm>
            <a:off x="7330209" y="0"/>
            <a:ext cx="202719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5 vzorků na skupinu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F50ED-02DD-2F49-8F2E-258F34DD6726}"/>
              </a:ext>
            </a:extLst>
          </p:cNvPr>
          <p:cNvSpPr txBox="1"/>
          <p:nvPr/>
        </p:nvSpPr>
        <p:spPr>
          <a:xfrm>
            <a:off x="3099621" y="0"/>
            <a:ext cx="2015458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2 vzorky na skupinu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05E16-A5AB-0443-88C5-8EB8FCBBC867}"/>
              </a:ext>
            </a:extLst>
          </p:cNvPr>
          <p:cNvSpPr txBox="1"/>
          <p:nvPr/>
        </p:nvSpPr>
        <p:spPr>
          <a:xfrm>
            <a:off x="5090487" y="2903345"/>
            <a:ext cx="214363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10 vzorků na skupinu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A2D7A9-54D1-6347-AB69-DD11A83664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27927" y="4280556"/>
            <a:ext cx="2820391" cy="1028418"/>
          </a:xfrm>
        </p:spPr>
        <p:txBody>
          <a:bodyPr>
            <a:normAutofit fontScale="90000"/>
          </a:bodyPr>
          <a:lstStyle/>
          <a:p>
            <a:pPr lvl="0"/>
            <a:r>
              <a:rPr lang="en-US" sz="1814"/>
              <a:t>Similarita mezi seznamy odlišně exprimovaných genů mezi metodami</a:t>
            </a:r>
            <a:br>
              <a:rPr lang="en-US" sz="1814"/>
            </a:br>
            <a:r>
              <a:rPr lang="en-US" sz="1814"/>
              <a:t>u N=2,5 a 10</a:t>
            </a:r>
          </a:p>
        </p:txBody>
      </p:sp>
    </p:spTree>
    <p:extLst>
      <p:ext uri="{BB962C8B-B14F-4D97-AF65-F5344CB8AC3E}">
        <p14:creationId xmlns:p14="http://schemas.microsoft.com/office/powerpoint/2010/main" val="597400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F807-032F-4233-8B42-142EEE5A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Doporučená literatura na tému FDR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65FB-2C28-4826-B441-288149AD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https://bmcbioinformatics.biomedcentral.com/articles/10.1186/1471-2105-11-450</a:t>
            </a:r>
          </a:p>
        </p:txBody>
      </p:sp>
    </p:spTree>
    <p:extLst>
      <p:ext uri="{BB962C8B-B14F-4D97-AF65-F5344CB8AC3E}">
        <p14:creationId xmlns:p14="http://schemas.microsoft.com/office/powerpoint/2010/main" val="43538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5" name="Rectangle 4813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137" name="Rectangle 4813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139" name="Rectangle 4813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BDE4FAD3-2700-4314-B625-66C7647E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68" y="548640"/>
            <a:ext cx="10168128" cy="1179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Regresní strategie</a:t>
            </a:r>
          </a:p>
        </p:txBody>
      </p:sp>
      <p:sp>
        <p:nvSpPr>
          <p:cNvPr id="48141" name="Rectangle 4814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FF8C8D52-1DE8-49E8-9155-091ABC5F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68" y="2481943"/>
            <a:ext cx="10168128" cy="36950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 marL="831850" indent="-3746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máme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víc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jak 1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proměnnou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která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může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ovlivnit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genovou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/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proteinovou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expresi</a:t>
            </a:r>
            <a:endParaRPr lang="en-US" alt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skupina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+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pohlaví</a:t>
            </a:r>
            <a:endParaRPr lang="en-US" alt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Lineární</a:t>
            </a:r>
            <a:r>
              <a:rPr lang="en-US" altLang="en-US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modelování</a:t>
            </a:r>
            <a:r>
              <a:rPr lang="en-US" altLang="en-US" i="1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limma</a:t>
            </a:r>
            <a:r>
              <a:rPr lang="en-US" altLang="en-US" i="1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en-US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snažíme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zjistit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, jak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velmi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změní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změní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hodnota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nějaké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spojité</a:t>
            </a:r>
            <a:r>
              <a:rPr lang="en-US" altLang="en-US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proměnné</a:t>
            </a:r>
            <a:endParaRPr lang="en-US" altLang="en-US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prežití</a:t>
            </a:r>
            <a:endParaRPr lang="en-US" alt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věk</a:t>
            </a:r>
            <a:endParaRPr lang="en-US" alt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Lineární</a:t>
            </a:r>
            <a:r>
              <a:rPr lang="en-US" altLang="en-US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modelování</a:t>
            </a:r>
            <a:r>
              <a:rPr lang="en-US" altLang="en-US" i="1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limma</a:t>
            </a:r>
            <a:r>
              <a:rPr lang="en-US" altLang="en-US" i="1" dirty="0">
                <a:solidFill>
                  <a:schemeClr val="tx1"/>
                </a:solidFill>
                <a:latin typeface="+mn-lt"/>
                <a:cs typeface="+mn-cs"/>
              </a:rPr>
              <a:t>), </a:t>
            </a: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Coxův</a:t>
            </a:r>
            <a:r>
              <a:rPr lang="en-US" altLang="en-US" i="1" dirty="0">
                <a:solidFill>
                  <a:schemeClr val="tx1"/>
                </a:solidFill>
                <a:latin typeface="+mn-lt"/>
                <a:cs typeface="+mn-cs"/>
              </a:rPr>
              <a:t> model </a:t>
            </a: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proporcionálních</a:t>
            </a:r>
            <a:r>
              <a:rPr lang="en-US" altLang="en-US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rizik</a:t>
            </a:r>
            <a:endParaRPr lang="en-US" altLang="en-US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en-US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Chceme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najít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pravděpodobnost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že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vzorek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patří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do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skupiny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na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základě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expresní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hodnoty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cs typeface="+mn-cs"/>
              </a:rPr>
              <a:t>daného</a:t>
            </a:r>
            <a:r>
              <a:rPr lang="en-US" altLang="en-US" dirty="0">
                <a:solidFill>
                  <a:schemeClr val="tx1"/>
                </a:solidFill>
                <a:latin typeface="+mn-lt"/>
                <a:cs typeface="+mn-cs"/>
              </a:rPr>
              <a:t> genu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tx1"/>
                </a:solidFill>
                <a:latin typeface="+mn-lt"/>
                <a:cs typeface="+mn-cs"/>
              </a:rPr>
              <a:t>	</a:t>
            </a: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Logistická</a:t>
            </a:r>
            <a:r>
              <a:rPr lang="en-US" altLang="en-US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latin typeface="+mn-lt"/>
                <a:cs typeface="+mn-cs"/>
              </a:rPr>
              <a:t>regrese</a:t>
            </a:r>
            <a:endParaRPr lang="en-US" altLang="en-US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0380-E749-4625-8703-1FB30D02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868"/>
            <a:ext cx="10515600" cy="1325563"/>
          </a:xfrm>
        </p:spPr>
        <p:txBody>
          <a:bodyPr/>
          <a:lstStyle/>
          <a:p>
            <a:r>
              <a:rPr lang="sk-SK" dirty="0"/>
              <a:t>M</a:t>
            </a:r>
            <a:r>
              <a:rPr lang="cs-CZ" dirty="0"/>
              <a:t>ůžeme používat klasické statistiky u omicsových dat?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68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C7C1B-14DD-B1B0-435E-3C301BA4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49" y="133847"/>
            <a:ext cx="10515600" cy="1325563"/>
          </a:xfrm>
        </p:spPr>
        <p:txBody>
          <a:bodyPr/>
          <a:lstStyle/>
          <a:p>
            <a:r>
              <a:rPr lang="cs-CZ" dirty="0"/>
              <a:t>Problém </a:t>
            </a:r>
            <a:r>
              <a:rPr lang="cs-CZ" dirty="0" err="1"/>
              <a:t>omicsových</a:t>
            </a:r>
            <a:r>
              <a:rPr lang="cs-CZ" dirty="0"/>
              <a:t> dat</a:t>
            </a:r>
          </a:p>
        </p:txBody>
      </p:sp>
      <p:pic>
        <p:nvPicPr>
          <p:cNvPr id="100354" name="Picture 2" descr="Graph of *homo-* vs. *heteroskedasticity*">
            <a:extLst>
              <a:ext uri="{FF2B5EF4-FFF2-40B4-BE49-F238E27FC236}">
                <a16:creationId xmlns:a16="http://schemas.microsoft.com/office/drawing/2014/main" id="{A378C8D4-1924-E9B9-B28B-090014506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3"/>
          <a:stretch/>
        </p:blipFill>
        <p:spPr bwMode="auto">
          <a:xfrm>
            <a:off x="5137250" y="3260335"/>
            <a:ext cx="5172075" cy="23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C020B24-BBA3-1488-5121-99CFD9D582C9}"/>
              </a:ext>
            </a:extLst>
          </p:cNvPr>
          <p:cNvSpPr txBox="1"/>
          <p:nvPr/>
        </p:nvSpPr>
        <p:spPr>
          <a:xfrm>
            <a:off x="469029" y="1233579"/>
            <a:ext cx="10252444" cy="787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313" indent="-338138">
              <a:spcBef>
                <a:spcPts val="1125"/>
              </a:spcBef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Příliš malé hodnoty exprese (blízké šumu) vykazují malou variabilitu a naopak (</a:t>
            </a:r>
            <a:r>
              <a:rPr lang="cs-CZ" altLang="cs-CZ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heteroscedascita</a:t>
            </a: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endParaRPr lang="en-US" alt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=&gt; 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vysoké T-statistiky u biologicky nerelevantních genů!</a:t>
            </a: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5DEBA05D-DB12-86BB-6D92-89823898B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46760"/>
              </p:ext>
            </p:extLst>
          </p:nvPr>
        </p:nvGraphicFramePr>
        <p:xfrm>
          <a:off x="726255" y="2459675"/>
          <a:ext cx="18875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777200" imgH="10820400" progId="">
                  <p:embed/>
                </p:oleObj>
              </mc:Choice>
              <mc:Fallback>
                <p:oleObj r:id="rId3" imgW="20777200" imgH="1082040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6015E4E-067F-184A-B660-1B7147E56F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55" y="2459675"/>
                        <a:ext cx="18875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896DD264-7C59-D507-2854-F29EFD5A5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122313"/>
              </p:ext>
            </p:extLst>
          </p:nvPr>
        </p:nvGraphicFramePr>
        <p:xfrm>
          <a:off x="690462" y="3531238"/>
          <a:ext cx="23844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5742900" imgH="16967200" progId="">
                  <p:embed/>
                </p:oleObj>
              </mc:Choice>
              <mc:Fallback>
                <p:oleObj r:id="rId5" imgW="25742900" imgH="1696720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C6EB095-E23A-CA41-92FB-B5E1229CB7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62" y="3531238"/>
                        <a:ext cx="23844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493E7544-D1E5-6FE6-9D09-FFE85E315EA1}"/>
              </a:ext>
            </a:extLst>
          </p:cNvPr>
          <p:cNvSpPr txBox="1"/>
          <p:nvPr/>
        </p:nvSpPr>
        <p:spPr>
          <a:xfrm>
            <a:off x="6016856" y="5728195"/>
            <a:ext cx="91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exprese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5837343-C228-A8C0-DECD-762DA505C8CF}"/>
              </a:ext>
            </a:extLst>
          </p:cNvPr>
          <p:cNvSpPr txBox="1"/>
          <p:nvPr/>
        </p:nvSpPr>
        <p:spPr>
          <a:xfrm>
            <a:off x="8523768" y="5757270"/>
            <a:ext cx="91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exprese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3E436F1-4C68-72F8-1C28-3FA859AFD837}"/>
              </a:ext>
            </a:extLst>
          </p:cNvPr>
          <p:cNvSpPr txBox="1"/>
          <p:nvPr/>
        </p:nvSpPr>
        <p:spPr>
          <a:xfrm>
            <a:off x="8022432" y="2810790"/>
            <a:ext cx="2088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heteroscedascita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887D389-3941-5B91-DB5B-964C989CD669}"/>
              </a:ext>
            </a:extLst>
          </p:cNvPr>
          <p:cNvSpPr txBox="1"/>
          <p:nvPr/>
        </p:nvSpPr>
        <p:spPr>
          <a:xfrm>
            <a:off x="5595251" y="2797785"/>
            <a:ext cx="2088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homoscedascita</a:t>
            </a:r>
            <a:endParaRPr lang="cs-CZ" dirty="0"/>
          </a:p>
        </p:txBody>
      </p:sp>
      <p:sp>
        <p:nvSpPr>
          <p:cNvPr id="16" name="Znak násobení 15">
            <a:extLst>
              <a:ext uri="{FF2B5EF4-FFF2-40B4-BE49-F238E27FC236}">
                <a16:creationId xmlns:a16="http://schemas.microsoft.com/office/drawing/2014/main" id="{30C6046D-4090-2441-D4D0-74DE95B426EF}"/>
              </a:ext>
            </a:extLst>
          </p:cNvPr>
          <p:cNvSpPr/>
          <p:nvPr/>
        </p:nvSpPr>
        <p:spPr>
          <a:xfrm>
            <a:off x="9925327" y="2764237"/>
            <a:ext cx="524286" cy="4364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nak plus 16">
            <a:extLst>
              <a:ext uri="{FF2B5EF4-FFF2-40B4-BE49-F238E27FC236}">
                <a16:creationId xmlns:a16="http://schemas.microsoft.com/office/drawing/2014/main" id="{16C2957A-E8C0-B871-34C6-F5FB8EB09F3D}"/>
              </a:ext>
            </a:extLst>
          </p:cNvPr>
          <p:cNvSpPr/>
          <p:nvPr/>
        </p:nvSpPr>
        <p:spPr>
          <a:xfrm>
            <a:off x="5202308" y="2764237"/>
            <a:ext cx="327885" cy="356469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969E496A-A365-B98C-6705-3BEB07FE46CF}"/>
              </a:ext>
            </a:extLst>
          </p:cNvPr>
          <p:cNvCxnSpPr/>
          <p:nvPr/>
        </p:nvCxnSpPr>
        <p:spPr>
          <a:xfrm flipV="1">
            <a:off x="5530193" y="3834574"/>
            <a:ext cx="1402235" cy="110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DF49F654-9EEC-06D7-E6BC-9C5F93D863F0}"/>
              </a:ext>
            </a:extLst>
          </p:cNvPr>
          <p:cNvCxnSpPr/>
          <p:nvPr/>
        </p:nvCxnSpPr>
        <p:spPr>
          <a:xfrm flipV="1">
            <a:off x="5938315" y="4316257"/>
            <a:ext cx="1402235" cy="110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A6E042AE-246F-E839-A927-11290BF15012}"/>
              </a:ext>
            </a:extLst>
          </p:cNvPr>
          <p:cNvCxnSpPr>
            <a:cxnSpLocks/>
          </p:cNvCxnSpPr>
          <p:nvPr/>
        </p:nvCxnSpPr>
        <p:spPr>
          <a:xfrm flipV="1">
            <a:off x="7945740" y="3236344"/>
            <a:ext cx="1402235" cy="2005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415950FB-1AF2-6BF8-6C97-594E88DE6CB4}"/>
              </a:ext>
            </a:extLst>
          </p:cNvPr>
          <p:cNvCxnSpPr>
            <a:cxnSpLocks/>
          </p:cNvCxnSpPr>
          <p:nvPr/>
        </p:nvCxnSpPr>
        <p:spPr>
          <a:xfrm flipV="1">
            <a:off x="8098140" y="3969938"/>
            <a:ext cx="1990743" cy="142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570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83" y="275003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Moderovaná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1953277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1313" indent="-338138">
              <a:spcBef>
                <a:spcPts val="1125"/>
              </a:spcBef>
            </a:pP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Aby se daly statistiky porovnat, je potřeba nějako sjednotit variabilitu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015E4E-067F-184A-B660-1B7147E56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20802"/>
              </p:ext>
            </p:extLst>
          </p:nvPr>
        </p:nvGraphicFramePr>
        <p:xfrm>
          <a:off x="1276145" y="1821655"/>
          <a:ext cx="18875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777200" imgH="10820400" progId="">
                  <p:embed/>
                </p:oleObj>
              </mc:Choice>
              <mc:Fallback>
                <p:oleObj r:id="rId3" imgW="20777200" imgH="10820400" progId="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CF873A61-47E2-1F4C-A665-B887AE577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145" y="1821655"/>
                        <a:ext cx="18875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6EB095-E23A-CA41-92FB-B5E1229CB7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465133"/>
              </p:ext>
            </p:extLst>
          </p:nvPr>
        </p:nvGraphicFramePr>
        <p:xfrm>
          <a:off x="1226457" y="3006233"/>
          <a:ext cx="23844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5742900" imgH="16967200" progId="">
                  <p:embed/>
                </p:oleObj>
              </mc:Choice>
              <mc:Fallback>
                <p:oleObj r:id="rId5" imgW="25742900" imgH="16967200" progId="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690D0BDA-D67C-3B44-B149-81C9A2CBE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457" y="3006233"/>
                        <a:ext cx="23844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35533B51-0E09-644B-9F4D-4340D71B6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798708"/>
              </p:ext>
            </p:extLst>
          </p:nvPr>
        </p:nvGraphicFramePr>
        <p:xfrm>
          <a:off x="5514093" y="3791252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1069300" imgH="10820400" progId="">
                  <p:embed/>
                </p:oleObj>
              </mc:Choice>
              <mc:Fallback>
                <p:oleObj r:id="rId7" imgW="21069300" imgH="10820400" progId="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AF409EE4-4F05-AC42-876C-7B7240DD04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093" y="3791252"/>
                        <a:ext cx="19145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4048BC2E-12C0-E746-8A0C-9635864A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894" y="4004633"/>
            <a:ext cx="302388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Arial" panose="020B0604020202020204" pitchFamily="34" charset="0"/>
              </a:rPr>
              <a:t>Buď se přidá konstanta korigující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Arial" panose="020B0604020202020204" pitchFamily="34" charset="0"/>
              </a:rPr>
              <a:t>variabilitu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D1B84EEF-F9FE-8242-9E6D-800BE58FB3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99456" y="4325477"/>
            <a:ext cx="1284288" cy="268287"/>
          </a:xfrm>
          <a:prstGeom prst="lin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35F6F27-5499-34F5-73F4-5C7AF9282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65" y="5781774"/>
            <a:ext cx="70297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Alternativně se data znormalizují tak aby variabilita byla stejná</a:t>
            </a:r>
          </a:p>
        </p:txBody>
      </p:sp>
    </p:spTree>
    <p:extLst>
      <p:ext uri="{BB962C8B-B14F-4D97-AF65-F5344CB8AC3E}">
        <p14:creationId xmlns:p14="http://schemas.microsoft.com/office/powerpoint/2010/main" val="4165154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Significance analysis of microarrays (SAM)</a:t>
            </a:r>
            <a:endParaRPr lang="cs-CZ" sz="4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125"/>
              </a:spcBef>
            </a:pP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Tusher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Tibshirani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Chu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(2001)</a:t>
            </a:r>
          </a:p>
          <a:p>
            <a:pPr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Založená na moderované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-statistice (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0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), počítá FDR</a:t>
            </a:r>
          </a:p>
          <a:p>
            <a:pPr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Statistická významnost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0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je následně stanovená permutacemi původních dat a kalkulací očekávaného skóre v případě, že platí nulová hypotéza (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0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Gen je statisticky významný, pokud splňuje podmínku 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0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0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e 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&gt; Δ.</a:t>
            </a:r>
          </a:p>
          <a:p>
            <a:pPr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Výhody: jednoduché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Nevýhody: výpočtově náročné (permutace)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Výstup: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-hodnoty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biocLite</a:t>
            </a:r>
            <a:r>
              <a:rPr lang="cs-CZ" alt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alt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samr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alt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cs-CZ" alt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samr</a:t>
            </a:r>
            <a:r>
              <a:rPr lang="cs-CZ" alt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7564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Limma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125"/>
              </a:spcBef>
            </a:pPr>
            <a:r>
              <a:rPr lang="cs-CZ" altLang="cs-CZ" sz="2200" dirty="0" err="1">
                <a:latin typeface="Arial" panose="020B0604020202020204" pitchFamily="34" charset="0"/>
              </a:rPr>
              <a:t>Smyth</a:t>
            </a:r>
            <a:r>
              <a:rPr lang="cs-CZ" altLang="cs-CZ" sz="2200" dirty="0">
                <a:latin typeface="Arial" panose="020B0604020202020204" pitchFamily="34" charset="0"/>
              </a:rPr>
              <a:t>, G. K. (2004). </a:t>
            </a:r>
            <a:r>
              <a:rPr lang="cs-CZ" altLang="cs-CZ" sz="2200" dirty="0" err="1">
                <a:latin typeface="Arial" panose="020B0604020202020204" pitchFamily="34" charset="0"/>
              </a:rPr>
              <a:t>Linear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models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empirical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Bayes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methods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assessing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differential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expression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microarray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experiments</a:t>
            </a:r>
            <a:r>
              <a:rPr lang="cs-CZ" altLang="cs-CZ" sz="2200" dirty="0">
                <a:latin typeface="Arial" panose="020B0604020202020204" pitchFamily="34" charset="0"/>
              </a:rPr>
              <a:t>. </a:t>
            </a:r>
            <a:r>
              <a:rPr lang="cs-CZ" altLang="cs-CZ" sz="2200" dirty="0" err="1">
                <a:latin typeface="Arial" panose="020B0604020202020204" pitchFamily="34" charset="0"/>
              </a:rPr>
              <a:t>Statistical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Applications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Genetics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Molecular</a:t>
            </a:r>
            <a:r>
              <a:rPr lang="cs-CZ" altLang="cs-CZ" sz="2200" dirty="0">
                <a:latin typeface="Arial" panose="020B0604020202020204" pitchFamily="34" charset="0"/>
              </a:rPr>
              <a:t> Biology, </a:t>
            </a:r>
            <a:r>
              <a:rPr lang="cs-CZ" altLang="cs-CZ" sz="2200" dirty="0" err="1">
                <a:latin typeface="Arial" panose="020B0604020202020204" pitchFamily="34" charset="0"/>
              </a:rPr>
              <a:t>Volume</a:t>
            </a:r>
            <a:r>
              <a:rPr lang="cs-CZ" altLang="cs-CZ" sz="2200" dirty="0">
                <a:latin typeface="Arial" panose="020B0604020202020204" pitchFamily="34" charset="0"/>
              </a:rPr>
              <a:t> 3, </a:t>
            </a:r>
            <a:r>
              <a:rPr lang="cs-CZ" altLang="cs-CZ" sz="2200" dirty="0" err="1">
                <a:latin typeface="Arial" panose="020B0604020202020204" pitchFamily="34" charset="0"/>
              </a:rPr>
              <a:t>Article</a:t>
            </a:r>
            <a:r>
              <a:rPr lang="cs-CZ" altLang="cs-CZ" sz="2200" dirty="0">
                <a:latin typeface="Arial" panose="020B0604020202020204" pitchFamily="34" charset="0"/>
              </a:rPr>
              <a:t> 3. </a:t>
            </a:r>
            <a:endParaRPr lang="cs-CZ" altLang="cs-CZ" sz="2200" dirty="0">
              <a:latin typeface="Arial" panose="020B0604020202020204" pitchFamily="34" charset="0"/>
              <a:hlinkClick r:id="rId3"/>
            </a:endParaRPr>
          </a:p>
          <a:p>
            <a:pPr marL="285750" indent="-285750">
              <a:spcBef>
                <a:spcPts val="1125"/>
              </a:spcBef>
            </a:pP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Lineární modely pro stanovení odlišné exprese z mikročipových dat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Balík se souborem funkcí pro normalizaci dat a porovnání exprese mezi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skupinam</a:t>
            </a:r>
            <a:r>
              <a:rPr lang="en-US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(včetně časových řad)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Moderovaná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tatistika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variabilita je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vyhla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ená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pomocí empirických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bayesovských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metod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6248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DDB4FDD-C3A3-B44B-A427-4B0149BA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1" y="433545"/>
            <a:ext cx="11139854" cy="930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5400" b="1" dirty="0" err="1">
                <a:latin typeface="+mj-lt"/>
                <a:ea typeface="+mj-ea"/>
                <a:cs typeface="+mj-cs"/>
              </a:rPr>
              <a:t>Typické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zobrazení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významnosti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genů</a:t>
            </a:r>
            <a:endParaRPr lang="en-US" altLang="cs-CZ" sz="5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5400" b="1" kern="1200" dirty="0">
                <a:latin typeface="+mj-lt"/>
                <a:ea typeface="+mj-ea"/>
                <a:cs typeface="+mj-cs"/>
              </a:rPr>
              <a:t>Volcano plot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9CC8880F-F5CA-F04F-8B55-FE75550F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7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6B4C638F-CECA-7749-BDE2-AF3E02AA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213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AB56F351-1CF0-A54C-9815-063603E9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925" y="2176583"/>
            <a:ext cx="7273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dirty="0">
                <a:solidFill>
                  <a:srgbClr val="000000"/>
                </a:solidFill>
              </a:rPr>
              <a:t>- log10(</a:t>
            </a:r>
            <a:r>
              <a:rPr lang="cs-CZ" altLang="cs-CZ" dirty="0" err="1">
                <a:solidFill>
                  <a:srgbClr val="000000"/>
                </a:solidFill>
              </a:rPr>
              <a:t>q-value</a:t>
            </a:r>
            <a:r>
              <a:rPr lang="cs-CZ" altLang="cs-CZ" dirty="0">
                <a:solidFill>
                  <a:srgbClr val="000000"/>
                </a:solidFill>
              </a:rPr>
              <a:t>) ~ -log10(0.1)=2.3</a:t>
            </a:r>
          </a:p>
        </p:txBody>
      </p:sp>
    </p:spTree>
    <p:extLst>
      <p:ext uri="{BB962C8B-B14F-4D97-AF65-F5344CB8AC3E}">
        <p14:creationId xmlns:p14="http://schemas.microsoft.com/office/powerpoint/2010/main" val="2789789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DDB4FDD-C3A3-B44B-A427-4B0149BA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37" y="914400"/>
            <a:ext cx="3657600" cy="2887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800" b="1" kern="1200" dirty="0">
                <a:latin typeface="+mj-lt"/>
                <a:ea typeface="+mj-ea"/>
                <a:cs typeface="+mj-cs"/>
              </a:rPr>
              <a:t>Volcano plot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3" name="Picture 3">
            <a:extLst>
              <a:ext uri="{FF2B5EF4-FFF2-40B4-BE49-F238E27FC236}">
                <a16:creationId xmlns:a16="http://schemas.microsoft.com/office/drawing/2014/main" id="{71D1330E-1A60-424B-BC6A-883EC62D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870" y="492573"/>
            <a:ext cx="589144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73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171EB-59A2-30D2-D466-4F03E3E2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2" y="2566065"/>
            <a:ext cx="10515600" cy="1325563"/>
          </a:xfrm>
        </p:spPr>
        <p:txBody>
          <a:bodyPr/>
          <a:lstStyle/>
          <a:p>
            <a:r>
              <a:rPr lang="cs-CZ" dirty="0"/>
              <a:t>Jak vypadají data z přístroje - cvičení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877A741-A66D-247E-C2CF-870A50726631}"/>
              </a:ext>
            </a:extLst>
          </p:cNvPr>
          <p:cNvSpPr txBox="1"/>
          <p:nvPr/>
        </p:nvSpPr>
        <p:spPr>
          <a:xfrm>
            <a:off x="3240272" y="427569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Interaktivní osnova (muni.cz)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60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563A-E068-402A-AADD-516D0444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/>
              <a:t>Cvičení</a:t>
            </a:r>
            <a:endParaRPr lang="en-US" sz="5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103AA-7536-490B-973F-73CA63A7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Dumbbell">
            <a:extLst>
              <a:ext uri="{FF2B5EF4-FFF2-40B4-BE49-F238E27FC236}">
                <a16:creationId xmlns:a16="http://schemas.microsoft.com/office/drawing/2014/main" id="{B13E362A-E6FB-42FD-A220-9E15C65F7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90CC-7AAA-40DA-9DC5-65B7E9533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Připravili jsme pro Vás cvičení na genových expresních datech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Zadejte do prohlížeče tuto adresu:</a:t>
            </a:r>
          </a:p>
          <a:p>
            <a:pPr marL="0" indent="0" algn="l">
              <a:buNone/>
            </a:pPr>
            <a:r>
              <a:rPr lang="sk-SK" sz="2400" dirty="0">
                <a:latin typeface="Calibri (Body)"/>
              </a:rPr>
              <a:t>Pokud jste na MU, nebo připojeni přes VPN:</a:t>
            </a:r>
            <a:r>
              <a:rPr lang="en-US" sz="2400" b="0" i="0" dirty="0">
                <a:effectLst/>
                <a:latin typeface="Calibri (Body)"/>
              </a:rPr>
              <a:t> 10.16.117.29</a:t>
            </a:r>
            <a:endParaRPr lang="sk-SK" sz="2400" b="0" i="0" dirty="0">
              <a:effectLst/>
              <a:latin typeface="Calibri (Body)"/>
            </a:endParaRPr>
          </a:p>
          <a:p>
            <a:pPr marL="0" indent="0">
              <a:buNone/>
            </a:pPr>
            <a:r>
              <a:rPr lang="sk-SK" sz="2400" dirty="0">
                <a:latin typeface="Calibri (Body)"/>
              </a:rPr>
              <a:t>Pokud jste mimo MU:</a:t>
            </a:r>
            <a:r>
              <a:rPr lang="en-US" sz="2400" b="0" i="0" dirty="0">
                <a:effectLst/>
                <a:latin typeface="Calibri (Body)"/>
              </a:rPr>
              <a:t> 147.251.21.95</a:t>
            </a:r>
            <a:endParaRPr lang="sk-SK" sz="2400" b="0" i="0" dirty="0">
              <a:effectLst/>
              <a:latin typeface="Calibri (Body)"/>
            </a:endParaRPr>
          </a:p>
          <a:p>
            <a:pPr marL="0" indent="0" algn="l">
              <a:buNone/>
            </a:pPr>
            <a:endParaRPr lang="sk-SK" sz="2400" b="0" i="0" dirty="0">
              <a:effectLst/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9072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52222-3F48-485D-9A22-2B484DD2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5" y="1541111"/>
            <a:ext cx="4189712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Příklad postupu </a:t>
            </a:r>
            <a:r>
              <a:rPr lang="cs-CZ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bioinformatického</a:t>
            </a:r>
            <a:r>
              <a:rPr lang="cs-CZ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zpracování dat ze </a:t>
            </a:r>
            <a:r>
              <a:rPr lang="cs-CZ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sekvenování</a:t>
            </a:r>
            <a:r>
              <a:rPr lang="cs-CZ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nové generace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45470-A834-4E59-A6BA-68119B453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167" y="183862"/>
            <a:ext cx="7394693" cy="58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5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D1271-F2A8-985F-2976-29A76AEA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obsahuje </a:t>
            </a:r>
            <a:r>
              <a:rPr lang="sk-SK" dirty="0" err="1"/>
              <a:t>finální</a:t>
            </a:r>
            <a:r>
              <a:rPr lang="sk-SK" dirty="0"/>
              <a:t> </a:t>
            </a:r>
            <a:r>
              <a:rPr lang="sk-SK" dirty="0" err="1"/>
              <a:t>datový</a:t>
            </a:r>
            <a:r>
              <a:rPr lang="sk-SK" dirty="0"/>
              <a:t> </a:t>
            </a:r>
            <a:r>
              <a:rPr lang="sk-SK" dirty="0" err="1"/>
              <a:t>soubor</a:t>
            </a:r>
            <a:r>
              <a:rPr lang="sk-SK" dirty="0"/>
              <a:t> s </a:t>
            </a:r>
            <a:r>
              <a:rPr lang="sk-SK" dirty="0" err="1"/>
              <a:t>molekulárními</a:t>
            </a:r>
            <a:r>
              <a:rPr lang="sk-SK" dirty="0"/>
              <a:t> </a:t>
            </a:r>
            <a:r>
              <a:rPr lang="sk-SK" dirty="0" err="1"/>
              <a:t>daty</a:t>
            </a:r>
            <a:r>
              <a:rPr lang="sk-SK" dirty="0"/>
              <a:t>?</a:t>
            </a:r>
            <a:endParaRPr lang="cs-CZ" dirty="0"/>
          </a:p>
        </p:txBody>
      </p:sp>
      <p:pic>
        <p:nvPicPr>
          <p:cNvPr id="99330" name="Picture 2" descr="Sequencing Platforms | Illumina NGS platforms">
            <a:extLst>
              <a:ext uri="{FF2B5EF4-FFF2-40B4-BE49-F238E27FC236}">
                <a16:creationId xmlns:a16="http://schemas.microsoft.com/office/drawing/2014/main" id="{DDEAFF41-A398-A083-1F59-A3C4BE61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38" y="3327981"/>
            <a:ext cx="2023398" cy="9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198A4D8-A4A0-F1CD-3218-FD759BD5849A}"/>
              </a:ext>
            </a:extLst>
          </p:cNvPr>
          <p:cNvCxnSpPr>
            <a:cxnSpLocks/>
          </p:cNvCxnSpPr>
          <p:nvPr/>
        </p:nvCxnSpPr>
        <p:spPr>
          <a:xfrm>
            <a:off x="2799530" y="2873828"/>
            <a:ext cx="602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332" name="Picture 4" descr="DNA extraction | Following a period of incubation and agitat… | Flickr">
            <a:extLst>
              <a:ext uri="{FF2B5EF4-FFF2-40B4-BE49-F238E27FC236}">
                <a16:creationId xmlns:a16="http://schemas.microsoft.com/office/drawing/2014/main" id="{37784081-499F-2BEB-5FF7-CD66A4C8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8" y="2033445"/>
            <a:ext cx="198375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4576E15-45B4-EBAC-756B-AFCB9127146D}"/>
              </a:ext>
            </a:extLst>
          </p:cNvPr>
          <p:cNvSpPr txBox="1"/>
          <p:nvPr/>
        </p:nvSpPr>
        <p:spPr>
          <a:xfrm>
            <a:off x="608968" y="3806456"/>
            <a:ext cx="221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Vzorky a </a:t>
            </a:r>
            <a:r>
              <a:rPr lang="sk-SK" dirty="0" err="1"/>
              <a:t>jejich</a:t>
            </a:r>
            <a:r>
              <a:rPr lang="sk-SK" dirty="0"/>
              <a:t> </a:t>
            </a:r>
            <a:r>
              <a:rPr lang="sk-SK" dirty="0" err="1"/>
              <a:t>příprava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CA8A23A-D4BC-4206-B1D0-70B36AE57F65}"/>
              </a:ext>
            </a:extLst>
          </p:cNvPr>
          <p:cNvSpPr txBox="1"/>
          <p:nvPr/>
        </p:nvSpPr>
        <p:spPr>
          <a:xfrm>
            <a:off x="3687170" y="4365470"/>
            <a:ext cx="130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Sekvenace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FF25C7-9337-E1AE-FA59-103315F656A2}"/>
              </a:ext>
            </a:extLst>
          </p:cNvPr>
          <p:cNvSpPr txBox="1"/>
          <p:nvPr/>
        </p:nvSpPr>
        <p:spPr>
          <a:xfrm>
            <a:off x="5657785" y="3791262"/>
            <a:ext cx="273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BIOINFORMATICKÉ ZPRACOVÁNÍ</a:t>
            </a:r>
            <a:endParaRPr lang="cs-CZ" dirty="0"/>
          </a:p>
        </p:txBody>
      </p:sp>
      <p:pic>
        <p:nvPicPr>
          <p:cNvPr id="99334" name="Picture 6">
            <a:extLst>
              <a:ext uri="{FF2B5EF4-FFF2-40B4-BE49-F238E27FC236}">
                <a16:creationId xmlns:a16="http://schemas.microsoft.com/office/drawing/2014/main" id="{9266208B-A535-0D6A-DE01-5F8B21032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72" y="2239498"/>
            <a:ext cx="1073794" cy="10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384461D-1BC2-F0FA-2CB8-324F97451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61" y="4093518"/>
            <a:ext cx="1073794" cy="10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B0ADE6-7C0C-E676-1CEB-014D07B1F67F}"/>
              </a:ext>
            </a:extLst>
          </p:cNvPr>
          <p:cNvSpPr txBox="1"/>
          <p:nvPr/>
        </p:nvSpPr>
        <p:spPr>
          <a:xfrm>
            <a:off x="9211687" y="5308014"/>
            <a:ext cx="273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STATISTICKÁ ANALÝZA </a:t>
            </a:r>
          </a:p>
          <a:p>
            <a:pPr algn="ctr"/>
            <a:r>
              <a:rPr lang="sk-SK" dirty="0"/>
              <a:t>A DATA MINING</a:t>
            </a:r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BE4F468F-9ADD-D1E2-143B-8E04315A92DD}"/>
              </a:ext>
            </a:extLst>
          </p:cNvPr>
          <p:cNvCxnSpPr>
            <a:cxnSpLocks/>
          </p:cNvCxnSpPr>
          <p:nvPr/>
        </p:nvCxnSpPr>
        <p:spPr>
          <a:xfrm>
            <a:off x="7934733" y="2873828"/>
            <a:ext cx="602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EADA5C5-FACB-ADC0-074C-57ED0A0EB66D}"/>
              </a:ext>
            </a:extLst>
          </p:cNvPr>
          <p:cNvCxnSpPr>
            <a:cxnSpLocks/>
          </p:cNvCxnSpPr>
          <p:nvPr/>
        </p:nvCxnSpPr>
        <p:spPr>
          <a:xfrm>
            <a:off x="5188309" y="2873828"/>
            <a:ext cx="602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: s jedním odříznutým rohem 18">
            <a:extLst>
              <a:ext uri="{FF2B5EF4-FFF2-40B4-BE49-F238E27FC236}">
                <a16:creationId xmlns:a16="http://schemas.microsoft.com/office/drawing/2014/main" id="{97725BCA-EE2F-5681-B61A-C51766A1563E}"/>
              </a:ext>
            </a:extLst>
          </p:cNvPr>
          <p:cNvSpPr/>
          <p:nvPr/>
        </p:nvSpPr>
        <p:spPr>
          <a:xfrm>
            <a:off x="8802334" y="2268793"/>
            <a:ext cx="818707" cy="959557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data</a:t>
            </a:r>
            <a:endParaRPr lang="cs-CZ" dirty="0"/>
          </a:p>
        </p:txBody>
      </p:sp>
      <p:cxnSp>
        <p:nvCxnSpPr>
          <p:cNvPr id="24" name="Spojnice: pravoúhlá 23">
            <a:extLst>
              <a:ext uri="{FF2B5EF4-FFF2-40B4-BE49-F238E27FC236}">
                <a16:creationId xmlns:a16="http://schemas.microsoft.com/office/drawing/2014/main" id="{71F6D250-C3E7-AA41-022A-250A4A03C4B4}"/>
              </a:ext>
            </a:extLst>
          </p:cNvPr>
          <p:cNvCxnSpPr>
            <a:cxnSpLocks/>
          </p:cNvCxnSpPr>
          <p:nvPr/>
        </p:nvCxnSpPr>
        <p:spPr>
          <a:xfrm>
            <a:off x="9779301" y="2829970"/>
            <a:ext cx="695157" cy="11980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ECBE807-0C91-7174-217D-1A4851876A3C}"/>
              </a:ext>
            </a:extLst>
          </p:cNvPr>
          <p:cNvSpPr txBox="1"/>
          <p:nvPr/>
        </p:nvSpPr>
        <p:spPr>
          <a:xfrm>
            <a:off x="3748940" y="2822409"/>
            <a:ext cx="106211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Mikročip</a:t>
            </a:r>
            <a:endParaRPr lang="cs-CZ" dirty="0"/>
          </a:p>
        </p:txBody>
      </p:sp>
      <p:pic>
        <p:nvPicPr>
          <p:cNvPr id="99336" name="Picture 8" descr="microarray scanner system, for research microarray equipment | Agilent">
            <a:extLst>
              <a:ext uri="{FF2B5EF4-FFF2-40B4-BE49-F238E27FC236}">
                <a16:creationId xmlns:a16="http://schemas.microsoft.com/office/drawing/2014/main" id="{A569C81C-7AFF-1CA1-BB89-5928A1FB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23" y="1731896"/>
            <a:ext cx="1073793" cy="10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8" name="Picture 10" descr="UPLC-MS Ultra press Liquid chromatography–mass spectrometry--STQ Testing  Services Co.,Ltd. --STQ Testing Services Co.,Ltd.">
            <a:extLst>
              <a:ext uri="{FF2B5EF4-FFF2-40B4-BE49-F238E27FC236}">
                <a16:creationId xmlns:a16="http://schemas.microsoft.com/office/drawing/2014/main" id="{84941562-701E-509B-2DB2-218972E8A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70" y="4734802"/>
            <a:ext cx="1301619" cy="13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664B78A0-C09E-C347-C803-63CAE68120FB}"/>
              </a:ext>
            </a:extLst>
          </p:cNvPr>
          <p:cNvSpPr txBox="1"/>
          <p:nvPr/>
        </p:nvSpPr>
        <p:spPr>
          <a:xfrm>
            <a:off x="3559222" y="6212555"/>
            <a:ext cx="155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Hmotnostní spektrometrie</a:t>
            </a:r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" name="Ink 71">
                <a:extLst>
                  <a:ext uri="{FF2B5EF4-FFF2-40B4-BE49-F238E27FC236}">
                    <a16:creationId xmlns:a16="http://schemas.microsoft.com/office/drawing/2014/main" id="{94D34113-5FAD-C2D0-E4FF-A6F30921F1AC}"/>
                  </a:ext>
                </a:extLst>
              </p14:cNvPr>
              <p14:cNvContentPartPr/>
              <p14:nvPr/>
            </p14:nvContentPartPr>
            <p14:xfrm>
              <a:off x="8525135" y="2103434"/>
              <a:ext cx="1412426" cy="1415909"/>
            </p14:xfrm>
          </p:contentPart>
        </mc:Choice>
        <mc:Fallback>
          <p:pic>
            <p:nvPicPr>
              <p:cNvPr id="30" name="Ink 71">
                <a:extLst>
                  <a:ext uri="{FF2B5EF4-FFF2-40B4-BE49-F238E27FC236}">
                    <a16:creationId xmlns:a16="http://schemas.microsoft.com/office/drawing/2014/main" id="{94D34113-5FAD-C2D0-E4FF-A6F30921F1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6134" y="2094432"/>
                <a:ext cx="1430068" cy="14335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936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D11E2-14F9-F09E-ECCC-CFD03338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obsahuje </a:t>
            </a:r>
            <a:r>
              <a:rPr lang="sk-SK" dirty="0" err="1"/>
              <a:t>finální</a:t>
            </a:r>
            <a:r>
              <a:rPr lang="sk-SK" dirty="0"/>
              <a:t> </a:t>
            </a:r>
            <a:r>
              <a:rPr lang="sk-SK" dirty="0" err="1"/>
              <a:t>datový</a:t>
            </a:r>
            <a:r>
              <a:rPr lang="sk-SK" dirty="0"/>
              <a:t> </a:t>
            </a:r>
            <a:r>
              <a:rPr lang="sk-SK" dirty="0" err="1"/>
              <a:t>soubor</a:t>
            </a:r>
            <a:r>
              <a:rPr lang="sk-SK" dirty="0"/>
              <a:t> s </a:t>
            </a:r>
            <a:r>
              <a:rPr lang="sk-SK" dirty="0" err="1"/>
              <a:t>molekulárními</a:t>
            </a:r>
            <a:r>
              <a:rPr lang="sk-SK" dirty="0"/>
              <a:t> </a:t>
            </a:r>
            <a:r>
              <a:rPr lang="sk-SK" dirty="0" err="1"/>
              <a:t>daty</a:t>
            </a:r>
            <a:r>
              <a:rPr lang="sk-SK" dirty="0"/>
              <a:t>? - cvičení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D75C7B-DD4F-DCE3-FF8F-D6E7E7A18A60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Interaktivní osnova (muni.cz)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85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Jak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hledá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potenciální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biomarker v omics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datech</a:t>
            </a:r>
            <a:endParaRPr lang="en-US" altLang="cs-CZ" sz="2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14:cNvPr>
              <p14:cNvContentPartPr/>
              <p14:nvPr/>
            </p14:nvContentPartPr>
            <p14:xfrm>
              <a:off x="7294509" y="1307544"/>
              <a:ext cx="3930678" cy="811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5508" y="1298544"/>
                <a:ext cx="3948321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97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1152B8-948D-F241-9059-398B3B6E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Hledání rozdílů mezi skupinami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74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2025</Words>
  <Application>Microsoft Office PowerPoint</Application>
  <PresentationFormat>Širokoúhlá obrazovka</PresentationFormat>
  <Paragraphs>395</Paragraphs>
  <Slides>40</Slides>
  <Notes>26</Notes>
  <HiddenSlides>0</HiddenSlides>
  <MMClips>0</MMClips>
  <ScaleCrop>false</ScaleCrop>
  <HeadingPairs>
    <vt:vector size="8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40</vt:i4>
      </vt:variant>
    </vt:vector>
  </HeadingPairs>
  <TitlesOfParts>
    <vt:vector size="55" baseType="lpstr">
      <vt:lpstr>Arial</vt:lpstr>
      <vt:lpstr>Calibri</vt:lpstr>
      <vt:lpstr>Calibri (Body)</vt:lpstr>
      <vt:lpstr>Calibri Light</vt:lpstr>
      <vt:lpstr>cmmi10</vt:lpstr>
      <vt:lpstr>CMMI7</vt:lpstr>
      <vt:lpstr>CMR10</vt:lpstr>
      <vt:lpstr>CMR7</vt:lpstr>
      <vt:lpstr>Comic Sans MS</vt:lpstr>
      <vt:lpstr>Courier New</vt:lpstr>
      <vt:lpstr>Liberation Sans</vt:lpstr>
      <vt:lpstr>Maiandra GD</vt:lpstr>
      <vt:lpstr>Verdana</vt:lpstr>
      <vt:lpstr>Wingdings</vt:lpstr>
      <vt:lpstr>Office Theme</vt:lpstr>
      <vt:lpstr>Detekce biomarkerů z omics experimentů</vt:lpstr>
      <vt:lpstr>Prezentace aplikace PowerPoint</vt:lpstr>
      <vt:lpstr>Jak asi probíhá předzpracování dat?</vt:lpstr>
      <vt:lpstr>Jak vypadají data z přístroje - cvičení</vt:lpstr>
      <vt:lpstr>Příklad postupu bioinformatického zpracování dat ze sekvenování nové generace</vt:lpstr>
      <vt:lpstr>Co obsahuje finální datový soubor s molekulárními daty?</vt:lpstr>
      <vt:lpstr>Co obsahuje finální datový soubor s molekulárními daty? - cvičení</vt:lpstr>
      <vt:lpstr>Prezentace aplikace PowerPoint</vt:lpstr>
      <vt:lpstr>Hledání rozdílů mezi skupinami</vt:lpstr>
      <vt:lpstr>jaký je rozdíl v přítomných genech/metabolitech/proteinech mezi dvěma nebo více skupinami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Vliv počtu vzorků na falešně pozitivní výsledky</vt:lpstr>
      <vt:lpstr>FDR (False discovery rate) jako funkce počtu vzorků na skupinu a metody použité pro normalizaci sekvenačních dat a testování hypotéz   </vt:lpstr>
      <vt:lpstr>FDR (False discovery rate) jako funkce genové exprese a použité metody pro normalizaci dat a testování </vt:lpstr>
      <vt:lpstr>Similarita mezi seznamy odlišně exprimovaných genů mezi metodami u N=2,5 a 10</vt:lpstr>
      <vt:lpstr>Doporučená literatura na tému FDR</vt:lpstr>
      <vt:lpstr>Prezentace aplikace PowerPoint</vt:lpstr>
      <vt:lpstr>Můžeme používat klasické statistiky u omicsových dat?</vt:lpstr>
      <vt:lpstr>Problém omicsových dat</vt:lpstr>
      <vt:lpstr>Prezentace aplikace PowerPoint</vt:lpstr>
      <vt:lpstr>Significance analysis of microarrays (SAM)</vt:lpstr>
      <vt:lpstr>Limma</vt:lpstr>
      <vt:lpstr>Prezentace aplikace PowerPoint</vt:lpstr>
      <vt:lpstr>Prezentace aplikace PowerPoint</vt:lpstr>
      <vt:lpstr>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Detekce biomarkerů z omics experimentů</dc:title>
  <dc:creator>Vlad Popovici</dc:creator>
  <cp:lastModifiedBy>Eva Budinská</cp:lastModifiedBy>
  <cp:revision>12</cp:revision>
  <dcterms:created xsi:type="dcterms:W3CDTF">2020-10-30T08:26:00Z</dcterms:created>
  <dcterms:modified xsi:type="dcterms:W3CDTF">2023-10-13T07:34:00Z</dcterms:modified>
</cp:coreProperties>
</file>