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2.xml" ContentType="application/vnd.openxmlformats-officedocument.drawingml.diagramColors+xml"/>
  <Override PartName="/ppt/diagrams/quickStyle3.xml" ContentType="application/vnd.openxmlformats-officedocument.drawingml.diagramStyle+xml"/>
  <Override PartName="/ppt/diagrams/data2.xml" ContentType="application/vnd.openxmlformats-officedocument.drawingml.diagramData+xml"/>
  <Override PartName="/ppt/diagrams/layout3.xml" ContentType="application/vnd.openxmlformats-officedocument.drawingml.diagramLayout+xml"/>
  <Override PartName="/ppt/diagrams/colors1.xml" ContentType="application/vnd.openxmlformats-officedocument.drawingml.diagramColors+xml"/>
  <Override PartName="/ppt/diagrams/quickStyle2.xml" ContentType="application/vnd.openxmlformats-officedocument.drawingml.diagramStyle+xml"/>
  <Override PartName="/ppt/diagrams/data3.xml" ContentType="application/vnd.openxmlformats-officedocument.drawingml.diagramData+xml"/>
  <Override PartName="/ppt/diagrams/drawing6.xml" ContentType="application/vnd.ms-office.drawingml.diagramDrawing+xml"/>
  <Override PartName="/ppt/diagrams/drawing2.xml" ContentType="application/vnd.ms-office.drawingml.diagramDrawing+xml"/>
  <Override PartName="/ppt/diagrams/colors3.xml" ContentType="application/vnd.openxmlformats-officedocument.drawingml.diagramColors+xml"/>
  <Override PartName="/ppt/diagrams/quickStyle4.xml" ContentType="application/vnd.openxmlformats-officedocument.drawingml.diagramStyle+xml"/>
  <Override PartName="/ppt/diagrams/data4.xml" ContentType="application/vnd.openxmlformats-officedocument.drawingml.diagramData+xml"/>
  <Override PartName="/ppt/diagrams/layout4.xml" ContentType="application/vnd.openxmlformats-officedocument.drawingml.diagramLayout+xml"/>
  <Override PartName="/ppt/diagrams/drawing3.xml" ContentType="application/vnd.ms-office.drawingml.diagramDrawing+xml"/>
  <Override PartName="/ppt/diagrams/colors4.xml" ContentType="application/vnd.openxmlformats-officedocument.drawingml.diagramColors+xml"/>
  <Override PartName="/ppt/diagrams/quickStyle5.xml" ContentType="application/vnd.openxmlformats-officedocument.drawingml.diagramStyle+xml"/>
  <Override PartName="/ppt/diagrams/data5.xml" ContentType="application/vnd.openxmlformats-officedocument.drawingml.diagramData+xml"/>
  <Override PartName="/ppt/diagrams/layout5.xml" ContentType="application/vnd.openxmlformats-officedocument.drawingml.diagramLayout+xml"/>
  <Override PartName="/ppt/diagrams/drawing4.xml" ContentType="application/vnd.ms-office.drawingml.diagramDrawing+xml"/>
  <Override PartName="/ppt/diagrams/colors5.xml" ContentType="application/vnd.openxmlformats-officedocument.drawingml.diagramColors+xml"/>
  <Override PartName="/ppt/diagrams/quickStyle6.xml" ContentType="application/vnd.openxmlformats-officedocument.drawingml.diagramStyle+xml"/>
  <Override PartName="/ppt/diagrams/data6.xml" ContentType="application/vnd.openxmlformats-officedocument.drawingml.diagramData+xml"/>
  <Override PartName="/ppt/diagrams/layout6.xml" ContentType="application/vnd.openxmlformats-officedocument.drawingml.diagramLayout+xml"/>
  <Override PartName="/ppt/diagrams/colors6.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7.xml" ContentType="application/vnd.openxmlformats-officedocument.presentationml.notesSlide+xml"/>
  <Override PartName="/ppt/notesSlides/notesSlide25.xml" ContentType="application/vnd.openxmlformats-officedocument.presentationml.notesSlide+xml"/>
  <Override PartName="/ppt/notesSlides/_rels/notesSlide25.xml.rels" ContentType="application/vnd.openxmlformats-package.relationships+xml"/>
  <Override PartName="/ppt/notesSlides/_rels/notesSlide10.xml.rels" ContentType="application/vnd.openxmlformats-package.relationships+xml"/>
  <Override PartName="/ppt/notesSlides/_rels/notesSlide26.xml.rels" ContentType="application/vnd.openxmlformats-package.relationships+xml"/>
  <Override PartName="/ppt/notesSlides/_rels/notesSlide11.xml.rels" ContentType="application/vnd.openxmlformats-package.relationships+xml"/>
  <Override PartName="/ppt/notesSlides/_rels/notesSlide23.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5.xml.rels" ContentType="application/vnd.openxmlformats-package.relationships+xml"/>
  <Override PartName="/ppt/notesSlides/_rels/notesSlide32.xml.rels" ContentType="application/vnd.openxmlformats-package.relationships+xml"/>
  <Override PartName="/ppt/notesSlides/_rels/notesSlide7.xml.rels" ContentType="application/vnd.openxmlformats-package.relationships+xml"/>
  <Override PartName="/ppt/notesSlides/_rels/notesSlide33.xml.rels" ContentType="application/vnd.openxmlformats-package.relationships+xml"/>
  <Override PartName="/ppt/notesSlides/_rels/notesSlide27.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18.xml.rels" ContentType="application/vnd.openxmlformats-package.relationships+xml"/>
  <Override PartName="/ppt/notesSlides/_rels/notesSlide14.xml.rels" ContentType="application/vnd.openxmlformats-package.relationships+xml"/>
  <Override PartName="/ppt/notesSlides/_rels/notesSlide4.xml.rels" ContentType="application/vnd.openxmlformats-package.relationships+xml"/>
  <Override PartName="/ppt/notesSlides/_rels/notesSlide41.xml.rels" ContentType="application/vnd.openxmlformats-package.relationships+xml"/>
  <Override PartName="/ppt/notesSlides/_rels/notesSlide40.xml.rels" ContentType="application/vnd.openxmlformats-package.relationships+xml"/>
  <Override PartName="/ppt/notesSlides/_rels/notesSlide37.xml.rels" ContentType="application/vnd.openxmlformats-package.relationships+xml"/>
  <Override PartName="/ppt/notesSlides/_rels/notesSlide22.xml.rels" ContentType="application/vnd.openxmlformats-package.relationships+xml"/>
  <Override PartName="/ppt/notesSlides/_rels/notesSlide34.xml.rels" ContentType="application/vnd.openxmlformats-package.relationships+xml"/>
  <Override PartName="/ppt/notesSlides/_rels/notesSlide9.xml.rels" ContentType="application/vnd.openxmlformats-package.relationships+xml"/>
  <Override PartName="/ppt/notesSlides/_rels/notesSlide31.xml.rels" ContentType="application/vnd.openxmlformats-package.relationships+xml"/>
  <Override PartName="/ppt/notesSlides/_rels/notesSlide15.xml.rels" ContentType="application/vnd.openxmlformats-package.relationships+xml"/>
  <Override PartName="/ppt/notesSlides/_rels/notesSlide6.xml.rels" ContentType="application/vnd.openxmlformats-package.relationships+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_rels/presentation.xml.rels" ContentType="application/vnd.openxmlformats-package.relationships+xml"/>
  <Override PartName="/ppt/media/image13.wmf" ContentType="image/x-wmf"/>
  <Override PartName="/ppt/media/image5.png" ContentType="image/png"/>
  <Override PartName="/ppt/media/image9.png" ContentType="image/png"/>
  <Override PartName="/ppt/media/image8.png" ContentType="image/png"/>
  <Override PartName="/ppt/media/image16.wmf" ContentType="image/x-wmf"/>
  <Override PartName="/ppt/media/image12.png" ContentType="image/png"/>
  <Override PartName="/ppt/media/image7.png" ContentType="image/png"/>
  <Override PartName="/ppt/media/image15.wmf" ContentType="image/x-wmf"/>
  <Override PartName="/ppt/media/image11.png" ContentType="image/png"/>
  <Override PartName="/ppt/media/image22.png" ContentType="image/png"/>
  <Override PartName="/ppt/media/image10.png" ContentType="image/png"/>
  <Override PartName="/ppt/media/image4.png" ContentType="image/png"/>
  <Override PartName="/ppt/media/image21.png" ContentType="image/png"/>
  <Override PartName="/ppt/media/image19.png" ContentType="image/png"/>
  <Override PartName="/ppt/media/image1.png" ContentType="image/png"/>
  <Override PartName="/ppt/media/image3.png" ContentType="image/png"/>
  <Override PartName="/ppt/media/image20.png" ContentType="image/png"/>
  <Override PartName="/ppt/media/image18.png" ContentType="image/png"/>
  <Override PartName="/ppt/media/image17.png" ContentType="image/png"/>
  <Override PartName="/ppt/media/image2.png" ContentType="image/png"/>
  <Override PartName="/ppt/media/image14.wmf" ContentType="image/x-wmf"/>
  <Override PartName="/ppt/media/image6.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_rels/slide1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34.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37.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35.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5D404-012F-4123-8230-9C2C7F7F9DAC}"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83512BF6-B694-428A-BF5F-2758DC0FE069}">
      <dgm:prSet/>
      <dgm:spPr/>
      <dgm:t>
        <a:bodyPr/>
        <a:lstStyle/>
        <a:p>
          <a:r>
            <a:rPr lang="cs-CZ" b="0"/>
            <a:t>Génová sada je jakákoliv množina genů, například</a:t>
          </a:r>
          <a:endParaRPr lang="en-US"/>
        </a:p>
      </dgm:t>
    </dgm:pt>
    <dgm:pt modelId="{43D8EE69-EED6-405E-A754-EE95DE4B759B}" type="parTrans" cxnId="{47C151AA-7BA6-424A-A2D7-263D1BEAAEE3}">
      <dgm:prSet/>
      <dgm:spPr/>
      <dgm:t>
        <a:bodyPr/>
        <a:lstStyle/>
        <a:p>
          <a:endParaRPr lang="en-US"/>
        </a:p>
      </dgm:t>
    </dgm:pt>
    <dgm:pt modelId="{FDD51F50-C21E-4140-AC16-F769F90CA18F}" type="sibTrans" cxnId="{47C151AA-7BA6-424A-A2D7-263D1BEAAEE3}">
      <dgm:prSet/>
      <dgm:spPr/>
      <dgm:t>
        <a:bodyPr/>
        <a:lstStyle/>
        <a:p>
          <a:endParaRPr lang="en-US"/>
        </a:p>
      </dgm:t>
    </dgm:pt>
    <dgm:pt modelId="{985F9D7C-807B-4834-BA2C-ED80C1F65309}">
      <dgm:prSet/>
      <dgm:spPr/>
      <dgm:t>
        <a:bodyPr/>
        <a:lstStyle/>
        <a:p>
          <a:r>
            <a:rPr lang="cs-CZ" b="0"/>
            <a:t>všechny geny patřící do jedné dráhy</a:t>
          </a:r>
          <a:endParaRPr lang="en-US"/>
        </a:p>
      </dgm:t>
    </dgm:pt>
    <dgm:pt modelId="{1F8C17CD-0703-448B-AF05-4E682C776838}" type="parTrans" cxnId="{8942BB30-4576-4FCE-9376-C1EC1365DEDC}">
      <dgm:prSet/>
      <dgm:spPr/>
      <dgm:t>
        <a:bodyPr/>
        <a:lstStyle/>
        <a:p>
          <a:endParaRPr lang="en-US"/>
        </a:p>
      </dgm:t>
    </dgm:pt>
    <dgm:pt modelId="{A195EC63-97EF-49D4-8D86-9ABC6FCAFE66}" type="sibTrans" cxnId="{8942BB30-4576-4FCE-9376-C1EC1365DEDC}">
      <dgm:prSet/>
      <dgm:spPr/>
      <dgm:t>
        <a:bodyPr/>
        <a:lstStyle/>
        <a:p>
          <a:endParaRPr lang="en-US"/>
        </a:p>
      </dgm:t>
    </dgm:pt>
    <dgm:pt modelId="{7F08196C-E9C9-4C1E-8526-021B361979CA}">
      <dgm:prSet/>
      <dgm:spPr/>
      <dgm:t>
        <a:bodyPr/>
        <a:lstStyle/>
        <a:p>
          <a:r>
            <a:rPr lang="cs-CZ" b="0"/>
            <a:t>všechny geny které mají podobnou funkci</a:t>
          </a:r>
          <a:endParaRPr lang="en-US"/>
        </a:p>
      </dgm:t>
    </dgm:pt>
    <dgm:pt modelId="{4DDB5B14-3809-4E36-9E34-920C2C70F72F}" type="parTrans" cxnId="{B124A768-6D60-4DEA-8D38-7803BA2977DA}">
      <dgm:prSet/>
      <dgm:spPr/>
      <dgm:t>
        <a:bodyPr/>
        <a:lstStyle/>
        <a:p>
          <a:endParaRPr lang="en-US"/>
        </a:p>
      </dgm:t>
    </dgm:pt>
    <dgm:pt modelId="{1391C605-589E-47FC-83E6-7CD8D53D6446}" type="sibTrans" cxnId="{B124A768-6D60-4DEA-8D38-7803BA2977DA}">
      <dgm:prSet/>
      <dgm:spPr/>
      <dgm:t>
        <a:bodyPr/>
        <a:lstStyle/>
        <a:p>
          <a:endParaRPr lang="en-US"/>
        </a:p>
      </dgm:t>
    </dgm:pt>
    <dgm:pt modelId="{99847DEA-6691-4B4B-BF76-64FA8C16A698}">
      <dgm:prSet/>
      <dgm:spPr/>
      <dgm:t>
        <a:bodyPr/>
        <a:lstStyle/>
        <a:p>
          <a:r>
            <a:rPr lang="cs-CZ" b="0"/>
            <a:t>...</a:t>
          </a:r>
          <a:endParaRPr lang="en-US"/>
        </a:p>
      </dgm:t>
    </dgm:pt>
    <dgm:pt modelId="{8D0E634F-2084-4128-9BD9-0C5265DFB829}" type="parTrans" cxnId="{687679B4-F8AF-45A5-A35F-AF90BD58849C}">
      <dgm:prSet/>
      <dgm:spPr/>
      <dgm:t>
        <a:bodyPr/>
        <a:lstStyle/>
        <a:p>
          <a:endParaRPr lang="en-US"/>
        </a:p>
      </dgm:t>
    </dgm:pt>
    <dgm:pt modelId="{272F2893-4585-4DDA-9C96-84A72AF5774B}" type="sibTrans" cxnId="{687679B4-F8AF-45A5-A35F-AF90BD58849C}">
      <dgm:prSet/>
      <dgm:spPr/>
      <dgm:t>
        <a:bodyPr/>
        <a:lstStyle/>
        <a:p>
          <a:endParaRPr lang="en-US"/>
        </a:p>
      </dgm:t>
    </dgm:pt>
    <dgm:pt modelId="{2617D574-5F31-4944-A7F5-8C1EC69927E2}">
      <dgm:prSet/>
      <dgm:spPr/>
      <dgm:t>
        <a:bodyPr/>
        <a:lstStyle/>
        <a:p>
          <a:r>
            <a:rPr lang="cs-CZ" b="1" dirty="0"/>
            <a:t>Sada genů </a:t>
          </a:r>
          <a:r>
            <a:rPr lang="cs-CZ" b="0" dirty="0"/>
            <a:t>nemusí být dráha – je to všeobecnější a méně specifický pojem</a:t>
          </a:r>
          <a:endParaRPr lang="en-US" dirty="0"/>
        </a:p>
      </dgm:t>
    </dgm:pt>
    <dgm:pt modelId="{124365D9-396D-4842-8CE8-2FA956487989}" type="parTrans" cxnId="{B9843CD7-50AE-480F-9FAB-2FE604ED8326}">
      <dgm:prSet/>
      <dgm:spPr/>
      <dgm:t>
        <a:bodyPr/>
        <a:lstStyle/>
        <a:p>
          <a:endParaRPr lang="en-US"/>
        </a:p>
      </dgm:t>
    </dgm:pt>
    <dgm:pt modelId="{95998306-05AD-4835-8AA8-B2E8777B5B98}" type="sibTrans" cxnId="{B9843CD7-50AE-480F-9FAB-2FE604ED8326}">
      <dgm:prSet/>
      <dgm:spPr/>
      <dgm:t>
        <a:bodyPr/>
        <a:lstStyle/>
        <a:p>
          <a:endParaRPr lang="en-US"/>
        </a:p>
      </dgm:t>
    </dgm:pt>
    <dgm:pt modelId="{5287B1F8-D19B-A74F-8C57-3B6C3C1C2A0F}" type="pres">
      <dgm:prSet presAssocID="{BE45D404-012F-4123-8230-9C2C7F7F9DAC}" presName="Name0" presStyleCnt="0">
        <dgm:presLayoutVars>
          <dgm:dir/>
          <dgm:animLvl val="lvl"/>
          <dgm:resizeHandles val="exact"/>
        </dgm:presLayoutVars>
      </dgm:prSet>
      <dgm:spPr/>
    </dgm:pt>
    <dgm:pt modelId="{DFAA5AFC-180C-5041-A284-75B5237C5D95}" type="pres">
      <dgm:prSet presAssocID="{2617D574-5F31-4944-A7F5-8C1EC69927E2}" presName="boxAndChildren" presStyleCnt="0"/>
      <dgm:spPr/>
    </dgm:pt>
    <dgm:pt modelId="{CFFEDD92-633A-0440-98E2-624245B68CC3}" type="pres">
      <dgm:prSet presAssocID="{2617D574-5F31-4944-A7F5-8C1EC69927E2}" presName="parentTextBox" presStyleLbl="node1" presStyleIdx="0" presStyleCnt="2"/>
      <dgm:spPr/>
    </dgm:pt>
    <dgm:pt modelId="{F91468D4-A3E6-BC47-983F-4D08AC00C2BF}" type="pres">
      <dgm:prSet presAssocID="{FDD51F50-C21E-4140-AC16-F769F90CA18F}" presName="sp" presStyleCnt="0"/>
      <dgm:spPr/>
    </dgm:pt>
    <dgm:pt modelId="{2443A8BF-55D5-2D46-83E1-8DF849DF2ED3}" type="pres">
      <dgm:prSet presAssocID="{83512BF6-B694-428A-BF5F-2758DC0FE069}" presName="arrowAndChildren" presStyleCnt="0"/>
      <dgm:spPr/>
    </dgm:pt>
    <dgm:pt modelId="{AED1F8A3-DFD3-5A45-B329-2C7726422D79}" type="pres">
      <dgm:prSet presAssocID="{83512BF6-B694-428A-BF5F-2758DC0FE069}" presName="parentTextArrow" presStyleLbl="node1" presStyleIdx="0" presStyleCnt="2"/>
      <dgm:spPr/>
    </dgm:pt>
    <dgm:pt modelId="{26BB66EA-A5A5-9F44-ABC8-B6337503CF67}" type="pres">
      <dgm:prSet presAssocID="{83512BF6-B694-428A-BF5F-2758DC0FE069}" presName="arrow" presStyleLbl="node1" presStyleIdx="1" presStyleCnt="2"/>
      <dgm:spPr/>
    </dgm:pt>
    <dgm:pt modelId="{D4059666-5D00-0245-898D-3ECF3418248D}" type="pres">
      <dgm:prSet presAssocID="{83512BF6-B694-428A-BF5F-2758DC0FE069}" presName="descendantArrow" presStyleCnt="0"/>
      <dgm:spPr/>
    </dgm:pt>
    <dgm:pt modelId="{A400F99B-3D68-0D40-9C6E-79CBC51234AD}" type="pres">
      <dgm:prSet presAssocID="{985F9D7C-807B-4834-BA2C-ED80C1F65309}" presName="childTextArrow" presStyleLbl="fgAccFollowNode1" presStyleIdx="0" presStyleCnt="3">
        <dgm:presLayoutVars>
          <dgm:bulletEnabled val="1"/>
        </dgm:presLayoutVars>
      </dgm:prSet>
      <dgm:spPr/>
    </dgm:pt>
    <dgm:pt modelId="{EDC3CBB1-E687-1B48-AAFF-F9A0E4ABB749}" type="pres">
      <dgm:prSet presAssocID="{7F08196C-E9C9-4C1E-8526-021B361979CA}" presName="childTextArrow" presStyleLbl="fgAccFollowNode1" presStyleIdx="1" presStyleCnt="3">
        <dgm:presLayoutVars>
          <dgm:bulletEnabled val="1"/>
        </dgm:presLayoutVars>
      </dgm:prSet>
      <dgm:spPr/>
    </dgm:pt>
    <dgm:pt modelId="{B1C735C5-A78F-BE4E-A903-317811E2B9E6}" type="pres">
      <dgm:prSet presAssocID="{99847DEA-6691-4B4B-BF76-64FA8C16A698}" presName="childTextArrow" presStyleLbl="fgAccFollowNode1" presStyleIdx="2" presStyleCnt="3">
        <dgm:presLayoutVars>
          <dgm:bulletEnabled val="1"/>
        </dgm:presLayoutVars>
      </dgm:prSet>
      <dgm:spPr/>
    </dgm:pt>
  </dgm:ptLst>
  <dgm:cxnLst>
    <dgm:cxn modelId="{8942BB30-4576-4FCE-9376-C1EC1365DEDC}" srcId="{83512BF6-B694-428A-BF5F-2758DC0FE069}" destId="{985F9D7C-807B-4834-BA2C-ED80C1F65309}" srcOrd="0" destOrd="0" parTransId="{1F8C17CD-0703-448B-AF05-4E682C776838}" sibTransId="{A195EC63-97EF-49D4-8D86-9ABC6FCAFE66}"/>
    <dgm:cxn modelId="{0BC1B060-6277-0941-8AF7-E995FEE889DD}" type="presOf" srcId="{985F9D7C-807B-4834-BA2C-ED80C1F65309}" destId="{A400F99B-3D68-0D40-9C6E-79CBC51234AD}" srcOrd="0" destOrd="0" presId="urn:microsoft.com/office/officeart/2005/8/layout/process4"/>
    <dgm:cxn modelId="{B124A768-6D60-4DEA-8D38-7803BA2977DA}" srcId="{83512BF6-B694-428A-BF5F-2758DC0FE069}" destId="{7F08196C-E9C9-4C1E-8526-021B361979CA}" srcOrd="1" destOrd="0" parTransId="{4DDB5B14-3809-4E36-9E34-920C2C70F72F}" sibTransId="{1391C605-589E-47FC-83E6-7CD8D53D6446}"/>
    <dgm:cxn modelId="{94F38874-E537-C54C-9CF4-2492A87C714C}" type="presOf" srcId="{99847DEA-6691-4B4B-BF76-64FA8C16A698}" destId="{B1C735C5-A78F-BE4E-A903-317811E2B9E6}" srcOrd="0" destOrd="0" presId="urn:microsoft.com/office/officeart/2005/8/layout/process4"/>
    <dgm:cxn modelId="{DA7CD684-0A18-DD4D-9F54-F1FE7F621305}" type="presOf" srcId="{2617D574-5F31-4944-A7F5-8C1EC69927E2}" destId="{CFFEDD92-633A-0440-98E2-624245B68CC3}" srcOrd="0" destOrd="0" presId="urn:microsoft.com/office/officeart/2005/8/layout/process4"/>
    <dgm:cxn modelId="{47C151AA-7BA6-424A-A2D7-263D1BEAAEE3}" srcId="{BE45D404-012F-4123-8230-9C2C7F7F9DAC}" destId="{83512BF6-B694-428A-BF5F-2758DC0FE069}" srcOrd="0" destOrd="0" parTransId="{43D8EE69-EED6-405E-A754-EE95DE4B759B}" sibTransId="{FDD51F50-C21E-4140-AC16-F769F90CA18F}"/>
    <dgm:cxn modelId="{687679B4-F8AF-45A5-A35F-AF90BD58849C}" srcId="{83512BF6-B694-428A-BF5F-2758DC0FE069}" destId="{99847DEA-6691-4B4B-BF76-64FA8C16A698}" srcOrd="2" destOrd="0" parTransId="{8D0E634F-2084-4128-9BD9-0C5265DFB829}" sibTransId="{272F2893-4585-4DDA-9C96-84A72AF5774B}"/>
    <dgm:cxn modelId="{3F1487BF-A7CF-3046-8EC0-2E8BDC6479FF}" type="presOf" srcId="{83512BF6-B694-428A-BF5F-2758DC0FE069}" destId="{AED1F8A3-DFD3-5A45-B329-2C7726422D79}" srcOrd="0" destOrd="0" presId="urn:microsoft.com/office/officeart/2005/8/layout/process4"/>
    <dgm:cxn modelId="{1C8287CA-18AE-FD47-BDA1-50E66BCE5282}" type="presOf" srcId="{83512BF6-B694-428A-BF5F-2758DC0FE069}" destId="{26BB66EA-A5A5-9F44-ABC8-B6337503CF67}" srcOrd="1" destOrd="0" presId="urn:microsoft.com/office/officeart/2005/8/layout/process4"/>
    <dgm:cxn modelId="{D20A35D1-61F8-F144-A37B-F0A0C149D1E1}" type="presOf" srcId="{BE45D404-012F-4123-8230-9C2C7F7F9DAC}" destId="{5287B1F8-D19B-A74F-8C57-3B6C3C1C2A0F}" srcOrd="0" destOrd="0" presId="urn:microsoft.com/office/officeart/2005/8/layout/process4"/>
    <dgm:cxn modelId="{B9843CD7-50AE-480F-9FAB-2FE604ED8326}" srcId="{BE45D404-012F-4123-8230-9C2C7F7F9DAC}" destId="{2617D574-5F31-4944-A7F5-8C1EC69927E2}" srcOrd="1" destOrd="0" parTransId="{124365D9-396D-4842-8CE8-2FA956487989}" sibTransId="{95998306-05AD-4835-8AA8-B2E8777B5B98}"/>
    <dgm:cxn modelId="{41985EF7-168C-754A-86DE-6CA565F5169F}" type="presOf" srcId="{7F08196C-E9C9-4C1E-8526-021B361979CA}" destId="{EDC3CBB1-E687-1B48-AAFF-F9A0E4ABB749}" srcOrd="0" destOrd="0" presId="urn:microsoft.com/office/officeart/2005/8/layout/process4"/>
    <dgm:cxn modelId="{1E82EE9F-CB72-1B43-A5C2-1BEA749C7A3D}" type="presParOf" srcId="{5287B1F8-D19B-A74F-8C57-3B6C3C1C2A0F}" destId="{DFAA5AFC-180C-5041-A284-75B5237C5D95}" srcOrd="0" destOrd="0" presId="urn:microsoft.com/office/officeart/2005/8/layout/process4"/>
    <dgm:cxn modelId="{46117E17-00B3-B743-B2BC-DF041EC861B5}" type="presParOf" srcId="{DFAA5AFC-180C-5041-A284-75B5237C5D95}" destId="{CFFEDD92-633A-0440-98E2-624245B68CC3}" srcOrd="0" destOrd="0" presId="urn:microsoft.com/office/officeart/2005/8/layout/process4"/>
    <dgm:cxn modelId="{529CBCA9-6F1F-9545-A701-3296B6EF5A62}" type="presParOf" srcId="{5287B1F8-D19B-A74F-8C57-3B6C3C1C2A0F}" destId="{F91468D4-A3E6-BC47-983F-4D08AC00C2BF}" srcOrd="1" destOrd="0" presId="urn:microsoft.com/office/officeart/2005/8/layout/process4"/>
    <dgm:cxn modelId="{F957F613-A603-6C43-8795-75664347EC52}" type="presParOf" srcId="{5287B1F8-D19B-A74F-8C57-3B6C3C1C2A0F}" destId="{2443A8BF-55D5-2D46-83E1-8DF849DF2ED3}" srcOrd="2" destOrd="0" presId="urn:microsoft.com/office/officeart/2005/8/layout/process4"/>
    <dgm:cxn modelId="{592EEE6E-1EBD-A744-BFAE-742F57B8DD27}" type="presParOf" srcId="{2443A8BF-55D5-2D46-83E1-8DF849DF2ED3}" destId="{AED1F8A3-DFD3-5A45-B329-2C7726422D79}" srcOrd="0" destOrd="0" presId="urn:microsoft.com/office/officeart/2005/8/layout/process4"/>
    <dgm:cxn modelId="{12C7EECD-EFF7-314E-A8AA-D90455D6B42A}" type="presParOf" srcId="{2443A8BF-55D5-2D46-83E1-8DF849DF2ED3}" destId="{26BB66EA-A5A5-9F44-ABC8-B6337503CF67}" srcOrd="1" destOrd="0" presId="urn:microsoft.com/office/officeart/2005/8/layout/process4"/>
    <dgm:cxn modelId="{9A88A86D-8EE9-0D45-9A35-D2C62C711877}" type="presParOf" srcId="{2443A8BF-55D5-2D46-83E1-8DF849DF2ED3}" destId="{D4059666-5D00-0245-898D-3ECF3418248D}" srcOrd="2" destOrd="0" presId="urn:microsoft.com/office/officeart/2005/8/layout/process4"/>
    <dgm:cxn modelId="{02445684-137B-3143-B391-8D1AF66A62C5}" type="presParOf" srcId="{D4059666-5D00-0245-898D-3ECF3418248D}" destId="{A400F99B-3D68-0D40-9C6E-79CBC51234AD}" srcOrd="0" destOrd="0" presId="urn:microsoft.com/office/officeart/2005/8/layout/process4"/>
    <dgm:cxn modelId="{31595C4E-9519-4549-A416-BDD3AC56F586}" type="presParOf" srcId="{D4059666-5D00-0245-898D-3ECF3418248D}" destId="{EDC3CBB1-E687-1B48-AAFF-F9A0E4ABB749}" srcOrd="1" destOrd="0" presId="urn:microsoft.com/office/officeart/2005/8/layout/process4"/>
    <dgm:cxn modelId="{5AB2E7D1-D0B8-2D4F-9060-546C01C3386B}" type="presParOf" srcId="{D4059666-5D00-0245-898D-3ECF3418248D}" destId="{B1C735C5-A78F-BE4E-A903-317811E2B9E6}"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68EF8-0E95-4132-BA09-B8B6D76F58AC}"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22FE1C45-F568-45A0-B663-CC586C523855}">
      <dgm:prSet/>
      <dgm:spPr/>
      <dgm:t>
        <a:bodyPr/>
        <a:lstStyle/>
        <a:p>
          <a:r>
            <a:rPr lang="cs-CZ" b="0"/>
            <a:t>Poklikání na jednotlivé uzly</a:t>
          </a:r>
          <a:r>
            <a:rPr lang="en-GB" b="0"/>
            <a:t> </a:t>
          </a:r>
          <a:r>
            <a:rPr lang="cs-CZ" b="0"/>
            <a:t>zobrazí víc informací o jednotlivých genech:</a:t>
          </a:r>
          <a:endParaRPr lang="en-US"/>
        </a:p>
      </dgm:t>
    </dgm:pt>
    <dgm:pt modelId="{8DFC642E-AF33-497E-B3E4-5D76ED377B62}" type="parTrans" cxnId="{996F6139-2078-4D9C-BFD2-4323328065E6}">
      <dgm:prSet/>
      <dgm:spPr/>
      <dgm:t>
        <a:bodyPr/>
        <a:lstStyle/>
        <a:p>
          <a:endParaRPr lang="en-US"/>
        </a:p>
      </dgm:t>
    </dgm:pt>
    <dgm:pt modelId="{FE1E8BD9-2516-4337-B267-A30AB510F2C1}" type="sibTrans" cxnId="{996F6139-2078-4D9C-BFD2-4323328065E6}">
      <dgm:prSet/>
      <dgm:spPr/>
      <dgm:t>
        <a:bodyPr/>
        <a:lstStyle/>
        <a:p>
          <a:endParaRPr lang="en-US"/>
        </a:p>
      </dgm:t>
    </dgm:pt>
    <dgm:pt modelId="{68F59296-3415-4A27-91DD-D540F7C64CCC}">
      <dgm:prSet/>
      <dgm:spPr/>
      <dgm:t>
        <a:bodyPr/>
        <a:lstStyle/>
        <a:p>
          <a:r>
            <a:rPr lang="cs-CZ" b="0"/>
            <a:t>Všechny ostatní dráhy do kterých patří gen</a:t>
          </a:r>
          <a:endParaRPr lang="en-US"/>
        </a:p>
      </dgm:t>
    </dgm:pt>
    <dgm:pt modelId="{E83F8727-02D2-4AB4-8D4C-57F99F598B63}" type="parTrans" cxnId="{03C27CB7-53A2-402F-9640-8D762701040F}">
      <dgm:prSet/>
      <dgm:spPr/>
      <dgm:t>
        <a:bodyPr/>
        <a:lstStyle/>
        <a:p>
          <a:endParaRPr lang="en-US"/>
        </a:p>
      </dgm:t>
    </dgm:pt>
    <dgm:pt modelId="{6ADA5BEA-A312-4844-8219-D369B6536560}" type="sibTrans" cxnId="{03C27CB7-53A2-402F-9640-8D762701040F}">
      <dgm:prSet/>
      <dgm:spPr/>
      <dgm:t>
        <a:bodyPr/>
        <a:lstStyle/>
        <a:p>
          <a:endParaRPr lang="en-US"/>
        </a:p>
      </dgm:t>
    </dgm:pt>
    <dgm:pt modelId="{1209F4A5-0CE0-4D07-90DF-5B9CF9E04204}">
      <dgm:prSet/>
      <dgm:spPr/>
      <dgm:t>
        <a:bodyPr/>
        <a:lstStyle/>
        <a:p>
          <a:r>
            <a:rPr lang="cs-CZ" b="0"/>
            <a:t>Identifikátory daného genu v různých jiných databázích</a:t>
          </a:r>
          <a:endParaRPr lang="en-US"/>
        </a:p>
      </dgm:t>
    </dgm:pt>
    <dgm:pt modelId="{F2683973-CDD1-4BF3-B413-D38F4E5DDC00}" type="parTrans" cxnId="{F4E06E3B-344D-41D6-B49F-F794D4299006}">
      <dgm:prSet/>
      <dgm:spPr/>
      <dgm:t>
        <a:bodyPr/>
        <a:lstStyle/>
        <a:p>
          <a:endParaRPr lang="en-US"/>
        </a:p>
      </dgm:t>
    </dgm:pt>
    <dgm:pt modelId="{52C4B3DC-A62D-4A79-8C78-71EA6842B40F}" type="sibTrans" cxnId="{F4E06E3B-344D-41D6-B49F-F794D4299006}">
      <dgm:prSet/>
      <dgm:spPr/>
      <dgm:t>
        <a:bodyPr/>
        <a:lstStyle/>
        <a:p>
          <a:endParaRPr lang="en-US"/>
        </a:p>
      </dgm:t>
    </dgm:pt>
    <dgm:pt modelId="{BA1F549B-ECB0-4CFF-AA78-63615B1D6C34}">
      <dgm:prSet/>
      <dgm:spPr/>
      <dgm:t>
        <a:bodyPr/>
        <a:lstStyle/>
        <a:p>
          <a:r>
            <a:rPr lang="cs-CZ" b="0"/>
            <a:t>Odkaz na literaturu z které byly informace čerpané, případně další důležité články</a:t>
          </a:r>
          <a:endParaRPr lang="en-US"/>
        </a:p>
      </dgm:t>
    </dgm:pt>
    <dgm:pt modelId="{19ED66D7-47A1-4FEC-847F-C7F091A6EFF5}" type="parTrans" cxnId="{03420B0A-9E0E-46F6-8250-D9748E27655B}">
      <dgm:prSet/>
      <dgm:spPr/>
      <dgm:t>
        <a:bodyPr/>
        <a:lstStyle/>
        <a:p>
          <a:endParaRPr lang="en-US"/>
        </a:p>
      </dgm:t>
    </dgm:pt>
    <dgm:pt modelId="{CB4FB6C8-3299-4201-BB83-6C660A3F7760}" type="sibTrans" cxnId="{03420B0A-9E0E-46F6-8250-D9748E27655B}">
      <dgm:prSet/>
      <dgm:spPr/>
      <dgm:t>
        <a:bodyPr/>
        <a:lstStyle/>
        <a:p>
          <a:endParaRPr lang="en-US"/>
        </a:p>
      </dgm:t>
    </dgm:pt>
    <dgm:pt modelId="{3D495839-9E69-428C-BF92-9EA07798A951}">
      <dgm:prSet/>
      <dgm:spPr/>
      <dgm:t>
        <a:bodyPr/>
        <a:lstStyle/>
        <a:p>
          <a:r>
            <a:rPr lang="cs-CZ" b="0"/>
            <a:t>Informaci o sekvenci</a:t>
          </a:r>
          <a:endParaRPr lang="en-US"/>
        </a:p>
      </dgm:t>
    </dgm:pt>
    <dgm:pt modelId="{612E9027-8477-4B0B-8E07-A9BE77D250D8}" type="parTrans" cxnId="{99E0AEB9-C395-4D59-98ED-81DA197A6684}">
      <dgm:prSet/>
      <dgm:spPr/>
      <dgm:t>
        <a:bodyPr/>
        <a:lstStyle/>
        <a:p>
          <a:endParaRPr lang="en-US"/>
        </a:p>
      </dgm:t>
    </dgm:pt>
    <dgm:pt modelId="{9C113516-504F-414E-8F19-DDBB610B9F3B}" type="sibTrans" cxnId="{99E0AEB9-C395-4D59-98ED-81DA197A6684}">
      <dgm:prSet/>
      <dgm:spPr/>
      <dgm:t>
        <a:bodyPr/>
        <a:lstStyle/>
        <a:p>
          <a:endParaRPr lang="en-US"/>
        </a:p>
      </dgm:t>
    </dgm:pt>
    <dgm:pt modelId="{AC65325F-E37D-4ADB-BFAE-A4B6C54B90EA}">
      <dgm:prSet/>
      <dgm:spPr/>
      <dgm:t>
        <a:bodyPr/>
        <a:lstStyle/>
        <a:p>
          <a:r>
            <a:rPr lang="cs-CZ" b="0"/>
            <a:t>Je možné zabarvit jednotlivé geny podle rozdílných barev</a:t>
          </a:r>
          <a:endParaRPr lang="en-US"/>
        </a:p>
      </dgm:t>
    </dgm:pt>
    <dgm:pt modelId="{EF4AFBD4-01F6-4BFC-ADF5-652EEAB286D2}" type="parTrans" cxnId="{8483A96D-F6FF-4AA8-BDCD-3AC5CCD992D8}">
      <dgm:prSet/>
      <dgm:spPr/>
      <dgm:t>
        <a:bodyPr/>
        <a:lstStyle/>
        <a:p>
          <a:endParaRPr lang="en-US"/>
        </a:p>
      </dgm:t>
    </dgm:pt>
    <dgm:pt modelId="{2236C959-EAF3-4788-A3AF-E72B0CED3084}" type="sibTrans" cxnId="{8483A96D-F6FF-4AA8-BDCD-3AC5CCD992D8}">
      <dgm:prSet/>
      <dgm:spPr/>
      <dgm:t>
        <a:bodyPr/>
        <a:lstStyle/>
        <a:p>
          <a:endParaRPr lang="en-US"/>
        </a:p>
      </dgm:t>
    </dgm:pt>
    <dgm:pt modelId="{2E3C00B5-C8CC-074B-B91C-0955F1A21247}" type="pres">
      <dgm:prSet presAssocID="{58068EF8-0E95-4132-BA09-B8B6D76F58AC}" presName="Name0" presStyleCnt="0">
        <dgm:presLayoutVars>
          <dgm:dir/>
          <dgm:animLvl val="lvl"/>
          <dgm:resizeHandles val="exact"/>
        </dgm:presLayoutVars>
      </dgm:prSet>
      <dgm:spPr/>
    </dgm:pt>
    <dgm:pt modelId="{272B9051-7D39-D247-A002-64EDCD58375E}" type="pres">
      <dgm:prSet presAssocID="{AC65325F-E37D-4ADB-BFAE-A4B6C54B90EA}" presName="boxAndChildren" presStyleCnt="0"/>
      <dgm:spPr/>
    </dgm:pt>
    <dgm:pt modelId="{7EDB0973-5E06-0C4F-8784-27C46E06334D}" type="pres">
      <dgm:prSet presAssocID="{AC65325F-E37D-4ADB-BFAE-A4B6C54B90EA}" presName="parentTextBox" presStyleLbl="node1" presStyleIdx="0" presStyleCnt="2"/>
      <dgm:spPr/>
    </dgm:pt>
    <dgm:pt modelId="{651E60AC-7C80-1948-8B4C-94090E034EAC}" type="pres">
      <dgm:prSet presAssocID="{FE1E8BD9-2516-4337-B267-A30AB510F2C1}" presName="sp" presStyleCnt="0"/>
      <dgm:spPr/>
    </dgm:pt>
    <dgm:pt modelId="{86BAAE4F-86BE-4343-8CB9-0E1431572938}" type="pres">
      <dgm:prSet presAssocID="{22FE1C45-F568-45A0-B663-CC586C523855}" presName="arrowAndChildren" presStyleCnt="0"/>
      <dgm:spPr/>
    </dgm:pt>
    <dgm:pt modelId="{6E397134-A9DB-3542-ABD7-0C67F9F8FC86}" type="pres">
      <dgm:prSet presAssocID="{22FE1C45-F568-45A0-B663-CC586C523855}" presName="parentTextArrow" presStyleLbl="node1" presStyleIdx="0" presStyleCnt="2"/>
      <dgm:spPr/>
    </dgm:pt>
    <dgm:pt modelId="{98B34F86-EFA5-D848-94AF-B6350E6A8496}" type="pres">
      <dgm:prSet presAssocID="{22FE1C45-F568-45A0-B663-CC586C523855}" presName="arrow" presStyleLbl="node1" presStyleIdx="1" presStyleCnt="2"/>
      <dgm:spPr/>
    </dgm:pt>
    <dgm:pt modelId="{3A27BFA3-DCA6-4147-960A-5D3A36F45383}" type="pres">
      <dgm:prSet presAssocID="{22FE1C45-F568-45A0-B663-CC586C523855}" presName="descendantArrow" presStyleCnt="0"/>
      <dgm:spPr/>
    </dgm:pt>
    <dgm:pt modelId="{3D045906-8600-C14B-89A1-6445EB42DC50}" type="pres">
      <dgm:prSet presAssocID="{68F59296-3415-4A27-91DD-D540F7C64CCC}" presName="childTextArrow" presStyleLbl="fgAccFollowNode1" presStyleIdx="0" presStyleCnt="4">
        <dgm:presLayoutVars>
          <dgm:bulletEnabled val="1"/>
        </dgm:presLayoutVars>
      </dgm:prSet>
      <dgm:spPr/>
    </dgm:pt>
    <dgm:pt modelId="{F7113C5E-363C-2144-9ABB-27D147701CD6}" type="pres">
      <dgm:prSet presAssocID="{1209F4A5-0CE0-4D07-90DF-5B9CF9E04204}" presName="childTextArrow" presStyleLbl="fgAccFollowNode1" presStyleIdx="1" presStyleCnt="4">
        <dgm:presLayoutVars>
          <dgm:bulletEnabled val="1"/>
        </dgm:presLayoutVars>
      </dgm:prSet>
      <dgm:spPr/>
    </dgm:pt>
    <dgm:pt modelId="{9A12D764-E215-6D4A-A947-C79DB0EDD698}" type="pres">
      <dgm:prSet presAssocID="{BA1F549B-ECB0-4CFF-AA78-63615B1D6C34}" presName="childTextArrow" presStyleLbl="fgAccFollowNode1" presStyleIdx="2" presStyleCnt="4">
        <dgm:presLayoutVars>
          <dgm:bulletEnabled val="1"/>
        </dgm:presLayoutVars>
      </dgm:prSet>
      <dgm:spPr/>
    </dgm:pt>
    <dgm:pt modelId="{37F31AEB-F0F3-5D48-B246-621A148A4923}" type="pres">
      <dgm:prSet presAssocID="{3D495839-9E69-428C-BF92-9EA07798A951}" presName="childTextArrow" presStyleLbl="fgAccFollowNode1" presStyleIdx="3" presStyleCnt="4">
        <dgm:presLayoutVars>
          <dgm:bulletEnabled val="1"/>
        </dgm:presLayoutVars>
      </dgm:prSet>
      <dgm:spPr/>
    </dgm:pt>
  </dgm:ptLst>
  <dgm:cxnLst>
    <dgm:cxn modelId="{03420B0A-9E0E-46F6-8250-D9748E27655B}" srcId="{22FE1C45-F568-45A0-B663-CC586C523855}" destId="{BA1F549B-ECB0-4CFF-AA78-63615B1D6C34}" srcOrd="2" destOrd="0" parTransId="{19ED66D7-47A1-4FEC-847F-C7F091A6EFF5}" sibTransId="{CB4FB6C8-3299-4201-BB83-6C660A3F7760}"/>
    <dgm:cxn modelId="{9E785E0B-85DC-D049-A6E9-637E9D30EA02}" type="presOf" srcId="{AC65325F-E37D-4ADB-BFAE-A4B6C54B90EA}" destId="{7EDB0973-5E06-0C4F-8784-27C46E06334D}" srcOrd="0" destOrd="0" presId="urn:microsoft.com/office/officeart/2005/8/layout/process4"/>
    <dgm:cxn modelId="{9AD0E60C-D2A4-B543-A39D-92CDA1F1C6FA}" type="presOf" srcId="{68F59296-3415-4A27-91DD-D540F7C64CCC}" destId="{3D045906-8600-C14B-89A1-6445EB42DC50}" srcOrd="0" destOrd="0" presId="urn:microsoft.com/office/officeart/2005/8/layout/process4"/>
    <dgm:cxn modelId="{7EABB028-2191-4B45-B2AB-07CBC31EFC7C}" type="presOf" srcId="{BA1F549B-ECB0-4CFF-AA78-63615B1D6C34}" destId="{9A12D764-E215-6D4A-A947-C79DB0EDD698}" srcOrd="0" destOrd="0" presId="urn:microsoft.com/office/officeart/2005/8/layout/process4"/>
    <dgm:cxn modelId="{3EA9DD29-1E58-1F4E-9224-3C72185FF8DB}" type="presOf" srcId="{58068EF8-0E95-4132-BA09-B8B6D76F58AC}" destId="{2E3C00B5-C8CC-074B-B91C-0955F1A21247}" srcOrd="0" destOrd="0" presId="urn:microsoft.com/office/officeart/2005/8/layout/process4"/>
    <dgm:cxn modelId="{3B2CBE38-434D-0643-B223-CB3E5C285467}" type="presOf" srcId="{1209F4A5-0CE0-4D07-90DF-5B9CF9E04204}" destId="{F7113C5E-363C-2144-9ABB-27D147701CD6}" srcOrd="0" destOrd="0" presId="urn:microsoft.com/office/officeart/2005/8/layout/process4"/>
    <dgm:cxn modelId="{996F6139-2078-4D9C-BFD2-4323328065E6}" srcId="{58068EF8-0E95-4132-BA09-B8B6D76F58AC}" destId="{22FE1C45-F568-45A0-B663-CC586C523855}" srcOrd="0" destOrd="0" parTransId="{8DFC642E-AF33-497E-B3E4-5D76ED377B62}" sibTransId="{FE1E8BD9-2516-4337-B267-A30AB510F2C1}"/>
    <dgm:cxn modelId="{F4E06E3B-344D-41D6-B49F-F794D4299006}" srcId="{22FE1C45-F568-45A0-B663-CC586C523855}" destId="{1209F4A5-0CE0-4D07-90DF-5B9CF9E04204}" srcOrd="1" destOrd="0" parTransId="{F2683973-CDD1-4BF3-B413-D38F4E5DDC00}" sibTransId="{52C4B3DC-A62D-4A79-8C78-71EA6842B40F}"/>
    <dgm:cxn modelId="{DF023546-9A68-E441-8B6C-448F0424A54D}" type="presOf" srcId="{3D495839-9E69-428C-BF92-9EA07798A951}" destId="{37F31AEB-F0F3-5D48-B246-621A148A4923}" srcOrd="0" destOrd="0" presId="urn:microsoft.com/office/officeart/2005/8/layout/process4"/>
    <dgm:cxn modelId="{09A5905E-AE8E-EF4A-8E50-81D7329011C6}" type="presOf" srcId="{22FE1C45-F568-45A0-B663-CC586C523855}" destId="{6E397134-A9DB-3542-ABD7-0C67F9F8FC86}" srcOrd="0" destOrd="0" presId="urn:microsoft.com/office/officeart/2005/8/layout/process4"/>
    <dgm:cxn modelId="{8483A96D-F6FF-4AA8-BDCD-3AC5CCD992D8}" srcId="{58068EF8-0E95-4132-BA09-B8B6D76F58AC}" destId="{AC65325F-E37D-4ADB-BFAE-A4B6C54B90EA}" srcOrd="1" destOrd="0" parTransId="{EF4AFBD4-01F6-4BFC-ADF5-652EEAB286D2}" sibTransId="{2236C959-EAF3-4788-A3AF-E72B0CED3084}"/>
    <dgm:cxn modelId="{7D77309D-8F46-754C-BF6D-3A438CBF562C}" type="presOf" srcId="{22FE1C45-F568-45A0-B663-CC586C523855}" destId="{98B34F86-EFA5-D848-94AF-B6350E6A8496}" srcOrd="1" destOrd="0" presId="urn:microsoft.com/office/officeart/2005/8/layout/process4"/>
    <dgm:cxn modelId="{03C27CB7-53A2-402F-9640-8D762701040F}" srcId="{22FE1C45-F568-45A0-B663-CC586C523855}" destId="{68F59296-3415-4A27-91DD-D540F7C64CCC}" srcOrd="0" destOrd="0" parTransId="{E83F8727-02D2-4AB4-8D4C-57F99F598B63}" sibTransId="{6ADA5BEA-A312-4844-8219-D369B6536560}"/>
    <dgm:cxn modelId="{99E0AEB9-C395-4D59-98ED-81DA197A6684}" srcId="{22FE1C45-F568-45A0-B663-CC586C523855}" destId="{3D495839-9E69-428C-BF92-9EA07798A951}" srcOrd="3" destOrd="0" parTransId="{612E9027-8477-4B0B-8E07-A9BE77D250D8}" sibTransId="{9C113516-504F-414E-8F19-DDBB610B9F3B}"/>
    <dgm:cxn modelId="{EDFBF59B-8859-8645-BEF7-C6495BD0E64C}" type="presParOf" srcId="{2E3C00B5-C8CC-074B-B91C-0955F1A21247}" destId="{272B9051-7D39-D247-A002-64EDCD58375E}" srcOrd="0" destOrd="0" presId="urn:microsoft.com/office/officeart/2005/8/layout/process4"/>
    <dgm:cxn modelId="{E33E07FF-19A2-B04D-B4D0-2B5CBE7462EA}" type="presParOf" srcId="{272B9051-7D39-D247-A002-64EDCD58375E}" destId="{7EDB0973-5E06-0C4F-8784-27C46E06334D}" srcOrd="0" destOrd="0" presId="urn:microsoft.com/office/officeart/2005/8/layout/process4"/>
    <dgm:cxn modelId="{56EB7764-1905-134C-9D64-1BF47D042FC0}" type="presParOf" srcId="{2E3C00B5-C8CC-074B-B91C-0955F1A21247}" destId="{651E60AC-7C80-1948-8B4C-94090E034EAC}" srcOrd="1" destOrd="0" presId="urn:microsoft.com/office/officeart/2005/8/layout/process4"/>
    <dgm:cxn modelId="{21DC14D5-CDBA-B146-865A-2629E021D9B8}" type="presParOf" srcId="{2E3C00B5-C8CC-074B-B91C-0955F1A21247}" destId="{86BAAE4F-86BE-4343-8CB9-0E1431572938}" srcOrd="2" destOrd="0" presId="urn:microsoft.com/office/officeart/2005/8/layout/process4"/>
    <dgm:cxn modelId="{BAC533A5-A1FC-9042-A7FD-8CDFC4DBE865}" type="presParOf" srcId="{86BAAE4F-86BE-4343-8CB9-0E1431572938}" destId="{6E397134-A9DB-3542-ABD7-0C67F9F8FC86}" srcOrd="0" destOrd="0" presId="urn:microsoft.com/office/officeart/2005/8/layout/process4"/>
    <dgm:cxn modelId="{640BCDAA-80B3-1243-8BEB-7AFD058E1817}" type="presParOf" srcId="{86BAAE4F-86BE-4343-8CB9-0E1431572938}" destId="{98B34F86-EFA5-D848-94AF-B6350E6A8496}" srcOrd="1" destOrd="0" presId="urn:microsoft.com/office/officeart/2005/8/layout/process4"/>
    <dgm:cxn modelId="{59B0EB05-193F-F24C-8A97-078447DD88BD}" type="presParOf" srcId="{86BAAE4F-86BE-4343-8CB9-0E1431572938}" destId="{3A27BFA3-DCA6-4147-960A-5D3A36F45383}" srcOrd="2" destOrd="0" presId="urn:microsoft.com/office/officeart/2005/8/layout/process4"/>
    <dgm:cxn modelId="{DD85B0A7-E6AA-7D4D-AD6A-EAF8C8493D93}" type="presParOf" srcId="{3A27BFA3-DCA6-4147-960A-5D3A36F45383}" destId="{3D045906-8600-C14B-89A1-6445EB42DC50}" srcOrd="0" destOrd="0" presId="urn:microsoft.com/office/officeart/2005/8/layout/process4"/>
    <dgm:cxn modelId="{929CADD0-6775-3E4B-9B14-1741A115C8D9}" type="presParOf" srcId="{3A27BFA3-DCA6-4147-960A-5D3A36F45383}" destId="{F7113C5E-363C-2144-9ABB-27D147701CD6}" srcOrd="1" destOrd="0" presId="urn:microsoft.com/office/officeart/2005/8/layout/process4"/>
    <dgm:cxn modelId="{2D87DF5E-9945-8B48-B04A-BE28367F4DB2}" type="presParOf" srcId="{3A27BFA3-DCA6-4147-960A-5D3A36F45383}" destId="{9A12D764-E215-6D4A-A947-C79DB0EDD698}" srcOrd="2" destOrd="0" presId="urn:microsoft.com/office/officeart/2005/8/layout/process4"/>
    <dgm:cxn modelId="{CFDD19B7-E105-0440-819F-3A04B78AF727}" type="presParOf" srcId="{3A27BFA3-DCA6-4147-960A-5D3A36F45383}" destId="{37F31AEB-F0F3-5D48-B246-621A148A4923}" srcOrd="3"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5500EC-B401-45C2-990B-D9237923F54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82B44B6-9115-4E0A-B863-0144496266C1}">
      <dgm:prSet/>
      <dgm:spPr/>
      <dgm:t>
        <a:bodyPr/>
        <a:lstStyle/>
        <a:p>
          <a:r>
            <a:rPr lang="cs-CZ" b="0"/>
            <a:t>Pod</a:t>
          </a:r>
          <a:r>
            <a:rPr lang="en-US" b="0"/>
            <a:t>le </a:t>
          </a:r>
          <a:r>
            <a:rPr lang="cs-CZ" b="0"/>
            <a:t>toho s </a:t>
          </a:r>
          <a:r>
            <a:rPr lang="en-US" b="0"/>
            <a:t>j</a:t>
          </a:r>
          <a:r>
            <a:rPr lang="cs-CZ" b="0"/>
            <a:t>akou inform</a:t>
          </a:r>
          <a:r>
            <a:rPr lang="en-US" b="0"/>
            <a:t>a</a:t>
          </a:r>
          <a:r>
            <a:rPr lang="cs-CZ" b="0"/>
            <a:t>cí pracují na</a:t>
          </a:r>
          <a:endParaRPr lang="en-US"/>
        </a:p>
      </dgm:t>
    </dgm:pt>
    <dgm:pt modelId="{ECF1014F-ED0B-4912-A4C9-B1EFFBD36EF8}" type="parTrans" cxnId="{63E2BD45-81D4-4A21-9119-B666A26B9F54}">
      <dgm:prSet/>
      <dgm:spPr/>
      <dgm:t>
        <a:bodyPr/>
        <a:lstStyle/>
        <a:p>
          <a:endParaRPr lang="en-US"/>
        </a:p>
      </dgm:t>
    </dgm:pt>
    <dgm:pt modelId="{FB98B5A7-908B-4FA3-BF25-0E9E2411914C}" type="sibTrans" cxnId="{63E2BD45-81D4-4A21-9119-B666A26B9F54}">
      <dgm:prSet/>
      <dgm:spPr/>
      <dgm:t>
        <a:bodyPr/>
        <a:lstStyle/>
        <a:p>
          <a:endParaRPr lang="en-US"/>
        </a:p>
      </dgm:t>
    </dgm:pt>
    <dgm:pt modelId="{AF218A1A-C27B-467B-9ED5-4AA3E77F33B1}">
      <dgm:prSet/>
      <dgm:spPr/>
      <dgm:t>
        <a:bodyPr/>
        <a:lstStyle/>
        <a:p>
          <a:r>
            <a:rPr lang="sk-SK" b="0" i="1" dirty="0"/>
            <a:t>m</a:t>
          </a:r>
          <a:r>
            <a:rPr lang="en-GB" b="0" i="1" dirty="0"/>
            <a:t>et</a:t>
          </a:r>
          <a:r>
            <a:rPr lang="cs-CZ" b="0" i="1" dirty="0" err="1"/>
            <a:t>ody</a:t>
          </a:r>
          <a:r>
            <a:rPr lang="cs-CZ" b="0" i="1" dirty="0"/>
            <a:t> dělící hranice – </a:t>
          </a:r>
          <a:r>
            <a:rPr lang="cs-CZ" b="0" dirty="0"/>
            <a:t>berou do úvahy jen informaci "významný" vs. "nevýznamný" gen</a:t>
          </a:r>
          <a:endParaRPr lang="en-US" dirty="0"/>
        </a:p>
      </dgm:t>
    </dgm:pt>
    <dgm:pt modelId="{C2DB5EAE-5B14-492B-9408-F0A646A7673E}" type="parTrans" cxnId="{1B847DE8-1565-4986-92F3-0B1EF2CFF0F6}">
      <dgm:prSet/>
      <dgm:spPr/>
      <dgm:t>
        <a:bodyPr/>
        <a:lstStyle/>
        <a:p>
          <a:endParaRPr lang="en-US"/>
        </a:p>
      </dgm:t>
    </dgm:pt>
    <dgm:pt modelId="{3C61FE7D-0616-4AAD-A21F-5E7061CB29F0}" type="sibTrans" cxnId="{1B847DE8-1565-4986-92F3-0B1EF2CFF0F6}">
      <dgm:prSet/>
      <dgm:spPr/>
      <dgm:t>
        <a:bodyPr/>
        <a:lstStyle/>
        <a:p>
          <a:endParaRPr lang="en-US"/>
        </a:p>
      </dgm:t>
    </dgm:pt>
    <dgm:pt modelId="{60EC7612-8C94-4AC3-84A2-53CF9F56610F}">
      <dgm:prSet/>
      <dgm:spPr/>
      <dgm:t>
        <a:bodyPr/>
        <a:lstStyle/>
        <a:p>
          <a:r>
            <a:rPr lang="sk-SK" b="0" i="1"/>
            <a:t>m</a:t>
          </a:r>
          <a:r>
            <a:rPr lang="en-GB" b="0" i="1"/>
            <a:t>et</a:t>
          </a:r>
          <a:r>
            <a:rPr lang="cs-CZ" b="0" i="1"/>
            <a:t>ody celého seznamu genů – </a:t>
          </a:r>
          <a:r>
            <a:rPr lang="cs-CZ" b="0"/>
            <a:t>pracují přímo se všemi </a:t>
          </a:r>
          <a:r>
            <a:rPr lang="cs-CZ" b="0" i="1"/>
            <a:t>p</a:t>
          </a:r>
          <a:r>
            <a:rPr lang="cs-CZ" b="0"/>
            <a:t>-hodnotami (i nevýznamnými!) a teda s pořadím</a:t>
          </a:r>
          <a:endParaRPr lang="en-US"/>
        </a:p>
      </dgm:t>
    </dgm:pt>
    <dgm:pt modelId="{3B64B439-8219-4627-AD6B-A9CF20B3242A}" type="parTrans" cxnId="{80E11FF1-EE47-49B6-815B-233575473996}">
      <dgm:prSet/>
      <dgm:spPr/>
      <dgm:t>
        <a:bodyPr/>
        <a:lstStyle/>
        <a:p>
          <a:endParaRPr lang="en-US"/>
        </a:p>
      </dgm:t>
    </dgm:pt>
    <dgm:pt modelId="{C0A8E168-EDD8-4EB4-B237-2CFAFC1DE648}" type="sibTrans" cxnId="{80E11FF1-EE47-49B6-815B-233575473996}">
      <dgm:prSet/>
      <dgm:spPr/>
      <dgm:t>
        <a:bodyPr/>
        <a:lstStyle/>
        <a:p>
          <a:endParaRPr lang="en-US"/>
        </a:p>
      </dgm:t>
    </dgm:pt>
    <dgm:pt modelId="{BADA3302-5169-437D-985B-7A6DB0FAB382}">
      <dgm:prSet/>
      <dgm:spPr/>
      <dgm:t>
        <a:bodyPr/>
        <a:lstStyle/>
        <a:p>
          <a:r>
            <a:rPr lang="cs-CZ" dirty="0"/>
            <a:t>P</a:t>
          </a:r>
          <a:r>
            <a:rPr lang="cs-CZ" b="0" dirty="0"/>
            <a:t>odle skupiny molekul které analyzují na:</a:t>
          </a:r>
          <a:endParaRPr lang="en-US" dirty="0"/>
        </a:p>
      </dgm:t>
    </dgm:pt>
    <dgm:pt modelId="{EB718250-862C-4D93-ADD4-C78B5037614E}" type="parTrans" cxnId="{709F247C-2A31-4267-9E50-62A28355BA43}">
      <dgm:prSet/>
      <dgm:spPr/>
      <dgm:t>
        <a:bodyPr/>
        <a:lstStyle/>
        <a:p>
          <a:endParaRPr lang="en-US"/>
        </a:p>
      </dgm:t>
    </dgm:pt>
    <dgm:pt modelId="{73B05C54-E23E-4384-9B1F-8B5501123560}" type="sibTrans" cxnId="{709F247C-2A31-4267-9E50-62A28355BA43}">
      <dgm:prSet/>
      <dgm:spPr/>
      <dgm:t>
        <a:bodyPr/>
        <a:lstStyle/>
        <a:p>
          <a:endParaRPr lang="en-US"/>
        </a:p>
      </dgm:t>
    </dgm:pt>
    <dgm:pt modelId="{0F787EBC-9780-4E1B-B89D-4FA55740E552}">
      <dgm:prSet/>
      <dgm:spPr/>
      <dgm:t>
        <a:bodyPr/>
        <a:lstStyle/>
        <a:p>
          <a:r>
            <a:rPr lang="cs-CZ" b="0" i="1"/>
            <a:t>uzavřené</a:t>
          </a:r>
          <a:r>
            <a:rPr lang="cs-CZ" b="0"/>
            <a:t> – analýza jen v rámci genů v sadě</a:t>
          </a:r>
          <a:endParaRPr lang="en-US"/>
        </a:p>
      </dgm:t>
    </dgm:pt>
    <dgm:pt modelId="{BD6511CF-8B2F-4059-8E3A-DA3598714E8B}" type="parTrans" cxnId="{DF6F5818-D1F8-4850-A8B6-BD4F8067CA15}">
      <dgm:prSet/>
      <dgm:spPr/>
      <dgm:t>
        <a:bodyPr/>
        <a:lstStyle/>
        <a:p>
          <a:endParaRPr lang="en-US"/>
        </a:p>
      </dgm:t>
    </dgm:pt>
    <dgm:pt modelId="{585FC725-4F95-41F2-8D2C-01BB8E4B48E5}" type="sibTrans" cxnId="{DF6F5818-D1F8-4850-A8B6-BD4F8067CA15}">
      <dgm:prSet/>
      <dgm:spPr/>
      <dgm:t>
        <a:bodyPr/>
        <a:lstStyle/>
        <a:p>
          <a:endParaRPr lang="en-US"/>
        </a:p>
      </dgm:t>
    </dgm:pt>
    <dgm:pt modelId="{FACC9431-B819-4D4B-ADE6-E833F4BB5459}">
      <dgm:prSet/>
      <dgm:spPr/>
      <dgm:t>
        <a:bodyPr/>
        <a:lstStyle/>
        <a:p>
          <a:r>
            <a:rPr lang="cs-CZ" b="0" i="1"/>
            <a:t>kompetitivní</a:t>
          </a:r>
          <a:r>
            <a:rPr lang="cs-CZ" b="0"/>
            <a:t> – porovnání se všemi geny experimentu</a:t>
          </a:r>
          <a:endParaRPr lang="en-US"/>
        </a:p>
      </dgm:t>
    </dgm:pt>
    <dgm:pt modelId="{0CC42889-CADE-44B8-9CC3-CF74A06FA328}" type="parTrans" cxnId="{25C3FC02-B94F-4735-86B4-A83E9BAAD71D}">
      <dgm:prSet/>
      <dgm:spPr/>
      <dgm:t>
        <a:bodyPr/>
        <a:lstStyle/>
        <a:p>
          <a:endParaRPr lang="en-US"/>
        </a:p>
      </dgm:t>
    </dgm:pt>
    <dgm:pt modelId="{B8A41ADE-7C6E-4799-A1FF-FBF98FB190AB}" type="sibTrans" cxnId="{25C3FC02-B94F-4735-86B4-A83E9BAAD71D}">
      <dgm:prSet/>
      <dgm:spPr/>
      <dgm:t>
        <a:bodyPr/>
        <a:lstStyle/>
        <a:p>
          <a:endParaRPr lang="en-US"/>
        </a:p>
      </dgm:t>
    </dgm:pt>
    <dgm:pt modelId="{95811ED2-2638-437D-98BE-261BFBB22CEE}">
      <dgm:prSet/>
      <dgm:spPr/>
      <dgm:t>
        <a:bodyPr/>
        <a:lstStyle/>
        <a:p>
          <a:r>
            <a:rPr lang="cs-CZ"/>
            <a:t>Nové metody pracují i s topologií dráhy</a:t>
          </a:r>
          <a:endParaRPr lang="en-US"/>
        </a:p>
      </dgm:t>
    </dgm:pt>
    <dgm:pt modelId="{C374E100-2A8F-408E-95D4-F7CA084A0FD2}" type="parTrans" cxnId="{80F3B049-257D-49EE-9B97-8FCCA54E3265}">
      <dgm:prSet/>
      <dgm:spPr/>
      <dgm:t>
        <a:bodyPr/>
        <a:lstStyle/>
        <a:p>
          <a:endParaRPr lang="en-US"/>
        </a:p>
      </dgm:t>
    </dgm:pt>
    <dgm:pt modelId="{EC715CB3-BEF5-4E92-A5CD-A088C74A8904}" type="sibTrans" cxnId="{80F3B049-257D-49EE-9B97-8FCCA54E3265}">
      <dgm:prSet/>
      <dgm:spPr/>
      <dgm:t>
        <a:bodyPr/>
        <a:lstStyle/>
        <a:p>
          <a:endParaRPr lang="en-US"/>
        </a:p>
      </dgm:t>
    </dgm:pt>
    <dgm:pt modelId="{0C850085-1FDF-7142-8B51-01D4E42257F0}" type="pres">
      <dgm:prSet presAssocID="{475500EC-B401-45C2-990B-D9237923F54E}" presName="linear" presStyleCnt="0">
        <dgm:presLayoutVars>
          <dgm:animLvl val="lvl"/>
          <dgm:resizeHandles val="exact"/>
        </dgm:presLayoutVars>
      </dgm:prSet>
      <dgm:spPr/>
    </dgm:pt>
    <dgm:pt modelId="{34F2CAE6-1742-8440-BA31-9DB1AF8EC6A9}" type="pres">
      <dgm:prSet presAssocID="{282B44B6-9115-4E0A-B863-0144496266C1}" presName="parentText" presStyleLbl="node1" presStyleIdx="0" presStyleCnt="3">
        <dgm:presLayoutVars>
          <dgm:chMax val="0"/>
          <dgm:bulletEnabled val="1"/>
        </dgm:presLayoutVars>
      </dgm:prSet>
      <dgm:spPr/>
    </dgm:pt>
    <dgm:pt modelId="{BD7BFD8A-6E3A-3E4C-B3EA-F11D3FCB31D9}" type="pres">
      <dgm:prSet presAssocID="{282B44B6-9115-4E0A-B863-0144496266C1}" presName="childText" presStyleLbl="revTx" presStyleIdx="0" presStyleCnt="2">
        <dgm:presLayoutVars>
          <dgm:bulletEnabled val="1"/>
        </dgm:presLayoutVars>
      </dgm:prSet>
      <dgm:spPr/>
    </dgm:pt>
    <dgm:pt modelId="{A66121CE-3EB7-E447-B3D4-5B72C694A17D}" type="pres">
      <dgm:prSet presAssocID="{BADA3302-5169-437D-985B-7A6DB0FAB382}" presName="parentText" presStyleLbl="node1" presStyleIdx="1" presStyleCnt="3">
        <dgm:presLayoutVars>
          <dgm:chMax val="0"/>
          <dgm:bulletEnabled val="1"/>
        </dgm:presLayoutVars>
      </dgm:prSet>
      <dgm:spPr/>
    </dgm:pt>
    <dgm:pt modelId="{12ABAAFA-C6F7-BA47-B3B7-25942EA2CFE3}" type="pres">
      <dgm:prSet presAssocID="{BADA3302-5169-437D-985B-7A6DB0FAB382}" presName="childText" presStyleLbl="revTx" presStyleIdx="1" presStyleCnt="2">
        <dgm:presLayoutVars>
          <dgm:bulletEnabled val="1"/>
        </dgm:presLayoutVars>
      </dgm:prSet>
      <dgm:spPr/>
    </dgm:pt>
    <dgm:pt modelId="{09F2BA03-0734-5A4E-A1E3-E3717B92631A}" type="pres">
      <dgm:prSet presAssocID="{95811ED2-2638-437D-98BE-261BFBB22CEE}" presName="parentText" presStyleLbl="node1" presStyleIdx="2" presStyleCnt="3">
        <dgm:presLayoutVars>
          <dgm:chMax val="0"/>
          <dgm:bulletEnabled val="1"/>
        </dgm:presLayoutVars>
      </dgm:prSet>
      <dgm:spPr/>
    </dgm:pt>
  </dgm:ptLst>
  <dgm:cxnLst>
    <dgm:cxn modelId="{25C3FC02-B94F-4735-86B4-A83E9BAAD71D}" srcId="{BADA3302-5169-437D-985B-7A6DB0FAB382}" destId="{FACC9431-B819-4D4B-ADE6-E833F4BB5459}" srcOrd="1" destOrd="0" parTransId="{0CC42889-CADE-44B8-9CC3-CF74A06FA328}" sibTransId="{B8A41ADE-7C6E-4799-A1FF-FBF98FB190AB}"/>
    <dgm:cxn modelId="{DF6F5818-D1F8-4850-A8B6-BD4F8067CA15}" srcId="{BADA3302-5169-437D-985B-7A6DB0FAB382}" destId="{0F787EBC-9780-4E1B-B89D-4FA55740E552}" srcOrd="0" destOrd="0" parTransId="{BD6511CF-8B2F-4059-8E3A-DA3598714E8B}" sibTransId="{585FC725-4F95-41F2-8D2C-01BB8E4B48E5}"/>
    <dgm:cxn modelId="{C5C71026-C1D0-EC4A-AD48-4AE16B0D0840}" type="presOf" srcId="{0F787EBC-9780-4E1B-B89D-4FA55740E552}" destId="{12ABAAFA-C6F7-BA47-B3B7-25942EA2CFE3}" srcOrd="0" destOrd="0" presId="urn:microsoft.com/office/officeart/2005/8/layout/vList2"/>
    <dgm:cxn modelId="{0F054239-A807-6342-AE73-13251E4E17FE}" type="presOf" srcId="{475500EC-B401-45C2-990B-D9237923F54E}" destId="{0C850085-1FDF-7142-8B51-01D4E42257F0}" srcOrd="0" destOrd="0" presId="urn:microsoft.com/office/officeart/2005/8/layout/vList2"/>
    <dgm:cxn modelId="{63E2BD45-81D4-4A21-9119-B666A26B9F54}" srcId="{475500EC-B401-45C2-990B-D9237923F54E}" destId="{282B44B6-9115-4E0A-B863-0144496266C1}" srcOrd="0" destOrd="0" parTransId="{ECF1014F-ED0B-4912-A4C9-B1EFFBD36EF8}" sibTransId="{FB98B5A7-908B-4FA3-BF25-0E9E2411914C}"/>
    <dgm:cxn modelId="{80F3B049-257D-49EE-9B97-8FCCA54E3265}" srcId="{475500EC-B401-45C2-990B-D9237923F54E}" destId="{95811ED2-2638-437D-98BE-261BFBB22CEE}" srcOrd="2" destOrd="0" parTransId="{C374E100-2A8F-408E-95D4-F7CA084A0FD2}" sibTransId="{EC715CB3-BEF5-4E92-A5CD-A088C74A8904}"/>
    <dgm:cxn modelId="{709F247C-2A31-4267-9E50-62A28355BA43}" srcId="{475500EC-B401-45C2-990B-D9237923F54E}" destId="{BADA3302-5169-437D-985B-7A6DB0FAB382}" srcOrd="1" destOrd="0" parTransId="{EB718250-862C-4D93-ADD4-C78B5037614E}" sibTransId="{73B05C54-E23E-4384-9B1F-8B5501123560}"/>
    <dgm:cxn modelId="{07CB8680-437F-7A47-A3D2-049A5399AA73}" type="presOf" srcId="{95811ED2-2638-437D-98BE-261BFBB22CEE}" destId="{09F2BA03-0734-5A4E-A1E3-E3717B92631A}" srcOrd="0" destOrd="0" presId="urn:microsoft.com/office/officeart/2005/8/layout/vList2"/>
    <dgm:cxn modelId="{56BB9389-4562-F245-9998-36C8A610C193}" type="presOf" srcId="{60EC7612-8C94-4AC3-84A2-53CF9F56610F}" destId="{BD7BFD8A-6E3A-3E4C-B3EA-F11D3FCB31D9}" srcOrd="0" destOrd="1" presId="urn:microsoft.com/office/officeart/2005/8/layout/vList2"/>
    <dgm:cxn modelId="{9D626CA7-BECE-B646-B87A-A2F3EC552E72}" type="presOf" srcId="{AF218A1A-C27B-467B-9ED5-4AA3E77F33B1}" destId="{BD7BFD8A-6E3A-3E4C-B3EA-F11D3FCB31D9}" srcOrd="0" destOrd="0" presId="urn:microsoft.com/office/officeart/2005/8/layout/vList2"/>
    <dgm:cxn modelId="{A65DD4B0-0F44-C941-A2D4-3971920CB366}" type="presOf" srcId="{FACC9431-B819-4D4B-ADE6-E833F4BB5459}" destId="{12ABAAFA-C6F7-BA47-B3B7-25942EA2CFE3}" srcOrd="0" destOrd="1" presId="urn:microsoft.com/office/officeart/2005/8/layout/vList2"/>
    <dgm:cxn modelId="{2C3969BE-5616-8A4A-B244-37527DE8F7F7}" type="presOf" srcId="{282B44B6-9115-4E0A-B863-0144496266C1}" destId="{34F2CAE6-1742-8440-BA31-9DB1AF8EC6A9}" srcOrd="0" destOrd="0" presId="urn:microsoft.com/office/officeart/2005/8/layout/vList2"/>
    <dgm:cxn modelId="{D6F1C2C1-AD30-D349-8D7B-FABEA54058CB}" type="presOf" srcId="{BADA3302-5169-437D-985B-7A6DB0FAB382}" destId="{A66121CE-3EB7-E447-B3D4-5B72C694A17D}" srcOrd="0" destOrd="0" presId="urn:microsoft.com/office/officeart/2005/8/layout/vList2"/>
    <dgm:cxn modelId="{1B847DE8-1565-4986-92F3-0B1EF2CFF0F6}" srcId="{282B44B6-9115-4E0A-B863-0144496266C1}" destId="{AF218A1A-C27B-467B-9ED5-4AA3E77F33B1}" srcOrd="0" destOrd="0" parTransId="{C2DB5EAE-5B14-492B-9408-F0A646A7673E}" sibTransId="{3C61FE7D-0616-4AAD-A21F-5E7061CB29F0}"/>
    <dgm:cxn modelId="{80E11FF1-EE47-49B6-815B-233575473996}" srcId="{282B44B6-9115-4E0A-B863-0144496266C1}" destId="{60EC7612-8C94-4AC3-84A2-53CF9F56610F}" srcOrd="1" destOrd="0" parTransId="{3B64B439-8219-4627-AD6B-A9CF20B3242A}" sibTransId="{C0A8E168-EDD8-4EB4-B237-2CFAFC1DE648}"/>
    <dgm:cxn modelId="{AAD1D0E5-8AB0-EC4A-A644-47263706BE74}" type="presParOf" srcId="{0C850085-1FDF-7142-8B51-01D4E42257F0}" destId="{34F2CAE6-1742-8440-BA31-9DB1AF8EC6A9}" srcOrd="0" destOrd="0" presId="urn:microsoft.com/office/officeart/2005/8/layout/vList2"/>
    <dgm:cxn modelId="{0D22FD39-F568-7340-B599-8F32F4ECEA7E}" type="presParOf" srcId="{0C850085-1FDF-7142-8B51-01D4E42257F0}" destId="{BD7BFD8A-6E3A-3E4C-B3EA-F11D3FCB31D9}" srcOrd="1" destOrd="0" presId="urn:microsoft.com/office/officeart/2005/8/layout/vList2"/>
    <dgm:cxn modelId="{EFFCC57E-E13F-BD4C-90E0-B6286EC1281A}" type="presParOf" srcId="{0C850085-1FDF-7142-8B51-01D4E42257F0}" destId="{A66121CE-3EB7-E447-B3D4-5B72C694A17D}" srcOrd="2" destOrd="0" presId="urn:microsoft.com/office/officeart/2005/8/layout/vList2"/>
    <dgm:cxn modelId="{6CD897B2-3242-944C-AB05-F3D1C58C8C22}" type="presParOf" srcId="{0C850085-1FDF-7142-8B51-01D4E42257F0}" destId="{12ABAAFA-C6F7-BA47-B3B7-25942EA2CFE3}" srcOrd="3" destOrd="0" presId="urn:microsoft.com/office/officeart/2005/8/layout/vList2"/>
    <dgm:cxn modelId="{01E08170-F312-2245-9177-259704633D12}" type="presParOf" srcId="{0C850085-1FDF-7142-8B51-01D4E42257F0}" destId="{09F2BA03-0734-5A4E-A1E3-E3717B92631A}" srcOrd="4"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52124-76D7-4875-B11E-2813078CB807}"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9958D9EA-8B75-4DBE-92B7-8932B1C8A022}">
      <dgm:prSet/>
      <dgm:spPr/>
      <dgm:t>
        <a:bodyPr/>
        <a:lstStyle/>
        <a:p>
          <a:r>
            <a:rPr lang="sk-SK" b="0"/>
            <a:t>Uzavřená</a:t>
          </a:r>
          <a:r>
            <a:rPr lang="en-GB" b="0"/>
            <a:t> met</a:t>
          </a:r>
          <a:r>
            <a:rPr lang="cs-CZ" b="0"/>
            <a:t>oda používá jen hodnoty genů z dané množiny:</a:t>
          </a:r>
          <a:endParaRPr lang="en-US"/>
        </a:p>
      </dgm:t>
    </dgm:pt>
    <dgm:pt modelId="{C6F85B8C-A925-49AF-B195-0D3BB6C73C76}" type="parTrans" cxnId="{F2E1C3B3-3E6D-4D92-8EF7-D62FD20046A8}">
      <dgm:prSet/>
      <dgm:spPr/>
      <dgm:t>
        <a:bodyPr/>
        <a:lstStyle/>
        <a:p>
          <a:endParaRPr lang="en-US"/>
        </a:p>
      </dgm:t>
    </dgm:pt>
    <dgm:pt modelId="{DAAF8F6F-7431-4A94-AC77-E70E7FC79B69}" type="sibTrans" cxnId="{F2E1C3B3-3E6D-4D92-8EF7-D62FD20046A8}">
      <dgm:prSet/>
      <dgm:spPr/>
      <dgm:t>
        <a:bodyPr/>
        <a:lstStyle/>
        <a:p>
          <a:endParaRPr lang="en-US"/>
        </a:p>
      </dgm:t>
    </dgm:pt>
    <dgm:pt modelId="{ECB3F75E-DD0A-43FA-A84B-7226DBD8ED1A}">
      <dgm:prSet/>
      <dgm:spPr/>
      <dgm:t>
        <a:bodyPr/>
        <a:lstStyle/>
        <a:p>
          <a:r>
            <a:rPr lang="en-GB" b="0"/>
            <a:t>H</a:t>
          </a:r>
          <a:r>
            <a:rPr lang="cs-CZ" b="0" baseline="-25000"/>
            <a:t>0</a:t>
          </a:r>
          <a:r>
            <a:rPr lang="en-GB" b="0"/>
            <a:t> </a:t>
          </a:r>
          <a:r>
            <a:rPr lang="cs-CZ" b="0"/>
            <a:t>: </a:t>
          </a:r>
          <a:r>
            <a:rPr lang="en-GB" b="0"/>
            <a:t>“</a:t>
          </a:r>
          <a:r>
            <a:rPr lang="cs-CZ" b="0"/>
            <a:t>Žádné geny z genové množiny nejsou odlišně exprimované</a:t>
          </a:r>
          <a:r>
            <a:rPr lang="en-GB" b="0"/>
            <a:t>”</a:t>
          </a:r>
          <a:endParaRPr lang="en-US"/>
        </a:p>
      </dgm:t>
    </dgm:pt>
    <dgm:pt modelId="{994FF1A6-E52D-4D64-BEB4-E346120CBF50}" type="parTrans" cxnId="{1A260D02-30C4-4F9E-B437-0241F449C0D7}">
      <dgm:prSet/>
      <dgm:spPr/>
      <dgm:t>
        <a:bodyPr/>
        <a:lstStyle/>
        <a:p>
          <a:endParaRPr lang="en-US"/>
        </a:p>
      </dgm:t>
    </dgm:pt>
    <dgm:pt modelId="{B9D43FE5-24AF-457E-A0B3-4F584099353F}" type="sibTrans" cxnId="{1A260D02-30C4-4F9E-B437-0241F449C0D7}">
      <dgm:prSet/>
      <dgm:spPr/>
      <dgm:t>
        <a:bodyPr/>
        <a:lstStyle/>
        <a:p>
          <a:endParaRPr lang="en-US"/>
        </a:p>
      </dgm:t>
    </dgm:pt>
    <dgm:pt modelId="{CDA88FA3-679E-4BBD-AA38-FB31634758A2}">
      <dgm:prSet/>
      <dgm:spPr/>
      <dgm:t>
        <a:bodyPr/>
        <a:lstStyle/>
        <a:p>
          <a:r>
            <a:rPr lang="cs-CZ" b="0"/>
            <a:t>Kompetitivní test</a:t>
          </a:r>
          <a:r>
            <a:rPr lang="en-GB" b="0"/>
            <a:t> </a:t>
          </a:r>
          <a:r>
            <a:rPr lang="cs-CZ" b="0"/>
            <a:t>porovnává geny v genové množině s ostatními geny v experimentu</a:t>
          </a:r>
          <a:endParaRPr lang="en-US"/>
        </a:p>
      </dgm:t>
    </dgm:pt>
    <dgm:pt modelId="{20EDB6C8-D890-478A-9B4C-B4E2380C8461}" type="parTrans" cxnId="{360D1323-C2A3-4FF6-85A1-8F15CE11A0CA}">
      <dgm:prSet/>
      <dgm:spPr/>
      <dgm:t>
        <a:bodyPr/>
        <a:lstStyle/>
        <a:p>
          <a:endParaRPr lang="en-US"/>
        </a:p>
      </dgm:t>
    </dgm:pt>
    <dgm:pt modelId="{6C755572-A4C2-4451-9754-C6C896B28F2A}" type="sibTrans" cxnId="{360D1323-C2A3-4FF6-85A1-8F15CE11A0CA}">
      <dgm:prSet/>
      <dgm:spPr/>
      <dgm:t>
        <a:bodyPr/>
        <a:lstStyle/>
        <a:p>
          <a:endParaRPr lang="en-US"/>
        </a:p>
      </dgm:t>
    </dgm:pt>
    <dgm:pt modelId="{8CC759B4-E702-4157-85D7-846474502B98}">
      <dgm:prSet/>
      <dgm:spPr/>
      <dgm:t>
        <a:bodyPr/>
        <a:lstStyle/>
        <a:p>
          <a:r>
            <a:rPr lang="en-GB" b="0"/>
            <a:t>H</a:t>
          </a:r>
          <a:r>
            <a:rPr lang="cs-CZ" b="0" baseline="-25000"/>
            <a:t>0</a:t>
          </a:r>
          <a:r>
            <a:rPr lang="cs-CZ" b="0"/>
            <a:t> : </a:t>
          </a:r>
          <a:r>
            <a:rPr lang="en-GB" b="0"/>
            <a:t>“</a:t>
          </a:r>
          <a:r>
            <a:rPr lang="cs-CZ" b="0"/>
            <a:t>Geny v genové množině nejsou víc odlišně exprimované než ostatní geny v experimentu</a:t>
          </a:r>
          <a:r>
            <a:rPr lang="en-GB" b="0"/>
            <a:t>”</a:t>
          </a:r>
          <a:endParaRPr lang="en-US"/>
        </a:p>
      </dgm:t>
    </dgm:pt>
    <dgm:pt modelId="{AA8E008A-221D-4FE9-89F0-900491E7EA79}" type="parTrans" cxnId="{B8BD6318-9CB2-4A43-B583-C8C5AC06E0B6}">
      <dgm:prSet/>
      <dgm:spPr/>
      <dgm:t>
        <a:bodyPr/>
        <a:lstStyle/>
        <a:p>
          <a:endParaRPr lang="en-US"/>
        </a:p>
      </dgm:t>
    </dgm:pt>
    <dgm:pt modelId="{EE7C8622-885E-42C3-BCFA-D674A3C18535}" type="sibTrans" cxnId="{B8BD6318-9CB2-4A43-B583-C8C5AC06E0B6}">
      <dgm:prSet/>
      <dgm:spPr/>
      <dgm:t>
        <a:bodyPr/>
        <a:lstStyle/>
        <a:p>
          <a:endParaRPr lang="en-US"/>
        </a:p>
      </dgm:t>
    </dgm:pt>
    <dgm:pt modelId="{1E7A8264-DBB8-7B4B-8673-CB2357FBD240}" type="pres">
      <dgm:prSet presAssocID="{7F452124-76D7-4875-B11E-2813078CB807}" presName="Name0" presStyleCnt="0">
        <dgm:presLayoutVars>
          <dgm:dir/>
          <dgm:animLvl val="lvl"/>
          <dgm:resizeHandles val="exact"/>
        </dgm:presLayoutVars>
      </dgm:prSet>
      <dgm:spPr/>
    </dgm:pt>
    <dgm:pt modelId="{ED26C1AF-0D95-6A42-A2D0-87EA083B4A90}" type="pres">
      <dgm:prSet presAssocID="{9958D9EA-8B75-4DBE-92B7-8932B1C8A022}" presName="linNode" presStyleCnt="0"/>
      <dgm:spPr/>
    </dgm:pt>
    <dgm:pt modelId="{CC97FE68-12B7-0042-BBCE-3DFC574EC96C}" type="pres">
      <dgm:prSet presAssocID="{9958D9EA-8B75-4DBE-92B7-8932B1C8A022}" presName="parentText" presStyleLbl="node1" presStyleIdx="0" presStyleCnt="2">
        <dgm:presLayoutVars>
          <dgm:chMax val="1"/>
          <dgm:bulletEnabled val="1"/>
        </dgm:presLayoutVars>
      </dgm:prSet>
      <dgm:spPr/>
    </dgm:pt>
    <dgm:pt modelId="{FE666686-F8F2-5F4B-94CD-A5E1D8373E45}" type="pres">
      <dgm:prSet presAssocID="{9958D9EA-8B75-4DBE-92B7-8932B1C8A022}" presName="descendantText" presStyleLbl="alignAccFollowNode1" presStyleIdx="0" presStyleCnt="2">
        <dgm:presLayoutVars>
          <dgm:bulletEnabled val="1"/>
        </dgm:presLayoutVars>
      </dgm:prSet>
      <dgm:spPr/>
    </dgm:pt>
    <dgm:pt modelId="{D2634EA6-EA10-544A-9EEE-D03CDE0DA7A5}" type="pres">
      <dgm:prSet presAssocID="{DAAF8F6F-7431-4A94-AC77-E70E7FC79B69}" presName="sp" presStyleCnt="0"/>
      <dgm:spPr/>
    </dgm:pt>
    <dgm:pt modelId="{0516DA74-1C17-004C-BE46-6B8FC56E4001}" type="pres">
      <dgm:prSet presAssocID="{CDA88FA3-679E-4BBD-AA38-FB31634758A2}" presName="linNode" presStyleCnt="0"/>
      <dgm:spPr/>
    </dgm:pt>
    <dgm:pt modelId="{40583C8F-D02D-3B4A-AA20-093E31A4B797}" type="pres">
      <dgm:prSet presAssocID="{CDA88FA3-679E-4BBD-AA38-FB31634758A2}" presName="parentText" presStyleLbl="node1" presStyleIdx="1" presStyleCnt="2">
        <dgm:presLayoutVars>
          <dgm:chMax val="1"/>
          <dgm:bulletEnabled val="1"/>
        </dgm:presLayoutVars>
      </dgm:prSet>
      <dgm:spPr/>
    </dgm:pt>
    <dgm:pt modelId="{1A0C96E3-DB5D-CD4F-A357-E8381AFC95FF}" type="pres">
      <dgm:prSet presAssocID="{CDA88FA3-679E-4BBD-AA38-FB31634758A2}" presName="descendantText" presStyleLbl="alignAccFollowNode1" presStyleIdx="1" presStyleCnt="2">
        <dgm:presLayoutVars>
          <dgm:bulletEnabled val="1"/>
        </dgm:presLayoutVars>
      </dgm:prSet>
      <dgm:spPr/>
    </dgm:pt>
  </dgm:ptLst>
  <dgm:cxnLst>
    <dgm:cxn modelId="{1A260D02-30C4-4F9E-B437-0241F449C0D7}" srcId="{9958D9EA-8B75-4DBE-92B7-8932B1C8A022}" destId="{ECB3F75E-DD0A-43FA-A84B-7226DBD8ED1A}" srcOrd="0" destOrd="0" parTransId="{994FF1A6-E52D-4D64-BEB4-E346120CBF50}" sibTransId="{B9D43FE5-24AF-457E-A0B3-4F584099353F}"/>
    <dgm:cxn modelId="{D6CD2311-36AD-F44D-AF75-B849A10D028A}" type="presOf" srcId="{CDA88FA3-679E-4BBD-AA38-FB31634758A2}" destId="{40583C8F-D02D-3B4A-AA20-093E31A4B797}" srcOrd="0" destOrd="0" presId="urn:microsoft.com/office/officeart/2005/8/layout/vList5"/>
    <dgm:cxn modelId="{831B1413-0E9D-514C-AF09-89F4A7A80CA6}" type="presOf" srcId="{7F452124-76D7-4875-B11E-2813078CB807}" destId="{1E7A8264-DBB8-7B4B-8673-CB2357FBD240}" srcOrd="0" destOrd="0" presId="urn:microsoft.com/office/officeart/2005/8/layout/vList5"/>
    <dgm:cxn modelId="{B8BD6318-9CB2-4A43-B583-C8C5AC06E0B6}" srcId="{CDA88FA3-679E-4BBD-AA38-FB31634758A2}" destId="{8CC759B4-E702-4157-85D7-846474502B98}" srcOrd="0" destOrd="0" parTransId="{AA8E008A-221D-4FE9-89F0-900491E7EA79}" sibTransId="{EE7C8622-885E-42C3-BCFA-D674A3C18535}"/>
    <dgm:cxn modelId="{360D1323-C2A3-4FF6-85A1-8F15CE11A0CA}" srcId="{7F452124-76D7-4875-B11E-2813078CB807}" destId="{CDA88FA3-679E-4BBD-AA38-FB31634758A2}" srcOrd="1" destOrd="0" parTransId="{20EDB6C8-D890-478A-9B4C-B4E2380C8461}" sibTransId="{6C755572-A4C2-4451-9754-C6C896B28F2A}"/>
    <dgm:cxn modelId="{05C4CB26-23F2-5145-985A-E75DAA93A5A2}" type="presOf" srcId="{8CC759B4-E702-4157-85D7-846474502B98}" destId="{1A0C96E3-DB5D-CD4F-A357-E8381AFC95FF}" srcOrd="0" destOrd="0" presId="urn:microsoft.com/office/officeart/2005/8/layout/vList5"/>
    <dgm:cxn modelId="{F2E1C3B3-3E6D-4D92-8EF7-D62FD20046A8}" srcId="{7F452124-76D7-4875-B11E-2813078CB807}" destId="{9958D9EA-8B75-4DBE-92B7-8932B1C8A022}" srcOrd="0" destOrd="0" parTransId="{C6F85B8C-A925-49AF-B195-0D3BB6C73C76}" sibTransId="{DAAF8F6F-7431-4A94-AC77-E70E7FC79B69}"/>
    <dgm:cxn modelId="{AAF516DF-2379-054E-9636-FDAF33E7F110}" type="presOf" srcId="{9958D9EA-8B75-4DBE-92B7-8932B1C8A022}" destId="{CC97FE68-12B7-0042-BBCE-3DFC574EC96C}" srcOrd="0" destOrd="0" presId="urn:microsoft.com/office/officeart/2005/8/layout/vList5"/>
    <dgm:cxn modelId="{E6FC4FEC-0C4E-F444-BD5D-C8D980521A70}" type="presOf" srcId="{ECB3F75E-DD0A-43FA-A84B-7226DBD8ED1A}" destId="{FE666686-F8F2-5F4B-94CD-A5E1D8373E45}" srcOrd="0" destOrd="0" presId="urn:microsoft.com/office/officeart/2005/8/layout/vList5"/>
    <dgm:cxn modelId="{61483E75-D076-3349-B99B-1AB5C12B8384}" type="presParOf" srcId="{1E7A8264-DBB8-7B4B-8673-CB2357FBD240}" destId="{ED26C1AF-0D95-6A42-A2D0-87EA083B4A90}" srcOrd="0" destOrd="0" presId="urn:microsoft.com/office/officeart/2005/8/layout/vList5"/>
    <dgm:cxn modelId="{CA82E726-E32D-434E-B490-0D5675635B70}" type="presParOf" srcId="{ED26C1AF-0D95-6A42-A2D0-87EA083B4A90}" destId="{CC97FE68-12B7-0042-BBCE-3DFC574EC96C}" srcOrd="0" destOrd="0" presId="urn:microsoft.com/office/officeart/2005/8/layout/vList5"/>
    <dgm:cxn modelId="{83FF18C6-CA54-A445-A695-29AC8E7677B2}" type="presParOf" srcId="{ED26C1AF-0D95-6A42-A2D0-87EA083B4A90}" destId="{FE666686-F8F2-5F4B-94CD-A5E1D8373E45}" srcOrd="1" destOrd="0" presId="urn:microsoft.com/office/officeart/2005/8/layout/vList5"/>
    <dgm:cxn modelId="{8D563D16-BC1D-FD45-ABC5-0013AE3BA4FD}" type="presParOf" srcId="{1E7A8264-DBB8-7B4B-8673-CB2357FBD240}" destId="{D2634EA6-EA10-544A-9EEE-D03CDE0DA7A5}" srcOrd="1" destOrd="0" presId="urn:microsoft.com/office/officeart/2005/8/layout/vList5"/>
    <dgm:cxn modelId="{46E50C2B-5A69-F947-AF80-744FD7E4C6F5}" type="presParOf" srcId="{1E7A8264-DBB8-7B4B-8673-CB2357FBD240}" destId="{0516DA74-1C17-004C-BE46-6B8FC56E4001}" srcOrd="2" destOrd="0" presId="urn:microsoft.com/office/officeart/2005/8/layout/vList5"/>
    <dgm:cxn modelId="{B51E199B-F42C-1340-8A31-AC7DFA89E046}" type="presParOf" srcId="{0516DA74-1C17-004C-BE46-6B8FC56E4001}" destId="{40583C8F-D02D-3B4A-AA20-093E31A4B797}" srcOrd="0" destOrd="0" presId="urn:microsoft.com/office/officeart/2005/8/layout/vList5"/>
    <dgm:cxn modelId="{E935E2A0-814A-584D-88FE-DE88F5DBA49A}" type="presParOf" srcId="{0516DA74-1C17-004C-BE46-6B8FC56E4001}" destId="{1A0C96E3-DB5D-CD4F-A357-E8381AFC95FF}"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15EA02-29A5-4E4C-BD08-065A5BCDB19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FB0A828-6548-4303-BA5F-A1DC919A1ED9}">
      <dgm:prSet/>
      <dgm:spPr/>
      <dgm:t>
        <a:bodyPr/>
        <a:lstStyle/>
        <a:p>
          <a:r>
            <a:rPr lang="sk-SK" b="0" dirty="0" err="1"/>
            <a:t>Datový</a:t>
          </a:r>
          <a:r>
            <a:rPr lang="sk-SK" b="0" dirty="0"/>
            <a:t> </a:t>
          </a:r>
          <a:r>
            <a:rPr lang="sk-SK" b="0" dirty="0" err="1"/>
            <a:t>soubor</a:t>
          </a:r>
          <a:r>
            <a:rPr lang="sk-SK" b="0" dirty="0"/>
            <a:t> 12 639 </a:t>
          </a:r>
          <a:r>
            <a:rPr lang="sk-SK" b="0" dirty="0" err="1"/>
            <a:t>genů</a:t>
          </a:r>
          <a:r>
            <a:rPr lang="sk-SK" b="0" dirty="0"/>
            <a:t>. Z nich p</a:t>
          </a:r>
          <a:r>
            <a:rPr lang="en-US" b="0" dirty="0"/>
            <a:t>&lt;0.05 m</a:t>
          </a:r>
          <a:r>
            <a:rPr lang="sk-SK" b="0" dirty="0"/>
            <a:t>á</a:t>
          </a:r>
          <a:r>
            <a:rPr lang="en-US" b="0" dirty="0"/>
            <a:t> 1272</a:t>
          </a:r>
          <a:r>
            <a:rPr lang="sk-SK" b="0" dirty="0"/>
            <a:t> </a:t>
          </a:r>
          <a:r>
            <a:rPr lang="sk-SK" b="0" dirty="0" err="1"/>
            <a:t>genů</a:t>
          </a:r>
          <a:endParaRPr lang="en-US" dirty="0"/>
        </a:p>
      </dgm:t>
    </dgm:pt>
    <dgm:pt modelId="{D788385C-884B-4576-8CFB-A3676EAA5A16}" type="parTrans" cxnId="{3BA83361-C55B-4A50-A09E-751BFF9BA938}">
      <dgm:prSet/>
      <dgm:spPr/>
      <dgm:t>
        <a:bodyPr/>
        <a:lstStyle/>
        <a:p>
          <a:endParaRPr lang="en-US"/>
        </a:p>
      </dgm:t>
    </dgm:pt>
    <dgm:pt modelId="{27E91FB1-BC0D-4F52-B2F3-D9A4DC4C4D21}" type="sibTrans" cxnId="{3BA83361-C55B-4A50-A09E-751BFF9BA938}">
      <dgm:prSet/>
      <dgm:spPr/>
      <dgm:t>
        <a:bodyPr/>
        <a:lstStyle/>
        <a:p>
          <a:endParaRPr lang="en-US"/>
        </a:p>
      </dgm:t>
    </dgm:pt>
    <dgm:pt modelId="{D8041D5B-B714-41E1-9E24-CA4984312DBF}">
      <dgm:prSet/>
      <dgm:spPr/>
      <dgm:t>
        <a:bodyPr/>
        <a:lstStyle/>
        <a:p>
          <a:r>
            <a:rPr lang="cs-CZ" b="0"/>
            <a:t>96 genů v genové sadě, z toho </a:t>
          </a:r>
          <a:r>
            <a:rPr lang="en-GB" b="0"/>
            <a:t>8 </a:t>
          </a:r>
          <a:r>
            <a:rPr lang="cs-CZ" b="0"/>
            <a:t>má p-hodnoty</a:t>
          </a:r>
          <a:r>
            <a:rPr lang="en-GB" b="0"/>
            <a:t> &lt; 5%</a:t>
          </a:r>
          <a:endParaRPr lang="en-US"/>
        </a:p>
      </dgm:t>
    </dgm:pt>
    <dgm:pt modelId="{445D00D4-D783-483C-B625-1EE221EC4ECB}" type="parTrans" cxnId="{8B8CCB20-FAF7-4723-B4BE-D874EA70E96E}">
      <dgm:prSet/>
      <dgm:spPr/>
      <dgm:t>
        <a:bodyPr/>
        <a:lstStyle/>
        <a:p>
          <a:endParaRPr lang="en-US"/>
        </a:p>
      </dgm:t>
    </dgm:pt>
    <dgm:pt modelId="{0F4CB6DC-E591-4A3A-BA9F-405AE5D3956C}" type="sibTrans" cxnId="{8B8CCB20-FAF7-4723-B4BE-D874EA70E96E}">
      <dgm:prSet/>
      <dgm:spPr/>
      <dgm:t>
        <a:bodyPr/>
        <a:lstStyle/>
        <a:p>
          <a:endParaRPr lang="en-US"/>
        </a:p>
      </dgm:t>
    </dgm:pt>
    <dgm:pt modelId="{5921C0D1-F871-4805-85C7-882BF24D5ADD}">
      <dgm:prSet/>
      <dgm:spPr/>
      <dgm:t>
        <a:bodyPr/>
        <a:lstStyle/>
        <a:p>
          <a:r>
            <a:rPr lang="cs-CZ" b="0"/>
            <a:t>Kolik odlišně exprimovaných genů oč</a:t>
          </a:r>
          <a:r>
            <a:rPr lang="en-US" b="0"/>
            <a:t>e</a:t>
          </a:r>
          <a:r>
            <a:rPr lang="cs-CZ" b="0"/>
            <a:t>káváme náhodně?</a:t>
          </a:r>
          <a:endParaRPr lang="en-US"/>
        </a:p>
      </dgm:t>
    </dgm:pt>
    <dgm:pt modelId="{187A9449-FDDF-4381-8F15-4AA32093F56D}" type="parTrans" cxnId="{0B05123C-58B2-4DD9-9CD5-A55182F737CE}">
      <dgm:prSet/>
      <dgm:spPr/>
      <dgm:t>
        <a:bodyPr/>
        <a:lstStyle/>
        <a:p>
          <a:endParaRPr lang="en-US"/>
        </a:p>
      </dgm:t>
    </dgm:pt>
    <dgm:pt modelId="{9F5B09B8-1A45-4C0F-B77D-2655903CBBCF}" type="sibTrans" cxnId="{0B05123C-58B2-4DD9-9CD5-A55182F737CE}">
      <dgm:prSet/>
      <dgm:spPr/>
      <dgm:t>
        <a:bodyPr/>
        <a:lstStyle/>
        <a:p>
          <a:endParaRPr lang="en-US"/>
        </a:p>
      </dgm:t>
    </dgm:pt>
    <dgm:pt modelId="{A787CF2C-6317-244D-A7A2-1D524A356B3C}" type="pres">
      <dgm:prSet presAssocID="{6F15EA02-29A5-4E4C-BD08-065A5BCDB197}" presName="vert0" presStyleCnt="0">
        <dgm:presLayoutVars>
          <dgm:dir/>
          <dgm:animOne val="branch"/>
          <dgm:animLvl val="lvl"/>
        </dgm:presLayoutVars>
      </dgm:prSet>
      <dgm:spPr/>
    </dgm:pt>
    <dgm:pt modelId="{01A689F7-D22F-E44C-9835-5FA4BE568013}" type="pres">
      <dgm:prSet presAssocID="{EFB0A828-6548-4303-BA5F-A1DC919A1ED9}" presName="thickLine" presStyleLbl="alignNode1" presStyleIdx="0" presStyleCnt="3"/>
      <dgm:spPr/>
    </dgm:pt>
    <dgm:pt modelId="{F191500C-9E6F-064E-A0B6-43323D08B6A1}" type="pres">
      <dgm:prSet presAssocID="{EFB0A828-6548-4303-BA5F-A1DC919A1ED9}" presName="horz1" presStyleCnt="0"/>
      <dgm:spPr/>
    </dgm:pt>
    <dgm:pt modelId="{BD4356E0-7247-9647-BCAD-25EF5053329D}" type="pres">
      <dgm:prSet presAssocID="{EFB0A828-6548-4303-BA5F-A1DC919A1ED9}" presName="tx1" presStyleLbl="revTx" presStyleIdx="0" presStyleCnt="3"/>
      <dgm:spPr/>
    </dgm:pt>
    <dgm:pt modelId="{06C8D793-C934-8343-9277-11B67A1BB028}" type="pres">
      <dgm:prSet presAssocID="{EFB0A828-6548-4303-BA5F-A1DC919A1ED9}" presName="vert1" presStyleCnt="0"/>
      <dgm:spPr/>
    </dgm:pt>
    <dgm:pt modelId="{6D7B9DE8-84CA-C641-A53A-5A1A5C0D53E2}" type="pres">
      <dgm:prSet presAssocID="{D8041D5B-B714-41E1-9E24-CA4984312DBF}" presName="thickLine" presStyleLbl="alignNode1" presStyleIdx="1" presStyleCnt="3"/>
      <dgm:spPr/>
    </dgm:pt>
    <dgm:pt modelId="{E016F17F-2757-A340-AC90-4D10D20AF109}" type="pres">
      <dgm:prSet presAssocID="{D8041D5B-B714-41E1-9E24-CA4984312DBF}" presName="horz1" presStyleCnt="0"/>
      <dgm:spPr/>
    </dgm:pt>
    <dgm:pt modelId="{4BD2847B-7B4B-1445-A213-F1D0F1A32B4B}" type="pres">
      <dgm:prSet presAssocID="{D8041D5B-B714-41E1-9E24-CA4984312DBF}" presName="tx1" presStyleLbl="revTx" presStyleIdx="1" presStyleCnt="3"/>
      <dgm:spPr/>
    </dgm:pt>
    <dgm:pt modelId="{73A69399-83E2-DC4D-BE03-6C7FEA7B1F1E}" type="pres">
      <dgm:prSet presAssocID="{D8041D5B-B714-41E1-9E24-CA4984312DBF}" presName="vert1" presStyleCnt="0"/>
      <dgm:spPr/>
    </dgm:pt>
    <dgm:pt modelId="{B7A9701B-051A-FE45-8E93-5E9642516CC5}" type="pres">
      <dgm:prSet presAssocID="{5921C0D1-F871-4805-85C7-882BF24D5ADD}" presName="thickLine" presStyleLbl="alignNode1" presStyleIdx="2" presStyleCnt="3"/>
      <dgm:spPr/>
    </dgm:pt>
    <dgm:pt modelId="{69AE4536-4CC2-EC45-BB75-11DFD0C1A0E4}" type="pres">
      <dgm:prSet presAssocID="{5921C0D1-F871-4805-85C7-882BF24D5ADD}" presName="horz1" presStyleCnt="0"/>
      <dgm:spPr/>
    </dgm:pt>
    <dgm:pt modelId="{53CB3E48-3516-A944-8638-4EDCF86E4910}" type="pres">
      <dgm:prSet presAssocID="{5921C0D1-F871-4805-85C7-882BF24D5ADD}" presName="tx1" presStyleLbl="revTx" presStyleIdx="2" presStyleCnt="3"/>
      <dgm:spPr/>
    </dgm:pt>
    <dgm:pt modelId="{232F3461-21BF-D54F-BDB8-913A3616A4AE}" type="pres">
      <dgm:prSet presAssocID="{5921C0D1-F871-4805-85C7-882BF24D5ADD}" presName="vert1" presStyleCnt="0"/>
      <dgm:spPr/>
    </dgm:pt>
  </dgm:ptLst>
  <dgm:cxnLst>
    <dgm:cxn modelId="{DD25C70E-CAE5-F54E-9757-00E5CC11A5FA}" type="presOf" srcId="{EFB0A828-6548-4303-BA5F-A1DC919A1ED9}" destId="{BD4356E0-7247-9647-BCAD-25EF5053329D}" srcOrd="0" destOrd="0" presId="urn:microsoft.com/office/officeart/2008/layout/LinedList"/>
    <dgm:cxn modelId="{8B8CCB20-FAF7-4723-B4BE-D874EA70E96E}" srcId="{6F15EA02-29A5-4E4C-BD08-065A5BCDB197}" destId="{D8041D5B-B714-41E1-9E24-CA4984312DBF}" srcOrd="1" destOrd="0" parTransId="{445D00D4-D783-483C-B625-1EE221EC4ECB}" sibTransId="{0F4CB6DC-E591-4A3A-BA9F-405AE5D3956C}"/>
    <dgm:cxn modelId="{31B8AA31-B6C9-0049-9850-6054AA7F2B96}" type="presOf" srcId="{D8041D5B-B714-41E1-9E24-CA4984312DBF}" destId="{4BD2847B-7B4B-1445-A213-F1D0F1A32B4B}" srcOrd="0" destOrd="0" presId="urn:microsoft.com/office/officeart/2008/layout/LinedList"/>
    <dgm:cxn modelId="{0B05123C-58B2-4DD9-9CD5-A55182F737CE}" srcId="{6F15EA02-29A5-4E4C-BD08-065A5BCDB197}" destId="{5921C0D1-F871-4805-85C7-882BF24D5ADD}" srcOrd="2" destOrd="0" parTransId="{187A9449-FDDF-4381-8F15-4AA32093F56D}" sibTransId="{9F5B09B8-1A45-4C0F-B77D-2655903CBBCF}"/>
    <dgm:cxn modelId="{5CB5BE60-DF70-434C-8CC8-12366378AA0D}" type="presOf" srcId="{6F15EA02-29A5-4E4C-BD08-065A5BCDB197}" destId="{A787CF2C-6317-244D-A7A2-1D524A356B3C}" srcOrd="0" destOrd="0" presId="urn:microsoft.com/office/officeart/2008/layout/LinedList"/>
    <dgm:cxn modelId="{3BA83361-C55B-4A50-A09E-751BFF9BA938}" srcId="{6F15EA02-29A5-4E4C-BD08-065A5BCDB197}" destId="{EFB0A828-6548-4303-BA5F-A1DC919A1ED9}" srcOrd="0" destOrd="0" parTransId="{D788385C-884B-4576-8CFB-A3676EAA5A16}" sibTransId="{27E91FB1-BC0D-4F52-B2F3-D9A4DC4C4D21}"/>
    <dgm:cxn modelId="{AF3D7085-E4C1-0247-BD28-47F09CC79ED8}" type="presOf" srcId="{5921C0D1-F871-4805-85C7-882BF24D5ADD}" destId="{53CB3E48-3516-A944-8638-4EDCF86E4910}" srcOrd="0" destOrd="0" presId="urn:microsoft.com/office/officeart/2008/layout/LinedList"/>
    <dgm:cxn modelId="{F55ADC0F-A0F6-3B4B-8197-62F98B2ACDD5}" type="presParOf" srcId="{A787CF2C-6317-244D-A7A2-1D524A356B3C}" destId="{01A689F7-D22F-E44C-9835-5FA4BE568013}" srcOrd="0" destOrd="0" presId="urn:microsoft.com/office/officeart/2008/layout/LinedList"/>
    <dgm:cxn modelId="{242EB17C-A890-564D-9518-E01C88C450B5}" type="presParOf" srcId="{A787CF2C-6317-244D-A7A2-1D524A356B3C}" destId="{F191500C-9E6F-064E-A0B6-43323D08B6A1}" srcOrd="1" destOrd="0" presId="urn:microsoft.com/office/officeart/2008/layout/LinedList"/>
    <dgm:cxn modelId="{79E6D4A4-20EC-B54F-9370-84E0E32BE9DB}" type="presParOf" srcId="{F191500C-9E6F-064E-A0B6-43323D08B6A1}" destId="{BD4356E0-7247-9647-BCAD-25EF5053329D}" srcOrd="0" destOrd="0" presId="urn:microsoft.com/office/officeart/2008/layout/LinedList"/>
    <dgm:cxn modelId="{A1A1717F-AAD9-0B49-862C-9D5D83E61298}" type="presParOf" srcId="{F191500C-9E6F-064E-A0B6-43323D08B6A1}" destId="{06C8D793-C934-8343-9277-11B67A1BB028}" srcOrd="1" destOrd="0" presId="urn:microsoft.com/office/officeart/2008/layout/LinedList"/>
    <dgm:cxn modelId="{1F8B6E83-B021-6240-84C7-CD204911E6C3}" type="presParOf" srcId="{A787CF2C-6317-244D-A7A2-1D524A356B3C}" destId="{6D7B9DE8-84CA-C641-A53A-5A1A5C0D53E2}" srcOrd="2" destOrd="0" presId="urn:microsoft.com/office/officeart/2008/layout/LinedList"/>
    <dgm:cxn modelId="{D841C3EA-145A-0D43-9C3F-FEC1906E45D7}" type="presParOf" srcId="{A787CF2C-6317-244D-A7A2-1D524A356B3C}" destId="{E016F17F-2757-A340-AC90-4D10D20AF109}" srcOrd="3" destOrd="0" presId="urn:microsoft.com/office/officeart/2008/layout/LinedList"/>
    <dgm:cxn modelId="{09105037-F58D-904C-A769-55C8514B5757}" type="presParOf" srcId="{E016F17F-2757-A340-AC90-4D10D20AF109}" destId="{4BD2847B-7B4B-1445-A213-F1D0F1A32B4B}" srcOrd="0" destOrd="0" presId="urn:microsoft.com/office/officeart/2008/layout/LinedList"/>
    <dgm:cxn modelId="{1048AF0E-1C84-3247-B414-8374B6912DE2}" type="presParOf" srcId="{E016F17F-2757-A340-AC90-4D10D20AF109}" destId="{73A69399-83E2-DC4D-BE03-6C7FEA7B1F1E}" srcOrd="1" destOrd="0" presId="urn:microsoft.com/office/officeart/2008/layout/LinedList"/>
    <dgm:cxn modelId="{F692C8BE-A060-C14D-BB17-D6EF4E9EF788}" type="presParOf" srcId="{A787CF2C-6317-244D-A7A2-1D524A356B3C}" destId="{B7A9701B-051A-FE45-8E93-5E9642516CC5}" srcOrd="4" destOrd="0" presId="urn:microsoft.com/office/officeart/2008/layout/LinedList"/>
    <dgm:cxn modelId="{FBD20C71-C94B-4845-9A1C-C16924797F30}" type="presParOf" srcId="{A787CF2C-6317-244D-A7A2-1D524A356B3C}" destId="{69AE4536-4CC2-EC45-BB75-11DFD0C1A0E4}" srcOrd="5" destOrd="0" presId="urn:microsoft.com/office/officeart/2008/layout/LinedList"/>
    <dgm:cxn modelId="{FF99792E-D448-8A46-92C3-E87F2C87E20C}" type="presParOf" srcId="{69AE4536-4CC2-EC45-BB75-11DFD0C1A0E4}" destId="{53CB3E48-3516-A944-8638-4EDCF86E4910}" srcOrd="0" destOrd="0" presId="urn:microsoft.com/office/officeart/2008/layout/LinedList"/>
    <dgm:cxn modelId="{22E3FFC1-B985-D94E-9980-708190A257AF}" type="presParOf" srcId="{69AE4536-4CC2-EC45-BB75-11DFD0C1A0E4}" destId="{232F3461-21BF-D54F-BDB8-913A3616A4AE}"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26046C-19F2-4F88-9340-47879217DD1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48F5B95-E066-48C6-B784-E0E8791854B7}">
      <dgm:prSet/>
      <dgm:spPr/>
      <dgm:t>
        <a:bodyPr/>
        <a:lstStyle/>
        <a:p>
          <a:r>
            <a:rPr lang="cs-CZ" b="0"/>
            <a:t>Směr změny</a:t>
          </a:r>
          <a:endParaRPr lang="en-US"/>
        </a:p>
      </dgm:t>
    </dgm:pt>
    <dgm:pt modelId="{A2424C8C-042C-4227-A7DE-1B873A2DDB89}" type="parTrans" cxnId="{A60FBC03-C9AA-433E-91E6-6678DD856630}">
      <dgm:prSet/>
      <dgm:spPr/>
      <dgm:t>
        <a:bodyPr/>
        <a:lstStyle/>
        <a:p>
          <a:endParaRPr lang="en-US"/>
        </a:p>
      </dgm:t>
    </dgm:pt>
    <dgm:pt modelId="{DD910ADF-BD65-4476-B295-1B1571774043}" type="sibTrans" cxnId="{A60FBC03-C9AA-433E-91E6-6678DD856630}">
      <dgm:prSet/>
      <dgm:spPr/>
      <dgm:t>
        <a:bodyPr/>
        <a:lstStyle/>
        <a:p>
          <a:endParaRPr lang="en-US"/>
        </a:p>
      </dgm:t>
    </dgm:pt>
    <dgm:pt modelId="{CF5BBD01-5F16-4356-9805-87D401218DB1}">
      <dgm:prSet/>
      <dgm:spPr/>
      <dgm:t>
        <a:bodyPr/>
        <a:lstStyle/>
        <a:p>
          <a:r>
            <a:rPr lang="cs-CZ" b="0" dirty="0"/>
            <a:t>Pokud chceme zjistit </a:t>
          </a:r>
          <a:r>
            <a:rPr lang="cs-CZ" b="1" dirty="0"/>
            <a:t>směr</a:t>
          </a:r>
          <a:r>
            <a:rPr lang="cs-CZ" b="0" dirty="0"/>
            <a:t> změny, musíme zopakovat analýzu pro jednostranný test</a:t>
          </a:r>
          <a:endParaRPr lang="en-US" dirty="0"/>
        </a:p>
      </dgm:t>
    </dgm:pt>
    <dgm:pt modelId="{D5343CC3-63AD-43D7-AAB7-3061EF657A40}" type="parTrans" cxnId="{FBF1C8D8-AAC1-4121-86B4-DFA59B664649}">
      <dgm:prSet/>
      <dgm:spPr/>
      <dgm:t>
        <a:bodyPr/>
        <a:lstStyle/>
        <a:p>
          <a:endParaRPr lang="en-US"/>
        </a:p>
      </dgm:t>
    </dgm:pt>
    <dgm:pt modelId="{0C40A3E3-9726-4066-9358-7D9DBD486B8E}" type="sibTrans" cxnId="{FBF1C8D8-AAC1-4121-86B4-DFA59B664649}">
      <dgm:prSet/>
      <dgm:spPr/>
      <dgm:t>
        <a:bodyPr/>
        <a:lstStyle/>
        <a:p>
          <a:endParaRPr lang="en-US"/>
        </a:p>
      </dgm:t>
    </dgm:pt>
    <dgm:pt modelId="{F8E334CA-0007-4BC4-B4F2-E6E3949CFE08}">
      <dgm:prSet/>
      <dgm:spPr/>
      <dgm:t>
        <a:bodyPr/>
        <a:lstStyle/>
        <a:p>
          <a:r>
            <a:rPr lang="cs-CZ" b="0"/>
            <a:t>jen up-regulované</a:t>
          </a:r>
          <a:endParaRPr lang="en-US"/>
        </a:p>
      </dgm:t>
    </dgm:pt>
    <dgm:pt modelId="{621A6EA2-F409-4C1E-9078-130B2C6A4C07}" type="parTrans" cxnId="{1B501E13-7EC0-42D3-8BC8-28039C10B984}">
      <dgm:prSet/>
      <dgm:spPr/>
      <dgm:t>
        <a:bodyPr/>
        <a:lstStyle/>
        <a:p>
          <a:endParaRPr lang="en-US"/>
        </a:p>
      </dgm:t>
    </dgm:pt>
    <dgm:pt modelId="{656466B2-2A5D-469D-B0C5-6C13B634EB16}" type="sibTrans" cxnId="{1B501E13-7EC0-42D3-8BC8-28039C10B984}">
      <dgm:prSet/>
      <dgm:spPr/>
      <dgm:t>
        <a:bodyPr/>
        <a:lstStyle/>
        <a:p>
          <a:endParaRPr lang="en-US"/>
        </a:p>
      </dgm:t>
    </dgm:pt>
    <dgm:pt modelId="{F2686947-9E63-4684-B420-07709729F30D}">
      <dgm:prSet/>
      <dgm:spPr/>
      <dgm:t>
        <a:bodyPr/>
        <a:lstStyle/>
        <a:p>
          <a:r>
            <a:rPr lang="cs-CZ" b="0"/>
            <a:t>jen down-regulované</a:t>
          </a:r>
          <a:endParaRPr lang="en-US"/>
        </a:p>
      </dgm:t>
    </dgm:pt>
    <dgm:pt modelId="{AB2DBD12-0E22-48BB-86B5-57FB85E85B5F}" type="parTrans" cxnId="{76295279-7578-45F5-B8D0-D90D90C43A8C}">
      <dgm:prSet/>
      <dgm:spPr/>
      <dgm:t>
        <a:bodyPr/>
        <a:lstStyle/>
        <a:p>
          <a:endParaRPr lang="en-US"/>
        </a:p>
      </dgm:t>
    </dgm:pt>
    <dgm:pt modelId="{8A472E53-B526-47F0-9F46-E56C6ABD69E8}" type="sibTrans" cxnId="{76295279-7578-45F5-B8D0-D90D90C43A8C}">
      <dgm:prSet/>
      <dgm:spPr/>
      <dgm:t>
        <a:bodyPr/>
        <a:lstStyle/>
        <a:p>
          <a:endParaRPr lang="en-US"/>
        </a:p>
      </dgm:t>
    </dgm:pt>
    <dgm:pt modelId="{D9E730D5-52F4-424B-99A6-C0BEA129E941}">
      <dgm:prSet/>
      <dgm:spPr/>
      <dgm:t>
        <a:bodyPr/>
        <a:lstStyle/>
        <a:p>
          <a:r>
            <a:rPr lang="cs-CZ" b="0"/>
            <a:t>Mnohonásobné testování</a:t>
          </a:r>
          <a:endParaRPr lang="en-US"/>
        </a:p>
      </dgm:t>
    </dgm:pt>
    <dgm:pt modelId="{A0C5F470-F233-4C2A-B22A-26C9BACDBDEF}" type="parTrans" cxnId="{E7767731-D6C5-4EF2-9030-074F58758B05}">
      <dgm:prSet/>
      <dgm:spPr/>
      <dgm:t>
        <a:bodyPr/>
        <a:lstStyle/>
        <a:p>
          <a:endParaRPr lang="en-US"/>
        </a:p>
      </dgm:t>
    </dgm:pt>
    <dgm:pt modelId="{14418642-AEC1-40D8-9371-F65637DC9ED4}" type="sibTrans" cxnId="{E7767731-D6C5-4EF2-9030-074F58758B05}">
      <dgm:prSet/>
      <dgm:spPr/>
      <dgm:t>
        <a:bodyPr/>
        <a:lstStyle/>
        <a:p>
          <a:endParaRPr lang="en-US"/>
        </a:p>
      </dgm:t>
    </dgm:pt>
    <dgm:pt modelId="{723564DC-94A5-470A-9F6C-2ACA4CD4F1D8}">
      <dgm:prSet/>
      <dgm:spPr/>
      <dgm:t>
        <a:bodyPr/>
        <a:lstStyle/>
        <a:p>
          <a:r>
            <a:rPr lang="cs-CZ" b="0"/>
            <a:t>Stejně jako u testování hypotéz na genech mezi skupinami, i pokud máme velký počet genových sad! </a:t>
          </a:r>
          <a:endParaRPr lang="en-US"/>
        </a:p>
      </dgm:t>
    </dgm:pt>
    <dgm:pt modelId="{612E24D0-3EE2-4D8E-8609-C3EBA7E14293}" type="parTrans" cxnId="{96DB180B-645F-4433-B648-FA894789D7F5}">
      <dgm:prSet/>
      <dgm:spPr/>
      <dgm:t>
        <a:bodyPr/>
        <a:lstStyle/>
        <a:p>
          <a:endParaRPr lang="en-US"/>
        </a:p>
      </dgm:t>
    </dgm:pt>
    <dgm:pt modelId="{401790AB-FDE4-430C-A4EF-234F86B59AB1}" type="sibTrans" cxnId="{96DB180B-645F-4433-B648-FA894789D7F5}">
      <dgm:prSet/>
      <dgm:spPr/>
      <dgm:t>
        <a:bodyPr/>
        <a:lstStyle/>
        <a:p>
          <a:endParaRPr lang="en-US"/>
        </a:p>
      </dgm:t>
    </dgm:pt>
    <dgm:pt modelId="{2B5BBF2A-F027-48DD-9B1A-3614630128D7}">
      <dgm:prSet/>
      <dgm:spPr/>
      <dgm:t>
        <a:bodyPr/>
        <a:lstStyle/>
        <a:p>
          <a:r>
            <a:rPr lang="cs-CZ" b="0"/>
            <a:t>FDR je trochu komplikované, protože genové množiny se překrývají</a:t>
          </a:r>
          <a:endParaRPr lang="en-US"/>
        </a:p>
      </dgm:t>
    </dgm:pt>
    <dgm:pt modelId="{203C7959-7458-413F-929D-1F096CDE6DED}" type="parTrans" cxnId="{006475E0-6242-43FA-BB94-92239688F58B}">
      <dgm:prSet/>
      <dgm:spPr/>
      <dgm:t>
        <a:bodyPr/>
        <a:lstStyle/>
        <a:p>
          <a:endParaRPr lang="en-US"/>
        </a:p>
      </dgm:t>
    </dgm:pt>
    <dgm:pt modelId="{60360E7F-C222-4FB1-882A-8937CCD060FD}" type="sibTrans" cxnId="{006475E0-6242-43FA-BB94-92239688F58B}">
      <dgm:prSet/>
      <dgm:spPr/>
      <dgm:t>
        <a:bodyPr/>
        <a:lstStyle/>
        <a:p>
          <a:endParaRPr lang="en-US"/>
        </a:p>
      </dgm:t>
    </dgm:pt>
    <dgm:pt modelId="{72452C5E-9464-4BBA-B54E-8001E5BEC42B}">
      <dgm:prSet/>
      <dgm:spPr/>
      <dgm:t>
        <a:bodyPr/>
        <a:lstStyle/>
        <a:p>
          <a:r>
            <a:rPr lang="cs-CZ" b="0"/>
            <a:t>Bonferroniho korekce vždy funguje</a:t>
          </a:r>
          <a:endParaRPr lang="en-US"/>
        </a:p>
      </dgm:t>
    </dgm:pt>
    <dgm:pt modelId="{62CEAEB9-202E-40D0-989C-AD5302F7E8FA}" type="parTrans" cxnId="{2B6E0689-28DF-42FD-88AC-3674EE1BEF75}">
      <dgm:prSet/>
      <dgm:spPr/>
      <dgm:t>
        <a:bodyPr/>
        <a:lstStyle/>
        <a:p>
          <a:endParaRPr lang="en-US"/>
        </a:p>
      </dgm:t>
    </dgm:pt>
    <dgm:pt modelId="{ED296149-DAAA-4D24-842C-9FA0B5437274}" type="sibTrans" cxnId="{2B6E0689-28DF-42FD-88AC-3674EE1BEF75}">
      <dgm:prSet/>
      <dgm:spPr/>
      <dgm:t>
        <a:bodyPr/>
        <a:lstStyle/>
        <a:p>
          <a:endParaRPr lang="en-US"/>
        </a:p>
      </dgm:t>
    </dgm:pt>
    <dgm:pt modelId="{FCEDF87F-829E-724D-83FB-DB82A3690D8B}" type="pres">
      <dgm:prSet presAssocID="{4B26046C-19F2-4F88-9340-47879217DD12}" presName="linear" presStyleCnt="0">
        <dgm:presLayoutVars>
          <dgm:animLvl val="lvl"/>
          <dgm:resizeHandles val="exact"/>
        </dgm:presLayoutVars>
      </dgm:prSet>
      <dgm:spPr/>
    </dgm:pt>
    <dgm:pt modelId="{23E4E031-F0DB-814A-882E-E9AE18C92AF3}" type="pres">
      <dgm:prSet presAssocID="{B48F5B95-E066-48C6-B784-E0E8791854B7}" presName="parentText" presStyleLbl="node1" presStyleIdx="0" presStyleCnt="2">
        <dgm:presLayoutVars>
          <dgm:chMax val="0"/>
          <dgm:bulletEnabled val="1"/>
        </dgm:presLayoutVars>
      </dgm:prSet>
      <dgm:spPr/>
    </dgm:pt>
    <dgm:pt modelId="{A29F3AAA-7CAF-7146-AC50-314EF72A269F}" type="pres">
      <dgm:prSet presAssocID="{B48F5B95-E066-48C6-B784-E0E8791854B7}" presName="childText" presStyleLbl="revTx" presStyleIdx="0" presStyleCnt="2">
        <dgm:presLayoutVars>
          <dgm:bulletEnabled val="1"/>
        </dgm:presLayoutVars>
      </dgm:prSet>
      <dgm:spPr/>
    </dgm:pt>
    <dgm:pt modelId="{59563B11-366F-5E45-B7BA-FBBBB1DCE630}" type="pres">
      <dgm:prSet presAssocID="{D9E730D5-52F4-424B-99A6-C0BEA129E941}" presName="parentText" presStyleLbl="node1" presStyleIdx="1" presStyleCnt="2">
        <dgm:presLayoutVars>
          <dgm:chMax val="0"/>
          <dgm:bulletEnabled val="1"/>
        </dgm:presLayoutVars>
      </dgm:prSet>
      <dgm:spPr/>
    </dgm:pt>
    <dgm:pt modelId="{AC6BFBB0-8B3A-DB4A-86FC-937CBD079BDE}" type="pres">
      <dgm:prSet presAssocID="{D9E730D5-52F4-424B-99A6-C0BEA129E941}" presName="childText" presStyleLbl="revTx" presStyleIdx="1" presStyleCnt="2">
        <dgm:presLayoutVars>
          <dgm:bulletEnabled val="1"/>
        </dgm:presLayoutVars>
      </dgm:prSet>
      <dgm:spPr/>
    </dgm:pt>
  </dgm:ptLst>
  <dgm:cxnLst>
    <dgm:cxn modelId="{A60FBC03-C9AA-433E-91E6-6678DD856630}" srcId="{4B26046C-19F2-4F88-9340-47879217DD12}" destId="{B48F5B95-E066-48C6-B784-E0E8791854B7}" srcOrd="0" destOrd="0" parTransId="{A2424C8C-042C-4227-A7DE-1B873A2DDB89}" sibTransId="{DD910ADF-BD65-4476-B295-1B1571774043}"/>
    <dgm:cxn modelId="{96DB180B-645F-4433-B648-FA894789D7F5}" srcId="{D9E730D5-52F4-424B-99A6-C0BEA129E941}" destId="{723564DC-94A5-470A-9F6C-2ACA4CD4F1D8}" srcOrd="0" destOrd="0" parTransId="{612E24D0-3EE2-4D8E-8609-C3EBA7E14293}" sibTransId="{401790AB-FDE4-430C-A4EF-234F86B59AB1}"/>
    <dgm:cxn modelId="{1B501E13-7EC0-42D3-8BC8-28039C10B984}" srcId="{CF5BBD01-5F16-4356-9805-87D401218DB1}" destId="{F8E334CA-0007-4BC4-B4F2-E6E3949CFE08}" srcOrd="0" destOrd="0" parTransId="{621A6EA2-F409-4C1E-9078-130B2C6A4C07}" sibTransId="{656466B2-2A5D-469D-B0C5-6C13B634EB16}"/>
    <dgm:cxn modelId="{22849521-F5E3-774D-815F-F6BA48E758B6}" type="presOf" srcId="{CF5BBD01-5F16-4356-9805-87D401218DB1}" destId="{A29F3AAA-7CAF-7146-AC50-314EF72A269F}" srcOrd="0" destOrd="0" presId="urn:microsoft.com/office/officeart/2005/8/layout/vList2"/>
    <dgm:cxn modelId="{E7767731-D6C5-4EF2-9030-074F58758B05}" srcId="{4B26046C-19F2-4F88-9340-47879217DD12}" destId="{D9E730D5-52F4-424B-99A6-C0BEA129E941}" srcOrd="1" destOrd="0" parTransId="{A0C5F470-F233-4C2A-B22A-26C9BACDBDEF}" sibTransId="{14418642-AEC1-40D8-9371-F65637DC9ED4}"/>
    <dgm:cxn modelId="{66A8CB38-8AD8-A44B-B144-8C90C6035A71}" type="presOf" srcId="{F2686947-9E63-4684-B420-07709729F30D}" destId="{A29F3AAA-7CAF-7146-AC50-314EF72A269F}" srcOrd="0" destOrd="2" presId="urn:microsoft.com/office/officeart/2005/8/layout/vList2"/>
    <dgm:cxn modelId="{00EA2C3A-B33E-D648-8056-F83EA5101B3E}" type="presOf" srcId="{F8E334CA-0007-4BC4-B4F2-E6E3949CFE08}" destId="{A29F3AAA-7CAF-7146-AC50-314EF72A269F}" srcOrd="0" destOrd="1" presId="urn:microsoft.com/office/officeart/2005/8/layout/vList2"/>
    <dgm:cxn modelId="{B8CF594E-EC63-534B-BB7B-2D0F4B4AC22B}" type="presOf" srcId="{D9E730D5-52F4-424B-99A6-C0BEA129E941}" destId="{59563B11-366F-5E45-B7BA-FBBBB1DCE630}" srcOrd="0" destOrd="0" presId="urn:microsoft.com/office/officeart/2005/8/layout/vList2"/>
    <dgm:cxn modelId="{A6149254-7B63-9E4C-9CBF-A41377123A73}" type="presOf" srcId="{2B5BBF2A-F027-48DD-9B1A-3614630128D7}" destId="{AC6BFBB0-8B3A-DB4A-86FC-937CBD079BDE}" srcOrd="0" destOrd="1" presId="urn:microsoft.com/office/officeart/2005/8/layout/vList2"/>
    <dgm:cxn modelId="{76295279-7578-45F5-B8D0-D90D90C43A8C}" srcId="{CF5BBD01-5F16-4356-9805-87D401218DB1}" destId="{F2686947-9E63-4684-B420-07709729F30D}" srcOrd="1" destOrd="0" parTransId="{AB2DBD12-0E22-48BB-86B5-57FB85E85B5F}" sibTransId="{8A472E53-B526-47F0-9F46-E56C6ABD69E8}"/>
    <dgm:cxn modelId="{2B6E0689-28DF-42FD-88AC-3674EE1BEF75}" srcId="{D9E730D5-52F4-424B-99A6-C0BEA129E941}" destId="{72452C5E-9464-4BBA-B54E-8001E5BEC42B}" srcOrd="2" destOrd="0" parTransId="{62CEAEB9-202E-40D0-989C-AD5302F7E8FA}" sibTransId="{ED296149-DAAA-4D24-842C-9FA0B5437274}"/>
    <dgm:cxn modelId="{1DD21390-278E-0242-AC5E-04C3F1B3F340}" type="presOf" srcId="{B48F5B95-E066-48C6-B784-E0E8791854B7}" destId="{23E4E031-F0DB-814A-882E-E9AE18C92AF3}" srcOrd="0" destOrd="0" presId="urn:microsoft.com/office/officeart/2005/8/layout/vList2"/>
    <dgm:cxn modelId="{C7F39095-D4BF-1040-931E-C8C3E1043B8F}" type="presOf" srcId="{723564DC-94A5-470A-9F6C-2ACA4CD4F1D8}" destId="{AC6BFBB0-8B3A-DB4A-86FC-937CBD079BDE}" srcOrd="0" destOrd="0" presId="urn:microsoft.com/office/officeart/2005/8/layout/vList2"/>
    <dgm:cxn modelId="{1A3994C9-09D6-F545-AE68-9FEECED5D0C2}" type="presOf" srcId="{4B26046C-19F2-4F88-9340-47879217DD12}" destId="{FCEDF87F-829E-724D-83FB-DB82A3690D8B}" srcOrd="0" destOrd="0" presId="urn:microsoft.com/office/officeart/2005/8/layout/vList2"/>
    <dgm:cxn modelId="{7B8729D6-9616-2942-AFF3-4A94CE6FD758}" type="presOf" srcId="{72452C5E-9464-4BBA-B54E-8001E5BEC42B}" destId="{AC6BFBB0-8B3A-DB4A-86FC-937CBD079BDE}" srcOrd="0" destOrd="2" presId="urn:microsoft.com/office/officeart/2005/8/layout/vList2"/>
    <dgm:cxn modelId="{FBF1C8D8-AAC1-4121-86B4-DFA59B664649}" srcId="{B48F5B95-E066-48C6-B784-E0E8791854B7}" destId="{CF5BBD01-5F16-4356-9805-87D401218DB1}" srcOrd="0" destOrd="0" parTransId="{D5343CC3-63AD-43D7-AAB7-3061EF657A40}" sibTransId="{0C40A3E3-9726-4066-9358-7D9DBD486B8E}"/>
    <dgm:cxn modelId="{006475E0-6242-43FA-BB94-92239688F58B}" srcId="{D9E730D5-52F4-424B-99A6-C0BEA129E941}" destId="{2B5BBF2A-F027-48DD-9B1A-3614630128D7}" srcOrd="1" destOrd="0" parTransId="{203C7959-7458-413F-929D-1F096CDE6DED}" sibTransId="{60360E7F-C222-4FB1-882A-8937CCD060FD}"/>
    <dgm:cxn modelId="{5F7989A8-B2AD-7F46-9AAF-F11440E45067}" type="presParOf" srcId="{FCEDF87F-829E-724D-83FB-DB82A3690D8B}" destId="{23E4E031-F0DB-814A-882E-E9AE18C92AF3}" srcOrd="0" destOrd="0" presId="urn:microsoft.com/office/officeart/2005/8/layout/vList2"/>
    <dgm:cxn modelId="{A62C229A-E698-5441-91C6-4067A6504B8E}" type="presParOf" srcId="{FCEDF87F-829E-724D-83FB-DB82A3690D8B}" destId="{A29F3AAA-7CAF-7146-AC50-314EF72A269F}" srcOrd="1" destOrd="0" presId="urn:microsoft.com/office/officeart/2005/8/layout/vList2"/>
    <dgm:cxn modelId="{E1B522E8-3BCD-124C-A2A0-04A5528C0E53}" type="presParOf" srcId="{FCEDF87F-829E-724D-83FB-DB82A3690D8B}" destId="{59563B11-366F-5E45-B7BA-FBBBB1DCE630}" srcOrd="2" destOrd="0" presId="urn:microsoft.com/office/officeart/2005/8/layout/vList2"/>
    <dgm:cxn modelId="{CE899390-B3A0-AF43-9792-2FDBA95ABBB2}" type="presParOf" srcId="{FCEDF87F-829E-724D-83FB-DB82A3690D8B}" destId="{AC6BFBB0-8B3A-DB4A-86FC-937CBD079BDE}"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EDD92-633A-0440-98E2-624245B68CC3}">
      <dsp:nvSpPr>
        <dsp:cNvPr id="0" name=""/>
        <dsp:cNvSpPr/>
      </dsp:nvSpPr>
      <dsp:spPr>
        <a:xfrm>
          <a:off x="0" y="2986270"/>
          <a:ext cx="5115491" cy="19593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cs-CZ" sz="2500" b="1" kern="1200" dirty="0"/>
            <a:t>Sada genů </a:t>
          </a:r>
          <a:r>
            <a:rPr lang="cs-CZ" sz="2500" b="0" kern="1200" dirty="0"/>
            <a:t>nemusí být dráha – je to všeobecnější a méně specifický pojem</a:t>
          </a:r>
          <a:endParaRPr lang="en-US" sz="2500" kern="1200" dirty="0"/>
        </a:p>
      </dsp:txBody>
      <dsp:txXfrm>
        <a:off x="0" y="2986270"/>
        <a:ext cx="5115491" cy="1959316"/>
      </dsp:txXfrm>
    </dsp:sp>
    <dsp:sp modelId="{26BB66EA-A5A5-9F44-ABC8-B6337503CF67}">
      <dsp:nvSpPr>
        <dsp:cNvPr id="0" name=""/>
        <dsp:cNvSpPr/>
      </dsp:nvSpPr>
      <dsp:spPr>
        <a:xfrm rot="10800000">
          <a:off x="0" y="2231"/>
          <a:ext cx="5115491" cy="301342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cs-CZ" sz="2500" b="0" kern="1200"/>
            <a:t>Génová sada je jakákoliv množina genů, například</a:t>
          </a:r>
          <a:endParaRPr lang="en-US" sz="2500" kern="1200"/>
        </a:p>
      </dsp:txBody>
      <dsp:txXfrm rot="-10800000">
        <a:off x="0" y="2231"/>
        <a:ext cx="5115491" cy="1057713"/>
      </dsp:txXfrm>
    </dsp:sp>
    <dsp:sp modelId="{A400F99B-3D68-0D40-9C6E-79CBC51234AD}">
      <dsp:nvSpPr>
        <dsp:cNvPr id="0" name=""/>
        <dsp:cNvSpPr/>
      </dsp:nvSpPr>
      <dsp:spPr>
        <a:xfrm>
          <a:off x="2497" y="1059944"/>
          <a:ext cx="1703498" cy="90101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cs-CZ" sz="1600" b="0" kern="1200"/>
            <a:t>všechny geny patřící do jedné dráhy</a:t>
          </a:r>
          <a:endParaRPr lang="en-US" sz="1600" kern="1200"/>
        </a:p>
      </dsp:txBody>
      <dsp:txXfrm>
        <a:off x="2497" y="1059944"/>
        <a:ext cx="1703498" cy="901015"/>
      </dsp:txXfrm>
    </dsp:sp>
    <dsp:sp modelId="{EDC3CBB1-E687-1B48-AAFF-F9A0E4ABB749}">
      <dsp:nvSpPr>
        <dsp:cNvPr id="0" name=""/>
        <dsp:cNvSpPr/>
      </dsp:nvSpPr>
      <dsp:spPr>
        <a:xfrm>
          <a:off x="1705996" y="1059944"/>
          <a:ext cx="1703498" cy="90101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cs-CZ" sz="1600" b="0" kern="1200"/>
            <a:t>všechny geny které mají podobnou funkci</a:t>
          </a:r>
          <a:endParaRPr lang="en-US" sz="1600" kern="1200"/>
        </a:p>
      </dsp:txBody>
      <dsp:txXfrm>
        <a:off x="1705996" y="1059944"/>
        <a:ext cx="1703498" cy="901015"/>
      </dsp:txXfrm>
    </dsp:sp>
    <dsp:sp modelId="{B1C735C5-A78F-BE4E-A903-317811E2B9E6}">
      <dsp:nvSpPr>
        <dsp:cNvPr id="0" name=""/>
        <dsp:cNvSpPr/>
      </dsp:nvSpPr>
      <dsp:spPr>
        <a:xfrm>
          <a:off x="3409494" y="1059944"/>
          <a:ext cx="1703498" cy="90101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cs-CZ" sz="1600" b="0" kern="1200"/>
            <a:t>...</a:t>
          </a:r>
          <a:endParaRPr lang="en-US" sz="1600" kern="1200"/>
        </a:p>
      </dsp:txBody>
      <dsp:txXfrm>
        <a:off x="3409494" y="1059944"/>
        <a:ext cx="1703498" cy="901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B0973-5E06-0C4F-8784-27C46E06334D}">
      <dsp:nvSpPr>
        <dsp:cNvPr id="0" name=""/>
        <dsp:cNvSpPr/>
      </dsp:nvSpPr>
      <dsp:spPr>
        <a:xfrm>
          <a:off x="0" y="3363072"/>
          <a:ext cx="6269038" cy="22065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cs-CZ" sz="2800" b="0" kern="1200"/>
            <a:t>Je možné zabarvit jednotlivé geny podle rozdílných barev</a:t>
          </a:r>
          <a:endParaRPr lang="en-US" sz="2800" kern="1200"/>
        </a:p>
      </dsp:txBody>
      <dsp:txXfrm>
        <a:off x="0" y="3363072"/>
        <a:ext cx="6269038" cy="2206539"/>
      </dsp:txXfrm>
    </dsp:sp>
    <dsp:sp modelId="{98B34F86-EFA5-D848-94AF-B6350E6A8496}">
      <dsp:nvSpPr>
        <dsp:cNvPr id="0" name=""/>
        <dsp:cNvSpPr/>
      </dsp:nvSpPr>
      <dsp:spPr>
        <a:xfrm rot="10800000">
          <a:off x="0" y="2512"/>
          <a:ext cx="6269038" cy="3393658"/>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cs-CZ" sz="2800" b="0" kern="1200"/>
            <a:t>Poklikání na jednotlivé uzly</a:t>
          </a:r>
          <a:r>
            <a:rPr lang="en-GB" sz="2800" b="0" kern="1200"/>
            <a:t> </a:t>
          </a:r>
          <a:r>
            <a:rPr lang="cs-CZ" sz="2800" b="0" kern="1200"/>
            <a:t>zobrazí víc informací o jednotlivých genech:</a:t>
          </a:r>
          <a:endParaRPr lang="en-US" sz="2800" kern="1200"/>
        </a:p>
      </dsp:txBody>
      <dsp:txXfrm rot="-10800000">
        <a:off x="0" y="2512"/>
        <a:ext cx="6269038" cy="1191173"/>
      </dsp:txXfrm>
    </dsp:sp>
    <dsp:sp modelId="{3D045906-8600-C14B-89A1-6445EB42DC50}">
      <dsp:nvSpPr>
        <dsp:cNvPr id="0" name=""/>
        <dsp:cNvSpPr/>
      </dsp:nvSpPr>
      <dsp:spPr>
        <a:xfrm>
          <a:off x="0" y="1193686"/>
          <a:ext cx="1567259" cy="101470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cs-CZ" sz="1300" b="0" kern="1200"/>
            <a:t>Všechny ostatní dráhy do kterých patří gen</a:t>
          </a:r>
          <a:endParaRPr lang="en-US" sz="1300" kern="1200"/>
        </a:p>
      </dsp:txBody>
      <dsp:txXfrm>
        <a:off x="0" y="1193686"/>
        <a:ext cx="1567259" cy="1014703"/>
      </dsp:txXfrm>
    </dsp:sp>
    <dsp:sp modelId="{F7113C5E-363C-2144-9ABB-27D147701CD6}">
      <dsp:nvSpPr>
        <dsp:cNvPr id="0" name=""/>
        <dsp:cNvSpPr/>
      </dsp:nvSpPr>
      <dsp:spPr>
        <a:xfrm>
          <a:off x="1567259" y="1193686"/>
          <a:ext cx="1567259" cy="1014703"/>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cs-CZ" sz="1300" b="0" kern="1200"/>
            <a:t>Identifikátory daného genu v různých jiných databázích</a:t>
          </a:r>
          <a:endParaRPr lang="en-US" sz="1300" kern="1200"/>
        </a:p>
      </dsp:txBody>
      <dsp:txXfrm>
        <a:off x="1567259" y="1193686"/>
        <a:ext cx="1567259" cy="1014703"/>
      </dsp:txXfrm>
    </dsp:sp>
    <dsp:sp modelId="{9A12D764-E215-6D4A-A947-C79DB0EDD698}">
      <dsp:nvSpPr>
        <dsp:cNvPr id="0" name=""/>
        <dsp:cNvSpPr/>
      </dsp:nvSpPr>
      <dsp:spPr>
        <a:xfrm>
          <a:off x="3134519" y="1193686"/>
          <a:ext cx="1567259" cy="1014703"/>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cs-CZ" sz="1300" b="0" kern="1200"/>
            <a:t>Odkaz na literaturu z které byly informace čerpané, případně další důležité články</a:t>
          </a:r>
          <a:endParaRPr lang="en-US" sz="1300" kern="1200"/>
        </a:p>
      </dsp:txBody>
      <dsp:txXfrm>
        <a:off x="3134519" y="1193686"/>
        <a:ext cx="1567259" cy="1014703"/>
      </dsp:txXfrm>
    </dsp:sp>
    <dsp:sp modelId="{37F31AEB-F0F3-5D48-B246-621A148A4923}">
      <dsp:nvSpPr>
        <dsp:cNvPr id="0" name=""/>
        <dsp:cNvSpPr/>
      </dsp:nvSpPr>
      <dsp:spPr>
        <a:xfrm>
          <a:off x="4701778" y="1193686"/>
          <a:ext cx="1567259" cy="101470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cs-CZ" sz="1300" b="0" kern="1200"/>
            <a:t>Informaci o sekvenci</a:t>
          </a:r>
          <a:endParaRPr lang="en-US" sz="1300" kern="1200"/>
        </a:p>
      </dsp:txBody>
      <dsp:txXfrm>
        <a:off x="4701778" y="1193686"/>
        <a:ext cx="1567259" cy="1014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2CAE6-1742-8440-BA31-9DB1AF8EC6A9}">
      <dsp:nvSpPr>
        <dsp:cNvPr id="0" name=""/>
        <dsp:cNvSpPr/>
      </dsp:nvSpPr>
      <dsp:spPr>
        <a:xfrm>
          <a:off x="0" y="402142"/>
          <a:ext cx="6269038"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0" kern="1200"/>
            <a:t>Pod</a:t>
          </a:r>
          <a:r>
            <a:rPr lang="en-US" sz="2800" b="0" kern="1200"/>
            <a:t>le </a:t>
          </a:r>
          <a:r>
            <a:rPr lang="cs-CZ" sz="2800" b="0" kern="1200"/>
            <a:t>toho s </a:t>
          </a:r>
          <a:r>
            <a:rPr lang="en-US" sz="2800" b="0" kern="1200"/>
            <a:t>j</a:t>
          </a:r>
          <a:r>
            <a:rPr lang="cs-CZ" sz="2800" b="0" kern="1200"/>
            <a:t>akou inform</a:t>
          </a:r>
          <a:r>
            <a:rPr lang="en-US" sz="2800" b="0" kern="1200"/>
            <a:t>a</a:t>
          </a:r>
          <a:r>
            <a:rPr lang="cs-CZ" sz="2800" b="0" kern="1200"/>
            <a:t>cí pracují na</a:t>
          </a:r>
          <a:endParaRPr lang="en-US" sz="2800" kern="1200"/>
        </a:p>
      </dsp:txBody>
      <dsp:txXfrm>
        <a:off x="32784" y="434926"/>
        <a:ext cx="6203470" cy="606012"/>
      </dsp:txXfrm>
    </dsp:sp>
    <dsp:sp modelId="{BD7BFD8A-6E3A-3E4C-B3EA-F11D3FCB31D9}">
      <dsp:nvSpPr>
        <dsp:cNvPr id="0" name=""/>
        <dsp:cNvSpPr/>
      </dsp:nvSpPr>
      <dsp:spPr>
        <a:xfrm>
          <a:off x="0" y="1073722"/>
          <a:ext cx="6269038" cy="168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sk-SK" sz="2200" b="0" i="1" kern="1200" dirty="0"/>
            <a:t>m</a:t>
          </a:r>
          <a:r>
            <a:rPr lang="en-GB" sz="2200" b="0" i="1" kern="1200" dirty="0"/>
            <a:t>et</a:t>
          </a:r>
          <a:r>
            <a:rPr lang="cs-CZ" sz="2200" b="0" i="1" kern="1200" dirty="0" err="1"/>
            <a:t>ody</a:t>
          </a:r>
          <a:r>
            <a:rPr lang="cs-CZ" sz="2200" b="0" i="1" kern="1200" dirty="0"/>
            <a:t> dělící hranice – </a:t>
          </a:r>
          <a:r>
            <a:rPr lang="cs-CZ" sz="2200" b="0" kern="1200" dirty="0"/>
            <a:t>berou do úvahy jen informaci "významný" vs. "nevýznamný" gen</a:t>
          </a:r>
          <a:endParaRPr lang="en-US" sz="2200" kern="1200" dirty="0"/>
        </a:p>
        <a:p>
          <a:pPr marL="228600" lvl="1" indent="-228600" algn="l" defTabSz="977900">
            <a:lnSpc>
              <a:spcPct val="90000"/>
            </a:lnSpc>
            <a:spcBef>
              <a:spcPct val="0"/>
            </a:spcBef>
            <a:spcAft>
              <a:spcPct val="20000"/>
            </a:spcAft>
            <a:buChar char="•"/>
          </a:pPr>
          <a:r>
            <a:rPr lang="sk-SK" sz="2200" b="0" i="1" kern="1200"/>
            <a:t>m</a:t>
          </a:r>
          <a:r>
            <a:rPr lang="en-GB" sz="2200" b="0" i="1" kern="1200"/>
            <a:t>et</a:t>
          </a:r>
          <a:r>
            <a:rPr lang="cs-CZ" sz="2200" b="0" i="1" kern="1200"/>
            <a:t>ody celého seznamu genů – </a:t>
          </a:r>
          <a:r>
            <a:rPr lang="cs-CZ" sz="2200" b="0" kern="1200"/>
            <a:t>pracují přímo se všemi </a:t>
          </a:r>
          <a:r>
            <a:rPr lang="cs-CZ" sz="2200" b="0" i="1" kern="1200"/>
            <a:t>p</a:t>
          </a:r>
          <a:r>
            <a:rPr lang="cs-CZ" sz="2200" b="0" kern="1200"/>
            <a:t>-hodnotami (i nevýznamnými!) a teda s pořadím</a:t>
          </a:r>
          <a:endParaRPr lang="en-US" sz="2200" kern="1200"/>
        </a:p>
      </dsp:txBody>
      <dsp:txXfrm>
        <a:off x="0" y="1073722"/>
        <a:ext cx="6269038" cy="1680840"/>
      </dsp:txXfrm>
    </dsp:sp>
    <dsp:sp modelId="{A66121CE-3EB7-E447-B3D4-5B72C694A17D}">
      <dsp:nvSpPr>
        <dsp:cNvPr id="0" name=""/>
        <dsp:cNvSpPr/>
      </dsp:nvSpPr>
      <dsp:spPr>
        <a:xfrm>
          <a:off x="0" y="2754562"/>
          <a:ext cx="6269038"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dirty="0"/>
            <a:t>P</a:t>
          </a:r>
          <a:r>
            <a:rPr lang="cs-CZ" sz="2800" b="0" kern="1200" dirty="0"/>
            <a:t>odle skupiny molekul které analyzují na:</a:t>
          </a:r>
          <a:endParaRPr lang="en-US" sz="2800" kern="1200" dirty="0"/>
        </a:p>
      </dsp:txBody>
      <dsp:txXfrm>
        <a:off x="32784" y="2787346"/>
        <a:ext cx="6203470" cy="606012"/>
      </dsp:txXfrm>
    </dsp:sp>
    <dsp:sp modelId="{12ABAAFA-C6F7-BA47-B3B7-25942EA2CFE3}">
      <dsp:nvSpPr>
        <dsp:cNvPr id="0" name=""/>
        <dsp:cNvSpPr/>
      </dsp:nvSpPr>
      <dsp:spPr>
        <a:xfrm>
          <a:off x="0" y="3426142"/>
          <a:ext cx="6269038"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cs-CZ" sz="2200" b="0" i="1" kern="1200"/>
            <a:t>uzavřené</a:t>
          </a:r>
          <a:r>
            <a:rPr lang="cs-CZ" sz="2200" b="0" kern="1200"/>
            <a:t> – analýza jen v rámci genů v sadě</a:t>
          </a:r>
          <a:endParaRPr lang="en-US" sz="2200" kern="1200"/>
        </a:p>
        <a:p>
          <a:pPr marL="228600" lvl="1" indent="-228600" algn="l" defTabSz="977900">
            <a:lnSpc>
              <a:spcPct val="90000"/>
            </a:lnSpc>
            <a:spcBef>
              <a:spcPct val="0"/>
            </a:spcBef>
            <a:spcAft>
              <a:spcPct val="20000"/>
            </a:spcAft>
            <a:buChar char="•"/>
          </a:pPr>
          <a:r>
            <a:rPr lang="cs-CZ" sz="2200" b="0" i="1" kern="1200"/>
            <a:t>kompetitivní</a:t>
          </a:r>
          <a:r>
            <a:rPr lang="cs-CZ" sz="2200" b="0" kern="1200"/>
            <a:t> – porovnání se všemi geny experimentu</a:t>
          </a:r>
          <a:endParaRPr lang="en-US" sz="2200" kern="1200"/>
        </a:p>
      </dsp:txBody>
      <dsp:txXfrm>
        <a:off x="0" y="3426142"/>
        <a:ext cx="6269038" cy="1072260"/>
      </dsp:txXfrm>
    </dsp:sp>
    <dsp:sp modelId="{09F2BA03-0734-5A4E-A1E3-E3717B92631A}">
      <dsp:nvSpPr>
        <dsp:cNvPr id="0" name=""/>
        <dsp:cNvSpPr/>
      </dsp:nvSpPr>
      <dsp:spPr>
        <a:xfrm>
          <a:off x="0" y="4498402"/>
          <a:ext cx="6269038" cy="6715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t>Nové metody pracují i s topologií dráhy</a:t>
          </a:r>
          <a:endParaRPr lang="en-US" sz="2800" kern="1200"/>
        </a:p>
      </dsp:txBody>
      <dsp:txXfrm>
        <a:off x="32784" y="4531186"/>
        <a:ext cx="6203470" cy="606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66686-F8F2-5F4B-94CD-A5E1D8373E45}">
      <dsp:nvSpPr>
        <dsp:cNvPr id="0" name=""/>
        <dsp:cNvSpPr/>
      </dsp:nvSpPr>
      <dsp:spPr>
        <a:xfrm rot="5400000">
          <a:off x="3419003" y="-832468"/>
          <a:ext cx="1992302" cy="415544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b="0" kern="1200"/>
            <a:t>H</a:t>
          </a:r>
          <a:r>
            <a:rPr lang="cs-CZ" sz="2600" b="0" kern="1200" baseline="-25000"/>
            <a:t>0</a:t>
          </a:r>
          <a:r>
            <a:rPr lang="en-GB" sz="2600" b="0" kern="1200"/>
            <a:t> </a:t>
          </a:r>
          <a:r>
            <a:rPr lang="cs-CZ" sz="2600" b="0" kern="1200"/>
            <a:t>: </a:t>
          </a:r>
          <a:r>
            <a:rPr lang="en-GB" sz="2600" b="0" kern="1200"/>
            <a:t>“</a:t>
          </a:r>
          <a:r>
            <a:rPr lang="cs-CZ" sz="2600" b="0" kern="1200"/>
            <a:t>Žádné geny z genové množiny nejsou odlišně exprimované</a:t>
          </a:r>
          <a:r>
            <a:rPr lang="en-GB" sz="2600" b="0" kern="1200"/>
            <a:t>”</a:t>
          </a:r>
          <a:endParaRPr lang="en-US" sz="2600" kern="1200"/>
        </a:p>
      </dsp:txBody>
      <dsp:txXfrm rot="-5400000">
        <a:off x="2337434" y="346357"/>
        <a:ext cx="4058184" cy="1797790"/>
      </dsp:txXfrm>
    </dsp:sp>
    <dsp:sp modelId="{CC97FE68-12B7-0042-BBCE-3DFC574EC96C}">
      <dsp:nvSpPr>
        <dsp:cNvPr id="0" name=""/>
        <dsp:cNvSpPr/>
      </dsp:nvSpPr>
      <dsp:spPr>
        <a:xfrm>
          <a:off x="0" y="62"/>
          <a:ext cx="2337435" cy="24903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sk-SK" sz="2500" b="0" kern="1200"/>
            <a:t>Uzavřená</a:t>
          </a:r>
          <a:r>
            <a:rPr lang="en-GB" sz="2500" b="0" kern="1200"/>
            <a:t> met</a:t>
          </a:r>
          <a:r>
            <a:rPr lang="cs-CZ" sz="2500" b="0" kern="1200"/>
            <a:t>oda používá jen hodnoty genů z dané množiny:</a:t>
          </a:r>
          <a:endParaRPr lang="en-US" sz="2500" kern="1200"/>
        </a:p>
      </dsp:txBody>
      <dsp:txXfrm>
        <a:off x="114104" y="114166"/>
        <a:ext cx="2109227" cy="2262170"/>
      </dsp:txXfrm>
    </dsp:sp>
    <dsp:sp modelId="{1A0C96E3-DB5D-CD4F-A357-E8381AFC95FF}">
      <dsp:nvSpPr>
        <dsp:cNvPr id="0" name=""/>
        <dsp:cNvSpPr/>
      </dsp:nvSpPr>
      <dsp:spPr>
        <a:xfrm rot="5400000">
          <a:off x="3419003" y="1782428"/>
          <a:ext cx="1992302" cy="4155440"/>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b="0" kern="1200"/>
            <a:t>H</a:t>
          </a:r>
          <a:r>
            <a:rPr lang="cs-CZ" sz="2600" b="0" kern="1200" baseline="-25000"/>
            <a:t>0</a:t>
          </a:r>
          <a:r>
            <a:rPr lang="cs-CZ" sz="2600" b="0" kern="1200"/>
            <a:t> : </a:t>
          </a:r>
          <a:r>
            <a:rPr lang="en-GB" sz="2600" b="0" kern="1200"/>
            <a:t>“</a:t>
          </a:r>
          <a:r>
            <a:rPr lang="cs-CZ" sz="2600" b="0" kern="1200"/>
            <a:t>Geny v genové množině nejsou víc odlišně exprimované než ostatní geny v experimentu</a:t>
          </a:r>
          <a:r>
            <a:rPr lang="en-GB" sz="2600" b="0" kern="1200"/>
            <a:t>”</a:t>
          </a:r>
          <a:endParaRPr lang="en-US" sz="2600" kern="1200"/>
        </a:p>
      </dsp:txBody>
      <dsp:txXfrm rot="-5400000">
        <a:off x="2337434" y="2961253"/>
        <a:ext cx="4058184" cy="1797790"/>
      </dsp:txXfrm>
    </dsp:sp>
    <dsp:sp modelId="{40583C8F-D02D-3B4A-AA20-093E31A4B797}">
      <dsp:nvSpPr>
        <dsp:cNvPr id="0" name=""/>
        <dsp:cNvSpPr/>
      </dsp:nvSpPr>
      <dsp:spPr>
        <a:xfrm>
          <a:off x="0" y="2614959"/>
          <a:ext cx="2337435" cy="249037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cs-CZ" sz="2500" b="0" kern="1200"/>
            <a:t>Kompetitivní test</a:t>
          </a:r>
          <a:r>
            <a:rPr lang="en-GB" sz="2500" b="0" kern="1200"/>
            <a:t> </a:t>
          </a:r>
          <a:r>
            <a:rPr lang="cs-CZ" sz="2500" b="0" kern="1200"/>
            <a:t>porovnává geny v genové množině s ostatními geny v experimentu</a:t>
          </a:r>
          <a:endParaRPr lang="en-US" sz="2500" kern="1200"/>
        </a:p>
      </dsp:txBody>
      <dsp:txXfrm>
        <a:off x="114104" y="2729063"/>
        <a:ext cx="2109227" cy="22621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689F7-D22F-E44C-9835-5FA4BE56801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356E0-7247-9647-BCAD-25EF5053329D}">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sk-SK" sz="4200" b="0" kern="1200" dirty="0" err="1"/>
            <a:t>Datový</a:t>
          </a:r>
          <a:r>
            <a:rPr lang="sk-SK" sz="4200" b="0" kern="1200" dirty="0"/>
            <a:t> </a:t>
          </a:r>
          <a:r>
            <a:rPr lang="sk-SK" sz="4200" b="0" kern="1200" dirty="0" err="1"/>
            <a:t>soubor</a:t>
          </a:r>
          <a:r>
            <a:rPr lang="sk-SK" sz="4200" b="0" kern="1200" dirty="0"/>
            <a:t> 12 639 </a:t>
          </a:r>
          <a:r>
            <a:rPr lang="sk-SK" sz="4200" b="0" kern="1200" dirty="0" err="1"/>
            <a:t>genů</a:t>
          </a:r>
          <a:r>
            <a:rPr lang="sk-SK" sz="4200" b="0" kern="1200" dirty="0"/>
            <a:t>. Z nich p</a:t>
          </a:r>
          <a:r>
            <a:rPr lang="en-US" sz="4200" b="0" kern="1200" dirty="0"/>
            <a:t>&lt;0.05 m</a:t>
          </a:r>
          <a:r>
            <a:rPr lang="sk-SK" sz="4200" b="0" kern="1200" dirty="0"/>
            <a:t>á</a:t>
          </a:r>
          <a:r>
            <a:rPr lang="en-US" sz="4200" b="0" kern="1200" dirty="0"/>
            <a:t> 1272</a:t>
          </a:r>
          <a:r>
            <a:rPr lang="sk-SK" sz="4200" b="0" kern="1200" dirty="0"/>
            <a:t> </a:t>
          </a:r>
          <a:r>
            <a:rPr lang="sk-SK" sz="4200" b="0" kern="1200" dirty="0" err="1"/>
            <a:t>genů</a:t>
          </a:r>
          <a:endParaRPr lang="en-US" sz="4200" kern="1200" dirty="0"/>
        </a:p>
      </dsp:txBody>
      <dsp:txXfrm>
        <a:off x="0" y="2492"/>
        <a:ext cx="6492875" cy="1700138"/>
      </dsp:txXfrm>
    </dsp:sp>
    <dsp:sp modelId="{6D7B9DE8-84CA-C641-A53A-5A1A5C0D53E2}">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D2847B-7B4B-1445-A213-F1D0F1A32B4B}">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cs-CZ" sz="4200" b="0" kern="1200"/>
            <a:t>96 genů v genové sadě, z toho </a:t>
          </a:r>
          <a:r>
            <a:rPr lang="en-GB" sz="4200" b="0" kern="1200"/>
            <a:t>8 </a:t>
          </a:r>
          <a:r>
            <a:rPr lang="cs-CZ" sz="4200" b="0" kern="1200"/>
            <a:t>má p-hodnoty</a:t>
          </a:r>
          <a:r>
            <a:rPr lang="en-GB" sz="4200" b="0" kern="1200"/>
            <a:t> &lt; 5%</a:t>
          </a:r>
          <a:endParaRPr lang="en-US" sz="4200" kern="1200"/>
        </a:p>
      </dsp:txBody>
      <dsp:txXfrm>
        <a:off x="0" y="1702630"/>
        <a:ext cx="6492875" cy="1700138"/>
      </dsp:txXfrm>
    </dsp:sp>
    <dsp:sp modelId="{B7A9701B-051A-FE45-8E93-5E9642516CC5}">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CB3E48-3516-A944-8638-4EDCF86E4910}">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cs-CZ" sz="4200" b="0" kern="1200"/>
            <a:t>Kolik odlišně exprimovaných genů oč</a:t>
          </a:r>
          <a:r>
            <a:rPr lang="en-US" sz="4200" b="0" kern="1200"/>
            <a:t>e</a:t>
          </a:r>
          <a:r>
            <a:rPr lang="cs-CZ" sz="4200" b="0" kern="1200"/>
            <a:t>káváme náhodně?</a:t>
          </a:r>
          <a:endParaRPr lang="en-US" sz="4200" kern="1200"/>
        </a:p>
      </dsp:txBody>
      <dsp:txXfrm>
        <a:off x="0" y="3402769"/>
        <a:ext cx="6492875" cy="1700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4E031-F0DB-814A-882E-E9AE18C92AF3}">
      <dsp:nvSpPr>
        <dsp:cNvPr id="0" name=""/>
        <dsp:cNvSpPr/>
      </dsp:nvSpPr>
      <dsp:spPr>
        <a:xfrm>
          <a:off x="0" y="67752"/>
          <a:ext cx="6513603"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cs-CZ" sz="3300" b="0" kern="1200"/>
            <a:t>Směr změny</a:t>
          </a:r>
          <a:endParaRPr lang="en-US" sz="3300" kern="1200"/>
        </a:p>
      </dsp:txBody>
      <dsp:txXfrm>
        <a:off x="38638" y="106390"/>
        <a:ext cx="6436327" cy="714229"/>
      </dsp:txXfrm>
    </dsp:sp>
    <dsp:sp modelId="{A29F3AAA-7CAF-7146-AC50-314EF72A269F}">
      <dsp:nvSpPr>
        <dsp:cNvPr id="0" name=""/>
        <dsp:cNvSpPr/>
      </dsp:nvSpPr>
      <dsp:spPr>
        <a:xfrm>
          <a:off x="0" y="859257"/>
          <a:ext cx="6513603"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cs-CZ" sz="2600" b="0" kern="1200" dirty="0"/>
            <a:t>Pokud chceme zjistit </a:t>
          </a:r>
          <a:r>
            <a:rPr lang="cs-CZ" sz="2600" b="1" kern="1200" dirty="0"/>
            <a:t>směr</a:t>
          </a:r>
          <a:r>
            <a:rPr lang="cs-CZ" sz="2600" b="0" kern="1200" dirty="0"/>
            <a:t> změny, musíme zopakovat analýzu pro jednostranný test</a:t>
          </a:r>
          <a:endParaRPr lang="en-US" sz="2600" kern="1200" dirty="0"/>
        </a:p>
        <a:p>
          <a:pPr marL="457200" lvl="2" indent="-228600" algn="l" defTabSz="1155700">
            <a:lnSpc>
              <a:spcPct val="90000"/>
            </a:lnSpc>
            <a:spcBef>
              <a:spcPct val="0"/>
            </a:spcBef>
            <a:spcAft>
              <a:spcPct val="20000"/>
            </a:spcAft>
            <a:buChar char="•"/>
          </a:pPr>
          <a:r>
            <a:rPr lang="cs-CZ" sz="2600" b="0" kern="1200"/>
            <a:t>jen up-regulované</a:t>
          </a:r>
          <a:endParaRPr lang="en-US" sz="2600" kern="1200"/>
        </a:p>
        <a:p>
          <a:pPr marL="457200" lvl="2" indent="-228600" algn="l" defTabSz="1155700">
            <a:lnSpc>
              <a:spcPct val="90000"/>
            </a:lnSpc>
            <a:spcBef>
              <a:spcPct val="0"/>
            </a:spcBef>
            <a:spcAft>
              <a:spcPct val="20000"/>
            </a:spcAft>
            <a:buChar char="•"/>
          </a:pPr>
          <a:r>
            <a:rPr lang="cs-CZ" sz="2600" b="0" kern="1200"/>
            <a:t>jen down-regulované</a:t>
          </a:r>
          <a:endParaRPr lang="en-US" sz="2600" kern="1200"/>
        </a:p>
      </dsp:txBody>
      <dsp:txXfrm>
        <a:off x="0" y="859257"/>
        <a:ext cx="6513603" cy="1707750"/>
      </dsp:txXfrm>
    </dsp:sp>
    <dsp:sp modelId="{59563B11-366F-5E45-B7BA-FBBBB1DCE630}">
      <dsp:nvSpPr>
        <dsp:cNvPr id="0" name=""/>
        <dsp:cNvSpPr/>
      </dsp:nvSpPr>
      <dsp:spPr>
        <a:xfrm>
          <a:off x="0" y="2567008"/>
          <a:ext cx="6513603" cy="7915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cs-CZ" sz="3300" b="0" kern="1200"/>
            <a:t>Mnohonásobné testování</a:t>
          </a:r>
          <a:endParaRPr lang="en-US" sz="3300" kern="1200"/>
        </a:p>
      </dsp:txBody>
      <dsp:txXfrm>
        <a:off x="38638" y="2605646"/>
        <a:ext cx="6436327" cy="714229"/>
      </dsp:txXfrm>
    </dsp:sp>
    <dsp:sp modelId="{AC6BFBB0-8B3A-DB4A-86FC-937CBD079BDE}">
      <dsp:nvSpPr>
        <dsp:cNvPr id="0" name=""/>
        <dsp:cNvSpPr/>
      </dsp:nvSpPr>
      <dsp:spPr>
        <a:xfrm>
          <a:off x="0" y="3358513"/>
          <a:ext cx="6513603" cy="245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cs-CZ" sz="2600" b="0" kern="1200"/>
            <a:t>Stejně jako u testování hypotéz na genech mezi skupinami, i pokud máme velký počet genových sad! </a:t>
          </a:r>
          <a:endParaRPr lang="en-US" sz="2600" kern="1200"/>
        </a:p>
        <a:p>
          <a:pPr marL="228600" lvl="1" indent="-228600" algn="l" defTabSz="1155700">
            <a:lnSpc>
              <a:spcPct val="90000"/>
            </a:lnSpc>
            <a:spcBef>
              <a:spcPct val="0"/>
            </a:spcBef>
            <a:spcAft>
              <a:spcPct val="20000"/>
            </a:spcAft>
            <a:buChar char="•"/>
          </a:pPr>
          <a:r>
            <a:rPr lang="cs-CZ" sz="2600" b="0" kern="1200"/>
            <a:t>FDR je trochu komplikované, protože genové množiny se překrývají</a:t>
          </a:r>
          <a:endParaRPr lang="en-US" sz="2600" kern="1200"/>
        </a:p>
        <a:p>
          <a:pPr marL="228600" lvl="1" indent="-228600" algn="l" defTabSz="1155700">
            <a:lnSpc>
              <a:spcPct val="90000"/>
            </a:lnSpc>
            <a:spcBef>
              <a:spcPct val="0"/>
            </a:spcBef>
            <a:spcAft>
              <a:spcPct val="20000"/>
            </a:spcAft>
            <a:buChar char="•"/>
          </a:pPr>
          <a:r>
            <a:rPr lang="cs-CZ" sz="2600" b="0" kern="1200"/>
            <a:t>Bonferroniho korekce vždy funguje</a:t>
          </a:r>
          <a:endParaRPr lang="en-US" sz="2600" kern="1200"/>
        </a:p>
      </dsp:txBody>
      <dsp:txXfrm>
        <a:off x="0" y="3358513"/>
        <a:ext cx="6513603" cy="24591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cs-CZ" sz="1800" spc="-1" strike="noStrike">
                <a:solidFill>
                  <a:srgbClr val="000000"/>
                </a:solidFill>
                <a:latin typeface="Calibri"/>
              </a:rPr>
              <a:t>Click to move the slide</a:t>
            </a:r>
            <a:endParaRPr b="0" lang="cs-CZ" sz="1800" spc="-1" strike="noStrike">
              <a:solidFill>
                <a:srgbClr val="000000"/>
              </a:solidFill>
              <a:latin typeface="Calibri"/>
            </a:endParaRPr>
          </a:p>
        </p:txBody>
      </p:sp>
      <p:sp>
        <p:nvSpPr>
          <p:cNvPr id="17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cs-CZ" sz="2000" spc="-1" strike="noStrike">
                <a:latin typeface="Arial"/>
              </a:rPr>
              <a:t>Click to edit the notes format</a:t>
            </a:r>
            <a:endParaRPr b="0" lang="cs-CZ" sz="2000" spc="-1" strike="noStrike">
              <a:latin typeface="Arial"/>
            </a:endParaRPr>
          </a:p>
        </p:txBody>
      </p:sp>
      <p:sp>
        <p:nvSpPr>
          <p:cNvPr id="172"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cs-CZ" sz="1400" spc="-1" strike="noStrike">
                <a:latin typeface="Times New Roman"/>
              </a:rPr>
              <a:t>&lt;header&gt;</a:t>
            </a:r>
            <a:endParaRPr b="0" lang="cs-CZ" sz="1400" spc="-1" strike="noStrike">
              <a:latin typeface="Times New Roman"/>
            </a:endParaRPr>
          </a:p>
        </p:txBody>
      </p:sp>
      <p:sp>
        <p:nvSpPr>
          <p:cNvPr id="173"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cs-CZ" sz="1400" spc="-1" strike="noStrike">
                <a:latin typeface="Times New Roman"/>
              </a:rPr>
              <a:t>&lt;date/time&gt;</a:t>
            </a:r>
            <a:endParaRPr b="0" lang="cs-CZ" sz="1400" spc="-1" strike="noStrike">
              <a:latin typeface="Times New Roman"/>
            </a:endParaRPr>
          </a:p>
        </p:txBody>
      </p:sp>
      <p:sp>
        <p:nvSpPr>
          <p:cNvPr id="174"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cs-CZ" sz="1400" spc="-1" strike="noStrike">
                <a:latin typeface="Times New Roman"/>
              </a:rPr>
              <a:t>&lt;footer&gt;</a:t>
            </a:r>
            <a:endParaRPr b="0" lang="cs-CZ" sz="1400" spc="-1" strike="noStrike">
              <a:latin typeface="Times New Roman"/>
            </a:endParaRPr>
          </a:p>
        </p:txBody>
      </p:sp>
      <p:sp>
        <p:nvSpPr>
          <p:cNvPr id="175"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A02BCB97-1B8B-4A70-ABEA-6F8956B4F3FB}" type="slidenum">
              <a:rPr b="0" lang="cs-CZ" sz="1400" spc="-1" strike="noStrike">
                <a:latin typeface="Times New Roman"/>
              </a:rPr>
              <a:t>&lt;number&gt;</a:t>
            </a:fld>
            <a:endParaRPr b="0" lang="cs-CZ"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CustomShape 1"/>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E6EB0FD4-58E1-47C0-8A82-2EBA17A95EE0}"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36" name="TextShape 2"/>
          <p:cNvSpPr/>
          <p:nvPr/>
        </p:nvSpPr>
        <p:spPr>
          <a:xfrm>
            <a:off x="914040" y="4343400"/>
            <a:ext cx="5028120" cy="4113720"/>
          </a:xfrm>
          <a:prstGeom prst="rect">
            <a:avLst/>
          </a:prstGeom>
          <a:noFill/>
          <a:ln w="0">
            <a:noFill/>
          </a:ln>
        </p:spPr>
        <p:style>
          <a:lnRef idx="0"/>
          <a:fillRef idx="0"/>
          <a:effectRef idx="0"/>
          <a:fontRef idx="minor"/>
        </p:style>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CustomShape 1"/>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CB7294F0-A331-4160-9158-A46DA24E39B1}"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38" name="TextShape 2"/>
          <p:cNvSpPr/>
          <p:nvPr/>
        </p:nvSpPr>
        <p:spPr>
          <a:xfrm>
            <a:off x="914040" y="4343400"/>
            <a:ext cx="502812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cs-CZ" sz="1110" spc="-1" strike="noStrike">
                <a:solidFill>
                  <a:srgbClr val="000000"/>
                </a:solidFill>
                <a:latin typeface="Arial"/>
                <a:ea typeface="+mn-ea"/>
              </a:rPr>
              <a:t>Online KEGG je aktualizovany. Od 2011 roku zpoplatněný přístup na FTP server, na kterém byly závislé napr. Všechny balíky. Zadarmo sa drahy daju postahovat rucne. </a:t>
            </a:r>
            <a:endParaRPr b="0" lang="cs-CZ" sz="1110" spc="-1" strike="noStrike">
              <a:latin typeface="Arial"/>
            </a:endParaRPr>
          </a:p>
          <a:p>
            <a:pPr>
              <a:lnSpc>
                <a:spcPct val="100000"/>
              </a:lnSpc>
              <a:buNone/>
            </a:pPr>
            <a:r>
              <a:rPr b="0" lang="cs-CZ" sz="1110" spc="-1" strike="noStrike">
                <a:solidFill>
                  <a:srgbClr val="000000"/>
                </a:solidFill>
                <a:latin typeface="Arial"/>
                <a:ea typeface="+mn-ea"/>
              </a:rPr>
              <a:t> </a:t>
            </a:r>
            <a:endParaRPr b="0" lang="cs-CZ" sz="111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TextShape 1"/>
          <p:cNvSpPr/>
          <p:nvPr/>
        </p:nvSpPr>
        <p:spPr>
          <a:xfrm>
            <a:off x="685800" y="4343400"/>
            <a:ext cx="548496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cs-CZ" sz="1110" spc="-1" strike="noStrike">
                <a:solidFill>
                  <a:srgbClr val="000000"/>
                </a:solidFill>
                <a:latin typeface="Arial"/>
                <a:ea typeface="+mn-ea"/>
              </a:rPr>
              <a:t>Poklikáním na jednotlivé uzly se zobrazí více informace o jednotlivých genech, jako například všechny ostatní dráhy, do kterých gen patří, identifikace daného genu v dalších databázích, odkaz na literaturu, ze které byly informace čerpány, případně další důležité články a samozřejmě informaci o sekvenci. Také je možné zabarvit jednotlivé geny podle různých barev.</a:t>
            </a:r>
            <a:endParaRPr b="0" lang="cs-CZ" sz="1110" spc="-1" strike="noStrike">
              <a:latin typeface="Arial"/>
            </a:endParaRPr>
          </a:p>
          <a:p>
            <a:pPr>
              <a:lnSpc>
                <a:spcPct val="100000"/>
              </a:lnSpc>
              <a:buNone/>
            </a:pPr>
            <a:r>
              <a:rPr b="0" lang="cs-CZ" sz="1110" spc="-1" strike="noStrike">
                <a:solidFill>
                  <a:srgbClr val="000000"/>
                </a:solidFill>
                <a:latin typeface="Arial"/>
                <a:ea typeface="+mn-ea"/>
              </a:rPr>
              <a:t> </a:t>
            </a:r>
            <a:endParaRPr b="0" lang="cs-CZ" sz="1110" spc="-1" strike="noStrike">
              <a:latin typeface="Arial"/>
            </a:endParaRPr>
          </a:p>
        </p:txBody>
      </p:sp>
      <p:sp>
        <p:nvSpPr>
          <p:cNvPr id="540" name="CustomShape 2"/>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DB7AB703-6789-4EB9-BF69-26ABE7BBCFC5}" type="slidenum">
              <a:rPr b="0" lang="cs-CZ" sz="1300" spc="-1" strike="noStrike">
                <a:solidFill>
                  <a:srgbClr val="000000"/>
                </a:solidFill>
                <a:latin typeface="Arial"/>
                <a:ea typeface="+mn-ea"/>
              </a:rPr>
              <a:t>&lt;number&gt;</a:t>
            </a:fld>
            <a:endParaRPr b="0" lang="cs-CZ" sz="13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CustomShape 1"/>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2"/>
          <a:fillRef idx="0"/>
          <a:effectRef idx="0"/>
          <a:fontRef idx="minor"/>
        </p:style>
        <p:txBody>
          <a:bodyPr numCol="1" spcCol="1440" lIns="96840" rIns="96840" tIns="48240" bIns="48240" anchor="b">
            <a:noAutofit/>
          </a:bodyPr>
          <a:p>
            <a:pPr algn="r">
              <a:lnSpc>
                <a:spcPct val="100000"/>
              </a:lnSpc>
              <a:buNone/>
            </a:pPr>
            <a:fld id="{4D0F574B-1788-4448-BE61-41926C29F9B4}"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42" name="TextShape 2"/>
          <p:cNvSpPr/>
          <p:nvPr/>
        </p:nvSpPr>
        <p:spPr>
          <a:xfrm>
            <a:off x="914040" y="4343400"/>
            <a:ext cx="502812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1" lang="cs-CZ" sz="1110" spc="-1" strike="noStrike">
                <a:solidFill>
                  <a:srgbClr val="000000"/>
                </a:solidFill>
                <a:latin typeface="Arial"/>
                <a:ea typeface="+mn-ea"/>
              </a:rPr>
              <a:t>3. MsigDB</a:t>
            </a:r>
            <a:r>
              <a:rPr b="0" lang="cs-CZ" sz="1110" spc="-1" strike="noStrike">
                <a:solidFill>
                  <a:srgbClr val="000000"/>
                </a:solidFill>
                <a:latin typeface="Arial"/>
                <a:ea typeface="+mn-ea"/>
              </a:rPr>
              <a:t> - databáze Broad Institute - obsahuje různé typy gneových sad. Co je nejzajímavější je, že také genové sady z publikací - genové signatury, odlišně exprimované geny mezi skupinami a podobně. Také obsahuje přímo nástroj pro analýzu genových sad přímo online. Tato databáze také poskytuje R kód a R balík pro analýzu genových sad.</a:t>
            </a:r>
            <a:endParaRPr b="0" lang="cs-CZ" sz="1110" spc="-1" strike="noStrike">
              <a:latin typeface="Arial"/>
            </a:endParaRPr>
          </a:p>
          <a:p>
            <a:pPr>
              <a:lnSpc>
                <a:spcPct val="100000"/>
              </a:lnSpc>
              <a:buNone/>
            </a:pPr>
            <a:r>
              <a:rPr b="0" lang="cs-CZ" sz="1110" spc="-1" strike="noStrike">
                <a:solidFill>
                  <a:srgbClr val="000000"/>
                </a:solidFill>
                <a:latin typeface="Arial"/>
                <a:ea typeface="+mn-ea"/>
              </a:rPr>
              <a:t>4. DAVID - NIH databáze - podobně jako MsigDB, ale obsahuje genové sady nejen pro člověka, ale pro velké množství druhů. Také poskytuje analýzu genových sad online nebo propojení s R.</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TextShape 1"/>
          <p:cNvSpPr/>
          <p:nvPr/>
        </p:nvSpPr>
        <p:spPr>
          <a:xfrm>
            <a:off x="685800" y="4343400"/>
            <a:ext cx="5484960" cy="4113720"/>
          </a:xfrm>
          <a:prstGeom prst="rect">
            <a:avLst/>
          </a:prstGeom>
          <a:noFill/>
          <a:ln w="0">
            <a:noFill/>
          </a:ln>
        </p:spPr>
        <p:style>
          <a:lnRef idx="2"/>
          <a:fillRef idx="0"/>
          <a:effectRef idx="0"/>
          <a:fontRef idx="minor"/>
        </p:style>
        <p:txBody>
          <a:bodyPr numCol="1" spcCol="1440" lIns="96840" rIns="96840" tIns="48240" bIns="48240" anchor="t">
            <a:noAutofit/>
          </a:bodyPr>
          <a:p>
            <a:pPr>
              <a:lnSpc>
                <a:spcPct val="100000"/>
              </a:lnSpc>
              <a:buNone/>
            </a:pPr>
            <a:r>
              <a:rPr b="0" lang="cs-CZ" sz="1110" spc="-1" strike="noStrike">
                <a:solidFill>
                  <a:srgbClr val="000000"/>
                </a:solidFill>
                <a:latin typeface="Arial"/>
                <a:ea typeface="+mn-ea"/>
              </a:rPr>
              <a:t>Nástroje pro analýzu genových sad se liší podle toho, s jakou informací pracujeme na:</a:t>
            </a:r>
            <a:endParaRPr b="0" lang="cs-CZ" sz="1110" spc="-1" strike="noStrike">
              <a:latin typeface="Arial"/>
            </a:endParaRPr>
          </a:p>
          <a:p>
            <a:pPr>
              <a:lnSpc>
                <a:spcPct val="100000"/>
              </a:lnSpc>
              <a:buNone/>
            </a:pPr>
            <a:r>
              <a:rPr b="1" lang="cs-CZ" sz="1110" spc="-1" strike="noStrike">
                <a:solidFill>
                  <a:srgbClr val="000000"/>
                </a:solidFill>
                <a:latin typeface="Arial"/>
                <a:ea typeface="+mn-ea"/>
              </a:rPr>
              <a:t>Metody dělící hranice:</a:t>
            </a:r>
            <a:r>
              <a:rPr b="0" lang="cs-CZ" sz="1110" spc="-1" strike="noStrike">
                <a:solidFill>
                  <a:srgbClr val="000000"/>
                </a:solidFill>
                <a:latin typeface="Arial"/>
                <a:ea typeface="+mn-ea"/>
              </a:rPr>
              <a:t> Berou v úvahu pouze informaci významný versus nevýznamný gen - pracují pouze se seznamem významných genů.</a:t>
            </a:r>
            <a:r>
              <a:rPr b="0" lang="en-US" sz="1110" spc="-1" strike="noStrike">
                <a:solidFill>
                  <a:srgbClr val="000000"/>
                </a:solidFill>
                <a:latin typeface="Arial"/>
                <a:ea typeface="+mn-ea"/>
              </a:rPr>
              <a:t> (Napr. DAVID)</a:t>
            </a:r>
            <a:endParaRPr b="0" lang="cs-CZ" sz="1110" spc="-1" strike="noStrike">
              <a:latin typeface="Arial"/>
            </a:endParaRPr>
          </a:p>
          <a:p>
            <a:pPr>
              <a:lnSpc>
                <a:spcPct val="100000"/>
              </a:lnSpc>
              <a:buNone/>
            </a:pPr>
            <a:r>
              <a:rPr b="1" lang="cs-CZ" sz="1110" spc="-1" strike="noStrike">
                <a:solidFill>
                  <a:srgbClr val="000000"/>
                </a:solidFill>
                <a:latin typeface="Arial"/>
                <a:ea typeface="+mn-ea"/>
              </a:rPr>
              <a:t>Metody celého seznamu genů:</a:t>
            </a:r>
            <a:r>
              <a:rPr b="0" lang="cs-CZ" sz="1110" spc="-1" strike="noStrike">
                <a:solidFill>
                  <a:srgbClr val="000000"/>
                </a:solidFill>
                <a:latin typeface="Arial"/>
                <a:ea typeface="+mn-ea"/>
              </a:rPr>
              <a:t> Pracují se všemi geny seřazenými podle p-hodnoty nebo statistiky.</a:t>
            </a:r>
            <a:r>
              <a:rPr b="0" lang="en-US" sz="1110" spc="-1" strike="noStrike">
                <a:solidFill>
                  <a:srgbClr val="000000"/>
                </a:solidFill>
                <a:latin typeface="Arial"/>
                <a:ea typeface="+mn-ea"/>
              </a:rPr>
              <a:t> (Napr. Gorilla)</a:t>
            </a:r>
            <a:endParaRPr b="0" lang="cs-CZ" sz="1110" spc="-1" strike="noStrike">
              <a:latin typeface="Arial"/>
            </a:endParaRPr>
          </a:p>
          <a:p>
            <a:pPr>
              <a:lnSpc>
                <a:spcPct val="100000"/>
              </a:lnSpc>
              <a:buNone/>
            </a:pPr>
            <a:r>
              <a:rPr b="0" lang="cs-CZ" sz="1110" spc="-1" strike="noStrike">
                <a:solidFill>
                  <a:srgbClr val="000000"/>
                </a:solidFill>
                <a:latin typeface="Arial"/>
                <a:ea typeface="+mn-ea"/>
              </a:rPr>
              <a:t>Podle skupiny genů, kterou analyzujeme, pak rozeznáváme metody:</a:t>
            </a:r>
            <a:endParaRPr b="0" lang="cs-CZ" sz="1110" spc="-1" strike="noStrike">
              <a:latin typeface="Arial"/>
            </a:endParaRPr>
          </a:p>
          <a:p>
            <a:pPr>
              <a:lnSpc>
                <a:spcPct val="100000"/>
              </a:lnSpc>
              <a:buNone/>
            </a:pPr>
            <a:r>
              <a:rPr b="1" lang="cs-CZ" sz="1110" spc="-1" strike="noStrike">
                <a:solidFill>
                  <a:srgbClr val="000000"/>
                </a:solidFill>
                <a:latin typeface="Arial"/>
                <a:ea typeface="+mn-ea"/>
              </a:rPr>
              <a:t>Uzavřené</a:t>
            </a:r>
            <a:r>
              <a:rPr b="0" lang="cs-CZ" sz="1110" spc="-1" strike="noStrike">
                <a:solidFill>
                  <a:srgbClr val="000000"/>
                </a:solidFill>
                <a:latin typeface="Arial"/>
                <a:ea typeface="+mn-ea"/>
              </a:rPr>
              <a:t>: Analyzujeme jen v rámci genů v sadě. Nulová hypotéza H</a:t>
            </a:r>
            <a:r>
              <a:rPr b="0" lang="cs-CZ" sz="1108" spc="-1" strike="noStrike" baseline="-25000">
                <a:solidFill>
                  <a:srgbClr val="000000"/>
                </a:solidFill>
                <a:latin typeface="Arial"/>
                <a:ea typeface="+mn-ea"/>
              </a:rPr>
              <a:t>0</a:t>
            </a:r>
            <a:r>
              <a:rPr b="0" lang="cs-CZ" sz="1110" spc="-1" strike="noStrike">
                <a:solidFill>
                  <a:srgbClr val="000000"/>
                </a:solidFill>
                <a:latin typeface="Arial"/>
                <a:ea typeface="+mn-ea"/>
              </a:rPr>
              <a:t> zní: Žádné geny z množiny genů nejsou odlišně exprimované.</a:t>
            </a:r>
            <a:endParaRPr b="0" lang="cs-CZ" sz="1110" spc="-1" strike="noStrike">
              <a:latin typeface="Arial"/>
            </a:endParaRPr>
          </a:p>
          <a:p>
            <a:pPr>
              <a:lnSpc>
                <a:spcPct val="100000"/>
              </a:lnSpc>
              <a:buNone/>
            </a:pPr>
            <a:r>
              <a:rPr b="1" lang="cs-CZ" sz="1110" spc="-1" strike="noStrike">
                <a:solidFill>
                  <a:srgbClr val="000000"/>
                </a:solidFill>
                <a:latin typeface="Arial"/>
                <a:ea typeface="+mn-ea"/>
              </a:rPr>
              <a:t>Kompetitivní</a:t>
            </a:r>
            <a:r>
              <a:rPr b="0" lang="cs-CZ" sz="1110" spc="-1" strike="noStrike">
                <a:solidFill>
                  <a:srgbClr val="000000"/>
                </a:solidFill>
                <a:latin typeface="Arial"/>
                <a:ea typeface="+mn-ea"/>
              </a:rPr>
              <a:t>: Porovnání se všemi geny v experimentu. H</a:t>
            </a:r>
            <a:r>
              <a:rPr b="0" lang="cs-CZ" sz="1108" spc="-1" strike="noStrike" baseline="-25000">
                <a:solidFill>
                  <a:srgbClr val="000000"/>
                </a:solidFill>
                <a:latin typeface="Arial"/>
                <a:ea typeface="+mn-ea"/>
              </a:rPr>
              <a:t>0</a:t>
            </a:r>
            <a:r>
              <a:rPr b="0" lang="cs-CZ" sz="1110" spc="-1" strike="noStrike">
                <a:solidFill>
                  <a:srgbClr val="000000"/>
                </a:solidFill>
                <a:latin typeface="Arial"/>
                <a:ea typeface="+mn-ea"/>
              </a:rPr>
              <a:t>: Geny v genové množině nejsou více odlišně exprimované než ostatní geny v experimentu.</a:t>
            </a:r>
            <a:endParaRPr b="0" lang="cs-CZ" sz="1110" spc="-1" strike="noStrike">
              <a:latin typeface="Arial"/>
            </a:endParaRPr>
          </a:p>
          <a:p>
            <a:pPr>
              <a:lnSpc>
                <a:spcPct val="100000"/>
              </a:lnSpc>
              <a:buNone/>
            </a:pPr>
            <a:r>
              <a:rPr b="0" lang="cs-CZ" sz="1110" spc="-1" strike="noStrike">
                <a:solidFill>
                  <a:srgbClr val="000000"/>
                </a:solidFill>
                <a:latin typeface="Arial"/>
                <a:ea typeface="+mn-ea"/>
              </a:rPr>
              <a:t> </a:t>
            </a:r>
            <a:endParaRPr b="0" lang="cs-CZ" sz="1110" spc="-1" strike="noStrike">
              <a:latin typeface="Arial"/>
            </a:endParaRPr>
          </a:p>
          <a:p>
            <a:pPr>
              <a:lnSpc>
                <a:spcPct val="100000"/>
              </a:lnSpc>
              <a:buNone/>
            </a:pPr>
            <a:r>
              <a:rPr b="0" lang="cs-CZ" sz="1110" spc="-1" strike="noStrike">
                <a:solidFill>
                  <a:srgbClr val="000000"/>
                </a:solidFill>
                <a:latin typeface="Arial"/>
                <a:ea typeface="+mn-ea"/>
              </a:rPr>
              <a:t>Všechna tato dělení jsou navzájem nezávislé.</a:t>
            </a:r>
            <a:endParaRPr b="0" lang="cs-CZ" sz="1110" spc="-1" strike="noStrike">
              <a:latin typeface="Arial"/>
            </a:endParaRPr>
          </a:p>
          <a:p>
            <a:pPr>
              <a:lnSpc>
                <a:spcPct val="100000"/>
              </a:lnSpc>
              <a:buNone/>
            </a:pPr>
            <a:r>
              <a:rPr b="0" lang="cs-CZ" sz="1110" spc="-1" strike="noStrike">
                <a:solidFill>
                  <a:srgbClr val="000000"/>
                </a:solidFill>
                <a:latin typeface="Arial"/>
                <a:ea typeface="+mn-ea"/>
              </a:rPr>
              <a:t> </a:t>
            </a:r>
            <a:endParaRPr b="0" lang="cs-CZ" sz="1110" spc="-1" strike="noStrike">
              <a:latin typeface="Arial"/>
            </a:endParaRPr>
          </a:p>
        </p:txBody>
      </p:sp>
      <p:sp>
        <p:nvSpPr>
          <p:cNvPr id="544" name="CustomShape 2"/>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B35FDB02-82C3-46A7-A10E-239F4818179A}" type="slidenum">
              <a:rPr b="0" lang="cs-CZ" sz="1300" spc="-1" strike="noStrike">
                <a:solidFill>
                  <a:srgbClr val="000000"/>
                </a:solidFill>
                <a:latin typeface="Arial"/>
                <a:ea typeface="+mn-ea"/>
              </a:rPr>
              <a:t>&lt;number&gt;</a:t>
            </a:fld>
            <a:endParaRPr b="0" lang="cs-CZ" sz="13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CustomShape 1"/>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2"/>
          <a:fillRef idx="0"/>
          <a:effectRef idx="0"/>
          <a:fontRef idx="minor"/>
        </p:style>
        <p:txBody>
          <a:bodyPr numCol="1" spcCol="1440" lIns="96840" rIns="96840" tIns="48240" bIns="48240" anchor="b">
            <a:noAutofit/>
          </a:bodyPr>
          <a:p>
            <a:pPr algn="r">
              <a:lnSpc>
                <a:spcPct val="100000"/>
              </a:lnSpc>
              <a:buNone/>
            </a:pPr>
            <a:fld id="{EFE8D807-C4B8-4056-A12D-CAFC11C7E4A8}"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46" name="TextShape 2"/>
          <p:cNvSpPr/>
          <p:nvPr/>
        </p:nvSpPr>
        <p:spPr>
          <a:xfrm>
            <a:off x="914040" y="4343400"/>
            <a:ext cx="502812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cs-CZ" sz="1110" spc="-1" strike="noStrike">
                <a:solidFill>
                  <a:srgbClr val="000000"/>
                </a:solidFill>
                <a:latin typeface="Arial"/>
                <a:ea typeface="+mn-ea"/>
              </a:rPr>
              <a:t>Výsledky kompetitivních testů závisí na počtu testovaných genů (např. genů na mikročipovém sklíčku a předcházejícím filtrování). Na malém mikročipovém sklíčku, kde jsou změněny všechny geny, kompetitivní metoda nenajde žádné odlišně exprimované množiny genů. Kompetitivní testy dávají obecně méně významných genů než metody uzavřené.</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CustomShape 1"/>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numCol="1" spcCol="1440" lIns="96840" rIns="96840" tIns="48240" bIns="48240" anchor="b">
            <a:noAutofit/>
          </a:bodyPr>
          <a:p>
            <a:pPr algn="r">
              <a:lnSpc>
                <a:spcPct val="100000"/>
              </a:lnSpc>
              <a:buNone/>
            </a:pPr>
            <a:fld id="{CA7A265E-7EDE-4B94-8173-7CA5A6F23F22}"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48" name="TextShape 2"/>
          <p:cNvSpPr/>
          <p:nvPr/>
        </p:nvSpPr>
        <p:spPr>
          <a:xfrm>
            <a:off x="914040" y="4343400"/>
            <a:ext cx="5028120" cy="4113720"/>
          </a:xfrm>
          <a:prstGeom prst="rect">
            <a:avLst/>
          </a:prstGeom>
          <a:noFill/>
          <a:ln w="0">
            <a:noFill/>
          </a:ln>
        </p:spPr>
        <p:style>
          <a:lnRef idx="0"/>
          <a:fillRef idx="0"/>
          <a:effectRef idx="0"/>
          <a:fontRef idx="minor"/>
        </p:style>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CustomShape 1"/>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D805C38A-575F-4C8E-9418-3AA5EC9E1A43}"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50" name="TextShape 2"/>
          <p:cNvSpPr/>
          <p:nvPr/>
        </p:nvSpPr>
        <p:spPr>
          <a:xfrm>
            <a:off x="914040" y="4343400"/>
            <a:ext cx="502812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1" lang="cs-CZ" sz="1110" spc="-1" strike="noStrike">
                <a:solidFill>
                  <a:srgbClr val="000000"/>
                </a:solidFill>
                <a:latin typeface="Arial"/>
                <a:ea typeface="+mn-ea"/>
              </a:rPr>
              <a:t>Uzavřená </a:t>
            </a:r>
            <a:r>
              <a:rPr b="0" lang="cs-CZ" sz="1110" spc="-1" strike="noStrike">
                <a:solidFill>
                  <a:srgbClr val="000000"/>
                </a:solidFill>
                <a:latin typeface="Arial"/>
                <a:ea typeface="+mn-ea"/>
              </a:rPr>
              <a:t>metoda (pracujeme pouze s geny z genové sady): Náhodně očekáváme 96 x 5% = 4,8 významných genů. Pomocí </a:t>
            </a:r>
            <a:r>
              <a:rPr b="1" lang="cs-CZ" sz="1110" spc="-1" strike="noStrike">
                <a:solidFill>
                  <a:srgbClr val="000000"/>
                </a:solidFill>
                <a:latin typeface="Arial"/>
                <a:ea typeface="+mn-ea"/>
              </a:rPr>
              <a:t>binomického testu</a:t>
            </a:r>
            <a:r>
              <a:rPr b="0" lang="cs-CZ" sz="1110" spc="-1" strike="noStrike">
                <a:solidFill>
                  <a:srgbClr val="000000"/>
                </a:solidFill>
                <a:latin typeface="Arial"/>
                <a:ea typeface="+mn-ea"/>
              </a:rPr>
              <a:t> vypočítáme pravděpodobnost pozorování 8 a více významných genů:</a:t>
            </a:r>
            <a:r>
              <a:rPr b="1" lang="cs-CZ" sz="1110" spc="-1" strike="noStrike">
                <a:solidFill>
                  <a:srgbClr val="000000"/>
                </a:solidFill>
                <a:latin typeface="Arial"/>
                <a:ea typeface="+mn-ea"/>
              </a:rPr>
              <a:t> p = 0.1079</a:t>
            </a:r>
            <a:r>
              <a:rPr b="0" lang="cs-CZ" sz="1110" spc="-1" strike="noStrike">
                <a:solidFill>
                  <a:srgbClr val="000000"/>
                </a:solidFill>
                <a:latin typeface="Arial"/>
                <a:ea typeface="+mn-ea"/>
              </a:rPr>
              <a:t>, tedy nevýznamný výsledek.</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CustomShape 1"/>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188EE2E4-EFFE-4983-A497-D0956F79F5A9}"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52" name="TextShape 2"/>
          <p:cNvSpPr/>
          <p:nvPr/>
        </p:nvSpPr>
        <p:spPr>
          <a:xfrm>
            <a:off x="914040" y="4343400"/>
            <a:ext cx="502812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1" lang="cs-CZ" sz="1110" spc="-1" strike="noStrike">
                <a:solidFill>
                  <a:srgbClr val="000000"/>
                </a:solidFill>
                <a:latin typeface="Arial"/>
                <a:ea typeface="+mn-ea"/>
              </a:rPr>
              <a:t>Kompetitivní </a:t>
            </a:r>
            <a:r>
              <a:rPr b="0" lang="cs-CZ" sz="1110" spc="-1" strike="noStrike">
                <a:solidFill>
                  <a:srgbClr val="000000"/>
                </a:solidFill>
                <a:latin typeface="Arial"/>
                <a:ea typeface="+mn-ea"/>
              </a:rPr>
              <a:t>metoda (geny v sadě porovnáváme s geny mimo sady): 1272 z 12639 genů je odlišně exprimovaných v tomto datovém souboru, což je zhruba 10 %. Z množiny náhodně vybraných 96 genů očekáváme tedy 96 x 10 % = 9,6 významných genů. p-hodnotu vypočítáme z kontingenční tabulky pomocí</a:t>
            </a:r>
            <a:r>
              <a:rPr b="1" lang="cs-CZ" sz="1110" spc="-1" strike="noStrike">
                <a:solidFill>
                  <a:srgbClr val="000000"/>
                </a:solidFill>
                <a:latin typeface="Arial"/>
                <a:ea typeface="+mn-ea"/>
              </a:rPr>
              <a:t> Fisherova testu</a:t>
            </a:r>
            <a:r>
              <a:rPr b="0" lang="cs-CZ" sz="1110" spc="-1" strike="noStrike">
                <a:solidFill>
                  <a:srgbClr val="000000"/>
                </a:solidFill>
                <a:latin typeface="Arial"/>
                <a:ea typeface="+mn-ea"/>
              </a:rPr>
              <a:t> či </a:t>
            </a:r>
            <a:r>
              <a:rPr b="1" lang="cs-CZ" sz="1110" spc="-1" strike="noStrike">
                <a:solidFill>
                  <a:srgbClr val="000000"/>
                </a:solidFill>
                <a:latin typeface="Arial"/>
                <a:ea typeface="+mn-ea"/>
              </a:rPr>
              <a:t>Chí-kvadrát testu</a:t>
            </a:r>
            <a:r>
              <a:rPr b="0" lang="cs-CZ" sz="1110" spc="-1" strike="noStrike">
                <a:solidFill>
                  <a:srgbClr val="000000"/>
                </a:solidFill>
                <a:latin typeface="Arial"/>
                <a:ea typeface="+mn-ea"/>
              </a:rPr>
              <a:t>. p = 0.73 Fisherova testu (jednostranného), je to tedy nevýznamný výsledek.</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CustomShape 1"/>
          <p:cNvSpPr/>
          <p:nvPr/>
        </p:nvSpPr>
        <p:spPr>
          <a:xfrm>
            <a:off x="388260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BBB5E092-5C3E-4C52-9131-FFC8A76E00A5}"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54" name="TextShape 2"/>
          <p:cNvSpPr/>
          <p:nvPr/>
        </p:nvSpPr>
        <p:spPr>
          <a:xfrm>
            <a:off x="914040" y="4343400"/>
            <a:ext cx="502812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cs-CZ" sz="1110" spc="-1" strike="noStrike">
                <a:solidFill>
                  <a:srgbClr val="000000"/>
                </a:solidFill>
                <a:latin typeface="Arial"/>
                <a:ea typeface="+mn-ea"/>
              </a:rPr>
              <a:t>U metod závislých na dělících hranicích je problém ten, že v případě, že povíme, že gen je pro nás významný už na 10% FDR, výsledek se změní. Dále ztrácíme informaci tím, že redukujeme p-hodnotu na binární proměnnou - významný gen/nevýznamný gen. Je rozdíl vědět, zda statisticky nevýznamné geny v naší množině jsou téměř signifikantní na hranici významnosti či vůbec ne. Navíc, </a:t>
            </a:r>
            <a:r>
              <a:rPr b="0" i="1" lang="cs-CZ" sz="1110" spc="-1" strike="noStrike">
                <a:solidFill>
                  <a:srgbClr val="000000"/>
                </a:solidFill>
                <a:latin typeface="Arial"/>
                <a:ea typeface="+mn-ea"/>
              </a:rPr>
              <a:t>p</a:t>
            </a:r>
            <a:r>
              <a:rPr b="0" lang="cs-CZ" sz="1110" spc="-1" strike="noStrike">
                <a:solidFill>
                  <a:srgbClr val="000000"/>
                </a:solidFill>
                <a:latin typeface="Arial"/>
                <a:ea typeface="+mn-ea"/>
              </a:rPr>
              <a:t>-hodnota je závislá na počtu vzorků a tedy pořadí může být lepší alternativa obzvláště u experimentů s malým počtem vzorků.</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CustomShape 1"/>
          <p:cNvSpPr/>
          <p:nvPr/>
        </p:nvSpPr>
        <p:spPr>
          <a:xfrm>
            <a:off x="388260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34617312-5EDA-4055-8C9F-58B5748C9F61}"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56" name="TextShape 2"/>
          <p:cNvSpPr/>
          <p:nvPr/>
        </p:nvSpPr>
        <p:spPr>
          <a:xfrm>
            <a:off x="914040" y="4343400"/>
            <a:ext cx="502812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1" lang="cs-CZ" sz="1110" spc="-1" strike="noStrike">
                <a:solidFill>
                  <a:srgbClr val="000000"/>
                </a:solidFill>
                <a:latin typeface="Arial"/>
                <a:ea typeface="+mn-ea"/>
              </a:rPr>
              <a:t>3. Metoda uzavřená:</a:t>
            </a:r>
            <a:r>
              <a:rPr b="0" lang="cs-CZ" sz="1110" spc="-1" strike="noStrike">
                <a:solidFill>
                  <a:srgbClr val="000000"/>
                </a:solidFill>
                <a:latin typeface="Arial"/>
                <a:ea typeface="+mn-ea"/>
              </a:rPr>
              <a:t> Můžeme studovat </a:t>
            </a:r>
            <a:r>
              <a:rPr b="1" lang="cs-CZ" sz="1110" spc="-1" strike="noStrike">
                <a:solidFill>
                  <a:srgbClr val="000000"/>
                </a:solidFill>
                <a:latin typeface="Arial"/>
                <a:ea typeface="+mn-ea"/>
              </a:rPr>
              <a:t>rozložení </a:t>
            </a:r>
            <a:r>
              <a:rPr b="0" lang="cs-CZ" sz="1110" spc="-1" strike="noStrike">
                <a:solidFill>
                  <a:srgbClr val="000000"/>
                </a:solidFill>
                <a:latin typeface="Arial"/>
                <a:ea typeface="+mn-ea"/>
              </a:rPr>
              <a:t>p-hodnot </a:t>
            </a:r>
            <a:r>
              <a:rPr b="1" lang="cs-CZ" sz="1110" spc="-1" strike="noStrike">
                <a:solidFill>
                  <a:srgbClr val="000000"/>
                </a:solidFill>
                <a:latin typeface="Arial"/>
                <a:ea typeface="+mn-ea"/>
              </a:rPr>
              <a:t>v sadě genů</a:t>
            </a:r>
            <a:r>
              <a:rPr b="0" lang="cs-CZ" sz="1110" spc="-1" strike="noStrike">
                <a:solidFill>
                  <a:srgbClr val="000000"/>
                </a:solidFill>
                <a:latin typeface="Arial"/>
                <a:ea typeface="+mn-ea"/>
              </a:rPr>
              <a:t>. V případě, že žádné geny nejsou odlišně exprimované, mělo by se jednat o </a:t>
            </a:r>
            <a:r>
              <a:rPr b="1" lang="cs-CZ" sz="1110" spc="-1" strike="noStrike">
                <a:solidFill>
                  <a:srgbClr val="000000"/>
                </a:solidFill>
                <a:latin typeface="Arial"/>
                <a:ea typeface="+mn-ea"/>
              </a:rPr>
              <a:t>uniformní </a:t>
            </a:r>
            <a:r>
              <a:rPr b="0" lang="cs-CZ" sz="1110" spc="-1" strike="noStrike">
                <a:solidFill>
                  <a:srgbClr val="000000"/>
                </a:solidFill>
                <a:latin typeface="Arial"/>
                <a:ea typeface="+mn-ea"/>
              </a:rPr>
              <a:t>rozložení.</a:t>
            </a:r>
            <a:endParaRPr b="0" lang="cs-CZ" sz="1110" spc="-1" strike="noStrike">
              <a:latin typeface="Arial"/>
            </a:endParaRPr>
          </a:p>
          <a:p>
            <a:pPr>
              <a:lnSpc>
                <a:spcPct val="100000"/>
              </a:lnSpc>
              <a:buNone/>
            </a:pPr>
            <a:r>
              <a:rPr b="0" lang="cs-CZ" sz="1110" spc="-1" strike="noStrike">
                <a:solidFill>
                  <a:srgbClr val="000000"/>
                </a:solidFill>
                <a:latin typeface="Arial"/>
                <a:ea typeface="+mn-ea"/>
              </a:rPr>
              <a:t>Podívejte se na histogram p-hodnot. Pík vlevo indikuje významnost některých genů. Jak nejlépe porovnat rozložení?  Aplikujeme </a:t>
            </a:r>
            <a:r>
              <a:rPr b="1" lang="cs-CZ" sz="1110" spc="-1" strike="noStrike">
                <a:solidFill>
                  <a:srgbClr val="000000"/>
                </a:solidFill>
                <a:latin typeface="Arial"/>
                <a:ea typeface="+mn-ea"/>
              </a:rPr>
              <a:t>Kolmogorov-Smirnov-Test</a:t>
            </a:r>
            <a:r>
              <a:rPr b="0" lang="cs-CZ" sz="1110" spc="-1" strike="noStrike">
                <a:solidFill>
                  <a:srgbClr val="000000"/>
                </a:solidFill>
                <a:latin typeface="Arial"/>
                <a:ea typeface="+mn-ea"/>
              </a:rPr>
              <a:t>. Výsledná p-hodnota je p = 0.082, což není statisticky významné.  Je to uzavřená metoda, protože používáme jen geny z genové sady.</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CustomShape 1"/>
          <p:cNvSpPr/>
          <p:nvPr/>
        </p:nvSpPr>
        <p:spPr>
          <a:xfrm>
            <a:off x="388260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B276AD19-DCAD-45F6-9C56-0917338D6973}"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58" name="TextShape 2"/>
          <p:cNvSpPr/>
          <p:nvPr/>
        </p:nvSpPr>
        <p:spPr>
          <a:xfrm>
            <a:off x="914040" y="4343400"/>
            <a:ext cx="502812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1" lang="cs-CZ" sz="1110" spc="-1" strike="noStrike">
                <a:solidFill>
                  <a:srgbClr val="000000"/>
                </a:solidFill>
                <a:latin typeface="Arial"/>
                <a:ea typeface="+mn-ea"/>
              </a:rPr>
              <a:t>Metoda kompetitivní: </a:t>
            </a:r>
            <a:r>
              <a:rPr b="0" lang="cs-CZ" sz="1110" spc="-1" strike="noStrike">
                <a:solidFill>
                  <a:srgbClr val="000000"/>
                </a:solidFill>
                <a:latin typeface="Arial"/>
                <a:ea typeface="+mn-ea"/>
              </a:rPr>
              <a:t>Alternativou k uzavřené metodě může být pozorování </a:t>
            </a:r>
            <a:r>
              <a:rPr b="1" lang="cs-CZ" sz="1110" spc="-1" strike="noStrike">
                <a:solidFill>
                  <a:srgbClr val="000000"/>
                </a:solidFill>
                <a:latin typeface="Arial"/>
                <a:ea typeface="+mn-ea"/>
              </a:rPr>
              <a:t>rozložení pořadí p-hodnot. </a:t>
            </a:r>
            <a:r>
              <a:rPr b="0" lang="cs-CZ" sz="1110" spc="-1" strike="noStrike">
                <a:solidFill>
                  <a:srgbClr val="000000"/>
                </a:solidFill>
                <a:latin typeface="Arial"/>
                <a:ea typeface="+mn-ea"/>
              </a:rPr>
              <a:t>To je tedy kompetitivní metoda, protože porovnáváme naši genovou sadu s ostatními geny v experimentu (pořadí genů v genové sadě závisí i na ostatních genech experimentu, které v sadě nejsou!):</a:t>
            </a:r>
            <a:endParaRPr b="0" lang="cs-CZ" sz="1110" spc="-1" strike="noStrike">
              <a:latin typeface="Arial"/>
            </a:endParaRPr>
          </a:p>
          <a:p>
            <a:pPr>
              <a:lnSpc>
                <a:spcPct val="100000"/>
              </a:lnSpc>
              <a:buNone/>
            </a:pPr>
            <a:r>
              <a:rPr b="0" lang="cs-CZ" sz="1110" spc="-1" strike="noStrike">
                <a:solidFill>
                  <a:srgbClr val="000000"/>
                </a:solidFill>
                <a:latin typeface="Arial"/>
                <a:ea typeface="+mn-ea"/>
              </a:rPr>
              <a:t>Znovu aplikujeme Kolmogorov-Smirnov-Test. V tomto případě je p = 0.85, tedy statisticky nevýznamné.</a:t>
            </a:r>
            <a:endParaRPr b="0" lang="cs-CZ" sz="1110" spc="-1" strike="noStrike">
              <a:latin typeface="Arial"/>
            </a:endParaRPr>
          </a:p>
          <a:p>
            <a:pPr>
              <a:lnSpc>
                <a:spcPct val="100000"/>
              </a:lnSpc>
              <a:buNone/>
            </a:pPr>
            <a:r>
              <a:rPr b="0" lang="cs-CZ" sz="1110" spc="-1" strike="noStrike">
                <a:solidFill>
                  <a:srgbClr val="000000"/>
                </a:solidFill>
                <a:latin typeface="Arial"/>
                <a:ea typeface="+mn-ea"/>
              </a:rPr>
              <a:t>Ani jedna z metod neprokázala statistickou významnost, proto můžeme říct, že tato sada nebyla v našem experimentu významně změněna.</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TextShape 1"/>
          <p:cNvSpPr/>
          <p:nvPr/>
        </p:nvSpPr>
        <p:spPr>
          <a:xfrm>
            <a:off x="685800" y="4343400"/>
            <a:ext cx="548496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cs-CZ" sz="1110" spc="-1" strike="noStrike">
                <a:solidFill>
                  <a:srgbClr val="000000"/>
                </a:solidFill>
                <a:latin typeface="Arial"/>
                <a:ea typeface="+mn-ea"/>
              </a:rPr>
              <a:t>GSEA navržena Subramanian </a:t>
            </a:r>
            <a:r>
              <a:rPr b="0" i="1" lang="cs-CZ" sz="1110" spc="-1" strike="noStrike">
                <a:solidFill>
                  <a:srgbClr val="000000"/>
                </a:solidFill>
                <a:latin typeface="Arial"/>
                <a:ea typeface="+mn-ea"/>
              </a:rPr>
              <a:t>et al</a:t>
            </a:r>
            <a:r>
              <a:rPr b="0" lang="cs-CZ" sz="1110" spc="-1" strike="noStrike">
                <a:solidFill>
                  <a:srgbClr val="000000"/>
                </a:solidFill>
                <a:latin typeface="Arial"/>
                <a:ea typeface="+mn-ea"/>
              </a:rPr>
              <a:t>. [2005] se stala v posledních letech velmi populárním nástrojem. Vyvinul ji Broad Institute spolu s MSig databází. Je dostupná jako samostatný analytický program, ale také může být zpřístupněna jinými způsoby (např. z prostředí R). Jádro původního GSEA algoritmu je nepatrně pozměněnou verzí kompetitivního Kolmogorova-Smirnovova testu. Odpovídající testová statistika se v GSEA terminologii nazývá „skóre obohacení“. GSEA není založena jen na p-hodnotách, ale také umožňuje k seřazení genů použít jiné hodnoty sumarizující data (t-statistiku, hodnoty fold change, SNR). K výpočtu p-hodnoty nabízí jak převzorkování čipů, tak genů. </a:t>
            </a:r>
            <a:endParaRPr b="0" lang="cs-CZ" sz="1110" spc="-1" strike="noStrike">
              <a:latin typeface="Arial"/>
            </a:endParaRPr>
          </a:p>
          <a:p>
            <a:pPr>
              <a:lnSpc>
                <a:spcPct val="100000"/>
              </a:lnSpc>
              <a:buNone/>
            </a:pPr>
            <a:r>
              <a:rPr b="0" lang="cs-CZ" sz="1110" spc="-1" strike="noStrike">
                <a:solidFill>
                  <a:srgbClr val="000000"/>
                </a:solidFill>
                <a:latin typeface="Arial"/>
                <a:ea typeface="+mn-ea"/>
              </a:rPr>
              <a:t> </a:t>
            </a:r>
            <a:endParaRPr b="0" lang="cs-CZ" sz="1110" spc="-1" strike="noStrike">
              <a:latin typeface="Arial"/>
            </a:endParaRPr>
          </a:p>
        </p:txBody>
      </p:sp>
      <p:sp>
        <p:nvSpPr>
          <p:cNvPr id="560" name="CustomShape 2"/>
          <p:cNvSpPr/>
          <p:nvPr/>
        </p:nvSpPr>
        <p:spPr>
          <a:xfrm>
            <a:off x="388260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BD4B4B81-607F-45C6-B493-2261FC36AC17}"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61" name="PlaceHolder 1"/>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cs-CZ" sz="2000" spc="-1" strike="noStrike">
                <a:latin typeface="Arial"/>
              </a:rPr>
              <a:t>GSEA navržena Subramanian </a:t>
            </a:r>
            <a:r>
              <a:rPr b="0" i="1" lang="cs-CZ" sz="2000" spc="-1" strike="noStrike">
                <a:latin typeface="Arial"/>
              </a:rPr>
              <a:t>et al</a:t>
            </a:r>
            <a:r>
              <a:rPr b="0" lang="cs-CZ" sz="2000" spc="-1" strike="noStrike">
                <a:latin typeface="Arial"/>
              </a:rPr>
              <a:t>. [2005] se stala v posledních letech velmi populárním nástrojem. Vyvinul ji Broad Institute spolu s MSig databází. Je dostupná jako samostatný analytický program, ale také může být zpřístupněna jinými způsoby (např. z prostředí R). Jádro původního GSEA algoritmu je nepatrně pozměněnou verzí kompetitivního Kolmogorova-Smirnovova testu. Odpovídající testová statistika se v GSEA terminologii nazývá „skóre obohacení“. GSEA není založena jen na p-hodnotách, ale také umožňuje k seřazení genů použít jiné hodnoty sumarizující data (t-statistiku, hodnoty fold change, SNR). K výpočtu p-hodnoty nabízí jak převzorkování čipů, tak genů. </a:t>
            </a:r>
            <a:endParaRPr b="0" lang="cs-CZ" sz="2000" spc="-1" strike="noStrike">
              <a:latin typeface="Arial"/>
            </a:endParaRPr>
          </a:p>
          <a:p>
            <a:pPr marL="216000" indent="-216000">
              <a:lnSpc>
                <a:spcPct val="100000"/>
              </a:lnSpc>
              <a:buNone/>
            </a:pPr>
            <a:endParaRPr b="0" lang="cs-CZ"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CustomShape 1"/>
          <p:cNvSpPr/>
          <p:nvPr/>
        </p:nvSpPr>
        <p:spPr>
          <a:xfrm>
            <a:off x="388260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21DF1C65-4623-4DF8-B4E0-351A6FBA61DC}"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63" name="TextShape 2"/>
          <p:cNvSpPr/>
          <p:nvPr/>
        </p:nvSpPr>
        <p:spPr>
          <a:xfrm>
            <a:off x="914040" y="4343400"/>
            <a:ext cx="5028120" cy="4113720"/>
          </a:xfrm>
          <a:prstGeom prst="rect">
            <a:avLst/>
          </a:prstGeom>
          <a:noFill/>
          <a:ln w="0">
            <a:noFill/>
          </a:ln>
        </p:spPr>
        <p:style>
          <a:lnRef idx="0"/>
          <a:fillRef idx="0"/>
          <a:effectRef idx="0"/>
          <a:fontRef idx="minor"/>
        </p:style>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CustomShape 1"/>
          <p:cNvSpPr/>
          <p:nvPr/>
        </p:nvSpPr>
        <p:spPr>
          <a:xfrm>
            <a:off x="388260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numCol="1" spcCol="1440" lIns="96840" rIns="96840" tIns="48240" bIns="48240" anchor="b">
            <a:noAutofit/>
          </a:bodyPr>
          <a:p>
            <a:pPr algn="r">
              <a:lnSpc>
                <a:spcPct val="100000"/>
              </a:lnSpc>
              <a:buNone/>
            </a:pPr>
            <a:fld id="{BC4D1616-6406-47AF-8A8D-8A5B01D6B080}"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65" name="TextShape 2"/>
          <p:cNvSpPr/>
          <p:nvPr/>
        </p:nvSpPr>
        <p:spPr>
          <a:xfrm>
            <a:off x="914040" y="4343400"/>
            <a:ext cx="502812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1" lang="cs-CZ" sz="1110" spc="-1" strike="noStrike">
                <a:solidFill>
                  <a:srgbClr val="000000"/>
                </a:solidFill>
                <a:latin typeface="Arial"/>
                <a:ea typeface="+mn-ea"/>
              </a:rPr>
              <a:t>Směr testu</a:t>
            </a:r>
            <a:endParaRPr b="0" lang="cs-CZ" sz="1110" spc="-1" strike="noStrike">
              <a:latin typeface="Arial"/>
            </a:endParaRPr>
          </a:p>
          <a:p>
            <a:pPr>
              <a:lnSpc>
                <a:spcPct val="100000"/>
              </a:lnSpc>
              <a:buNone/>
            </a:pPr>
            <a:r>
              <a:rPr b="0" lang="cs-CZ" sz="1110" spc="-1" strike="noStrike">
                <a:solidFill>
                  <a:srgbClr val="000000"/>
                </a:solidFill>
                <a:latin typeface="Arial"/>
                <a:ea typeface="+mn-ea"/>
              </a:rPr>
              <a:t>P-hodnoty z analýzy jednotlivých genů typicky pochází z dvoustranného testu, tj. rozhodneme se, zda je gen odlišně exprimován, ale neděláme rozdíl mezi zvýšenou nebo sníženou regulací. Takže když použijeme tyto p-hodnoty k vykonání analýzy genových sad, pak genová sada se stejným množstvím genů regulovaných směrem nahoru i dolů může být stejně významná jako jiná sada, která obsahuje pouze geny se zvýšenou regulací. Zda jsou změny v obou směrech v rámci genové sady důležité nebo ne, závisí na druhu genové sady a biologické situaci. Pokud nejsou, pak dříve zmíněná metoda může být lehce přizpůsobena k odhalení genových sad se zvýšenou nebo sníženou regulací za použití p-hodnot z odpovídajícího jednostranného testu.</a:t>
            </a:r>
            <a:endParaRPr b="0" lang="cs-CZ" sz="1110" spc="-1" strike="noStrike">
              <a:latin typeface="Arial"/>
            </a:endParaRPr>
          </a:p>
          <a:p>
            <a:pPr>
              <a:lnSpc>
                <a:spcPct val="100000"/>
              </a:lnSpc>
              <a:buNone/>
            </a:pPr>
            <a:r>
              <a:rPr b="1" lang="cs-CZ" sz="1110" spc="-1" strike="noStrike">
                <a:solidFill>
                  <a:srgbClr val="000000"/>
                </a:solidFill>
                <a:latin typeface="Arial"/>
                <a:ea typeface="+mn-ea"/>
              </a:rPr>
              <a:t>Vícenásobné testování</a:t>
            </a:r>
            <a:endParaRPr b="0" lang="cs-CZ" sz="1110" spc="-1" strike="noStrike">
              <a:latin typeface="Arial"/>
            </a:endParaRPr>
          </a:p>
          <a:p>
            <a:pPr>
              <a:lnSpc>
                <a:spcPct val="100000"/>
              </a:lnSpc>
              <a:buNone/>
            </a:pPr>
            <a:r>
              <a:rPr b="0" lang="cs-CZ" sz="1110" spc="-1" strike="noStrike">
                <a:solidFill>
                  <a:srgbClr val="000000"/>
                </a:solidFill>
                <a:latin typeface="Arial"/>
                <a:ea typeface="+mn-ea"/>
              </a:rPr>
              <a:t>Dosud jsme popisovali analýzu pouze jedné genové sady (v našem příkladě šlo o sadu danou jedním GO-termínem). Avšak tento druh analýzy je obvykle prováděn současně na mnoha genových sadách, např. všechny GO-termíny, které náleží uzlu biologický proces nebo všechny lidské dráhy dostupné na KEGG. Při testování samostatných genů se musíme ujmout problému vícenásobného testování a to, že 1 ze 20 genových sadách bude určena významnou jen náhodou, pokud na p-hodnotu pro genovou sadu použijeme obvyklou 5%ní hranici. S analýzou genových sad se stavíme dalšímu problému: i když předpokládáme, že jsou samostatné geny stochasticky nezávislé, to stejné nebude pravda pro genové sady, které se často překrývají. Problém je zvláště závažný, když jde o GO-termíny, protože jsou hierarchicky uspořádány, tj. jistý termín definuje genové sady, které jsou podskupinami jiných sad. </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TextShape 1"/>
          <p:cNvSpPr/>
          <p:nvPr/>
        </p:nvSpPr>
        <p:spPr>
          <a:xfrm>
            <a:off x="685800" y="4343400"/>
            <a:ext cx="548496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sk-SK" sz="1110" spc="-1" strike="noStrike">
                <a:solidFill>
                  <a:srgbClr val="000000"/>
                </a:solidFill>
                <a:latin typeface="Arial"/>
                <a:ea typeface="+mn-ea"/>
              </a:rPr>
              <a:t>Novinkou v analýze změny exprese molekulárních drah je využití topologické informace. Tradiční (do teď zmíněné) metody pracují s molekulární dráhou jako s MNOŽINOU nezávislých genů, ve které má každý gen stejnou váhu. Geny však nejsou nezávisle. Jejich produkty spolu interagují a každý má v dráze jinou ulohu. </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a:p>
            <a:pPr>
              <a:lnSpc>
                <a:spcPct val="100000"/>
              </a:lnSpc>
              <a:buNone/>
            </a:pPr>
            <a:r>
              <a:rPr b="0" lang="sk-SK" sz="1110" spc="-1" strike="noStrike">
                <a:solidFill>
                  <a:srgbClr val="000000"/>
                </a:solidFill>
                <a:latin typeface="Arial"/>
                <a:ea typeface="+mn-ea"/>
              </a:rPr>
              <a:t>Pozor, topologickou strukturu mají jen molekularní dráhy a ne genove sady.</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a:p>
            <a:pPr>
              <a:lnSpc>
                <a:spcPct val="100000"/>
              </a:lnSpc>
              <a:buNone/>
            </a:pPr>
            <a:r>
              <a:rPr b="0" lang="sk-SK" sz="1110" spc="-1" strike="noStrike">
                <a:solidFill>
                  <a:srgbClr val="000000"/>
                </a:solidFill>
                <a:latin typeface="Arial"/>
                <a:ea typeface="+mn-ea"/>
              </a:rPr>
              <a:t>Nove metody vyuzivají informace o vztazích mezi geny anebo jejich produkty dostupne v databazich a molekularní dráhu modelují jako matematicky GRAF. Způsobů sestavení grafu je několik. My sa dnes budeme zabývat pouze metodami, u kterych geny/jejich produkty představují uzly grafu a  hrany reprezentují jejich vzajemmne interakcie (napriklad fosforylaci, regulaci transkripci a podobne).</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p:txBody>
      </p:sp>
      <p:sp>
        <p:nvSpPr>
          <p:cNvPr id="567" name="CustomShape 2"/>
          <p:cNvSpPr/>
          <p:nvPr/>
        </p:nvSpPr>
        <p:spPr>
          <a:xfrm>
            <a:off x="388260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2FB5075C-6F54-4ECA-8D2C-69E26D835F2A}" type="slidenum">
              <a:rPr b="0" lang="cs-CZ" sz="1300" spc="-1" strike="noStrike">
                <a:solidFill>
                  <a:srgbClr val="000000"/>
                </a:solidFill>
                <a:latin typeface="Arial"/>
                <a:ea typeface="+mn-ea"/>
              </a:rPr>
              <a:t>&lt;number&gt;</a:t>
            </a:fld>
            <a:endParaRPr b="0" lang="cs-CZ" sz="13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TextShape 1"/>
          <p:cNvSpPr/>
          <p:nvPr/>
        </p:nvSpPr>
        <p:spPr>
          <a:xfrm>
            <a:off x="685800" y="4343400"/>
            <a:ext cx="548496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sk-SK" sz="1110" spc="-1" strike="noStrike">
                <a:solidFill>
                  <a:srgbClr val="000000"/>
                </a:solidFill>
                <a:latin typeface="Arial"/>
                <a:ea typeface="+mn-ea"/>
              </a:rPr>
              <a:t>Mimo identifikace odlišně exprimovaných drah se topologická informace využívá při porovnání korelace mezi geny v dráze a nebo se přímo porovnává topologie odhadnutá s dat.</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a:p>
            <a:pPr>
              <a:lnSpc>
                <a:spcPct val="100000"/>
              </a:lnSpc>
              <a:buNone/>
            </a:pPr>
            <a:r>
              <a:rPr b="0" lang="sk-SK" sz="1110" spc="-1" strike="noStrike">
                <a:solidFill>
                  <a:srgbClr val="000000"/>
                </a:solidFill>
                <a:latin typeface="Arial"/>
                <a:ea typeface="+mn-ea"/>
              </a:rPr>
              <a:t>Předmětem analýzy nemusí být jen dráhy, ale jejich části (zvané jako moduly) a nebo cesty v dráze či jednotlivé geny.</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a:p>
            <a:pPr>
              <a:lnSpc>
                <a:spcPct val="100000"/>
              </a:lnSpc>
              <a:buNone/>
            </a:pPr>
            <a:r>
              <a:rPr b="0" lang="sk-SK" sz="1110" spc="-1" strike="noStrike">
                <a:solidFill>
                  <a:srgbClr val="000000"/>
                </a:solidFill>
                <a:latin typeface="Arial"/>
                <a:ea typeface="+mn-ea"/>
              </a:rPr>
              <a:t>Topologie je možné odhadnout přímo z dat vycházejících z podobnosti expresních profilů genů (korelace, vzájemná informace)</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a:p>
            <a:pPr>
              <a:lnSpc>
                <a:spcPct val="100000"/>
              </a:lnSpc>
              <a:buNone/>
            </a:pPr>
            <a:r>
              <a:rPr b="0" lang="sk-SK" sz="1110" spc="-1" strike="noStrike">
                <a:solidFill>
                  <a:srgbClr val="000000"/>
                </a:solidFill>
                <a:latin typeface="Arial"/>
                <a:ea typeface="+mn-ea"/>
              </a:rPr>
              <a:t>Posledním faktorem při využívání topologických informací v analýze genomických dat je její rozsah. Existují i metody, které pracují s celou genomovou sítí.</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p:txBody>
      </p:sp>
      <p:sp>
        <p:nvSpPr>
          <p:cNvPr id="569" name="CustomShape 2"/>
          <p:cNvSpPr/>
          <p:nvPr/>
        </p:nvSpPr>
        <p:spPr>
          <a:xfrm>
            <a:off x="388260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0B38D506-4228-4A1C-8EA2-6A69BA962D63}" type="slidenum">
              <a:rPr b="0" lang="cs-CZ" sz="1300" spc="-1" strike="noStrike">
                <a:solidFill>
                  <a:srgbClr val="000000"/>
                </a:solidFill>
                <a:latin typeface="Arial"/>
                <a:ea typeface="+mn-ea"/>
              </a:rPr>
              <a:t>&lt;number&gt;</a:t>
            </a:fld>
            <a:endParaRPr b="0" lang="cs-CZ" sz="13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TextShape 1"/>
          <p:cNvSpPr/>
          <p:nvPr/>
        </p:nvSpPr>
        <p:spPr>
          <a:xfrm>
            <a:off x="685800" y="4343400"/>
            <a:ext cx="548496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sk-SK" sz="1110" spc="-1" strike="noStrike">
                <a:solidFill>
                  <a:srgbClr val="000000"/>
                </a:solidFill>
                <a:latin typeface="Arial"/>
                <a:ea typeface="+mn-ea"/>
              </a:rPr>
              <a:t>Metody se dají rozdělit do tří skupin.</a:t>
            </a:r>
            <a:endParaRPr b="0" lang="cs-CZ" sz="1110" spc="-1" strike="noStrike">
              <a:latin typeface="Arial"/>
            </a:endParaRPr>
          </a:p>
          <a:p>
            <a:pPr>
              <a:lnSpc>
                <a:spcPct val="100000"/>
              </a:lnSpc>
              <a:buNone/>
            </a:pPr>
            <a:r>
              <a:rPr b="1" lang="sk-SK" sz="1110" spc="-1" strike="noStrike">
                <a:solidFill>
                  <a:srgbClr val="000000"/>
                </a:solidFill>
                <a:latin typeface="Arial"/>
                <a:ea typeface="+mn-ea"/>
              </a:rPr>
              <a:t>První skupinu </a:t>
            </a:r>
            <a:r>
              <a:rPr b="0" lang="sk-SK" sz="1110" spc="-1" strike="noStrike">
                <a:solidFill>
                  <a:srgbClr val="000000"/>
                </a:solidFill>
                <a:latin typeface="Arial"/>
                <a:ea typeface="+mn-ea"/>
              </a:rPr>
              <a:t>reprezentují metody TopologyGSA, Clipper a DEGraph. Tyto metody využívají mnohorozměrné statistické modely, ve kterých je zakomponovaná topologická informace. Metody pracují přímo s expresními daty a typicky to jsou uzavřené metody bez dělící hranice.</a:t>
            </a:r>
            <a:endParaRPr b="0" lang="cs-CZ" sz="1110" spc="-1" strike="noStrike">
              <a:latin typeface="Arial"/>
            </a:endParaRPr>
          </a:p>
          <a:p>
            <a:pPr>
              <a:lnSpc>
                <a:spcPct val="100000"/>
              </a:lnSpc>
              <a:buNone/>
            </a:pPr>
            <a:r>
              <a:rPr b="1" lang="sk-SK" sz="1110" spc="-1" strike="noStrike">
                <a:solidFill>
                  <a:srgbClr val="000000"/>
                </a:solidFill>
                <a:latin typeface="Arial"/>
                <a:ea typeface="+mn-ea"/>
              </a:rPr>
              <a:t>Druhá skupina </a:t>
            </a:r>
            <a:r>
              <a:rPr b="0" lang="sk-SK" sz="1110" spc="-1" strike="noStrike">
                <a:solidFill>
                  <a:srgbClr val="000000"/>
                </a:solidFill>
                <a:latin typeface="Arial"/>
                <a:ea typeface="+mn-ea"/>
              </a:rPr>
              <a:t>metod využívá výsledky analýzy změny exprese (porovnání skupin) jako velikost změny (2, 4-nasobná) a nebo testové statistiky či p-hodnoty. Tuto skupinu reprezentují metody SPIA, CePa, PWEA. Výsledky na úrovni genů jsou vázané podle topologie dráhy, následně jsou sumarizované a statistická významnost je určena pomocí permutací. Typicky se jedná o kompetitivní metody s a nebo bez dělící hranice.</a:t>
            </a:r>
            <a:endParaRPr b="0" lang="cs-CZ" sz="1110" spc="-1" strike="noStrike">
              <a:latin typeface="Arial"/>
            </a:endParaRPr>
          </a:p>
          <a:p>
            <a:pPr>
              <a:lnSpc>
                <a:spcPct val="100000"/>
              </a:lnSpc>
              <a:buNone/>
            </a:pPr>
            <a:r>
              <a:rPr b="1" lang="sk-SK" sz="1110" spc="-1" strike="noStrike">
                <a:solidFill>
                  <a:srgbClr val="000000"/>
                </a:solidFill>
                <a:latin typeface="Arial"/>
                <a:ea typeface="+mn-ea"/>
              </a:rPr>
              <a:t>Poslední skupinu </a:t>
            </a:r>
            <a:r>
              <a:rPr b="0" lang="sk-SK" sz="1110" spc="-1" strike="noStrike">
                <a:solidFill>
                  <a:srgbClr val="000000"/>
                </a:solidFill>
                <a:latin typeface="Arial"/>
                <a:ea typeface="+mn-ea"/>
              </a:rPr>
              <a:t>reprezentuje metoda TAPPA. Tato metoda je vyjmečná tím, že expresi genů transformuje do exprese drah. Při transformaci se využívá struktura dráhy. Dráhové expresní profily se potom analyzují pomocí běžných statistických metod jako např. T-test.</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p:txBody>
      </p:sp>
      <p:sp>
        <p:nvSpPr>
          <p:cNvPr id="571" name="CustomShape 2"/>
          <p:cNvSpPr/>
          <p:nvPr/>
        </p:nvSpPr>
        <p:spPr>
          <a:xfrm>
            <a:off x="388260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5067A50F-92C3-40CE-8E27-382D0013BD98}" type="slidenum">
              <a:rPr b="0" lang="cs-CZ" sz="1300" spc="-1" strike="noStrike">
                <a:solidFill>
                  <a:srgbClr val="000000"/>
                </a:solidFill>
                <a:latin typeface="Arial"/>
                <a:ea typeface="+mn-ea"/>
              </a:rPr>
              <a:t>&lt;number&gt;</a:t>
            </a:fld>
            <a:endParaRPr b="0" lang="cs-CZ" sz="13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TextShape 1"/>
          <p:cNvSpPr/>
          <p:nvPr/>
        </p:nvSpPr>
        <p:spPr>
          <a:xfrm>
            <a:off x="685800" y="4343400"/>
            <a:ext cx="548496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sk-SK" sz="1110" spc="-1" strike="noStrike">
                <a:solidFill>
                  <a:srgbClr val="000000"/>
                </a:solidFill>
                <a:latin typeface="Arial"/>
                <a:ea typeface="+mn-ea"/>
              </a:rPr>
              <a:t>Všimněte si, že bez využití topologické informace není dráha identifikovaná jako odlišně exprimovaná. Navíc výsledek závisí na počtu odlišně exprimovaných genů v dráze a ne od toho, které geny to jsou. V použití topologické informace je výsledek závislý od změny exprese konkrétních genů.</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p:txBody>
      </p:sp>
      <p:sp>
        <p:nvSpPr>
          <p:cNvPr id="573" name="CustomShape 2"/>
          <p:cNvSpPr/>
          <p:nvPr/>
        </p:nvSpPr>
        <p:spPr>
          <a:xfrm>
            <a:off x="388260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F3BD00DB-AD4F-47D4-AFFC-C6E8310A758F}" type="slidenum">
              <a:rPr b="0" lang="cs-CZ" sz="1300" spc="-1" strike="noStrike">
                <a:solidFill>
                  <a:srgbClr val="000000"/>
                </a:solidFill>
                <a:latin typeface="Arial"/>
                <a:ea typeface="+mn-ea"/>
              </a:rPr>
              <a:t>&lt;number&gt;</a:t>
            </a:fld>
            <a:endParaRPr b="0" lang="cs-CZ" sz="13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CustomShape 1"/>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E7D12A17-9C73-48AA-BFC0-B6C47B07272A}"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26" name="TextShape 2"/>
          <p:cNvSpPr/>
          <p:nvPr/>
        </p:nvSpPr>
        <p:spPr>
          <a:xfrm>
            <a:off x="914040" y="4343400"/>
            <a:ext cx="502812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cs-CZ" sz="1110" spc="-1" strike="noStrike">
                <a:solidFill>
                  <a:srgbClr val="000000"/>
                </a:solidFill>
                <a:latin typeface="Arial"/>
                <a:ea typeface="+mn-ea"/>
              </a:rPr>
              <a:t>Geny a proteiny jsou navzájem propojené ve velké spleti různých signálních, metabolických a různých dalších drah. Jak odhalíme, které dráhy jsou významně zasaženy v důsledku změny exprese genů mezi skupinami? Právě tyto dráhy mohou být příčinou vzniku onemocnění, nebo mohou poskytnout klíč k nalezení správné terapie. Máme dvě možnosti, jak na tuto otázku odpovědět.</a:t>
            </a:r>
            <a:endParaRPr b="0" lang="cs-CZ" sz="1110" spc="-1" strike="noStrike">
              <a:latin typeface="Arial"/>
            </a:endParaRPr>
          </a:p>
          <a:p>
            <a:pPr>
              <a:lnSpc>
                <a:spcPct val="100000"/>
              </a:lnSpc>
              <a:buNone/>
            </a:pPr>
            <a:r>
              <a:rPr b="0" lang="cs-CZ" sz="1110" spc="-1" strike="noStrike">
                <a:solidFill>
                  <a:srgbClr val="000000"/>
                </a:solidFill>
                <a:latin typeface="Arial"/>
                <a:ea typeface="+mn-ea"/>
              </a:rPr>
              <a:t>Geny, které najdeme odlišně exprimované mezi skupinami (porovnání skupin) můžeme vložit do databáze a podívat se kam patří (KEGG,MsigDB, ...). Nevýhodou však je to, že nemáme statistickou významnost toho, která z drah je zastoupena nejvíce.</a:t>
            </a:r>
            <a:endParaRPr b="0" lang="cs-CZ" sz="1110" spc="-1" strike="noStrike">
              <a:latin typeface="Arial"/>
            </a:endParaRPr>
          </a:p>
          <a:p>
            <a:pPr>
              <a:lnSpc>
                <a:spcPct val="100000"/>
              </a:lnSpc>
              <a:buNone/>
            </a:pPr>
            <a:r>
              <a:rPr b="0" lang="cs-CZ" sz="1110" spc="-1" strike="noStrike">
                <a:solidFill>
                  <a:srgbClr val="000000"/>
                </a:solidFill>
                <a:latin typeface="Arial"/>
                <a:ea typeface="+mn-ea"/>
              </a:rPr>
              <a:t>Můžeme však také porovnávat všechny geny se skupinami genů v jednotlivých drahách s pomocí statistických přístupů, které se obecně nazývají </a:t>
            </a:r>
            <a:r>
              <a:rPr b="1" lang="cs-CZ" sz="1110" spc="-1" strike="noStrike">
                <a:solidFill>
                  <a:srgbClr val="000000"/>
                </a:solidFill>
                <a:latin typeface="Arial"/>
                <a:ea typeface="+mn-ea"/>
              </a:rPr>
              <a:t>metody</a:t>
            </a:r>
            <a:r>
              <a:rPr b="0" lang="cs-CZ" sz="1110" spc="-1" strike="noStrike">
                <a:solidFill>
                  <a:srgbClr val="000000"/>
                </a:solidFill>
                <a:latin typeface="Arial"/>
                <a:ea typeface="+mn-ea"/>
              </a:rPr>
              <a:t> </a:t>
            </a:r>
            <a:r>
              <a:rPr b="1" lang="cs-CZ" sz="1110" spc="-1" strike="noStrike">
                <a:solidFill>
                  <a:srgbClr val="000000"/>
                </a:solidFill>
                <a:latin typeface="Arial"/>
                <a:ea typeface="+mn-ea"/>
              </a:rPr>
              <a:t>analýzy genových sad</a:t>
            </a:r>
            <a:r>
              <a:rPr b="0" lang="cs-CZ" sz="1110" spc="-1" strike="noStrike">
                <a:solidFill>
                  <a:srgbClr val="000000"/>
                </a:solidFill>
                <a:latin typeface="Arial"/>
                <a:ea typeface="+mn-ea"/>
              </a:rPr>
              <a:t>.</a:t>
            </a:r>
            <a:endParaRPr b="0" lang="cs-CZ" sz="1110" spc="-1" strike="noStrike">
              <a:latin typeface="Arial"/>
            </a:endParaRPr>
          </a:p>
          <a:p>
            <a:pPr>
              <a:lnSpc>
                <a:spcPct val="100000"/>
              </a:lnSpc>
              <a:buNone/>
            </a:pPr>
            <a:r>
              <a:rPr b="0" lang="cs-CZ" sz="1110" spc="-1" strike="noStrike">
                <a:solidFill>
                  <a:srgbClr val="000000"/>
                </a:solidFill>
                <a:latin typeface="Arial"/>
                <a:ea typeface="+mn-ea"/>
              </a:rPr>
              <a:t>Předpoklad těchto analýz je, že operují již s definovanými skupinami genů jednotlivých drah.</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TextShape 1"/>
          <p:cNvSpPr/>
          <p:nvPr/>
        </p:nvSpPr>
        <p:spPr>
          <a:xfrm>
            <a:off x="685800" y="4343400"/>
            <a:ext cx="548496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sk-SK" sz="1110" spc="-1" strike="noStrike">
                <a:solidFill>
                  <a:srgbClr val="000000"/>
                </a:solidFill>
                <a:latin typeface="Arial"/>
                <a:ea typeface="+mn-ea"/>
              </a:rPr>
              <a:t>Databáze KEGG obsahuje asi 250 drah týkajících se člověka. Uvedené geny se vyskytují ve více než 70 drahách. Změna exprese z těchto genů ovlivní výsledky pro desitky drah. Míra vlivu závisí od použité metody. Uzavřené metody jsou více citlivé než kompetitivní.</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a:p>
            <a:pPr>
              <a:lnSpc>
                <a:spcPct val="100000"/>
              </a:lnSpc>
              <a:buNone/>
            </a:pPr>
            <a:r>
              <a:rPr b="0" lang="sk-SK" sz="1110" spc="-1" strike="noStrike">
                <a:solidFill>
                  <a:srgbClr val="000000"/>
                </a:solidFill>
                <a:latin typeface="Arial"/>
                <a:ea typeface="+mn-ea"/>
              </a:rPr>
              <a:t>Tyto průniky souvisí také s již zmíněným problémem korekce na mnohonásobné testování hypotéz v analýze genových sad.</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a:p>
            <a:pPr>
              <a:lnSpc>
                <a:spcPct val="100000"/>
              </a:lnSpc>
              <a:buNone/>
            </a:pPr>
            <a:r>
              <a:rPr b="0" lang="sk-SK" sz="1110" spc="-1" strike="noStrike">
                <a:solidFill>
                  <a:srgbClr val="000000"/>
                </a:solidFill>
                <a:latin typeface="Arial"/>
                <a:ea typeface="+mn-ea"/>
              </a:rPr>
              <a:t> </a:t>
            </a:r>
            <a:endParaRPr b="0" lang="cs-CZ" sz="1110" spc="-1" strike="noStrike">
              <a:latin typeface="Arial"/>
            </a:endParaRPr>
          </a:p>
        </p:txBody>
      </p:sp>
      <p:sp>
        <p:nvSpPr>
          <p:cNvPr id="575" name="CustomShape 2"/>
          <p:cNvSpPr/>
          <p:nvPr/>
        </p:nvSpPr>
        <p:spPr>
          <a:xfrm>
            <a:off x="388260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829E3C60-87ED-40AF-8A28-FEB71D59449D}" type="slidenum">
              <a:rPr b="0" lang="cs-CZ" sz="1300" spc="-1" strike="noStrike">
                <a:solidFill>
                  <a:srgbClr val="000000"/>
                </a:solidFill>
                <a:latin typeface="Arial"/>
                <a:ea typeface="+mn-ea"/>
              </a:rPr>
              <a:t>&lt;number&gt;</a:t>
            </a:fld>
            <a:endParaRPr b="0" lang="cs-CZ" sz="13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TextShape 1"/>
          <p:cNvSpPr/>
          <p:nvPr/>
        </p:nvSpPr>
        <p:spPr>
          <a:xfrm>
            <a:off x="685800" y="4343400"/>
            <a:ext cx="5484960" cy="4113720"/>
          </a:xfrm>
          <a:prstGeom prst="rect">
            <a:avLst/>
          </a:prstGeom>
          <a:noFill/>
          <a:ln w="0">
            <a:noFill/>
          </a:ln>
        </p:spPr>
        <p:style>
          <a:lnRef idx="0"/>
          <a:fillRef idx="0"/>
          <a:effectRef idx="0"/>
          <a:fontRef idx="minor"/>
        </p:style>
      </p:sp>
      <p:sp>
        <p:nvSpPr>
          <p:cNvPr id="577" name="CustomShape 2"/>
          <p:cNvSpPr/>
          <p:nvPr/>
        </p:nvSpPr>
        <p:spPr>
          <a:xfrm>
            <a:off x="388260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051B3140-F729-4E88-917E-D908531FBF29}" type="slidenum">
              <a:rPr b="0" lang="cs-CZ" sz="1300" spc="-1" strike="noStrike">
                <a:solidFill>
                  <a:srgbClr val="000000"/>
                </a:solidFill>
                <a:latin typeface="Arial"/>
                <a:ea typeface="+mn-ea"/>
              </a:rPr>
              <a:t>&lt;number&gt;</a:t>
            </a:fld>
            <a:endParaRPr b="0" lang="cs-CZ" sz="13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CustomShape 1"/>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6B08B4CA-89C6-454A-87C8-716AE10F7127}" type="slidenum">
              <a:rPr b="0" lang="cs-CZ" sz="1300" spc="-1" strike="noStrike">
                <a:solidFill>
                  <a:srgbClr val="000000"/>
                </a:solidFill>
                <a:latin typeface="Arial"/>
                <a:ea typeface="+mn-ea"/>
              </a:rPr>
              <a:t>&lt;number&gt;</a:t>
            </a:fld>
            <a:endParaRPr b="0" lang="cs-CZ" sz="1300" spc="-1" strike="noStrike">
              <a:latin typeface="Arial"/>
            </a:endParaRPr>
          </a:p>
        </p:txBody>
      </p:sp>
      <p:sp>
        <p:nvSpPr>
          <p:cNvPr id="528" name="TextShape 2"/>
          <p:cNvSpPr/>
          <p:nvPr/>
        </p:nvSpPr>
        <p:spPr>
          <a:xfrm>
            <a:off x="914040" y="4343400"/>
            <a:ext cx="502812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cs-CZ" sz="1110" spc="-1" strike="noStrike">
                <a:solidFill>
                  <a:srgbClr val="000000"/>
                </a:solidFill>
                <a:latin typeface="Arial"/>
                <a:ea typeface="+mn-ea"/>
              </a:rPr>
              <a:t>Geny a proteiny jsou navzájem propojené ve velké spleti různých signálních, metabolických a různých dalších drah. Jak odhalíme, které dráhy jsou významně zasaženy v důsledku změny exprese genů mezi skupinami? Právě tyto dráhy mohou být příčinou vzniku onemocnění, nebo mohou poskytnout klíč k nalezení správné terapie. Máme dvě možnosti, jak na tuto otázku odpovědět.</a:t>
            </a:r>
            <a:endParaRPr b="0" lang="cs-CZ" sz="1110" spc="-1" strike="noStrike">
              <a:latin typeface="Arial"/>
            </a:endParaRPr>
          </a:p>
          <a:p>
            <a:pPr>
              <a:lnSpc>
                <a:spcPct val="100000"/>
              </a:lnSpc>
              <a:buNone/>
            </a:pPr>
            <a:r>
              <a:rPr b="0" lang="cs-CZ" sz="1110" spc="-1" strike="noStrike">
                <a:solidFill>
                  <a:srgbClr val="000000"/>
                </a:solidFill>
                <a:latin typeface="Arial"/>
                <a:ea typeface="+mn-ea"/>
              </a:rPr>
              <a:t>Geny, které najdeme odlišně exprimované mezi skupinami (porovnání skupin) můžeme vložit do databáze a podívat se kam patří (KEGG,MsigDB, ...). Nevýhodou však je to, že nemáme statistickou významnost toho, která z drah je zastoupena nejvíce.</a:t>
            </a:r>
            <a:endParaRPr b="0" lang="cs-CZ" sz="1110" spc="-1" strike="noStrike">
              <a:latin typeface="Arial"/>
            </a:endParaRPr>
          </a:p>
          <a:p>
            <a:pPr>
              <a:lnSpc>
                <a:spcPct val="100000"/>
              </a:lnSpc>
              <a:buNone/>
            </a:pPr>
            <a:r>
              <a:rPr b="0" lang="cs-CZ" sz="1110" spc="-1" strike="noStrike">
                <a:solidFill>
                  <a:srgbClr val="000000"/>
                </a:solidFill>
                <a:latin typeface="Arial"/>
                <a:ea typeface="+mn-ea"/>
              </a:rPr>
              <a:t>Můžeme však také porovnávat všechny geny se skupinami genů v jednotlivých drahách s pomocí statistických přístupů, které se obecně nazývají </a:t>
            </a:r>
            <a:r>
              <a:rPr b="1" lang="cs-CZ" sz="1110" spc="-1" strike="noStrike">
                <a:solidFill>
                  <a:srgbClr val="000000"/>
                </a:solidFill>
                <a:latin typeface="Arial"/>
                <a:ea typeface="+mn-ea"/>
              </a:rPr>
              <a:t>metody</a:t>
            </a:r>
            <a:r>
              <a:rPr b="0" lang="cs-CZ" sz="1110" spc="-1" strike="noStrike">
                <a:solidFill>
                  <a:srgbClr val="000000"/>
                </a:solidFill>
                <a:latin typeface="Arial"/>
                <a:ea typeface="+mn-ea"/>
              </a:rPr>
              <a:t> </a:t>
            </a:r>
            <a:r>
              <a:rPr b="1" lang="cs-CZ" sz="1110" spc="-1" strike="noStrike">
                <a:solidFill>
                  <a:srgbClr val="000000"/>
                </a:solidFill>
                <a:latin typeface="Arial"/>
                <a:ea typeface="+mn-ea"/>
              </a:rPr>
              <a:t>analýzy genových sad</a:t>
            </a:r>
            <a:r>
              <a:rPr b="0" lang="cs-CZ" sz="1110" spc="-1" strike="noStrike">
                <a:solidFill>
                  <a:srgbClr val="000000"/>
                </a:solidFill>
                <a:latin typeface="Arial"/>
                <a:ea typeface="+mn-ea"/>
              </a:rPr>
              <a:t>.</a:t>
            </a:r>
            <a:endParaRPr b="0" lang="cs-CZ" sz="1110" spc="-1" strike="noStrike">
              <a:latin typeface="Arial"/>
            </a:endParaRPr>
          </a:p>
          <a:p>
            <a:pPr>
              <a:lnSpc>
                <a:spcPct val="100000"/>
              </a:lnSpc>
              <a:buNone/>
            </a:pPr>
            <a:r>
              <a:rPr b="0" lang="cs-CZ" sz="1110" spc="-1" strike="noStrike">
                <a:solidFill>
                  <a:srgbClr val="000000"/>
                </a:solidFill>
                <a:latin typeface="Arial"/>
                <a:ea typeface="+mn-ea"/>
              </a:rPr>
              <a:t>Předpoklad těchto analýz je, že operují již s definovanými skupinami genů jednotlivých drah.</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a:p>
            <a:pPr>
              <a:lnSpc>
                <a:spcPct val="100000"/>
              </a:lnSpc>
              <a:buNone/>
            </a:pPr>
            <a:r>
              <a:rPr b="0" lang="en-US" sz="1110" spc="-1" strike="noStrike">
                <a:solidFill>
                  <a:srgbClr val="000000"/>
                </a:solidFill>
                <a:latin typeface="Arial"/>
                <a:ea typeface="+mn-ea"/>
              </a:rPr>
              <a:t> </a:t>
            </a:r>
            <a:endParaRPr b="0" lang="cs-CZ" sz="111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TextShape 1"/>
          <p:cNvSpPr/>
          <p:nvPr/>
        </p:nvSpPr>
        <p:spPr>
          <a:xfrm>
            <a:off x="685800" y="4343400"/>
            <a:ext cx="5484960" cy="4113720"/>
          </a:xfrm>
          <a:prstGeom prst="rect">
            <a:avLst/>
          </a:prstGeom>
          <a:noFill/>
          <a:ln w="0">
            <a:noFill/>
          </a:ln>
        </p:spPr>
        <p:style>
          <a:lnRef idx="2"/>
          <a:fillRef idx="0"/>
          <a:effectRef idx="0"/>
          <a:fontRef idx="minor"/>
        </p:style>
        <p:txBody>
          <a:bodyPr numCol="1" spcCol="1440" lIns="96840" rIns="96840" tIns="48240" bIns="48240" anchor="t">
            <a:noAutofit/>
          </a:bodyPr>
          <a:p>
            <a:pPr>
              <a:lnSpc>
                <a:spcPct val="100000"/>
              </a:lnSpc>
              <a:buNone/>
            </a:pPr>
            <a:r>
              <a:rPr b="0" lang="cs-CZ" sz="1110" spc="-1" strike="noStrike">
                <a:solidFill>
                  <a:srgbClr val="000000"/>
                </a:solidFill>
                <a:latin typeface="Arial"/>
                <a:ea typeface="+mn-ea"/>
              </a:rPr>
              <a:t>Jaký je rozdíl mezi genovou sadou a genovou dráhou? Genová sada je jakákoliv množina genů, například všechny geny patřící do jedné dráhy či všechny geny, které mají podobnou funkci. </a:t>
            </a:r>
            <a:endParaRPr b="0" lang="cs-CZ" sz="1110" spc="-1" strike="noStrike">
              <a:latin typeface="Arial"/>
            </a:endParaRPr>
          </a:p>
          <a:p>
            <a:pPr>
              <a:lnSpc>
                <a:spcPct val="100000"/>
              </a:lnSpc>
              <a:buNone/>
            </a:pPr>
            <a:r>
              <a:rPr b="0" lang="cs-CZ" sz="1110" spc="-1" strike="noStrike">
                <a:solidFill>
                  <a:srgbClr val="000000"/>
                </a:solidFill>
                <a:latin typeface="Arial"/>
                <a:ea typeface="+mn-ea"/>
              </a:rPr>
              <a:t>Anebo i geny z jednoho chromozomu, regulovaně jedním transkripčním faktorem, se specifickou délkou, motivem aminokyselin</a:t>
            </a:r>
            <a:endParaRPr b="0" lang="cs-CZ" sz="1110" spc="-1" strike="noStrike">
              <a:latin typeface="Arial"/>
            </a:endParaRPr>
          </a:p>
          <a:p>
            <a:pPr>
              <a:lnSpc>
                <a:spcPct val="100000"/>
              </a:lnSpc>
              <a:buNone/>
            </a:pPr>
            <a:r>
              <a:rPr b="0" lang="cs-CZ" sz="1110" spc="-1" strike="noStrike">
                <a:solidFill>
                  <a:srgbClr val="000000"/>
                </a:solidFill>
                <a:latin typeface="Arial"/>
                <a:ea typeface="+mn-ea"/>
              </a:rPr>
              <a:t> </a:t>
            </a:r>
            <a:endParaRPr b="0" lang="cs-CZ" sz="1110" spc="-1" strike="noStrike">
              <a:latin typeface="Arial"/>
            </a:endParaRPr>
          </a:p>
          <a:p>
            <a:pPr>
              <a:lnSpc>
                <a:spcPct val="100000"/>
              </a:lnSpc>
              <a:buNone/>
            </a:pPr>
            <a:r>
              <a:rPr b="0" lang="cs-CZ" sz="1110" spc="-1" strike="noStrike">
                <a:solidFill>
                  <a:srgbClr val="000000"/>
                </a:solidFill>
                <a:latin typeface="Arial"/>
                <a:ea typeface="+mn-ea"/>
              </a:rPr>
              <a:t> </a:t>
            </a:r>
            <a:r>
              <a:rPr b="0" lang="cs-CZ" sz="1110" spc="-1" strike="noStrike">
                <a:solidFill>
                  <a:srgbClr val="000000"/>
                </a:solidFill>
                <a:latin typeface="Arial"/>
                <a:ea typeface="+mn-ea"/>
              </a:rPr>
              <a:t>Genová sada není genová dráha; je to mnohem všeobecnější a méně specifický pojem.</a:t>
            </a:r>
            <a:endParaRPr b="0" lang="cs-CZ" sz="1110" spc="-1" strike="noStrike">
              <a:latin typeface="Arial"/>
            </a:endParaRPr>
          </a:p>
          <a:p>
            <a:pPr>
              <a:lnSpc>
                <a:spcPct val="100000"/>
              </a:lnSpc>
              <a:buNone/>
            </a:pPr>
            <a:r>
              <a:rPr b="0" lang="cs-CZ" sz="1110" spc="-1" strike="noStrike">
                <a:solidFill>
                  <a:srgbClr val="000000"/>
                </a:solidFill>
                <a:latin typeface="Arial"/>
                <a:ea typeface="+mn-ea"/>
              </a:rPr>
              <a:t> </a:t>
            </a:r>
            <a:endParaRPr b="0" lang="cs-CZ" sz="1110" spc="-1" strike="noStrike">
              <a:latin typeface="Arial"/>
            </a:endParaRPr>
          </a:p>
          <a:p>
            <a:pPr>
              <a:lnSpc>
                <a:spcPct val="100000"/>
              </a:lnSpc>
              <a:buNone/>
            </a:pPr>
            <a:r>
              <a:rPr b="0" lang="cs-CZ" sz="1110" spc="-1" strike="noStrike">
                <a:solidFill>
                  <a:srgbClr val="000000"/>
                </a:solidFill>
                <a:latin typeface="Arial"/>
                <a:ea typeface="+mn-ea"/>
              </a:rPr>
              <a:t> </a:t>
            </a:r>
            <a:endParaRPr b="0" lang="cs-CZ" sz="1110" spc="-1" strike="noStrike">
              <a:latin typeface="Arial"/>
            </a:endParaRPr>
          </a:p>
        </p:txBody>
      </p:sp>
      <p:sp>
        <p:nvSpPr>
          <p:cNvPr id="530" name="CustomShape 2"/>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F44FCD9E-3CED-44E0-BF8E-2D6F976B1B4F}" type="slidenum">
              <a:rPr b="0" lang="cs-CZ" sz="1300" spc="-1" strike="noStrike">
                <a:solidFill>
                  <a:srgbClr val="000000"/>
                </a:solidFill>
                <a:latin typeface="Arial"/>
                <a:ea typeface="+mn-ea"/>
              </a:rPr>
              <a:t>&lt;number&gt;</a:t>
            </a:fld>
            <a:endParaRPr b="0" lang="cs-CZ" sz="13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TextShape 1"/>
          <p:cNvSpPr/>
          <p:nvPr/>
        </p:nvSpPr>
        <p:spPr>
          <a:xfrm>
            <a:off x="685800" y="4343400"/>
            <a:ext cx="5484960" cy="4113720"/>
          </a:xfrm>
          <a:prstGeom prst="rect">
            <a:avLst/>
          </a:prstGeom>
          <a:noFill/>
          <a:ln w="0">
            <a:noFill/>
          </a:ln>
        </p:spPr>
        <p:style>
          <a:lnRef idx="0"/>
          <a:fillRef idx="0"/>
          <a:effectRef idx="0"/>
          <a:fontRef idx="minor"/>
        </p:style>
        <p:txBody>
          <a:bodyPr lIns="96840" rIns="96840" tIns="48240" bIns="48240" anchor="t">
            <a:noAutofit/>
          </a:bodyPr>
          <a:p>
            <a:pPr>
              <a:lnSpc>
                <a:spcPct val="100000"/>
              </a:lnSpc>
              <a:buNone/>
            </a:pPr>
            <a:r>
              <a:rPr b="0" lang="cs-CZ" sz="1110" spc="-1" strike="noStrike">
                <a:solidFill>
                  <a:srgbClr val="000000"/>
                </a:solidFill>
                <a:latin typeface="Arial"/>
                <a:ea typeface="+mn-ea"/>
              </a:rPr>
              <a:t>Této analýze se někdy říká také </a:t>
            </a:r>
            <a:r>
              <a:rPr b="0" i="1" lang="cs-CZ" sz="1110" spc="-1" strike="noStrike">
                <a:solidFill>
                  <a:srgbClr val="000000"/>
                </a:solidFill>
                <a:latin typeface="Arial"/>
                <a:ea typeface="+mn-ea"/>
              </a:rPr>
              <a:t>pathway</a:t>
            </a:r>
            <a:r>
              <a:rPr b="0" lang="cs-CZ" sz="1110" spc="-1" strike="noStrike">
                <a:solidFill>
                  <a:srgbClr val="000000"/>
                </a:solidFill>
                <a:latin typeface="Arial"/>
                <a:ea typeface="+mn-ea"/>
              </a:rPr>
              <a:t> analýza (angl. </a:t>
            </a:r>
            <a:r>
              <a:rPr b="0" i="1" lang="cs-CZ" sz="1110" spc="-1" strike="noStrike">
                <a:solidFill>
                  <a:srgbClr val="000000"/>
                </a:solidFill>
                <a:latin typeface="Arial"/>
                <a:ea typeface="+mn-ea"/>
              </a:rPr>
              <a:t>pathway analysis</a:t>
            </a:r>
            <a:r>
              <a:rPr b="0" lang="cs-CZ" sz="1110" spc="-1" strike="noStrike">
                <a:solidFill>
                  <a:srgbClr val="000000"/>
                </a:solidFill>
                <a:latin typeface="Arial"/>
                <a:ea typeface="+mn-ea"/>
              </a:rPr>
              <a:t>).</a:t>
            </a:r>
            <a:endParaRPr b="0" lang="cs-CZ" sz="1110" spc="-1" strike="noStrike">
              <a:latin typeface="Arial"/>
            </a:endParaRPr>
          </a:p>
          <a:p>
            <a:pPr>
              <a:lnSpc>
                <a:spcPct val="100000"/>
              </a:lnSpc>
              <a:buNone/>
            </a:pPr>
            <a:r>
              <a:rPr b="0" lang="cs-CZ" sz="1110" spc="-1" strike="noStrike">
                <a:solidFill>
                  <a:srgbClr val="000000"/>
                </a:solidFill>
                <a:latin typeface="Arial"/>
                <a:ea typeface="+mn-ea"/>
              </a:rPr>
              <a:t> </a:t>
            </a:r>
            <a:endParaRPr b="0" lang="cs-CZ" sz="1110" spc="-1" strike="noStrike">
              <a:latin typeface="Arial"/>
            </a:endParaRPr>
          </a:p>
          <a:p>
            <a:pPr>
              <a:lnSpc>
                <a:spcPct val="100000"/>
              </a:lnSpc>
              <a:buNone/>
            </a:pPr>
            <a:r>
              <a:rPr b="0" lang="cs-CZ" sz="1110" spc="-1" strike="noStrike">
                <a:solidFill>
                  <a:srgbClr val="000000"/>
                </a:solidFill>
                <a:latin typeface="Arial"/>
                <a:ea typeface="+mn-ea"/>
              </a:rPr>
              <a:t> </a:t>
            </a:r>
            <a:endParaRPr b="0" lang="cs-CZ" sz="1110" spc="-1" strike="noStrike">
              <a:latin typeface="Arial"/>
            </a:endParaRPr>
          </a:p>
        </p:txBody>
      </p:sp>
      <p:sp>
        <p:nvSpPr>
          <p:cNvPr id="532" name="CustomShape 2"/>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C96BEA68-C0F6-4BDF-AEC5-27BA4E9C12EA}" type="slidenum">
              <a:rPr b="0" lang="cs-CZ" sz="1300" spc="-1" strike="noStrike">
                <a:solidFill>
                  <a:srgbClr val="000000"/>
                </a:solidFill>
                <a:latin typeface="Arial"/>
                <a:ea typeface="+mn-ea"/>
              </a:rPr>
              <a:t>&lt;number&gt;</a:t>
            </a:fld>
            <a:endParaRPr b="0" lang="cs-CZ" sz="13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TextShape 1"/>
          <p:cNvSpPr/>
          <p:nvPr/>
        </p:nvSpPr>
        <p:spPr>
          <a:xfrm>
            <a:off x="685800" y="4343400"/>
            <a:ext cx="5484960" cy="4113720"/>
          </a:xfrm>
          <a:prstGeom prst="rect">
            <a:avLst/>
          </a:prstGeom>
          <a:noFill/>
          <a:ln w="0">
            <a:noFill/>
          </a:ln>
        </p:spPr>
        <p:style>
          <a:lnRef idx="0"/>
          <a:fillRef idx="0"/>
          <a:effectRef idx="0"/>
          <a:fontRef idx="minor"/>
        </p:style>
      </p:sp>
      <p:sp>
        <p:nvSpPr>
          <p:cNvPr id="534" name="CustomShape 2"/>
          <p:cNvSpPr/>
          <p:nvPr/>
        </p:nvSpPr>
        <p:spPr>
          <a:xfrm>
            <a:off x="3882960" y="8686440"/>
            <a:ext cx="2972520" cy="455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6840" rIns="96840" tIns="48240" bIns="48240" anchor="b">
            <a:noAutofit/>
          </a:bodyPr>
          <a:p>
            <a:pPr algn="r">
              <a:lnSpc>
                <a:spcPct val="100000"/>
              </a:lnSpc>
              <a:buNone/>
            </a:pPr>
            <a:fld id="{13BDD8E8-B44B-44B6-9B30-3F321525C91B}" type="slidenum">
              <a:rPr b="0" lang="cs-CZ" sz="1300" spc="-1" strike="noStrike">
                <a:solidFill>
                  <a:srgbClr val="000000"/>
                </a:solidFill>
                <a:latin typeface="Arial"/>
                <a:ea typeface="+mn-ea"/>
              </a:rPr>
              <a:t>&lt;number&gt;</a:t>
            </a:fld>
            <a:endParaRPr b="0" lang="cs-CZ" sz="13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3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3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3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3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3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3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3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3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4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4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4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4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5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5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5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5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6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6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7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7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7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7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7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7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8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8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8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8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8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8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3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3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3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4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4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4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4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4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4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5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5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5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5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6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6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6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6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6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6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6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1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1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2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2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Calibri"/>
            </a:endParaRPr>
          </a:p>
        </p:txBody>
      </p:sp>
      <p:sp>
        <p:nvSpPr>
          <p:cNvPr id="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
        <p:nvSpPr>
          <p:cNvPr id="2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cs-CZ"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Obrázek 5" descr=""/>
          <p:cNvPicPr/>
          <p:nvPr/>
        </p:nvPicPr>
        <p:blipFill>
          <a:blip r:embed="rId2"/>
          <a:stretch/>
        </p:blipFill>
        <p:spPr>
          <a:xfrm>
            <a:off x="8665200" y="5992920"/>
            <a:ext cx="3288600" cy="724680"/>
          </a:xfrm>
          <a:prstGeom prst="rect">
            <a:avLst/>
          </a:prstGeom>
          <a:ln w="0">
            <a:noFill/>
          </a:ln>
        </p:spPr>
      </p:pic>
      <p:sp>
        <p:nvSpPr>
          <p:cNvPr id="1" name="PlaceHolder 1"/>
          <p:cNvSpPr>
            <a:spLocks noGrp="1"/>
          </p:cNvSpPr>
          <p:nvPr>
            <p:ph type="title"/>
          </p:nvPr>
        </p:nvSpPr>
        <p:spPr>
          <a:xfrm>
            <a:off x="1523880" y="1122480"/>
            <a:ext cx="9143640" cy="2387160"/>
          </a:xfrm>
          <a:prstGeom prst="rect">
            <a:avLst/>
          </a:prstGeom>
          <a:noFill/>
          <a:ln w="0">
            <a:noFill/>
          </a:ln>
        </p:spPr>
        <p:txBody>
          <a:bodyPr anchor="b">
            <a:noAutofit/>
          </a:bodyPr>
          <a:p>
            <a:pPr algn="ctr">
              <a:lnSpc>
                <a:spcPct val="90000"/>
              </a:lnSpc>
              <a:buNone/>
            </a:pPr>
            <a:r>
              <a:rPr b="0" lang="en-GB" sz="6000" spc="-1" strike="noStrike">
                <a:solidFill>
                  <a:srgbClr val="000000"/>
                </a:solidFill>
                <a:latin typeface="Calibri Light"/>
              </a:rPr>
              <a:t>Click to edit </a:t>
            </a:r>
            <a:r>
              <a:rPr b="0" lang="en-GB" sz="6000" spc="-1" strike="noStrike">
                <a:solidFill>
                  <a:srgbClr val="000000"/>
                </a:solidFill>
                <a:latin typeface="Calibri Light"/>
              </a:rPr>
              <a:t>Master title </a:t>
            </a:r>
            <a:r>
              <a:rPr b="0" lang="en-GB" sz="6000" spc="-1" strike="noStrike">
                <a:solidFill>
                  <a:srgbClr val="000000"/>
                </a:solidFill>
                <a:latin typeface="Calibri Light"/>
              </a:rPr>
              <a:t>style</a:t>
            </a:r>
            <a:endParaRPr b="0" lang="cs-CZ" sz="6000" spc="-1" strike="noStrike">
              <a:solidFill>
                <a:srgbClr val="000000"/>
              </a:solidFill>
              <a:latin typeface="Calibri"/>
            </a:endParaRPr>
          </a:p>
        </p:txBody>
      </p:sp>
      <p:sp>
        <p:nvSpPr>
          <p:cNvPr id="2" name="PlaceHolder 2"/>
          <p:cNvSpPr>
            <a:spLocks noGrp="1"/>
          </p:cNvSpPr>
          <p:nvPr>
            <p:ph type="dt"/>
          </p:nvPr>
        </p:nvSpPr>
        <p:spPr>
          <a:xfrm>
            <a:off x="838080" y="6356520"/>
            <a:ext cx="2742840" cy="364680"/>
          </a:xfrm>
          <a:prstGeom prst="rect">
            <a:avLst/>
          </a:prstGeom>
          <a:noFill/>
          <a:ln w="0">
            <a:noFill/>
          </a:ln>
        </p:spPr>
        <p:txBody>
          <a:bodyPr anchor="ctr">
            <a:noAutofit/>
          </a:bodyPr>
          <a:p>
            <a:pPr>
              <a:lnSpc>
                <a:spcPct val="100000"/>
              </a:lnSpc>
              <a:buNone/>
            </a:pPr>
            <a:fld id="{BAC6B253-D87D-4253-9272-3EF6DFDC5032}" type="datetime">
              <a:rPr b="0" lang="cs-CZ" sz="1200" spc="-1" strike="noStrike">
                <a:solidFill>
                  <a:srgbClr val="8b8b8b"/>
                </a:solidFill>
                <a:latin typeface="Calibri"/>
              </a:rPr>
              <a:t>3. 11. 2023</a:t>
            </a:fld>
            <a:endParaRPr b="0" lang="cs-CZ" sz="1200" spc="-1" strike="noStrike">
              <a:latin typeface="Times New Roman"/>
            </a:endParaRPr>
          </a:p>
        </p:txBody>
      </p:sp>
      <p:sp>
        <p:nvSpPr>
          <p:cNvPr id="3" name="PlaceHolder 3"/>
          <p:cNvSpPr>
            <a:spLocks noGrp="1"/>
          </p:cNvSpPr>
          <p:nvPr>
            <p:ph type="ftr"/>
          </p:nvPr>
        </p:nvSpPr>
        <p:spPr>
          <a:xfrm>
            <a:off x="4038480" y="6356520"/>
            <a:ext cx="4114440" cy="364680"/>
          </a:xfrm>
          <a:prstGeom prst="rect">
            <a:avLst/>
          </a:prstGeom>
          <a:noFill/>
          <a:ln w="0">
            <a:noFill/>
          </a:ln>
        </p:spPr>
        <p:txBody>
          <a:bodyPr anchor="ctr">
            <a:noAutofit/>
          </a:bodyPr>
          <a:p>
            <a:endParaRPr b="0" lang="cs-CZ" sz="2400" spc="-1" strike="noStrike">
              <a:latin typeface="Times New Roman"/>
            </a:endParaRPr>
          </a:p>
        </p:txBody>
      </p:sp>
      <p:sp>
        <p:nvSpPr>
          <p:cNvPr id="4" name="PlaceHolder 4"/>
          <p:cNvSpPr>
            <a:spLocks noGrp="1"/>
          </p:cNvSpPr>
          <p:nvPr>
            <p:ph type="sldNum"/>
          </p:nvPr>
        </p:nvSpPr>
        <p:spPr>
          <a:xfrm>
            <a:off x="8610480" y="6356520"/>
            <a:ext cx="2742840" cy="364680"/>
          </a:xfrm>
          <a:prstGeom prst="rect">
            <a:avLst/>
          </a:prstGeom>
          <a:noFill/>
          <a:ln w="0">
            <a:noFill/>
          </a:ln>
        </p:spPr>
        <p:txBody>
          <a:bodyPr anchor="ctr">
            <a:noAutofit/>
          </a:bodyPr>
          <a:p>
            <a:pPr algn="r">
              <a:lnSpc>
                <a:spcPct val="100000"/>
              </a:lnSpc>
              <a:buNone/>
            </a:pPr>
            <a:fld id="{9E25CA91-921F-4A95-ADB9-2630D75D41EE}" type="slidenum">
              <a:rPr b="0" lang="cs-CZ" sz="1200" spc="-1" strike="noStrike">
                <a:solidFill>
                  <a:srgbClr val="8b8b8b"/>
                </a:solidFill>
                <a:latin typeface="Calibri"/>
              </a:rPr>
              <a:t>&lt;number&gt;</a:t>
            </a:fld>
            <a:endParaRPr b="0" lang="cs-CZ" sz="1200" spc="-1" strike="noStrike">
              <a:latin typeface="Times New Roman"/>
            </a:endParaRPr>
          </a:p>
        </p:txBody>
      </p:sp>
      <p:pic>
        <p:nvPicPr>
          <p:cNvPr id="5" name="Obrázek 2" descr=""/>
          <p:cNvPicPr/>
          <p:nvPr/>
        </p:nvPicPr>
        <p:blipFill>
          <a:blip r:embed="rId3"/>
          <a:stretch/>
        </p:blipFill>
        <p:spPr>
          <a:xfrm>
            <a:off x="-105480" y="-48960"/>
            <a:ext cx="6071400" cy="1338480"/>
          </a:xfrm>
          <a:prstGeom prst="rect">
            <a:avLst/>
          </a:prstGeom>
          <a:ln w="0">
            <a:noFill/>
          </a:ln>
        </p:spPr>
      </p:pic>
      <p:pic>
        <p:nvPicPr>
          <p:cNvPr id="6" name="Obrázek 5" descr=""/>
          <p:cNvPicPr/>
          <p:nvPr/>
        </p:nvPicPr>
        <p:blipFill>
          <a:blip r:embed="rId4">
            <a:alphaModFix amt="31000"/>
          </a:blip>
          <a:srcRect l="-5064" t="0" r="0" b="0"/>
          <a:stretch/>
        </p:blipFill>
        <p:spPr>
          <a:xfrm>
            <a:off x="8604000" y="0"/>
            <a:ext cx="3587760" cy="6857640"/>
          </a:xfrm>
          <a:prstGeom prst="rect">
            <a:avLst/>
          </a:prstGeom>
          <a:ln w="0">
            <a:noFill/>
          </a:ln>
        </p:spPr>
      </p:pic>
      <p:sp>
        <p:nvSpPr>
          <p:cNvPr id="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2800" spc="-1" strike="noStrike">
                <a:solidFill>
                  <a:srgbClr val="000000"/>
                </a:solidFill>
                <a:latin typeface="Calibri"/>
              </a:rPr>
              <a:t>Click to edit the outline text format</a:t>
            </a:r>
            <a:endParaRPr b="0" lang="cs-CZ"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cs-CZ" sz="2000" spc="-1" strike="noStrike">
                <a:solidFill>
                  <a:srgbClr val="000000"/>
                </a:solidFill>
                <a:latin typeface="Calibri"/>
              </a:rPr>
              <a:t>Second Outline Level</a:t>
            </a:r>
            <a:endParaRPr b="0" lang="cs-CZ"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cs-CZ" sz="1800" spc="-1" strike="noStrike">
                <a:solidFill>
                  <a:srgbClr val="000000"/>
                </a:solidFill>
                <a:latin typeface="Calibri"/>
              </a:rPr>
              <a:t>Third Outline Level</a:t>
            </a:r>
            <a:endParaRPr b="0" lang="cs-CZ"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cs-CZ" sz="1800" spc="-1" strike="noStrike">
                <a:solidFill>
                  <a:srgbClr val="000000"/>
                </a:solidFill>
                <a:latin typeface="Calibri"/>
              </a:rPr>
              <a:t>Fourth Outline Level</a:t>
            </a:r>
            <a:endParaRPr b="0" lang="cs-CZ"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Calibri"/>
              </a:rPr>
              <a:t>Fifth Outline Level</a:t>
            </a:r>
            <a:endParaRPr b="0" lang="cs-CZ"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Calibri"/>
              </a:rPr>
              <a:t>Sixth Outline Level</a:t>
            </a:r>
            <a:endParaRPr b="0" lang="cs-CZ"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Calibri"/>
              </a:rPr>
              <a:t>Seventh Outline Level</a:t>
            </a:r>
            <a:endParaRPr b="0" lang="cs-CZ"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4" name="Obrázek 5" descr=""/>
          <p:cNvPicPr/>
          <p:nvPr/>
        </p:nvPicPr>
        <p:blipFill>
          <a:blip r:embed="rId2"/>
          <a:stretch/>
        </p:blipFill>
        <p:spPr>
          <a:xfrm>
            <a:off x="8665200" y="5992920"/>
            <a:ext cx="3288600" cy="724680"/>
          </a:xfrm>
          <a:prstGeom prst="rect">
            <a:avLst/>
          </a:prstGeom>
          <a:ln w="0">
            <a:noFill/>
          </a:ln>
        </p:spPr>
      </p:pic>
      <p:sp>
        <p:nvSpPr>
          <p:cNvPr id="45" name="PlaceHolder 1"/>
          <p:cNvSpPr>
            <a:spLocks noGrp="1"/>
          </p:cNvSpPr>
          <p:nvPr>
            <p:ph type="title"/>
          </p:nvPr>
        </p:nvSpPr>
        <p:spPr>
          <a:xfrm>
            <a:off x="831960" y="1709640"/>
            <a:ext cx="10515240" cy="2852280"/>
          </a:xfrm>
          <a:prstGeom prst="rect">
            <a:avLst/>
          </a:prstGeom>
          <a:noFill/>
          <a:ln w="0">
            <a:noFill/>
          </a:ln>
        </p:spPr>
        <p:txBody>
          <a:bodyPr anchor="b">
            <a:noAutofit/>
          </a:bodyPr>
          <a:p>
            <a:pPr>
              <a:lnSpc>
                <a:spcPct val="90000"/>
              </a:lnSpc>
              <a:buNone/>
            </a:pPr>
            <a:r>
              <a:rPr b="0" lang="en-GB" sz="6000" spc="-1" strike="noStrike">
                <a:solidFill>
                  <a:srgbClr val="000000"/>
                </a:solidFill>
                <a:latin typeface="Calibri Light"/>
              </a:rPr>
              <a:t>Cl</a:t>
            </a:r>
            <a:r>
              <a:rPr b="0" lang="en-GB" sz="6000" spc="-1" strike="noStrike">
                <a:solidFill>
                  <a:srgbClr val="000000"/>
                </a:solidFill>
                <a:latin typeface="Calibri Light"/>
              </a:rPr>
              <a:t>ic</a:t>
            </a:r>
            <a:r>
              <a:rPr b="0" lang="en-GB" sz="6000" spc="-1" strike="noStrike">
                <a:solidFill>
                  <a:srgbClr val="000000"/>
                </a:solidFill>
                <a:latin typeface="Calibri Light"/>
              </a:rPr>
              <a:t>k </a:t>
            </a:r>
            <a:r>
              <a:rPr b="0" lang="en-GB" sz="6000" spc="-1" strike="noStrike">
                <a:solidFill>
                  <a:srgbClr val="000000"/>
                </a:solidFill>
                <a:latin typeface="Calibri Light"/>
              </a:rPr>
              <a:t>to </a:t>
            </a:r>
            <a:r>
              <a:rPr b="0" lang="en-GB" sz="6000" spc="-1" strike="noStrike">
                <a:solidFill>
                  <a:srgbClr val="000000"/>
                </a:solidFill>
                <a:latin typeface="Calibri Light"/>
              </a:rPr>
              <a:t>e</a:t>
            </a:r>
            <a:r>
              <a:rPr b="0" lang="en-GB" sz="6000" spc="-1" strike="noStrike">
                <a:solidFill>
                  <a:srgbClr val="000000"/>
                </a:solidFill>
                <a:latin typeface="Calibri Light"/>
              </a:rPr>
              <a:t>di</a:t>
            </a:r>
            <a:r>
              <a:rPr b="0" lang="en-GB" sz="6000" spc="-1" strike="noStrike">
                <a:solidFill>
                  <a:srgbClr val="000000"/>
                </a:solidFill>
                <a:latin typeface="Calibri Light"/>
              </a:rPr>
              <a:t>t </a:t>
            </a:r>
            <a:r>
              <a:rPr b="0" lang="en-GB" sz="6000" spc="-1" strike="noStrike">
                <a:solidFill>
                  <a:srgbClr val="000000"/>
                </a:solidFill>
                <a:latin typeface="Calibri Light"/>
              </a:rPr>
              <a:t>M</a:t>
            </a:r>
            <a:r>
              <a:rPr b="0" lang="en-GB" sz="6000" spc="-1" strike="noStrike">
                <a:solidFill>
                  <a:srgbClr val="000000"/>
                </a:solidFill>
                <a:latin typeface="Calibri Light"/>
              </a:rPr>
              <a:t>as</a:t>
            </a:r>
            <a:r>
              <a:rPr b="0" lang="en-GB" sz="6000" spc="-1" strike="noStrike">
                <a:solidFill>
                  <a:srgbClr val="000000"/>
                </a:solidFill>
                <a:latin typeface="Calibri Light"/>
              </a:rPr>
              <a:t>te</a:t>
            </a:r>
            <a:r>
              <a:rPr b="0" lang="en-GB" sz="6000" spc="-1" strike="noStrike">
                <a:solidFill>
                  <a:srgbClr val="000000"/>
                </a:solidFill>
                <a:latin typeface="Calibri Light"/>
              </a:rPr>
              <a:t>r </a:t>
            </a:r>
            <a:r>
              <a:rPr b="0" lang="en-GB" sz="6000" spc="-1" strike="noStrike">
                <a:solidFill>
                  <a:srgbClr val="000000"/>
                </a:solidFill>
                <a:latin typeface="Calibri Light"/>
              </a:rPr>
              <a:t>tit</a:t>
            </a:r>
            <a:r>
              <a:rPr b="0" lang="en-GB" sz="6000" spc="-1" strike="noStrike">
                <a:solidFill>
                  <a:srgbClr val="000000"/>
                </a:solidFill>
                <a:latin typeface="Calibri Light"/>
              </a:rPr>
              <a:t>le </a:t>
            </a:r>
            <a:r>
              <a:rPr b="0" lang="en-GB" sz="6000" spc="-1" strike="noStrike">
                <a:solidFill>
                  <a:srgbClr val="000000"/>
                </a:solidFill>
                <a:latin typeface="Calibri Light"/>
              </a:rPr>
              <a:t>st</a:t>
            </a:r>
            <a:r>
              <a:rPr b="0" lang="en-GB" sz="6000" spc="-1" strike="noStrike">
                <a:solidFill>
                  <a:srgbClr val="000000"/>
                </a:solidFill>
                <a:latin typeface="Calibri Light"/>
              </a:rPr>
              <a:t>yl</a:t>
            </a:r>
            <a:r>
              <a:rPr b="0" lang="en-GB" sz="6000" spc="-1" strike="noStrike">
                <a:solidFill>
                  <a:srgbClr val="000000"/>
                </a:solidFill>
                <a:latin typeface="Calibri Light"/>
              </a:rPr>
              <a:t>e</a:t>
            </a:r>
            <a:endParaRPr b="0" lang="cs-CZ" sz="6000" spc="-1" strike="noStrike">
              <a:solidFill>
                <a:srgbClr val="000000"/>
              </a:solidFill>
              <a:latin typeface="Calibri"/>
            </a:endParaRPr>
          </a:p>
        </p:txBody>
      </p:sp>
      <p:sp>
        <p:nvSpPr>
          <p:cNvPr id="46" name="PlaceHolder 2"/>
          <p:cNvSpPr>
            <a:spLocks noGrp="1"/>
          </p:cNvSpPr>
          <p:nvPr>
            <p:ph type="body"/>
          </p:nvPr>
        </p:nvSpPr>
        <p:spPr>
          <a:xfrm>
            <a:off x="831960" y="4589640"/>
            <a:ext cx="10515240" cy="1499760"/>
          </a:xfrm>
          <a:prstGeom prst="rect">
            <a:avLst/>
          </a:prstGeom>
          <a:noFill/>
          <a:ln w="0">
            <a:noFill/>
          </a:ln>
        </p:spPr>
        <p:txBody>
          <a:bodyPr anchor="t">
            <a:noAutofit/>
          </a:bodyPr>
          <a:p>
            <a:pPr>
              <a:lnSpc>
                <a:spcPct val="90000"/>
              </a:lnSpc>
              <a:spcBef>
                <a:spcPts val="1001"/>
              </a:spcBef>
              <a:buNone/>
              <a:tabLst>
                <a:tab algn="l" pos="0"/>
              </a:tabLst>
            </a:pPr>
            <a:r>
              <a:rPr b="0" lang="en-GB" sz="2400" spc="-1" strike="noStrike">
                <a:solidFill>
                  <a:srgbClr val="8b8b8b"/>
                </a:solidFill>
                <a:latin typeface="Calibri"/>
              </a:rPr>
              <a:t>Click to edit Master text styles</a:t>
            </a:r>
            <a:endParaRPr b="0" lang="cs-CZ" sz="2400" spc="-1" strike="noStrike">
              <a:solidFill>
                <a:srgbClr val="000000"/>
              </a:solidFill>
              <a:latin typeface="Calibri"/>
            </a:endParaRPr>
          </a:p>
        </p:txBody>
      </p:sp>
      <p:sp>
        <p:nvSpPr>
          <p:cNvPr id="47" name="PlaceHolder 3"/>
          <p:cNvSpPr>
            <a:spLocks noGrp="1"/>
          </p:cNvSpPr>
          <p:nvPr>
            <p:ph type="dt"/>
          </p:nvPr>
        </p:nvSpPr>
        <p:spPr>
          <a:xfrm>
            <a:off x="838080" y="6356520"/>
            <a:ext cx="2742840" cy="364680"/>
          </a:xfrm>
          <a:prstGeom prst="rect">
            <a:avLst/>
          </a:prstGeom>
          <a:noFill/>
          <a:ln w="0">
            <a:noFill/>
          </a:ln>
        </p:spPr>
        <p:txBody>
          <a:bodyPr anchor="ctr">
            <a:noAutofit/>
          </a:bodyPr>
          <a:p>
            <a:pPr>
              <a:lnSpc>
                <a:spcPct val="100000"/>
              </a:lnSpc>
              <a:buNone/>
            </a:pPr>
            <a:fld id="{ADA12A7A-7DC7-4E54-A28D-77B83F0F3D8D}" type="datetime">
              <a:rPr b="0" lang="cs-CZ" sz="1200" spc="-1" strike="noStrike">
                <a:solidFill>
                  <a:srgbClr val="8b8b8b"/>
                </a:solidFill>
                <a:latin typeface="Calibri"/>
              </a:rPr>
              <a:t>3. 11. 2023</a:t>
            </a:fld>
            <a:endParaRPr b="0" lang="cs-CZ" sz="1200" spc="-1" strike="noStrike">
              <a:latin typeface="Times New Roman"/>
            </a:endParaRPr>
          </a:p>
        </p:txBody>
      </p:sp>
      <p:sp>
        <p:nvSpPr>
          <p:cNvPr id="48" name="PlaceHolder 4"/>
          <p:cNvSpPr>
            <a:spLocks noGrp="1"/>
          </p:cNvSpPr>
          <p:nvPr>
            <p:ph type="ftr"/>
          </p:nvPr>
        </p:nvSpPr>
        <p:spPr>
          <a:xfrm>
            <a:off x="4038480" y="6356520"/>
            <a:ext cx="4114440" cy="364680"/>
          </a:xfrm>
          <a:prstGeom prst="rect">
            <a:avLst/>
          </a:prstGeom>
          <a:noFill/>
          <a:ln w="0">
            <a:noFill/>
          </a:ln>
        </p:spPr>
        <p:txBody>
          <a:bodyPr anchor="ctr">
            <a:noAutofit/>
          </a:bodyPr>
          <a:p>
            <a:endParaRPr b="0" lang="cs-CZ" sz="2400" spc="-1" strike="noStrike">
              <a:latin typeface="Times New Roman"/>
            </a:endParaRPr>
          </a:p>
        </p:txBody>
      </p:sp>
      <p:sp>
        <p:nvSpPr>
          <p:cNvPr id="49" name="PlaceHolder 5"/>
          <p:cNvSpPr>
            <a:spLocks noGrp="1"/>
          </p:cNvSpPr>
          <p:nvPr>
            <p:ph type="sldNum"/>
          </p:nvPr>
        </p:nvSpPr>
        <p:spPr>
          <a:xfrm>
            <a:off x="8610480" y="6356520"/>
            <a:ext cx="2742840" cy="364680"/>
          </a:xfrm>
          <a:prstGeom prst="rect">
            <a:avLst/>
          </a:prstGeom>
          <a:noFill/>
          <a:ln w="0">
            <a:noFill/>
          </a:ln>
        </p:spPr>
        <p:txBody>
          <a:bodyPr anchor="ctr">
            <a:noAutofit/>
          </a:bodyPr>
          <a:p>
            <a:pPr algn="r">
              <a:lnSpc>
                <a:spcPct val="100000"/>
              </a:lnSpc>
              <a:buNone/>
            </a:pPr>
            <a:fld id="{1E211CA1-75F0-4750-8001-31D244D849AC}" type="slidenum">
              <a:rPr b="0" lang="cs-CZ" sz="1200" spc="-1" strike="noStrike">
                <a:solidFill>
                  <a:srgbClr val="8b8b8b"/>
                </a:solidFill>
                <a:latin typeface="Calibri"/>
              </a:rPr>
              <a:t>&lt;number&gt;</a:t>
            </a:fld>
            <a:endParaRPr b="0" lang="cs-CZ"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6" name="Obrázek 5" descr=""/>
          <p:cNvPicPr/>
          <p:nvPr/>
        </p:nvPicPr>
        <p:blipFill>
          <a:blip r:embed="rId2"/>
          <a:stretch/>
        </p:blipFill>
        <p:spPr>
          <a:xfrm>
            <a:off x="8665200" y="5992920"/>
            <a:ext cx="3288600" cy="724680"/>
          </a:xfrm>
          <a:prstGeom prst="rect">
            <a:avLst/>
          </a:prstGeom>
          <a:ln w="0">
            <a:noFill/>
          </a:ln>
        </p:spPr>
      </p:pic>
      <p:sp>
        <p:nvSpPr>
          <p:cNvPr id="87" name="PlaceHolder 1"/>
          <p:cNvSpPr>
            <a:spLocks noGrp="1"/>
          </p:cNvSpPr>
          <p:nvPr>
            <p:ph type="dt"/>
          </p:nvPr>
        </p:nvSpPr>
        <p:spPr>
          <a:xfrm>
            <a:off x="838080" y="6356520"/>
            <a:ext cx="2742840" cy="364680"/>
          </a:xfrm>
          <a:prstGeom prst="rect">
            <a:avLst/>
          </a:prstGeom>
          <a:noFill/>
          <a:ln w="0">
            <a:noFill/>
          </a:ln>
        </p:spPr>
        <p:txBody>
          <a:bodyPr anchor="ctr">
            <a:noAutofit/>
          </a:bodyPr>
          <a:p>
            <a:pPr>
              <a:lnSpc>
                <a:spcPct val="100000"/>
              </a:lnSpc>
              <a:buNone/>
            </a:pPr>
            <a:fld id="{8A61B67B-DA14-449D-B8F1-5D0FBB98D03E}" type="datetime">
              <a:rPr b="0" lang="cs-CZ" sz="1200" spc="-1" strike="noStrike">
                <a:solidFill>
                  <a:srgbClr val="8b8b8b"/>
                </a:solidFill>
                <a:latin typeface="Calibri"/>
              </a:rPr>
              <a:t>3. 11. 2023</a:t>
            </a:fld>
            <a:endParaRPr b="0" lang="cs-CZ" sz="1200" spc="-1" strike="noStrike">
              <a:latin typeface="Times New Roman"/>
            </a:endParaRPr>
          </a:p>
        </p:txBody>
      </p:sp>
      <p:sp>
        <p:nvSpPr>
          <p:cNvPr id="88" name="PlaceHolder 2"/>
          <p:cNvSpPr>
            <a:spLocks noGrp="1"/>
          </p:cNvSpPr>
          <p:nvPr>
            <p:ph type="ftr"/>
          </p:nvPr>
        </p:nvSpPr>
        <p:spPr>
          <a:xfrm>
            <a:off x="4038480" y="6356520"/>
            <a:ext cx="4114440" cy="364680"/>
          </a:xfrm>
          <a:prstGeom prst="rect">
            <a:avLst/>
          </a:prstGeom>
          <a:noFill/>
          <a:ln w="0">
            <a:noFill/>
          </a:ln>
        </p:spPr>
        <p:txBody>
          <a:bodyPr anchor="ctr">
            <a:noAutofit/>
          </a:bodyPr>
          <a:p>
            <a:endParaRPr b="0" lang="cs-CZ" sz="2400" spc="-1" strike="noStrike">
              <a:latin typeface="Times New Roman"/>
            </a:endParaRPr>
          </a:p>
        </p:txBody>
      </p:sp>
      <p:sp>
        <p:nvSpPr>
          <p:cNvPr id="89" name="PlaceHolder 3"/>
          <p:cNvSpPr>
            <a:spLocks noGrp="1"/>
          </p:cNvSpPr>
          <p:nvPr>
            <p:ph type="sldNum"/>
          </p:nvPr>
        </p:nvSpPr>
        <p:spPr>
          <a:xfrm>
            <a:off x="8610480" y="6356520"/>
            <a:ext cx="2742840" cy="364680"/>
          </a:xfrm>
          <a:prstGeom prst="rect">
            <a:avLst/>
          </a:prstGeom>
          <a:noFill/>
          <a:ln w="0">
            <a:noFill/>
          </a:ln>
        </p:spPr>
        <p:txBody>
          <a:bodyPr anchor="ctr">
            <a:noAutofit/>
          </a:bodyPr>
          <a:p>
            <a:pPr algn="r">
              <a:lnSpc>
                <a:spcPct val="100000"/>
              </a:lnSpc>
              <a:buNone/>
            </a:pPr>
            <a:fld id="{48AA1674-010F-47F8-A8FD-746F0581058C}" type="slidenum">
              <a:rPr b="0" lang="cs-CZ" sz="1200" spc="-1" strike="noStrike">
                <a:solidFill>
                  <a:srgbClr val="8b8b8b"/>
                </a:solidFill>
                <a:latin typeface="Calibri"/>
              </a:rPr>
              <a:t>&lt;number&gt;</a:t>
            </a:fld>
            <a:endParaRPr b="0" lang="cs-CZ" sz="1200" spc="-1" strike="noStrike">
              <a:latin typeface="Times New Roman"/>
            </a:endParaRPr>
          </a:p>
        </p:txBody>
      </p:sp>
      <p:sp>
        <p:nvSpPr>
          <p:cNvPr id="90"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cs-CZ" sz="1800" spc="-1" strike="noStrike">
                <a:solidFill>
                  <a:srgbClr val="000000"/>
                </a:solidFill>
                <a:latin typeface="Calibri"/>
              </a:rPr>
              <a:t>Click to </a:t>
            </a:r>
            <a:r>
              <a:rPr b="0" lang="cs-CZ" sz="1800" spc="-1" strike="noStrike">
                <a:solidFill>
                  <a:srgbClr val="000000"/>
                </a:solidFill>
                <a:latin typeface="Calibri"/>
              </a:rPr>
              <a:t>edit the </a:t>
            </a:r>
            <a:r>
              <a:rPr b="0" lang="cs-CZ" sz="1800" spc="-1" strike="noStrike">
                <a:solidFill>
                  <a:srgbClr val="000000"/>
                </a:solidFill>
                <a:latin typeface="Calibri"/>
              </a:rPr>
              <a:t>title text </a:t>
            </a:r>
            <a:r>
              <a:rPr b="0" lang="cs-CZ" sz="1800" spc="-1" strike="noStrike">
                <a:solidFill>
                  <a:srgbClr val="000000"/>
                </a:solidFill>
                <a:latin typeface="Calibri"/>
              </a:rPr>
              <a:t>format</a:t>
            </a:r>
            <a:endParaRPr b="0" lang="cs-CZ" sz="1800" spc="-1" strike="noStrike">
              <a:solidFill>
                <a:srgbClr val="000000"/>
              </a:solidFill>
              <a:latin typeface="Calibri"/>
            </a:endParaRPr>
          </a:p>
        </p:txBody>
      </p:sp>
      <p:sp>
        <p:nvSpPr>
          <p:cNvPr id="9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2800" spc="-1" strike="noStrike">
                <a:solidFill>
                  <a:srgbClr val="000000"/>
                </a:solidFill>
                <a:latin typeface="Calibri"/>
              </a:rPr>
              <a:t>Click to edit the outline text format</a:t>
            </a:r>
            <a:endParaRPr b="0" lang="cs-CZ"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cs-CZ" sz="2000" spc="-1" strike="noStrike">
                <a:solidFill>
                  <a:srgbClr val="000000"/>
                </a:solidFill>
                <a:latin typeface="Calibri"/>
              </a:rPr>
              <a:t>Second Outline Level</a:t>
            </a:r>
            <a:endParaRPr b="0" lang="cs-CZ"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cs-CZ" sz="1800" spc="-1" strike="noStrike">
                <a:solidFill>
                  <a:srgbClr val="000000"/>
                </a:solidFill>
                <a:latin typeface="Calibri"/>
              </a:rPr>
              <a:t>Third Outline Level</a:t>
            </a:r>
            <a:endParaRPr b="0" lang="cs-CZ"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cs-CZ" sz="1800" spc="-1" strike="noStrike">
                <a:solidFill>
                  <a:srgbClr val="000000"/>
                </a:solidFill>
                <a:latin typeface="Calibri"/>
              </a:rPr>
              <a:t>Fourth Outline Level</a:t>
            </a:r>
            <a:endParaRPr b="0" lang="cs-CZ"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Calibri"/>
              </a:rPr>
              <a:t>Fifth Outline Level</a:t>
            </a:r>
            <a:endParaRPr b="0" lang="cs-CZ"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Calibri"/>
              </a:rPr>
              <a:t>Sixth Outline Level</a:t>
            </a:r>
            <a:endParaRPr b="0" lang="cs-CZ"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Calibri"/>
              </a:rPr>
              <a:t>Seventh Outline Level</a:t>
            </a:r>
            <a:endParaRPr b="0" lang="cs-CZ"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Obrázek 5" descr=""/>
          <p:cNvPicPr/>
          <p:nvPr/>
        </p:nvPicPr>
        <p:blipFill>
          <a:blip r:embed="rId2"/>
          <a:stretch/>
        </p:blipFill>
        <p:spPr>
          <a:xfrm>
            <a:off x="8665200" y="5992920"/>
            <a:ext cx="3288600" cy="724680"/>
          </a:xfrm>
          <a:prstGeom prst="rect">
            <a:avLst/>
          </a:prstGeom>
          <a:ln w="0">
            <a:noFill/>
          </a:ln>
        </p:spPr>
      </p:pic>
      <p:sp>
        <p:nvSpPr>
          <p:cNvPr id="129"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GB" sz="4400" spc="-1" strike="noStrike">
                <a:solidFill>
                  <a:srgbClr val="000000"/>
                </a:solidFill>
                <a:latin typeface="Calibri Light"/>
              </a:rPr>
              <a:t>Click </a:t>
            </a:r>
            <a:r>
              <a:rPr b="0" lang="en-GB" sz="4400" spc="-1" strike="noStrike">
                <a:solidFill>
                  <a:srgbClr val="000000"/>
                </a:solidFill>
                <a:latin typeface="Calibri Light"/>
              </a:rPr>
              <a:t>to edit </a:t>
            </a:r>
            <a:r>
              <a:rPr b="0" lang="en-GB" sz="4400" spc="-1" strike="noStrike">
                <a:solidFill>
                  <a:srgbClr val="000000"/>
                </a:solidFill>
                <a:latin typeface="Calibri Light"/>
              </a:rPr>
              <a:t>Master </a:t>
            </a:r>
            <a:r>
              <a:rPr b="0" lang="en-GB" sz="4400" spc="-1" strike="noStrike">
                <a:solidFill>
                  <a:srgbClr val="000000"/>
                </a:solidFill>
                <a:latin typeface="Calibri Light"/>
              </a:rPr>
              <a:t>title </a:t>
            </a:r>
            <a:r>
              <a:rPr b="0" lang="en-GB" sz="4400" spc="-1" strike="noStrike">
                <a:solidFill>
                  <a:srgbClr val="000000"/>
                </a:solidFill>
                <a:latin typeface="Calibri Light"/>
              </a:rPr>
              <a:t>style</a:t>
            </a:r>
            <a:endParaRPr b="0" lang="cs-CZ" sz="4400" spc="-1" strike="noStrike">
              <a:solidFill>
                <a:srgbClr val="000000"/>
              </a:solidFill>
              <a:latin typeface="Calibri"/>
            </a:endParaRPr>
          </a:p>
        </p:txBody>
      </p:sp>
      <p:sp>
        <p:nvSpPr>
          <p:cNvPr id="130"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en-GB" sz="2800" spc="-1" strike="noStrike">
                <a:solidFill>
                  <a:srgbClr val="000000"/>
                </a:solidFill>
                <a:latin typeface="Calibri"/>
              </a:rPr>
              <a:t>Click to edit Master text styles</a:t>
            </a:r>
            <a:endParaRPr b="0" lang="cs-CZ"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GB" sz="2400" spc="-1" strike="noStrike">
                <a:solidFill>
                  <a:srgbClr val="000000"/>
                </a:solidFill>
                <a:latin typeface="Calibri"/>
              </a:rPr>
              <a:t>Second level</a:t>
            </a:r>
            <a:endParaRPr b="0" lang="cs-CZ"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en-GB" sz="2000" spc="-1" strike="noStrike">
                <a:solidFill>
                  <a:srgbClr val="000000"/>
                </a:solidFill>
                <a:latin typeface="Calibri"/>
              </a:rPr>
              <a:t>Third level</a:t>
            </a:r>
            <a:endParaRPr b="0" lang="cs-CZ"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en-GB" sz="1800" spc="-1" strike="noStrike">
                <a:solidFill>
                  <a:srgbClr val="000000"/>
                </a:solidFill>
                <a:latin typeface="Calibri"/>
              </a:rPr>
              <a:t>Fourth level</a:t>
            </a:r>
            <a:endParaRPr b="0" lang="cs-CZ"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en-GB" sz="1800" spc="-1" strike="noStrike">
                <a:solidFill>
                  <a:srgbClr val="000000"/>
                </a:solidFill>
                <a:latin typeface="Calibri"/>
              </a:rPr>
              <a:t>Fifth level</a:t>
            </a:r>
            <a:endParaRPr b="0" lang="cs-CZ" sz="1800" spc="-1" strike="noStrike">
              <a:solidFill>
                <a:srgbClr val="000000"/>
              </a:solidFill>
              <a:latin typeface="Calibri"/>
            </a:endParaRPr>
          </a:p>
        </p:txBody>
      </p:sp>
      <p:sp>
        <p:nvSpPr>
          <p:cNvPr id="131" name="PlaceHolder 3"/>
          <p:cNvSpPr>
            <a:spLocks noGrp="1"/>
          </p:cNvSpPr>
          <p:nvPr>
            <p:ph type="dt"/>
          </p:nvPr>
        </p:nvSpPr>
        <p:spPr>
          <a:xfrm>
            <a:off x="838080" y="6356520"/>
            <a:ext cx="2742840" cy="364680"/>
          </a:xfrm>
          <a:prstGeom prst="rect">
            <a:avLst/>
          </a:prstGeom>
          <a:noFill/>
          <a:ln w="0">
            <a:noFill/>
          </a:ln>
        </p:spPr>
        <p:txBody>
          <a:bodyPr anchor="ctr">
            <a:noAutofit/>
          </a:bodyPr>
          <a:p>
            <a:pPr>
              <a:lnSpc>
                <a:spcPct val="100000"/>
              </a:lnSpc>
              <a:buNone/>
            </a:pPr>
            <a:fld id="{995C2CBB-8A63-473D-8583-D5EA4D05FDD6}" type="datetime">
              <a:rPr b="0" lang="cs-CZ" sz="1200" spc="-1" strike="noStrike">
                <a:solidFill>
                  <a:srgbClr val="8b8b8b"/>
                </a:solidFill>
                <a:latin typeface="Calibri"/>
              </a:rPr>
              <a:t>3. 11. 2023</a:t>
            </a:fld>
            <a:endParaRPr b="0" lang="cs-CZ" sz="1200" spc="-1" strike="noStrike">
              <a:latin typeface="Times New Roman"/>
            </a:endParaRPr>
          </a:p>
        </p:txBody>
      </p:sp>
      <p:sp>
        <p:nvSpPr>
          <p:cNvPr id="132" name="PlaceHolder 4"/>
          <p:cNvSpPr>
            <a:spLocks noGrp="1"/>
          </p:cNvSpPr>
          <p:nvPr>
            <p:ph type="ftr"/>
          </p:nvPr>
        </p:nvSpPr>
        <p:spPr>
          <a:xfrm>
            <a:off x="4038480" y="6356520"/>
            <a:ext cx="4114440" cy="364680"/>
          </a:xfrm>
          <a:prstGeom prst="rect">
            <a:avLst/>
          </a:prstGeom>
          <a:noFill/>
          <a:ln w="0">
            <a:noFill/>
          </a:ln>
        </p:spPr>
        <p:txBody>
          <a:bodyPr anchor="ctr">
            <a:noAutofit/>
          </a:bodyPr>
          <a:p>
            <a:endParaRPr b="0" lang="cs-CZ" sz="2400" spc="-1" strike="noStrike">
              <a:latin typeface="Times New Roman"/>
            </a:endParaRPr>
          </a:p>
        </p:txBody>
      </p:sp>
      <p:sp>
        <p:nvSpPr>
          <p:cNvPr id="133" name="PlaceHolder 5"/>
          <p:cNvSpPr>
            <a:spLocks noGrp="1"/>
          </p:cNvSpPr>
          <p:nvPr>
            <p:ph type="sldNum"/>
          </p:nvPr>
        </p:nvSpPr>
        <p:spPr>
          <a:xfrm>
            <a:off x="8610480" y="6356520"/>
            <a:ext cx="2742840" cy="364680"/>
          </a:xfrm>
          <a:prstGeom prst="rect">
            <a:avLst/>
          </a:prstGeom>
          <a:noFill/>
          <a:ln w="0">
            <a:noFill/>
          </a:ln>
        </p:spPr>
        <p:txBody>
          <a:bodyPr anchor="ctr">
            <a:noAutofit/>
          </a:bodyPr>
          <a:p>
            <a:pPr algn="r">
              <a:lnSpc>
                <a:spcPct val="100000"/>
              </a:lnSpc>
              <a:buNone/>
            </a:pPr>
            <a:fld id="{657B5B80-EC42-45AA-89A7-9621D3CA0E27}" type="slidenum">
              <a:rPr b="0" lang="cs-CZ" sz="1200" spc="-1" strike="noStrike">
                <a:solidFill>
                  <a:srgbClr val="8b8b8b"/>
                </a:solidFill>
                <a:latin typeface="Calibri"/>
              </a:rPr>
              <a:t>&lt;number&gt;</a:t>
            </a:fld>
            <a:endParaRPr b="0" lang="cs-CZ"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hyperlink" Target="http://www.genome.jp/kegg/pathway.html" TargetMode="External"/><Relationship Id="rId2" Type="http://schemas.openxmlformats.org/officeDocument/2006/relationships/slideLayout" Target="../slideLayouts/slideLayout25.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slideLayout" Target="../slideLayouts/slideLayout25.xml"/><Relationship Id="rId7"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slideLayout" Target="../slideLayouts/slideLayout25.xml"/><Relationship Id="rId7"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diagramData" Target="../diagrams/data4.xml"/><Relationship Id="rId2" Type="http://schemas.openxmlformats.org/officeDocument/2006/relationships/diagramLayout" Target="../diagrams/layout4.xml"/><Relationship Id="rId3" Type="http://schemas.openxmlformats.org/officeDocument/2006/relationships/diagramQuickStyle" Target="../diagrams/quickStyle4.xml"/><Relationship Id="rId4" Type="http://schemas.openxmlformats.org/officeDocument/2006/relationships/diagramColors" Target="../diagrams/colors4.xml"/><Relationship Id="rId5" Type="http://schemas.microsoft.com/office/2007/relationships/diagramDrawing" Target="../diagrams/drawing4.xml"/><Relationship Id="rId6" Type="http://schemas.openxmlformats.org/officeDocument/2006/relationships/slideLayout" Target="../slideLayouts/slideLayout25.xml"/><Relationship Id="rId7"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diagramData" Target="../diagrams/data5.xml"/><Relationship Id="rId2" Type="http://schemas.openxmlformats.org/officeDocument/2006/relationships/diagramLayout" Target="../diagrams/layout5.xml"/><Relationship Id="rId3" Type="http://schemas.openxmlformats.org/officeDocument/2006/relationships/diagramQuickStyle" Target="../diagrams/quickStyle5.xml"/><Relationship Id="rId4" Type="http://schemas.openxmlformats.org/officeDocument/2006/relationships/diagramColors" Target="../diagrams/colors5.xml"/><Relationship Id="rId5" Type="http://schemas.microsoft.com/office/2007/relationships/diagramDrawing" Target="../diagrams/drawing5.xml"/><Relationship Id="rId6" Type="http://schemas.openxmlformats.org/officeDocument/2006/relationships/slideLayout" Target="../slideLayouts/slideLayout25.xml"/><Relationship Id="rId7"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slideLayout" Target="../slideLayouts/slideLayout25.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25.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diagramData" Target="../diagrams/data6.xml"/><Relationship Id="rId2" Type="http://schemas.openxmlformats.org/officeDocument/2006/relationships/diagramLayout" Target="../diagrams/layout6.xml"/><Relationship Id="rId3" Type="http://schemas.openxmlformats.org/officeDocument/2006/relationships/diagramQuickStyle" Target="../diagrams/quickStyle6.xml"/><Relationship Id="rId4" Type="http://schemas.openxmlformats.org/officeDocument/2006/relationships/diagramColors" Target="../diagrams/colors6.xml"/><Relationship Id="rId5" Type="http://schemas.microsoft.com/office/2007/relationships/diagramDrawing" Target="../diagrams/drawing6.xml"/><Relationship Id="rId6" Type="http://schemas.openxmlformats.org/officeDocument/2006/relationships/slideLayout" Target="../slideLayouts/slideLayout25.xml"/><Relationship Id="rId7"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25.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hyperlink" Target="https://journals.plos.org/plosone/article?id=10.1371/journal.pone.0191154" TargetMode="External"/><Relationship Id="rId3"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hyperlink" Target="http://www.broadinstitute.org/gsea/msigdb/index.jsp" TargetMode="External"/><Relationship Id="rId2" Type="http://schemas.openxmlformats.org/officeDocument/2006/relationships/hyperlink" Target="http://cbl-gorilla.cs.technion.ac.il/" TargetMode="External"/><Relationship Id="rId3" Type="http://schemas.openxmlformats.org/officeDocument/2006/relationships/hyperlink" Target="https://david.ncifcrf.gov/" TargetMode="External"/><Relationship Id="rId4" Type="http://schemas.openxmlformats.org/officeDocument/2006/relationships/slideLayout" Target="../slideLayouts/slideLayout25.xml"/><Relationship Id="rId5" Type="http://schemas.openxmlformats.org/officeDocument/2006/relationships/notesSlide" Target="../notesSlides/notesSlide4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25.xml"/><Relationship Id="rId8"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hyperlink" Target="http://www.geneontology.org/" TargetMode="External"/><Relationship Id="rId2" Type="http://schemas.openxmlformats.org/officeDocument/2006/relationships/slideLayout" Target="../slideLayouts/slideLayout2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47280" y="1381680"/>
            <a:ext cx="8270280" cy="2387160"/>
          </a:xfrm>
          <a:prstGeom prst="rect">
            <a:avLst/>
          </a:prstGeom>
          <a:noFill/>
          <a:ln w="0">
            <a:noFill/>
          </a:ln>
        </p:spPr>
        <p:txBody>
          <a:bodyPr anchor="b">
            <a:noAutofit/>
          </a:bodyPr>
          <a:p>
            <a:pPr>
              <a:lnSpc>
                <a:spcPct val="90000"/>
              </a:lnSpc>
              <a:buNone/>
            </a:pPr>
            <a:r>
              <a:rPr b="1" lang="en-US" sz="3600" spc="-1" strike="noStrike">
                <a:solidFill>
                  <a:srgbClr val="000000"/>
                </a:solidFill>
                <a:latin typeface="Calibri Light"/>
              </a:rPr>
              <a:t>Detekce biomarkerů z omics experimentů</a:t>
            </a:r>
            <a:endParaRPr b="0" lang="cs-CZ" sz="3600" spc="-1" strike="noStrike">
              <a:solidFill>
                <a:srgbClr val="000000"/>
              </a:solidFill>
              <a:latin typeface="Calibri"/>
            </a:endParaRPr>
          </a:p>
        </p:txBody>
      </p:sp>
      <p:sp>
        <p:nvSpPr>
          <p:cNvPr id="177" name="PlaceHolder 2"/>
          <p:cNvSpPr>
            <a:spLocks noGrp="1"/>
          </p:cNvSpPr>
          <p:nvPr>
            <p:ph type="subTitle"/>
          </p:nvPr>
        </p:nvSpPr>
        <p:spPr>
          <a:xfrm>
            <a:off x="647280" y="4156920"/>
            <a:ext cx="3258360" cy="1737000"/>
          </a:xfrm>
          <a:prstGeom prst="rect">
            <a:avLst/>
          </a:prstGeom>
          <a:noFill/>
          <a:ln w="0">
            <a:noFill/>
          </a:ln>
        </p:spPr>
        <p:txBody>
          <a:bodyPr anchor="ctr">
            <a:normAutofit fontScale="76000"/>
          </a:bodyPr>
          <a:p>
            <a:pPr>
              <a:lnSpc>
                <a:spcPct val="90000"/>
              </a:lnSpc>
              <a:spcBef>
                <a:spcPts val="1001"/>
              </a:spcBef>
              <a:buNone/>
              <a:tabLst>
                <a:tab algn="l" pos="0"/>
              </a:tabLst>
            </a:pPr>
            <a:endParaRPr b="0" lang="cs-CZ" sz="3200" spc="-1" strike="noStrike">
              <a:latin typeface="Arial"/>
            </a:endParaRPr>
          </a:p>
          <a:p>
            <a:pPr indent="-228600">
              <a:lnSpc>
                <a:spcPct val="90000"/>
              </a:lnSpc>
              <a:spcBef>
                <a:spcPts val="1001"/>
              </a:spcBef>
              <a:buClr>
                <a:srgbClr val="000000"/>
              </a:buClr>
              <a:buFont typeface="Arial"/>
              <a:buChar char="•"/>
              <a:tabLst>
                <a:tab algn="l" pos="0"/>
              </a:tabLst>
            </a:pPr>
            <a:r>
              <a:rPr b="0" lang="en-US" sz="2000" spc="-1" strike="noStrike">
                <a:solidFill>
                  <a:srgbClr val="000000"/>
                </a:solidFill>
                <a:latin typeface="Calibri"/>
              </a:rPr>
              <a:t>Mgr. Eva Budinská, PhD</a:t>
            </a:r>
            <a:endParaRPr b="0" lang="cs-CZ" sz="2000" spc="-1" strike="noStrike">
              <a:latin typeface="Arial"/>
            </a:endParaRPr>
          </a:p>
          <a:p>
            <a:pPr indent="-228600">
              <a:lnSpc>
                <a:spcPct val="90000"/>
              </a:lnSpc>
              <a:spcBef>
                <a:spcPts val="1001"/>
              </a:spcBef>
              <a:buClr>
                <a:srgbClr val="000000"/>
              </a:buClr>
              <a:buFont typeface="Arial"/>
              <a:buChar char="•"/>
              <a:tabLst>
                <a:tab algn="l" pos="0"/>
              </a:tabLst>
            </a:pPr>
            <a:r>
              <a:rPr b="0" lang="en-US" sz="2000" spc="-1" strike="noStrike">
                <a:solidFill>
                  <a:srgbClr val="000000"/>
                </a:solidFill>
                <a:latin typeface="Calibri"/>
              </a:rPr>
              <a:t>RECETOX</a:t>
            </a:r>
            <a:endParaRPr b="0" lang="cs-CZ" sz="2000" spc="-1" strike="noStrike">
              <a:latin typeface="Arial"/>
            </a:endParaRPr>
          </a:p>
          <a:p>
            <a:pPr indent="-228600">
              <a:lnSpc>
                <a:spcPct val="90000"/>
              </a:lnSpc>
              <a:spcBef>
                <a:spcPts val="1001"/>
              </a:spcBef>
              <a:buClr>
                <a:srgbClr val="000000"/>
              </a:buClr>
              <a:buFont typeface="Arial"/>
              <a:buChar char="•"/>
              <a:tabLst>
                <a:tab algn="l" pos="0"/>
              </a:tabLst>
            </a:pPr>
            <a:r>
              <a:rPr b="0" lang="en-US" sz="2000" spc="-1" strike="noStrike">
                <a:solidFill>
                  <a:srgbClr val="000000"/>
                </a:solidFill>
                <a:latin typeface="Calibri"/>
              </a:rPr>
              <a:t>eva.budinska@recetox.muni.cz</a:t>
            </a:r>
            <a:endParaRPr b="0" lang="cs-CZ" sz="2000" spc="-1" strike="noStrike">
              <a:latin typeface="Arial"/>
            </a:endParaRPr>
          </a:p>
          <a:p>
            <a:pPr indent="-228600">
              <a:lnSpc>
                <a:spcPct val="90000"/>
              </a:lnSpc>
              <a:spcBef>
                <a:spcPts val="1001"/>
              </a:spcBef>
              <a:buClr>
                <a:srgbClr val="000000"/>
              </a:buClr>
              <a:buFont typeface="Arial"/>
              <a:buChar char="•"/>
              <a:tabLst>
                <a:tab algn="l" pos="0"/>
              </a:tabLst>
            </a:pPr>
            <a:r>
              <a:rPr b="0" lang="en-US" sz="2000" spc="-1" strike="noStrike">
                <a:solidFill>
                  <a:srgbClr val="000000"/>
                </a:solidFill>
                <a:latin typeface="Calibri"/>
              </a:rPr>
              <a:t>podzim 2023</a:t>
            </a:r>
            <a:endParaRPr b="0" lang="cs-CZ" sz="2000" spc="-1" strike="noStrike">
              <a:latin typeface="Arial"/>
            </a:endParaRPr>
          </a:p>
          <a:p>
            <a:pPr>
              <a:lnSpc>
                <a:spcPct val="90000"/>
              </a:lnSpc>
              <a:spcBef>
                <a:spcPts val="1001"/>
              </a:spcBef>
              <a:buNone/>
              <a:tabLst>
                <a:tab algn="l" pos="0"/>
              </a:tabLst>
            </a:pP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7" name="TextShape 1"/>
          <p:cNvSpPr/>
          <p:nvPr/>
        </p:nvSpPr>
        <p:spPr>
          <a:xfrm>
            <a:off x="838080" y="291240"/>
            <a:ext cx="10515240" cy="932400"/>
          </a:xfrm>
          <a:prstGeom prst="rect">
            <a:avLst/>
          </a:prstGeom>
          <a:noFill/>
          <a:ln w="0">
            <a:noFill/>
          </a:ln>
        </p:spPr>
        <p:style>
          <a:lnRef idx="0"/>
          <a:fillRef idx="0"/>
          <a:effectRef idx="0"/>
          <a:fontRef idx="minor"/>
        </p:style>
        <p:txBody>
          <a:bodyPr anchor="b">
            <a:normAutofit/>
          </a:bodyPr>
          <a:p>
            <a:pPr algn="ctr">
              <a:lnSpc>
                <a:spcPct val="90000"/>
              </a:lnSpc>
              <a:spcAft>
                <a:spcPts val="601"/>
              </a:spcAft>
              <a:buNone/>
            </a:pPr>
            <a:r>
              <a:rPr b="1" lang="en-US" sz="4800" spc="-1" strike="noStrike">
                <a:solidFill>
                  <a:srgbClr val="000000"/>
                </a:solidFill>
                <a:latin typeface="Calibri Light"/>
              </a:rPr>
              <a:t>GO databáze</a:t>
            </a:r>
            <a:endParaRPr b="0" lang="cs-CZ" sz="4800" spc="-1" strike="noStrike">
              <a:latin typeface="Arial"/>
            </a:endParaRPr>
          </a:p>
        </p:txBody>
      </p:sp>
      <p:pic>
        <p:nvPicPr>
          <p:cNvPr id="328" name="Picture 3" descr=""/>
          <p:cNvPicPr/>
          <p:nvPr/>
        </p:nvPicPr>
        <p:blipFill>
          <a:blip r:embed="rId1"/>
          <a:stretch/>
        </p:blipFill>
        <p:spPr>
          <a:xfrm>
            <a:off x="2361240" y="1863720"/>
            <a:ext cx="7469280" cy="44402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9" name="Rectangle 122"/>
          <p:cNvSpPr/>
          <p:nvPr/>
        </p:nvSpPr>
        <p:spPr>
          <a:xfrm>
            <a:off x="321480" y="320040"/>
            <a:ext cx="11548440" cy="6217560"/>
          </a:xfrm>
          <a:prstGeom prst="rect">
            <a:avLst/>
          </a:prstGeom>
          <a:solidFill>
            <a:schemeClr val="tx1">
              <a:alpha val="8000"/>
            </a:schemeClr>
          </a:solidFill>
          <a:ln w="127000">
            <a:noFill/>
          </a:ln>
        </p:spPr>
        <p:style>
          <a:lnRef idx="2">
            <a:schemeClr val="accent1">
              <a:shade val="50000"/>
            </a:schemeClr>
          </a:lnRef>
          <a:fillRef idx="1">
            <a:schemeClr val="accent1"/>
          </a:fillRef>
          <a:effectRef idx="0">
            <a:schemeClr val="accent1"/>
          </a:effectRef>
          <a:fontRef idx="minor"/>
        </p:style>
      </p:sp>
      <p:sp>
        <p:nvSpPr>
          <p:cNvPr id="330" name="TextShape 1"/>
          <p:cNvSpPr/>
          <p:nvPr/>
        </p:nvSpPr>
        <p:spPr>
          <a:xfrm>
            <a:off x="838080" y="963720"/>
            <a:ext cx="3494160" cy="4929840"/>
          </a:xfrm>
          <a:prstGeom prst="rect">
            <a:avLst/>
          </a:prstGeom>
          <a:noFill/>
          <a:ln w="0">
            <a:noFill/>
          </a:ln>
        </p:spPr>
        <p:style>
          <a:lnRef idx="0"/>
          <a:fillRef idx="0"/>
          <a:effectRef idx="0"/>
          <a:fontRef idx="minor"/>
        </p:style>
        <p:txBody>
          <a:bodyPr anchor="ctr">
            <a:normAutofit/>
          </a:bodyPr>
          <a:p>
            <a:pPr algn="r">
              <a:lnSpc>
                <a:spcPct val="90000"/>
              </a:lnSpc>
              <a:spcAft>
                <a:spcPts val="601"/>
              </a:spcAft>
              <a:buNone/>
            </a:pPr>
            <a:r>
              <a:rPr b="1" lang="en-US" sz="4400" spc="-1" strike="noStrike">
                <a:solidFill>
                  <a:srgbClr val="4472c4"/>
                </a:solidFill>
                <a:latin typeface="Calibri Light"/>
              </a:rPr>
              <a:t>KEGG pathway databáze</a:t>
            </a:r>
            <a:endParaRPr b="0" lang="cs-CZ" sz="4400" spc="-1" strike="noStrike">
              <a:latin typeface="Arial"/>
            </a:endParaRPr>
          </a:p>
        </p:txBody>
      </p:sp>
      <p:sp>
        <p:nvSpPr>
          <p:cNvPr id="331" name="Straight Connector 124"/>
          <p:cNvSpPr/>
          <p:nvPr/>
        </p:nvSpPr>
        <p:spPr>
          <a:xfrm>
            <a:off x="4654080" y="2057400"/>
            <a:ext cx="360" cy="2743200"/>
          </a:xfrm>
          <a:prstGeom prst="line">
            <a:avLst/>
          </a:prstGeom>
          <a:ln w="19050">
            <a:solidFill>
              <a:srgbClr val="000000">
                <a:lumMod val="85000"/>
                <a:lumOff val="15000"/>
              </a:srgbClr>
            </a:solidFill>
          </a:ln>
        </p:spPr>
        <p:style>
          <a:lnRef idx="1">
            <a:schemeClr val="accent1"/>
          </a:lnRef>
          <a:fillRef idx="0">
            <a:schemeClr val="accent1"/>
          </a:fillRef>
          <a:effectRef idx="0">
            <a:schemeClr val="accent1"/>
          </a:effectRef>
          <a:fontRef idx="minor"/>
        </p:style>
      </p:sp>
      <p:sp>
        <p:nvSpPr>
          <p:cNvPr id="332" name="TextShape 2"/>
          <p:cNvSpPr/>
          <p:nvPr/>
        </p:nvSpPr>
        <p:spPr>
          <a:xfrm>
            <a:off x="4975920" y="963720"/>
            <a:ext cx="6377400" cy="4929840"/>
          </a:xfrm>
          <a:prstGeom prst="rect">
            <a:avLst/>
          </a:prstGeom>
          <a:noFill/>
          <a:ln w="0">
            <a:noFill/>
          </a:ln>
        </p:spPr>
        <p:style>
          <a:lnRef idx="0"/>
          <a:fillRef idx="0"/>
          <a:effectRef idx="0"/>
          <a:fontRef idx="minor"/>
        </p:style>
        <p:txBody>
          <a:bodyPr anchor="ctr">
            <a:normAutofit fontScale="94000"/>
          </a:bodyPr>
          <a:p>
            <a:pPr marL="342720" indent="-228600">
              <a:lnSpc>
                <a:spcPct val="90000"/>
              </a:lnSpc>
              <a:spcAft>
                <a:spcPts val="601"/>
              </a:spcAft>
              <a:buClr>
                <a:srgbClr val="003366"/>
              </a:buClr>
              <a:buFont typeface="Arial"/>
              <a:buChar char="•"/>
            </a:pPr>
            <a:r>
              <a:rPr b="0" lang="en-US" sz="2400" spc="-1" strike="noStrike">
                <a:solidFill>
                  <a:srgbClr val="000000"/>
                </a:solidFill>
                <a:latin typeface="Calibri"/>
              </a:rPr>
              <a:t>KEGG = Kyoto Encyclopedia of Genes and Genomes</a:t>
            </a:r>
            <a:endParaRPr b="0" lang="cs-CZ" sz="2400" spc="-1" strike="noStrike">
              <a:latin typeface="Arial"/>
            </a:endParaRPr>
          </a:p>
          <a:p>
            <a:pPr marL="285480" indent="-228600">
              <a:lnSpc>
                <a:spcPct val="90000"/>
              </a:lnSpc>
              <a:spcAft>
                <a:spcPts val="601"/>
              </a:spcAft>
              <a:buClr>
                <a:srgbClr val="003366"/>
              </a:buClr>
              <a:buFont typeface="Arial"/>
              <a:buChar char="•"/>
            </a:pPr>
            <a:r>
              <a:rPr b="0" lang="en-US" sz="2400" spc="-1" strike="noStrike" u="sng">
                <a:solidFill>
                  <a:srgbClr val="0563c1"/>
                </a:solidFill>
                <a:uFill>
                  <a:solidFill>
                    <a:srgbClr val="ffffff"/>
                  </a:solidFill>
                </a:uFill>
                <a:latin typeface="Calibri"/>
                <a:hlinkClick r:id="rId1"/>
              </a:rPr>
              <a:t>http://www.genome.jp/kegg/pathway.html</a:t>
            </a:r>
            <a:endParaRPr b="0" lang="cs-CZ" sz="2400" spc="-1" strike="noStrike">
              <a:latin typeface="Arial"/>
            </a:endParaRPr>
          </a:p>
          <a:p>
            <a:pPr marL="285480" indent="-228600">
              <a:lnSpc>
                <a:spcPct val="90000"/>
              </a:lnSpc>
              <a:spcAft>
                <a:spcPts val="601"/>
              </a:spcAft>
              <a:buClr>
                <a:srgbClr val="003366"/>
              </a:buClr>
              <a:buFont typeface="Arial"/>
              <a:buChar char="•"/>
            </a:pPr>
            <a:r>
              <a:rPr b="0" lang="en-US" sz="2400" spc="-1" strike="noStrike">
                <a:solidFill>
                  <a:srgbClr val="000000"/>
                </a:solidFill>
                <a:latin typeface="Calibri"/>
              </a:rPr>
              <a:t>Více informací než GO, máme tu již vztahy mezi geny a genovými produkty</a:t>
            </a:r>
            <a:endParaRPr b="0" lang="cs-CZ" sz="2400" spc="-1" strike="noStrike">
              <a:latin typeface="Arial"/>
            </a:endParaRPr>
          </a:p>
          <a:p>
            <a:pPr marL="285480" indent="-228600">
              <a:lnSpc>
                <a:spcPct val="90000"/>
              </a:lnSpc>
              <a:spcAft>
                <a:spcPts val="601"/>
              </a:spcAft>
              <a:buClr>
                <a:srgbClr val="003366"/>
              </a:buClr>
              <a:buFont typeface="Arial"/>
              <a:buChar char="•"/>
            </a:pPr>
            <a:r>
              <a:rPr b="0" lang="en-US" sz="2400" spc="-1" strike="noStrike">
                <a:solidFill>
                  <a:srgbClr val="000000"/>
                </a:solidFill>
                <a:latin typeface="Calibri"/>
              </a:rPr>
              <a:t>Detailní informáce jen pro některé organizmy a procesy</a:t>
            </a:r>
            <a:endParaRPr b="0" lang="cs-CZ" sz="2400" spc="-1" strike="noStrike">
              <a:latin typeface="Arial"/>
            </a:endParaRPr>
          </a:p>
          <a:p>
            <a:pPr marL="285480" indent="-228600">
              <a:lnSpc>
                <a:spcPct val="90000"/>
              </a:lnSpc>
              <a:spcAft>
                <a:spcPts val="601"/>
              </a:spcAft>
              <a:buClr>
                <a:srgbClr val="003366"/>
              </a:buClr>
              <a:buFont typeface="Arial"/>
              <a:buChar char="•"/>
            </a:pPr>
            <a:r>
              <a:rPr b="0" lang="en-US" sz="2400" spc="-1" strike="noStrike">
                <a:solidFill>
                  <a:srgbClr val="000000"/>
                </a:solidFill>
                <a:latin typeface="Calibri"/>
              </a:rPr>
              <a:t>Využívá hlavně ověřené poznatky, nemůže ji kdokoliv změnit</a:t>
            </a:r>
            <a:endParaRPr b="0" lang="cs-CZ" sz="2400" spc="-1" strike="noStrike">
              <a:latin typeface="Arial"/>
            </a:endParaRPr>
          </a:p>
          <a:p>
            <a:pPr marL="285480" indent="-228600">
              <a:lnSpc>
                <a:spcPct val="90000"/>
              </a:lnSpc>
              <a:spcAft>
                <a:spcPts val="601"/>
              </a:spcAft>
              <a:buClr>
                <a:srgbClr val="003366"/>
              </a:buClr>
              <a:buFont typeface="Arial"/>
              <a:buChar char="•"/>
            </a:pPr>
            <a:r>
              <a:rPr b="0" lang="en-US" sz="2400" spc="-1" strike="noStrike">
                <a:solidFill>
                  <a:srgbClr val="000000"/>
                </a:solidFill>
                <a:latin typeface="Calibri"/>
              </a:rPr>
              <a:t>Proto se tu nenachází všechny geny (obvykle tak třetina až polovina z hledaných)</a:t>
            </a:r>
            <a:endParaRPr b="0" lang="cs-CZ" sz="2400" spc="-1" strike="noStrike">
              <a:latin typeface="Arial"/>
            </a:endParaRPr>
          </a:p>
          <a:p>
            <a:pPr marL="285480" indent="-228600">
              <a:lnSpc>
                <a:spcPct val="90000"/>
              </a:lnSpc>
              <a:spcAft>
                <a:spcPts val="601"/>
              </a:spcAft>
              <a:buClr>
                <a:srgbClr val="003366"/>
              </a:buClr>
              <a:buFont typeface="Arial"/>
              <a:buChar char="•"/>
            </a:pPr>
            <a:r>
              <a:rPr b="0" lang="en-US" sz="2400" spc="-1" strike="noStrike">
                <a:solidFill>
                  <a:srgbClr val="000000"/>
                </a:solidFill>
                <a:latin typeface="Calibri"/>
              </a:rPr>
              <a:t>Aktualizovaná databáze není volně přístupná</a:t>
            </a:r>
            <a:endParaRPr b="0" lang="cs-CZ" sz="2400" spc="-1" strike="noStrike">
              <a:latin typeface="Arial"/>
            </a:endParaRPr>
          </a:p>
          <a:p>
            <a:pPr>
              <a:lnSpc>
                <a:spcPct val="90000"/>
              </a:lnSpc>
              <a:spcAft>
                <a:spcPts val="601"/>
              </a:spcAft>
              <a:buNone/>
            </a:pP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3" name="TextShape 1"/>
          <p:cNvSpPr/>
          <p:nvPr/>
        </p:nvSpPr>
        <p:spPr>
          <a:xfrm>
            <a:off x="838080" y="291240"/>
            <a:ext cx="10515240" cy="932400"/>
          </a:xfrm>
          <a:prstGeom prst="rect">
            <a:avLst/>
          </a:prstGeom>
          <a:noFill/>
          <a:ln w="0">
            <a:noFill/>
          </a:ln>
        </p:spPr>
        <p:style>
          <a:lnRef idx="0"/>
          <a:fillRef idx="0"/>
          <a:effectRef idx="0"/>
          <a:fontRef idx="minor"/>
        </p:style>
        <p:txBody>
          <a:bodyPr anchor="b">
            <a:normAutofit/>
          </a:bodyPr>
          <a:p>
            <a:pPr algn="ctr">
              <a:lnSpc>
                <a:spcPct val="90000"/>
              </a:lnSpc>
              <a:spcAft>
                <a:spcPts val="601"/>
              </a:spcAft>
              <a:buNone/>
            </a:pPr>
            <a:r>
              <a:rPr b="1" lang="en-US" sz="4800" spc="-1" strike="noStrike">
                <a:solidFill>
                  <a:srgbClr val="000000"/>
                </a:solidFill>
                <a:latin typeface="Calibri Light"/>
              </a:rPr>
              <a:t>KEGG</a:t>
            </a:r>
            <a:endParaRPr b="0" lang="cs-CZ" sz="4800" spc="-1" strike="noStrike">
              <a:latin typeface="Arial"/>
            </a:endParaRPr>
          </a:p>
        </p:txBody>
      </p:sp>
      <p:pic>
        <p:nvPicPr>
          <p:cNvPr id="334" name="Picture 4" descr=""/>
          <p:cNvPicPr/>
          <p:nvPr/>
        </p:nvPicPr>
        <p:blipFill>
          <a:blip r:embed="rId1"/>
          <a:srcRect l="0" t="0" r="0" b="3859"/>
          <a:stretch/>
        </p:blipFill>
        <p:spPr>
          <a:xfrm>
            <a:off x="2400840" y="1863720"/>
            <a:ext cx="7390080" cy="4440240"/>
          </a:xfrm>
          <a:prstGeom prst="rect">
            <a:avLst/>
          </a:prstGeom>
          <a:ln w="0">
            <a:noFill/>
          </a:ln>
        </p:spPr>
      </p:pic>
      <p:sp>
        <p:nvSpPr>
          <p:cNvPr id="335" name="TextShape 2"/>
          <p:cNvSpPr/>
          <p:nvPr/>
        </p:nvSpPr>
        <p:spPr>
          <a:xfrm>
            <a:off x="514440" y="836280"/>
            <a:ext cx="11533320" cy="554472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6" name="TextShape 1"/>
          <p:cNvSpPr/>
          <p:nvPr/>
        </p:nvSpPr>
        <p:spPr>
          <a:xfrm>
            <a:off x="838080" y="291240"/>
            <a:ext cx="10515240" cy="932400"/>
          </a:xfrm>
          <a:prstGeom prst="rect">
            <a:avLst/>
          </a:prstGeom>
          <a:noFill/>
          <a:ln w="0">
            <a:noFill/>
          </a:ln>
        </p:spPr>
        <p:style>
          <a:lnRef idx="0"/>
          <a:fillRef idx="0"/>
          <a:effectRef idx="0"/>
          <a:fontRef idx="minor"/>
        </p:style>
        <p:txBody>
          <a:bodyPr anchor="b">
            <a:normAutofit/>
          </a:bodyPr>
          <a:p>
            <a:pPr algn="ctr">
              <a:lnSpc>
                <a:spcPct val="90000"/>
              </a:lnSpc>
              <a:spcAft>
                <a:spcPts val="601"/>
              </a:spcAft>
              <a:buNone/>
            </a:pPr>
            <a:r>
              <a:rPr b="1" lang="en-US" sz="4800" spc="-1" strike="noStrike">
                <a:solidFill>
                  <a:srgbClr val="000000"/>
                </a:solidFill>
                <a:latin typeface="Calibri Light"/>
              </a:rPr>
              <a:t>KEGG</a:t>
            </a:r>
            <a:endParaRPr b="0" lang="cs-CZ" sz="4800" spc="-1" strike="noStrike">
              <a:latin typeface="Arial"/>
            </a:endParaRPr>
          </a:p>
        </p:txBody>
      </p:sp>
      <p:pic>
        <p:nvPicPr>
          <p:cNvPr id="337" name="Picture 4" descr=""/>
          <p:cNvPicPr/>
          <p:nvPr/>
        </p:nvPicPr>
        <p:blipFill>
          <a:blip r:embed="rId1"/>
          <a:srcRect l="0" t="0" r="0" b="3774"/>
          <a:stretch/>
        </p:blipFill>
        <p:spPr>
          <a:xfrm>
            <a:off x="2404080" y="1863720"/>
            <a:ext cx="7383600" cy="4440240"/>
          </a:xfrm>
          <a:prstGeom prst="rect">
            <a:avLst/>
          </a:prstGeom>
          <a:ln w="0">
            <a:noFill/>
          </a:ln>
        </p:spPr>
      </p:pic>
      <p:sp>
        <p:nvSpPr>
          <p:cNvPr id="338" name="CustomShape 3"/>
          <p:cNvSpPr/>
          <p:nvPr/>
        </p:nvSpPr>
        <p:spPr>
          <a:xfrm>
            <a:off x="1908360" y="3048120"/>
            <a:ext cx="4800600" cy="215280"/>
          </a:xfrm>
          <a:prstGeom prst="ellipse">
            <a:avLst/>
          </a:prstGeom>
          <a:noFill/>
          <a:ln w="9360">
            <a:solidFill>
              <a:srgbClr val="ff0000"/>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TextShape 1"/>
          <p:cNvSpPr/>
          <p:nvPr/>
        </p:nvSpPr>
        <p:spPr>
          <a:xfrm>
            <a:off x="674640" y="61920"/>
            <a:ext cx="11425320" cy="620280"/>
          </a:xfrm>
          <a:prstGeom prst="rect">
            <a:avLst/>
          </a:prstGeom>
          <a:noFill/>
          <a:ln w="0">
            <a:noFill/>
          </a:ln>
        </p:spPr>
        <p:style>
          <a:lnRef idx="0"/>
          <a:fillRef idx="0"/>
          <a:effectRef idx="0"/>
          <a:fontRef idx="minor"/>
        </p:style>
      </p:sp>
      <p:sp>
        <p:nvSpPr>
          <p:cNvPr id="340" name="TextShape 2"/>
          <p:cNvSpPr/>
          <p:nvPr/>
        </p:nvSpPr>
        <p:spPr>
          <a:xfrm>
            <a:off x="514440" y="836280"/>
            <a:ext cx="11533320" cy="5544720"/>
          </a:xfrm>
          <a:prstGeom prst="rect">
            <a:avLst/>
          </a:prstGeom>
          <a:noFill/>
          <a:ln w="0">
            <a:noFill/>
          </a:ln>
        </p:spPr>
        <p:style>
          <a:lnRef idx="0"/>
          <a:fillRef idx="0"/>
          <a:effectRef idx="0"/>
          <a:fontRef idx="minor"/>
        </p:style>
      </p:sp>
      <p:pic>
        <p:nvPicPr>
          <p:cNvPr id="341" name="Picture 4" descr=""/>
          <p:cNvPicPr/>
          <p:nvPr/>
        </p:nvPicPr>
        <p:blipFill>
          <a:blip r:embed="rId1"/>
          <a:stretch/>
        </p:blipFill>
        <p:spPr>
          <a:xfrm>
            <a:off x="526680" y="101520"/>
            <a:ext cx="11232720" cy="65419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2" name="Rectangle 72"/>
          <p:cNvSpPr/>
          <p:nvPr/>
        </p:nvSpPr>
        <p:spPr>
          <a:xfrm>
            <a:off x="0" y="0"/>
            <a:ext cx="4635720" cy="685764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p:style>
      </p:sp>
      <p:sp>
        <p:nvSpPr>
          <p:cNvPr id="343" name="TextShape 1"/>
          <p:cNvSpPr/>
          <p:nvPr/>
        </p:nvSpPr>
        <p:spPr>
          <a:xfrm>
            <a:off x="943200" y="712440"/>
            <a:ext cx="3370680" cy="55018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1" lang="en-US" sz="4400" spc="-1" strike="noStrike">
                <a:solidFill>
                  <a:srgbClr val="ffffff"/>
                </a:solidFill>
                <a:latin typeface="Calibri Light"/>
              </a:rPr>
              <a:t>KEGG pathway databáze</a:t>
            </a:r>
            <a:endParaRPr b="0" lang="cs-CZ" sz="4400" spc="-1" strike="noStrike">
              <a:latin typeface="Arial"/>
            </a:endParaRPr>
          </a:p>
        </p:txBody>
      </p:sp>
      <p:sp>
        <p:nvSpPr>
          <p:cNvPr id="344" name="Straight Connector 74"/>
          <p:cNvSpPr/>
          <p:nvPr/>
        </p:nvSpPr>
        <p:spPr>
          <a:xfrm flipV="1">
            <a:off x="761760" y="2971800"/>
            <a:ext cx="36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p:style>
      </p:sp>
      <p:graphicFrame>
        <p:nvGraphicFramePr>
          <p:cNvPr id="2" name="Diagram2"/>
          <p:cNvGraphicFramePr/>
          <p:nvPr>
            <p:extLst>
              <p:ext uri="{D42A27DB-BD31-4B8C-83A1-F6EECF244321}">
                <p14:modId xmlns:p14="http://schemas.microsoft.com/office/powerpoint/2010/main" val="1713802160"/>
              </p:ext>
            </p:extLst>
          </p:nvPr>
        </p:nvGraphicFramePr>
        <p:xfrm>
          <a:off x="5280120" y="642960"/>
          <a:ext cx="6268680" cy="55717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643320" y="321840"/>
            <a:ext cx="10904760" cy="1135440"/>
          </a:xfrm>
          <a:prstGeom prst="rect">
            <a:avLst/>
          </a:prstGeom>
          <a:noFill/>
          <a:ln w="0">
            <a:noFill/>
          </a:ln>
        </p:spPr>
        <p:txBody>
          <a:bodyPr anchor="ctr">
            <a:normAutofit/>
          </a:bodyPr>
          <a:p>
            <a:pPr>
              <a:lnSpc>
                <a:spcPct val="90000"/>
              </a:lnSpc>
              <a:buNone/>
            </a:pPr>
            <a:r>
              <a:rPr b="0" lang="en-US" sz="3600" spc="-1" strike="noStrike">
                <a:solidFill>
                  <a:srgbClr val="000000"/>
                </a:solidFill>
                <a:latin typeface="Calibri Light"/>
              </a:rPr>
              <a:t>MsigDB databáze</a:t>
            </a:r>
            <a:endParaRPr b="0" lang="cs-CZ" sz="3600" spc="-1" strike="noStrike">
              <a:solidFill>
                <a:srgbClr val="000000"/>
              </a:solidFill>
              <a:latin typeface="Calibri"/>
            </a:endParaRPr>
          </a:p>
        </p:txBody>
      </p:sp>
      <p:sp>
        <p:nvSpPr>
          <p:cNvPr id="346" name="Rectangle 3"/>
          <p:cNvSpPr/>
          <p:nvPr/>
        </p:nvSpPr>
        <p:spPr>
          <a:xfrm>
            <a:off x="643320" y="1783080"/>
            <a:ext cx="4007880" cy="4393800"/>
          </a:xfrm>
          <a:prstGeom prst="rect">
            <a:avLst/>
          </a:prstGeom>
          <a:noFill/>
          <a:ln w="0">
            <a:noFill/>
          </a:ln>
        </p:spPr>
        <p:style>
          <a:lnRef idx="0"/>
          <a:fillRef idx="0"/>
          <a:effectRef idx="0"/>
          <a:fontRef idx="minor"/>
        </p:style>
        <p:txBody>
          <a:bodyPr anchor="t">
            <a:normAutofit/>
          </a:bodyPr>
          <a:p>
            <a:pPr indent="-228600">
              <a:lnSpc>
                <a:spcPct val="90000"/>
              </a:lnSpc>
              <a:spcAft>
                <a:spcPts val="601"/>
              </a:spcAft>
              <a:buClr>
                <a:srgbClr val="000000"/>
              </a:buClr>
              <a:buFont typeface="Arial"/>
              <a:buChar char="•"/>
            </a:pPr>
            <a:r>
              <a:rPr b="0" lang="en-US" sz="2000" spc="-1" strike="noStrike">
                <a:solidFill>
                  <a:srgbClr val="000000"/>
                </a:solidFill>
                <a:latin typeface="Calibri"/>
              </a:rPr>
              <a:t>https://www.gsea-msigdb.org/gsea/msigdb</a:t>
            </a:r>
            <a:endParaRPr b="0" lang="cs-CZ" sz="2000" spc="-1" strike="noStrike">
              <a:latin typeface="Arial"/>
            </a:endParaRPr>
          </a:p>
        </p:txBody>
      </p:sp>
      <p:pic>
        <p:nvPicPr>
          <p:cNvPr id="347" name="Picture 6" descr="Graphical user interface, application, website&#10;&#10;Description automatically generated"/>
          <p:cNvPicPr/>
          <p:nvPr/>
        </p:nvPicPr>
        <p:blipFill>
          <a:blip r:embed="rId1"/>
          <a:stretch/>
        </p:blipFill>
        <p:spPr>
          <a:xfrm>
            <a:off x="5295240" y="2228760"/>
            <a:ext cx="6252840" cy="34700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831960" y="1709640"/>
            <a:ext cx="10515240" cy="2852280"/>
          </a:xfrm>
          <a:prstGeom prst="rect">
            <a:avLst/>
          </a:prstGeom>
          <a:noFill/>
          <a:ln w="0">
            <a:noFill/>
          </a:ln>
        </p:spPr>
        <p:txBody>
          <a:bodyPr anchor="b">
            <a:noAutofit/>
          </a:bodyPr>
          <a:p>
            <a:pPr>
              <a:lnSpc>
                <a:spcPct val="90000"/>
              </a:lnSpc>
              <a:buNone/>
            </a:pPr>
            <a:r>
              <a:rPr b="0" lang="cs-CZ" sz="6000" spc="-1" strike="noStrike">
                <a:solidFill>
                  <a:srgbClr val="000000"/>
                </a:solidFill>
                <a:latin typeface="Calibri Light"/>
              </a:rPr>
              <a:t>Metody analýzy genových sad</a:t>
            </a:r>
            <a:endParaRPr b="0" lang="cs-CZ" sz="6000" spc="-1" strike="noStrike">
              <a:solidFill>
                <a:srgbClr val="000000"/>
              </a:solidFill>
              <a:latin typeface="Calibri"/>
            </a:endParaRPr>
          </a:p>
        </p:txBody>
      </p:sp>
      <p:sp>
        <p:nvSpPr>
          <p:cNvPr id="349" name="PlaceHolder 2"/>
          <p:cNvSpPr>
            <a:spLocks noGrp="1"/>
          </p:cNvSpPr>
          <p:nvPr>
            <p:ph/>
          </p:nvPr>
        </p:nvSpPr>
        <p:spPr>
          <a:xfrm>
            <a:off x="831960" y="4589640"/>
            <a:ext cx="10515240" cy="1499760"/>
          </a:xfrm>
          <a:prstGeom prst="rect">
            <a:avLst/>
          </a:prstGeom>
          <a:noFill/>
          <a:ln w="0">
            <a:noFill/>
          </a:ln>
        </p:spPr>
        <p:txBody>
          <a:bodyPr anchor="t">
            <a:noAutofit/>
          </a:bodyPr>
          <a:p>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0" name="Rectangle 138"/>
          <p:cNvSpPr/>
          <p:nvPr/>
        </p:nvSpPr>
        <p:spPr>
          <a:xfrm>
            <a:off x="0" y="0"/>
            <a:ext cx="4635720" cy="685764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p:style>
      </p:sp>
      <p:sp>
        <p:nvSpPr>
          <p:cNvPr id="351" name="TextShape 1"/>
          <p:cNvSpPr/>
          <p:nvPr/>
        </p:nvSpPr>
        <p:spPr>
          <a:xfrm>
            <a:off x="943200" y="712440"/>
            <a:ext cx="3370680" cy="55018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1" lang="en-US" sz="4400" spc="-1" strike="noStrike">
                <a:solidFill>
                  <a:srgbClr val="ffffff"/>
                </a:solidFill>
                <a:latin typeface="Calibri Light"/>
              </a:rPr>
              <a:t>Rozdělení metod</a:t>
            </a:r>
            <a:endParaRPr b="0" lang="cs-CZ" sz="4400" spc="-1" strike="noStrike">
              <a:latin typeface="Arial"/>
            </a:endParaRPr>
          </a:p>
        </p:txBody>
      </p:sp>
      <p:sp>
        <p:nvSpPr>
          <p:cNvPr id="352" name="Straight Connector 140"/>
          <p:cNvSpPr/>
          <p:nvPr/>
        </p:nvSpPr>
        <p:spPr>
          <a:xfrm flipV="1">
            <a:off x="761760" y="2971800"/>
            <a:ext cx="36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p:style>
      </p:sp>
      <p:graphicFrame>
        <p:nvGraphicFramePr>
          <p:cNvPr id="3" name="Diagram3"/>
          <p:cNvGraphicFramePr/>
          <p:nvPr>
            <p:extLst>
              <p:ext uri="{D42A27DB-BD31-4B8C-83A1-F6EECF244321}">
                <p14:modId xmlns:p14="http://schemas.microsoft.com/office/powerpoint/2010/main" val="804503865"/>
              </p:ext>
            </p:extLst>
          </p:nvPr>
        </p:nvGraphicFramePr>
        <p:xfrm>
          <a:off x="5280120" y="642960"/>
          <a:ext cx="6268680" cy="55717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title"/>
          </p:nvPr>
        </p:nvSpPr>
        <p:spPr>
          <a:xfrm>
            <a:off x="831960" y="1709640"/>
            <a:ext cx="10515240" cy="2852280"/>
          </a:xfrm>
          <a:prstGeom prst="rect">
            <a:avLst/>
          </a:prstGeom>
          <a:noFill/>
          <a:ln w="0">
            <a:noFill/>
          </a:ln>
        </p:spPr>
        <p:txBody>
          <a:bodyPr anchor="b">
            <a:noAutofit/>
          </a:bodyPr>
          <a:p>
            <a:pPr>
              <a:lnSpc>
                <a:spcPct val="90000"/>
              </a:lnSpc>
              <a:buNone/>
            </a:pPr>
            <a:r>
              <a:rPr b="0" lang="cs-CZ" sz="6000" spc="-1" strike="noStrike">
                <a:solidFill>
                  <a:srgbClr val="000000"/>
                </a:solidFill>
                <a:latin typeface="Calibri Light"/>
              </a:rPr>
              <a:t>Dělení metod dle skupiny molekul které analyzují</a:t>
            </a:r>
            <a:endParaRPr b="0" lang="cs-CZ" sz="6000" spc="-1" strike="noStrike">
              <a:solidFill>
                <a:srgbClr val="000000"/>
              </a:solidFill>
              <a:latin typeface="Calibri"/>
            </a:endParaRPr>
          </a:p>
        </p:txBody>
      </p:sp>
      <p:sp>
        <p:nvSpPr>
          <p:cNvPr id="354" name="PlaceHolder 2"/>
          <p:cNvSpPr>
            <a:spLocks noGrp="1"/>
          </p:cNvSpPr>
          <p:nvPr>
            <p:ph/>
          </p:nvPr>
        </p:nvSpPr>
        <p:spPr>
          <a:xfrm>
            <a:off x="831960" y="4589640"/>
            <a:ext cx="10515240" cy="1499760"/>
          </a:xfrm>
          <a:prstGeom prst="rect">
            <a:avLst/>
          </a:prstGeom>
          <a:noFill/>
          <a:ln w="0">
            <a:noFill/>
          </a:ln>
        </p:spPr>
        <p:txBody>
          <a:bodyPr anchor="t">
            <a:noAutofit/>
          </a:bodyPr>
          <a:p>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831960" y="1709640"/>
            <a:ext cx="10515240" cy="2852280"/>
          </a:xfrm>
          <a:prstGeom prst="rect">
            <a:avLst/>
          </a:prstGeom>
          <a:noFill/>
          <a:ln w="0">
            <a:noFill/>
          </a:ln>
        </p:spPr>
        <p:txBody>
          <a:bodyPr anchor="b">
            <a:noAutofit/>
          </a:bodyPr>
          <a:p>
            <a:pPr>
              <a:lnSpc>
                <a:spcPct val="90000"/>
              </a:lnSpc>
              <a:buNone/>
            </a:pPr>
            <a:r>
              <a:rPr b="0" lang="cs-CZ" sz="6000" spc="-1" strike="noStrike">
                <a:solidFill>
                  <a:srgbClr val="000000"/>
                </a:solidFill>
                <a:latin typeface="Calibri Light"/>
              </a:rPr>
              <a:t>Analýza genových sad</a:t>
            </a:r>
            <a:endParaRPr b="0" lang="cs-CZ" sz="6000" spc="-1" strike="noStrike">
              <a:solidFill>
                <a:srgbClr val="000000"/>
              </a:solidFill>
              <a:latin typeface="Calibri"/>
            </a:endParaRPr>
          </a:p>
        </p:txBody>
      </p:sp>
      <p:sp>
        <p:nvSpPr>
          <p:cNvPr id="179" name="PlaceHolder 2"/>
          <p:cNvSpPr>
            <a:spLocks noGrp="1"/>
          </p:cNvSpPr>
          <p:nvPr>
            <p:ph/>
          </p:nvPr>
        </p:nvSpPr>
        <p:spPr>
          <a:xfrm>
            <a:off x="831960" y="4589640"/>
            <a:ext cx="10515240" cy="1499760"/>
          </a:xfrm>
          <a:prstGeom prst="rect">
            <a:avLst/>
          </a:prstGeom>
          <a:noFill/>
          <a:ln w="0">
            <a:noFill/>
          </a:ln>
        </p:spPr>
        <p:txBody>
          <a:bodyPr anchor="t">
            <a:noAutofit/>
          </a:bodyPr>
          <a:p>
            <a:pPr>
              <a:lnSpc>
                <a:spcPct val="90000"/>
              </a:lnSpc>
              <a:spcBef>
                <a:spcPts val="1001"/>
              </a:spcBef>
              <a:buNone/>
              <a:tabLst>
                <a:tab algn="l" pos="0"/>
              </a:tabLst>
            </a:pPr>
            <a:r>
              <a:rPr b="0" lang="cs-CZ" sz="2400" spc="-1" strike="noStrike">
                <a:solidFill>
                  <a:srgbClr val="8b8b8b"/>
                </a:solidFill>
                <a:latin typeface="Calibri"/>
              </a:rPr>
              <a:t>(pathway analýza)</a:t>
            </a:r>
            <a:endParaRPr b="0" lang="cs-CZ"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5" name="Freeform: Shape 76"/>
          <p:cNvSpPr/>
          <p:nvPr/>
        </p:nvSpPr>
        <p:spPr>
          <a:xfrm flipV="1">
            <a:off x="0" y="-720"/>
            <a:ext cx="4403520" cy="6857640"/>
          </a:xfrm>
          <a:custGeom>
            <a:avLst/>
            <a:gdLst/>
            <a:ah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54545"/>
          </a:solidFill>
          <a:ln>
            <a:noFill/>
          </a:ln>
        </p:spPr>
        <p:style>
          <a:lnRef idx="2">
            <a:schemeClr val="accent1">
              <a:shade val="50000"/>
            </a:schemeClr>
          </a:lnRef>
          <a:fillRef idx="1002">
            <a:schemeClr val="dk1"/>
          </a:fillRef>
          <a:effectRef idx="0">
            <a:schemeClr val="accent1"/>
          </a:effectRef>
          <a:fontRef idx="minor"/>
        </p:style>
      </p:sp>
      <p:grpSp>
        <p:nvGrpSpPr>
          <p:cNvPr id="356" name="Group 78"/>
          <p:cNvGrpSpPr/>
          <p:nvPr/>
        </p:nvGrpSpPr>
        <p:grpSpPr>
          <a:xfrm>
            <a:off x="3315240" y="0"/>
            <a:ext cx="2436480" cy="6857640"/>
            <a:chOff x="3315240" y="0"/>
            <a:chExt cx="2436480" cy="6857640"/>
          </a:xfrm>
        </p:grpSpPr>
        <p:sp>
          <p:nvSpPr>
            <p:cNvPr id="357" name="Freeform 6"/>
            <p:cNvSpPr/>
            <p:nvPr/>
          </p:nvSpPr>
          <p:spPr>
            <a:xfrm>
              <a:off x="3621600" y="0"/>
              <a:ext cx="1122120" cy="532872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358" name="Freeform 7"/>
            <p:cNvSpPr/>
            <p:nvPr/>
          </p:nvSpPr>
          <p:spPr>
            <a:xfrm>
              <a:off x="3315240" y="0"/>
              <a:ext cx="1117080" cy="5276520"/>
            </a:xfrm>
            <a:custGeom>
              <a:avLst/>
              <a:gdLst/>
              <a:ah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fillRef idx="0"/>
            <a:effectRef idx="0"/>
            <a:fontRef idx="minor"/>
          </p:style>
        </p:sp>
        <p:sp>
          <p:nvSpPr>
            <p:cNvPr id="359" name="Freeform 8"/>
            <p:cNvSpPr/>
            <p:nvPr/>
          </p:nvSpPr>
          <p:spPr>
            <a:xfrm>
              <a:off x="3315240" y="5238720"/>
              <a:ext cx="1228320" cy="1618920"/>
            </a:xfrm>
            <a:custGeom>
              <a:avLst/>
              <a:gdLst/>
              <a:ahLst/>
              <a:rect l="l" t="t" r="r" b="b"/>
              <a:pathLst>
                <a:path w="774" h="1020">
                  <a:moveTo>
                    <a:pt x="0" y="0"/>
                  </a:moveTo>
                  <a:lnTo>
                    <a:pt x="740" y="1020"/>
                  </a:lnTo>
                  <a:lnTo>
                    <a:pt x="774" y="1020"/>
                  </a:lnTo>
                  <a:lnTo>
                    <a:pt x="0" y="0"/>
                  </a:lnTo>
                  <a:close/>
                </a:path>
              </a:pathLst>
            </a:custGeom>
            <a:solidFill>
              <a:srgbClr val="262626"/>
            </a:solidFill>
            <a:ln w="0">
              <a:noFill/>
            </a:ln>
          </p:spPr>
          <p:style>
            <a:lnRef idx="0"/>
            <a:fillRef idx="0"/>
            <a:effectRef idx="0"/>
            <a:fontRef idx="minor"/>
          </p:style>
        </p:sp>
        <p:sp>
          <p:nvSpPr>
            <p:cNvPr id="360" name="Freeform 9"/>
            <p:cNvSpPr/>
            <p:nvPr/>
          </p:nvSpPr>
          <p:spPr>
            <a:xfrm>
              <a:off x="3621600" y="5291280"/>
              <a:ext cx="1495080" cy="1566360"/>
            </a:xfrm>
            <a:custGeom>
              <a:avLst/>
              <a:gdLst/>
              <a:ahLst/>
              <a:rect l="l" t="t" r="r" b="b"/>
              <a:pathLst>
                <a:path w="942" h="987">
                  <a:moveTo>
                    <a:pt x="0" y="0"/>
                  </a:moveTo>
                  <a:lnTo>
                    <a:pt x="909" y="987"/>
                  </a:lnTo>
                  <a:lnTo>
                    <a:pt x="942" y="987"/>
                  </a:lnTo>
                  <a:lnTo>
                    <a:pt x="0" y="0"/>
                  </a:lnTo>
                  <a:close/>
                </a:path>
              </a:pathLst>
            </a:custGeom>
            <a:solidFill>
              <a:schemeClr val="accent1">
                <a:lumMod val="50000"/>
              </a:schemeClr>
            </a:solidFill>
            <a:ln w="0">
              <a:noFill/>
            </a:ln>
          </p:spPr>
          <p:style>
            <a:lnRef idx="0"/>
            <a:fillRef idx="0"/>
            <a:effectRef idx="0"/>
            <a:fontRef idx="minor"/>
          </p:style>
        </p:sp>
        <p:sp>
          <p:nvSpPr>
            <p:cNvPr id="361" name="Freeform 10"/>
            <p:cNvSpPr/>
            <p:nvPr/>
          </p:nvSpPr>
          <p:spPr>
            <a:xfrm>
              <a:off x="3621600" y="5286240"/>
              <a:ext cx="2130120" cy="1571400"/>
            </a:xfrm>
            <a:custGeom>
              <a:avLst/>
              <a:gdLst/>
              <a:ah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w="0">
              <a:noFill/>
            </a:ln>
          </p:spPr>
          <p:style>
            <a:lnRef idx="0"/>
            <a:fillRef idx="0"/>
            <a:effectRef idx="0"/>
            <a:fontRef idx="minor"/>
          </p:style>
        </p:sp>
        <p:sp>
          <p:nvSpPr>
            <p:cNvPr id="362" name="Freeform 11"/>
            <p:cNvSpPr/>
            <p:nvPr/>
          </p:nvSpPr>
          <p:spPr>
            <a:xfrm>
              <a:off x="3315240" y="5238720"/>
              <a:ext cx="1695240" cy="161892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w="0">
              <a:noFill/>
            </a:ln>
          </p:spPr>
          <p:style>
            <a:lnRef idx="0"/>
            <a:fillRef idx="0"/>
            <a:effectRef idx="0"/>
            <a:fontRef idx="minor"/>
          </p:style>
        </p:sp>
      </p:grpSp>
      <p:sp>
        <p:nvSpPr>
          <p:cNvPr id="363" name="TextShape 1"/>
          <p:cNvSpPr/>
          <p:nvPr/>
        </p:nvSpPr>
        <p:spPr>
          <a:xfrm>
            <a:off x="534960" y="685800"/>
            <a:ext cx="2779920" cy="510516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1" lang="en-US" sz="4000" spc="-1" strike="noStrike">
                <a:solidFill>
                  <a:srgbClr val="ffffff"/>
                </a:solidFill>
                <a:latin typeface="Calibri Light"/>
              </a:rPr>
              <a:t>Uzavřené vs. kompetitivní I.</a:t>
            </a:r>
            <a:endParaRPr b="0" lang="cs-CZ" sz="4000" spc="-1" strike="noStrike">
              <a:latin typeface="Arial"/>
            </a:endParaRPr>
          </a:p>
        </p:txBody>
      </p:sp>
      <p:graphicFrame>
        <p:nvGraphicFramePr>
          <p:cNvPr id="4" name="Diagram4"/>
          <p:cNvGraphicFramePr/>
          <p:nvPr>
            <p:extLst>
              <p:ext uri="{D42A27DB-BD31-4B8C-83A1-F6EECF244321}">
                <p14:modId xmlns:p14="http://schemas.microsoft.com/office/powerpoint/2010/main" val="3464906614"/>
              </p:ext>
            </p:extLst>
          </p:nvPr>
        </p:nvGraphicFramePr>
        <p:xfrm>
          <a:off x="5010120" y="685800"/>
          <a:ext cx="6492600" cy="5105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4" name="Freeform: Shape 78"/>
          <p:cNvSpPr/>
          <p:nvPr/>
        </p:nvSpPr>
        <p:spPr>
          <a:xfrm flipV="1">
            <a:off x="0" y="-720"/>
            <a:ext cx="4403520" cy="6857640"/>
          </a:xfrm>
          <a:custGeom>
            <a:avLst/>
            <a:gdLst/>
            <a:ah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54545"/>
          </a:solidFill>
          <a:ln>
            <a:noFill/>
          </a:ln>
        </p:spPr>
        <p:style>
          <a:lnRef idx="2">
            <a:schemeClr val="accent1">
              <a:shade val="50000"/>
            </a:schemeClr>
          </a:lnRef>
          <a:fillRef idx="1002">
            <a:schemeClr val="dk1"/>
          </a:fillRef>
          <a:effectRef idx="0">
            <a:schemeClr val="accent1"/>
          </a:effectRef>
          <a:fontRef idx="minor"/>
        </p:style>
      </p:sp>
      <p:grpSp>
        <p:nvGrpSpPr>
          <p:cNvPr id="365" name="Group 80"/>
          <p:cNvGrpSpPr/>
          <p:nvPr/>
        </p:nvGrpSpPr>
        <p:grpSpPr>
          <a:xfrm>
            <a:off x="3315240" y="0"/>
            <a:ext cx="2436480" cy="6857640"/>
            <a:chOff x="3315240" y="0"/>
            <a:chExt cx="2436480" cy="6857640"/>
          </a:xfrm>
        </p:grpSpPr>
        <p:sp>
          <p:nvSpPr>
            <p:cNvPr id="366" name="Freeform 6"/>
            <p:cNvSpPr/>
            <p:nvPr/>
          </p:nvSpPr>
          <p:spPr>
            <a:xfrm>
              <a:off x="3621600" y="0"/>
              <a:ext cx="1122120" cy="532872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367" name="Freeform 7"/>
            <p:cNvSpPr/>
            <p:nvPr/>
          </p:nvSpPr>
          <p:spPr>
            <a:xfrm>
              <a:off x="3315240" y="0"/>
              <a:ext cx="1117080" cy="5276520"/>
            </a:xfrm>
            <a:custGeom>
              <a:avLst/>
              <a:gdLst/>
              <a:ah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fillRef idx="0"/>
            <a:effectRef idx="0"/>
            <a:fontRef idx="minor"/>
          </p:style>
        </p:sp>
        <p:sp>
          <p:nvSpPr>
            <p:cNvPr id="368" name="Freeform 8"/>
            <p:cNvSpPr/>
            <p:nvPr/>
          </p:nvSpPr>
          <p:spPr>
            <a:xfrm>
              <a:off x="3315240" y="5238720"/>
              <a:ext cx="1228320" cy="1618920"/>
            </a:xfrm>
            <a:custGeom>
              <a:avLst/>
              <a:gdLst/>
              <a:ahLst/>
              <a:rect l="l" t="t" r="r" b="b"/>
              <a:pathLst>
                <a:path w="774" h="1020">
                  <a:moveTo>
                    <a:pt x="0" y="0"/>
                  </a:moveTo>
                  <a:lnTo>
                    <a:pt x="740" y="1020"/>
                  </a:lnTo>
                  <a:lnTo>
                    <a:pt x="774" y="1020"/>
                  </a:lnTo>
                  <a:lnTo>
                    <a:pt x="0" y="0"/>
                  </a:lnTo>
                  <a:close/>
                </a:path>
              </a:pathLst>
            </a:custGeom>
            <a:solidFill>
              <a:srgbClr val="262626"/>
            </a:solidFill>
            <a:ln w="0">
              <a:noFill/>
            </a:ln>
          </p:spPr>
          <p:style>
            <a:lnRef idx="0"/>
            <a:fillRef idx="0"/>
            <a:effectRef idx="0"/>
            <a:fontRef idx="minor"/>
          </p:style>
        </p:sp>
        <p:sp>
          <p:nvSpPr>
            <p:cNvPr id="369" name="Freeform 9"/>
            <p:cNvSpPr/>
            <p:nvPr/>
          </p:nvSpPr>
          <p:spPr>
            <a:xfrm>
              <a:off x="3621600" y="5291280"/>
              <a:ext cx="1495080" cy="1566360"/>
            </a:xfrm>
            <a:custGeom>
              <a:avLst/>
              <a:gdLst/>
              <a:ahLst/>
              <a:rect l="l" t="t" r="r" b="b"/>
              <a:pathLst>
                <a:path w="942" h="987">
                  <a:moveTo>
                    <a:pt x="0" y="0"/>
                  </a:moveTo>
                  <a:lnTo>
                    <a:pt x="909" y="987"/>
                  </a:lnTo>
                  <a:lnTo>
                    <a:pt x="942" y="987"/>
                  </a:lnTo>
                  <a:lnTo>
                    <a:pt x="0" y="0"/>
                  </a:lnTo>
                  <a:close/>
                </a:path>
              </a:pathLst>
            </a:custGeom>
            <a:solidFill>
              <a:schemeClr val="accent1">
                <a:lumMod val="50000"/>
              </a:schemeClr>
            </a:solidFill>
            <a:ln w="0">
              <a:noFill/>
            </a:ln>
          </p:spPr>
          <p:style>
            <a:lnRef idx="0"/>
            <a:fillRef idx="0"/>
            <a:effectRef idx="0"/>
            <a:fontRef idx="minor"/>
          </p:style>
        </p:sp>
        <p:sp>
          <p:nvSpPr>
            <p:cNvPr id="370" name="Freeform 10"/>
            <p:cNvSpPr/>
            <p:nvPr/>
          </p:nvSpPr>
          <p:spPr>
            <a:xfrm>
              <a:off x="3621600" y="5286240"/>
              <a:ext cx="2130120" cy="1571400"/>
            </a:xfrm>
            <a:custGeom>
              <a:avLst/>
              <a:gdLst/>
              <a:ah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w="0">
              <a:noFill/>
            </a:ln>
          </p:spPr>
          <p:style>
            <a:lnRef idx="0"/>
            <a:fillRef idx="0"/>
            <a:effectRef idx="0"/>
            <a:fontRef idx="minor"/>
          </p:style>
        </p:sp>
        <p:sp>
          <p:nvSpPr>
            <p:cNvPr id="371" name="Freeform 11"/>
            <p:cNvSpPr/>
            <p:nvPr/>
          </p:nvSpPr>
          <p:spPr>
            <a:xfrm>
              <a:off x="3315240" y="5238720"/>
              <a:ext cx="1695240" cy="161892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w="0">
              <a:noFill/>
            </a:ln>
          </p:spPr>
          <p:style>
            <a:lnRef idx="0"/>
            <a:fillRef idx="0"/>
            <a:effectRef idx="0"/>
            <a:fontRef idx="minor"/>
          </p:style>
        </p:sp>
      </p:grpSp>
      <p:sp>
        <p:nvSpPr>
          <p:cNvPr id="372" name="TextShape 1"/>
          <p:cNvSpPr/>
          <p:nvPr/>
        </p:nvSpPr>
        <p:spPr>
          <a:xfrm>
            <a:off x="534960" y="685800"/>
            <a:ext cx="2779920" cy="510516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1" lang="en-US" sz="4000" spc="-1" strike="noStrike">
                <a:solidFill>
                  <a:srgbClr val="ffffff"/>
                </a:solidFill>
                <a:latin typeface="Calibri Light"/>
              </a:rPr>
              <a:t>Příklad</a:t>
            </a:r>
            <a:endParaRPr b="0" lang="cs-CZ" sz="4000" spc="-1" strike="noStrike">
              <a:latin typeface="Arial"/>
            </a:endParaRPr>
          </a:p>
        </p:txBody>
      </p:sp>
      <p:graphicFrame>
        <p:nvGraphicFramePr>
          <p:cNvPr id="5" name="Diagram5"/>
          <p:cNvGraphicFramePr/>
          <p:nvPr>
            <p:extLst>
              <p:ext uri="{D42A27DB-BD31-4B8C-83A1-F6EECF244321}">
                <p14:modId xmlns:p14="http://schemas.microsoft.com/office/powerpoint/2010/main" val="12518281"/>
              </p:ext>
            </p:extLst>
          </p:nvPr>
        </p:nvGraphicFramePr>
        <p:xfrm>
          <a:off x="5010120" y="685800"/>
          <a:ext cx="6492600" cy="5105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3" name="Freeform: Shape 144"/>
          <p:cNvSpPr/>
          <p:nvPr/>
        </p:nvSpPr>
        <p:spPr>
          <a:xfrm>
            <a:off x="6832080" y="5346720"/>
            <a:ext cx="5359680" cy="1510920"/>
          </a:xfrm>
          <a:custGeom>
            <a:avLst/>
            <a:gdLst/>
            <a:ah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5000"/>
            </a:srgbClr>
          </a:solidFill>
          <a:ln>
            <a:noFill/>
          </a:ln>
        </p:spPr>
        <p:style>
          <a:lnRef idx="2">
            <a:schemeClr val="accent1">
              <a:shade val="50000"/>
            </a:schemeClr>
          </a:lnRef>
          <a:fillRef idx="1">
            <a:schemeClr val="accent1"/>
          </a:fillRef>
          <a:effectRef idx="0">
            <a:schemeClr val="accent1"/>
          </a:effectRef>
          <a:fontRef idx="minor"/>
        </p:style>
      </p:sp>
      <p:sp>
        <p:nvSpPr>
          <p:cNvPr id="374" name="Freeform: Shape 146"/>
          <p:cNvSpPr/>
          <p:nvPr/>
        </p:nvSpPr>
        <p:spPr>
          <a:xfrm>
            <a:off x="0" y="5346720"/>
            <a:ext cx="7346160" cy="1510920"/>
          </a:xfrm>
          <a:custGeom>
            <a:avLst/>
            <a:gdLst/>
            <a:ah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p:style>
      </p:sp>
      <p:sp>
        <p:nvSpPr>
          <p:cNvPr id="375" name="TextShape 1"/>
          <p:cNvSpPr/>
          <p:nvPr/>
        </p:nvSpPr>
        <p:spPr>
          <a:xfrm>
            <a:off x="950040" y="5529960"/>
            <a:ext cx="5693400" cy="109584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1" lang="en-US" sz="3400" spc="-1" strike="noStrike">
                <a:solidFill>
                  <a:srgbClr val="303030"/>
                </a:solidFill>
                <a:latin typeface="Calibri Light"/>
              </a:rPr>
              <a:t>Příklad, </a:t>
            </a:r>
            <a:r>
              <a:rPr b="1" lang="en-US" sz="3400" spc="-1" strike="noStrike" u="sng">
                <a:solidFill>
                  <a:srgbClr val="303030"/>
                </a:solidFill>
                <a:uFill>
                  <a:solidFill>
                    <a:srgbClr val="ffffff"/>
                  </a:solidFill>
                </a:uFill>
                <a:latin typeface="Calibri Light"/>
              </a:rPr>
              <a:t>uzavřená metoda </a:t>
            </a:r>
            <a:r>
              <a:rPr b="1" lang="en-US" sz="3400" spc="-1" strike="noStrike">
                <a:solidFill>
                  <a:srgbClr val="303030"/>
                </a:solidFill>
                <a:latin typeface="Calibri Light"/>
              </a:rPr>
              <a:t>dělící hranice</a:t>
            </a:r>
            <a:endParaRPr b="0" lang="cs-CZ" sz="3400" spc="-1" strike="noStrike">
              <a:latin typeface="Arial"/>
            </a:endParaRPr>
          </a:p>
        </p:txBody>
      </p:sp>
      <p:sp>
        <p:nvSpPr>
          <p:cNvPr id="376" name="TextShape 2"/>
          <p:cNvSpPr/>
          <p:nvPr/>
        </p:nvSpPr>
        <p:spPr>
          <a:xfrm>
            <a:off x="950040" y="711360"/>
            <a:ext cx="9823680" cy="4020120"/>
          </a:xfrm>
          <a:prstGeom prst="rect">
            <a:avLst/>
          </a:prstGeom>
          <a:noFill/>
          <a:ln w="0">
            <a:noFill/>
          </a:ln>
        </p:spPr>
        <p:style>
          <a:lnRef idx="0"/>
          <a:fillRef idx="0"/>
          <a:effectRef idx="0"/>
          <a:fontRef idx="minor"/>
        </p:style>
        <p:txBody>
          <a:bodyPr anchor="ctr">
            <a:normAutofit/>
          </a:bodyPr>
          <a:p>
            <a:pPr marL="457200" indent="-457200">
              <a:lnSpc>
                <a:spcPct val="100000"/>
              </a:lnSpc>
              <a:buClr>
                <a:srgbClr val="000000"/>
              </a:buClr>
              <a:buFont typeface="Calibri Light"/>
              <a:buAutoNum type="arabicPeriod"/>
            </a:pPr>
            <a:r>
              <a:rPr b="0" lang="cs-CZ" sz="2400" spc="-1" strike="noStrike">
                <a:solidFill>
                  <a:srgbClr val="000000"/>
                </a:solidFill>
                <a:latin typeface="Calibri"/>
              </a:rPr>
              <a:t>Náhodně oč</a:t>
            </a:r>
            <a:r>
              <a:rPr b="0" lang="en-US" sz="2400" spc="-1" strike="noStrike">
                <a:solidFill>
                  <a:srgbClr val="000000"/>
                </a:solidFill>
                <a:latin typeface="Calibri"/>
              </a:rPr>
              <a:t>e</a:t>
            </a:r>
            <a:r>
              <a:rPr b="0" lang="cs-CZ" sz="2400" spc="-1" strike="noStrike">
                <a:solidFill>
                  <a:srgbClr val="000000"/>
                </a:solidFill>
                <a:latin typeface="Calibri"/>
              </a:rPr>
              <a:t>káváme </a:t>
            </a:r>
            <a:r>
              <a:rPr b="0" lang="en-GB" sz="2400" spc="-1" strike="noStrike">
                <a:solidFill>
                  <a:srgbClr val="000000"/>
                </a:solidFill>
                <a:latin typeface="Calibri"/>
              </a:rPr>
              <a:t>96 x 5% = 4.8 </a:t>
            </a:r>
            <a:r>
              <a:rPr b="0" lang="cs-CZ" sz="2400" spc="-1" strike="noStrike">
                <a:solidFill>
                  <a:srgbClr val="000000"/>
                </a:solidFill>
                <a:latin typeface="Calibri"/>
              </a:rPr>
              <a:t>významných genů</a:t>
            </a:r>
            <a:endParaRPr b="0" lang="cs-CZ" sz="2400" spc="-1" strike="noStrike">
              <a:latin typeface="Arial"/>
            </a:endParaRPr>
          </a:p>
          <a:p>
            <a:pPr>
              <a:lnSpc>
                <a:spcPct val="100000"/>
              </a:lnSpc>
              <a:buNone/>
            </a:pPr>
            <a:endParaRPr b="0" lang="cs-CZ" sz="2400" spc="-1" strike="noStrike">
              <a:latin typeface="Arial"/>
            </a:endParaRPr>
          </a:p>
          <a:p>
            <a:pPr marL="457200" indent="-457200">
              <a:lnSpc>
                <a:spcPct val="100000"/>
              </a:lnSpc>
              <a:buClr>
                <a:srgbClr val="000000"/>
              </a:buClr>
              <a:buFont typeface="Calibri Light"/>
              <a:buAutoNum type="arabicPeriod"/>
            </a:pPr>
            <a:r>
              <a:rPr b="0" lang="cs-CZ" sz="2400" spc="-1" strike="noStrike">
                <a:solidFill>
                  <a:srgbClr val="000000"/>
                </a:solidFill>
                <a:latin typeface="Calibri"/>
              </a:rPr>
              <a:t>Pomocí binomického testu vypočteme pravděpodobnost pozorování </a:t>
            </a:r>
            <a:r>
              <a:rPr b="1" lang="cs-CZ" sz="2400" spc="-1" strike="noStrike">
                <a:solidFill>
                  <a:srgbClr val="000000"/>
                </a:solidFill>
                <a:latin typeface="Calibri"/>
              </a:rPr>
              <a:t>8</a:t>
            </a:r>
            <a:r>
              <a:rPr b="0" lang="cs-CZ" sz="2400" spc="-1" strike="noStrike">
                <a:solidFill>
                  <a:srgbClr val="000000"/>
                </a:solidFill>
                <a:latin typeface="Calibri"/>
              </a:rPr>
              <a:t> a více významných genů: </a:t>
            </a:r>
            <a:r>
              <a:rPr b="0" lang="en-GB" sz="2400" spc="-1" strike="noStrike">
                <a:solidFill>
                  <a:srgbClr val="000000"/>
                </a:solidFill>
                <a:latin typeface="Calibri"/>
              </a:rPr>
              <a:t>p = </a:t>
            </a:r>
            <a:r>
              <a:rPr b="0" lang="sk-SK" sz="2400" spc="-1" strike="noStrike">
                <a:solidFill>
                  <a:srgbClr val="000000"/>
                </a:solidFill>
                <a:latin typeface="Calibri"/>
              </a:rPr>
              <a:t>0.</a:t>
            </a:r>
            <a:r>
              <a:rPr b="0" lang="en-GB" sz="2400" spc="-1" strike="noStrike">
                <a:solidFill>
                  <a:srgbClr val="000000"/>
                </a:solidFill>
                <a:latin typeface="Calibri"/>
              </a:rPr>
              <a:t>10</a:t>
            </a:r>
            <a:r>
              <a:rPr b="0" lang="sk-SK" sz="2400" spc="-1" strike="noStrike">
                <a:solidFill>
                  <a:srgbClr val="000000"/>
                </a:solidFill>
                <a:latin typeface="Calibri"/>
              </a:rPr>
              <a:t>79</a:t>
            </a:r>
            <a:r>
              <a:rPr b="0" lang="en-GB" sz="2400" spc="-1" strike="noStrike">
                <a:solidFill>
                  <a:srgbClr val="000000"/>
                </a:solidFill>
                <a:latin typeface="Calibri"/>
              </a:rPr>
              <a:t>, </a:t>
            </a:r>
            <a:r>
              <a:rPr b="0" lang="cs-CZ" sz="2400" spc="-1" strike="noStrike">
                <a:solidFill>
                  <a:srgbClr val="000000"/>
                </a:solidFill>
                <a:latin typeface="Calibri"/>
              </a:rPr>
              <a:t>teda není významné</a:t>
            </a:r>
            <a:endParaRPr b="0" lang="cs-CZ" sz="2400" spc="-1" strike="noStrike">
              <a:latin typeface="Arial"/>
            </a:endParaRPr>
          </a:p>
          <a:p>
            <a:pPr>
              <a:lnSpc>
                <a:spcPct val="100000"/>
              </a:lnSpc>
              <a:buNone/>
            </a:pPr>
            <a:endParaRPr b="0" lang="cs-CZ" sz="2400" spc="-1" strike="noStrike">
              <a:latin typeface="Arial"/>
            </a:endParaRPr>
          </a:p>
          <a:p>
            <a:pPr marL="457200" indent="-457200">
              <a:lnSpc>
                <a:spcPct val="100000"/>
              </a:lnSpc>
              <a:buClr>
                <a:srgbClr val="000000"/>
              </a:buClr>
              <a:buFont typeface="Calibri Light"/>
              <a:buAutoNum type="arabicPeriod"/>
            </a:pPr>
            <a:r>
              <a:rPr b="0" lang="cs-CZ" sz="2400" spc="-1" strike="noStrike">
                <a:solidFill>
                  <a:srgbClr val="000000"/>
                </a:solidFill>
                <a:latin typeface="Calibri"/>
              </a:rPr>
              <a:t>binom.test(x=8,n=96,p=0.05, alternative="greater")</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7" name="Freeform: Shape 82"/>
          <p:cNvSpPr/>
          <p:nvPr/>
        </p:nvSpPr>
        <p:spPr>
          <a:xfrm>
            <a:off x="6832080" y="5346720"/>
            <a:ext cx="5359680" cy="1510920"/>
          </a:xfrm>
          <a:custGeom>
            <a:avLst/>
            <a:gdLst/>
            <a:ah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5000"/>
            </a:srgbClr>
          </a:solidFill>
          <a:ln>
            <a:noFill/>
          </a:ln>
        </p:spPr>
        <p:style>
          <a:lnRef idx="2">
            <a:schemeClr val="accent1">
              <a:shade val="50000"/>
            </a:schemeClr>
          </a:lnRef>
          <a:fillRef idx="1">
            <a:schemeClr val="accent1"/>
          </a:fillRef>
          <a:effectRef idx="0">
            <a:schemeClr val="accent1"/>
          </a:effectRef>
          <a:fontRef idx="minor"/>
        </p:style>
      </p:sp>
      <p:sp>
        <p:nvSpPr>
          <p:cNvPr id="378" name="Freeform: Shape 84"/>
          <p:cNvSpPr/>
          <p:nvPr/>
        </p:nvSpPr>
        <p:spPr>
          <a:xfrm>
            <a:off x="0" y="5346720"/>
            <a:ext cx="7346160" cy="1510920"/>
          </a:xfrm>
          <a:custGeom>
            <a:avLst/>
            <a:gdLst/>
            <a:ah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p:style>
      </p:sp>
      <p:sp>
        <p:nvSpPr>
          <p:cNvPr id="379" name="TextShape 1"/>
          <p:cNvSpPr/>
          <p:nvPr/>
        </p:nvSpPr>
        <p:spPr>
          <a:xfrm>
            <a:off x="950040" y="5529960"/>
            <a:ext cx="5693400" cy="109584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1" lang="en-US" sz="3400" spc="-1" strike="noStrike">
                <a:solidFill>
                  <a:srgbClr val="303030"/>
                </a:solidFill>
                <a:latin typeface="Calibri Light"/>
              </a:rPr>
              <a:t>Příklad, </a:t>
            </a:r>
            <a:r>
              <a:rPr b="1" lang="en-US" sz="3400" spc="-1" strike="noStrike" u="sng">
                <a:solidFill>
                  <a:srgbClr val="303030"/>
                </a:solidFill>
                <a:uFill>
                  <a:solidFill>
                    <a:srgbClr val="ffffff"/>
                  </a:solidFill>
                </a:uFill>
                <a:latin typeface="Calibri Light"/>
              </a:rPr>
              <a:t>kompetitivní metoda </a:t>
            </a:r>
            <a:r>
              <a:rPr b="1" lang="en-US" sz="3400" spc="-1" strike="noStrike">
                <a:solidFill>
                  <a:srgbClr val="303030"/>
                </a:solidFill>
                <a:latin typeface="Calibri Light"/>
              </a:rPr>
              <a:t>dělící hranice</a:t>
            </a:r>
            <a:endParaRPr b="0" lang="cs-CZ" sz="3400" spc="-1" strike="noStrike">
              <a:latin typeface="Arial"/>
            </a:endParaRPr>
          </a:p>
        </p:txBody>
      </p:sp>
      <p:sp>
        <p:nvSpPr>
          <p:cNvPr id="380" name="TextShape 2"/>
          <p:cNvSpPr/>
          <p:nvPr/>
        </p:nvSpPr>
        <p:spPr>
          <a:xfrm>
            <a:off x="6643800" y="965160"/>
            <a:ext cx="4898520" cy="402012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endParaRPr b="0" lang="cs-CZ" sz="1800" spc="-1" strike="noStrike">
              <a:latin typeface="Arial"/>
            </a:endParaRPr>
          </a:p>
          <a:p>
            <a:pPr lvl="1" marL="742680" indent="-228600">
              <a:lnSpc>
                <a:spcPct val="90000"/>
              </a:lnSpc>
              <a:spcAft>
                <a:spcPts val="601"/>
              </a:spcAft>
              <a:buClr>
                <a:srgbClr val="003366"/>
              </a:buClr>
              <a:buFont typeface="Arial"/>
              <a:buChar char="•"/>
            </a:pPr>
            <a:r>
              <a:rPr b="0" lang="en-US" sz="2000" spc="-1" strike="noStrike">
                <a:solidFill>
                  <a:srgbClr val="000000"/>
                </a:solidFill>
                <a:latin typeface="Calibri"/>
              </a:rPr>
              <a:t>1272 z 12639 genů je odlišně exprimovaných v tomto datovém souboru (to je zhruba 10%)</a:t>
            </a:r>
            <a:endParaRPr b="0" lang="cs-CZ" sz="2000" spc="-1" strike="noStrike">
              <a:latin typeface="Arial"/>
            </a:endParaRPr>
          </a:p>
          <a:p>
            <a:pPr lvl="1" marL="742680" indent="-228600">
              <a:lnSpc>
                <a:spcPct val="90000"/>
              </a:lnSpc>
              <a:spcAft>
                <a:spcPts val="601"/>
              </a:spcAft>
              <a:buClr>
                <a:srgbClr val="003366"/>
              </a:buClr>
              <a:buFont typeface="Arial"/>
              <a:buChar char="•"/>
            </a:pPr>
            <a:r>
              <a:rPr b="0" lang="en-US" sz="2000" spc="-1" strike="noStrike">
                <a:solidFill>
                  <a:srgbClr val="000000"/>
                </a:solidFill>
                <a:latin typeface="Calibri"/>
              </a:rPr>
              <a:t>V množině náhodně vybraných 96 genů očekáváme tedy 96 x 10% = 9.6 významných genů</a:t>
            </a:r>
            <a:endParaRPr b="0" lang="cs-CZ" sz="2000" spc="-1" strike="noStrike">
              <a:latin typeface="Arial"/>
            </a:endParaRPr>
          </a:p>
          <a:p>
            <a:pPr lvl="1" marL="742680" indent="-228600">
              <a:lnSpc>
                <a:spcPct val="90000"/>
              </a:lnSpc>
              <a:spcAft>
                <a:spcPts val="601"/>
              </a:spcAft>
              <a:buClr>
                <a:srgbClr val="003366"/>
              </a:buClr>
              <a:buFont typeface="Arial"/>
              <a:buChar char="•"/>
            </a:pPr>
            <a:r>
              <a:rPr b="0" lang="en-US" sz="2000" spc="-1" strike="noStrike">
                <a:solidFill>
                  <a:srgbClr val="000000"/>
                </a:solidFill>
                <a:latin typeface="Calibri"/>
              </a:rPr>
              <a:t>p-hodnotu vypočítáme z kontingenční tabulky pomocí Fisherova nebo Chi-kvadrát testu </a:t>
            </a:r>
            <a:endParaRPr b="0" lang="cs-CZ" sz="2000" spc="-1" strike="noStrike">
              <a:latin typeface="Arial"/>
            </a:endParaRPr>
          </a:p>
        </p:txBody>
      </p:sp>
      <p:sp>
        <p:nvSpPr>
          <p:cNvPr id="381" name="CustomShape 4"/>
          <p:cNvSpPr/>
          <p:nvPr/>
        </p:nvSpPr>
        <p:spPr>
          <a:xfrm>
            <a:off x="2125440" y="4464000"/>
            <a:ext cx="5902920" cy="3369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nSpc>
                <a:spcPct val="100000"/>
              </a:lnSpc>
              <a:spcAft>
                <a:spcPts val="601"/>
              </a:spcAft>
              <a:buNone/>
            </a:pPr>
            <a:r>
              <a:rPr b="0" lang="cs-CZ" sz="1600" spc="-1" strike="noStrike">
                <a:solidFill>
                  <a:srgbClr val="000000"/>
                </a:solidFill>
                <a:latin typeface="Arial"/>
              </a:rPr>
              <a:t>p = 0.</a:t>
            </a:r>
            <a:r>
              <a:rPr b="0" lang="en-GB" sz="1600" spc="-1" strike="noStrike">
                <a:solidFill>
                  <a:srgbClr val="000000"/>
                </a:solidFill>
                <a:latin typeface="Arial"/>
              </a:rPr>
              <a:t>73</a:t>
            </a:r>
            <a:r>
              <a:rPr b="0" lang="cs-CZ" sz="1600" spc="-1" strike="noStrike">
                <a:solidFill>
                  <a:srgbClr val="000000"/>
                </a:solidFill>
                <a:latin typeface="Arial"/>
              </a:rPr>
              <a:t> (Fisherův test</a:t>
            </a:r>
            <a:r>
              <a:rPr b="0" lang="en-GB" sz="1600" spc="-1" strike="noStrike">
                <a:solidFill>
                  <a:srgbClr val="000000"/>
                </a:solidFill>
                <a:latin typeface="Arial"/>
              </a:rPr>
              <a:t> </a:t>
            </a:r>
            <a:r>
              <a:rPr b="0" lang="cs-CZ" sz="1600" spc="-1" strike="noStrike">
                <a:solidFill>
                  <a:srgbClr val="000000"/>
                </a:solidFill>
                <a:latin typeface="Arial"/>
              </a:rPr>
              <a:t>– jednostranný)</a:t>
            </a:r>
            <a:endParaRPr b="0" lang="cs-CZ" sz="1600" spc="-1" strike="noStrike">
              <a:latin typeface="Arial"/>
            </a:endParaRPr>
          </a:p>
        </p:txBody>
      </p:sp>
      <p:graphicFrame>
        <p:nvGraphicFramePr>
          <p:cNvPr id="382" name="Table 3"/>
          <p:cNvGraphicFramePr/>
          <p:nvPr/>
        </p:nvGraphicFramePr>
        <p:xfrm>
          <a:off x="1458000" y="1602000"/>
          <a:ext cx="4925160" cy="2715480"/>
        </p:xfrm>
        <a:graphic>
          <a:graphicData uri="http://schemas.openxmlformats.org/drawingml/2006/table">
            <a:tbl>
              <a:tblPr/>
              <a:tblGrid>
                <a:gridCol w="1967400"/>
                <a:gridCol w="1176480"/>
                <a:gridCol w="1781280"/>
              </a:tblGrid>
              <a:tr h="1240200">
                <a:tc>
                  <a:tcPr anchor="t" marL="164880" marR="164880">
                    <a:lnL w="13680">
                      <a:solidFill>
                        <a:srgbClr val="000000"/>
                      </a:solidFill>
                    </a:lnL>
                    <a:lnR w="5760">
                      <a:solidFill>
                        <a:srgbClr val="000000"/>
                      </a:solidFill>
                    </a:lnR>
                    <a:lnT w="13680">
                      <a:solidFill>
                        <a:srgbClr val="000000"/>
                      </a:solidFill>
                    </a:lnT>
                    <a:lnB w="5760">
                      <a:solidFill>
                        <a:srgbClr val="000000"/>
                      </a:solidFill>
                    </a:lnB>
                    <a:noFill/>
                  </a:tcPr>
                </a:tc>
                <a:tc>
                  <a:txBody>
                    <a:bodyPr lIns="164880" rIns="164880" tIns="83520" bIns="83520" anchor="t">
                      <a:noAutofit/>
                    </a:bodyPr>
                    <a:p>
                      <a:pPr algn="ctr">
                        <a:lnSpc>
                          <a:spcPct val="100000"/>
                        </a:lnSpc>
                        <a:buNone/>
                      </a:pPr>
                      <a:r>
                        <a:rPr b="0" lang="cs-CZ" sz="3300" spc="-1" strike="noStrike">
                          <a:solidFill>
                            <a:srgbClr val="000000"/>
                          </a:solidFill>
                          <a:latin typeface="Arial"/>
                        </a:rPr>
                        <a:t>V GS</a:t>
                      </a:r>
                      <a:endParaRPr b="0" lang="cs-CZ" sz="3300" spc="-1" strike="noStrike">
                        <a:latin typeface="Arial"/>
                      </a:endParaRPr>
                    </a:p>
                  </a:txBody>
                  <a:tcPr anchor="t" marL="164880" marR="164880">
                    <a:lnL w="5760">
                      <a:solidFill>
                        <a:srgbClr val="000000"/>
                      </a:solidFill>
                    </a:lnL>
                    <a:lnR w="5760">
                      <a:solidFill>
                        <a:srgbClr val="000000"/>
                      </a:solidFill>
                    </a:lnR>
                    <a:lnT w="13680">
                      <a:solidFill>
                        <a:srgbClr val="000000"/>
                      </a:solidFill>
                    </a:lnT>
                    <a:lnB w="5760">
                      <a:solidFill>
                        <a:srgbClr val="000000"/>
                      </a:solidFill>
                    </a:lnB>
                    <a:noFill/>
                  </a:tcPr>
                </a:tc>
                <a:tc>
                  <a:txBody>
                    <a:bodyPr lIns="164880" rIns="164880" tIns="83520" bIns="83520" anchor="t">
                      <a:noAutofit/>
                    </a:bodyPr>
                    <a:p>
                      <a:pPr algn="ctr">
                        <a:lnSpc>
                          <a:spcPct val="100000"/>
                        </a:lnSpc>
                        <a:buNone/>
                      </a:pPr>
                      <a:r>
                        <a:rPr b="0" lang="cs-CZ" sz="3300" spc="-1" strike="noStrike">
                          <a:solidFill>
                            <a:srgbClr val="000000"/>
                          </a:solidFill>
                          <a:latin typeface="Arial"/>
                        </a:rPr>
                        <a:t>Není v GS</a:t>
                      </a:r>
                      <a:endParaRPr b="0" lang="cs-CZ" sz="3300" spc="-1" strike="noStrike">
                        <a:latin typeface="Arial"/>
                      </a:endParaRPr>
                    </a:p>
                  </a:txBody>
                  <a:tcPr anchor="t" marL="164880" marR="164880">
                    <a:lnL w="5760">
                      <a:solidFill>
                        <a:srgbClr val="000000"/>
                      </a:solidFill>
                    </a:lnL>
                    <a:lnR w="13680">
                      <a:solidFill>
                        <a:srgbClr val="000000"/>
                      </a:solidFill>
                    </a:lnR>
                    <a:lnT w="13680">
                      <a:solidFill>
                        <a:srgbClr val="000000"/>
                      </a:solidFill>
                    </a:lnT>
                    <a:lnB w="5760">
                      <a:solidFill>
                        <a:srgbClr val="000000"/>
                      </a:solidFill>
                    </a:lnB>
                    <a:noFill/>
                  </a:tcPr>
                </a:tc>
              </a:tr>
              <a:tr h="737280">
                <a:tc>
                  <a:txBody>
                    <a:bodyPr lIns="164880" rIns="164880" tIns="83520" bIns="83520" anchor="t">
                      <a:noAutofit/>
                    </a:bodyPr>
                    <a:p>
                      <a:pPr algn="ctr">
                        <a:lnSpc>
                          <a:spcPct val="100000"/>
                        </a:lnSpc>
                        <a:buNone/>
                      </a:pPr>
                      <a:r>
                        <a:rPr b="0" lang="cs-CZ" sz="3300" spc="-1" strike="noStrike">
                          <a:solidFill>
                            <a:srgbClr val="000000"/>
                          </a:solidFill>
                          <a:latin typeface="Arial"/>
                        </a:rPr>
                        <a:t>Význ</a:t>
                      </a:r>
                      <a:endParaRPr b="0" lang="cs-CZ" sz="3300" spc="-1" strike="noStrike">
                        <a:latin typeface="Arial"/>
                      </a:endParaRPr>
                    </a:p>
                  </a:txBody>
                  <a:tcPr anchor="t" marL="164880" marR="164880">
                    <a:lnL w="13680">
                      <a:solidFill>
                        <a:srgbClr val="000000"/>
                      </a:solidFill>
                    </a:lnL>
                    <a:lnR w="5760">
                      <a:solidFill>
                        <a:srgbClr val="000000"/>
                      </a:solidFill>
                    </a:lnR>
                    <a:lnT w="5760">
                      <a:solidFill>
                        <a:srgbClr val="000000"/>
                      </a:solidFill>
                    </a:lnT>
                    <a:lnB w="5760">
                      <a:solidFill>
                        <a:srgbClr val="000000"/>
                      </a:solidFill>
                    </a:lnB>
                    <a:noFill/>
                  </a:tcPr>
                </a:tc>
                <a:tc>
                  <a:txBody>
                    <a:bodyPr lIns="164880" rIns="164880" tIns="83520" bIns="83520" anchor="t">
                      <a:noAutofit/>
                    </a:bodyPr>
                    <a:p>
                      <a:pPr algn="ctr">
                        <a:lnSpc>
                          <a:spcPct val="100000"/>
                        </a:lnSpc>
                        <a:buNone/>
                      </a:pPr>
                      <a:r>
                        <a:rPr b="0" lang="cs-CZ" sz="3300" spc="-1" strike="noStrike">
                          <a:solidFill>
                            <a:srgbClr val="000000"/>
                          </a:solidFill>
                          <a:latin typeface="Arial"/>
                        </a:rPr>
                        <a:t>8</a:t>
                      </a:r>
                      <a:endParaRPr b="0" lang="cs-CZ" sz="3300" spc="-1" strike="noStrike">
                        <a:latin typeface="Arial"/>
                      </a:endParaRPr>
                    </a:p>
                  </a:txBody>
                  <a:tcPr anchor="t" marL="164880" marR="164880">
                    <a:lnL w="5760">
                      <a:solidFill>
                        <a:srgbClr val="000000"/>
                      </a:solidFill>
                    </a:lnL>
                    <a:lnR w="5760">
                      <a:solidFill>
                        <a:srgbClr val="000000"/>
                      </a:solidFill>
                    </a:lnR>
                    <a:lnT w="5760">
                      <a:solidFill>
                        <a:srgbClr val="000000"/>
                      </a:solidFill>
                    </a:lnT>
                    <a:lnB w="5760">
                      <a:solidFill>
                        <a:srgbClr val="000000"/>
                      </a:solidFill>
                    </a:lnB>
                    <a:noFill/>
                  </a:tcPr>
                </a:tc>
                <a:tc>
                  <a:txBody>
                    <a:bodyPr lIns="164880" rIns="164880" tIns="83520" bIns="83520" anchor="t">
                      <a:noAutofit/>
                    </a:bodyPr>
                    <a:p>
                      <a:pPr algn="ctr">
                        <a:lnSpc>
                          <a:spcPct val="100000"/>
                        </a:lnSpc>
                        <a:buNone/>
                      </a:pPr>
                      <a:r>
                        <a:rPr b="0" lang="cs-CZ" sz="3300" spc="-1" strike="noStrike">
                          <a:solidFill>
                            <a:srgbClr val="000000"/>
                          </a:solidFill>
                          <a:latin typeface="Arial"/>
                        </a:rPr>
                        <a:t>1264</a:t>
                      </a:r>
                      <a:endParaRPr b="0" lang="cs-CZ" sz="3300" spc="-1" strike="noStrike">
                        <a:latin typeface="Arial"/>
                      </a:endParaRPr>
                    </a:p>
                  </a:txBody>
                  <a:tcPr anchor="t" marL="164880" marR="164880">
                    <a:lnL w="5760">
                      <a:solidFill>
                        <a:srgbClr val="000000"/>
                      </a:solidFill>
                    </a:lnL>
                    <a:lnR w="13680">
                      <a:solidFill>
                        <a:srgbClr val="000000"/>
                      </a:solidFill>
                    </a:lnR>
                    <a:lnT w="5760">
                      <a:solidFill>
                        <a:srgbClr val="000000"/>
                      </a:solidFill>
                    </a:lnT>
                    <a:lnB w="5760">
                      <a:solidFill>
                        <a:srgbClr val="000000"/>
                      </a:solidFill>
                    </a:lnB>
                    <a:noFill/>
                  </a:tcPr>
                </a:tc>
              </a:tr>
              <a:tr h="738000">
                <a:tc>
                  <a:txBody>
                    <a:bodyPr lIns="164880" rIns="164880" tIns="83520" bIns="83520" anchor="t">
                      <a:noAutofit/>
                    </a:bodyPr>
                    <a:p>
                      <a:pPr algn="ctr">
                        <a:lnSpc>
                          <a:spcPct val="100000"/>
                        </a:lnSpc>
                        <a:buNone/>
                      </a:pPr>
                      <a:r>
                        <a:rPr b="0" lang="cs-CZ" sz="3300" spc="-1" strike="noStrike">
                          <a:solidFill>
                            <a:srgbClr val="000000"/>
                          </a:solidFill>
                          <a:latin typeface="Arial"/>
                        </a:rPr>
                        <a:t>Nevýzn</a:t>
                      </a:r>
                      <a:endParaRPr b="0" lang="cs-CZ" sz="3300" spc="-1" strike="noStrike">
                        <a:latin typeface="Arial"/>
                      </a:endParaRPr>
                    </a:p>
                  </a:txBody>
                  <a:tcPr anchor="t" marL="164880" marR="164880">
                    <a:lnL w="13680">
                      <a:solidFill>
                        <a:srgbClr val="000000"/>
                      </a:solidFill>
                    </a:lnL>
                    <a:lnR w="5760">
                      <a:solidFill>
                        <a:srgbClr val="000000"/>
                      </a:solidFill>
                    </a:lnR>
                    <a:lnT w="5760">
                      <a:solidFill>
                        <a:srgbClr val="000000"/>
                      </a:solidFill>
                    </a:lnT>
                    <a:lnB w="13680">
                      <a:solidFill>
                        <a:srgbClr val="000000"/>
                      </a:solidFill>
                    </a:lnB>
                    <a:noFill/>
                  </a:tcPr>
                </a:tc>
                <a:tc>
                  <a:txBody>
                    <a:bodyPr lIns="164880" rIns="164880" tIns="83520" bIns="83520" anchor="t">
                      <a:noAutofit/>
                    </a:bodyPr>
                    <a:p>
                      <a:pPr algn="ctr">
                        <a:lnSpc>
                          <a:spcPct val="100000"/>
                        </a:lnSpc>
                        <a:buNone/>
                      </a:pPr>
                      <a:r>
                        <a:rPr b="0" lang="cs-CZ" sz="3300" spc="-1" strike="noStrike">
                          <a:solidFill>
                            <a:srgbClr val="000000"/>
                          </a:solidFill>
                          <a:latin typeface="Arial"/>
                        </a:rPr>
                        <a:t>88</a:t>
                      </a:r>
                      <a:endParaRPr b="0" lang="cs-CZ" sz="3300" spc="-1" strike="noStrike">
                        <a:latin typeface="Arial"/>
                      </a:endParaRPr>
                    </a:p>
                  </a:txBody>
                  <a:tcPr anchor="t" marL="164880" marR="164880">
                    <a:lnL w="5760">
                      <a:solidFill>
                        <a:srgbClr val="000000"/>
                      </a:solidFill>
                    </a:lnL>
                    <a:lnR w="5760">
                      <a:solidFill>
                        <a:srgbClr val="000000"/>
                      </a:solidFill>
                    </a:lnR>
                    <a:lnT w="5760">
                      <a:solidFill>
                        <a:srgbClr val="000000"/>
                      </a:solidFill>
                    </a:lnT>
                    <a:lnB w="13680">
                      <a:solidFill>
                        <a:srgbClr val="000000"/>
                      </a:solidFill>
                    </a:lnB>
                    <a:noFill/>
                  </a:tcPr>
                </a:tc>
                <a:tc>
                  <a:txBody>
                    <a:bodyPr lIns="164880" rIns="164880" tIns="83520" bIns="83520" anchor="t">
                      <a:noAutofit/>
                    </a:bodyPr>
                    <a:p>
                      <a:pPr algn="ctr">
                        <a:lnSpc>
                          <a:spcPct val="100000"/>
                        </a:lnSpc>
                        <a:buNone/>
                      </a:pPr>
                      <a:r>
                        <a:rPr b="0" lang="cs-CZ" sz="3300" spc="-1" strike="noStrike">
                          <a:solidFill>
                            <a:srgbClr val="000000"/>
                          </a:solidFill>
                          <a:latin typeface="Arial"/>
                        </a:rPr>
                        <a:t>11279</a:t>
                      </a:r>
                      <a:endParaRPr b="0" lang="cs-CZ" sz="3300" spc="-1" strike="noStrike">
                        <a:latin typeface="Arial"/>
                      </a:endParaRPr>
                    </a:p>
                  </a:txBody>
                  <a:tcPr anchor="t" marL="164880" marR="164880">
                    <a:lnL w="5760">
                      <a:solidFill>
                        <a:srgbClr val="000000"/>
                      </a:solidFill>
                    </a:lnL>
                    <a:lnR w="13680">
                      <a:solidFill>
                        <a:srgbClr val="000000"/>
                      </a:solidFill>
                    </a:lnR>
                    <a:lnT w="5760">
                      <a:solidFill>
                        <a:srgbClr val="000000"/>
                      </a:solidFill>
                    </a:lnT>
                    <a:lnB w="1368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PlaceHolder 1"/>
          <p:cNvSpPr>
            <a:spLocks noGrp="1"/>
          </p:cNvSpPr>
          <p:nvPr>
            <p:ph type="title"/>
          </p:nvPr>
        </p:nvSpPr>
        <p:spPr>
          <a:xfrm>
            <a:off x="831960" y="1709640"/>
            <a:ext cx="10515240" cy="2852280"/>
          </a:xfrm>
          <a:prstGeom prst="rect">
            <a:avLst/>
          </a:prstGeom>
          <a:noFill/>
          <a:ln w="0">
            <a:noFill/>
          </a:ln>
        </p:spPr>
        <p:txBody>
          <a:bodyPr anchor="b">
            <a:noAutofit/>
          </a:bodyPr>
          <a:p>
            <a:pPr>
              <a:lnSpc>
                <a:spcPct val="90000"/>
              </a:lnSpc>
              <a:buNone/>
            </a:pPr>
            <a:r>
              <a:rPr b="0" lang="cs-CZ" sz="6000" spc="-1" strike="noStrike">
                <a:solidFill>
                  <a:srgbClr val="000000"/>
                </a:solidFill>
                <a:latin typeface="Calibri Light"/>
              </a:rPr>
              <a:t>Dělení metod podle toho s jakou informací pracují</a:t>
            </a:r>
            <a:endParaRPr b="0" lang="cs-CZ" sz="6000" spc="-1" strike="noStrike">
              <a:solidFill>
                <a:srgbClr val="000000"/>
              </a:solidFill>
              <a:latin typeface="Calibri"/>
            </a:endParaRPr>
          </a:p>
        </p:txBody>
      </p:sp>
      <p:sp>
        <p:nvSpPr>
          <p:cNvPr id="384" name="PlaceHolder 2"/>
          <p:cNvSpPr>
            <a:spLocks noGrp="1"/>
          </p:cNvSpPr>
          <p:nvPr>
            <p:ph/>
          </p:nvPr>
        </p:nvSpPr>
        <p:spPr>
          <a:xfrm>
            <a:off x="831960" y="4589640"/>
            <a:ext cx="10515240" cy="1499760"/>
          </a:xfrm>
          <a:prstGeom prst="rect">
            <a:avLst/>
          </a:prstGeom>
          <a:noFill/>
          <a:ln w="0">
            <a:noFill/>
          </a:ln>
        </p:spPr>
        <p:txBody>
          <a:bodyPr anchor="t">
            <a:noAutofit/>
          </a:bodyPr>
          <a:p>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5" name="TextShape 1"/>
          <p:cNvSpPr/>
          <p:nvPr/>
        </p:nvSpPr>
        <p:spPr>
          <a:xfrm>
            <a:off x="838080" y="1700640"/>
            <a:ext cx="4788000" cy="4114440"/>
          </a:xfrm>
          <a:prstGeom prst="rect">
            <a:avLst/>
          </a:prstGeom>
          <a:noFill/>
          <a:ln w="0">
            <a:noFill/>
          </a:ln>
        </p:spPr>
        <p:style>
          <a:lnRef idx="0"/>
          <a:fillRef idx="0"/>
          <a:effectRef idx="0"/>
          <a:fontRef idx="minor"/>
        </p:style>
        <p:txBody>
          <a:bodyPr anchor="t">
            <a:normAutofit/>
          </a:bodyPr>
          <a:p>
            <a:pPr>
              <a:lnSpc>
                <a:spcPct val="90000"/>
              </a:lnSpc>
              <a:spcAft>
                <a:spcPts val="601"/>
              </a:spcAft>
              <a:buNone/>
            </a:pPr>
            <a:r>
              <a:rPr b="1" lang="en-US" sz="4400" spc="-1" strike="noStrike">
                <a:solidFill>
                  <a:srgbClr val="000000"/>
                </a:solidFill>
                <a:latin typeface="Calibri Light"/>
              </a:rPr>
              <a:t>Metody dělící hranice vs. metody celého seznamu</a:t>
            </a:r>
            <a:endParaRPr b="0" lang="cs-CZ" sz="4400" spc="-1" strike="noStrike">
              <a:latin typeface="Arial"/>
            </a:endParaRPr>
          </a:p>
        </p:txBody>
      </p:sp>
      <p:sp>
        <p:nvSpPr>
          <p:cNvPr id="386" name="TextShape 2"/>
          <p:cNvSpPr/>
          <p:nvPr/>
        </p:nvSpPr>
        <p:spPr>
          <a:xfrm>
            <a:off x="5227920" y="1692000"/>
            <a:ext cx="6804360" cy="4114440"/>
          </a:xfrm>
          <a:prstGeom prst="rect">
            <a:avLst/>
          </a:prstGeom>
          <a:noFill/>
          <a:ln w="0">
            <a:noFill/>
          </a:ln>
        </p:spPr>
        <p:style>
          <a:lnRef idx="0"/>
          <a:fillRef idx="0"/>
          <a:effectRef idx="0"/>
          <a:fontRef idx="minor"/>
        </p:style>
        <p:txBody>
          <a:bodyPr anchor="t">
            <a:normAutofit fontScale="99000"/>
          </a:bodyPr>
          <a:p>
            <a:pPr marL="342720" indent="-228600">
              <a:lnSpc>
                <a:spcPct val="90000"/>
              </a:lnSpc>
              <a:spcAft>
                <a:spcPts val="601"/>
              </a:spcAft>
              <a:buClr>
                <a:srgbClr val="003366"/>
              </a:buClr>
              <a:buFont typeface="Arial"/>
              <a:buChar char="•"/>
            </a:pPr>
            <a:r>
              <a:rPr b="0" lang="en-US" sz="2000" spc="-1" strike="noStrike">
                <a:solidFill>
                  <a:srgbClr val="000000"/>
                </a:solidFill>
                <a:latin typeface="Calibri"/>
              </a:rPr>
              <a:t>Dvě předchozí metody byly závislé na dělících hranicích – cut-offs a tedy závislé na N</a:t>
            </a:r>
            <a:endParaRPr b="0" lang="cs-CZ" sz="2000" spc="-1" strike="noStrike">
              <a:latin typeface="Arial"/>
            </a:endParaRPr>
          </a:p>
          <a:p>
            <a:pPr>
              <a:lnSpc>
                <a:spcPct val="90000"/>
              </a:lnSpc>
              <a:spcAft>
                <a:spcPts val="601"/>
              </a:spcAft>
              <a:buNone/>
            </a:pPr>
            <a:endParaRPr b="0" lang="cs-CZ" sz="2000" spc="-1" strike="noStrike">
              <a:latin typeface="Arial"/>
            </a:endParaRPr>
          </a:p>
          <a:p>
            <a:pPr marL="342720" indent="-228600">
              <a:lnSpc>
                <a:spcPct val="90000"/>
              </a:lnSpc>
              <a:spcAft>
                <a:spcPts val="601"/>
              </a:spcAft>
              <a:buClr>
                <a:srgbClr val="003366"/>
              </a:buClr>
              <a:buFont typeface="Arial"/>
              <a:buChar char="•"/>
            </a:pPr>
            <a:r>
              <a:rPr b="0" lang="en-US" sz="2000" spc="-1" strike="noStrike">
                <a:solidFill>
                  <a:srgbClr val="000000"/>
                </a:solidFill>
                <a:latin typeface="Calibri"/>
              </a:rPr>
              <a:t>V případě, že řekneme, že gen je pro nás významný již na 10% FDR, výsledek se změní!</a:t>
            </a:r>
            <a:endParaRPr b="0" lang="cs-CZ" sz="2000" spc="-1" strike="noStrike">
              <a:latin typeface="Arial"/>
            </a:endParaRPr>
          </a:p>
          <a:p>
            <a:pPr>
              <a:lnSpc>
                <a:spcPct val="90000"/>
              </a:lnSpc>
              <a:spcAft>
                <a:spcPts val="601"/>
              </a:spcAft>
              <a:buNone/>
            </a:pPr>
            <a:endParaRPr b="0" lang="cs-CZ" sz="2000" spc="-1" strike="noStrike">
              <a:latin typeface="Arial"/>
            </a:endParaRPr>
          </a:p>
          <a:p>
            <a:pPr marL="342720" indent="-228600">
              <a:lnSpc>
                <a:spcPct val="90000"/>
              </a:lnSpc>
              <a:spcAft>
                <a:spcPts val="601"/>
              </a:spcAft>
              <a:buClr>
                <a:srgbClr val="003366"/>
              </a:buClr>
              <a:buFont typeface="Arial"/>
              <a:buChar char="•"/>
            </a:pPr>
            <a:r>
              <a:rPr b="0" lang="en-US" sz="2000" spc="-1" strike="noStrike">
                <a:solidFill>
                  <a:srgbClr val="000000"/>
                </a:solidFill>
                <a:latin typeface="Calibri"/>
              </a:rPr>
              <a:t>Dále ztrácíme informaci tím, že redukujeme p-hodnotu na binární proměnné (významné/nevýznamné)</a:t>
            </a:r>
            <a:endParaRPr b="0" lang="cs-CZ" sz="2000" spc="-1" strike="noStrike">
              <a:latin typeface="Arial"/>
            </a:endParaRPr>
          </a:p>
          <a:p>
            <a:pPr>
              <a:lnSpc>
                <a:spcPct val="90000"/>
              </a:lnSpc>
              <a:spcAft>
                <a:spcPts val="601"/>
              </a:spcAft>
              <a:buNone/>
            </a:pPr>
            <a:endParaRPr b="0" lang="cs-CZ" sz="2000" spc="-1" strike="noStrike">
              <a:latin typeface="Arial"/>
            </a:endParaRPr>
          </a:p>
          <a:p>
            <a:pPr marL="342720" indent="-228600">
              <a:lnSpc>
                <a:spcPct val="90000"/>
              </a:lnSpc>
              <a:spcAft>
                <a:spcPts val="601"/>
              </a:spcAft>
              <a:buClr>
                <a:srgbClr val="003366"/>
              </a:buClr>
              <a:buFont typeface="Arial"/>
              <a:buChar char="•"/>
            </a:pPr>
            <a:r>
              <a:rPr b="0" lang="en-US" sz="2000" spc="-1" strike="noStrike">
                <a:solidFill>
                  <a:srgbClr val="000000"/>
                </a:solidFill>
                <a:latin typeface="Calibri"/>
              </a:rPr>
              <a:t>Je rozdíl vědět jestli statisticky nevýznamné geny v naší množině jsou významné na hranici významnosti a nebo vůbec ne</a:t>
            </a: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7" name="TextShape 1"/>
          <p:cNvSpPr/>
          <p:nvPr/>
        </p:nvSpPr>
        <p:spPr>
          <a:xfrm>
            <a:off x="838080" y="640080"/>
            <a:ext cx="4681440" cy="1840320"/>
          </a:xfrm>
          <a:prstGeom prst="rect">
            <a:avLst/>
          </a:prstGeom>
          <a:noFill/>
          <a:ln w="0">
            <a:noFill/>
          </a:ln>
        </p:spPr>
        <p:style>
          <a:lnRef idx="0"/>
          <a:fillRef idx="0"/>
          <a:effectRef idx="0"/>
          <a:fontRef idx="minor"/>
        </p:style>
        <p:txBody>
          <a:bodyPr anchor="b">
            <a:normAutofit/>
          </a:bodyPr>
          <a:p>
            <a:pPr>
              <a:lnSpc>
                <a:spcPct val="90000"/>
              </a:lnSpc>
              <a:spcAft>
                <a:spcPts val="601"/>
              </a:spcAft>
              <a:buNone/>
            </a:pPr>
            <a:r>
              <a:rPr b="1" lang="en-US" sz="4000" spc="-1" strike="noStrike">
                <a:solidFill>
                  <a:srgbClr val="000000"/>
                </a:solidFill>
                <a:latin typeface="Calibri Light"/>
              </a:rPr>
              <a:t>Metoda celého seznamu genů: </a:t>
            </a:r>
            <a:r>
              <a:rPr b="1" i="1" lang="en-US" sz="4000" spc="-1" strike="noStrike">
                <a:solidFill>
                  <a:srgbClr val="000000"/>
                </a:solidFill>
                <a:latin typeface="Calibri Light"/>
              </a:rPr>
              <a:t>uzavřená</a:t>
            </a:r>
            <a:endParaRPr b="0" lang="cs-CZ" sz="4000" spc="-1" strike="noStrike">
              <a:latin typeface="Arial"/>
            </a:endParaRPr>
          </a:p>
        </p:txBody>
      </p:sp>
      <p:sp>
        <p:nvSpPr>
          <p:cNvPr id="388" name="CustomShape 2"/>
          <p:cNvSpPr/>
          <p:nvPr/>
        </p:nvSpPr>
        <p:spPr>
          <a:xfrm>
            <a:off x="838080" y="2686320"/>
            <a:ext cx="4681440" cy="3531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anchor="t">
            <a:normAutofit/>
          </a:bodyPr>
          <a:p>
            <a:pPr indent="-228600">
              <a:lnSpc>
                <a:spcPct val="90000"/>
              </a:lnSpc>
              <a:spcAft>
                <a:spcPts val="601"/>
              </a:spcAft>
              <a:buClr>
                <a:srgbClr val="000000"/>
              </a:buClr>
              <a:buFont typeface="Arial"/>
              <a:buChar char="•"/>
            </a:pPr>
            <a:r>
              <a:rPr b="0" lang="en-US" sz="1700" spc="-1" strike="noStrike">
                <a:solidFill>
                  <a:srgbClr val="000000"/>
                </a:solidFill>
                <a:latin typeface="Calibri"/>
              </a:rPr>
              <a:t> </a:t>
            </a:r>
            <a:r>
              <a:rPr b="0" lang="en-US" sz="1700" spc="-1" strike="noStrike">
                <a:solidFill>
                  <a:srgbClr val="000000"/>
                </a:solidFill>
                <a:latin typeface="Calibri"/>
              </a:rPr>
              <a:t>Můžeme studovat </a:t>
            </a:r>
            <a:r>
              <a:rPr b="1" lang="en-US" sz="1700" spc="-1" strike="noStrike">
                <a:solidFill>
                  <a:srgbClr val="000000"/>
                </a:solidFill>
                <a:latin typeface="Calibri"/>
              </a:rPr>
              <a:t>rozložení p-hodnot v genové sadě</a:t>
            </a:r>
            <a:endParaRPr b="0" lang="cs-CZ" sz="1700" spc="-1" strike="noStrike">
              <a:latin typeface="Arial"/>
            </a:endParaRPr>
          </a:p>
          <a:p>
            <a:pPr indent="-228600">
              <a:lnSpc>
                <a:spcPct val="90000"/>
              </a:lnSpc>
              <a:spcAft>
                <a:spcPts val="601"/>
              </a:spcAft>
              <a:buClr>
                <a:srgbClr val="000000"/>
              </a:buClr>
              <a:buFont typeface="Arial"/>
              <a:buChar char="•"/>
            </a:pPr>
            <a:r>
              <a:rPr b="0" lang="en-US" sz="1700" spc="-1" strike="noStrike">
                <a:solidFill>
                  <a:srgbClr val="000000"/>
                </a:solidFill>
                <a:latin typeface="Calibri"/>
              </a:rPr>
              <a:t> </a:t>
            </a:r>
            <a:r>
              <a:rPr b="0" lang="en-US" sz="1700" spc="-1" strike="noStrike">
                <a:solidFill>
                  <a:srgbClr val="000000"/>
                </a:solidFill>
                <a:latin typeface="Calibri"/>
              </a:rPr>
              <a:t>V případě, že žádné geny nejsou odlišně exprimované, mělo by se jednat o uniformní rozložení</a:t>
            </a:r>
            <a:endParaRPr b="0" lang="cs-CZ" sz="1700" spc="-1" strike="noStrike">
              <a:latin typeface="Arial"/>
            </a:endParaRPr>
          </a:p>
          <a:p>
            <a:pPr indent="-228600">
              <a:lnSpc>
                <a:spcPct val="90000"/>
              </a:lnSpc>
              <a:spcAft>
                <a:spcPts val="601"/>
              </a:spcAft>
              <a:buClr>
                <a:srgbClr val="000000"/>
              </a:buClr>
              <a:buFont typeface="Arial"/>
              <a:buChar char="•"/>
            </a:pPr>
            <a:r>
              <a:rPr b="0" lang="en-US" sz="1700" spc="-1" strike="noStrike">
                <a:solidFill>
                  <a:srgbClr val="000000"/>
                </a:solidFill>
                <a:latin typeface="Calibri"/>
              </a:rPr>
              <a:t> </a:t>
            </a:r>
            <a:r>
              <a:rPr b="0" lang="en-US" sz="1700" spc="-1" strike="noStrike">
                <a:solidFill>
                  <a:srgbClr val="000000"/>
                </a:solidFill>
                <a:latin typeface="Calibri"/>
              </a:rPr>
              <a:t>Pík vlevo indikuje významnost některých genů</a:t>
            </a:r>
            <a:endParaRPr b="0" lang="cs-CZ" sz="1700" spc="-1" strike="noStrike">
              <a:latin typeface="Arial"/>
            </a:endParaRPr>
          </a:p>
          <a:p>
            <a:pPr indent="-228600">
              <a:lnSpc>
                <a:spcPct val="90000"/>
              </a:lnSpc>
              <a:spcAft>
                <a:spcPts val="601"/>
              </a:spcAft>
              <a:buClr>
                <a:srgbClr val="000000"/>
              </a:buClr>
              <a:buFont typeface="Arial"/>
              <a:buChar char="•"/>
            </a:pPr>
            <a:r>
              <a:rPr b="0" lang="en-US" sz="1700" spc="-1" strike="noStrike">
                <a:solidFill>
                  <a:srgbClr val="000000"/>
                </a:solidFill>
                <a:latin typeface="Calibri"/>
              </a:rPr>
              <a:t> </a:t>
            </a:r>
            <a:r>
              <a:rPr b="0" lang="en-US" sz="1700" spc="-1" strike="noStrike">
                <a:solidFill>
                  <a:srgbClr val="000000"/>
                </a:solidFill>
                <a:latin typeface="Calibri"/>
              </a:rPr>
              <a:t>Aplikujeme Kolmogorův-Smirnovův test pro porovnání rozložení</a:t>
            </a:r>
            <a:endParaRPr b="0" lang="cs-CZ" sz="1700" spc="-1" strike="noStrike">
              <a:latin typeface="Arial"/>
            </a:endParaRPr>
          </a:p>
          <a:p>
            <a:pPr indent="-228600">
              <a:lnSpc>
                <a:spcPct val="90000"/>
              </a:lnSpc>
              <a:spcAft>
                <a:spcPts val="601"/>
              </a:spcAft>
              <a:buClr>
                <a:srgbClr val="000000"/>
              </a:buClr>
              <a:buFont typeface="Arial"/>
              <a:buChar char="•"/>
            </a:pPr>
            <a:r>
              <a:rPr b="0" lang="en-US" sz="1700" spc="-1" strike="noStrike">
                <a:solidFill>
                  <a:srgbClr val="000000"/>
                </a:solidFill>
                <a:latin typeface="Calibri"/>
              </a:rPr>
              <a:t> </a:t>
            </a:r>
            <a:r>
              <a:rPr b="0" lang="en-US" sz="1700" spc="-1" strike="noStrike">
                <a:solidFill>
                  <a:srgbClr val="000000"/>
                </a:solidFill>
                <a:latin typeface="Calibri"/>
              </a:rPr>
              <a:t>p = 8.2%, není velmi významné</a:t>
            </a:r>
            <a:endParaRPr b="0" lang="cs-CZ" sz="1700" spc="-1" strike="noStrike">
              <a:latin typeface="Arial"/>
            </a:endParaRPr>
          </a:p>
          <a:p>
            <a:pPr indent="-228600">
              <a:lnSpc>
                <a:spcPct val="90000"/>
              </a:lnSpc>
              <a:spcAft>
                <a:spcPts val="601"/>
              </a:spcAft>
              <a:buClr>
                <a:srgbClr val="000000"/>
              </a:buClr>
              <a:buFont typeface="Arial"/>
              <a:buChar char="•"/>
            </a:pPr>
            <a:r>
              <a:rPr b="0" lang="en-US" sz="1700" spc="-1" strike="noStrike">
                <a:solidFill>
                  <a:srgbClr val="000000"/>
                </a:solidFill>
                <a:latin typeface="Calibri"/>
              </a:rPr>
              <a:t> </a:t>
            </a:r>
            <a:r>
              <a:rPr b="0" lang="en-US" sz="1700" spc="-1" strike="noStrike">
                <a:solidFill>
                  <a:srgbClr val="000000"/>
                </a:solidFill>
                <a:latin typeface="Calibri"/>
              </a:rPr>
              <a:t>Je to </a:t>
            </a:r>
            <a:r>
              <a:rPr b="1" lang="en-US" sz="1700" spc="-1" strike="noStrike">
                <a:solidFill>
                  <a:srgbClr val="000000"/>
                </a:solidFill>
                <a:latin typeface="Calibri"/>
              </a:rPr>
              <a:t>uzavřená</a:t>
            </a:r>
            <a:r>
              <a:rPr b="0" lang="en-US" sz="1700" spc="-1" strike="noStrike">
                <a:solidFill>
                  <a:srgbClr val="000000"/>
                </a:solidFill>
                <a:latin typeface="Calibri"/>
              </a:rPr>
              <a:t> metoda, protože používáme jen geny z genové sady</a:t>
            </a:r>
            <a:endParaRPr b="0" lang="cs-CZ" sz="1700" spc="-1" strike="noStrike">
              <a:latin typeface="Arial"/>
            </a:endParaRPr>
          </a:p>
        </p:txBody>
      </p:sp>
      <p:pic>
        <p:nvPicPr>
          <p:cNvPr id="389" name="Picture 3" descr=""/>
          <p:cNvPicPr/>
          <p:nvPr/>
        </p:nvPicPr>
        <p:blipFill>
          <a:blip r:embed="rId1"/>
          <a:stretch/>
        </p:blipFill>
        <p:spPr>
          <a:xfrm>
            <a:off x="5915160" y="713880"/>
            <a:ext cx="5438160" cy="543024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0" name="CustomShape 2"/>
          <p:cNvSpPr/>
          <p:nvPr/>
        </p:nvSpPr>
        <p:spPr>
          <a:xfrm>
            <a:off x="838080" y="640080"/>
            <a:ext cx="4681440" cy="1840320"/>
          </a:xfrm>
          <a:prstGeom prst="rect">
            <a:avLst/>
          </a:prstGeom>
          <a:noFill/>
          <a:ln w="0">
            <a:noFill/>
          </a:ln>
        </p:spPr>
        <p:style>
          <a:lnRef idx="0"/>
          <a:fillRef idx="0"/>
          <a:effectRef idx="0"/>
          <a:fontRef idx="minor"/>
        </p:style>
        <p:txBody>
          <a:bodyPr anchor="b">
            <a:normAutofit/>
          </a:bodyPr>
          <a:p>
            <a:pPr>
              <a:lnSpc>
                <a:spcPct val="90000"/>
              </a:lnSpc>
              <a:spcAft>
                <a:spcPts val="601"/>
              </a:spcAft>
              <a:buNone/>
            </a:pPr>
            <a:r>
              <a:rPr b="1" lang="en-US" sz="4000" spc="-1" strike="noStrike">
                <a:solidFill>
                  <a:srgbClr val="000000"/>
                </a:solidFill>
                <a:latin typeface="Calibri Light"/>
              </a:rPr>
              <a:t>Metoda celého seznamu genů: </a:t>
            </a:r>
            <a:r>
              <a:rPr b="1" i="1" lang="en-US" sz="4000" spc="-1" strike="noStrike">
                <a:solidFill>
                  <a:srgbClr val="000000"/>
                </a:solidFill>
                <a:latin typeface="Calibri Light"/>
              </a:rPr>
              <a:t>kompetitivní</a:t>
            </a:r>
            <a:endParaRPr b="0" lang="cs-CZ" sz="4000" spc="-1" strike="noStrike">
              <a:latin typeface="Arial"/>
            </a:endParaRPr>
          </a:p>
        </p:txBody>
      </p:sp>
      <p:sp>
        <p:nvSpPr>
          <p:cNvPr id="391" name="CustomShape 1"/>
          <p:cNvSpPr/>
          <p:nvPr/>
        </p:nvSpPr>
        <p:spPr>
          <a:xfrm>
            <a:off x="838080" y="2686320"/>
            <a:ext cx="4681440" cy="3531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anchor="t">
            <a:normAutofit/>
          </a:bodyPr>
          <a:p>
            <a:pPr indent="-228600">
              <a:lnSpc>
                <a:spcPct val="90000"/>
              </a:lnSpc>
              <a:spcAft>
                <a:spcPts val="601"/>
              </a:spcAft>
              <a:buClr>
                <a:srgbClr val="000000"/>
              </a:buClr>
              <a:buFont typeface="Arial"/>
              <a:buChar char="•"/>
            </a:pPr>
            <a:r>
              <a:rPr b="0" lang="en-US" sz="2000" spc="-1" strike="noStrike">
                <a:solidFill>
                  <a:srgbClr val="000000"/>
                </a:solidFill>
                <a:latin typeface="Calibri"/>
              </a:rPr>
              <a:t> </a:t>
            </a:r>
            <a:r>
              <a:rPr b="0" lang="en-US" sz="2000" spc="-1" strike="noStrike">
                <a:solidFill>
                  <a:srgbClr val="000000"/>
                </a:solidFill>
                <a:latin typeface="Calibri"/>
              </a:rPr>
              <a:t>Alternativně se můžeme dívat na rozložení </a:t>
            </a:r>
            <a:r>
              <a:rPr b="1" lang="en-US" sz="2000" spc="-1" strike="noStrike">
                <a:solidFill>
                  <a:srgbClr val="000000"/>
                </a:solidFill>
                <a:latin typeface="Calibri"/>
              </a:rPr>
              <a:t>pořadí</a:t>
            </a:r>
            <a:r>
              <a:rPr b="0" lang="en-US" sz="2000" spc="-1" strike="noStrike">
                <a:solidFill>
                  <a:srgbClr val="000000"/>
                </a:solidFill>
                <a:latin typeface="Calibri"/>
              </a:rPr>
              <a:t> p-hodnot</a:t>
            </a:r>
            <a:endParaRPr b="0" lang="cs-CZ" sz="2000" spc="-1" strike="noStrike">
              <a:latin typeface="Arial"/>
            </a:endParaRPr>
          </a:p>
          <a:p>
            <a:pPr indent="-228600">
              <a:lnSpc>
                <a:spcPct val="90000"/>
              </a:lnSpc>
              <a:spcAft>
                <a:spcPts val="601"/>
              </a:spcAft>
              <a:buClr>
                <a:srgbClr val="000000"/>
              </a:buClr>
              <a:buFont typeface="Arial"/>
              <a:buChar char="•"/>
            </a:pPr>
            <a:r>
              <a:rPr b="0" lang="en-US" sz="2000" spc="-1" strike="noStrike">
                <a:solidFill>
                  <a:srgbClr val="000000"/>
                </a:solidFill>
                <a:latin typeface="Calibri"/>
              </a:rPr>
              <a:t> </a:t>
            </a:r>
            <a:r>
              <a:rPr b="0" lang="en-US" sz="2000" spc="-1" strike="noStrike">
                <a:solidFill>
                  <a:srgbClr val="000000"/>
                </a:solidFill>
                <a:latin typeface="Calibri"/>
              </a:rPr>
              <a:t>Toto by byla kompetitivní metoda, protože porovnáváme naši genovou sadu s ostatními geny v experimentu</a:t>
            </a:r>
            <a:endParaRPr b="0" lang="cs-CZ" sz="2000" spc="-1" strike="noStrike">
              <a:latin typeface="Arial"/>
            </a:endParaRPr>
          </a:p>
          <a:p>
            <a:pPr indent="-228600">
              <a:lnSpc>
                <a:spcPct val="90000"/>
              </a:lnSpc>
              <a:spcAft>
                <a:spcPts val="601"/>
              </a:spcAft>
              <a:buClr>
                <a:srgbClr val="000000"/>
              </a:buClr>
              <a:buFont typeface="Arial"/>
              <a:buChar char="•"/>
            </a:pPr>
            <a:r>
              <a:rPr b="0" lang="en-US" sz="2000" spc="-1" strike="noStrike">
                <a:solidFill>
                  <a:srgbClr val="000000"/>
                </a:solidFill>
                <a:latin typeface="Calibri"/>
              </a:rPr>
              <a:t> </a:t>
            </a:r>
            <a:r>
              <a:rPr b="0" lang="en-US" sz="2000" spc="-1" strike="noStrike">
                <a:solidFill>
                  <a:srgbClr val="000000"/>
                </a:solidFill>
                <a:latin typeface="Calibri"/>
              </a:rPr>
              <a:t>Opět můžeme aplikovat KS test</a:t>
            </a:r>
            <a:endParaRPr b="0" lang="cs-CZ" sz="2000" spc="-1" strike="noStrike">
              <a:latin typeface="Arial"/>
            </a:endParaRPr>
          </a:p>
          <a:p>
            <a:pPr indent="-228600">
              <a:lnSpc>
                <a:spcPct val="90000"/>
              </a:lnSpc>
              <a:spcAft>
                <a:spcPts val="601"/>
              </a:spcAft>
              <a:buClr>
                <a:srgbClr val="000000"/>
              </a:buClr>
              <a:buFont typeface="Arial"/>
              <a:buChar char="•"/>
            </a:pPr>
            <a:r>
              <a:rPr b="0" lang="en-US" sz="2000" spc="-1" strike="noStrike">
                <a:solidFill>
                  <a:srgbClr val="000000"/>
                </a:solidFill>
                <a:latin typeface="Calibri"/>
              </a:rPr>
              <a:t> </a:t>
            </a:r>
            <a:r>
              <a:rPr b="0" lang="en-US" sz="2000" spc="-1" strike="noStrike">
                <a:solidFill>
                  <a:srgbClr val="000000"/>
                </a:solidFill>
                <a:latin typeface="Calibri"/>
              </a:rPr>
              <a:t>p=85.1%, velmi nevýznamné</a:t>
            </a:r>
            <a:endParaRPr b="0" lang="cs-CZ" sz="2000" spc="-1" strike="noStrike">
              <a:latin typeface="Arial"/>
            </a:endParaRPr>
          </a:p>
        </p:txBody>
      </p:sp>
      <p:pic>
        <p:nvPicPr>
          <p:cNvPr id="392" name="Picture 2" descr=""/>
          <p:cNvPicPr/>
          <p:nvPr/>
        </p:nvPicPr>
        <p:blipFill>
          <a:blip r:embed="rId1"/>
          <a:stretch/>
        </p:blipFill>
        <p:spPr>
          <a:xfrm>
            <a:off x="5915160" y="713880"/>
            <a:ext cx="5438160" cy="543024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CustomShape 2"/>
          <p:cNvSpPr/>
          <p:nvPr/>
        </p:nvSpPr>
        <p:spPr>
          <a:xfrm>
            <a:off x="7872120" y="385920"/>
            <a:ext cx="4681440" cy="1840320"/>
          </a:xfrm>
          <a:prstGeom prst="rect">
            <a:avLst/>
          </a:prstGeom>
          <a:noFill/>
          <a:ln w="0">
            <a:noFill/>
          </a:ln>
        </p:spPr>
        <p:style>
          <a:lnRef idx="0"/>
          <a:fillRef idx="0"/>
          <a:effectRef idx="0"/>
          <a:fontRef idx="minor"/>
        </p:style>
        <p:txBody>
          <a:bodyPr anchor="b">
            <a:normAutofit/>
          </a:bodyPr>
          <a:p>
            <a:pPr>
              <a:lnSpc>
                <a:spcPct val="90000"/>
              </a:lnSpc>
              <a:spcAft>
                <a:spcPts val="601"/>
              </a:spcAft>
              <a:buNone/>
            </a:pPr>
            <a:r>
              <a:rPr b="1" lang="en-US" sz="4000" spc="-1" strike="noStrike">
                <a:solidFill>
                  <a:srgbClr val="000000"/>
                </a:solidFill>
                <a:latin typeface="Calibri Light"/>
              </a:rPr>
              <a:t>Metoda celého seznamu genů: </a:t>
            </a:r>
            <a:r>
              <a:rPr b="1" i="1" lang="en-US" sz="4000" spc="-1" strike="noStrike">
                <a:solidFill>
                  <a:srgbClr val="000000"/>
                </a:solidFill>
                <a:latin typeface="Calibri Light"/>
              </a:rPr>
              <a:t>kompetitivní</a:t>
            </a:r>
            <a:endParaRPr b="0" lang="cs-CZ" sz="4000" spc="-1" strike="noStrike">
              <a:latin typeface="Arial"/>
            </a:endParaRPr>
          </a:p>
        </p:txBody>
      </p:sp>
      <p:sp>
        <p:nvSpPr>
          <p:cNvPr id="394" name="TextShape 1"/>
          <p:cNvSpPr/>
          <p:nvPr/>
        </p:nvSpPr>
        <p:spPr>
          <a:xfrm>
            <a:off x="655200" y="385920"/>
            <a:ext cx="4681440" cy="1840320"/>
          </a:xfrm>
          <a:prstGeom prst="rect">
            <a:avLst/>
          </a:prstGeom>
          <a:noFill/>
          <a:ln w="0">
            <a:noFill/>
          </a:ln>
        </p:spPr>
        <p:style>
          <a:lnRef idx="0"/>
          <a:fillRef idx="0"/>
          <a:effectRef idx="0"/>
          <a:fontRef idx="minor"/>
        </p:style>
        <p:txBody>
          <a:bodyPr anchor="b">
            <a:normAutofit/>
          </a:bodyPr>
          <a:p>
            <a:pPr>
              <a:lnSpc>
                <a:spcPct val="90000"/>
              </a:lnSpc>
              <a:spcAft>
                <a:spcPts val="601"/>
              </a:spcAft>
              <a:buNone/>
            </a:pPr>
            <a:r>
              <a:rPr b="1" lang="en-US" sz="4000" spc="-1" strike="noStrike">
                <a:solidFill>
                  <a:srgbClr val="000000"/>
                </a:solidFill>
                <a:latin typeface="Calibri Light"/>
              </a:rPr>
              <a:t>Metoda celého seznamu genů: </a:t>
            </a:r>
            <a:r>
              <a:rPr b="1" i="1" lang="en-US" sz="4000" spc="-1" strike="noStrike">
                <a:solidFill>
                  <a:srgbClr val="000000"/>
                </a:solidFill>
                <a:latin typeface="Calibri Light"/>
              </a:rPr>
              <a:t>uzavřená</a:t>
            </a:r>
            <a:endParaRPr b="0" lang="cs-CZ" sz="4000" spc="-1" strike="noStrike">
              <a:latin typeface="Arial"/>
            </a:endParaRPr>
          </a:p>
        </p:txBody>
      </p:sp>
      <p:pic>
        <p:nvPicPr>
          <p:cNvPr id="395" name="Picture 3" descr=""/>
          <p:cNvPicPr/>
          <p:nvPr/>
        </p:nvPicPr>
        <p:blipFill>
          <a:blip r:embed="rId1"/>
          <a:stretch/>
        </p:blipFill>
        <p:spPr>
          <a:xfrm>
            <a:off x="524520" y="2550960"/>
            <a:ext cx="3123720" cy="3471840"/>
          </a:xfrm>
          <a:prstGeom prst="rect">
            <a:avLst/>
          </a:prstGeom>
          <a:ln w="0">
            <a:noFill/>
          </a:ln>
        </p:spPr>
      </p:pic>
      <p:pic>
        <p:nvPicPr>
          <p:cNvPr id="396" name="Picture 2" descr=""/>
          <p:cNvPicPr/>
          <p:nvPr/>
        </p:nvPicPr>
        <p:blipFill>
          <a:blip r:embed="rId2"/>
          <a:stretch/>
        </p:blipFill>
        <p:spPr>
          <a:xfrm>
            <a:off x="8198280" y="2550960"/>
            <a:ext cx="3123720" cy="3346920"/>
          </a:xfrm>
          <a:prstGeom prst="rect">
            <a:avLst/>
          </a:prstGeom>
          <a:ln w="0">
            <a:noFill/>
          </a:ln>
        </p:spPr>
      </p:pic>
      <p:sp>
        <p:nvSpPr>
          <p:cNvPr id="397" name="TextBox 4"/>
          <p:cNvSpPr/>
          <p:nvPr/>
        </p:nvSpPr>
        <p:spPr>
          <a:xfrm>
            <a:off x="4370400" y="1306440"/>
            <a:ext cx="3106080" cy="8319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ff0000"/>
                </a:solidFill>
                <a:highlight>
                  <a:srgbClr val="ffff00"/>
                </a:highlight>
                <a:latin typeface="Calibri"/>
              </a:rPr>
              <a:t>Gen A</a:t>
            </a:r>
            <a:r>
              <a:rPr b="0" lang="en-US" sz="1800" spc="-1" strike="noStrike">
                <a:solidFill>
                  <a:srgbClr val="ff0000"/>
                </a:solidFill>
                <a:highlight>
                  <a:srgbClr val="ffff00"/>
                </a:highlight>
                <a:latin typeface="Calibri"/>
              </a:rPr>
              <a:t>	</a:t>
            </a:r>
            <a:r>
              <a:rPr b="0" lang="en-US" sz="1800" spc="-1" strike="noStrike">
                <a:solidFill>
                  <a:srgbClr val="ff0000"/>
                </a:solidFill>
                <a:highlight>
                  <a:srgbClr val="ffff00"/>
                </a:highlight>
                <a:latin typeface="Calibri"/>
              </a:rPr>
              <a:t>    0.001              1</a:t>
            </a:r>
            <a:endParaRPr b="0" lang="cs-CZ" sz="1800" spc="-1" strike="noStrike">
              <a:latin typeface="Arial"/>
            </a:endParaRPr>
          </a:p>
          <a:p>
            <a:pPr>
              <a:lnSpc>
                <a:spcPct val="100000"/>
              </a:lnSpc>
              <a:buNone/>
            </a:pPr>
            <a:r>
              <a:rPr b="0" lang="en-US" sz="1800" spc="-1" strike="noStrike">
                <a:solidFill>
                  <a:srgbClr val="000000"/>
                </a:solidFill>
                <a:highlight>
                  <a:srgbClr val="ffff00"/>
                </a:highlight>
                <a:latin typeface="Calibri"/>
              </a:rPr>
              <a:t>Gen H</a:t>
            </a:r>
            <a:r>
              <a:rPr b="0" lang="en-US" sz="1800" spc="-1" strike="noStrike">
                <a:solidFill>
                  <a:srgbClr val="000000"/>
                </a:solidFill>
                <a:highlight>
                  <a:srgbClr val="ffff00"/>
                </a:highlight>
                <a:latin typeface="Calibri"/>
              </a:rPr>
              <a:t>	</a:t>
            </a:r>
            <a:r>
              <a:rPr b="0" lang="en-US" sz="1800" spc="-1" strike="noStrike">
                <a:solidFill>
                  <a:srgbClr val="000000"/>
                </a:solidFill>
                <a:highlight>
                  <a:srgbClr val="ffff00"/>
                </a:highlight>
                <a:latin typeface="Calibri"/>
              </a:rPr>
              <a:t>    0.001</a:t>
            </a:r>
            <a:r>
              <a:rPr b="0" lang="en-US" sz="1800" spc="-1" strike="noStrike">
                <a:solidFill>
                  <a:srgbClr val="000000"/>
                </a:solidFill>
                <a:highlight>
                  <a:srgbClr val="ffff00"/>
                </a:highlight>
                <a:latin typeface="Calibri"/>
              </a:rPr>
              <a:t>	</a:t>
            </a:r>
            <a:r>
              <a:rPr b="0" lang="en-US" sz="1800" spc="-1" strike="noStrike">
                <a:solidFill>
                  <a:srgbClr val="000000"/>
                </a:solidFill>
                <a:highlight>
                  <a:srgbClr val="ffff00"/>
                </a:highlight>
                <a:latin typeface="Calibri"/>
              </a:rPr>
              <a:t>           2</a:t>
            </a:r>
            <a:endParaRPr b="0" lang="cs-CZ" sz="1800" spc="-1" strike="noStrike">
              <a:latin typeface="Arial"/>
            </a:endParaRPr>
          </a:p>
          <a:p>
            <a:pPr>
              <a:lnSpc>
                <a:spcPct val="100000"/>
              </a:lnSpc>
              <a:buNone/>
            </a:pPr>
            <a:r>
              <a:rPr b="0" lang="en-US" sz="1800" spc="-1" strike="noStrike">
                <a:solidFill>
                  <a:srgbClr val="000000"/>
                </a:solidFill>
                <a:highlight>
                  <a:srgbClr val="ffff00"/>
                </a:highlight>
                <a:latin typeface="Calibri"/>
              </a:rPr>
              <a:t>Gen Z</a:t>
            </a:r>
            <a:r>
              <a:rPr b="0" lang="en-US" sz="1800" spc="-1" strike="noStrike">
                <a:solidFill>
                  <a:srgbClr val="000000"/>
                </a:solidFill>
                <a:highlight>
                  <a:srgbClr val="ffff00"/>
                </a:highlight>
                <a:latin typeface="Calibri"/>
              </a:rPr>
              <a:t>	</a:t>
            </a:r>
            <a:r>
              <a:rPr b="0" lang="en-US" sz="1800" spc="-1" strike="noStrike">
                <a:solidFill>
                  <a:srgbClr val="000000"/>
                </a:solidFill>
                <a:highlight>
                  <a:srgbClr val="ffff00"/>
                </a:highlight>
                <a:latin typeface="Calibri"/>
              </a:rPr>
              <a:t>    0.031              3 </a:t>
            </a:r>
            <a:endParaRPr b="0" lang="cs-CZ" sz="1800" spc="-1" strike="noStrike">
              <a:latin typeface="Arial"/>
            </a:endParaRPr>
          </a:p>
          <a:p>
            <a:pPr>
              <a:lnSpc>
                <a:spcPct val="100000"/>
              </a:lnSpc>
              <a:buNone/>
            </a:pPr>
            <a:r>
              <a:rPr b="0" lang="en-US" sz="1800" spc="-1" strike="noStrike">
                <a:solidFill>
                  <a:srgbClr val="ff0000"/>
                </a:solidFill>
                <a:highlight>
                  <a:srgbClr val="ffff00"/>
                </a:highlight>
                <a:latin typeface="Calibri"/>
              </a:rPr>
              <a:t>Gen G</a:t>
            </a:r>
            <a:r>
              <a:rPr b="0" lang="en-US" sz="1800" spc="-1" strike="noStrike">
                <a:solidFill>
                  <a:srgbClr val="ff0000"/>
                </a:solidFill>
                <a:highlight>
                  <a:srgbClr val="ffff00"/>
                </a:highlight>
                <a:latin typeface="Calibri"/>
              </a:rPr>
              <a:t>	</a:t>
            </a:r>
            <a:r>
              <a:rPr b="0" lang="en-US" sz="1800" spc="-1" strike="noStrike">
                <a:solidFill>
                  <a:srgbClr val="ff0000"/>
                </a:solidFill>
                <a:highlight>
                  <a:srgbClr val="ffff00"/>
                </a:highlight>
                <a:latin typeface="Calibri"/>
              </a:rPr>
              <a:t>    0.024              4</a:t>
            </a:r>
            <a:endParaRPr b="0" lang="cs-CZ" sz="1800" spc="-1" strike="noStrike">
              <a:latin typeface="Arial"/>
            </a:endParaRPr>
          </a:p>
          <a:p>
            <a:pPr>
              <a:lnSpc>
                <a:spcPct val="100000"/>
              </a:lnSpc>
              <a:buNone/>
            </a:pPr>
            <a:r>
              <a:rPr b="0" lang="en-US" sz="1800" spc="-1" strike="noStrike">
                <a:solidFill>
                  <a:srgbClr val="000000"/>
                </a:solidFill>
                <a:highlight>
                  <a:srgbClr val="ffff00"/>
                </a:highlight>
                <a:latin typeface="Calibri"/>
              </a:rPr>
              <a:t>.</a:t>
            </a:r>
            <a:r>
              <a:rPr b="0" lang="en-US" sz="1800" spc="-1" strike="noStrike">
                <a:solidFill>
                  <a:srgbClr val="000000"/>
                </a:solidFill>
                <a:highlight>
                  <a:srgbClr val="ffff00"/>
                </a:highlight>
                <a:latin typeface="Calibri"/>
              </a:rPr>
              <a:t>	</a:t>
            </a:r>
            <a:r>
              <a:rPr b="0" lang="en-US" sz="1800" spc="-1" strike="noStrike">
                <a:solidFill>
                  <a:srgbClr val="000000"/>
                </a:solidFill>
                <a:highlight>
                  <a:srgbClr val="ffff00"/>
                </a:highlight>
                <a:latin typeface="Calibri"/>
              </a:rPr>
              <a:t>       .                    .</a:t>
            </a:r>
            <a:endParaRPr b="0" lang="cs-CZ" sz="1800" spc="-1" strike="noStrike">
              <a:latin typeface="Arial"/>
            </a:endParaRPr>
          </a:p>
          <a:p>
            <a:pPr>
              <a:lnSpc>
                <a:spcPct val="100000"/>
              </a:lnSpc>
              <a:buNone/>
            </a:pPr>
            <a:r>
              <a:rPr b="0" lang="en-US" sz="1800" spc="-1" strike="noStrike">
                <a:solidFill>
                  <a:srgbClr val="ff0000"/>
                </a:solidFill>
                <a:highlight>
                  <a:srgbClr val="ffff00"/>
                </a:highlight>
                <a:latin typeface="Calibri"/>
              </a:rPr>
              <a:t>Gen M         0.024              62</a:t>
            </a:r>
            <a:endParaRPr b="0" lang="cs-CZ" sz="1800" spc="-1" strike="noStrike">
              <a:latin typeface="Arial"/>
            </a:endParaRPr>
          </a:p>
          <a:p>
            <a:pPr>
              <a:lnSpc>
                <a:spcPct val="100000"/>
              </a:lnSpc>
              <a:buNone/>
            </a:pPr>
            <a:r>
              <a:rPr b="0" lang="en-US" sz="1800" spc="-1" strike="noStrike">
                <a:solidFill>
                  <a:srgbClr val="000000"/>
                </a:solidFill>
                <a:highlight>
                  <a:srgbClr val="ffff00"/>
                </a:highlight>
                <a:latin typeface="Calibri"/>
              </a:rPr>
              <a:t>.                        .                   .       </a:t>
            </a:r>
            <a:endParaRPr b="0" lang="cs-CZ" sz="1800" spc="-1" strike="noStrike">
              <a:latin typeface="Arial"/>
            </a:endParaRPr>
          </a:p>
          <a:p>
            <a:pPr>
              <a:lnSpc>
                <a:spcPct val="100000"/>
              </a:lnSpc>
              <a:buNone/>
            </a:pPr>
            <a:r>
              <a:rPr b="0" lang="en-US" sz="1800" spc="-1" strike="noStrike">
                <a:solidFill>
                  <a:srgbClr val="ff0000"/>
                </a:solidFill>
                <a:highlight>
                  <a:srgbClr val="ffff00"/>
                </a:highlight>
                <a:latin typeface="Calibri"/>
              </a:rPr>
              <a:t>Gen O          0.049            1272                      </a:t>
            </a:r>
            <a:endParaRPr b="0" lang="cs-CZ" sz="1800" spc="-1" strike="noStrike">
              <a:latin typeface="Arial"/>
            </a:endParaRPr>
          </a:p>
          <a:p>
            <a:pPr>
              <a:lnSpc>
                <a:spcPct val="100000"/>
              </a:lnSpc>
              <a:buNone/>
            </a:pPr>
            <a:endParaRPr b="0" lang="cs-CZ" sz="1800" spc="-1" strike="noStrike">
              <a:latin typeface="Arial"/>
            </a:endParaRPr>
          </a:p>
          <a:p>
            <a:pPr>
              <a:lnSpc>
                <a:spcPct val="100000"/>
              </a:lnSpc>
              <a:buNone/>
            </a:pPr>
            <a:r>
              <a:rPr b="0" lang="en-US" sz="1800" spc="-1" strike="noStrike">
                <a:solidFill>
                  <a:srgbClr val="000000"/>
                </a:solidFill>
                <a:latin typeface="Calibri"/>
              </a:rPr>
              <a:t>Gen J            0.351            5843</a:t>
            </a:r>
            <a:endParaRPr b="0" lang="cs-CZ" sz="1800" spc="-1" strike="noStrike">
              <a:latin typeface="Arial"/>
            </a:endParaRPr>
          </a:p>
          <a:p>
            <a:pPr>
              <a:lnSpc>
                <a:spcPct val="100000"/>
              </a:lnSpc>
              <a:buNone/>
            </a:pPr>
            <a:r>
              <a:rPr b="0" lang="en-US" sz="1800" spc="-1" strike="noStrike">
                <a:solidFill>
                  <a:srgbClr val="000000"/>
                </a:solidFill>
                <a:latin typeface="Calibri"/>
              </a:rPr>
              <a:t>.</a:t>
            </a:r>
            <a:endParaRPr b="0" lang="cs-CZ" sz="1800" spc="-1" strike="noStrike">
              <a:latin typeface="Arial"/>
            </a:endParaRPr>
          </a:p>
          <a:p>
            <a:pPr>
              <a:lnSpc>
                <a:spcPct val="100000"/>
              </a:lnSpc>
              <a:buNone/>
            </a:pPr>
            <a:r>
              <a:rPr b="0" lang="en-US" sz="1800" spc="-1" strike="noStrike">
                <a:solidFill>
                  <a:srgbClr val="ff0000"/>
                </a:solidFill>
                <a:latin typeface="Calibri"/>
              </a:rPr>
              <a:t>Gen L           0.454            7390</a:t>
            </a:r>
            <a:endParaRPr b="0" lang="cs-CZ" sz="1800" spc="-1" strike="noStrike">
              <a:latin typeface="Arial"/>
            </a:endParaRPr>
          </a:p>
          <a:p>
            <a:pPr>
              <a:lnSpc>
                <a:spcPct val="100000"/>
              </a:lnSpc>
              <a:buNone/>
            </a:pPr>
            <a:r>
              <a:rPr b="0" lang="en-US" sz="1800" spc="-1" strike="noStrike">
                <a:solidFill>
                  <a:srgbClr val="000000"/>
                </a:solidFill>
                <a:latin typeface="Calibri"/>
              </a:rPr>
              <a:t>.</a:t>
            </a:r>
            <a:endParaRPr b="0" lang="cs-CZ" sz="1800" spc="-1" strike="noStrike">
              <a:latin typeface="Arial"/>
            </a:endParaRPr>
          </a:p>
          <a:p>
            <a:pPr>
              <a:lnSpc>
                <a:spcPct val="100000"/>
              </a:lnSpc>
              <a:buNone/>
            </a:pPr>
            <a:r>
              <a:rPr b="0" lang="en-US" sz="1800" spc="-1" strike="noStrike">
                <a:solidFill>
                  <a:srgbClr val="000000"/>
                </a:solidFill>
                <a:latin typeface="Calibri"/>
              </a:rPr>
              <a:t>Gen B           0.752           10287</a:t>
            </a:r>
            <a:endParaRPr b="0" lang="cs-CZ" sz="1800" spc="-1" strike="noStrike">
              <a:latin typeface="Arial"/>
            </a:endParaRPr>
          </a:p>
          <a:p>
            <a:pPr>
              <a:lnSpc>
                <a:spcPct val="100000"/>
              </a:lnSpc>
              <a:buNone/>
            </a:pPr>
            <a:r>
              <a:rPr b="0" lang="en-US" sz="1800" spc="-1" strike="noStrike">
                <a:solidFill>
                  <a:srgbClr val="000000"/>
                </a:solidFill>
                <a:latin typeface="Calibri"/>
              </a:rPr>
              <a:t>.</a:t>
            </a:r>
            <a:endParaRPr b="0" lang="cs-CZ" sz="1800" spc="-1" strike="noStrike">
              <a:latin typeface="Arial"/>
            </a:endParaRPr>
          </a:p>
          <a:p>
            <a:pPr>
              <a:lnSpc>
                <a:spcPct val="100000"/>
              </a:lnSpc>
              <a:buNone/>
            </a:pPr>
            <a:r>
              <a:rPr b="0" lang="en-US" sz="1800" spc="-1" strike="noStrike">
                <a:solidFill>
                  <a:srgbClr val="000000"/>
                </a:solidFill>
                <a:latin typeface="Calibri"/>
              </a:rPr>
              <a:t>.</a:t>
            </a:r>
            <a:endParaRPr b="0" lang="cs-CZ" sz="1800" spc="-1" strike="noStrike">
              <a:latin typeface="Arial"/>
            </a:endParaRPr>
          </a:p>
          <a:p>
            <a:pPr>
              <a:lnSpc>
                <a:spcPct val="100000"/>
              </a:lnSpc>
              <a:buNone/>
            </a:pPr>
            <a:endParaRPr b="0" lang="cs-CZ" sz="1800" spc="-1" strike="noStrike">
              <a:latin typeface="Arial"/>
            </a:endParaRPr>
          </a:p>
          <a:p>
            <a:pPr>
              <a:lnSpc>
                <a:spcPct val="100000"/>
              </a:lnSpc>
              <a:buNone/>
            </a:pPr>
            <a:r>
              <a:rPr b="0" lang="en-US" sz="1800" spc="-1" strike="noStrike">
                <a:solidFill>
                  <a:srgbClr val="000000"/>
                </a:solidFill>
                <a:latin typeface="Calibri"/>
              </a:rPr>
              <a:t>Gen C          0.989            12639</a:t>
            </a:r>
            <a:endParaRPr b="0" lang="cs-CZ" sz="1800" spc="-1" strike="noStrike">
              <a:latin typeface="Arial"/>
            </a:endParaRPr>
          </a:p>
          <a:p>
            <a:pPr>
              <a:lnSpc>
                <a:spcPct val="100000"/>
              </a:lnSpc>
              <a:buNone/>
            </a:pPr>
            <a:endParaRPr b="0" lang="cs-CZ" sz="1800" spc="-1" strike="noStrike">
              <a:latin typeface="Arial"/>
            </a:endParaRPr>
          </a:p>
        </p:txBody>
      </p:sp>
      <p:sp>
        <p:nvSpPr>
          <p:cNvPr id="398" name="Rectangle 6"/>
          <p:cNvSpPr/>
          <p:nvPr/>
        </p:nvSpPr>
        <p:spPr>
          <a:xfrm>
            <a:off x="-180360" y="6162840"/>
            <a:ext cx="453384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n-US" sz="1800" spc="-1" strike="noStrike">
                <a:solidFill>
                  <a:srgbClr val="000000"/>
                </a:solidFill>
                <a:latin typeface="Calibri"/>
              </a:rPr>
              <a:t>rozložení p-hodnot v genové sadě</a:t>
            </a:r>
            <a:endParaRPr b="0" lang="cs-CZ" sz="1800" spc="-1" strike="noStrike">
              <a:latin typeface="Arial"/>
            </a:endParaRPr>
          </a:p>
        </p:txBody>
      </p:sp>
      <p:sp>
        <p:nvSpPr>
          <p:cNvPr id="399" name="Rectangle 9"/>
          <p:cNvSpPr/>
          <p:nvPr/>
        </p:nvSpPr>
        <p:spPr>
          <a:xfrm>
            <a:off x="3261600" y="11520"/>
            <a:ext cx="5402520" cy="639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u="sng">
                <a:solidFill>
                  <a:srgbClr val="000000"/>
                </a:solidFill>
                <a:highlight>
                  <a:srgbClr val="ffff00"/>
                </a:highlight>
                <a:uFill>
                  <a:solidFill>
                    <a:srgbClr val="ffffff"/>
                  </a:solidFill>
                </a:uFill>
                <a:latin typeface="Calibri"/>
              </a:rPr>
              <a:t>1272</a:t>
            </a:r>
            <a:r>
              <a:rPr b="0" lang="en-US" sz="1800" spc="-1" strike="noStrike">
                <a:solidFill>
                  <a:srgbClr val="000000"/>
                </a:solidFill>
                <a:latin typeface="Calibri"/>
              </a:rPr>
              <a:t> z 12639 genů je </a:t>
            </a:r>
            <a:r>
              <a:rPr b="0" lang="en-US" sz="1800" spc="-1" strike="noStrike">
                <a:solidFill>
                  <a:srgbClr val="000000"/>
                </a:solidFill>
                <a:highlight>
                  <a:srgbClr val="ffff00"/>
                </a:highlight>
                <a:latin typeface="Calibri"/>
              </a:rPr>
              <a:t>odlišně exprimovaných</a:t>
            </a:r>
            <a:endParaRPr b="0" lang="cs-CZ" sz="1800" spc="-1" strike="noStrike">
              <a:latin typeface="Arial"/>
            </a:endParaRPr>
          </a:p>
          <a:p>
            <a:pPr>
              <a:lnSpc>
                <a:spcPct val="100000"/>
              </a:lnSpc>
              <a:buNone/>
            </a:pPr>
            <a:r>
              <a:rPr b="0" lang="en-US" sz="1800" spc="-1" strike="noStrike">
                <a:solidFill>
                  <a:srgbClr val="000000"/>
                </a:solidFill>
                <a:latin typeface="Calibri"/>
              </a:rPr>
              <a:t>z toho 8 v genové sadě o </a:t>
            </a:r>
            <a:r>
              <a:rPr b="0" lang="en-US" sz="1800" spc="-1" strike="noStrike">
                <a:solidFill>
                  <a:srgbClr val="ff0000"/>
                </a:solidFill>
                <a:latin typeface="Calibri"/>
              </a:rPr>
              <a:t>96 genech</a:t>
            </a:r>
            <a:endParaRPr b="0" lang="cs-CZ" sz="1800" spc="-1" strike="noStrike">
              <a:latin typeface="Arial"/>
            </a:endParaRPr>
          </a:p>
        </p:txBody>
      </p:sp>
      <p:grpSp>
        <p:nvGrpSpPr>
          <p:cNvPr id="400" name="Group 29"/>
          <p:cNvGrpSpPr/>
          <p:nvPr/>
        </p:nvGrpSpPr>
        <p:grpSpPr>
          <a:xfrm>
            <a:off x="0" y="0"/>
            <a:ext cx="0" cy="0"/>
            <a:chOff x="0" y="0"/>
            <a:chExt cx="0" cy="0"/>
          </a:xfrm>
        </p:grpSpPr>
      </p:grpSp>
      <p:sp>
        <p:nvSpPr>
          <p:cNvPr id="401" name="TextBox 30"/>
          <p:cNvSpPr/>
          <p:nvPr/>
        </p:nvSpPr>
        <p:spPr>
          <a:xfrm>
            <a:off x="5337000" y="783720"/>
            <a:ext cx="11898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p-hodnota</a:t>
            </a:r>
            <a:endParaRPr b="0" lang="cs-CZ" sz="1800" spc="-1" strike="noStrike">
              <a:latin typeface="Arial"/>
            </a:endParaRPr>
          </a:p>
        </p:txBody>
      </p:sp>
      <p:sp>
        <p:nvSpPr>
          <p:cNvPr id="402" name="TextBox 31"/>
          <p:cNvSpPr/>
          <p:nvPr/>
        </p:nvSpPr>
        <p:spPr>
          <a:xfrm>
            <a:off x="6476040" y="793440"/>
            <a:ext cx="89748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pořadí</a:t>
            </a: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3" name="TextShape 1"/>
          <p:cNvSpPr/>
          <p:nvPr/>
        </p:nvSpPr>
        <p:spPr>
          <a:xfrm>
            <a:off x="838080" y="640080"/>
            <a:ext cx="4681440" cy="1840320"/>
          </a:xfrm>
          <a:prstGeom prst="rect">
            <a:avLst/>
          </a:prstGeom>
          <a:noFill/>
          <a:ln w="0">
            <a:noFill/>
          </a:ln>
        </p:spPr>
        <p:style>
          <a:lnRef idx="0"/>
          <a:fillRef idx="0"/>
          <a:effectRef idx="0"/>
          <a:fontRef idx="minor"/>
        </p:style>
        <p:txBody>
          <a:bodyPr anchor="b">
            <a:normAutofit/>
          </a:bodyPr>
          <a:p>
            <a:pPr>
              <a:lnSpc>
                <a:spcPct val="90000"/>
              </a:lnSpc>
              <a:spcAft>
                <a:spcPts val="601"/>
              </a:spcAft>
              <a:buNone/>
            </a:pPr>
            <a:r>
              <a:rPr b="1" lang="en-US" sz="4000" spc="-1" strike="noStrike">
                <a:solidFill>
                  <a:srgbClr val="000000"/>
                </a:solidFill>
                <a:latin typeface="Calibri Light"/>
              </a:rPr>
              <a:t>GSEA</a:t>
            </a:r>
            <a:endParaRPr b="0" lang="cs-CZ" sz="4000" spc="-1" strike="noStrike">
              <a:latin typeface="Arial"/>
            </a:endParaRPr>
          </a:p>
        </p:txBody>
      </p:sp>
      <p:sp>
        <p:nvSpPr>
          <p:cNvPr id="404" name="TextShape 2"/>
          <p:cNvSpPr/>
          <p:nvPr/>
        </p:nvSpPr>
        <p:spPr>
          <a:xfrm>
            <a:off x="838080" y="2686320"/>
            <a:ext cx="4681440" cy="3531240"/>
          </a:xfrm>
          <a:prstGeom prst="rect">
            <a:avLst/>
          </a:prstGeom>
          <a:noFill/>
          <a:ln w="0">
            <a:noFill/>
          </a:ln>
        </p:spPr>
        <p:style>
          <a:lnRef idx="0"/>
          <a:fillRef idx="0"/>
          <a:effectRef idx="0"/>
          <a:fontRef idx="minor"/>
        </p:style>
        <p:txBody>
          <a:bodyPr anchor="t">
            <a:normAutofit fontScale="90000"/>
          </a:bodyPr>
          <a:p>
            <a:pPr marL="342720" indent="-228600">
              <a:lnSpc>
                <a:spcPct val="90000"/>
              </a:lnSpc>
              <a:spcAft>
                <a:spcPts val="601"/>
              </a:spcAft>
              <a:buClr>
                <a:srgbClr val="003366"/>
              </a:buClr>
              <a:buFont typeface="Arial"/>
              <a:buChar char="•"/>
            </a:pPr>
            <a:r>
              <a:rPr b="0" lang="en-US" sz="1700" spc="-1" strike="noStrike">
                <a:solidFill>
                  <a:srgbClr val="000000"/>
                </a:solidFill>
                <a:latin typeface="Calibri"/>
              </a:rPr>
              <a:t>Najznámější je GSEA – gene set enrichment analysis (analýza obohacení genové sady)</a:t>
            </a:r>
            <a:endParaRPr b="0" lang="cs-CZ" sz="1700" spc="-1" strike="noStrike">
              <a:latin typeface="Arial"/>
            </a:endParaRPr>
          </a:p>
          <a:p>
            <a:pPr marL="342720" indent="-228600">
              <a:lnSpc>
                <a:spcPct val="90000"/>
              </a:lnSpc>
              <a:spcAft>
                <a:spcPts val="601"/>
              </a:spcAft>
              <a:buClr>
                <a:srgbClr val="003366"/>
              </a:buClr>
              <a:buFont typeface="Arial"/>
              <a:buChar char="•"/>
            </a:pPr>
            <a:r>
              <a:rPr b="0" lang="en-US" sz="1700" spc="-1" strike="noStrike">
                <a:solidFill>
                  <a:srgbClr val="000000"/>
                </a:solidFill>
                <a:latin typeface="Calibri"/>
              </a:rPr>
              <a:t>Počítá se na seřazených p-hodnotách a sleduje se, zda jsou geny z genové sady náhodně rozložené v tomto seřazeném listě, a nebo se vyskytují v horních, významných pozicích</a:t>
            </a:r>
            <a:endParaRPr b="0" lang="cs-CZ" sz="1700" spc="-1" strike="noStrike">
              <a:latin typeface="Arial"/>
            </a:endParaRPr>
          </a:p>
          <a:p>
            <a:pPr marL="342720" indent="-228600">
              <a:lnSpc>
                <a:spcPct val="90000"/>
              </a:lnSpc>
              <a:spcAft>
                <a:spcPts val="601"/>
              </a:spcAft>
              <a:buClr>
                <a:srgbClr val="003366"/>
              </a:buClr>
              <a:buFont typeface="Arial"/>
              <a:buChar char="•"/>
            </a:pPr>
            <a:r>
              <a:rPr b="0" lang="en-US" sz="1700" spc="-1" strike="noStrike">
                <a:solidFill>
                  <a:srgbClr val="000000"/>
                </a:solidFill>
                <a:latin typeface="Calibri"/>
              </a:rPr>
              <a:t>Postup: 1. Výpočet skóre obohacení (ES)</a:t>
            </a:r>
            <a:endParaRPr b="0" lang="cs-CZ" sz="1700" spc="-1" strike="noStrike">
              <a:latin typeface="Arial"/>
            </a:endParaRPr>
          </a:p>
          <a:p>
            <a:pPr lvl="2" marL="914400" indent="-228600">
              <a:lnSpc>
                <a:spcPct val="90000"/>
              </a:lnSpc>
              <a:spcAft>
                <a:spcPts val="601"/>
              </a:spcAft>
              <a:buClr>
                <a:srgbClr val="000000"/>
              </a:buClr>
              <a:buFont typeface="Arial"/>
              <a:buChar char="•"/>
            </a:pPr>
            <a:r>
              <a:rPr b="0" lang="en-US" sz="1700" spc="-1" strike="noStrike">
                <a:solidFill>
                  <a:srgbClr val="000000"/>
                </a:solidFill>
                <a:latin typeface="Calibri"/>
              </a:rPr>
              <a:t>       </a:t>
            </a:r>
            <a:r>
              <a:rPr b="0" lang="en-US" sz="1700" spc="-1" strike="noStrike">
                <a:solidFill>
                  <a:srgbClr val="000000"/>
                </a:solidFill>
                <a:latin typeface="Calibri"/>
              </a:rPr>
              <a:t>2. Odhad významnosti ES (p-hodnota) na základě permutačního testu</a:t>
            </a:r>
            <a:endParaRPr b="0" lang="cs-CZ" sz="1700" spc="-1" strike="noStrike">
              <a:latin typeface="Arial"/>
            </a:endParaRPr>
          </a:p>
          <a:p>
            <a:pPr lvl="2" marL="914400" indent="-228600">
              <a:lnSpc>
                <a:spcPct val="90000"/>
              </a:lnSpc>
              <a:spcAft>
                <a:spcPts val="601"/>
              </a:spcAft>
              <a:buClr>
                <a:srgbClr val="000000"/>
              </a:buClr>
              <a:buFont typeface="Arial"/>
              <a:buChar char="•"/>
            </a:pPr>
            <a:r>
              <a:rPr b="0" lang="en-US" sz="1700" spc="-1" strike="noStrike">
                <a:solidFill>
                  <a:srgbClr val="000000"/>
                </a:solidFill>
                <a:latin typeface="Calibri"/>
              </a:rPr>
              <a:t>       </a:t>
            </a:r>
            <a:r>
              <a:rPr b="0" lang="en-US" sz="1700" spc="-1" strike="noStrike">
                <a:solidFill>
                  <a:srgbClr val="000000"/>
                </a:solidFill>
                <a:latin typeface="Calibri"/>
              </a:rPr>
              <a:t>3. Upravení p-hodnot na problém mnohonásobného porovnávání</a:t>
            </a:r>
            <a:endParaRPr b="0" lang="cs-CZ" sz="1700" spc="-1" strike="noStrike">
              <a:latin typeface="Arial"/>
            </a:endParaRPr>
          </a:p>
        </p:txBody>
      </p:sp>
      <p:pic>
        <p:nvPicPr>
          <p:cNvPr id="405" name="Picture 3" descr=""/>
          <p:cNvPicPr/>
          <p:nvPr/>
        </p:nvPicPr>
        <p:blipFill>
          <a:blip r:embed="rId1"/>
          <a:stretch/>
        </p:blipFill>
        <p:spPr>
          <a:xfrm>
            <a:off x="5915160" y="1994400"/>
            <a:ext cx="5438160" cy="28684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 Box 1"/>
          <p:cNvSpPr/>
          <p:nvPr/>
        </p:nvSpPr>
        <p:spPr>
          <a:xfrm>
            <a:off x="640080" y="2074320"/>
            <a:ext cx="2751840" cy="2709000"/>
          </a:xfrm>
          <a:prstGeom prst="ellipse">
            <a:avLst/>
          </a:prstGeom>
          <a:solidFill>
            <a:srgbClr val="262626"/>
          </a:solidFill>
          <a:ln w="174625">
            <a:solidFill>
              <a:srgbClr val="262626"/>
            </a:solidFill>
            <a:round/>
          </a:ln>
        </p:spPr>
        <p:style>
          <a:lnRef idx="0"/>
          <a:fillRef idx="0"/>
          <a:effectRef idx="0"/>
          <a:fontRef idx="minor"/>
        </p:style>
        <p:txBody>
          <a:bodyPr anchor="ctr">
            <a:normAutofit/>
          </a:bodyPr>
          <a:p>
            <a:pPr algn="ctr">
              <a:lnSpc>
                <a:spcPct val="90000"/>
              </a:lnSpc>
              <a:spcAft>
                <a:spcPts val="601"/>
              </a:spcAft>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600" spc="-1" strike="noStrike">
                <a:solidFill>
                  <a:srgbClr val="ffffff"/>
                </a:solidFill>
                <a:latin typeface="Calibri Light"/>
              </a:rPr>
              <a:t>Jak se hledá potenciální biomarker v omics datech</a:t>
            </a:r>
            <a:endParaRPr b="0" lang="cs-CZ" sz="2600" spc="-1" strike="noStrike">
              <a:latin typeface="Arial"/>
            </a:endParaRPr>
          </a:p>
        </p:txBody>
      </p:sp>
      <p:grpSp>
        <p:nvGrpSpPr>
          <p:cNvPr id="181" name="Group 11"/>
          <p:cNvGrpSpPr/>
          <p:nvPr/>
        </p:nvGrpSpPr>
        <p:grpSpPr>
          <a:xfrm>
            <a:off x="3623400" y="326160"/>
            <a:ext cx="8337240" cy="5935320"/>
            <a:chOff x="3623400" y="326160"/>
            <a:chExt cx="8337240" cy="5935320"/>
          </a:xfrm>
        </p:grpSpPr>
        <p:sp>
          <p:nvSpPr>
            <p:cNvPr id="182" name="Text Box 5"/>
            <p:cNvSpPr/>
            <p:nvPr/>
          </p:nvSpPr>
          <p:spPr>
            <a:xfrm>
              <a:off x="3623400" y="3639240"/>
              <a:ext cx="1317240" cy="636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200" spc="-1" strike="noStrike">
                  <a:solidFill>
                    <a:srgbClr val="000000"/>
                  </a:solidFill>
                  <a:latin typeface="Arial"/>
                  <a:ea typeface="Droid Sans Fallback"/>
                </a:rPr>
                <a:t>Kontrola kvality</a:t>
              </a:r>
              <a:endParaRPr b="0" lang="cs-CZ" sz="12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200" spc="-1" strike="noStrike">
                  <a:solidFill>
                    <a:srgbClr val="000000"/>
                  </a:solidFill>
                  <a:latin typeface="Arial"/>
                  <a:ea typeface="Droid Sans Fallback"/>
                </a:rPr>
                <a:t>Normalizace</a:t>
              </a:r>
              <a:endParaRPr b="0" lang="cs-CZ" sz="12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200" spc="-1" strike="noStrike">
                  <a:solidFill>
                    <a:srgbClr val="000000"/>
                  </a:solidFill>
                  <a:latin typeface="Arial"/>
                  <a:ea typeface="Droid Sans Fallback"/>
                </a:rPr>
                <a:t>Sumarizace</a:t>
              </a:r>
              <a:endParaRPr b="0" lang="cs-CZ" sz="1200" spc="-1" strike="noStrike">
                <a:latin typeface="Arial"/>
              </a:endParaRPr>
            </a:p>
          </p:txBody>
        </p:sp>
        <p:grpSp>
          <p:nvGrpSpPr>
            <p:cNvPr id="183" name="Group 13"/>
            <p:cNvGrpSpPr/>
            <p:nvPr/>
          </p:nvGrpSpPr>
          <p:grpSpPr>
            <a:xfrm>
              <a:off x="3756960" y="326160"/>
              <a:ext cx="8203680" cy="5935320"/>
              <a:chOff x="3756960" y="326160"/>
              <a:chExt cx="8203680" cy="5935320"/>
            </a:xfrm>
          </p:grpSpPr>
          <p:sp>
            <p:nvSpPr>
              <p:cNvPr id="184" name="Rectangle 3"/>
              <p:cNvSpPr/>
              <p:nvPr/>
            </p:nvSpPr>
            <p:spPr>
              <a:xfrm>
                <a:off x="3786840" y="326160"/>
                <a:ext cx="2101320" cy="501120"/>
              </a:xfrm>
              <a:prstGeom prst="rect">
                <a:avLst/>
              </a:prstGeom>
              <a:solidFill>
                <a:srgbClr val="ffffff"/>
              </a:solidFill>
              <a:ln cap="sq"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200" spc="-1" strike="noStrike">
                    <a:solidFill>
                      <a:srgbClr val="000000"/>
                    </a:solidFill>
                    <a:latin typeface="Arial"/>
                    <a:ea typeface="Droid Sans Fallback"/>
                  </a:rPr>
                  <a:t>Biologická otázka </a:t>
                </a:r>
                <a:endParaRPr b="0" lang="cs-CZ" sz="12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200" spc="-1" strike="noStrike">
                    <a:solidFill>
                      <a:srgbClr val="000000"/>
                    </a:solidFill>
                    <a:latin typeface="Arial"/>
                    <a:ea typeface="Droid Sans Fallback"/>
                  </a:rPr>
                  <a:t>(hypotéza)</a:t>
                </a:r>
                <a:endParaRPr b="0" lang="cs-CZ" sz="1200" spc="-1" strike="noStrike">
                  <a:latin typeface="Arial"/>
                </a:endParaRPr>
              </a:p>
            </p:txBody>
          </p:sp>
          <p:sp>
            <p:nvSpPr>
              <p:cNvPr id="185" name="Rectangle 4"/>
              <p:cNvSpPr/>
              <p:nvPr/>
            </p:nvSpPr>
            <p:spPr>
              <a:xfrm>
                <a:off x="3786840" y="3073680"/>
                <a:ext cx="2101320" cy="455400"/>
              </a:xfrm>
              <a:prstGeom prst="rect">
                <a:avLst/>
              </a:prstGeom>
              <a:solidFill>
                <a:srgbClr val="ffffff"/>
              </a:solidFill>
              <a:ln cap="sq"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200" spc="-1" strike="noStrike">
                    <a:solidFill>
                      <a:srgbClr val="000000"/>
                    </a:solidFill>
                    <a:latin typeface="Arial"/>
                    <a:ea typeface="Droid Sans Fallback"/>
                  </a:rPr>
                  <a:t>N matic základních dat </a:t>
                </a:r>
                <a:endParaRPr b="0" lang="cs-CZ" sz="12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200" spc="-1" strike="noStrike">
                    <a:solidFill>
                      <a:srgbClr val="000000"/>
                    </a:solidFill>
                    <a:latin typeface="Arial"/>
                    <a:ea typeface="Droid Sans Fallback"/>
                  </a:rPr>
                  <a:t>(jedna pro každý z N vzorků)</a:t>
                </a:r>
                <a:endParaRPr b="0" lang="cs-CZ" sz="1200" spc="-1" strike="noStrike">
                  <a:latin typeface="Arial"/>
                </a:endParaRPr>
              </a:p>
            </p:txBody>
          </p:sp>
          <p:sp>
            <p:nvSpPr>
              <p:cNvPr id="186" name="Text Box 7"/>
              <p:cNvSpPr/>
              <p:nvPr/>
            </p:nvSpPr>
            <p:spPr>
              <a:xfrm>
                <a:off x="3805920" y="1985040"/>
                <a:ext cx="2082600" cy="636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200" spc="-1" strike="noStrike">
                    <a:solidFill>
                      <a:srgbClr val="000000"/>
                    </a:solidFill>
                    <a:latin typeface="Arial"/>
                    <a:ea typeface="Droid Sans Fallback"/>
                  </a:rPr>
                  <a:t>Provedení experimentu</a:t>
                </a:r>
                <a:endParaRPr b="0" lang="cs-CZ" sz="12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200" spc="-1" strike="noStrike">
                    <a:solidFill>
                      <a:srgbClr val="000000"/>
                    </a:solidFill>
                    <a:latin typeface="Arial"/>
                    <a:ea typeface="Droid Sans Fallback"/>
                  </a:rPr>
                  <a:t>(hybridizace mikročipů, </a:t>
                </a:r>
                <a:endParaRPr b="0" lang="cs-CZ" sz="12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200" spc="-1" strike="noStrike">
                    <a:solidFill>
                      <a:srgbClr val="000000"/>
                    </a:solidFill>
                    <a:latin typeface="Arial"/>
                    <a:ea typeface="Droid Sans Fallback"/>
                  </a:rPr>
                  <a:t>hmotnostní spektrometrie...)</a:t>
                </a:r>
                <a:endParaRPr b="0" lang="cs-CZ" sz="1200" spc="-1" strike="noStrike">
                  <a:latin typeface="Arial"/>
                </a:endParaRPr>
              </a:p>
            </p:txBody>
          </p:sp>
          <p:sp>
            <p:nvSpPr>
              <p:cNvPr id="187" name="Text Box 8"/>
              <p:cNvSpPr/>
              <p:nvPr/>
            </p:nvSpPr>
            <p:spPr>
              <a:xfrm>
                <a:off x="4088520" y="1355040"/>
                <a:ext cx="1485720" cy="418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200" spc="-1" strike="noStrike">
                    <a:solidFill>
                      <a:srgbClr val="000000"/>
                    </a:solidFill>
                    <a:latin typeface="Arial"/>
                    <a:ea typeface="Droid Sans Fallback"/>
                  </a:rPr>
                  <a:t>Dizajn experimentu</a:t>
                </a:r>
                <a:endParaRPr b="0" lang="cs-CZ" sz="1200" spc="-1" strike="noStrike">
                  <a:latin typeface="Arial"/>
                </a:endParaRPr>
              </a:p>
            </p:txBody>
          </p:sp>
          <p:sp>
            <p:nvSpPr>
              <p:cNvPr id="188" name="Rectangle 11"/>
              <p:cNvSpPr/>
              <p:nvPr/>
            </p:nvSpPr>
            <p:spPr>
              <a:xfrm>
                <a:off x="7222320" y="334080"/>
                <a:ext cx="1168200" cy="501120"/>
              </a:xfrm>
              <a:prstGeom prst="rect">
                <a:avLst/>
              </a:prstGeom>
              <a:solidFill>
                <a:srgbClr val="ffff99"/>
              </a:solidFill>
              <a:ln cap="sq"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Objevování skupin?</a:t>
                </a:r>
                <a:endParaRPr b="0" lang="cs-CZ" sz="10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(Shlukování)</a:t>
                </a:r>
                <a:endParaRPr b="0" lang="cs-CZ" sz="1000" spc="-1" strike="noStrike">
                  <a:latin typeface="Arial"/>
                </a:endParaRPr>
              </a:p>
            </p:txBody>
          </p:sp>
          <p:sp>
            <p:nvSpPr>
              <p:cNvPr id="189" name="Rectangle 12"/>
              <p:cNvSpPr/>
              <p:nvPr/>
            </p:nvSpPr>
            <p:spPr>
              <a:xfrm>
                <a:off x="7403400" y="1451880"/>
                <a:ext cx="1168200" cy="501120"/>
              </a:xfrm>
              <a:prstGeom prst="rect">
                <a:avLst/>
              </a:prstGeom>
              <a:solidFill>
                <a:srgbClr val="cfe7f5"/>
              </a:solidFill>
              <a:ln cap="sq"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Porovnání skupin?</a:t>
                </a:r>
                <a:endParaRPr b="0" lang="cs-CZ" sz="10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(Testování)</a:t>
                </a:r>
                <a:endParaRPr b="0" lang="cs-CZ" sz="1000" spc="-1" strike="noStrike">
                  <a:latin typeface="Arial"/>
                </a:endParaRPr>
              </a:p>
            </p:txBody>
          </p:sp>
          <p:sp>
            <p:nvSpPr>
              <p:cNvPr id="190" name="Rectangle 13"/>
              <p:cNvSpPr/>
              <p:nvPr/>
            </p:nvSpPr>
            <p:spPr>
              <a:xfrm>
                <a:off x="7403400" y="2602800"/>
                <a:ext cx="1186920" cy="501120"/>
              </a:xfrm>
              <a:prstGeom prst="rect">
                <a:avLst/>
              </a:prstGeom>
              <a:solidFill>
                <a:srgbClr val="ffcc99"/>
              </a:solidFill>
              <a:ln cap="sq"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Predikce skupin?</a:t>
                </a:r>
                <a:endParaRPr b="0" lang="cs-CZ" sz="10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(Klasifikace)</a:t>
                </a:r>
                <a:endParaRPr b="0" lang="cs-CZ" sz="1000" spc="-1" strike="noStrike">
                  <a:latin typeface="Arial"/>
                </a:endParaRPr>
              </a:p>
            </p:txBody>
          </p:sp>
          <p:sp>
            <p:nvSpPr>
              <p:cNvPr id="191" name="AutoShape 14"/>
              <p:cNvSpPr/>
              <p:nvPr/>
            </p:nvSpPr>
            <p:spPr>
              <a:xfrm>
                <a:off x="6109560" y="4823640"/>
                <a:ext cx="272520" cy="1095120"/>
              </a:xfrm>
              <a:prstGeom prst="rightBrace">
                <a:avLst>
                  <a:gd name="adj1" fmla="val 33430"/>
                  <a:gd name="adj2" fmla="val 50000"/>
                </a:avLst>
              </a:prstGeom>
              <a:noFill/>
              <a:ln cap="sq" w="9360">
                <a:solidFill>
                  <a:srgbClr val="808080"/>
                </a:solidFill>
                <a:miter/>
              </a:ln>
            </p:spPr>
            <p:style>
              <a:lnRef idx="0"/>
              <a:fillRef idx="0"/>
              <a:effectRef idx="0"/>
              <a:fontRef idx="minor"/>
            </p:style>
          </p:sp>
          <p:sp>
            <p:nvSpPr>
              <p:cNvPr id="192" name="Rectangle 15"/>
              <p:cNvSpPr/>
              <p:nvPr/>
            </p:nvSpPr>
            <p:spPr>
              <a:xfrm>
                <a:off x="7403400" y="3758400"/>
                <a:ext cx="1263240" cy="501120"/>
              </a:xfrm>
              <a:prstGeom prst="rect">
                <a:avLst/>
              </a:prstGeom>
              <a:solidFill>
                <a:srgbClr val="3deb3d"/>
              </a:solidFill>
              <a:ln cap="sq"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Analýza přežití</a:t>
                </a:r>
                <a:endParaRPr b="0" lang="cs-CZ" sz="1000" spc="-1" strike="noStrike">
                  <a:latin typeface="Arial"/>
                </a:endParaRPr>
              </a:p>
            </p:txBody>
          </p:sp>
          <p:sp>
            <p:nvSpPr>
              <p:cNvPr id="193" name="Rectangle 16"/>
              <p:cNvSpPr/>
              <p:nvPr/>
            </p:nvSpPr>
            <p:spPr>
              <a:xfrm>
                <a:off x="7389000" y="4563360"/>
                <a:ext cx="1369800" cy="501120"/>
              </a:xfrm>
              <a:prstGeom prst="rect">
                <a:avLst/>
              </a:prstGeom>
              <a:solidFill>
                <a:srgbClr val="ffffff"/>
              </a:solidFill>
              <a:ln cap="sq"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Analýza časových řad</a:t>
                </a:r>
                <a:endParaRPr b="0" lang="cs-CZ" sz="1000" spc="-1" strike="noStrike">
                  <a:latin typeface="Arial"/>
                </a:endParaRPr>
              </a:p>
            </p:txBody>
          </p:sp>
          <p:sp>
            <p:nvSpPr>
              <p:cNvPr id="194" name="Rectangle 17"/>
              <p:cNvSpPr/>
              <p:nvPr/>
            </p:nvSpPr>
            <p:spPr>
              <a:xfrm>
                <a:off x="10495800" y="334080"/>
                <a:ext cx="1369800" cy="501120"/>
              </a:xfrm>
              <a:prstGeom prst="rect">
                <a:avLst/>
              </a:prstGeom>
              <a:solidFill>
                <a:srgbClr val="ffffff"/>
              </a:solidFill>
              <a:ln cap="sq" w="9360">
                <a:solidFill>
                  <a:srgbClr val="000000"/>
                </a:solidFill>
                <a:miter/>
              </a:ln>
            </p:spPr>
            <p:style>
              <a:lnRef idx="0"/>
              <a:fillRef idx="0"/>
              <a:effectRef idx="0"/>
              <a:fontRef idx="minor"/>
            </p:style>
            <p:txBody>
              <a:bodyPr wrap="none" lIns="85680" rIns="85680" tIns="42480" bIns="4248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Charakterizace nových</a:t>
                </a:r>
                <a:endParaRPr b="0" lang="cs-CZ" sz="10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skupin</a:t>
                </a:r>
                <a:endParaRPr b="0" lang="cs-CZ" sz="1000" spc="-1" strike="noStrike">
                  <a:latin typeface="Arial"/>
                </a:endParaRPr>
              </a:p>
            </p:txBody>
          </p:sp>
          <p:sp>
            <p:nvSpPr>
              <p:cNvPr id="195" name="AutoShape 18"/>
              <p:cNvSpPr/>
              <p:nvPr/>
            </p:nvSpPr>
            <p:spPr>
              <a:xfrm flipV="1">
                <a:off x="6109560" y="583200"/>
                <a:ext cx="1112400" cy="5336640"/>
              </a:xfrm>
              <a:prstGeom prst="bentConnector3">
                <a:avLst>
                  <a:gd name="adj1" fmla="val 36840"/>
                </a:avLst>
              </a:prstGeom>
              <a:noFill/>
              <a:ln cap="sq" w="9360">
                <a:solidFill>
                  <a:srgbClr val="000000"/>
                </a:solidFill>
                <a:round/>
                <a:tailEnd len="med" type="triangle" w="med"/>
              </a:ln>
            </p:spPr>
            <p:style>
              <a:lnRef idx="0"/>
              <a:fillRef idx="0"/>
              <a:effectRef idx="0"/>
              <a:fontRef idx="minor"/>
            </p:style>
          </p:sp>
          <p:sp>
            <p:nvSpPr>
              <p:cNvPr id="196" name="Rectangle 19"/>
              <p:cNvSpPr/>
              <p:nvPr/>
            </p:nvSpPr>
            <p:spPr>
              <a:xfrm>
                <a:off x="9070200" y="4563360"/>
                <a:ext cx="1369800" cy="501120"/>
              </a:xfrm>
              <a:prstGeom prst="rect">
                <a:avLst/>
              </a:prstGeom>
              <a:solidFill>
                <a:srgbClr val="ffffff"/>
              </a:solidFill>
              <a:ln cap="sq"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List genů </a:t>
                </a:r>
                <a:endParaRPr b="0" lang="cs-CZ" sz="10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se stejným profilem</a:t>
                </a:r>
                <a:endParaRPr b="0" lang="cs-CZ" sz="10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změn exprese v čase</a:t>
                </a:r>
                <a:endParaRPr b="0" lang="cs-CZ" sz="1000" spc="-1" strike="noStrike">
                  <a:latin typeface="Arial"/>
                </a:endParaRPr>
              </a:p>
            </p:txBody>
          </p:sp>
          <p:sp>
            <p:nvSpPr>
              <p:cNvPr id="197" name="AutoShape 20"/>
              <p:cNvSpPr/>
              <p:nvPr/>
            </p:nvSpPr>
            <p:spPr>
              <a:xfrm>
                <a:off x="8759160" y="4814280"/>
                <a:ext cx="310680" cy="1080"/>
              </a:xfrm>
              <a:prstGeom prst="bentConnector2">
                <a:avLst/>
              </a:prstGeom>
              <a:noFill/>
              <a:ln cap="sq" w="9360">
                <a:solidFill>
                  <a:srgbClr val="000000"/>
                </a:solidFill>
                <a:round/>
                <a:tailEnd len="med" type="triangle" w="med"/>
              </a:ln>
            </p:spPr>
            <p:style>
              <a:lnRef idx="0"/>
              <a:fillRef idx="0"/>
              <a:effectRef idx="0"/>
              <a:fontRef idx="minor"/>
            </p:style>
          </p:sp>
          <p:sp>
            <p:nvSpPr>
              <p:cNvPr id="198" name="AutoShape 21"/>
              <p:cNvSpPr/>
              <p:nvPr/>
            </p:nvSpPr>
            <p:spPr>
              <a:xfrm rot="5400000">
                <a:off x="9797760" y="3432960"/>
                <a:ext cx="272520" cy="3596760"/>
              </a:xfrm>
              <a:prstGeom prst="rightBrace">
                <a:avLst>
                  <a:gd name="adj1" fmla="val 109787"/>
                  <a:gd name="adj2" fmla="val 50000"/>
                </a:avLst>
              </a:prstGeom>
              <a:noFill/>
              <a:ln cap="sq" w="9360">
                <a:solidFill>
                  <a:srgbClr val="808080"/>
                </a:solidFill>
                <a:miter/>
              </a:ln>
            </p:spPr>
            <p:style>
              <a:lnRef idx="0"/>
              <a:fillRef idx="0"/>
              <a:effectRef idx="0"/>
              <a:fontRef idx="minor"/>
            </p:style>
          </p:sp>
          <p:sp>
            <p:nvSpPr>
              <p:cNvPr id="199" name="Rectangle 22"/>
              <p:cNvSpPr/>
              <p:nvPr/>
            </p:nvSpPr>
            <p:spPr>
              <a:xfrm>
                <a:off x="7258680" y="5760360"/>
                <a:ext cx="1083960" cy="501120"/>
              </a:xfrm>
              <a:prstGeom prst="rect">
                <a:avLst/>
              </a:prstGeom>
              <a:solidFill>
                <a:srgbClr val="ffffff"/>
              </a:solidFill>
              <a:ln cap="sq"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Interpretace</a:t>
                </a:r>
                <a:endParaRPr b="0" lang="cs-CZ" sz="1000" spc="-1" strike="noStrike">
                  <a:latin typeface="Arial"/>
                </a:endParaRPr>
              </a:p>
            </p:txBody>
          </p:sp>
          <p:sp>
            <p:nvSpPr>
              <p:cNvPr id="200" name="Rectangle 23"/>
              <p:cNvSpPr/>
              <p:nvPr/>
            </p:nvSpPr>
            <p:spPr>
              <a:xfrm>
                <a:off x="8813160" y="5760360"/>
                <a:ext cx="993240" cy="501120"/>
              </a:xfrm>
              <a:prstGeom prst="rect">
                <a:avLst/>
              </a:prstGeom>
              <a:solidFill>
                <a:srgbClr val="ff0000"/>
              </a:solidFill>
              <a:ln cap="sq"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cs-CZ" sz="1000" spc="-1" strike="noStrike">
                    <a:solidFill>
                      <a:srgbClr val="ffffff"/>
                    </a:solidFill>
                    <a:latin typeface="Arial"/>
                    <a:ea typeface="Droid Sans Fallback"/>
                  </a:rPr>
                  <a:t>Validace</a:t>
                </a:r>
                <a:endParaRPr b="0" lang="cs-CZ" sz="1000" spc="-1" strike="noStrike">
                  <a:latin typeface="Arial"/>
                </a:endParaRPr>
              </a:p>
            </p:txBody>
          </p:sp>
          <p:sp>
            <p:nvSpPr>
              <p:cNvPr id="201" name="Rectangle 24"/>
              <p:cNvSpPr/>
              <p:nvPr/>
            </p:nvSpPr>
            <p:spPr>
              <a:xfrm>
                <a:off x="10276560" y="5760360"/>
                <a:ext cx="993240" cy="501120"/>
              </a:xfrm>
              <a:prstGeom prst="rect">
                <a:avLst/>
              </a:prstGeom>
              <a:solidFill>
                <a:srgbClr val="ffffff"/>
              </a:solidFill>
              <a:ln cap="sq"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000" spc="-1" strike="noStrike">
                    <a:solidFill>
                      <a:srgbClr val="000000"/>
                    </a:solidFill>
                    <a:latin typeface="Arial"/>
                    <a:ea typeface="Droid Sans Fallback"/>
                  </a:rPr>
                  <a:t>Publikace</a:t>
                </a:r>
                <a:endParaRPr b="0" lang="cs-CZ" sz="1000" spc="-1" strike="noStrike">
                  <a:latin typeface="Arial"/>
                </a:endParaRPr>
              </a:p>
            </p:txBody>
          </p:sp>
          <p:sp>
            <p:nvSpPr>
              <p:cNvPr id="202" name="AutoShape 25"/>
              <p:cNvSpPr/>
              <p:nvPr/>
            </p:nvSpPr>
            <p:spPr>
              <a:xfrm>
                <a:off x="8343000" y="6010920"/>
                <a:ext cx="469440" cy="1080"/>
              </a:xfrm>
              <a:prstGeom prst="bentConnector2">
                <a:avLst/>
              </a:prstGeom>
              <a:noFill/>
              <a:ln cap="sq" w="9360">
                <a:solidFill>
                  <a:srgbClr val="000000"/>
                </a:solidFill>
                <a:round/>
                <a:tailEnd len="med" type="triangle" w="med"/>
              </a:ln>
            </p:spPr>
            <p:style>
              <a:lnRef idx="0"/>
              <a:fillRef idx="0"/>
              <a:effectRef idx="0"/>
              <a:fontRef idx="minor"/>
            </p:style>
          </p:sp>
          <p:sp>
            <p:nvSpPr>
              <p:cNvPr id="203" name="AutoShape 26"/>
              <p:cNvSpPr/>
              <p:nvPr/>
            </p:nvSpPr>
            <p:spPr>
              <a:xfrm>
                <a:off x="9806760" y="6010920"/>
                <a:ext cx="469440" cy="1080"/>
              </a:xfrm>
              <a:prstGeom prst="bentConnector2">
                <a:avLst/>
              </a:prstGeom>
              <a:noFill/>
              <a:ln cap="sq" w="9360">
                <a:solidFill>
                  <a:srgbClr val="000000"/>
                </a:solidFill>
                <a:round/>
                <a:tailEnd len="med" type="triangle" w="med"/>
              </a:ln>
            </p:spPr>
            <p:style>
              <a:lnRef idx="0"/>
              <a:fillRef idx="0"/>
              <a:effectRef idx="0"/>
              <a:fontRef idx="minor"/>
            </p:style>
          </p:sp>
          <p:sp>
            <p:nvSpPr>
              <p:cNvPr id="204" name="AutoShape 27"/>
              <p:cNvSpPr/>
              <p:nvPr/>
            </p:nvSpPr>
            <p:spPr>
              <a:xfrm>
                <a:off x="3763080" y="5330160"/>
                <a:ext cx="2252160" cy="863280"/>
              </a:xfrm>
              <a:custGeom>
                <a:avLst/>
                <a:gdLst/>
                <a:ahLst/>
                <a:rect l="l" t="t" r="r" b="b"/>
                <a:pathLst>
                  <a:path w="2254250" h="865187">
                    <a:moveTo>
                      <a:pt x="0" y="0"/>
                    </a:moveTo>
                    <a:lnTo>
                      <a:pt x="2254250" y="0"/>
                    </a:lnTo>
                    <a:lnTo>
                      <a:pt x="2254250" y="865187"/>
                    </a:lnTo>
                    <a:lnTo>
                      <a:pt x="0" y="865187"/>
                    </a:lnTo>
                    <a:lnTo>
                      <a:pt x="0" y="0"/>
                    </a:lnTo>
                    <a:close/>
                    <a:moveTo>
                      <a:pt x="72503" y="72503"/>
                    </a:moveTo>
                    <a:lnTo>
                      <a:pt x="72503" y="792684"/>
                    </a:lnTo>
                    <a:lnTo>
                      <a:pt x="2181747" y="792684"/>
                    </a:lnTo>
                    <a:lnTo>
                      <a:pt x="2181747" y="72503"/>
                    </a:lnTo>
                    <a:lnTo>
                      <a:pt x="72503" y="72503"/>
                    </a:lnTo>
                    <a:close/>
                  </a:path>
                </a:pathLst>
              </a:custGeom>
              <a:solidFill>
                <a:srgbClr val="00b8ff"/>
              </a:solidFill>
              <a:ln cap="sq" w="9360">
                <a:solidFill>
                  <a:srgbClr val="000000"/>
                </a:solidFill>
                <a:round/>
              </a:ln>
            </p:spPr>
            <p:style>
              <a:lnRef idx="0"/>
              <a:fillRef idx="0"/>
              <a:effectRef idx="0"/>
              <a:fontRef idx="minor"/>
            </p:style>
            <p:txBody>
              <a:bodyPr lIns="90000" rIns="90000" tIns="46800" bIns="46800" anchor="t">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cs-CZ" sz="18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100" spc="-1" strike="noStrike">
                    <a:solidFill>
                      <a:srgbClr val="000000"/>
                    </a:solidFill>
                    <a:latin typeface="Arial"/>
                    <a:ea typeface="Droid Sans Fallback"/>
                  </a:rPr>
                  <a:t>Matice informací o vzorcích</a:t>
                </a:r>
                <a:endParaRPr b="0" lang="cs-CZ" sz="11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100" spc="-1" strike="noStrike">
                    <a:solidFill>
                      <a:srgbClr val="000000"/>
                    </a:solidFill>
                    <a:latin typeface="Arial"/>
                    <a:ea typeface="Droid Sans Fallback"/>
                  </a:rPr>
                  <a:t>N x P</a:t>
                </a:r>
                <a:endParaRPr b="0" lang="cs-CZ" sz="11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100" spc="-1" strike="noStrike">
                    <a:solidFill>
                      <a:srgbClr val="000000"/>
                    </a:solidFill>
                    <a:latin typeface="Arial"/>
                    <a:ea typeface="Droid Sans Fallback"/>
                  </a:rPr>
                  <a:t>(např. klinická data v medicíně)</a:t>
                </a:r>
                <a:endParaRPr b="0" lang="cs-CZ" sz="1100" spc="-1" strike="noStrike">
                  <a:latin typeface="Arial"/>
                </a:endParaRPr>
              </a:p>
            </p:txBody>
          </p:sp>
          <p:sp>
            <p:nvSpPr>
              <p:cNvPr id="205" name="AutoShape 28"/>
              <p:cNvSpPr/>
              <p:nvPr/>
            </p:nvSpPr>
            <p:spPr>
              <a:xfrm>
                <a:off x="3756960" y="4339440"/>
                <a:ext cx="2258640" cy="863280"/>
              </a:xfrm>
              <a:custGeom>
                <a:avLst/>
                <a:gdLst/>
                <a:ahLst/>
                <a:rect l="l" t="t" r="r" b="b"/>
                <a:pathLst>
                  <a:path w="2260600" h="754062">
                    <a:moveTo>
                      <a:pt x="0" y="0"/>
                    </a:moveTo>
                    <a:lnTo>
                      <a:pt x="2260600" y="0"/>
                    </a:lnTo>
                    <a:lnTo>
                      <a:pt x="2260600" y="754062"/>
                    </a:lnTo>
                    <a:lnTo>
                      <a:pt x="0" y="754062"/>
                    </a:lnTo>
                    <a:lnTo>
                      <a:pt x="0" y="0"/>
                    </a:lnTo>
                    <a:close/>
                    <a:moveTo>
                      <a:pt x="63190" y="63190"/>
                    </a:moveTo>
                    <a:lnTo>
                      <a:pt x="63190" y="690872"/>
                    </a:lnTo>
                    <a:lnTo>
                      <a:pt x="2197410" y="690872"/>
                    </a:lnTo>
                    <a:lnTo>
                      <a:pt x="2197410" y="63190"/>
                    </a:lnTo>
                    <a:lnTo>
                      <a:pt x="63190" y="63190"/>
                    </a:lnTo>
                    <a:close/>
                  </a:path>
                </a:pathLst>
              </a:custGeom>
              <a:solidFill>
                <a:srgbClr val="00b8ff"/>
              </a:solidFill>
              <a:ln cap="sq" w="9360">
                <a:solidFill>
                  <a:srgbClr val="000000"/>
                </a:solidFill>
                <a:round/>
              </a:ln>
            </p:spPr>
            <p:style>
              <a:lnRef idx="0"/>
              <a:fillRef idx="0"/>
              <a:effectRef idx="0"/>
              <a:fontRef idx="minor"/>
            </p:style>
            <p:txBody>
              <a:bodyPr lIns="90000" rIns="90000" tIns="46800" bIns="46800" anchor="t">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cs-CZ" sz="18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100" spc="-1" strike="noStrike">
                    <a:solidFill>
                      <a:srgbClr val="000000"/>
                    </a:solidFill>
                    <a:latin typeface="Arial"/>
                    <a:ea typeface="Droid Sans Fallback"/>
                  </a:rPr>
                  <a:t>Finální datová matice </a:t>
                </a:r>
                <a:endParaRPr b="0" lang="cs-CZ" sz="11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100" spc="-1" strike="noStrike">
                    <a:solidFill>
                      <a:srgbClr val="000000"/>
                    </a:solidFill>
                    <a:latin typeface="Arial"/>
                    <a:ea typeface="Droid Sans Fallback"/>
                  </a:rPr>
                  <a:t>N vzorků a K genů </a:t>
                </a:r>
                <a:endParaRPr b="0" lang="cs-CZ" sz="11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100" spc="-1" strike="noStrike">
                    <a:solidFill>
                      <a:srgbClr val="000000"/>
                    </a:solidFill>
                    <a:latin typeface="Arial"/>
                    <a:ea typeface="Droid Sans Fallback"/>
                  </a:rPr>
                  <a:t>(proteinů)</a:t>
                </a:r>
                <a:endParaRPr b="0" lang="cs-CZ" sz="1100" spc="-1" strike="noStrike">
                  <a:latin typeface="Arial"/>
                </a:endParaRPr>
              </a:p>
            </p:txBody>
          </p:sp>
          <p:sp>
            <p:nvSpPr>
              <p:cNvPr id="206" name="AutoShape 30"/>
              <p:cNvSpPr/>
              <p:nvPr/>
            </p:nvSpPr>
            <p:spPr>
              <a:xfrm flipH="1" rot="10800000">
                <a:off x="6382800" y="1702800"/>
                <a:ext cx="1020240" cy="3668400"/>
              </a:xfrm>
              <a:prstGeom prst="bentConnector3">
                <a:avLst>
                  <a:gd name="adj1" fmla="val 28402"/>
                </a:avLst>
              </a:prstGeom>
              <a:noFill/>
              <a:ln cap="sq" w="9360">
                <a:solidFill>
                  <a:srgbClr val="000000"/>
                </a:solidFill>
                <a:round/>
                <a:tailEnd len="med" type="arrow" w="med"/>
              </a:ln>
            </p:spPr>
            <p:style>
              <a:lnRef idx="0"/>
              <a:fillRef idx="0"/>
              <a:effectRef idx="0"/>
              <a:fontRef idx="minor"/>
            </p:style>
          </p:sp>
          <p:sp>
            <p:nvSpPr>
              <p:cNvPr id="207" name="AutoShape 31"/>
              <p:cNvSpPr/>
              <p:nvPr/>
            </p:nvSpPr>
            <p:spPr>
              <a:xfrm flipV="1">
                <a:off x="6382440" y="2836440"/>
                <a:ext cx="1018800" cy="2518920"/>
              </a:xfrm>
              <a:prstGeom prst="bentConnector3">
                <a:avLst>
                  <a:gd name="adj1" fmla="val 43821"/>
                </a:avLst>
              </a:prstGeom>
              <a:noFill/>
              <a:ln cap="sq" w="9360">
                <a:solidFill>
                  <a:srgbClr val="000000"/>
                </a:solidFill>
                <a:round/>
                <a:tailEnd len="med" type="arrow" w="med"/>
              </a:ln>
            </p:spPr>
            <p:style>
              <a:lnRef idx="0"/>
              <a:fillRef idx="0"/>
              <a:effectRef idx="0"/>
              <a:fontRef idx="minor"/>
            </p:style>
          </p:sp>
          <p:sp>
            <p:nvSpPr>
              <p:cNvPr id="208" name="AutoShape 32"/>
              <p:cNvSpPr/>
              <p:nvPr/>
            </p:nvSpPr>
            <p:spPr>
              <a:xfrm flipH="1" rot="10800000">
                <a:off x="6383160" y="4009320"/>
                <a:ext cx="1020240" cy="1361880"/>
              </a:xfrm>
              <a:prstGeom prst="bentConnector3">
                <a:avLst>
                  <a:gd name="adj1" fmla="val 59153"/>
                </a:avLst>
              </a:prstGeom>
              <a:noFill/>
              <a:ln cap="sq" w="9360">
                <a:solidFill>
                  <a:srgbClr val="000000"/>
                </a:solidFill>
                <a:round/>
                <a:tailEnd len="med" type="arrow" w="med"/>
              </a:ln>
            </p:spPr>
            <p:style>
              <a:lnRef idx="0"/>
              <a:fillRef idx="0"/>
              <a:effectRef idx="0"/>
              <a:fontRef idx="minor"/>
            </p:style>
          </p:sp>
          <p:sp>
            <p:nvSpPr>
              <p:cNvPr id="209" name="AutoShape 33"/>
              <p:cNvSpPr/>
              <p:nvPr/>
            </p:nvSpPr>
            <p:spPr>
              <a:xfrm flipV="1">
                <a:off x="6514200" y="4812480"/>
                <a:ext cx="874440" cy="555120"/>
              </a:xfrm>
              <a:prstGeom prst="bentConnector3">
                <a:avLst>
                  <a:gd name="adj1" fmla="val 69552"/>
                </a:avLst>
              </a:prstGeom>
              <a:noFill/>
              <a:ln cap="sq" w="9360">
                <a:solidFill>
                  <a:srgbClr val="000000"/>
                </a:solidFill>
                <a:round/>
                <a:tailEnd len="med" type="arrow" w="med"/>
              </a:ln>
            </p:spPr>
            <p:style>
              <a:lnRef idx="0"/>
              <a:fillRef idx="0"/>
              <a:effectRef idx="0"/>
              <a:fontRef idx="minor"/>
            </p:style>
          </p:sp>
          <p:sp>
            <p:nvSpPr>
              <p:cNvPr id="210" name="AutoShape 34"/>
              <p:cNvSpPr/>
              <p:nvPr/>
            </p:nvSpPr>
            <p:spPr>
              <a:xfrm>
                <a:off x="8800200" y="335880"/>
                <a:ext cx="1447560" cy="506160"/>
              </a:xfrm>
              <a:custGeom>
                <a:avLst/>
                <a:gdLst/>
                <a:ahLst/>
                <a:rect l="l" t="t" r="r" b="b"/>
                <a:pathLst>
                  <a:path w="1449387" h="508000">
                    <a:moveTo>
                      <a:pt x="0" y="0"/>
                    </a:moveTo>
                    <a:lnTo>
                      <a:pt x="1449387" y="0"/>
                    </a:lnTo>
                    <a:lnTo>
                      <a:pt x="1449387" y="508000"/>
                    </a:lnTo>
                    <a:lnTo>
                      <a:pt x="0" y="508000"/>
                    </a:lnTo>
                    <a:lnTo>
                      <a:pt x="0" y="0"/>
                    </a:lnTo>
                    <a:close/>
                    <a:moveTo>
                      <a:pt x="42570" y="42570"/>
                    </a:moveTo>
                    <a:lnTo>
                      <a:pt x="42570" y="465430"/>
                    </a:lnTo>
                    <a:lnTo>
                      <a:pt x="1406817" y="465430"/>
                    </a:lnTo>
                    <a:lnTo>
                      <a:pt x="1406817" y="42570"/>
                    </a:lnTo>
                    <a:lnTo>
                      <a:pt x="42570" y="42570"/>
                    </a:lnTo>
                    <a:close/>
                  </a:path>
                </a:pathLst>
              </a:custGeom>
              <a:solidFill>
                <a:srgbClr val="ffff99"/>
              </a:solidFill>
              <a:ln cap="sq" w="9360">
                <a:solidFill>
                  <a:srgbClr val="000000"/>
                </a:solidFill>
                <a:round/>
              </a:ln>
            </p:spPr>
            <p:style>
              <a:lnRef idx="0"/>
              <a:fillRef idx="0"/>
              <a:effectRef idx="0"/>
              <a:fontRef idx="minor"/>
            </p:style>
            <p:txBody>
              <a:bodyPr lIns="90000" rIns="90000" tIns="46800" bIns="46800" anchor="t">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cs-CZ" sz="1100" spc="-1" strike="noStrike">
                    <a:solidFill>
                      <a:srgbClr val="000000"/>
                    </a:solidFill>
                    <a:latin typeface="Arial"/>
                    <a:ea typeface="Droid Sans Fallback"/>
                  </a:rPr>
                  <a:t>Nové skupiny</a:t>
                </a:r>
                <a:endParaRPr b="0" lang="cs-CZ" sz="11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100" spc="-1" strike="noStrike">
                    <a:solidFill>
                      <a:srgbClr val="000000"/>
                    </a:solidFill>
                    <a:latin typeface="Arial"/>
                    <a:ea typeface="Droid Sans Fallback"/>
                  </a:rPr>
                  <a:t>genů nebo vzorků</a:t>
                </a:r>
                <a:endParaRPr b="0" lang="cs-CZ" sz="1100" spc="-1" strike="noStrike">
                  <a:latin typeface="Arial"/>
                </a:endParaRPr>
              </a:p>
            </p:txBody>
          </p:sp>
          <p:sp>
            <p:nvSpPr>
              <p:cNvPr id="211" name="AutoShape 35"/>
              <p:cNvSpPr/>
              <p:nvPr/>
            </p:nvSpPr>
            <p:spPr>
              <a:xfrm>
                <a:off x="9006480" y="1347120"/>
                <a:ext cx="1765080" cy="717120"/>
              </a:xfrm>
              <a:custGeom>
                <a:avLst/>
                <a:gdLst/>
                <a:ahLst/>
                <a:rect l="l" t="t" r="r" b="b"/>
                <a:pathLst>
                  <a:path w="1767681" h="719138">
                    <a:moveTo>
                      <a:pt x="0" y="0"/>
                    </a:moveTo>
                    <a:lnTo>
                      <a:pt x="1767681" y="0"/>
                    </a:lnTo>
                    <a:lnTo>
                      <a:pt x="1767681" y="719138"/>
                    </a:lnTo>
                    <a:lnTo>
                      <a:pt x="0" y="719138"/>
                    </a:lnTo>
                    <a:lnTo>
                      <a:pt x="0" y="0"/>
                    </a:lnTo>
                    <a:close/>
                    <a:moveTo>
                      <a:pt x="60264" y="60264"/>
                    </a:moveTo>
                    <a:lnTo>
                      <a:pt x="60264" y="658874"/>
                    </a:lnTo>
                    <a:lnTo>
                      <a:pt x="1707417" y="658874"/>
                    </a:lnTo>
                    <a:lnTo>
                      <a:pt x="1707417" y="60264"/>
                    </a:lnTo>
                    <a:lnTo>
                      <a:pt x="60264" y="60264"/>
                    </a:lnTo>
                    <a:close/>
                  </a:path>
                </a:pathLst>
              </a:custGeom>
              <a:solidFill>
                <a:srgbClr val="d2d2f4"/>
              </a:solidFill>
              <a:ln cap="sq" w="9360">
                <a:solidFill>
                  <a:srgbClr val="000000"/>
                </a:solidFill>
                <a:round/>
              </a:ln>
            </p:spPr>
            <p:style>
              <a:lnRef idx="0"/>
              <a:fillRef idx="0"/>
              <a:effectRef idx="0"/>
              <a:fontRef idx="minor"/>
            </p:style>
            <p:txBody>
              <a:bodyPr lIns="90000" rIns="90000" tIns="46800" bIns="46800" anchor="t">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cs-CZ" sz="1100" spc="-1" strike="noStrike">
                    <a:solidFill>
                      <a:srgbClr val="000000"/>
                    </a:solidFill>
                    <a:latin typeface="Arial"/>
                    <a:ea typeface="Droid Sans Fallback"/>
                  </a:rPr>
                  <a:t>List genů </a:t>
                </a:r>
                <a:endParaRPr b="0" lang="cs-CZ" sz="11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100" spc="-1" strike="noStrike">
                    <a:solidFill>
                      <a:srgbClr val="000000"/>
                    </a:solidFill>
                    <a:latin typeface="Arial"/>
                    <a:ea typeface="Droid Sans Fallback"/>
                  </a:rPr>
                  <a:t>s odlišnou expresí </a:t>
                </a:r>
                <a:endParaRPr b="0" lang="cs-CZ" sz="11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100" spc="-1" strike="noStrike">
                    <a:solidFill>
                      <a:srgbClr val="000000"/>
                    </a:solidFill>
                    <a:latin typeface="Arial"/>
                    <a:ea typeface="Droid Sans Fallback"/>
                  </a:rPr>
                  <a:t>mezi skupinami vzorků</a:t>
                </a:r>
                <a:endParaRPr b="0" lang="cs-CZ" sz="1100" spc="-1" strike="noStrike">
                  <a:latin typeface="Arial"/>
                </a:endParaRPr>
              </a:p>
            </p:txBody>
          </p:sp>
          <p:sp>
            <p:nvSpPr>
              <p:cNvPr id="212" name="AutoShape 36"/>
              <p:cNvSpPr/>
              <p:nvPr/>
            </p:nvSpPr>
            <p:spPr>
              <a:xfrm>
                <a:off x="9035280" y="2475720"/>
                <a:ext cx="1738080" cy="753840"/>
              </a:xfrm>
              <a:custGeom>
                <a:avLst/>
                <a:gdLst/>
                <a:ahLst/>
                <a:rect l="l" t="t" r="r" b="b"/>
                <a:pathLst>
                  <a:path w="1739105" h="754936">
                    <a:moveTo>
                      <a:pt x="0" y="0"/>
                    </a:moveTo>
                    <a:lnTo>
                      <a:pt x="1739105" y="0"/>
                    </a:lnTo>
                    <a:lnTo>
                      <a:pt x="1739105" y="754936"/>
                    </a:lnTo>
                    <a:lnTo>
                      <a:pt x="0" y="754936"/>
                    </a:lnTo>
                    <a:lnTo>
                      <a:pt x="0" y="0"/>
                    </a:lnTo>
                    <a:close/>
                    <a:moveTo>
                      <a:pt x="63264" y="63264"/>
                    </a:moveTo>
                    <a:lnTo>
                      <a:pt x="63264" y="691672"/>
                    </a:lnTo>
                    <a:lnTo>
                      <a:pt x="1675841" y="691672"/>
                    </a:lnTo>
                    <a:lnTo>
                      <a:pt x="1675841" y="63264"/>
                    </a:lnTo>
                    <a:lnTo>
                      <a:pt x="63264" y="63264"/>
                    </a:lnTo>
                    <a:close/>
                  </a:path>
                </a:pathLst>
              </a:custGeom>
              <a:solidFill>
                <a:srgbClr val="ffcc99"/>
              </a:solidFill>
              <a:ln cap="sq" w="9360">
                <a:solidFill>
                  <a:srgbClr val="000000"/>
                </a:solidFill>
                <a:round/>
              </a:ln>
            </p:spPr>
            <p:style>
              <a:lnRef idx="0"/>
              <a:fillRef idx="0"/>
              <a:effectRef idx="0"/>
              <a:fontRef idx="minor"/>
            </p:style>
            <p:txBody>
              <a:bodyPr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cs-CZ" sz="1100" spc="-1" strike="noStrike">
                    <a:solidFill>
                      <a:srgbClr val="000000"/>
                    </a:solidFill>
                    <a:latin typeface="Arial"/>
                    <a:ea typeface="Droid Sans Fallback"/>
                  </a:rPr>
                  <a:t>Klasifikační pravidlo</a:t>
                </a:r>
                <a:endParaRPr b="0" lang="cs-CZ" sz="11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100" spc="-1" strike="noStrike">
                    <a:solidFill>
                      <a:srgbClr val="000000"/>
                    </a:solidFill>
                    <a:latin typeface="Arial"/>
                    <a:ea typeface="Droid Sans Fallback"/>
                  </a:rPr>
                  <a:t>využívající </a:t>
                </a:r>
                <a:endParaRPr b="0" lang="cs-CZ" sz="11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cs-CZ" sz="1100" spc="-1" strike="noStrike">
                    <a:solidFill>
                      <a:srgbClr val="000000"/>
                    </a:solidFill>
                    <a:latin typeface="Arial"/>
                    <a:ea typeface="Droid Sans Fallback"/>
                  </a:rPr>
                  <a:t>genovou expresi</a:t>
                </a:r>
                <a:endParaRPr b="0" lang="cs-CZ" sz="1100" spc="-1" strike="noStrike">
                  <a:latin typeface="Arial"/>
                </a:endParaRPr>
              </a:p>
            </p:txBody>
          </p:sp>
          <p:sp>
            <p:nvSpPr>
              <p:cNvPr id="213" name="AutoShape 37"/>
              <p:cNvSpPr/>
              <p:nvPr/>
            </p:nvSpPr>
            <p:spPr>
              <a:xfrm>
                <a:off x="9065520" y="3726720"/>
                <a:ext cx="1706040" cy="571320"/>
              </a:xfrm>
              <a:custGeom>
                <a:avLst/>
                <a:gdLst/>
                <a:ahLst/>
                <a:rect l="l" t="t" r="r" b="b"/>
                <a:pathLst>
                  <a:path w="1708943" h="573087">
                    <a:moveTo>
                      <a:pt x="0" y="0"/>
                    </a:moveTo>
                    <a:lnTo>
                      <a:pt x="1708943" y="0"/>
                    </a:lnTo>
                    <a:lnTo>
                      <a:pt x="1708943" y="573087"/>
                    </a:lnTo>
                    <a:lnTo>
                      <a:pt x="0" y="573087"/>
                    </a:lnTo>
                    <a:lnTo>
                      <a:pt x="0" y="0"/>
                    </a:lnTo>
                    <a:close/>
                    <a:moveTo>
                      <a:pt x="48025" y="48025"/>
                    </a:moveTo>
                    <a:lnTo>
                      <a:pt x="48025" y="525062"/>
                    </a:lnTo>
                    <a:lnTo>
                      <a:pt x="1660918" y="525062"/>
                    </a:lnTo>
                    <a:lnTo>
                      <a:pt x="1660918" y="48025"/>
                    </a:lnTo>
                    <a:lnTo>
                      <a:pt x="48025" y="48025"/>
                    </a:lnTo>
                    <a:close/>
                  </a:path>
                </a:pathLst>
              </a:custGeom>
              <a:solidFill>
                <a:srgbClr val="66ff66"/>
              </a:solidFill>
              <a:ln cap="sq" w="9360">
                <a:solidFill>
                  <a:srgbClr val="000000"/>
                </a:solidFill>
                <a:round/>
              </a:ln>
            </p:spPr>
            <p:style>
              <a:lnRef idx="0"/>
              <a:fillRef idx="0"/>
              <a:effectRef idx="0"/>
              <a:fontRef idx="minor"/>
            </p:style>
            <p:txBody>
              <a:bodyPr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cs-CZ" sz="1100" spc="-1" strike="noStrike">
                    <a:solidFill>
                      <a:srgbClr val="000000"/>
                    </a:solidFill>
                    <a:latin typeface="Arial"/>
                    <a:ea typeface="Droid Sans Fallback"/>
                  </a:rPr>
                  <a:t>Seznam </a:t>
                </a:r>
                <a:endParaRPr b="0" lang="cs-CZ" sz="1100" spc="-1" strike="noStrike">
                  <a:latin typeface="Arial"/>
                </a:endParaRPr>
              </a:p>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cs-CZ" sz="1100" spc="-1" strike="noStrike">
                    <a:solidFill>
                      <a:srgbClr val="000000"/>
                    </a:solidFill>
                    <a:latin typeface="Arial"/>
                    <a:ea typeface="Droid Sans Fallback"/>
                  </a:rPr>
                  <a:t>prognostických genů</a:t>
                </a:r>
                <a:endParaRPr b="0" lang="cs-CZ" sz="1100" spc="-1" strike="noStrike">
                  <a:latin typeface="Arial"/>
                </a:endParaRPr>
              </a:p>
            </p:txBody>
          </p:sp>
          <p:sp>
            <p:nvSpPr>
              <p:cNvPr id="214" name="AutoShape 38"/>
              <p:cNvSpPr/>
              <p:nvPr/>
            </p:nvSpPr>
            <p:spPr>
              <a:xfrm>
                <a:off x="8390880" y="585000"/>
                <a:ext cx="407520" cy="2880"/>
              </a:xfrm>
              <a:prstGeom prst="bentConnector3">
                <a:avLst>
                  <a:gd name="adj1" fmla="val 80847"/>
                </a:avLst>
              </a:prstGeom>
              <a:noFill/>
              <a:ln cap="sq" w="9360">
                <a:solidFill>
                  <a:srgbClr val="000000"/>
                </a:solidFill>
                <a:round/>
                <a:tailEnd len="med" type="arrow" w="med"/>
              </a:ln>
            </p:spPr>
            <p:style>
              <a:lnRef idx="0"/>
              <a:fillRef idx="0"/>
              <a:effectRef idx="0"/>
              <a:fontRef idx="minor"/>
            </p:style>
          </p:sp>
          <p:sp>
            <p:nvSpPr>
              <p:cNvPr id="215" name="AutoShape 39"/>
              <p:cNvSpPr/>
              <p:nvPr/>
            </p:nvSpPr>
            <p:spPr>
              <a:xfrm>
                <a:off x="8571600" y="1702440"/>
                <a:ext cx="434520" cy="1080"/>
              </a:xfrm>
              <a:prstGeom prst="bentConnector3">
                <a:avLst>
                  <a:gd name="adj1" fmla="val 76588"/>
                </a:avLst>
              </a:prstGeom>
              <a:noFill/>
              <a:ln cap="sq" w="9360">
                <a:solidFill>
                  <a:srgbClr val="000000"/>
                </a:solidFill>
                <a:round/>
                <a:tailEnd len="med" type="arrow" w="med"/>
              </a:ln>
            </p:spPr>
            <p:style>
              <a:lnRef idx="0"/>
              <a:fillRef idx="0"/>
              <a:effectRef idx="0"/>
              <a:fontRef idx="minor"/>
            </p:style>
          </p:sp>
          <p:sp>
            <p:nvSpPr>
              <p:cNvPr id="216" name="AutoShape 40"/>
              <p:cNvSpPr/>
              <p:nvPr/>
            </p:nvSpPr>
            <p:spPr>
              <a:xfrm>
                <a:off x="8590680" y="2853720"/>
                <a:ext cx="442440" cy="4320"/>
              </a:xfrm>
              <a:prstGeom prst="bentConnector3">
                <a:avLst>
                  <a:gd name="adj1" fmla="val 76116"/>
                </a:avLst>
              </a:prstGeom>
              <a:noFill/>
              <a:ln cap="sq" w="9360">
                <a:solidFill>
                  <a:srgbClr val="000000"/>
                </a:solidFill>
                <a:round/>
                <a:tailEnd len="med" type="arrow" w="med"/>
              </a:ln>
            </p:spPr>
            <p:style>
              <a:lnRef idx="0"/>
              <a:fillRef idx="0"/>
              <a:effectRef idx="0"/>
              <a:fontRef idx="minor"/>
            </p:style>
          </p:sp>
          <p:sp>
            <p:nvSpPr>
              <p:cNvPr id="217" name="AutoShape 41"/>
              <p:cNvSpPr/>
              <p:nvPr/>
            </p:nvSpPr>
            <p:spPr>
              <a:xfrm>
                <a:off x="8667000" y="4009320"/>
                <a:ext cx="433080" cy="2880"/>
              </a:xfrm>
              <a:prstGeom prst="bentConnector3">
                <a:avLst>
                  <a:gd name="adj1" fmla="val 76676"/>
                </a:avLst>
              </a:prstGeom>
              <a:noFill/>
              <a:ln cap="sq" w="9360">
                <a:solidFill>
                  <a:srgbClr val="000000"/>
                </a:solidFill>
                <a:round/>
                <a:tailEnd len="med" type="arrow" w="med"/>
              </a:ln>
            </p:spPr>
            <p:style>
              <a:lnRef idx="0"/>
              <a:fillRef idx="0"/>
              <a:effectRef idx="0"/>
              <a:fontRef idx="minor"/>
            </p:style>
          </p:sp>
          <p:sp>
            <p:nvSpPr>
              <p:cNvPr id="218" name="AutoShape 42"/>
              <p:cNvSpPr/>
              <p:nvPr/>
            </p:nvSpPr>
            <p:spPr>
              <a:xfrm>
                <a:off x="10275120" y="581760"/>
                <a:ext cx="220320" cy="2880"/>
              </a:xfrm>
              <a:prstGeom prst="bentConnector3">
                <a:avLst>
                  <a:gd name="adj1" fmla="val -17588"/>
                </a:avLst>
              </a:prstGeom>
              <a:noFill/>
              <a:ln cap="sq" w="9360">
                <a:solidFill>
                  <a:srgbClr val="000000"/>
                </a:solidFill>
                <a:round/>
                <a:tailEnd len="med" type="arrow" w="med"/>
              </a:ln>
            </p:spPr>
            <p:style>
              <a:lnRef idx="0"/>
              <a:fillRef idx="0"/>
              <a:effectRef idx="0"/>
              <a:fontRef idx="minor"/>
            </p:style>
          </p:sp>
          <p:sp>
            <p:nvSpPr>
              <p:cNvPr id="219" name="AutoShape 43"/>
              <p:cNvSpPr/>
              <p:nvPr/>
            </p:nvSpPr>
            <p:spPr>
              <a:xfrm rot="5400000">
                <a:off x="9276120" y="-453960"/>
                <a:ext cx="615600" cy="3195360"/>
              </a:xfrm>
              <a:prstGeom prst="bentConnector3">
                <a:avLst>
                  <a:gd name="adj1" fmla="val 49968"/>
                </a:avLst>
              </a:prstGeom>
              <a:noFill/>
              <a:ln cap="sq" w="9360">
                <a:solidFill>
                  <a:srgbClr val="000000"/>
                </a:solidFill>
                <a:round/>
                <a:tailEnd len="med" type="arrow" w="med"/>
              </a:ln>
            </p:spPr>
            <p:style>
              <a:lnRef idx="0"/>
              <a:fillRef idx="0"/>
              <a:effectRef idx="0"/>
              <a:fontRef idx="minor"/>
            </p:style>
          </p:sp>
          <p:sp>
            <p:nvSpPr>
              <p:cNvPr id="220" name="AutoShape 44"/>
              <p:cNvSpPr/>
              <p:nvPr/>
            </p:nvSpPr>
            <p:spPr>
              <a:xfrm rot="5400000">
                <a:off x="8705520" y="126000"/>
                <a:ext cx="1766520" cy="3185640"/>
              </a:xfrm>
              <a:prstGeom prst="bentConnector3">
                <a:avLst>
                  <a:gd name="adj1" fmla="val 73172"/>
                </a:avLst>
              </a:prstGeom>
              <a:noFill/>
              <a:ln cap="sq" w="9360">
                <a:solidFill>
                  <a:srgbClr val="000000"/>
                </a:solidFill>
                <a:round/>
                <a:tailEnd len="med" type="arrow" w="med"/>
              </a:ln>
            </p:spPr>
            <p:style>
              <a:lnRef idx="0"/>
              <a:fillRef idx="0"/>
              <a:effectRef idx="0"/>
              <a:fontRef idx="minor"/>
            </p:style>
          </p:sp>
          <p:sp>
            <p:nvSpPr>
              <p:cNvPr id="221" name="AutoShape 45"/>
              <p:cNvSpPr/>
              <p:nvPr/>
            </p:nvSpPr>
            <p:spPr>
              <a:xfrm rot="5400000">
                <a:off x="8146800" y="722880"/>
                <a:ext cx="2922120" cy="3147480"/>
              </a:xfrm>
              <a:prstGeom prst="bentConnector3">
                <a:avLst>
                  <a:gd name="adj1" fmla="val 84547"/>
                </a:avLst>
              </a:prstGeom>
              <a:noFill/>
              <a:ln cap="sq" w="9360">
                <a:solidFill>
                  <a:srgbClr val="000000"/>
                </a:solidFill>
                <a:round/>
                <a:tailEnd len="med" type="arrow" w="med"/>
              </a:ln>
            </p:spPr>
            <p:style>
              <a:lnRef idx="0"/>
              <a:fillRef idx="0"/>
              <a:effectRef idx="0"/>
              <a:fontRef idx="minor"/>
            </p:style>
          </p:sp>
          <p:sp>
            <p:nvSpPr>
              <p:cNvPr id="222" name="AutoShape 46"/>
              <p:cNvSpPr/>
              <p:nvPr/>
            </p:nvSpPr>
            <p:spPr>
              <a:xfrm rot="5400000">
                <a:off x="8031240" y="1643040"/>
                <a:ext cx="3957120" cy="2342160"/>
              </a:xfrm>
              <a:prstGeom prst="bentConnector3">
                <a:avLst>
                  <a:gd name="adj1" fmla="val 65518"/>
                </a:avLst>
              </a:prstGeom>
              <a:noFill/>
              <a:ln cap="sq" w="9360">
                <a:solidFill>
                  <a:srgbClr val="000000"/>
                </a:solidFill>
                <a:round/>
                <a:tailEnd len="med" type="arrow" w="med"/>
              </a:ln>
            </p:spPr>
            <p:style>
              <a:lnRef idx="0"/>
              <a:fillRef idx="0"/>
              <a:effectRef idx="0"/>
              <a:fontRef idx="minor"/>
            </p:style>
          </p:sp>
          <p:sp>
            <p:nvSpPr>
              <p:cNvPr id="223" name="AutoShape 47"/>
              <p:cNvSpPr/>
              <p:nvPr/>
            </p:nvSpPr>
            <p:spPr>
              <a:xfrm flipH="1">
                <a:off x="7800120" y="5093640"/>
                <a:ext cx="336240" cy="666360"/>
              </a:xfrm>
              <a:prstGeom prst="bentConnector2">
                <a:avLst/>
              </a:prstGeom>
              <a:noFill/>
              <a:ln cap="sq" w="9360">
                <a:solidFill>
                  <a:srgbClr val="000000"/>
                </a:solidFill>
                <a:round/>
                <a:tailEnd len="med" type="arrow" w="med"/>
              </a:ln>
            </p:spPr>
            <p:style>
              <a:lnRef idx="0"/>
              <a:fillRef idx="0"/>
              <a:effectRef idx="0"/>
              <a:fontRef idx="minor"/>
            </p:style>
          </p:sp>
          <p:sp>
            <p:nvSpPr>
              <p:cNvPr id="224" name="AutoShape 48"/>
              <p:cNvSpPr/>
              <p:nvPr/>
            </p:nvSpPr>
            <p:spPr>
              <a:xfrm flipH="1">
                <a:off x="4830840" y="828000"/>
                <a:ext cx="6120" cy="526680"/>
              </a:xfrm>
              <a:custGeom>
                <a:avLst/>
                <a:gdLst/>
                <a:ahLst/>
                <a:rect l="l" t="t" r="r" b="b"/>
                <a:pathLst>
                  <a:path w="21600" h="21600">
                    <a:moveTo>
                      <a:pt x="0" y="0"/>
                    </a:moveTo>
                    <a:lnTo>
                      <a:pt x="21600" y="21600"/>
                    </a:lnTo>
                  </a:path>
                </a:pathLst>
              </a:custGeom>
              <a:noFill/>
              <a:ln cap="sq" w="9360">
                <a:solidFill>
                  <a:srgbClr val="000000"/>
                </a:solidFill>
                <a:miter/>
                <a:tailEnd len="med" type="arrow" w="med"/>
              </a:ln>
            </p:spPr>
            <p:style>
              <a:lnRef idx="0"/>
              <a:fillRef idx="0"/>
              <a:effectRef idx="0"/>
              <a:fontRef idx="minor"/>
            </p:style>
          </p:sp>
          <p:sp>
            <p:nvSpPr>
              <p:cNvPr id="225" name="AutoShape 49"/>
              <p:cNvSpPr/>
              <p:nvPr/>
            </p:nvSpPr>
            <p:spPr>
              <a:xfrm flipH="1">
                <a:off x="4832280" y="1694880"/>
                <a:ext cx="1080" cy="388440"/>
              </a:xfrm>
              <a:custGeom>
                <a:avLst/>
                <a:gdLst/>
                <a:ahLst/>
                <a:rect l="l" t="t" r="r" b="b"/>
                <a:pathLst>
                  <a:path w="21600" h="21600">
                    <a:moveTo>
                      <a:pt x="0" y="0"/>
                    </a:moveTo>
                    <a:lnTo>
                      <a:pt x="21600" y="21600"/>
                    </a:lnTo>
                  </a:path>
                </a:pathLst>
              </a:custGeom>
              <a:noFill/>
              <a:ln cap="sq" w="9360">
                <a:solidFill>
                  <a:srgbClr val="000000"/>
                </a:solidFill>
                <a:miter/>
                <a:tailEnd len="med" type="arrow" w="med"/>
              </a:ln>
            </p:spPr>
            <p:style>
              <a:lnRef idx="0"/>
              <a:fillRef idx="0"/>
              <a:effectRef idx="0"/>
              <a:fontRef idx="minor"/>
            </p:style>
          </p:sp>
          <p:sp>
            <p:nvSpPr>
              <p:cNvPr id="226" name="AutoShape 50"/>
              <p:cNvSpPr/>
              <p:nvPr/>
            </p:nvSpPr>
            <p:spPr>
              <a:xfrm flipH="1">
                <a:off x="4837320" y="2621520"/>
                <a:ext cx="9000" cy="451800"/>
              </a:xfrm>
              <a:custGeom>
                <a:avLst/>
                <a:gdLst/>
                <a:ahLst/>
                <a:rect l="l" t="t" r="r" b="b"/>
                <a:pathLst>
                  <a:path w="21600" h="21600">
                    <a:moveTo>
                      <a:pt x="0" y="0"/>
                    </a:moveTo>
                    <a:lnTo>
                      <a:pt x="21600" y="21600"/>
                    </a:lnTo>
                  </a:path>
                </a:pathLst>
              </a:custGeom>
              <a:noFill/>
              <a:ln cap="sq" w="9360">
                <a:solidFill>
                  <a:srgbClr val="000000"/>
                </a:solidFill>
                <a:miter/>
                <a:tailEnd len="med" type="arrow" w="med"/>
              </a:ln>
            </p:spPr>
            <p:style>
              <a:lnRef idx="0"/>
              <a:fillRef idx="0"/>
              <a:effectRef idx="0"/>
              <a:fontRef idx="minor"/>
            </p:style>
          </p:sp>
          <p:sp>
            <p:nvSpPr>
              <p:cNvPr id="227" name="AutoShape 51"/>
              <p:cNvSpPr/>
              <p:nvPr/>
            </p:nvSpPr>
            <p:spPr>
              <a:xfrm>
                <a:off x="4838040" y="3529440"/>
                <a:ext cx="1080" cy="774360"/>
              </a:xfrm>
              <a:custGeom>
                <a:avLst/>
                <a:gdLst/>
                <a:ahLst/>
                <a:rect l="l" t="t" r="r" b="b"/>
                <a:pathLst>
                  <a:path w="21600" h="21600">
                    <a:moveTo>
                      <a:pt x="0" y="0"/>
                    </a:moveTo>
                    <a:lnTo>
                      <a:pt x="21600" y="21600"/>
                    </a:lnTo>
                  </a:path>
                </a:pathLst>
              </a:custGeom>
              <a:noFill/>
              <a:ln cap="sq" w="9360">
                <a:solidFill>
                  <a:srgbClr val="000000"/>
                </a:solidFill>
                <a:miter/>
                <a:tailEnd len="med" type="arrow" w="med"/>
              </a:ln>
            </p:spPr>
            <p:style>
              <a:lnRef idx="0"/>
              <a:fillRef idx="0"/>
              <a:effectRef idx="0"/>
              <a:fontRef idx="minor"/>
            </p:style>
          </p:sp>
          <p:sp>
            <p:nvSpPr>
              <p:cNvPr id="228" name="AutoShape 53"/>
              <p:cNvSpPr/>
              <p:nvPr/>
            </p:nvSpPr>
            <p:spPr>
              <a:xfrm>
                <a:off x="10589400" y="4555440"/>
                <a:ext cx="1371240" cy="558360"/>
              </a:xfrm>
              <a:custGeom>
                <a:avLst/>
                <a:gdLst/>
                <a:ahLst/>
                <a:rect l="l" t="t" r="r" b="b"/>
                <a:pathLst>
                  <a:path w="1643857" h="511175">
                    <a:moveTo>
                      <a:pt x="0" y="0"/>
                    </a:moveTo>
                    <a:lnTo>
                      <a:pt x="1643857" y="0"/>
                    </a:lnTo>
                    <a:lnTo>
                      <a:pt x="1643857" y="511175"/>
                    </a:lnTo>
                    <a:lnTo>
                      <a:pt x="0" y="511175"/>
                    </a:lnTo>
                    <a:lnTo>
                      <a:pt x="0" y="0"/>
                    </a:lnTo>
                    <a:close/>
                    <a:moveTo>
                      <a:pt x="42836" y="42836"/>
                    </a:moveTo>
                    <a:lnTo>
                      <a:pt x="42836" y="468339"/>
                    </a:lnTo>
                    <a:lnTo>
                      <a:pt x="1601021" y="468339"/>
                    </a:lnTo>
                    <a:lnTo>
                      <a:pt x="1601021" y="42836"/>
                    </a:lnTo>
                    <a:lnTo>
                      <a:pt x="42836" y="42836"/>
                    </a:lnTo>
                    <a:close/>
                  </a:path>
                </a:pathLst>
              </a:custGeom>
              <a:solidFill>
                <a:srgbClr val="ff0000"/>
              </a:solidFill>
              <a:ln cap="sq" w="9360">
                <a:solidFill>
                  <a:srgbClr val="000000"/>
                </a:solidFill>
                <a:round/>
              </a:ln>
            </p:spPr>
            <p:style>
              <a:lnRef idx="0"/>
              <a:fillRef idx="0"/>
              <a:effectRef idx="0"/>
              <a:fontRef idx="minor"/>
            </p:style>
            <p:txBody>
              <a:bodyPr lIns="90000" rIns="90000" tIns="46800" bIns="46800" anchor="ctr">
                <a:no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cs-CZ" sz="1100" spc="-1" strike="noStrike">
                    <a:solidFill>
                      <a:srgbClr val="000000"/>
                    </a:solidFill>
                    <a:latin typeface="Arial"/>
                    <a:ea typeface="Droid Sans Fallback"/>
                  </a:rPr>
                  <a:t>Pathway analýza</a:t>
                </a:r>
                <a:endParaRPr b="0" lang="cs-CZ" sz="1100" spc="-1" strike="noStrike">
                  <a:latin typeface="Arial"/>
                </a:endParaRPr>
              </a:p>
            </p:txBody>
          </p:sp>
          <p:sp>
            <p:nvSpPr>
              <p:cNvPr id="229" name="AutoShape 54"/>
              <p:cNvSpPr/>
              <p:nvPr/>
            </p:nvSpPr>
            <p:spPr>
              <a:xfrm flipH="1" rot="16200000">
                <a:off x="9651960" y="2885040"/>
                <a:ext cx="2873880" cy="542520"/>
              </a:xfrm>
              <a:prstGeom prst="bentConnector3">
                <a:avLst>
                  <a:gd name="adj1" fmla="val 142"/>
                </a:avLst>
              </a:prstGeom>
              <a:noFill/>
              <a:ln cap="sq" w="9360">
                <a:solidFill>
                  <a:srgbClr val="000000"/>
                </a:solidFill>
                <a:round/>
                <a:tailEnd len="med" type="arrow" w="med"/>
              </a:ln>
            </p:spPr>
            <p:style>
              <a:lnRef idx="0"/>
              <a:fillRef idx="0"/>
              <a:effectRef idx="0"/>
              <a:fontRef idx="minor"/>
            </p:style>
          </p:sp>
          <p:sp>
            <p:nvSpPr>
              <p:cNvPr id="230" name="AutoShape 55"/>
              <p:cNvSpPr/>
              <p:nvPr/>
            </p:nvSpPr>
            <p:spPr>
              <a:xfrm flipH="1" rot="16200000">
                <a:off x="10747440" y="3979800"/>
                <a:ext cx="634680" cy="591840"/>
              </a:xfrm>
              <a:prstGeom prst="bentConnector3">
                <a:avLst>
                  <a:gd name="adj1" fmla="val 567"/>
                </a:avLst>
              </a:prstGeom>
              <a:noFill/>
              <a:ln cap="sq" w="9360">
                <a:solidFill>
                  <a:srgbClr val="000000"/>
                </a:solidFill>
                <a:round/>
                <a:tailEnd len="med" type="arrow" w="med"/>
              </a:ln>
            </p:spPr>
            <p:style>
              <a:lnRef idx="0"/>
              <a:fillRef idx="0"/>
              <a:effectRef idx="0"/>
              <a:fontRef idx="minor"/>
            </p:style>
          </p:sp>
        </p:grpSp>
      </p:gr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6" name="TextShape 1"/>
          <p:cNvSpPr/>
          <p:nvPr/>
        </p:nvSpPr>
        <p:spPr>
          <a:xfrm>
            <a:off x="838080" y="624600"/>
            <a:ext cx="3765960" cy="541260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1" lang="en-US" sz="4400" spc="-1" strike="noStrike">
                <a:solidFill>
                  <a:srgbClr val="000000"/>
                </a:solidFill>
                <a:latin typeface="Calibri Light"/>
              </a:rPr>
              <a:t>Uzavřené vs. kompetitivní II.</a:t>
            </a:r>
            <a:endParaRPr b="0" lang="cs-CZ" sz="4400" spc="-1" strike="noStrike">
              <a:latin typeface="Arial"/>
            </a:endParaRPr>
          </a:p>
        </p:txBody>
      </p:sp>
      <p:sp>
        <p:nvSpPr>
          <p:cNvPr id="407" name="TextShape 2"/>
          <p:cNvSpPr/>
          <p:nvPr/>
        </p:nvSpPr>
        <p:spPr>
          <a:xfrm>
            <a:off x="5029200" y="624600"/>
            <a:ext cx="6324120" cy="5412600"/>
          </a:xfrm>
          <a:prstGeom prst="rect">
            <a:avLst/>
          </a:prstGeom>
          <a:noFill/>
          <a:ln w="0">
            <a:noFill/>
          </a:ln>
        </p:spPr>
        <p:style>
          <a:lnRef idx="0"/>
          <a:fillRef idx="0"/>
          <a:effectRef idx="0"/>
          <a:fontRef idx="minor"/>
        </p:style>
        <p:txBody>
          <a:bodyPr anchor="ctr">
            <a:normAutofit/>
          </a:bodyPr>
          <a:p>
            <a:pPr marL="342720" indent="-228600">
              <a:lnSpc>
                <a:spcPct val="90000"/>
              </a:lnSpc>
              <a:spcAft>
                <a:spcPts val="601"/>
              </a:spcAft>
              <a:buClr>
                <a:srgbClr val="003366"/>
              </a:buClr>
              <a:buFont typeface="Arial"/>
              <a:buChar char="•"/>
            </a:pPr>
            <a:r>
              <a:rPr b="0" lang="en-US" sz="2400" spc="-1" strike="noStrike">
                <a:solidFill>
                  <a:srgbClr val="000000"/>
                </a:solidFill>
                <a:latin typeface="Calibri"/>
              </a:rPr>
              <a:t>Výsledky kompetitivních testů závisí na počtu testovaných genů (např. genů na microarray sklíčku a předcházejícím filtrování)</a:t>
            </a:r>
            <a:endParaRPr b="0" lang="cs-CZ" sz="2400" spc="-1" strike="noStrike">
              <a:latin typeface="Arial"/>
            </a:endParaRPr>
          </a:p>
          <a:p>
            <a:pPr lvl="1" marL="742680" indent="-228600">
              <a:lnSpc>
                <a:spcPct val="90000"/>
              </a:lnSpc>
              <a:spcAft>
                <a:spcPts val="601"/>
              </a:spcAft>
              <a:buClr>
                <a:srgbClr val="003366"/>
              </a:buClr>
              <a:buFont typeface="Arial"/>
              <a:buChar char="•"/>
            </a:pPr>
            <a:r>
              <a:rPr b="0" lang="en-US" sz="2400" spc="-1" strike="noStrike">
                <a:solidFill>
                  <a:srgbClr val="000000"/>
                </a:solidFill>
                <a:latin typeface="Calibri"/>
              </a:rPr>
              <a:t>Na malém mikročipovém sklíčku, kde jsou změněné všechny geny, kompetitivní metoda nenajde žádné odlišně exprimované množiny genů.</a:t>
            </a:r>
            <a:endParaRPr b="0" lang="cs-CZ" sz="2400" spc="-1" strike="noStrike">
              <a:latin typeface="Arial"/>
            </a:endParaRPr>
          </a:p>
          <a:p>
            <a:pPr marL="114120">
              <a:lnSpc>
                <a:spcPct val="90000"/>
              </a:lnSpc>
              <a:spcAft>
                <a:spcPts val="601"/>
              </a:spcAft>
              <a:buNone/>
            </a:pPr>
            <a:endParaRPr b="0" lang="cs-CZ" sz="2400" spc="-1" strike="noStrike">
              <a:latin typeface="Arial"/>
            </a:endParaRPr>
          </a:p>
          <a:p>
            <a:pPr marL="342720" indent="-228600">
              <a:lnSpc>
                <a:spcPct val="90000"/>
              </a:lnSpc>
              <a:spcAft>
                <a:spcPts val="601"/>
              </a:spcAft>
              <a:buClr>
                <a:srgbClr val="003366"/>
              </a:buClr>
              <a:buFont typeface="Arial"/>
              <a:buChar char="•"/>
            </a:pPr>
            <a:r>
              <a:rPr b="0" lang="en-US" sz="2400" spc="-1" strike="noStrike">
                <a:solidFill>
                  <a:srgbClr val="000000"/>
                </a:solidFill>
                <a:latin typeface="Calibri"/>
              </a:rPr>
              <a:t>Kompetitivní metody dávají méně významných výsledků než metody uzavřené</a:t>
            </a:r>
            <a:endParaRPr b="0" lang="cs-CZ" sz="2400" spc="-1" strike="noStrike">
              <a:latin typeface="Arial"/>
            </a:endParaRPr>
          </a:p>
          <a:p>
            <a:pPr marL="114120">
              <a:lnSpc>
                <a:spcPct val="90000"/>
              </a:lnSpc>
              <a:spcAft>
                <a:spcPts val="601"/>
              </a:spcAft>
              <a:buNone/>
            </a:pP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8" name="Freeform: Shape 99"/>
          <p:cNvSpPr/>
          <p:nvPr/>
        </p:nvSpPr>
        <p:spPr>
          <a:xfrm>
            <a:off x="484200" y="470880"/>
            <a:ext cx="4380480" cy="5891760"/>
          </a:xfrm>
          <a:custGeom>
            <a:avLst/>
            <a:gdLst/>
            <a:ah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p:style>
      </p:sp>
      <p:sp>
        <p:nvSpPr>
          <p:cNvPr id="409" name="TextShape 1"/>
          <p:cNvSpPr/>
          <p:nvPr/>
        </p:nvSpPr>
        <p:spPr>
          <a:xfrm>
            <a:off x="862920" y="1011960"/>
            <a:ext cx="3415680" cy="479520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1" lang="en-US" sz="4400" spc="-1" strike="noStrike">
                <a:solidFill>
                  <a:srgbClr val="ffffff"/>
                </a:solidFill>
                <a:latin typeface="Calibri Light"/>
              </a:rPr>
              <a:t>Další aspekty </a:t>
            </a:r>
            <a:endParaRPr b="0" lang="cs-CZ" sz="4400" spc="-1" strike="noStrike">
              <a:latin typeface="Arial"/>
            </a:endParaRPr>
          </a:p>
        </p:txBody>
      </p:sp>
      <p:graphicFrame>
        <p:nvGraphicFramePr>
          <p:cNvPr id="6" name="Diagram6"/>
          <p:cNvGraphicFramePr/>
          <p:nvPr>
            <p:extLst>
              <p:ext uri="{D42A27DB-BD31-4B8C-83A1-F6EECF244321}">
                <p14:modId xmlns:p14="http://schemas.microsoft.com/office/powerpoint/2010/main" val="3972370318"/>
              </p:ext>
            </p:extLst>
          </p:nvPr>
        </p:nvGraphicFramePr>
        <p:xfrm>
          <a:off x="5194440" y="470880"/>
          <a:ext cx="6513120" cy="5884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CustomShape 1"/>
          <p:cNvSpPr/>
          <p:nvPr/>
        </p:nvSpPr>
        <p:spPr>
          <a:xfrm>
            <a:off x="1576440" y="1995480"/>
            <a:ext cx="1739520" cy="367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800" spc="-1" strike="noStrike">
                <a:solidFill>
                  <a:srgbClr val="000000"/>
                </a:solidFill>
                <a:latin typeface="Verdana"/>
              </a:rPr>
              <a:t>Bez topologie</a:t>
            </a:r>
            <a:endParaRPr b="0" lang="cs-CZ" sz="1800" spc="-1" strike="noStrike">
              <a:latin typeface="Arial"/>
            </a:endParaRPr>
          </a:p>
        </p:txBody>
      </p:sp>
      <p:sp>
        <p:nvSpPr>
          <p:cNvPr id="411" name="CustomShape 2"/>
          <p:cNvSpPr/>
          <p:nvPr/>
        </p:nvSpPr>
        <p:spPr>
          <a:xfrm>
            <a:off x="8014320" y="2003400"/>
            <a:ext cx="1390320" cy="367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800" spc="-1" strike="noStrike">
                <a:solidFill>
                  <a:srgbClr val="000000"/>
                </a:solidFill>
                <a:latin typeface="Verdana"/>
              </a:rPr>
              <a:t>S topologií</a:t>
            </a:r>
            <a:endParaRPr b="0" lang="cs-CZ" sz="1800" spc="-1" strike="noStrike">
              <a:latin typeface="Arial"/>
            </a:endParaRPr>
          </a:p>
        </p:txBody>
      </p:sp>
      <p:sp>
        <p:nvSpPr>
          <p:cNvPr id="412" name="CustomShape 3"/>
          <p:cNvSpPr/>
          <p:nvPr/>
        </p:nvSpPr>
        <p:spPr>
          <a:xfrm>
            <a:off x="912240" y="3052800"/>
            <a:ext cx="670320" cy="50436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A</a:t>
            </a:r>
            <a:endParaRPr b="0" lang="cs-CZ" sz="1800" spc="-1" strike="noStrike">
              <a:latin typeface="Arial"/>
            </a:endParaRPr>
          </a:p>
        </p:txBody>
      </p:sp>
      <p:sp>
        <p:nvSpPr>
          <p:cNvPr id="413" name="CustomShape 4"/>
          <p:cNvSpPr/>
          <p:nvPr/>
        </p:nvSpPr>
        <p:spPr>
          <a:xfrm>
            <a:off x="1633680" y="2570040"/>
            <a:ext cx="673200" cy="50472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G</a:t>
            </a:r>
            <a:endParaRPr b="0" lang="cs-CZ" sz="1800" spc="-1" strike="noStrike">
              <a:latin typeface="Arial"/>
            </a:endParaRPr>
          </a:p>
        </p:txBody>
      </p:sp>
      <p:sp>
        <p:nvSpPr>
          <p:cNvPr id="414" name="CustomShape 5"/>
          <p:cNvSpPr/>
          <p:nvPr/>
        </p:nvSpPr>
        <p:spPr>
          <a:xfrm>
            <a:off x="2059560" y="3325680"/>
            <a:ext cx="672480" cy="50472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F</a:t>
            </a:r>
            <a:endParaRPr b="0" lang="cs-CZ" sz="1800" spc="-1" strike="noStrike">
              <a:latin typeface="Arial"/>
            </a:endParaRPr>
          </a:p>
        </p:txBody>
      </p:sp>
      <p:sp>
        <p:nvSpPr>
          <p:cNvPr id="415" name="CustomShape 6"/>
          <p:cNvSpPr/>
          <p:nvPr/>
        </p:nvSpPr>
        <p:spPr>
          <a:xfrm>
            <a:off x="1318320" y="3968640"/>
            <a:ext cx="670680" cy="50292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D</a:t>
            </a:r>
            <a:endParaRPr b="0" lang="cs-CZ" sz="1800" spc="-1" strike="noStrike">
              <a:latin typeface="Arial"/>
            </a:endParaRPr>
          </a:p>
        </p:txBody>
      </p:sp>
      <p:sp>
        <p:nvSpPr>
          <p:cNvPr id="416" name="CustomShape 7"/>
          <p:cNvSpPr/>
          <p:nvPr/>
        </p:nvSpPr>
        <p:spPr>
          <a:xfrm>
            <a:off x="3113640" y="3438360"/>
            <a:ext cx="670680" cy="50292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B</a:t>
            </a:r>
            <a:endParaRPr b="0" lang="cs-CZ" sz="1800" spc="-1" strike="noStrike">
              <a:latin typeface="Arial"/>
            </a:endParaRPr>
          </a:p>
        </p:txBody>
      </p:sp>
      <p:sp>
        <p:nvSpPr>
          <p:cNvPr id="417" name="CustomShape 8"/>
          <p:cNvSpPr/>
          <p:nvPr/>
        </p:nvSpPr>
        <p:spPr>
          <a:xfrm>
            <a:off x="2396160" y="4148280"/>
            <a:ext cx="672480" cy="50436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H</a:t>
            </a:r>
            <a:endParaRPr b="0" lang="cs-CZ" sz="1800" spc="-1" strike="noStrike">
              <a:latin typeface="Arial"/>
            </a:endParaRPr>
          </a:p>
        </p:txBody>
      </p:sp>
      <p:sp>
        <p:nvSpPr>
          <p:cNvPr id="418" name="CustomShape 9"/>
          <p:cNvSpPr/>
          <p:nvPr/>
        </p:nvSpPr>
        <p:spPr>
          <a:xfrm>
            <a:off x="3983400" y="3075120"/>
            <a:ext cx="672480" cy="50292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E</a:t>
            </a:r>
            <a:endParaRPr b="0" lang="cs-CZ" sz="1800" spc="-1" strike="noStrike">
              <a:latin typeface="Arial"/>
            </a:endParaRPr>
          </a:p>
        </p:txBody>
      </p:sp>
      <p:sp>
        <p:nvSpPr>
          <p:cNvPr id="419" name="CustomShape 10"/>
          <p:cNvSpPr/>
          <p:nvPr/>
        </p:nvSpPr>
        <p:spPr>
          <a:xfrm>
            <a:off x="2543760" y="2701800"/>
            <a:ext cx="670680" cy="50292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C</a:t>
            </a:r>
            <a:endParaRPr b="0" lang="cs-CZ" sz="1800" spc="-1" strike="noStrike">
              <a:latin typeface="Arial"/>
            </a:endParaRPr>
          </a:p>
        </p:txBody>
      </p:sp>
      <p:sp>
        <p:nvSpPr>
          <p:cNvPr id="420" name="CustomShape 11"/>
          <p:cNvSpPr/>
          <p:nvPr/>
        </p:nvSpPr>
        <p:spPr>
          <a:xfrm>
            <a:off x="6864480" y="3032280"/>
            <a:ext cx="670680" cy="50256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A</a:t>
            </a:r>
            <a:endParaRPr b="0" lang="cs-CZ" sz="1800" spc="-1" strike="noStrike">
              <a:latin typeface="Arial"/>
            </a:endParaRPr>
          </a:p>
        </p:txBody>
      </p:sp>
      <p:sp>
        <p:nvSpPr>
          <p:cNvPr id="421" name="CustomShape 12"/>
          <p:cNvSpPr/>
          <p:nvPr/>
        </p:nvSpPr>
        <p:spPr>
          <a:xfrm>
            <a:off x="7585560" y="2549520"/>
            <a:ext cx="673200" cy="50292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G</a:t>
            </a:r>
            <a:endParaRPr b="0" lang="cs-CZ" sz="1800" spc="-1" strike="noStrike">
              <a:latin typeface="Arial"/>
            </a:endParaRPr>
          </a:p>
        </p:txBody>
      </p:sp>
      <p:sp>
        <p:nvSpPr>
          <p:cNvPr id="422" name="CustomShape 13"/>
          <p:cNvSpPr/>
          <p:nvPr/>
        </p:nvSpPr>
        <p:spPr>
          <a:xfrm>
            <a:off x="8013600" y="3305160"/>
            <a:ext cx="670680" cy="50292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F</a:t>
            </a:r>
            <a:endParaRPr b="0" lang="cs-CZ" sz="1800" spc="-1" strike="noStrike">
              <a:latin typeface="Arial"/>
            </a:endParaRPr>
          </a:p>
        </p:txBody>
      </p:sp>
      <p:sp>
        <p:nvSpPr>
          <p:cNvPr id="423" name="CustomShape 14"/>
          <p:cNvSpPr/>
          <p:nvPr/>
        </p:nvSpPr>
        <p:spPr>
          <a:xfrm>
            <a:off x="7270560" y="3946680"/>
            <a:ext cx="670680" cy="50436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D</a:t>
            </a:r>
            <a:endParaRPr b="0" lang="cs-CZ" sz="1800" spc="-1" strike="noStrike">
              <a:latin typeface="Arial"/>
            </a:endParaRPr>
          </a:p>
        </p:txBody>
      </p:sp>
      <p:sp>
        <p:nvSpPr>
          <p:cNvPr id="424" name="CustomShape 15"/>
          <p:cNvSpPr/>
          <p:nvPr/>
        </p:nvSpPr>
        <p:spPr>
          <a:xfrm>
            <a:off x="9065520" y="3416400"/>
            <a:ext cx="672480" cy="50436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B</a:t>
            </a:r>
            <a:endParaRPr b="0" lang="cs-CZ" sz="1800" spc="-1" strike="noStrike">
              <a:latin typeface="Arial"/>
            </a:endParaRPr>
          </a:p>
        </p:txBody>
      </p:sp>
      <p:sp>
        <p:nvSpPr>
          <p:cNvPr id="425" name="CustomShape 16"/>
          <p:cNvSpPr/>
          <p:nvPr/>
        </p:nvSpPr>
        <p:spPr>
          <a:xfrm>
            <a:off x="8348040" y="4127400"/>
            <a:ext cx="672480" cy="50292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H</a:t>
            </a:r>
            <a:endParaRPr b="0" lang="cs-CZ" sz="1800" spc="-1" strike="noStrike">
              <a:latin typeface="Arial"/>
            </a:endParaRPr>
          </a:p>
        </p:txBody>
      </p:sp>
      <p:sp>
        <p:nvSpPr>
          <p:cNvPr id="426" name="CustomShape 17"/>
          <p:cNvSpPr/>
          <p:nvPr/>
        </p:nvSpPr>
        <p:spPr>
          <a:xfrm>
            <a:off x="9935280" y="3052800"/>
            <a:ext cx="673200" cy="50436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E</a:t>
            </a:r>
            <a:endParaRPr b="0" lang="cs-CZ" sz="1800" spc="-1" strike="noStrike">
              <a:latin typeface="Arial"/>
            </a:endParaRPr>
          </a:p>
        </p:txBody>
      </p:sp>
      <p:sp>
        <p:nvSpPr>
          <p:cNvPr id="427" name="CustomShape 18"/>
          <p:cNvSpPr/>
          <p:nvPr/>
        </p:nvSpPr>
        <p:spPr>
          <a:xfrm>
            <a:off x="8496360" y="2679840"/>
            <a:ext cx="670680" cy="504360"/>
          </a:xfrm>
          <a:prstGeom prst="ellipse">
            <a:avLst/>
          </a:prstGeom>
          <a:solidFill>
            <a:srgbClr val="002060"/>
          </a:solidFill>
          <a:ln w="25560">
            <a:solidFill>
              <a:srgbClr val="003366"/>
            </a:solidFill>
            <a:miter/>
          </a:ln>
        </p:spPr>
        <p:style>
          <a:lnRef idx="0"/>
          <a:fillRef idx="0"/>
          <a:effectRef idx="0"/>
          <a:fontRef idx="minor"/>
        </p:style>
        <p:txBody>
          <a:bodyPr lIns="90000" rIns="90000" tIns="46800" bIns="46800" anchor="ctr">
            <a:noAutofit/>
          </a:bodyPr>
          <a:p>
            <a:pPr algn="ctr">
              <a:lnSpc>
                <a:spcPct val="100000"/>
              </a:lnSpc>
              <a:buNone/>
            </a:pPr>
            <a:r>
              <a:rPr b="0" lang="cs-CZ" sz="1800" spc="-1" strike="noStrike">
                <a:solidFill>
                  <a:srgbClr val="ffffff"/>
                </a:solidFill>
                <a:latin typeface="Arial"/>
              </a:rPr>
              <a:t>C</a:t>
            </a:r>
            <a:endParaRPr b="0" lang="cs-CZ" sz="1800" spc="-1" strike="noStrike">
              <a:latin typeface="Arial"/>
            </a:endParaRPr>
          </a:p>
        </p:txBody>
      </p:sp>
      <p:sp>
        <p:nvSpPr>
          <p:cNvPr id="428" name="Line 19"/>
          <p:cNvSpPr/>
          <p:nvPr/>
        </p:nvSpPr>
        <p:spPr>
          <a:xfrm>
            <a:off x="7535520" y="3283920"/>
            <a:ext cx="478080" cy="272880"/>
          </a:xfrm>
          <a:custGeom>
            <a:avLst/>
            <a:gdLst/>
            <a:ahLst/>
            <a:rect l="l" t="t" r="r" b="b"/>
            <a:pathLst>
              <a:path w="21600" h="21600">
                <a:moveTo>
                  <a:pt x="0" y="0"/>
                </a:moveTo>
                <a:lnTo>
                  <a:pt x="21600" y="21600"/>
                </a:lnTo>
              </a:path>
            </a:pathLst>
          </a:custGeom>
          <a:noFill/>
          <a:ln w="9360">
            <a:solidFill>
              <a:srgbClr val="333399"/>
            </a:solidFill>
            <a:miter/>
            <a:tailEnd len="med" type="triangle" w="med"/>
          </a:ln>
        </p:spPr>
        <p:style>
          <a:lnRef idx="0"/>
          <a:fillRef idx="0"/>
          <a:effectRef idx="0"/>
          <a:fontRef idx="minor"/>
        </p:style>
      </p:sp>
      <p:sp>
        <p:nvSpPr>
          <p:cNvPr id="429" name="Line 20"/>
          <p:cNvSpPr/>
          <p:nvPr/>
        </p:nvSpPr>
        <p:spPr>
          <a:xfrm flipV="1">
            <a:off x="8586360" y="3183840"/>
            <a:ext cx="245520" cy="194040"/>
          </a:xfrm>
          <a:custGeom>
            <a:avLst/>
            <a:gdLst/>
            <a:ahLst/>
            <a:rect l="l" t="t" r="r" b="b"/>
            <a:pathLst>
              <a:path w="21600" h="21600">
                <a:moveTo>
                  <a:pt x="0" y="0"/>
                </a:moveTo>
                <a:lnTo>
                  <a:pt x="21600" y="21600"/>
                </a:lnTo>
              </a:path>
            </a:pathLst>
          </a:custGeom>
          <a:noFill/>
          <a:ln w="9360">
            <a:solidFill>
              <a:srgbClr val="333399"/>
            </a:solidFill>
            <a:miter/>
            <a:tailEnd len="med" type="triangle" w="med"/>
          </a:ln>
        </p:spPr>
        <p:style>
          <a:lnRef idx="0"/>
          <a:fillRef idx="0"/>
          <a:effectRef idx="0"/>
          <a:fontRef idx="minor"/>
        </p:style>
      </p:sp>
      <p:sp>
        <p:nvSpPr>
          <p:cNvPr id="430" name="Line 21"/>
          <p:cNvSpPr/>
          <p:nvPr/>
        </p:nvSpPr>
        <p:spPr>
          <a:xfrm>
            <a:off x="8684640" y="3556800"/>
            <a:ext cx="380880" cy="111960"/>
          </a:xfrm>
          <a:custGeom>
            <a:avLst/>
            <a:gdLst/>
            <a:ahLst/>
            <a:rect l="l" t="t" r="r" b="b"/>
            <a:pathLst>
              <a:path w="21600" h="21600">
                <a:moveTo>
                  <a:pt x="0" y="0"/>
                </a:moveTo>
                <a:lnTo>
                  <a:pt x="21600" y="21600"/>
                </a:lnTo>
              </a:path>
            </a:pathLst>
          </a:custGeom>
          <a:noFill/>
          <a:ln w="9360">
            <a:solidFill>
              <a:srgbClr val="333399"/>
            </a:solidFill>
            <a:miter/>
            <a:tailEnd len="med" type="triangle" w="med"/>
          </a:ln>
        </p:spPr>
        <p:style>
          <a:lnRef idx="0"/>
          <a:fillRef idx="0"/>
          <a:effectRef idx="0"/>
          <a:fontRef idx="minor"/>
        </p:style>
      </p:sp>
      <p:sp>
        <p:nvSpPr>
          <p:cNvPr id="431" name="Line 22"/>
          <p:cNvSpPr/>
          <p:nvPr/>
        </p:nvSpPr>
        <p:spPr>
          <a:xfrm flipV="1">
            <a:off x="7437240" y="2978640"/>
            <a:ext cx="246960" cy="126360"/>
          </a:xfrm>
          <a:custGeom>
            <a:avLst/>
            <a:gdLst/>
            <a:ahLst/>
            <a:rect l="l" t="t" r="r" b="b"/>
            <a:pathLst>
              <a:path w="21600" h="21600">
                <a:moveTo>
                  <a:pt x="0" y="0"/>
                </a:moveTo>
                <a:lnTo>
                  <a:pt x="21600" y="21600"/>
                </a:lnTo>
              </a:path>
            </a:pathLst>
          </a:custGeom>
          <a:noFill/>
          <a:ln w="9360">
            <a:solidFill>
              <a:srgbClr val="333399"/>
            </a:solidFill>
            <a:miter/>
            <a:tailEnd len="med" type="triangle" w="med"/>
          </a:ln>
        </p:spPr>
        <p:style>
          <a:lnRef idx="0"/>
          <a:fillRef idx="0"/>
          <a:effectRef idx="0"/>
          <a:fontRef idx="minor"/>
        </p:style>
      </p:sp>
      <p:sp>
        <p:nvSpPr>
          <p:cNvPr id="432" name="Line 23"/>
          <p:cNvSpPr/>
          <p:nvPr/>
        </p:nvSpPr>
        <p:spPr>
          <a:xfrm flipV="1">
            <a:off x="9738360" y="3483720"/>
            <a:ext cx="295560" cy="185040"/>
          </a:xfrm>
          <a:custGeom>
            <a:avLst/>
            <a:gdLst/>
            <a:ahLst/>
            <a:rect l="l" t="t" r="r" b="b"/>
            <a:pathLst>
              <a:path w="21600" h="21600">
                <a:moveTo>
                  <a:pt x="0" y="0"/>
                </a:moveTo>
                <a:lnTo>
                  <a:pt x="21600" y="21600"/>
                </a:lnTo>
              </a:path>
            </a:pathLst>
          </a:custGeom>
          <a:noFill/>
          <a:ln w="9360">
            <a:solidFill>
              <a:srgbClr val="333399"/>
            </a:solidFill>
            <a:miter/>
            <a:tailEnd len="med" type="triangle" w="med"/>
          </a:ln>
        </p:spPr>
        <p:style>
          <a:lnRef idx="0"/>
          <a:fillRef idx="0"/>
          <a:effectRef idx="0"/>
          <a:fontRef idx="minor"/>
        </p:style>
      </p:sp>
      <p:sp>
        <p:nvSpPr>
          <p:cNvPr id="433" name="Line 24"/>
          <p:cNvSpPr/>
          <p:nvPr/>
        </p:nvSpPr>
        <p:spPr>
          <a:xfrm>
            <a:off x="9167400" y="2932200"/>
            <a:ext cx="866520" cy="194400"/>
          </a:xfrm>
          <a:custGeom>
            <a:avLst/>
            <a:gdLst/>
            <a:ahLst/>
            <a:rect l="l" t="t" r="r" b="b"/>
            <a:pathLst>
              <a:path w="21600" h="21600">
                <a:moveTo>
                  <a:pt x="0" y="0"/>
                </a:moveTo>
                <a:lnTo>
                  <a:pt x="21600" y="21600"/>
                </a:lnTo>
              </a:path>
            </a:pathLst>
          </a:custGeom>
          <a:noFill/>
          <a:ln w="9360">
            <a:solidFill>
              <a:srgbClr val="333399"/>
            </a:solidFill>
            <a:miter/>
            <a:tailEnd len="med" type="triangle" w="med"/>
          </a:ln>
        </p:spPr>
        <p:style>
          <a:lnRef idx="0"/>
          <a:fillRef idx="0"/>
          <a:effectRef idx="0"/>
          <a:fontRef idx="minor"/>
        </p:style>
      </p:sp>
      <p:sp>
        <p:nvSpPr>
          <p:cNvPr id="434" name="Line 25"/>
          <p:cNvSpPr/>
          <p:nvPr/>
        </p:nvSpPr>
        <p:spPr>
          <a:xfrm flipH="1">
            <a:off x="7843320" y="3735000"/>
            <a:ext cx="268560" cy="285480"/>
          </a:xfrm>
          <a:custGeom>
            <a:avLst/>
            <a:gdLst/>
            <a:ahLst/>
            <a:rect l="l" t="t" r="r" b="b"/>
            <a:pathLst>
              <a:path w="21600" h="21600">
                <a:moveTo>
                  <a:pt x="0" y="0"/>
                </a:moveTo>
                <a:lnTo>
                  <a:pt x="21600" y="21600"/>
                </a:lnTo>
              </a:path>
            </a:pathLst>
          </a:custGeom>
          <a:noFill/>
          <a:ln w="9360">
            <a:solidFill>
              <a:srgbClr val="333399"/>
            </a:solidFill>
            <a:miter/>
            <a:tailEnd len="med" type="triangle" w="med"/>
          </a:ln>
        </p:spPr>
        <p:style>
          <a:lnRef idx="0"/>
          <a:fillRef idx="0"/>
          <a:effectRef idx="0"/>
          <a:fontRef idx="minor"/>
        </p:style>
      </p:sp>
      <p:sp>
        <p:nvSpPr>
          <p:cNvPr id="435" name="Line 26"/>
          <p:cNvSpPr/>
          <p:nvPr/>
        </p:nvSpPr>
        <p:spPr>
          <a:xfrm>
            <a:off x="7941600" y="4199040"/>
            <a:ext cx="406440" cy="180000"/>
          </a:xfrm>
          <a:custGeom>
            <a:avLst/>
            <a:gdLst/>
            <a:ahLst/>
            <a:rect l="l" t="t" r="r" b="b"/>
            <a:pathLst>
              <a:path w="21600" h="21600">
                <a:moveTo>
                  <a:pt x="0" y="0"/>
                </a:moveTo>
                <a:lnTo>
                  <a:pt x="21600" y="21600"/>
                </a:lnTo>
              </a:path>
            </a:pathLst>
          </a:custGeom>
          <a:noFill/>
          <a:ln w="9360">
            <a:solidFill>
              <a:srgbClr val="333399"/>
            </a:solidFill>
            <a:miter/>
            <a:tailEnd len="med" type="triangle" w="med"/>
          </a:ln>
        </p:spPr>
        <p:style>
          <a:lnRef idx="0"/>
          <a:fillRef idx="0"/>
          <a:effectRef idx="0"/>
          <a:fontRef idx="minor"/>
        </p:style>
      </p:sp>
      <p:sp>
        <p:nvSpPr>
          <p:cNvPr id="436" name="TextShape 1"/>
          <p:cNvSpPr/>
          <p:nvPr/>
        </p:nvSpPr>
        <p:spPr>
          <a:xfrm>
            <a:off x="2588760" y="0"/>
            <a:ext cx="7767360" cy="920520"/>
          </a:xfrm>
          <a:prstGeom prst="rect">
            <a:avLst/>
          </a:prstGeom>
          <a:noFill/>
          <a:ln w="0">
            <a:noFill/>
          </a:ln>
        </p:spPr>
        <p:style>
          <a:lnRef idx="0"/>
          <a:fillRef idx="0"/>
          <a:effectRef idx="0"/>
          <a:fontRef idx="minor"/>
        </p:style>
        <p:txBody>
          <a:bodyPr anchor="b">
            <a:normAutofit/>
          </a:bodyPr>
          <a:p>
            <a:pPr algn="ctr">
              <a:lnSpc>
                <a:spcPct val="90000"/>
              </a:lnSpc>
              <a:spcAft>
                <a:spcPts val="601"/>
              </a:spcAft>
              <a:buNone/>
            </a:pPr>
            <a:r>
              <a:rPr b="1" lang="en-US" sz="4000" spc="-1" strike="noStrike">
                <a:solidFill>
                  <a:srgbClr val="000000"/>
                </a:solidFill>
                <a:latin typeface="Calibri Light"/>
              </a:rPr>
              <a:t>Topologie</a:t>
            </a:r>
            <a:endParaRPr b="0" lang="cs-CZ" sz="40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7" name="TextShape 1"/>
          <p:cNvSpPr/>
          <p:nvPr/>
        </p:nvSpPr>
        <p:spPr>
          <a:xfrm>
            <a:off x="838080" y="624600"/>
            <a:ext cx="3765960" cy="541260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1" lang="en-US" sz="4400" spc="-1" strike="noStrike">
                <a:solidFill>
                  <a:srgbClr val="000000"/>
                </a:solidFill>
                <a:latin typeface="Calibri Light"/>
              </a:rPr>
              <a:t>Topologie využívaná různě</a:t>
            </a:r>
            <a:endParaRPr b="0" lang="cs-CZ" sz="4400" spc="-1" strike="noStrike">
              <a:latin typeface="Arial"/>
            </a:endParaRPr>
          </a:p>
        </p:txBody>
      </p:sp>
      <p:sp>
        <p:nvSpPr>
          <p:cNvPr id="438" name="TextShape 2"/>
          <p:cNvSpPr/>
          <p:nvPr/>
        </p:nvSpPr>
        <p:spPr>
          <a:xfrm>
            <a:off x="5029200" y="624600"/>
            <a:ext cx="6324120" cy="5412600"/>
          </a:xfrm>
          <a:prstGeom prst="rect">
            <a:avLst/>
          </a:prstGeom>
          <a:noFill/>
          <a:ln w="0">
            <a:noFill/>
          </a:ln>
        </p:spPr>
        <p:style>
          <a:lnRef idx="0"/>
          <a:fillRef idx="0"/>
          <a:effectRef idx="0"/>
          <a:fontRef idx="minor"/>
        </p:style>
        <p:txBody>
          <a:bodyPr anchor="ctr">
            <a:normAutofit/>
          </a:bodyPr>
          <a:p>
            <a:pPr marL="342720" indent="-228600">
              <a:lnSpc>
                <a:spcPct val="90000"/>
              </a:lnSpc>
              <a:spcAft>
                <a:spcPts val="601"/>
              </a:spcAft>
              <a:buClr>
                <a:srgbClr val="003366"/>
              </a:buClr>
              <a:buFont typeface="Arial"/>
              <a:buChar char="•"/>
            </a:pPr>
            <a:r>
              <a:rPr b="0" lang="en-US" sz="2400" spc="-1" strike="noStrike">
                <a:solidFill>
                  <a:srgbClr val="000000"/>
                </a:solidFill>
                <a:latin typeface="Calibri"/>
              </a:rPr>
              <a:t>Cíl: </a:t>
            </a:r>
            <a:endParaRPr b="0" lang="cs-CZ" sz="2400" spc="-1" strike="noStrike">
              <a:latin typeface="Arial"/>
            </a:endParaRPr>
          </a:p>
          <a:p>
            <a:pPr lvl="1" marL="742680" indent="-228600">
              <a:lnSpc>
                <a:spcPct val="90000"/>
              </a:lnSpc>
              <a:spcAft>
                <a:spcPts val="601"/>
              </a:spcAft>
              <a:buClr>
                <a:srgbClr val="003366"/>
              </a:buClr>
              <a:buFont typeface="Arial"/>
              <a:buChar char="•"/>
            </a:pPr>
            <a:r>
              <a:rPr b="0" lang="en-US" sz="2400" spc="-1" strike="noStrike">
                <a:solidFill>
                  <a:srgbClr val="000000"/>
                </a:solidFill>
                <a:latin typeface="Calibri"/>
              </a:rPr>
              <a:t>změna průměrné exprese, korelace, topologie</a:t>
            </a:r>
            <a:endParaRPr b="0" lang="cs-CZ" sz="2400" spc="-1" strike="noStrike">
              <a:latin typeface="Arial"/>
            </a:endParaRPr>
          </a:p>
          <a:p>
            <a:pPr marL="342720" indent="-228600">
              <a:lnSpc>
                <a:spcPct val="90000"/>
              </a:lnSpc>
              <a:spcAft>
                <a:spcPts val="601"/>
              </a:spcAft>
              <a:buClr>
                <a:srgbClr val="003366"/>
              </a:buClr>
              <a:buFont typeface="Arial"/>
              <a:buChar char="•"/>
            </a:pPr>
            <a:r>
              <a:rPr b="0" lang="en-US" sz="2400" spc="-1" strike="noStrike">
                <a:solidFill>
                  <a:srgbClr val="000000"/>
                </a:solidFill>
                <a:latin typeface="Calibri"/>
              </a:rPr>
              <a:t>Jednotka zájmu: </a:t>
            </a:r>
            <a:endParaRPr b="0" lang="cs-CZ" sz="2400" spc="-1" strike="noStrike">
              <a:latin typeface="Arial"/>
            </a:endParaRPr>
          </a:p>
          <a:p>
            <a:pPr lvl="1" marL="742680" indent="-228600">
              <a:lnSpc>
                <a:spcPct val="90000"/>
              </a:lnSpc>
              <a:spcAft>
                <a:spcPts val="601"/>
              </a:spcAft>
              <a:buClr>
                <a:srgbClr val="003366"/>
              </a:buClr>
              <a:buFont typeface="Arial"/>
              <a:buChar char="•"/>
            </a:pPr>
            <a:r>
              <a:rPr b="0" lang="en-US" sz="2400" spc="-1" strike="noStrike">
                <a:solidFill>
                  <a:srgbClr val="000000"/>
                </a:solidFill>
                <a:latin typeface="Calibri"/>
              </a:rPr>
              <a:t>dráha, modul, cesta, geny</a:t>
            </a:r>
            <a:endParaRPr b="0" lang="cs-CZ" sz="2400" spc="-1" strike="noStrike">
              <a:latin typeface="Arial"/>
            </a:endParaRPr>
          </a:p>
          <a:p>
            <a:pPr marL="342720" indent="-228600">
              <a:lnSpc>
                <a:spcPct val="90000"/>
              </a:lnSpc>
              <a:spcAft>
                <a:spcPts val="601"/>
              </a:spcAft>
              <a:buClr>
                <a:srgbClr val="003366"/>
              </a:buClr>
              <a:buFont typeface="Arial"/>
              <a:buChar char="•"/>
            </a:pPr>
            <a:r>
              <a:rPr b="0" lang="en-US" sz="2400" spc="-1" strike="noStrike">
                <a:solidFill>
                  <a:srgbClr val="000000"/>
                </a:solidFill>
                <a:latin typeface="Calibri"/>
              </a:rPr>
              <a:t>Topologie známá dopředu a nebo odhadovaná z dat</a:t>
            </a:r>
            <a:endParaRPr b="0" lang="cs-CZ" sz="2400" spc="-1" strike="noStrike">
              <a:latin typeface="Arial"/>
            </a:endParaRPr>
          </a:p>
          <a:p>
            <a:pPr marL="342720" indent="-228600">
              <a:lnSpc>
                <a:spcPct val="90000"/>
              </a:lnSpc>
              <a:spcAft>
                <a:spcPts val="601"/>
              </a:spcAft>
              <a:buClr>
                <a:srgbClr val="003366"/>
              </a:buClr>
              <a:buFont typeface="Arial"/>
              <a:buChar char="•"/>
            </a:pPr>
            <a:r>
              <a:rPr b="0" lang="en-US" sz="2400" spc="-1" strike="noStrike">
                <a:solidFill>
                  <a:srgbClr val="000000"/>
                </a:solidFill>
                <a:latin typeface="Calibri"/>
              </a:rPr>
              <a:t>Celková síť a nebo individuální dráhy</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573480" y="1488960"/>
            <a:ext cx="1824120" cy="720360"/>
          </a:xfrm>
          <a:prstGeom prst="rect">
            <a:avLst/>
          </a:prstGeom>
          <a:solidFill>
            <a:srgbClr val="dddddd"/>
          </a:solidFill>
          <a:ln w="25560">
            <a:solidFill>
              <a:srgbClr val="a2a2a2"/>
            </a:solidFill>
            <a:miter/>
          </a:ln>
        </p:spPr>
        <p:style>
          <a:lnRef idx="0"/>
          <a:fillRef idx="0"/>
          <a:effectRef idx="0"/>
          <a:fontRef idx="minor"/>
        </p:style>
        <p:txBody>
          <a:bodyPr lIns="90000" rIns="90000" tIns="46800" bIns="46800" anchor="ctr">
            <a:noAutofit/>
          </a:bodyPr>
          <a:p>
            <a:pPr algn="ctr">
              <a:lnSpc>
                <a:spcPct val="100000"/>
              </a:lnSpc>
              <a:buNone/>
            </a:pPr>
            <a:r>
              <a:rPr b="0" lang="cs-CZ" sz="1200" spc="-1" strike="noStrike">
                <a:solidFill>
                  <a:srgbClr val="ffffff"/>
                </a:solidFill>
                <a:latin typeface="Arial"/>
              </a:rPr>
              <a:t>Skupina A</a:t>
            </a:r>
            <a:endParaRPr b="0" lang="cs-CZ" sz="1200" spc="-1" strike="noStrike">
              <a:latin typeface="Arial"/>
            </a:endParaRPr>
          </a:p>
        </p:txBody>
      </p:sp>
      <p:sp>
        <p:nvSpPr>
          <p:cNvPr id="440" name="CustomShape 2"/>
          <p:cNvSpPr/>
          <p:nvPr/>
        </p:nvSpPr>
        <p:spPr>
          <a:xfrm>
            <a:off x="2397960" y="1488960"/>
            <a:ext cx="1343520" cy="720360"/>
          </a:xfrm>
          <a:prstGeom prst="rect">
            <a:avLst/>
          </a:prstGeom>
          <a:solidFill>
            <a:srgbClr val="b2b2b2"/>
          </a:solidFill>
          <a:ln w="25560">
            <a:solidFill>
              <a:srgbClr val="828282"/>
            </a:solidFill>
            <a:miter/>
          </a:ln>
        </p:spPr>
        <p:style>
          <a:lnRef idx="0"/>
          <a:fillRef idx="0"/>
          <a:effectRef idx="0"/>
          <a:fontRef idx="minor"/>
        </p:style>
        <p:txBody>
          <a:bodyPr lIns="90000" rIns="90000" tIns="46800" bIns="46800" anchor="ctr">
            <a:noAutofit/>
          </a:bodyPr>
          <a:p>
            <a:pPr algn="ctr">
              <a:lnSpc>
                <a:spcPct val="100000"/>
              </a:lnSpc>
              <a:buNone/>
            </a:pPr>
            <a:r>
              <a:rPr b="0" lang="cs-CZ" sz="1200" spc="-1" strike="noStrike">
                <a:solidFill>
                  <a:srgbClr val="ffffff"/>
                </a:solidFill>
                <a:latin typeface="Arial"/>
              </a:rPr>
              <a:t>Skupina B</a:t>
            </a:r>
            <a:endParaRPr b="0" lang="cs-CZ" sz="1200" spc="-1" strike="noStrike">
              <a:latin typeface="Arial"/>
            </a:endParaRPr>
          </a:p>
        </p:txBody>
      </p:sp>
      <p:sp>
        <p:nvSpPr>
          <p:cNvPr id="441" name="CustomShape 3"/>
          <p:cNvSpPr/>
          <p:nvPr/>
        </p:nvSpPr>
        <p:spPr>
          <a:xfrm>
            <a:off x="1811880" y="1120680"/>
            <a:ext cx="69084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200" spc="-1" strike="noStrike">
                <a:solidFill>
                  <a:srgbClr val="000000"/>
                </a:solidFill>
                <a:latin typeface="Verdana"/>
              </a:rPr>
              <a:t>Vzorky</a:t>
            </a:r>
            <a:endParaRPr b="0" lang="cs-CZ" sz="1200" spc="-1" strike="noStrike">
              <a:latin typeface="Arial"/>
            </a:endParaRPr>
          </a:p>
        </p:txBody>
      </p:sp>
      <p:sp>
        <p:nvSpPr>
          <p:cNvPr id="442" name="CustomShape 4"/>
          <p:cNvSpPr/>
          <p:nvPr/>
        </p:nvSpPr>
        <p:spPr>
          <a:xfrm rot="16200000">
            <a:off x="3600" y="1711440"/>
            <a:ext cx="55692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200" spc="-1" strike="noStrike">
                <a:solidFill>
                  <a:srgbClr val="000000"/>
                </a:solidFill>
                <a:latin typeface="Verdana"/>
              </a:rPr>
              <a:t>gény</a:t>
            </a:r>
            <a:endParaRPr b="0" lang="cs-CZ" sz="1200" spc="-1" strike="noStrike">
              <a:latin typeface="Arial"/>
            </a:endParaRPr>
          </a:p>
        </p:txBody>
      </p:sp>
      <p:sp>
        <p:nvSpPr>
          <p:cNvPr id="443" name="CustomShape 5"/>
          <p:cNvSpPr/>
          <p:nvPr/>
        </p:nvSpPr>
        <p:spPr>
          <a:xfrm>
            <a:off x="4510440" y="1488960"/>
            <a:ext cx="1824120" cy="720360"/>
          </a:xfrm>
          <a:prstGeom prst="rect">
            <a:avLst/>
          </a:prstGeom>
          <a:solidFill>
            <a:srgbClr val="dddddd"/>
          </a:solidFill>
          <a:ln w="25560">
            <a:solidFill>
              <a:srgbClr val="a2a2a2"/>
            </a:solidFill>
            <a:miter/>
          </a:ln>
        </p:spPr>
        <p:style>
          <a:lnRef idx="0"/>
          <a:fillRef idx="0"/>
          <a:effectRef idx="0"/>
          <a:fontRef idx="minor"/>
        </p:style>
        <p:txBody>
          <a:bodyPr lIns="90000" rIns="90000" tIns="46800" bIns="46800" anchor="ctr">
            <a:noAutofit/>
          </a:bodyPr>
          <a:p>
            <a:pPr algn="ctr">
              <a:lnSpc>
                <a:spcPct val="100000"/>
              </a:lnSpc>
              <a:buNone/>
            </a:pPr>
            <a:r>
              <a:rPr b="0" lang="cs-CZ" sz="1200" spc="-1" strike="noStrike">
                <a:solidFill>
                  <a:srgbClr val="ffffff"/>
                </a:solidFill>
                <a:latin typeface="Arial"/>
              </a:rPr>
              <a:t>Skupina A</a:t>
            </a:r>
            <a:endParaRPr b="0" lang="cs-CZ" sz="1200" spc="-1" strike="noStrike">
              <a:latin typeface="Arial"/>
            </a:endParaRPr>
          </a:p>
        </p:txBody>
      </p:sp>
      <p:sp>
        <p:nvSpPr>
          <p:cNvPr id="444" name="CustomShape 6"/>
          <p:cNvSpPr/>
          <p:nvPr/>
        </p:nvSpPr>
        <p:spPr>
          <a:xfrm>
            <a:off x="6334920" y="1488960"/>
            <a:ext cx="1343880" cy="720360"/>
          </a:xfrm>
          <a:prstGeom prst="rect">
            <a:avLst/>
          </a:prstGeom>
          <a:solidFill>
            <a:srgbClr val="b2b2b2"/>
          </a:solidFill>
          <a:ln w="25560">
            <a:solidFill>
              <a:srgbClr val="828282"/>
            </a:solidFill>
            <a:miter/>
          </a:ln>
        </p:spPr>
        <p:style>
          <a:lnRef idx="0"/>
          <a:fillRef idx="0"/>
          <a:effectRef idx="0"/>
          <a:fontRef idx="minor"/>
        </p:style>
        <p:txBody>
          <a:bodyPr lIns="90000" rIns="90000" tIns="46800" bIns="46800" anchor="ctr">
            <a:noAutofit/>
          </a:bodyPr>
          <a:p>
            <a:pPr algn="ctr">
              <a:lnSpc>
                <a:spcPct val="100000"/>
              </a:lnSpc>
              <a:buNone/>
            </a:pPr>
            <a:r>
              <a:rPr b="0" lang="cs-CZ" sz="1200" spc="-1" strike="noStrike">
                <a:solidFill>
                  <a:srgbClr val="ffffff"/>
                </a:solidFill>
                <a:latin typeface="Arial"/>
              </a:rPr>
              <a:t>Skupina B</a:t>
            </a:r>
            <a:endParaRPr b="0" lang="cs-CZ" sz="1200" spc="-1" strike="noStrike">
              <a:latin typeface="Arial"/>
            </a:endParaRPr>
          </a:p>
        </p:txBody>
      </p:sp>
      <p:sp>
        <p:nvSpPr>
          <p:cNvPr id="445" name="CustomShape 7"/>
          <p:cNvSpPr/>
          <p:nvPr/>
        </p:nvSpPr>
        <p:spPr>
          <a:xfrm>
            <a:off x="5748840" y="1120680"/>
            <a:ext cx="69084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200" spc="-1" strike="noStrike">
                <a:solidFill>
                  <a:srgbClr val="000000"/>
                </a:solidFill>
                <a:latin typeface="Verdana"/>
              </a:rPr>
              <a:t>Vzorky</a:t>
            </a:r>
            <a:endParaRPr b="0" lang="cs-CZ" sz="1200" spc="-1" strike="noStrike">
              <a:latin typeface="Arial"/>
            </a:endParaRPr>
          </a:p>
        </p:txBody>
      </p:sp>
      <p:sp>
        <p:nvSpPr>
          <p:cNvPr id="446" name="CustomShape 8"/>
          <p:cNvSpPr/>
          <p:nvPr/>
        </p:nvSpPr>
        <p:spPr>
          <a:xfrm rot="16200000">
            <a:off x="4334040" y="3586320"/>
            <a:ext cx="55692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200" spc="-1" strike="noStrike">
                <a:solidFill>
                  <a:srgbClr val="000000"/>
                </a:solidFill>
                <a:latin typeface="Verdana"/>
              </a:rPr>
              <a:t>gény</a:t>
            </a:r>
            <a:endParaRPr b="0" lang="cs-CZ" sz="1200" spc="-1" strike="noStrike">
              <a:latin typeface="Arial"/>
            </a:endParaRPr>
          </a:p>
        </p:txBody>
      </p:sp>
      <p:sp>
        <p:nvSpPr>
          <p:cNvPr id="447" name="CustomShape 9"/>
          <p:cNvSpPr/>
          <p:nvPr/>
        </p:nvSpPr>
        <p:spPr>
          <a:xfrm>
            <a:off x="8542800" y="1488960"/>
            <a:ext cx="1824120" cy="720360"/>
          </a:xfrm>
          <a:prstGeom prst="rect">
            <a:avLst/>
          </a:prstGeom>
          <a:solidFill>
            <a:srgbClr val="dddddd"/>
          </a:solidFill>
          <a:ln w="25560">
            <a:solidFill>
              <a:srgbClr val="a2a2a2"/>
            </a:solidFill>
            <a:miter/>
          </a:ln>
        </p:spPr>
        <p:style>
          <a:lnRef idx="0"/>
          <a:fillRef idx="0"/>
          <a:effectRef idx="0"/>
          <a:fontRef idx="minor"/>
        </p:style>
        <p:txBody>
          <a:bodyPr lIns="90000" rIns="90000" tIns="46800" bIns="46800" anchor="ctr">
            <a:noAutofit/>
          </a:bodyPr>
          <a:p>
            <a:pPr algn="ctr">
              <a:lnSpc>
                <a:spcPct val="100000"/>
              </a:lnSpc>
              <a:buNone/>
            </a:pPr>
            <a:r>
              <a:rPr b="0" lang="cs-CZ" sz="1200" spc="-1" strike="noStrike">
                <a:solidFill>
                  <a:srgbClr val="ffffff"/>
                </a:solidFill>
                <a:latin typeface="Arial"/>
              </a:rPr>
              <a:t>Skupina A</a:t>
            </a:r>
            <a:endParaRPr b="0" lang="cs-CZ" sz="1200" spc="-1" strike="noStrike">
              <a:latin typeface="Arial"/>
            </a:endParaRPr>
          </a:p>
        </p:txBody>
      </p:sp>
      <p:sp>
        <p:nvSpPr>
          <p:cNvPr id="448" name="CustomShape 10"/>
          <p:cNvSpPr/>
          <p:nvPr/>
        </p:nvSpPr>
        <p:spPr>
          <a:xfrm>
            <a:off x="10367280" y="1488960"/>
            <a:ext cx="1343880" cy="720360"/>
          </a:xfrm>
          <a:prstGeom prst="rect">
            <a:avLst/>
          </a:prstGeom>
          <a:solidFill>
            <a:srgbClr val="b2b2b2"/>
          </a:solidFill>
          <a:ln w="25560">
            <a:solidFill>
              <a:srgbClr val="828282"/>
            </a:solidFill>
            <a:miter/>
          </a:ln>
        </p:spPr>
        <p:style>
          <a:lnRef idx="0"/>
          <a:fillRef idx="0"/>
          <a:effectRef idx="0"/>
          <a:fontRef idx="minor"/>
        </p:style>
        <p:txBody>
          <a:bodyPr lIns="90000" rIns="90000" tIns="46800" bIns="46800" anchor="ctr">
            <a:noAutofit/>
          </a:bodyPr>
          <a:p>
            <a:pPr algn="ctr">
              <a:lnSpc>
                <a:spcPct val="100000"/>
              </a:lnSpc>
              <a:buNone/>
            </a:pPr>
            <a:r>
              <a:rPr b="0" lang="cs-CZ" sz="1200" spc="-1" strike="noStrike">
                <a:solidFill>
                  <a:srgbClr val="ffffff"/>
                </a:solidFill>
                <a:latin typeface="Arial"/>
              </a:rPr>
              <a:t>Skupina B</a:t>
            </a:r>
            <a:endParaRPr b="0" lang="cs-CZ" sz="1200" spc="-1" strike="noStrike">
              <a:latin typeface="Arial"/>
            </a:endParaRPr>
          </a:p>
        </p:txBody>
      </p:sp>
      <p:sp>
        <p:nvSpPr>
          <p:cNvPr id="449" name="CustomShape 11"/>
          <p:cNvSpPr/>
          <p:nvPr/>
        </p:nvSpPr>
        <p:spPr>
          <a:xfrm>
            <a:off x="9781200" y="1120680"/>
            <a:ext cx="69084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200" spc="-1" strike="noStrike">
                <a:solidFill>
                  <a:srgbClr val="000000"/>
                </a:solidFill>
                <a:latin typeface="Verdana"/>
              </a:rPr>
              <a:t>Vzorky</a:t>
            </a:r>
            <a:endParaRPr b="0" lang="cs-CZ" sz="1200" spc="-1" strike="noStrike">
              <a:latin typeface="Arial"/>
            </a:endParaRPr>
          </a:p>
        </p:txBody>
      </p:sp>
      <p:sp>
        <p:nvSpPr>
          <p:cNvPr id="450" name="CustomShape 12"/>
          <p:cNvSpPr/>
          <p:nvPr/>
        </p:nvSpPr>
        <p:spPr>
          <a:xfrm rot="16200000">
            <a:off x="7972560" y="1711440"/>
            <a:ext cx="55692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200" spc="-1" strike="noStrike">
                <a:solidFill>
                  <a:srgbClr val="000000"/>
                </a:solidFill>
                <a:latin typeface="Verdana"/>
              </a:rPr>
              <a:t>gény</a:t>
            </a:r>
            <a:endParaRPr b="0" lang="cs-CZ" sz="1200" spc="-1" strike="noStrike">
              <a:latin typeface="Arial"/>
            </a:endParaRPr>
          </a:p>
        </p:txBody>
      </p:sp>
      <p:sp>
        <p:nvSpPr>
          <p:cNvPr id="451" name="CustomShape 13"/>
          <p:cNvSpPr/>
          <p:nvPr/>
        </p:nvSpPr>
        <p:spPr>
          <a:xfrm>
            <a:off x="1917360" y="2492280"/>
            <a:ext cx="480240" cy="431640"/>
          </a:xfrm>
          <a:custGeom>
            <a:avLst/>
            <a:gdLst/>
            <a:ahLst/>
            <a:rect l="l" t="t"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fillRef idx="0"/>
          <a:effectRef idx="0"/>
          <a:fontRef idx="minor"/>
        </p:style>
      </p:sp>
      <p:sp>
        <p:nvSpPr>
          <p:cNvPr id="452" name="CustomShape 14"/>
          <p:cNvSpPr/>
          <p:nvPr/>
        </p:nvSpPr>
        <p:spPr>
          <a:xfrm>
            <a:off x="847440" y="3165480"/>
            <a:ext cx="2621880" cy="8236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200" spc="-1" strike="noStrike">
                <a:solidFill>
                  <a:srgbClr val="000000"/>
                </a:solidFill>
                <a:latin typeface="Verdana"/>
              </a:rPr>
              <a:t>Mnohorozměrné modely:</a:t>
            </a:r>
            <a:endParaRPr b="0" lang="cs-CZ" sz="1200" spc="-1" strike="noStrike">
              <a:latin typeface="Arial"/>
            </a:endParaRPr>
          </a:p>
          <a:p>
            <a:pPr algn="ctr">
              <a:lnSpc>
                <a:spcPct val="100000"/>
              </a:lnSpc>
              <a:buNone/>
            </a:pPr>
            <a:r>
              <a:rPr b="0" lang="cs-CZ" sz="1200" spc="-1" strike="noStrike">
                <a:solidFill>
                  <a:srgbClr val="000000"/>
                </a:solidFill>
                <a:latin typeface="Verdana"/>
              </a:rPr>
              <a:t> </a:t>
            </a:r>
            <a:endParaRPr b="0" lang="cs-CZ" sz="1200" spc="-1" strike="noStrike">
              <a:latin typeface="Arial"/>
            </a:endParaRPr>
          </a:p>
          <a:p>
            <a:pPr algn="ctr">
              <a:lnSpc>
                <a:spcPct val="100000"/>
              </a:lnSpc>
              <a:buNone/>
            </a:pPr>
            <a:r>
              <a:rPr b="0" lang="cs-CZ" sz="1200" spc="-1" strike="noStrike">
                <a:solidFill>
                  <a:srgbClr val="000000"/>
                </a:solidFill>
                <a:latin typeface="Verdana"/>
              </a:rPr>
              <a:t>Gaussian Graphical Models</a:t>
            </a:r>
            <a:endParaRPr b="0" lang="cs-CZ" sz="1200" spc="-1" strike="noStrike">
              <a:latin typeface="Arial"/>
            </a:endParaRPr>
          </a:p>
          <a:p>
            <a:pPr algn="ctr">
              <a:lnSpc>
                <a:spcPct val="100000"/>
              </a:lnSpc>
              <a:buNone/>
            </a:pPr>
            <a:r>
              <a:rPr b="0" lang="cs-CZ" sz="1200" spc="-1" strike="noStrike">
                <a:solidFill>
                  <a:srgbClr val="000000"/>
                </a:solidFill>
                <a:latin typeface="Verdana"/>
              </a:rPr>
              <a:t>Multivariate Normal Distribution</a:t>
            </a:r>
            <a:endParaRPr b="0" lang="cs-CZ" sz="1200" spc="-1" strike="noStrike">
              <a:latin typeface="Arial"/>
            </a:endParaRPr>
          </a:p>
        </p:txBody>
      </p:sp>
      <p:sp>
        <p:nvSpPr>
          <p:cNvPr id="453" name="CustomShape 15"/>
          <p:cNvSpPr/>
          <p:nvPr/>
        </p:nvSpPr>
        <p:spPr>
          <a:xfrm>
            <a:off x="4830120" y="3357720"/>
            <a:ext cx="1055520" cy="718560"/>
          </a:xfrm>
          <a:prstGeom prst="rect">
            <a:avLst/>
          </a:prstGeom>
          <a:solidFill>
            <a:srgbClr val="969696"/>
          </a:solidFill>
          <a:ln w="25560">
            <a:solidFill>
              <a:srgbClr val="6d6d6d"/>
            </a:solidFill>
            <a:miter/>
          </a:ln>
        </p:spPr>
        <p:style>
          <a:lnRef idx="0"/>
          <a:fillRef idx="0"/>
          <a:effectRef idx="0"/>
          <a:fontRef idx="minor"/>
        </p:style>
      </p:sp>
      <p:sp>
        <p:nvSpPr>
          <p:cNvPr id="454" name="CustomShape 16"/>
          <p:cNvSpPr/>
          <p:nvPr/>
        </p:nvSpPr>
        <p:spPr>
          <a:xfrm>
            <a:off x="6105240" y="3392280"/>
            <a:ext cx="1369080" cy="641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nSpc>
                <a:spcPct val="100000"/>
              </a:lnSpc>
              <a:buNone/>
            </a:pPr>
            <a:r>
              <a:rPr b="0" lang="cs-CZ" sz="1200" spc="-1" strike="noStrike">
                <a:solidFill>
                  <a:srgbClr val="000000"/>
                </a:solidFill>
                <a:latin typeface="Verdana"/>
              </a:rPr>
              <a:t>Změna exprese</a:t>
            </a:r>
            <a:endParaRPr b="0" lang="cs-CZ" sz="1200" spc="-1" strike="noStrike">
              <a:latin typeface="Arial"/>
            </a:endParaRPr>
          </a:p>
          <a:p>
            <a:pPr>
              <a:lnSpc>
                <a:spcPct val="100000"/>
              </a:lnSpc>
              <a:buNone/>
            </a:pPr>
            <a:r>
              <a:rPr b="0" lang="cs-CZ" sz="1200" spc="-1" strike="noStrike">
                <a:solidFill>
                  <a:srgbClr val="000000"/>
                </a:solidFill>
                <a:latin typeface="Verdana"/>
              </a:rPr>
              <a:t>t-statistika</a:t>
            </a:r>
            <a:endParaRPr b="0" lang="cs-CZ" sz="1200" spc="-1" strike="noStrike">
              <a:latin typeface="Arial"/>
            </a:endParaRPr>
          </a:p>
          <a:p>
            <a:pPr>
              <a:lnSpc>
                <a:spcPct val="100000"/>
              </a:lnSpc>
              <a:buNone/>
            </a:pPr>
            <a:r>
              <a:rPr b="0" lang="cs-CZ" sz="1200" spc="-1" strike="noStrike">
                <a:solidFill>
                  <a:srgbClr val="000000"/>
                </a:solidFill>
                <a:latin typeface="Verdana"/>
              </a:rPr>
              <a:t>p-hodnota</a:t>
            </a:r>
            <a:endParaRPr b="0" lang="cs-CZ" sz="1200" spc="-1" strike="noStrike">
              <a:latin typeface="Arial"/>
            </a:endParaRPr>
          </a:p>
        </p:txBody>
      </p:sp>
      <p:sp>
        <p:nvSpPr>
          <p:cNvPr id="455" name="CustomShape 17"/>
          <p:cNvSpPr/>
          <p:nvPr/>
        </p:nvSpPr>
        <p:spPr>
          <a:xfrm>
            <a:off x="5854320" y="2492280"/>
            <a:ext cx="480240" cy="431640"/>
          </a:xfrm>
          <a:custGeom>
            <a:avLst/>
            <a:gdLst/>
            <a:ahLst/>
            <a:rect l="l" t="t"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fillRef idx="0"/>
          <a:effectRef idx="0"/>
          <a:fontRef idx="minor"/>
        </p:style>
      </p:sp>
      <p:sp>
        <p:nvSpPr>
          <p:cNvPr id="456" name="CustomShape 18"/>
          <p:cNvSpPr/>
          <p:nvPr/>
        </p:nvSpPr>
        <p:spPr>
          <a:xfrm>
            <a:off x="5854320" y="4402080"/>
            <a:ext cx="480240" cy="431640"/>
          </a:xfrm>
          <a:custGeom>
            <a:avLst/>
            <a:gdLst/>
            <a:ahLst/>
            <a:rect l="l" t="t"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fillRef idx="0"/>
          <a:effectRef idx="0"/>
          <a:fontRef idx="minor"/>
        </p:style>
      </p:sp>
      <p:pic>
        <p:nvPicPr>
          <p:cNvPr id="457" name="TextovéPole 27" descr=""/>
          <p:cNvPicPr/>
          <p:nvPr/>
        </p:nvPicPr>
        <p:blipFill>
          <a:blip r:embed="rId1"/>
          <a:stretch/>
        </p:blipFill>
        <p:spPr>
          <a:xfrm>
            <a:off x="5405400" y="5048280"/>
            <a:ext cx="1380240" cy="541080"/>
          </a:xfrm>
          <a:prstGeom prst="rect">
            <a:avLst/>
          </a:prstGeom>
          <a:ln w="0">
            <a:noFill/>
          </a:ln>
        </p:spPr>
      </p:pic>
      <p:sp>
        <p:nvSpPr>
          <p:cNvPr id="458" name="CustomShape 19"/>
          <p:cNvSpPr/>
          <p:nvPr/>
        </p:nvSpPr>
        <p:spPr>
          <a:xfrm>
            <a:off x="9887040" y="2492280"/>
            <a:ext cx="480240" cy="431640"/>
          </a:xfrm>
          <a:custGeom>
            <a:avLst/>
            <a:gdLst/>
            <a:ahLst/>
            <a:rect l="l" t="t"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fillRef idx="0"/>
          <a:effectRef idx="0"/>
          <a:fontRef idx="minor"/>
        </p:style>
      </p:sp>
      <p:sp>
        <p:nvSpPr>
          <p:cNvPr id="459" name="CustomShape 20"/>
          <p:cNvSpPr/>
          <p:nvPr/>
        </p:nvSpPr>
        <p:spPr>
          <a:xfrm>
            <a:off x="8542800" y="3284640"/>
            <a:ext cx="1824120" cy="360000"/>
          </a:xfrm>
          <a:prstGeom prst="rect">
            <a:avLst/>
          </a:prstGeom>
          <a:solidFill>
            <a:srgbClr val="808080"/>
          </a:solidFill>
          <a:ln w="25560">
            <a:solidFill>
              <a:srgbClr val="5c5c5c"/>
            </a:solidFill>
            <a:miter/>
          </a:ln>
        </p:spPr>
        <p:style>
          <a:lnRef idx="0"/>
          <a:fillRef idx="0"/>
          <a:effectRef idx="0"/>
          <a:fontRef idx="minor"/>
        </p:style>
        <p:txBody>
          <a:bodyPr lIns="90000" rIns="90000" tIns="46800" bIns="46800" anchor="ctr">
            <a:noAutofit/>
          </a:bodyPr>
          <a:p>
            <a:pPr algn="ctr">
              <a:lnSpc>
                <a:spcPct val="100000"/>
              </a:lnSpc>
              <a:buNone/>
            </a:pPr>
            <a:r>
              <a:rPr b="0" lang="cs-CZ" sz="1200" spc="-1" strike="noStrike">
                <a:solidFill>
                  <a:srgbClr val="ffffff"/>
                </a:solidFill>
                <a:latin typeface="Arial"/>
              </a:rPr>
              <a:t>Skupina A</a:t>
            </a:r>
            <a:endParaRPr b="0" lang="cs-CZ" sz="1200" spc="-1" strike="noStrike">
              <a:latin typeface="Arial"/>
            </a:endParaRPr>
          </a:p>
        </p:txBody>
      </p:sp>
      <p:sp>
        <p:nvSpPr>
          <p:cNvPr id="460" name="CustomShape 21"/>
          <p:cNvSpPr/>
          <p:nvPr/>
        </p:nvSpPr>
        <p:spPr>
          <a:xfrm>
            <a:off x="10367280" y="3284640"/>
            <a:ext cx="1343880" cy="360000"/>
          </a:xfrm>
          <a:prstGeom prst="rect">
            <a:avLst/>
          </a:prstGeom>
          <a:solidFill>
            <a:srgbClr val="4d4d4d"/>
          </a:solidFill>
          <a:ln w="25560">
            <a:solidFill>
              <a:srgbClr val="363636"/>
            </a:solidFill>
            <a:miter/>
          </a:ln>
        </p:spPr>
        <p:style>
          <a:lnRef idx="0"/>
          <a:fillRef idx="0"/>
          <a:effectRef idx="0"/>
          <a:fontRef idx="minor"/>
        </p:style>
        <p:txBody>
          <a:bodyPr lIns="90000" rIns="90000" tIns="46800" bIns="46800" anchor="ctr">
            <a:noAutofit/>
          </a:bodyPr>
          <a:p>
            <a:pPr algn="ctr">
              <a:lnSpc>
                <a:spcPct val="100000"/>
              </a:lnSpc>
              <a:buNone/>
            </a:pPr>
            <a:r>
              <a:rPr b="0" lang="cs-CZ" sz="1200" spc="-1" strike="noStrike">
                <a:solidFill>
                  <a:srgbClr val="ffffff"/>
                </a:solidFill>
                <a:latin typeface="Arial"/>
              </a:rPr>
              <a:t>Skupina B</a:t>
            </a:r>
            <a:endParaRPr b="0" lang="cs-CZ" sz="1200" spc="-1" strike="noStrike">
              <a:latin typeface="Arial"/>
            </a:endParaRPr>
          </a:p>
        </p:txBody>
      </p:sp>
      <p:sp>
        <p:nvSpPr>
          <p:cNvPr id="461" name="CustomShape 22"/>
          <p:cNvSpPr/>
          <p:nvPr/>
        </p:nvSpPr>
        <p:spPr>
          <a:xfrm>
            <a:off x="9781200" y="2935440"/>
            <a:ext cx="69084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200" spc="-1" strike="noStrike">
                <a:solidFill>
                  <a:srgbClr val="000000"/>
                </a:solidFill>
                <a:latin typeface="Verdana"/>
              </a:rPr>
              <a:t>Vzorky</a:t>
            </a:r>
            <a:endParaRPr b="0" lang="cs-CZ" sz="1200" spc="-1" strike="noStrike">
              <a:latin typeface="Arial"/>
            </a:endParaRPr>
          </a:p>
        </p:txBody>
      </p:sp>
      <p:sp>
        <p:nvSpPr>
          <p:cNvPr id="462" name="CustomShape 23"/>
          <p:cNvSpPr/>
          <p:nvPr/>
        </p:nvSpPr>
        <p:spPr>
          <a:xfrm rot="16200000">
            <a:off x="7954920" y="3326760"/>
            <a:ext cx="61776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200" spc="-1" strike="noStrike">
                <a:solidFill>
                  <a:srgbClr val="000000"/>
                </a:solidFill>
                <a:latin typeface="Verdana"/>
              </a:rPr>
              <a:t>dráhy</a:t>
            </a:r>
            <a:endParaRPr b="0" lang="cs-CZ" sz="1200" spc="-1" strike="noStrike">
              <a:latin typeface="Arial"/>
            </a:endParaRPr>
          </a:p>
        </p:txBody>
      </p:sp>
      <p:sp>
        <p:nvSpPr>
          <p:cNvPr id="463" name="CustomShape 24"/>
          <p:cNvSpPr/>
          <p:nvPr/>
        </p:nvSpPr>
        <p:spPr>
          <a:xfrm>
            <a:off x="9887040" y="4402080"/>
            <a:ext cx="480240" cy="431640"/>
          </a:xfrm>
          <a:custGeom>
            <a:avLst/>
            <a:gdLst/>
            <a:ahLst/>
            <a:rect l="l" t="t"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fillRef idx="0"/>
          <a:effectRef idx="0"/>
          <a:fontRef idx="minor"/>
        </p:style>
      </p:sp>
      <p:sp>
        <p:nvSpPr>
          <p:cNvPr id="464" name="CustomShape 25"/>
          <p:cNvSpPr/>
          <p:nvPr/>
        </p:nvSpPr>
        <p:spPr>
          <a:xfrm>
            <a:off x="9731160" y="5121360"/>
            <a:ext cx="791640" cy="367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800" spc="-1" strike="noStrike">
                <a:solidFill>
                  <a:srgbClr val="000000"/>
                </a:solidFill>
                <a:latin typeface="Verdana"/>
              </a:rPr>
              <a:t>t-test</a:t>
            </a:r>
            <a:endParaRPr b="0" lang="cs-CZ" sz="1800" spc="-1" strike="noStrike">
              <a:latin typeface="Arial"/>
            </a:endParaRPr>
          </a:p>
        </p:txBody>
      </p:sp>
      <p:sp>
        <p:nvSpPr>
          <p:cNvPr id="465" name="CustomShape 26"/>
          <p:cNvSpPr/>
          <p:nvPr/>
        </p:nvSpPr>
        <p:spPr>
          <a:xfrm rot="16200000">
            <a:off x="3974760" y="1711440"/>
            <a:ext cx="556920" cy="276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200" spc="-1" strike="noStrike">
                <a:solidFill>
                  <a:srgbClr val="000000"/>
                </a:solidFill>
                <a:latin typeface="Verdana"/>
              </a:rPr>
              <a:t>gény</a:t>
            </a:r>
            <a:endParaRPr b="0" lang="cs-CZ" sz="1200" spc="-1" strike="noStrike">
              <a:latin typeface="Arial"/>
            </a:endParaRPr>
          </a:p>
        </p:txBody>
      </p:sp>
      <p:sp>
        <p:nvSpPr>
          <p:cNvPr id="466" name="CustomShape 27"/>
          <p:cNvSpPr/>
          <p:nvPr/>
        </p:nvSpPr>
        <p:spPr>
          <a:xfrm>
            <a:off x="143640" y="44280"/>
            <a:ext cx="3970800" cy="5760720"/>
          </a:xfrm>
          <a:prstGeom prst="rect">
            <a:avLst/>
          </a:prstGeom>
          <a:noFill/>
          <a:ln w="25560">
            <a:solidFill>
              <a:srgbClr val="000000"/>
            </a:solidFill>
            <a:miter/>
          </a:ln>
        </p:spPr>
        <p:style>
          <a:lnRef idx="0"/>
          <a:fillRef idx="0"/>
          <a:effectRef idx="0"/>
          <a:fontRef idx="minor"/>
        </p:style>
      </p:sp>
      <p:sp>
        <p:nvSpPr>
          <p:cNvPr id="467" name="CustomShape 28"/>
          <p:cNvSpPr/>
          <p:nvPr/>
        </p:nvSpPr>
        <p:spPr>
          <a:xfrm>
            <a:off x="4127400" y="44280"/>
            <a:ext cx="3970800" cy="5760720"/>
          </a:xfrm>
          <a:prstGeom prst="rect">
            <a:avLst/>
          </a:prstGeom>
          <a:noFill/>
          <a:ln w="25560">
            <a:solidFill>
              <a:srgbClr val="000000"/>
            </a:solidFill>
            <a:miter/>
          </a:ln>
        </p:spPr>
        <p:style>
          <a:lnRef idx="0"/>
          <a:fillRef idx="0"/>
          <a:effectRef idx="0"/>
          <a:fontRef idx="minor"/>
        </p:style>
      </p:sp>
      <p:sp>
        <p:nvSpPr>
          <p:cNvPr id="468" name="CustomShape 29"/>
          <p:cNvSpPr/>
          <p:nvPr/>
        </p:nvSpPr>
        <p:spPr>
          <a:xfrm>
            <a:off x="8098200" y="44280"/>
            <a:ext cx="3974760" cy="5760720"/>
          </a:xfrm>
          <a:prstGeom prst="rect">
            <a:avLst/>
          </a:prstGeom>
          <a:noFill/>
          <a:ln w="25560">
            <a:solidFill>
              <a:srgbClr val="000000"/>
            </a:solidFill>
            <a:miter/>
          </a:ln>
        </p:spPr>
        <p:style>
          <a:lnRef idx="0"/>
          <a:fillRef idx="0"/>
          <a:effectRef idx="0"/>
          <a:fontRef idx="minor"/>
        </p:style>
      </p:sp>
      <p:sp>
        <p:nvSpPr>
          <p:cNvPr id="469" name="Line 30"/>
          <p:cNvSpPr/>
          <p:nvPr/>
        </p:nvSpPr>
        <p:spPr>
          <a:xfrm>
            <a:off x="143640" y="981000"/>
            <a:ext cx="11934000" cy="360"/>
          </a:xfrm>
          <a:prstGeom prst="line">
            <a:avLst/>
          </a:prstGeom>
          <a:ln w="28440">
            <a:solidFill>
              <a:srgbClr val="ed7d31">
                <a:hueOff val="-1455363"/>
                <a:satOff val="-83928"/>
                <a:lumOff val="8628"/>
                <a:alphaOff val="0"/>
              </a:srgbClr>
            </a:solidFill>
            <a:miter/>
          </a:ln>
        </p:spPr>
        <p:style>
          <a:lnRef idx="0"/>
          <a:fillRef idx="0"/>
          <a:effectRef idx="0"/>
          <a:fontRef idx="minor"/>
        </p:style>
      </p:sp>
      <p:sp>
        <p:nvSpPr>
          <p:cNvPr id="470" name="CustomShape 31"/>
          <p:cNvSpPr/>
          <p:nvPr/>
        </p:nvSpPr>
        <p:spPr>
          <a:xfrm>
            <a:off x="432000" y="115920"/>
            <a:ext cx="3309840" cy="519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buNone/>
            </a:pPr>
            <a:r>
              <a:rPr b="0" lang="cs-CZ" sz="1400" spc="-1" strike="noStrike">
                <a:solidFill>
                  <a:srgbClr val="000000"/>
                </a:solidFill>
                <a:latin typeface="Verdana"/>
              </a:rPr>
              <a:t>TopologyGSA, Clipper</a:t>
            </a:r>
            <a:endParaRPr b="0" lang="cs-CZ" sz="1400" spc="-1" strike="noStrike">
              <a:latin typeface="Arial"/>
            </a:endParaRPr>
          </a:p>
          <a:p>
            <a:pPr algn="ctr">
              <a:lnSpc>
                <a:spcPct val="100000"/>
              </a:lnSpc>
              <a:buNone/>
            </a:pPr>
            <a:r>
              <a:rPr b="0" lang="cs-CZ" sz="1400" spc="-1" strike="noStrike">
                <a:solidFill>
                  <a:srgbClr val="000000"/>
                </a:solidFill>
                <a:latin typeface="Verdana"/>
              </a:rPr>
              <a:t>DEGraph</a:t>
            </a:r>
            <a:endParaRPr b="0" lang="cs-CZ" sz="1400" spc="-1" strike="noStrike">
              <a:latin typeface="Arial"/>
            </a:endParaRPr>
          </a:p>
        </p:txBody>
      </p:sp>
      <p:sp>
        <p:nvSpPr>
          <p:cNvPr id="471" name="CustomShape 32"/>
          <p:cNvSpPr/>
          <p:nvPr/>
        </p:nvSpPr>
        <p:spPr>
          <a:xfrm>
            <a:off x="4656600" y="169920"/>
            <a:ext cx="2878560" cy="519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buNone/>
            </a:pPr>
            <a:r>
              <a:rPr b="0" lang="cs-CZ" sz="1400" spc="-1" strike="noStrike">
                <a:solidFill>
                  <a:srgbClr val="000000"/>
                </a:solidFill>
                <a:latin typeface="Verdana"/>
              </a:rPr>
              <a:t>SPIA, PRS</a:t>
            </a:r>
            <a:endParaRPr b="0" lang="cs-CZ" sz="1400" spc="-1" strike="noStrike">
              <a:latin typeface="Arial"/>
            </a:endParaRPr>
          </a:p>
          <a:p>
            <a:pPr algn="ctr">
              <a:lnSpc>
                <a:spcPct val="100000"/>
              </a:lnSpc>
              <a:buNone/>
            </a:pPr>
            <a:r>
              <a:rPr b="0" lang="cs-CZ" sz="1400" spc="-1" strike="noStrike">
                <a:solidFill>
                  <a:srgbClr val="000000"/>
                </a:solidFill>
                <a:latin typeface="Verdana"/>
              </a:rPr>
              <a:t>PWEA</a:t>
            </a:r>
            <a:endParaRPr b="0" lang="cs-CZ" sz="1400" spc="-1" strike="noStrike">
              <a:latin typeface="Arial"/>
            </a:endParaRPr>
          </a:p>
        </p:txBody>
      </p:sp>
      <p:sp>
        <p:nvSpPr>
          <p:cNvPr id="472" name="CustomShape 33"/>
          <p:cNvSpPr/>
          <p:nvPr/>
        </p:nvSpPr>
        <p:spPr>
          <a:xfrm>
            <a:off x="9724680" y="333360"/>
            <a:ext cx="721440" cy="306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400" spc="-1" strike="noStrike">
                <a:solidFill>
                  <a:srgbClr val="000000"/>
                </a:solidFill>
                <a:latin typeface="Verdana"/>
              </a:rPr>
              <a:t>TAPPA</a:t>
            </a:r>
            <a:endParaRPr b="0" lang="cs-CZ" sz="1400" spc="-1" strike="noStrike">
              <a:latin typeface="Arial"/>
            </a:endParaRPr>
          </a:p>
        </p:txBody>
      </p:sp>
      <p:sp>
        <p:nvSpPr>
          <p:cNvPr id="473" name="CustomShape 34"/>
          <p:cNvSpPr/>
          <p:nvPr/>
        </p:nvSpPr>
        <p:spPr>
          <a:xfrm>
            <a:off x="5048280" y="6165720"/>
            <a:ext cx="1992240" cy="367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buNone/>
            </a:pPr>
            <a:r>
              <a:rPr b="0" lang="cs-CZ" sz="1800" spc="-1" strike="noStrike">
                <a:solidFill>
                  <a:srgbClr val="ff0000"/>
                </a:solidFill>
                <a:latin typeface="Verdana"/>
              </a:rPr>
              <a:t>Topologie dráhy</a:t>
            </a:r>
            <a:endParaRPr b="0" lang="cs-CZ" sz="1800" spc="-1" strike="noStrike">
              <a:latin typeface="Arial"/>
            </a:endParaRPr>
          </a:p>
        </p:txBody>
      </p:sp>
      <p:sp>
        <p:nvSpPr>
          <p:cNvPr id="474" name="Line 35"/>
          <p:cNvSpPr/>
          <p:nvPr/>
        </p:nvSpPr>
        <p:spPr>
          <a:xfrm flipH="1" flipV="1">
            <a:off x="2111040" y="4075200"/>
            <a:ext cx="3932280" cy="2089800"/>
          </a:xfrm>
          <a:custGeom>
            <a:avLst/>
            <a:gdLst/>
            <a:ahLst/>
            <a:rect l="l" t="t" r="r" b="b"/>
            <a:pathLst>
              <a:path w="21600" h="21600">
                <a:moveTo>
                  <a:pt x="0" y="0"/>
                </a:moveTo>
                <a:lnTo>
                  <a:pt x="21600" y="21600"/>
                </a:lnTo>
              </a:path>
            </a:pathLst>
          </a:custGeom>
          <a:noFill/>
          <a:ln w="19080">
            <a:solidFill>
              <a:srgbClr val="ff0000"/>
            </a:solidFill>
            <a:miter/>
            <a:tailEnd len="med" type="triangle" w="med"/>
          </a:ln>
        </p:spPr>
        <p:style>
          <a:lnRef idx="0"/>
          <a:fillRef idx="0"/>
          <a:effectRef idx="0"/>
          <a:fontRef idx="minor"/>
        </p:style>
      </p:sp>
      <p:sp>
        <p:nvSpPr>
          <p:cNvPr id="475" name="Line 36"/>
          <p:cNvSpPr/>
          <p:nvPr/>
        </p:nvSpPr>
        <p:spPr>
          <a:xfrm flipH="1" flipV="1">
            <a:off x="4533480" y="5490000"/>
            <a:ext cx="1510200" cy="675000"/>
          </a:xfrm>
          <a:custGeom>
            <a:avLst/>
            <a:gdLst/>
            <a:ahLst/>
            <a:rect l="l" t="t" r="r" b="b"/>
            <a:pathLst>
              <a:path w="21600" h="21600">
                <a:moveTo>
                  <a:pt x="0" y="0"/>
                </a:moveTo>
                <a:lnTo>
                  <a:pt x="21600" y="21600"/>
                </a:lnTo>
              </a:path>
            </a:pathLst>
          </a:custGeom>
          <a:noFill/>
          <a:ln w="19080">
            <a:solidFill>
              <a:srgbClr val="ff0000"/>
            </a:solidFill>
            <a:miter/>
            <a:tailEnd len="med" type="triangle" w="med"/>
          </a:ln>
        </p:spPr>
        <p:style>
          <a:lnRef idx="0"/>
          <a:fillRef idx="0"/>
          <a:effectRef idx="0"/>
          <a:fontRef idx="minor"/>
        </p:style>
      </p:sp>
      <p:sp>
        <p:nvSpPr>
          <p:cNvPr id="476" name="Line 37"/>
          <p:cNvSpPr/>
          <p:nvPr/>
        </p:nvSpPr>
        <p:spPr>
          <a:xfrm flipV="1">
            <a:off x="6044400" y="3821760"/>
            <a:ext cx="1046880" cy="2343240"/>
          </a:xfrm>
          <a:custGeom>
            <a:avLst/>
            <a:gdLst/>
            <a:ahLst/>
            <a:rect l="l" t="t" r="r" b="b"/>
            <a:pathLst>
              <a:path w="21600" h="21600">
                <a:moveTo>
                  <a:pt x="0" y="0"/>
                </a:moveTo>
                <a:lnTo>
                  <a:pt x="21600" y="21600"/>
                </a:lnTo>
              </a:path>
            </a:pathLst>
          </a:custGeom>
          <a:noFill/>
          <a:ln w="19080">
            <a:solidFill>
              <a:srgbClr val="ff0000"/>
            </a:solidFill>
            <a:miter/>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7" name="Rectangle 100"/>
          <p:cNvSpPr/>
          <p:nvPr/>
        </p:nvSpPr>
        <p:spPr>
          <a:xfrm>
            <a:off x="336960" y="321120"/>
            <a:ext cx="4331880" cy="6179040"/>
          </a:xfrm>
          <a:prstGeom prst="rect">
            <a:avLst/>
          </a:prstGeom>
          <a:solidFill>
            <a:srgbClr val="404040">
              <a:alpha val="90000"/>
            </a:srgbClr>
          </a:solidFill>
          <a:ln cap="sq" w="127000">
            <a:solidFill>
              <a:srgbClr val="595959">
                <a:alpha val="80000"/>
              </a:srgbClr>
            </a:solidFill>
          </a:ln>
        </p:spPr>
        <p:style>
          <a:lnRef idx="2">
            <a:schemeClr val="accent1">
              <a:shade val="50000"/>
            </a:schemeClr>
          </a:lnRef>
          <a:fillRef idx="1">
            <a:schemeClr val="accent1"/>
          </a:fillRef>
          <a:effectRef idx="0">
            <a:schemeClr val="accent1"/>
          </a:effectRef>
          <a:fontRef idx="minor"/>
        </p:style>
      </p:sp>
      <p:sp>
        <p:nvSpPr>
          <p:cNvPr id="478" name="TextShape 1"/>
          <p:cNvSpPr/>
          <p:nvPr/>
        </p:nvSpPr>
        <p:spPr>
          <a:xfrm>
            <a:off x="674280" y="914400"/>
            <a:ext cx="3657240" cy="2887200"/>
          </a:xfrm>
          <a:prstGeom prst="rect">
            <a:avLst/>
          </a:prstGeom>
          <a:noFill/>
          <a:ln w="0">
            <a:noFill/>
          </a:ln>
        </p:spPr>
        <p:style>
          <a:lnRef idx="0"/>
          <a:fillRef idx="0"/>
          <a:effectRef idx="0"/>
          <a:fontRef idx="minor"/>
        </p:style>
        <p:txBody>
          <a:bodyPr anchor="b">
            <a:normAutofit fontScale="74000"/>
          </a:bodyPr>
          <a:p>
            <a:pPr algn="ctr">
              <a:lnSpc>
                <a:spcPct val="90000"/>
              </a:lnSpc>
              <a:spcAft>
                <a:spcPts val="601"/>
              </a:spcAft>
              <a:buNone/>
            </a:pPr>
            <a:r>
              <a:rPr b="1" lang="en-US" sz="4800" spc="-1" strike="noStrike">
                <a:solidFill>
                  <a:srgbClr val="ffffff"/>
                </a:solidFill>
                <a:latin typeface="Calibri Light"/>
              </a:rPr>
              <a:t>Příklad – topologie uzavřená metoda dělící hranice</a:t>
            </a:r>
            <a:endParaRPr b="0" lang="cs-CZ" sz="4800" spc="-1" strike="noStrike">
              <a:latin typeface="Arial"/>
            </a:endParaRPr>
          </a:p>
        </p:txBody>
      </p:sp>
      <p:sp>
        <p:nvSpPr>
          <p:cNvPr id="479" name="Straight Connector 102"/>
          <p:cNvSpPr/>
          <p:nvPr/>
        </p:nvSpPr>
        <p:spPr>
          <a:xfrm>
            <a:off x="1190880" y="3909960"/>
            <a:ext cx="2586960" cy="360"/>
          </a:xfrm>
          <a:prstGeom prst="line">
            <a:avLst/>
          </a:prstGeom>
          <a:ln w="22225">
            <a:solidFill>
              <a:srgbClr val="d9d9d9"/>
            </a:solidFill>
          </a:ln>
        </p:spPr>
        <p:style>
          <a:lnRef idx="1">
            <a:schemeClr val="accent1"/>
          </a:lnRef>
          <a:fillRef idx="0">
            <a:schemeClr val="accent1"/>
          </a:fillRef>
          <a:effectRef idx="0">
            <a:schemeClr val="accent1"/>
          </a:effectRef>
          <a:fontRef idx="minor"/>
        </p:style>
      </p:sp>
      <p:pic>
        <p:nvPicPr>
          <p:cNvPr id="480" name="Zástupný symbol pro obsah 2" descr=""/>
          <p:cNvPicPr/>
          <p:nvPr/>
        </p:nvPicPr>
        <p:blipFill>
          <a:blip r:embed="rId1"/>
          <a:stretch/>
        </p:blipFill>
        <p:spPr>
          <a:xfrm>
            <a:off x="5153760" y="1343880"/>
            <a:ext cx="6553080" cy="417744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1" name="Rectangle 100"/>
          <p:cNvSpPr/>
          <p:nvPr/>
        </p:nvSpPr>
        <p:spPr>
          <a:xfrm>
            <a:off x="336960" y="321120"/>
            <a:ext cx="4331880" cy="6179040"/>
          </a:xfrm>
          <a:prstGeom prst="rect">
            <a:avLst/>
          </a:prstGeom>
          <a:solidFill>
            <a:srgbClr val="404040">
              <a:alpha val="90000"/>
            </a:srgbClr>
          </a:solidFill>
          <a:ln cap="sq" w="127000">
            <a:solidFill>
              <a:srgbClr val="595959">
                <a:alpha val="80000"/>
              </a:srgbClr>
            </a:solidFill>
          </a:ln>
        </p:spPr>
        <p:style>
          <a:lnRef idx="2">
            <a:schemeClr val="accent1">
              <a:shade val="50000"/>
            </a:schemeClr>
          </a:lnRef>
          <a:fillRef idx="1">
            <a:schemeClr val="accent1"/>
          </a:fillRef>
          <a:effectRef idx="0">
            <a:schemeClr val="accent1"/>
          </a:effectRef>
          <a:fontRef idx="minor"/>
        </p:style>
      </p:sp>
      <p:sp>
        <p:nvSpPr>
          <p:cNvPr id="482" name="TextShape 1"/>
          <p:cNvSpPr/>
          <p:nvPr/>
        </p:nvSpPr>
        <p:spPr>
          <a:xfrm>
            <a:off x="674280" y="914400"/>
            <a:ext cx="3657240" cy="2887200"/>
          </a:xfrm>
          <a:prstGeom prst="rect">
            <a:avLst/>
          </a:prstGeom>
          <a:noFill/>
          <a:ln w="0">
            <a:noFill/>
          </a:ln>
        </p:spPr>
        <p:style>
          <a:lnRef idx="0"/>
          <a:fillRef idx="0"/>
          <a:effectRef idx="0"/>
          <a:fontRef idx="minor"/>
        </p:style>
        <p:txBody>
          <a:bodyPr anchor="b">
            <a:normAutofit fontScale="74000"/>
          </a:bodyPr>
          <a:p>
            <a:pPr algn="ctr">
              <a:lnSpc>
                <a:spcPct val="90000"/>
              </a:lnSpc>
              <a:spcAft>
                <a:spcPts val="601"/>
              </a:spcAft>
              <a:buNone/>
            </a:pPr>
            <a:r>
              <a:rPr b="1" lang="en-US" sz="4800" spc="-1" strike="noStrike">
                <a:solidFill>
                  <a:srgbClr val="ffffff"/>
                </a:solidFill>
                <a:latin typeface="Calibri Light"/>
              </a:rPr>
              <a:t>Příklad – topologie uzavřená metoda dělící hranice</a:t>
            </a:r>
            <a:endParaRPr b="0" lang="cs-CZ" sz="4800" spc="-1" strike="noStrike">
              <a:latin typeface="Arial"/>
            </a:endParaRPr>
          </a:p>
        </p:txBody>
      </p:sp>
      <p:sp>
        <p:nvSpPr>
          <p:cNvPr id="483" name="Straight Connector 102"/>
          <p:cNvSpPr/>
          <p:nvPr/>
        </p:nvSpPr>
        <p:spPr>
          <a:xfrm>
            <a:off x="1190880" y="3909960"/>
            <a:ext cx="2586960" cy="360"/>
          </a:xfrm>
          <a:prstGeom prst="line">
            <a:avLst/>
          </a:prstGeom>
          <a:ln w="22225">
            <a:solidFill>
              <a:srgbClr val="d9d9d9"/>
            </a:solidFill>
          </a:ln>
        </p:spPr>
        <p:style>
          <a:lnRef idx="1">
            <a:schemeClr val="accent1"/>
          </a:lnRef>
          <a:fillRef idx="0">
            <a:schemeClr val="accent1"/>
          </a:fillRef>
          <a:effectRef idx="0">
            <a:schemeClr val="accent1"/>
          </a:effectRef>
          <a:fontRef idx="minor"/>
        </p:style>
      </p:sp>
      <p:sp>
        <p:nvSpPr>
          <p:cNvPr id="484" name="Rectangle 1"/>
          <p:cNvSpPr/>
          <p:nvPr/>
        </p:nvSpPr>
        <p:spPr>
          <a:xfrm>
            <a:off x="5186160" y="1887480"/>
            <a:ext cx="6095520" cy="3747960"/>
          </a:xfrm>
          <a:prstGeom prst="rect">
            <a:avLst/>
          </a:prstGeom>
          <a:noFill/>
          <a:ln w="0">
            <a:noFill/>
          </a:ln>
        </p:spPr>
        <p:style>
          <a:lnRef idx="0"/>
          <a:fillRef idx="0"/>
          <a:effectRef idx="0"/>
          <a:fontRef idx="minor"/>
        </p:style>
        <p:txBody>
          <a:bodyPr lIns="90000" rIns="90000" tIns="45000" bIns="45000" anchor="t">
            <a:spAutoFit/>
          </a:bodyPr>
          <a:p>
            <a:pPr marL="342720" indent="-342720">
              <a:lnSpc>
                <a:spcPct val="100000"/>
              </a:lnSpc>
              <a:buClr>
                <a:srgbClr val="003366"/>
              </a:buClr>
              <a:buFont typeface="Wingdings" charset="2"/>
              <a:buChar char=""/>
            </a:pPr>
            <a:r>
              <a:rPr b="0" lang="cs-CZ" sz="2400" spc="-1" strike="noStrike">
                <a:solidFill>
                  <a:srgbClr val="000000"/>
                </a:solidFill>
                <a:latin typeface="Arial"/>
              </a:rPr>
              <a:t>Z 8 odlišně exprimovaných genů:</a:t>
            </a:r>
            <a:endParaRPr b="0" lang="cs-CZ" sz="2400" spc="-1" strike="noStrike">
              <a:latin typeface="Arial"/>
            </a:endParaRPr>
          </a:p>
          <a:p>
            <a:pPr lvl="1" marL="742680" indent="-285480">
              <a:lnSpc>
                <a:spcPct val="100000"/>
              </a:lnSpc>
              <a:buClr>
                <a:srgbClr val="003366"/>
              </a:buClr>
              <a:buFont typeface="Arial"/>
              <a:buChar char="•"/>
            </a:pPr>
            <a:r>
              <a:rPr b="0" lang="cs-CZ" sz="2400" spc="-1" strike="noStrike">
                <a:solidFill>
                  <a:srgbClr val="000000"/>
                </a:solidFill>
                <a:latin typeface="Arial"/>
              </a:rPr>
              <a:t>2 interagují s 10 geny v dráze</a:t>
            </a:r>
            <a:endParaRPr b="0" lang="cs-CZ" sz="2400" spc="-1" strike="noStrike">
              <a:latin typeface="Arial"/>
            </a:endParaRPr>
          </a:p>
          <a:p>
            <a:pPr lvl="1" marL="742680" indent="-285480">
              <a:lnSpc>
                <a:spcPct val="100000"/>
              </a:lnSpc>
              <a:buClr>
                <a:srgbClr val="003366"/>
              </a:buClr>
              <a:buFont typeface="Arial"/>
              <a:buChar char="•"/>
            </a:pPr>
            <a:r>
              <a:rPr b="0" lang="cs-CZ" sz="2400" spc="-1" strike="noStrike">
                <a:solidFill>
                  <a:srgbClr val="000000"/>
                </a:solidFill>
                <a:latin typeface="Arial"/>
              </a:rPr>
              <a:t>3 interagují s 5 geny v dráze</a:t>
            </a:r>
            <a:endParaRPr b="0" lang="cs-CZ" sz="2400" spc="-1" strike="noStrike">
              <a:latin typeface="Arial"/>
            </a:endParaRPr>
          </a:p>
          <a:p>
            <a:pPr lvl="1" marL="742680" indent="-285480">
              <a:lnSpc>
                <a:spcPct val="100000"/>
              </a:lnSpc>
              <a:buClr>
                <a:srgbClr val="003366"/>
              </a:buClr>
              <a:buFont typeface="Arial"/>
              <a:buChar char="•"/>
            </a:pPr>
            <a:r>
              <a:rPr b="0" lang="cs-CZ" sz="2400" spc="-1" strike="noStrike">
                <a:solidFill>
                  <a:srgbClr val="000000"/>
                </a:solidFill>
                <a:latin typeface="Arial"/>
              </a:rPr>
              <a:t>3 interagují s jedním genem v dráze</a:t>
            </a:r>
            <a:endParaRPr b="0" lang="cs-CZ" sz="2400" spc="-1" strike="noStrike">
              <a:latin typeface="Arial"/>
            </a:endParaRPr>
          </a:p>
          <a:p>
            <a:pPr>
              <a:lnSpc>
                <a:spcPct val="100000"/>
              </a:lnSpc>
              <a:buNone/>
            </a:pPr>
            <a:endParaRPr b="0" lang="cs-CZ" sz="2400" spc="-1" strike="noStrike">
              <a:latin typeface="Arial"/>
            </a:endParaRPr>
          </a:p>
          <a:p>
            <a:pPr marL="342720" indent="-342720">
              <a:lnSpc>
                <a:spcPct val="100000"/>
              </a:lnSpc>
              <a:buClr>
                <a:srgbClr val="003366"/>
              </a:buClr>
              <a:buFont typeface="Wingdings" charset="2"/>
              <a:buChar char=""/>
            </a:pPr>
            <a:r>
              <a:rPr b="0" lang="cs-CZ" sz="2400" spc="-1" strike="noStrike">
                <a:solidFill>
                  <a:srgbClr val="000000"/>
                </a:solidFill>
                <a:latin typeface="Arial"/>
              </a:rPr>
              <a:t>s = 2*10 + 3*5 + 3*1 = 38</a:t>
            </a:r>
            <a:endParaRPr b="0" lang="cs-CZ" sz="2400" spc="-1" strike="noStrike">
              <a:latin typeface="Arial"/>
            </a:endParaRPr>
          </a:p>
          <a:p>
            <a:pPr>
              <a:lnSpc>
                <a:spcPct val="100000"/>
              </a:lnSpc>
              <a:buNone/>
            </a:pPr>
            <a:endParaRPr b="0" lang="cs-CZ" sz="2400" spc="-1" strike="noStrike">
              <a:latin typeface="Arial"/>
            </a:endParaRPr>
          </a:p>
          <a:p>
            <a:pPr marL="342720" indent="-342720">
              <a:lnSpc>
                <a:spcPct val="100000"/>
              </a:lnSpc>
              <a:buClr>
                <a:srgbClr val="003366"/>
              </a:buClr>
              <a:buFont typeface="Wingdings" charset="2"/>
              <a:buChar char=""/>
            </a:pPr>
            <a:r>
              <a:rPr b="0" lang="cs-CZ" sz="2400" spc="-1" strike="noStrike">
                <a:solidFill>
                  <a:srgbClr val="000000"/>
                </a:solidFill>
                <a:latin typeface="Arial"/>
              </a:rPr>
              <a:t>Opakovaně v dráze náhodně vybíráme 8 genů a získáme rozdělení statistik, které porovnáme s první statistikou.</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TextShape 1"/>
          <p:cNvSpPr/>
          <p:nvPr/>
        </p:nvSpPr>
        <p:spPr>
          <a:xfrm>
            <a:off x="674640" y="61920"/>
            <a:ext cx="11425320" cy="620280"/>
          </a:xfrm>
          <a:prstGeom prst="rect">
            <a:avLst/>
          </a:prstGeom>
          <a:noFill/>
          <a:ln w="0">
            <a:noFill/>
          </a:ln>
        </p:spPr>
        <p:style>
          <a:lnRef idx="0"/>
          <a:fillRef idx="0"/>
          <a:effectRef idx="0"/>
          <a:fontRef idx="minor"/>
        </p:style>
      </p:sp>
      <p:pic>
        <p:nvPicPr>
          <p:cNvPr id="486" name="Zástupný symbol pro obsah 2" descr=""/>
          <p:cNvPicPr/>
          <p:nvPr/>
        </p:nvPicPr>
        <p:blipFill>
          <a:blip r:embed="rId1"/>
          <a:stretch/>
        </p:blipFill>
        <p:spPr>
          <a:xfrm>
            <a:off x="406440" y="817560"/>
            <a:ext cx="8776800" cy="5563800"/>
          </a:xfrm>
          <a:prstGeom prst="rect">
            <a:avLst/>
          </a:prstGeom>
          <a:ln w="0">
            <a:noFill/>
          </a:ln>
        </p:spPr>
      </p:pic>
      <p:pic>
        <p:nvPicPr>
          <p:cNvPr id="487" name="Obrázek 4" descr=""/>
          <p:cNvPicPr/>
          <p:nvPr/>
        </p:nvPicPr>
        <p:blipFill>
          <a:blip r:embed="rId2"/>
          <a:stretch/>
        </p:blipFill>
        <p:spPr>
          <a:xfrm>
            <a:off x="912240" y="1052640"/>
            <a:ext cx="4895280" cy="3666600"/>
          </a:xfrm>
          <a:prstGeom prst="rect">
            <a:avLst/>
          </a:prstGeom>
          <a:ln w="0">
            <a:noFill/>
          </a:ln>
        </p:spPr>
      </p:pic>
      <p:sp>
        <p:nvSpPr>
          <p:cNvPr id="488" name="Rectangle 4"/>
          <p:cNvSpPr/>
          <p:nvPr/>
        </p:nvSpPr>
        <p:spPr>
          <a:xfrm>
            <a:off x="5807880" y="1168920"/>
            <a:ext cx="6095520" cy="3747960"/>
          </a:xfrm>
          <a:prstGeom prst="rect">
            <a:avLst/>
          </a:prstGeom>
          <a:noFill/>
          <a:ln w="0">
            <a:noFill/>
          </a:ln>
        </p:spPr>
        <p:style>
          <a:lnRef idx="0"/>
          <a:fillRef idx="0"/>
          <a:effectRef idx="0"/>
          <a:fontRef idx="minor"/>
        </p:style>
        <p:txBody>
          <a:bodyPr lIns="90000" rIns="90000" tIns="45000" bIns="45000" anchor="t">
            <a:spAutoFit/>
          </a:bodyPr>
          <a:p>
            <a:pPr marL="342720" indent="-342720">
              <a:lnSpc>
                <a:spcPct val="100000"/>
              </a:lnSpc>
              <a:buClr>
                <a:srgbClr val="003366"/>
              </a:buClr>
              <a:buFont typeface="Wingdings" charset="2"/>
              <a:buChar char=""/>
            </a:pPr>
            <a:r>
              <a:rPr b="0" lang="cs-CZ" sz="2400" spc="-1" strike="noStrike">
                <a:solidFill>
                  <a:srgbClr val="000000"/>
                </a:solidFill>
                <a:latin typeface="Arial"/>
              </a:rPr>
              <a:t>Z 8 odlišně exprimovaných genů:</a:t>
            </a:r>
            <a:endParaRPr b="0" lang="cs-CZ" sz="2400" spc="-1" strike="noStrike">
              <a:latin typeface="Arial"/>
            </a:endParaRPr>
          </a:p>
          <a:p>
            <a:pPr lvl="1" marL="742680" indent="-285480">
              <a:lnSpc>
                <a:spcPct val="100000"/>
              </a:lnSpc>
              <a:buClr>
                <a:srgbClr val="003366"/>
              </a:buClr>
              <a:buFont typeface="Arial"/>
              <a:buChar char="•"/>
            </a:pPr>
            <a:r>
              <a:rPr b="0" lang="cs-CZ" sz="2400" spc="-1" strike="noStrike">
                <a:solidFill>
                  <a:srgbClr val="000000"/>
                </a:solidFill>
                <a:latin typeface="Arial"/>
              </a:rPr>
              <a:t>2 interagují s 10 geny v dráze</a:t>
            </a:r>
            <a:endParaRPr b="0" lang="cs-CZ" sz="2400" spc="-1" strike="noStrike">
              <a:latin typeface="Arial"/>
            </a:endParaRPr>
          </a:p>
          <a:p>
            <a:pPr lvl="1" marL="742680" indent="-285480">
              <a:lnSpc>
                <a:spcPct val="100000"/>
              </a:lnSpc>
              <a:buClr>
                <a:srgbClr val="003366"/>
              </a:buClr>
              <a:buFont typeface="Arial"/>
              <a:buChar char="•"/>
            </a:pPr>
            <a:r>
              <a:rPr b="0" lang="cs-CZ" sz="2400" spc="-1" strike="noStrike">
                <a:solidFill>
                  <a:srgbClr val="000000"/>
                </a:solidFill>
                <a:latin typeface="Arial"/>
              </a:rPr>
              <a:t>3 interagují s 5 geny v dráze</a:t>
            </a:r>
            <a:endParaRPr b="0" lang="cs-CZ" sz="2400" spc="-1" strike="noStrike">
              <a:latin typeface="Arial"/>
            </a:endParaRPr>
          </a:p>
          <a:p>
            <a:pPr lvl="1" marL="742680" indent="-285480">
              <a:lnSpc>
                <a:spcPct val="100000"/>
              </a:lnSpc>
              <a:buClr>
                <a:srgbClr val="003366"/>
              </a:buClr>
              <a:buFont typeface="Arial"/>
              <a:buChar char="•"/>
            </a:pPr>
            <a:r>
              <a:rPr b="0" lang="cs-CZ" sz="2400" spc="-1" strike="noStrike">
                <a:solidFill>
                  <a:srgbClr val="000000"/>
                </a:solidFill>
                <a:latin typeface="Arial"/>
              </a:rPr>
              <a:t>3 interagují s jedním genem v dráze</a:t>
            </a:r>
            <a:endParaRPr b="0" lang="cs-CZ" sz="2400" spc="-1" strike="noStrike">
              <a:latin typeface="Arial"/>
            </a:endParaRPr>
          </a:p>
          <a:p>
            <a:pPr>
              <a:lnSpc>
                <a:spcPct val="100000"/>
              </a:lnSpc>
              <a:buNone/>
            </a:pPr>
            <a:endParaRPr b="0" lang="cs-CZ" sz="2400" spc="-1" strike="noStrike">
              <a:latin typeface="Arial"/>
            </a:endParaRPr>
          </a:p>
          <a:p>
            <a:pPr marL="342720" indent="-342720">
              <a:lnSpc>
                <a:spcPct val="100000"/>
              </a:lnSpc>
              <a:buClr>
                <a:srgbClr val="003366"/>
              </a:buClr>
              <a:buFont typeface="Wingdings" charset="2"/>
              <a:buChar char=""/>
            </a:pPr>
            <a:r>
              <a:rPr b="0" lang="cs-CZ" sz="2400" spc="-1" strike="noStrike">
                <a:solidFill>
                  <a:srgbClr val="000000"/>
                </a:solidFill>
                <a:latin typeface="Arial"/>
              </a:rPr>
              <a:t>s = 2*10 + 3*5 + 3*1 = 38</a:t>
            </a:r>
            <a:endParaRPr b="0" lang="cs-CZ" sz="2400" spc="-1" strike="noStrike">
              <a:latin typeface="Arial"/>
            </a:endParaRPr>
          </a:p>
          <a:p>
            <a:pPr>
              <a:lnSpc>
                <a:spcPct val="100000"/>
              </a:lnSpc>
              <a:buNone/>
            </a:pPr>
            <a:endParaRPr b="0" lang="cs-CZ" sz="2400" spc="-1" strike="noStrike">
              <a:latin typeface="Arial"/>
            </a:endParaRPr>
          </a:p>
          <a:p>
            <a:pPr marL="342720" indent="-342720">
              <a:lnSpc>
                <a:spcPct val="100000"/>
              </a:lnSpc>
              <a:buClr>
                <a:srgbClr val="003366"/>
              </a:buClr>
              <a:buFont typeface="Wingdings" charset="2"/>
              <a:buChar char=""/>
            </a:pPr>
            <a:r>
              <a:rPr b="0" lang="cs-CZ" sz="2400" spc="-1" strike="noStrike">
                <a:solidFill>
                  <a:srgbClr val="000000"/>
                </a:solidFill>
                <a:latin typeface="Arial"/>
              </a:rPr>
              <a:t>Opakovaně v dráze náhodně vybíráme 8 genů a získáme rozdělení statistik, které porovnáme s první statistikou.</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89" name="Picture 3" descr="A screenshot of a cell phone&#10;&#10;Description automatically generated"/>
          <p:cNvPicPr/>
          <p:nvPr/>
        </p:nvPicPr>
        <p:blipFill>
          <a:blip r:embed="rId1"/>
          <a:stretch/>
        </p:blipFill>
        <p:spPr>
          <a:xfrm>
            <a:off x="643320" y="1397880"/>
            <a:ext cx="10904760" cy="4061880"/>
          </a:xfrm>
          <a:prstGeom prst="rect">
            <a:avLst/>
          </a:prstGeom>
          <a:ln w="0">
            <a:noFill/>
          </a:ln>
        </p:spPr>
      </p:pic>
      <p:sp>
        <p:nvSpPr>
          <p:cNvPr id="490" name="Rectangle 4"/>
          <p:cNvSpPr/>
          <p:nvPr/>
        </p:nvSpPr>
        <p:spPr>
          <a:xfrm>
            <a:off x="801720" y="5968440"/>
            <a:ext cx="830196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cs-CZ" sz="1800" spc="-1" strike="noStrike" u="sng">
                <a:solidFill>
                  <a:srgbClr val="0563c1"/>
                </a:solidFill>
                <a:uFillTx/>
                <a:latin typeface="Calibri"/>
                <a:hlinkClick r:id="rId2"/>
              </a:rPr>
              <a:t>https://journals.plos.org/plosone/article?id=10.1371/journal.pone.0191154</a:t>
            </a: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1" name="Rectangle 107"/>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492" name="Group 109"/>
          <p:cNvGrpSpPr/>
          <p:nvPr/>
        </p:nvGrpSpPr>
        <p:grpSpPr>
          <a:xfrm>
            <a:off x="-417600" y="0"/>
            <a:ext cx="12583800" cy="6852960"/>
            <a:chOff x="-417600" y="0"/>
            <a:chExt cx="12583800" cy="6852960"/>
          </a:xfrm>
        </p:grpSpPr>
        <p:sp>
          <p:nvSpPr>
            <p:cNvPr id="493" name="Freeform 5"/>
            <p:cNvSpPr/>
            <p:nvPr/>
          </p:nvSpPr>
          <p:spPr>
            <a:xfrm>
              <a:off x="1306440" y="0"/>
              <a:ext cx="3862080" cy="6843240"/>
            </a:xfrm>
            <a:custGeom>
              <a:avLst/>
              <a:gdLst/>
              <a:ahLst/>
              <a:rect l="l" t="t" r="r" b="b"/>
              <a:pathLst>
                <a:path w="813" h="1440">
                  <a:moveTo>
                    <a:pt x="813" y="0"/>
                  </a:moveTo>
                  <a:cubicBezTo>
                    <a:pt x="331" y="221"/>
                    <a:pt x="0" y="1039"/>
                    <a:pt x="435" y="1440"/>
                  </a:cubicBezTo>
                </a:path>
              </a:pathLst>
            </a:custGeom>
            <a:noFill/>
            <a:ln w="9525">
              <a:solidFill>
                <a:srgbClr val="000000">
                  <a:alpha val="20000"/>
                </a:srgbClr>
              </a:solidFill>
              <a:miter/>
            </a:ln>
          </p:spPr>
          <p:style>
            <a:lnRef idx="0"/>
            <a:fillRef idx="0"/>
            <a:effectRef idx="0"/>
            <a:fontRef idx="minor"/>
          </p:style>
        </p:sp>
        <p:sp>
          <p:nvSpPr>
            <p:cNvPr id="494" name="Freeform 6"/>
            <p:cNvSpPr/>
            <p:nvPr/>
          </p:nvSpPr>
          <p:spPr>
            <a:xfrm>
              <a:off x="10626840" y="9360"/>
              <a:ext cx="1539360" cy="555120"/>
            </a:xfrm>
            <a:custGeom>
              <a:avLst/>
              <a:gdLst/>
              <a:ahLst/>
              <a:rect l="l" t="t" r="r" b="b"/>
              <a:pathLst>
                <a:path w="324" h="117">
                  <a:moveTo>
                    <a:pt x="324" y="117"/>
                  </a:moveTo>
                  <a:cubicBezTo>
                    <a:pt x="223" y="64"/>
                    <a:pt x="107" y="28"/>
                    <a:pt x="0" y="0"/>
                  </a:cubicBezTo>
                </a:path>
              </a:pathLst>
            </a:custGeom>
            <a:noFill/>
            <a:ln w="9525">
              <a:solidFill>
                <a:srgbClr val="000000">
                  <a:alpha val="20000"/>
                </a:srgbClr>
              </a:solidFill>
              <a:miter/>
            </a:ln>
          </p:spPr>
          <p:style>
            <a:lnRef idx="0"/>
            <a:fillRef idx="0"/>
            <a:effectRef idx="0"/>
            <a:fontRef idx="minor"/>
          </p:style>
        </p:sp>
        <p:sp>
          <p:nvSpPr>
            <p:cNvPr id="495" name="Freeform 7"/>
            <p:cNvSpPr/>
            <p:nvPr/>
          </p:nvSpPr>
          <p:spPr>
            <a:xfrm>
              <a:off x="10247400" y="5013360"/>
              <a:ext cx="1918800" cy="1829880"/>
            </a:xfrm>
            <a:custGeom>
              <a:avLst/>
              <a:gdLst/>
              <a:ahLst/>
              <a:rect l="l" t="t" r="r" b="b"/>
              <a:pathLst>
                <a:path w="404" h="385">
                  <a:moveTo>
                    <a:pt x="0" y="385"/>
                  </a:moveTo>
                  <a:cubicBezTo>
                    <a:pt x="146" y="272"/>
                    <a:pt x="285" y="142"/>
                    <a:pt x="404" y="0"/>
                  </a:cubicBezTo>
                </a:path>
              </a:pathLst>
            </a:custGeom>
            <a:noFill/>
            <a:ln w="9525">
              <a:solidFill>
                <a:srgbClr val="000000">
                  <a:alpha val="20000"/>
                </a:srgbClr>
              </a:solidFill>
              <a:miter/>
            </a:ln>
          </p:spPr>
          <p:style>
            <a:lnRef idx="0"/>
            <a:fillRef idx="0"/>
            <a:effectRef idx="0"/>
            <a:fontRef idx="minor"/>
          </p:style>
        </p:sp>
        <p:sp>
          <p:nvSpPr>
            <p:cNvPr id="496" name="Freeform 8"/>
            <p:cNvSpPr/>
            <p:nvPr/>
          </p:nvSpPr>
          <p:spPr>
            <a:xfrm>
              <a:off x="1120680" y="0"/>
              <a:ext cx="3676320" cy="6843240"/>
            </a:xfrm>
            <a:custGeom>
              <a:avLst/>
              <a:gdLst/>
              <a:ahLst/>
              <a:rect l="l" t="t" r="r" b="b"/>
              <a:pathLst>
                <a:path w="774" h="1440">
                  <a:moveTo>
                    <a:pt x="774" y="0"/>
                  </a:moveTo>
                  <a:cubicBezTo>
                    <a:pt x="312" y="240"/>
                    <a:pt x="0" y="1034"/>
                    <a:pt x="411" y="1440"/>
                  </a:cubicBezTo>
                </a:path>
              </a:pathLst>
            </a:custGeom>
            <a:noFill/>
            <a:ln w="9525">
              <a:solidFill>
                <a:srgbClr val="000000">
                  <a:alpha val="20000"/>
                </a:srgbClr>
              </a:solidFill>
              <a:prstDash val="dash"/>
              <a:miter/>
            </a:ln>
          </p:spPr>
          <p:style>
            <a:lnRef idx="0"/>
            <a:fillRef idx="0"/>
            <a:effectRef idx="0"/>
            <a:fontRef idx="minor"/>
          </p:style>
        </p:sp>
        <p:sp>
          <p:nvSpPr>
            <p:cNvPr id="497" name="Freeform 9"/>
            <p:cNvSpPr/>
            <p:nvPr/>
          </p:nvSpPr>
          <p:spPr>
            <a:xfrm>
              <a:off x="11202840" y="9360"/>
              <a:ext cx="963360" cy="366480"/>
            </a:xfrm>
            <a:custGeom>
              <a:avLst/>
              <a:gdLst/>
              <a:ahLst/>
              <a:rect l="l" t="t" r="r" b="b"/>
              <a:pathLst>
                <a:path w="203" h="77">
                  <a:moveTo>
                    <a:pt x="203" y="77"/>
                  </a:moveTo>
                  <a:cubicBezTo>
                    <a:pt x="138" y="46"/>
                    <a:pt x="68" y="21"/>
                    <a:pt x="0" y="0"/>
                  </a:cubicBezTo>
                </a:path>
              </a:pathLst>
            </a:custGeom>
            <a:noFill/>
            <a:ln w="9525">
              <a:solidFill>
                <a:srgbClr val="000000">
                  <a:alpha val="20000"/>
                </a:srgbClr>
              </a:solidFill>
              <a:prstDash val="dash"/>
              <a:miter/>
            </a:ln>
          </p:spPr>
          <p:style>
            <a:lnRef idx="0"/>
            <a:fillRef idx="0"/>
            <a:effectRef idx="0"/>
            <a:fontRef idx="minor"/>
          </p:style>
        </p:sp>
        <p:sp>
          <p:nvSpPr>
            <p:cNvPr id="498" name="Freeform 10"/>
            <p:cNvSpPr/>
            <p:nvPr/>
          </p:nvSpPr>
          <p:spPr>
            <a:xfrm>
              <a:off x="10495080" y="5275440"/>
              <a:ext cx="1666440" cy="1577520"/>
            </a:xfrm>
            <a:custGeom>
              <a:avLst/>
              <a:gdLst/>
              <a:ahLst/>
              <a:rect l="l" t="t" r="r" b="b"/>
              <a:pathLst>
                <a:path w="351" h="332">
                  <a:moveTo>
                    <a:pt x="0" y="332"/>
                  </a:moveTo>
                  <a:cubicBezTo>
                    <a:pt x="125" y="232"/>
                    <a:pt x="245" y="121"/>
                    <a:pt x="351" y="0"/>
                  </a:cubicBezTo>
                </a:path>
              </a:pathLst>
            </a:custGeom>
            <a:noFill/>
            <a:ln w="9525">
              <a:solidFill>
                <a:srgbClr val="000000">
                  <a:alpha val="20000"/>
                </a:srgbClr>
              </a:solidFill>
              <a:prstDash val="dash"/>
              <a:miter/>
            </a:ln>
          </p:spPr>
          <p:style>
            <a:lnRef idx="0"/>
            <a:fillRef idx="0"/>
            <a:effectRef idx="0"/>
            <a:fontRef idx="minor"/>
          </p:style>
        </p:sp>
        <p:sp>
          <p:nvSpPr>
            <p:cNvPr id="499" name="Freeform 11"/>
            <p:cNvSpPr/>
            <p:nvPr/>
          </p:nvSpPr>
          <p:spPr>
            <a:xfrm>
              <a:off x="1001880" y="0"/>
              <a:ext cx="3620880" cy="6843240"/>
            </a:xfrm>
            <a:custGeom>
              <a:avLst/>
              <a:gdLst/>
              <a:ahLst/>
              <a:rect l="l" t="t" r="r" b="b"/>
              <a:pathLst>
                <a:path w="762" h="1440">
                  <a:moveTo>
                    <a:pt x="762" y="0"/>
                  </a:moveTo>
                  <a:cubicBezTo>
                    <a:pt x="308" y="245"/>
                    <a:pt x="0" y="1033"/>
                    <a:pt x="403" y="1440"/>
                  </a:cubicBezTo>
                </a:path>
              </a:pathLst>
            </a:custGeom>
            <a:noFill/>
            <a:ln w="9525">
              <a:solidFill>
                <a:srgbClr val="000000">
                  <a:alpha val="20000"/>
                </a:srgbClr>
              </a:solidFill>
              <a:miter/>
            </a:ln>
          </p:spPr>
          <p:style>
            <a:lnRef idx="0"/>
            <a:fillRef idx="0"/>
            <a:effectRef idx="0"/>
            <a:fontRef idx="minor"/>
          </p:style>
        </p:sp>
        <p:sp>
          <p:nvSpPr>
            <p:cNvPr id="500" name="Freeform 12"/>
            <p:cNvSpPr/>
            <p:nvPr/>
          </p:nvSpPr>
          <p:spPr>
            <a:xfrm>
              <a:off x="11501280" y="9360"/>
              <a:ext cx="664920" cy="256680"/>
            </a:xfrm>
            <a:custGeom>
              <a:avLst/>
              <a:gdLst/>
              <a:ahLst/>
              <a:rect l="l" t="t" r="r" b="b"/>
              <a:pathLst>
                <a:path w="140" h="54">
                  <a:moveTo>
                    <a:pt x="140" y="54"/>
                  </a:moveTo>
                  <a:cubicBezTo>
                    <a:pt x="95" y="34"/>
                    <a:pt x="48" y="16"/>
                    <a:pt x="0" y="0"/>
                  </a:cubicBezTo>
                </a:path>
              </a:pathLst>
            </a:custGeom>
            <a:noFill/>
            <a:ln w="9525">
              <a:solidFill>
                <a:srgbClr val="000000">
                  <a:alpha val="20000"/>
                </a:srgbClr>
              </a:solidFill>
              <a:miter/>
            </a:ln>
          </p:spPr>
          <p:style>
            <a:lnRef idx="0"/>
            <a:fillRef idx="0"/>
            <a:effectRef idx="0"/>
            <a:fontRef idx="minor"/>
          </p:style>
        </p:sp>
        <p:sp>
          <p:nvSpPr>
            <p:cNvPr id="501" name="Freeform 13"/>
            <p:cNvSpPr/>
            <p:nvPr/>
          </p:nvSpPr>
          <p:spPr>
            <a:xfrm>
              <a:off x="10640880" y="5408640"/>
              <a:ext cx="1525320" cy="1434600"/>
            </a:xfrm>
            <a:custGeom>
              <a:avLst/>
              <a:gdLst/>
              <a:ahLst/>
              <a:rect l="l" t="t" r="r" b="b"/>
              <a:pathLst>
                <a:path w="321" h="302">
                  <a:moveTo>
                    <a:pt x="0" y="302"/>
                  </a:moveTo>
                  <a:cubicBezTo>
                    <a:pt x="114" y="210"/>
                    <a:pt x="223" y="109"/>
                    <a:pt x="321" y="0"/>
                  </a:cubicBezTo>
                </a:path>
              </a:pathLst>
            </a:custGeom>
            <a:noFill/>
            <a:ln w="9525">
              <a:solidFill>
                <a:srgbClr val="000000">
                  <a:alpha val="20000"/>
                </a:srgbClr>
              </a:solidFill>
              <a:miter/>
            </a:ln>
          </p:spPr>
          <p:style>
            <a:lnRef idx="0"/>
            <a:fillRef idx="0"/>
            <a:effectRef idx="0"/>
            <a:fontRef idx="minor"/>
          </p:style>
        </p:sp>
        <p:sp>
          <p:nvSpPr>
            <p:cNvPr id="502" name="Freeform 14"/>
            <p:cNvSpPr/>
            <p:nvPr/>
          </p:nvSpPr>
          <p:spPr>
            <a:xfrm>
              <a:off x="1001880" y="0"/>
              <a:ext cx="3244320" cy="6843240"/>
            </a:xfrm>
            <a:custGeom>
              <a:avLst/>
              <a:gdLst/>
              <a:ahLst/>
              <a:rect l="l" t="t" r="r" b="b"/>
              <a:pathLst>
                <a:path w="683" h="1440">
                  <a:moveTo>
                    <a:pt x="683" y="0"/>
                  </a:moveTo>
                  <a:cubicBezTo>
                    <a:pt x="258" y="256"/>
                    <a:pt x="0" y="1041"/>
                    <a:pt x="355" y="1440"/>
                  </a:cubicBezTo>
                </a:path>
              </a:pathLst>
            </a:custGeom>
            <a:noFill/>
            <a:ln w="9525">
              <a:solidFill>
                <a:srgbClr val="000000">
                  <a:alpha val="20000"/>
                </a:srgbClr>
              </a:solidFill>
              <a:miter/>
            </a:ln>
          </p:spPr>
          <p:style>
            <a:lnRef idx="0"/>
            <a:fillRef idx="0"/>
            <a:effectRef idx="0"/>
            <a:fontRef idx="minor"/>
          </p:style>
        </p:sp>
        <p:sp>
          <p:nvSpPr>
            <p:cNvPr id="503" name="Freeform 15"/>
            <p:cNvSpPr/>
            <p:nvPr/>
          </p:nvSpPr>
          <p:spPr>
            <a:xfrm>
              <a:off x="10802880" y="5518080"/>
              <a:ext cx="1363320" cy="1325160"/>
            </a:xfrm>
            <a:custGeom>
              <a:avLst/>
              <a:gdLst/>
              <a:ahLst/>
              <a:rect l="l" t="t" r="r" b="b"/>
              <a:pathLst>
                <a:path w="287" h="279">
                  <a:moveTo>
                    <a:pt x="0" y="279"/>
                  </a:moveTo>
                  <a:cubicBezTo>
                    <a:pt x="101" y="193"/>
                    <a:pt x="198" y="100"/>
                    <a:pt x="287" y="0"/>
                  </a:cubicBezTo>
                </a:path>
              </a:pathLst>
            </a:custGeom>
            <a:noFill/>
            <a:ln w="9525">
              <a:solidFill>
                <a:srgbClr val="000000">
                  <a:alpha val="20000"/>
                </a:srgbClr>
              </a:solidFill>
              <a:miter/>
            </a:ln>
          </p:spPr>
          <p:style>
            <a:lnRef idx="0"/>
            <a:fillRef idx="0"/>
            <a:effectRef idx="0"/>
            <a:fontRef idx="minor"/>
          </p:style>
        </p:sp>
        <p:sp>
          <p:nvSpPr>
            <p:cNvPr id="504" name="Freeform 16"/>
            <p:cNvSpPr/>
            <p:nvPr/>
          </p:nvSpPr>
          <p:spPr>
            <a:xfrm>
              <a:off x="888840" y="0"/>
              <a:ext cx="3230280" cy="6843240"/>
            </a:xfrm>
            <a:custGeom>
              <a:avLst/>
              <a:gdLst/>
              <a:ahLst/>
              <a:rect l="l" t="t" r="r" b="b"/>
              <a:pathLst>
                <a:path w="680" h="1440">
                  <a:moveTo>
                    <a:pt x="680" y="0"/>
                  </a:moveTo>
                  <a:cubicBezTo>
                    <a:pt x="257" y="265"/>
                    <a:pt x="0" y="1026"/>
                    <a:pt x="337" y="1440"/>
                  </a:cubicBezTo>
                </a:path>
              </a:pathLst>
            </a:custGeom>
            <a:noFill/>
            <a:ln w="9525">
              <a:solidFill>
                <a:srgbClr val="000000">
                  <a:alpha val="20000"/>
                </a:srgbClr>
              </a:solidFill>
              <a:miter/>
            </a:ln>
          </p:spPr>
          <p:style>
            <a:lnRef idx="0"/>
            <a:fillRef idx="0"/>
            <a:effectRef idx="0"/>
            <a:fontRef idx="minor"/>
          </p:style>
        </p:sp>
        <p:sp>
          <p:nvSpPr>
            <p:cNvPr id="505" name="Freeform 17"/>
            <p:cNvSpPr/>
            <p:nvPr/>
          </p:nvSpPr>
          <p:spPr>
            <a:xfrm>
              <a:off x="10979280" y="5694480"/>
              <a:ext cx="1186920" cy="1149120"/>
            </a:xfrm>
            <a:custGeom>
              <a:avLst/>
              <a:gdLst/>
              <a:ahLst/>
              <a:rect l="l" t="t" r="r" b="b"/>
              <a:pathLst>
                <a:path w="250" h="242">
                  <a:moveTo>
                    <a:pt x="0" y="242"/>
                  </a:moveTo>
                  <a:cubicBezTo>
                    <a:pt x="88" y="166"/>
                    <a:pt x="172" y="85"/>
                    <a:pt x="250" y="0"/>
                  </a:cubicBezTo>
                </a:path>
              </a:pathLst>
            </a:custGeom>
            <a:noFill/>
            <a:ln w="9525">
              <a:solidFill>
                <a:srgbClr val="000000">
                  <a:alpha val="20000"/>
                </a:srgbClr>
              </a:solidFill>
              <a:miter/>
            </a:ln>
          </p:spPr>
          <p:style>
            <a:lnRef idx="0"/>
            <a:fillRef idx="0"/>
            <a:effectRef idx="0"/>
            <a:fontRef idx="minor"/>
          </p:style>
        </p:sp>
        <p:sp>
          <p:nvSpPr>
            <p:cNvPr id="506" name="Freeform 18"/>
            <p:cNvSpPr/>
            <p:nvPr/>
          </p:nvSpPr>
          <p:spPr>
            <a:xfrm>
              <a:off x="484200" y="0"/>
              <a:ext cx="3420720" cy="6843240"/>
            </a:xfrm>
            <a:custGeom>
              <a:avLst/>
              <a:gdLst/>
              <a:ahLst/>
              <a:rect l="l" t="t" r="r" b="b"/>
              <a:pathLst>
                <a:path w="720" h="1440">
                  <a:moveTo>
                    <a:pt x="720" y="0"/>
                  </a:moveTo>
                  <a:cubicBezTo>
                    <a:pt x="316" y="282"/>
                    <a:pt x="0" y="1018"/>
                    <a:pt x="362" y="1440"/>
                  </a:cubicBezTo>
                </a:path>
              </a:pathLst>
            </a:custGeom>
            <a:noFill/>
            <a:ln w="9525">
              <a:solidFill>
                <a:srgbClr val="000000">
                  <a:alpha val="20000"/>
                </a:srgbClr>
              </a:solidFill>
              <a:miter/>
            </a:ln>
          </p:spPr>
          <p:style>
            <a:lnRef idx="0"/>
            <a:fillRef idx="0"/>
            <a:effectRef idx="0"/>
            <a:fontRef idx="minor"/>
          </p:style>
        </p:sp>
        <p:sp>
          <p:nvSpPr>
            <p:cNvPr id="507" name="Freeform 19"/>
            <p:cNvSpPr/>
            <p:nvPr/>
          </p:nvSpPr>
          <p:spPr>
            <a:xfrm>
              <a:off x="11287080" y="6049800"/>
              <a:ext cx="879120" cy="793440"/>
            </a:xfrm>
            <a:custGeom>
              <a:avLst/>
              <a:gdLst/>
              <a:ahLst/>
              <a:rect l="l" t="t" r="r" b="b"/>
              <a:pathLst>
                <a:path w="185" h="167">
                  <a:moveTo>
                    <a:pt x="0" y="167"/>
                  </a:moveTo>
                  <a:cubicBezTo>
                    <a:pt x="63" y="114"/>
                    <a:pt x="125" y="58"/>
                    <a:pt x="185" y="0"/>
                  </a:cubicBezTo>
                </a:path>
              </a:pathLst>
            </a:custGeom>
            <a:noFill/>
            <a:ln w="9525">
              <a:solidFill>
                <a:srgbClr val="000000">
                  <a:alpha val="20000"/>
                </a:srgbClr>
              </a:solidFill>
              <a:miter/>
            </a:ln>
          </p:spPr>
          <p:style>
            <a:lnRef idx="0"/>
            <a:fillRef idx="0"/>
            <a:effectRef idx="0"/>
            <a:fontRef idx="minor"/>
          </p:style>
        </p:sp>
        <p:sp>
          <p:nvSpPr>
            <p:cNvPr id="508" name="Freeform 20"/>
            <p:cNvSpPr/>
            <p:nvPr/>
          </p:nvSpPr>
          <p:spPr>
            <a:xfrm>
              <a:off x="598320" y="0"/>
              <a:ext cx="2717280" cy="6843240"/>
            </a:xfrm>
            <a:custGeom>
              <a:avLst/>
              <a:gdLst/>
              <a:ahLst/>
              <a:rect l="l" t="t" r="r" b="b"/>
              <a:pathLst>
                <a:path w="572" h="1440">
                  <a:moveTo>
                    <a:pt x="572" y="0"/>
                  </a:moveTo>
                  <a:cubicBezTo>
                    <a:pt x="213" y="320"/>
                    <a:pt x="0" y="979"/>
                    <a:pt x="164" y="1440"/>
                  </a:cubicBezTo>
                </a:path>
              </a:pathLst>
            </a:custGeom>
            <a:noFill/>
            <a:ln w="12700">
              <a:solidFill>
                <a:srgbClr val="000000">
                  <a:alpha val="20000"/>
                </a:srgbClr>
              </a:solidFill>
              <a:prstDash val="dashDot"/>
              <a:miter/>
            </a:ln>
          </p:spPr>
          <p:style>
            <a:lnRef idx="0"/>
            <a:fillRef idx="0"/>
            <a:effectRef idx="0"/>
            <a:fontRef idx="minor"/>
          </p:style>
        </p:sp>
        <p:sp>
          <p:nvSpPr>
            <p:cNvPr id="509" name="Freeform 21"/>
            <p:cNvSpPr/>
            <p:nvPr/>
          </p:nvSpPr>
          <p:spPr>
            <a:xfrm>
              <a:off x="262080" y="0"/>
              <a:ext cx="2944440" cy="6843240"/>
            </a:xfrm>
            <a:custGeom>
              <a:avLst/>
              <a:gdLst/>
              <a:ahLst/>
              <a:rect l="l" t="t" r="r" b="b"/>
              <a:pathLst>
                <a:path w="620" h="1440">
                  <a:moveTo>
                    <a:pt x="620" y="0"/>
                  </a:moveTo>
                  <a:cubicBezTo>
                    <a:pt x="248" y="325"/>
                    <a:pt x="0" y="960"/>
                    <a:pt x="186" y="1440"/>
                  </a:cubicBezTo>
                </a:path>
              </a:pathLst>
            </a:custGeom>
            <a:noFill/>
            <a:ln w="9525">
              <a:solidFill>
                <a:srgbClr val="000000">
                  <a:alpha val="20000"/>
                </a:srgbClr>
              </a:solidFill>
              <a:prstDash val="lgDash"/>
              <a:miter/>
            </a:ln>
          </p:spPr>
          <p:style>
            <a:lnRef idx="0"/>
            <a:fillRef idx="0"/>
            <a:effectRef idx="0"/>
            <a:fontRef idx="minor"/>
          </p:style>
        </p:sp>
        <p:sp>
          <p:nvSpPr>
            <p:cNvPr id="510" name="Freeform 22"/>
            <p:cNvSpPr/>
            <p:nvPr/>
          </p:nvSpPr>
          <p:spPr>
            <a:xfrm>
              <a:off x="-417600" y="0"/>
              <a:ext cx="2403000" cy="6843240"/>
            </a:xfrm>
            <a:custGeom>
              <a:avLst/>
              <a:gdLst/>
              <a:ahLst/>
              <a:rect l="l" t="t" r="r" b="b"/>
              <a:pathLst>
                <a:path w="506" h="1440">
                  <a:moveTo>
                    <a:pt x="506" y="0"/>
                  </a:moveTo>
                  <a:cubicBezTo>
                    <a:pt x="109" y="356"/>
                    <a:pt x="0" y="943"/>
                    <a:pt x="171" y="1440"/>
                  </a:cubicBezTo>
                </a:path>
              </a:pathLst>
            </a:custGeom>
            <a:noFill/>
            <a:ln w="9525">
              <a:solidFill>
                <a:srgbClr val="000000">
                  <a:alpha val="20000"/>
                </a:srgbClr>
              </a:solidFill>
              <a:miter/>
            </a:ln>
          </p:spPr>
          <p:style>
            <a:lnRef idx="0"/>
            <a:fillRef idx="0"/>
            <a:effectRef idx="0"/>
            <a:fontRef idx="minor"/>
          </p:style>
        </p:sp>
        <p:sp>
          <p:nvSpPr>
            <p:cNvPr id="511" name="Freeform 23"/>
            <p:cNvSpPr/>
            <p:nvPr/>
          </p:nvSpPr>
          <p:spPr>
            <a:xfrm>
              <a:off x="14400" y="9360"/>
              <a:ext cx="1771200" cy="3198600"/>
            </a:xfrm>
            <a:custGeom>
              <a:avLst/>
              <a:gdLst/>
              <a:ahLst/>
              <a:rect l="l" t="t" r="r" b="b"/>
              <a:pathLst>
                <a:path w="373" h="673">
                  <a:moveTo>
                    <a:pt x="373" y="0"/>
                  </a:moveTo>
                  <a:cubicBezTo>
                    <a:pt x="175" y="183"/>
                    <a:pt x="51" y="409"/>
                    <a:pt x="0" y="673"/>
                  </a:cubicBezTo>
                </a:path>
              </a:pathLst>
            </a:custGeom>
            <a:noFill/>
            <a:ln w="9525">
              <a:solidFill>
                <a:srgbClr val="000000">
                  <a:alpha val="20000"/>
                </a:srgbClr>
              </a:solidFill>
              <a:miter/>
            </a:ln>
          </p:spPr>
          <p:style>
            <a:lnRef idx="0"/>
            <a:fillRef idx="0"/>
            <a:effectRef idx="0"/>
            <a:fontRef idx="minor"/>
          </p:style>
        </p:sp>
        <p:sp>
          <p:nvSpPr>
            <p:cNvPr id="512" name="Freeform 24"/>
            <p:cNvSpPr/>
            <p:nvPr/>
          </p:nvSpPr>
          <p:spPr>
            <a:xfrm>
              <a:off x="4680" y="6016680"/>
              <a:ext cx="213840" cy="826560"/>
            </a:xfrm>
            <a:custGeom>
              <a:avLst/>
              <a:gdLst/>
              <a:ahLst/>
              <a:rect l="l" t="t" r="r" b="b"/>
              <a:pathLst>
                <a:path w="45" h="174">
                  <a:moveTo>
                    <a:pt x="0" y="0"/>
                  </a:moveTo>
                  <a:cubicBezTo>
                    <a:pt x="11" y="59"/>
                    <a:pt x="26" y="118"/>
                    <a:pt x="45" y="174"/>
                  </a:cubicBezTo>
                </a:path>
              </a:pathLst>
            </a:custGeom>
            <a:noFill/>
            <a:ln w="9525">
              <a:solidFill>
                <a:srgbClr val="000000">
                  <a:alpha val="20000"/>
                </a:srgbClr>
              </a:solidFill>
              <a:miter/>
            </a:ln>
          </p:spPr>
          <p:style>
            <a:lnRef idx="0"/>
            <a:fillRef idx="0"/>
            <a:effectRef idx="0"/>
            <a:fontRef idx="minor"/>
          </p:style>
        </p:sp>
        <p:sp>
          <p:nvSpPr>
            <p:cNvPr id="513" name="Freeform 25"/>
            <p:cNvSpPr/>
            <p:nvPr/>
          </p:nvSpPr>
          <p:spPr>
            <a:xfrm>
              <a:off x="14400" y="0"/>
              <a:ext cx="1561680" cy="2228400"/>
            </a:xfrm>
            <a:custGeom>
              <a:avLst/>
              <a:gdLst/>
              <a:ahLst/>
              <a:rect l="l" t="t" r="r" b="b"/>
              <a:pathLst>
                <a:path w="329" h="469">
                  <a:moveTo>
                    <a:pt x="329" y="0"/>
                  </a:moveTo>
                  <a:cubicBezTo>
                    <a:pt x="189" y="133"/>
                    <a:pt x="69" y="288"/>
                    <a:pt x="0" y="469"/>
                  </a:cubicBezTo>
                </a:path>
              </a:pathLst>
            </a:custGeom>
            <a:noFill/>
            <a:ln w="9525">
              <a:solidFill>
                <a:srgbClr val="000000">
                  <a:alpha val="20000"/>
                </a:srgbClr>
              </a:solidFill>
              <a:miter/>
            </a:ln>
          </p:spPr>
          <p:style>
            <a:lnRef idx="0"/>
            <a:fillRef idx="0"/>
            <a:effectRef idx="0"/>
            <a:fontRef idx="minor"/>
          </p:style>
        </p:sp>
      </p:grpSp>
      <p:grpSp>
        <p:nvGrpSpPr>
          <p:cNvPr id="514" name="Group 132"/>
          <p:cNvGrpSpPr/>
          <p:nvPr/>
        </p:nvGrpSpPr>
        <p:grpSpPr>
          <a:xfrm>
            <a:off x="800280" y="1699560"/>
            <a:ext cx="3674160" cy="3470400"/>
            <a:chOff x="800280" y="1699560"/>
            <a:chExt cx="3674160" cy="3470400"/>
          </a:xfrm>
        </p:grpSpPr>
        <p:sp>
          <p:nvSpPr>
            <p:cNvPr id="515" name="Rectangle 133"/>
            <p:cNvSpPr/>
            <p:nvPr/>
          </p:nvSpPr>
          <p:spPr>
            <a:xfrm>
              <a:off x="800280" y="1699560"/>
              <a:ext cx="3674160" cy="50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16" name="Isosceles Triangle 22"/>
            <p:cNvSpPr/>
            <p:nvPr/>
          </p:nvSpPr>
          <p:spPr>
            <a:xfrm rot="10800000">
              <a:off x="2482920" y="4897800"/>
              <a:ext cx="315720" cy="272160"/>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17" name="Rectangle 135"/>
            <p:cNvSpPr/>
            <p:nvPr/>
          </p:nvSpPr>
          <p:spPr>
            <a:xfrm>
              <a:off x="806400" y="2275560"/>
              <a:ext cx="3668040" cy="2624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
        <p:nvSpPr>
          <p:cNvPr id="518" name="TextShape 1"/>
          <p:cNvSpPr/>
          <p:nvPr/>
        </p:nvSpPr>
        <p:spPr>
          <a:xfrm>
            <a:off x="905040" y="2415240"/>
            <a:ext cx="3451320" cy="2399400"/>
          </a:xfrm>
          <a:prstGeom prst="rect">
            <a:avLst/>
          </a:prstGeom>
          <a:noFill/>
          <a:ln w="0">
            <a:noFill/>
          </a:ln>
        </p:spPr>
        <p:style>
          <a:lnRef idx="0"/>
          <a:fillRef idx="0"/>
          <a:effectRef idx="0"/>
          <a:fontRef idx="minor"/>
        </p:style>
        <p:txBody>
          <a:bodyPr anchor="ctr">
            <a:normAutofit/>
          </a:bodyPr>
          <a:p>
            <a:pPr algn="ctr">
              <a:lnSpc>
                <a:spcPct val="90000"/>
              </a:lnSpc>
              <a:spcAft>
                <a:spcPts val="601"/>
              </a:spcAft>
              <a:buNone/>
            </a:pPr>
            <a:r>
              <a:rPr b="1" lang="en-US" sz="4000" spc="-1" strike="noStrike">
                <a:solidFill>
                  <a:srgbClr val="ffffff"/>
                </a:solidFill>
                <a:latin typeface="Calibri Light"/>
              </a:rPr>
              <a:t> </a:t>
            </a:r>
            <a:r>
              <a:rPr b="1" lang="en-US" sz="4000" spc="-1" strike="noStrike">
                <a:solidFill>
                  <a:srgbClr val="ffffff"/>
                </a:solidFill>
                <a:latin typeface="Calibri Light"/>
              </a:rPr>
              <a:t>Pozor na korelace mezi geny!</a:t>
            </a:r>
            <a:endParaRPr b="0" lang="cs-CZ" sz="4000" spc="-1" strike="noStrike">
              <a:latin typeface="Arial"/>
            </a:endParaRPr>
          </a:p>
        </p:txBody>
      </p:sp>
      <p:sp>
        <p:nvSpPr>
          <p:cNvPr id="519" name="TextShape 2"/>
          <p:cNvSpPr/>
          <p:nvPr/>
        </p:nvSpPr>
        <p:spPr>
          <a:xfrm>
            <a:off x="5120640" y="804600"/>
            <a:ext cx="6281640" cy="5248440"/>
          </a:xfrm>
          <a:prstGeom prst="rect">
            <a:avLst/>
          </a:prstGeom>
          <a:noFill/>
          <a:ln w="0">
            <a:noFill/>
          </a:ln>
        </p:spPr>
        <p:style>
          <a:lnRef idx="0"/>
          <a:fillRef idx="0"/>
          <a:effectRef idx="0"/>
          <a:fontRef idx="minor"/>
        </p:style>
        <p:txBody>
          <a:bodyPr anchor="ctr">
            <a:normAutofit/>
          </a:bodyPr>
          <a:p>
            <a:pPr marL="342720" indent="-228600">
              <a:lnSpc>
                <a:spcPct val="90000"/>
              </a:lnSpc>
              <a:spcAft>
                <a:spcPts val="601"/>
              </a:spcAft>
              <a:buClr>
                <a:srgbClr val="003366"/>
              </a:buClr>
              <a:buFont typeface="Arial"/>
              <a:buChar char="•"/>
            </a:pPr>
            <a:r>
              <a:rPr b="0" lang="en-US" sz="2000" spc="-1" strike="noStrike">
                <a:solidFill>
                  <a:srgbClr val="000000"/>
                </a:solidFill>
                <a:latin typeface="Calibri"/>
              </a:rPr>
              <a:t>Všechny testy, které jsme probírali předpokládají, že geny uvnitř skupin jsou nezávislé</a:t>
            </a:r>
            <a:endParaRPr b="0" lang="cs-CZ" sz="2000" spc="-1" strike="noStrike">
              <a:latin typeface="Arial"/>
            </a:endParaRPr>
          </a:p>
          <a:p>
            <a:pPr lvl="2" marL="1143000" indent="-228600">
              <a:lnSpc>
                <a:spcPct val="90000"/>
              </a:lnSpc>
              <a:spcAft>
                <a:spcPts val="601"/>
              </a:spcAft>
              <a:buClr>
                <a:srgbClr val="003366"/>
              </a:buClr>
              <a:buFont typeface="Arial"/>
              <a:buChar char="•"/>
            </a:pPr>
            <a:r>
              <a:rPr b="0" lang="en-US" sz="2000" spc="-1" strike="noStrike">
                <a:solidFill>
                  <a:srgbClr val="000000"/>
                </a:solidFill>
                <a:latin typeface="Calibri"/>
              </a:rPr>
              <a:t>To je ale velmi nepravděpodobné!</a:t>
            </a:r>
            <a:endParaRPr b="0" lang="cs-CZ" sz="2000" spc="-1" strike="noStrike">
              <a:latin typeface="Arial"/>
            </a:endParaRPr>
          </a:p>
          <a:p>
            <a:pPr marL="914400">
              <a:lnSpc>
                <a:spcPct val="90000"/>
              </a:lnSpc>
              <a:spcAft>
                <a:spcPts val="601"/>
              </a:spcAft>
              <a:buNone/>
            </a:pPr>
            <a:endParaRPr b="0" lang="cs-CZ" sz="2000" spc="-1" strike="noStrike">
              <a:latin typeface="Arial"/>
            </a:endParaRPr>
          </a:p>
          <a:p>
            <a:pPr marL="342720" indent="-228600">
              <a:lnSpc>
                <a:spcPct val="90000"/>
              </a:lnSpc>
              <a:spcAft>
                <a:spcPts val="601"/>
              </a:spcAft>
              <a:buClr>
                <a:srgbClr val="003366"/>
              </a:buClr>
              <a:buFont typeface="Arial"/>
              <a:buChar char="•"/>
            </a:pPr>
            <a:r>
              <a:rPr b="0" lang="en-US" sz="2000" spc="-1" strike="noStrike">
                <a:solidFill>
                  <a:srgbClr val="000000"/>
                </a:solidFill>
                <a:latin typeface="Calibri"/>
              </a:rPr>
              <a:t>Pokud jsou geny korelované, tak p-hodnoty jednotlivých testů  (např. Fisherův test) budou nesprávné</a:t>
            </a:r>
            <a:endParaRPr b="0" lang="cs-CZ" sz="2000" spc="-1" strike="noStrike">
              <a:latin typeface="Arial"/>
            </a:endParaRPr>
          </a:p>
          <a:p>
            <a:pPr lvl="2" marL="1143000" indent="-228600">
              <a:lnSpc>
                <a:spcPct val="90000"/>
              </a:lnSpc>
              <a:spcAft>
                <a:spcPts val="601"/>
              </a:spcAft>
              <a:buClr>
                <a:srgbClr val="003366"/>
              </a:buClr>
              <a:buFont typeface="Arial"/>
              <a:buChar char="•"/>
            </a:pPr>
            <a:r>
              <a:rPr b="0" lang="en-US" sz="2000" spc="-1" strike="noStrike">
                <a:solidFill>
                  <a:srgbClr val="000000"/>
                </a:solidFill>
                <a:latin typeface="Calibri"/>
              </a:rPr>
              <a:t>Vyřešíme permutačními metodami</a:t>
            </a:r>
            <a:endParaRPr b="0" lang="cs-CZ" sz="2000" spc="-1" strike="noStrike">
              <a:latin typeface="Arial"/>
            </a:endParaRPr>
          </a:p>
          <a:p>
            <a:pPr lvl="3" marL="1714320" indent="-228600">
              <a:lnSpc>
                <a:spcPct val="90000"/>
              </a:lnSpc>
              <a:spcAft>
                <a:spcPts val="601"/>
              </a:spcAft>
              <a:buClr>
                <a:srgbClr val="eea320"/>
              </a:buClr>
              <a:buFont typeface="Arial"/>
              <a:buChar char="•"/>
            </a:pPr>
            <a:r>
              <a:rPr b="0" lang="en-US" sz="2000" spc="-1" strike="noStrike">
                <a:solidFill>
                  <a:srgbClr val="000000"/>
                </a:solidFill>
                <a:latin typeface="Calibri"/>
              </a:rPr>
              <a:t>Popřehazujeme skupiny </a:t>
            </a:r>
            <a:r>
              <a:rPr b="1" lang="en-US" sz="2000" spc="-1" strike="noStrike">
                <a:solidFill>
                  <a:srgbClr val="000000"/>
                </a:solidFill>
                <a:latin typeface="Calibri"/>
              </a:rPr>
              <a:t>vzorků</a:t>
            </a:r>
            <a:endParaRPr b="0" lang="cs-CZ" sz="2000" spc="-1" strike="noStrike">
              <a:latin typeface="Arial"/>
            </a:endParaRPr>
          </a:p>
          <a:p>
            <a:pPr lvl="3" marL="1714320" indent="-228600">
              <a:lnSpc>
                <a:spcPct val="90000"/>
              </a:lnSpc>
              <a:spcAft>
                <a:spcPts val="601"/>
              </a:spcAft>
              <a:buClr>
                <a:srgbClr val="eea320"/>
              </a:buClr>
              <a:buFont typeface="Arial"/>
              <a:buChar char="•"/>
            </a:pPr>
            <a:r>
              <a:rPr b="0" lang="en-US" sz="2000" spc="-1" strike="noStrike">
                <a:solidFill>
                  <a:srgbClr val="000000"/>
                </a:solidFill>
                <a:latin typeface="Calibri"/>
              </a:rPr>
              <a:t>Zopakujeme analýzu</a:t>
            </a:r>
            <a:endParaRPr b="0" lang="cs-CZ" sz="2000" spc="-1" strike="noStrike">
              <a:latin typeface="Arial"/>
            </a:endParaRPr>
          </a:p>
          <a:p>
            <a:pPr lvl="3" marL="1714320" indent="-228600">
              <a:lnSpc>
                <a:spcPct val="90000"/>
              </a:lnSpc>
              <a:spcAft>
                <a:spcPts val="601"/>
              </a:spcAft>
              <a:buClr>
                <a:srgbClr val="eea320"/>
              </a:buClr>
              <a:buFont typeface="Arial"/>
              <a:buChar char="•"/>
            </a:pPr>
            <a:r>
              <a:rPr b="0" lang="en-US" sz="2000" spc="-1" strike="noStrike">
                <a:solidFill>
                  <a:srgbClr val="000000"/>
                </a:solidFill>
                <a:latin typeface="Calibri"/>
              </a:rPr>
              <a:t>Porovnáme hodnoty s pozorovanými daty</a:t>
            </a: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Rectangle 112"/>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32" name="Group 114"/>
          <p:cNvGrpSpPr/>
          <p:nvPr/>
        </p:nvGrpSpPr>
        <p:grpSpPr>
          <a:xfrm>
            <a:off x="-417600" y="0"/>
            <a:ext cx="12583800" cy="6852960"/>
            <a:chOff x="-417600" y="0"/>
            <a:chExt cx="12583800" cy="6852960"/>
          </a:xfrm>
        </p:grpSpPr>
        <p:sp>
          <p:nvSpPr>
            <p:cNvPr id="233" name="Freeform 5"/>
            <p:cNvSpPr/>
            <p:nvPr/>
          </p:nvSpPr>
          <p:spPr>
            <a:xfrm>
              <a:off x="1306440" y="0"/>
              <a:ext cx="3862080" cy="6843240"/>
            </a:xfrm>
            <a:custGeom>
              <a:avLst/>
              <a:gdLst/>
              <a:ahLst/>
              <a:rect l="l" t="t" r="r" b="b"/>
              <a:pathLst>
                <a:path w="813" h="1440">
                  <a:moveTo>
                    <a:pt x="813" y="0"/>
                  </a:moveTo>
                  <a:cubicBezTo>
                    <a:pt x="331" y="221"/>
                    <a:pt x="0" y="1039"/>
                    <a:pt x="435" y="1440"/>
                  </a:cubicBezTo>
                </a:path>
              </a:pathLst>
            </a:custGeom>
            <a:noFill/>
            <a:ln w="9525">
              <a:solidFill>
                <a:srgbClr val="000000">
                  <a:alpha val="20000"/>
                </a:srgbClr>
              </a:solidFill>
              <a:miter/>
            </a:ln>
          </p:spPr>
          <p:style>
            <a:lnRef idx="0"/>
            <a:fillRef idx="0"/>
            <a:effectRef idx="0"/>
            <a:fontRef idx="minor"/>
          </p:style>
        </p:sp>
        <p:sp>
          <p:nvSpPr>
            <p:cNvPr id="234" name="Freeform 6"/>
            <p:cNvSpPr/>
            <p:nvPr/>
          </p:nvSpPr>
          <p:spPr>
            <a:xfrm>
              <a:off x="10626840" y="9360"/>
              <a:ext cx="1539360" cy="555120"/>
            </a:xfrm>
            <a:custGeom>
              <a:avLst/>
              <a:gdLst/>
              <a:ahLst/>
              <a:rect l="l" t="t" r="r" b="b"/>
              <a:pathLst>
                <a:path w="324" h="117">
                  <a:moveTo>
                    <a:pt x="324" y="117"/>
                  </a:moveTo>
                  <a:cubicBezTo>
                    <a:pt x="223" y="64"/>
                    <a:pt x="107" y="28"/>
                    <a:pt x="0" y="0"/>
                  </a:cubicBezTo>
                </a:path>
              </a:pathLst>
            </a:custGeom>
            <a:noFill/>
            <a:ln w="9525">
              <a:solidFill>
                <a:srgbClr val="000000">
                  <a:alpha val="20000"/>
                </a:srgbClr>
              </a:solidFill>
              <a:miter/>
            </a:ln>
          </p:spPr>
          <p:style>
            <a:lnRef idx="0"/>
            <a:fillRef idx="0"/>
            <a:effectRef idx="0"/>
            <a:fontRef idx="minor"/>
          </p:style>
        </p:sp>
        <p:sp>
          <p:nvSpPr>
            <p:cNvPr id="235" name="Freeform 7"/>
            <p:cNvSpPr/>
            <p:nvPr/>
          </p:nvSpPr>
          <p:spPr>
            <a:xfrm>
              <a:off x="10247400" y="5013360"/>
              <a:ext cx="1918800" cy="1829880"/>
            </a:xfrm>
            <a:custGeom>
              <a:avLst/>
              <a:gdLst/>
              <a:ahLst/>
              <a:rect l="l" t="t" r="r" b="b"/>
              <a:pathLst>
                <a:path w="404" h="385">
                  <a:moveTo>
                    <a:pt x="0" y="385"/>
                  </a:moveTo>
                  <a:cubicBezTo>
                    <a:pt x="146" y="272"/>
                    <a:pt x="285" y="142"/>
                    <a:pt x="404" y="0"/>
                  </a:cubicBezTo>
                </a:path>
              </a:pathLst>
            </a:custGeom>
            <a:noFill/>
            <a:ln w="9525">
              <a:solidFill>
                <a:srgbClr val="000000">
                  <a:alpha val="20000"/>
                </a:srgbClr>
              </a:solidFill>
              <a:miter/>
            </a:ln>
          </p:spPr>
          <p:style>
            <a:lnRef idx="0"/>
            <a:fillRef idx="0"/>
            <a:effectRef idx="0"/>
            <a:fontRef idx="minor"/>
          </p:style>
        </p:sp>
        <p:sp>
          <p:nvSpPr>
            <p:cNvPr id="236" name="Freeform 8"/>
            <p:cNvSpPr/>
            <p:nvPr/>
          </p:nvSpPr>
          <p:spPr>
            <a:xfrm>
              <a:off x="1120680" y="0"/>
              <a:ext cx="3676320" cy="6843240"/>
            </a:xfrm>
            <a:custGeom>
              <a:avLst/>
              <a:gdLst/>
              <a:ahLst/>
              <a:rect l="l" t="t" r="r" b="b"/>
              <a:pathLst>
                <a:path w="774" h="1440">
                  <a:moveTo>
                    <a:pt x="774" y="0"/>
                  </a:moveTo>
                  <a:cubicBezTo>
                    <a:pt x="312" y="240"/>
                    <a:pt x="0" y="1034"/>
                    <a:pt x="411" y="1440"/>
                  </a:cubicBezTo>
                </a:path>
              </a:pathLst>
            </a:custGeom>
            <a:noFill/>
            <a:ln w="9525">
              <a:solidFill>
                <a:srgbClr val="000000">
                  <a:alpha val="20000"/>
                </a:srgbClr>
              </a:solidFill>
              <a:prstDash val="dash"/>
              <a:miter/>
            </a:ln>
          </p:spPr>
          <p:style>
            <a:lnRef idx="0"/>
            <a:fillRef idx="0"/>
            <a:effectRef idx="0"/>
            <a:fontRef idx="minor"/>
          </p:style>
        </p:sp>
        <p:sp>
          <p:nvSpPr>
            <p:cNvPr id="237" name="Freeform 9"/>
            <p:cNvSpPr/>
            <p:nvPr/>
          </p:nvSpPr>
          <p:spPr>
            <a:xfrm>
              <a:off x="11202840" y="9360"/>
              <a:ext cx="963360" cy="366480"/>
            </a:xfrm>
            <a:custGeom>
              <a:avLst/>
              <a:gdLst/>
              <a:ahLst/>
              <a:rect l="l" t="t" r="r" b="b"/>
              <a:pathLst>
                <a:path w="203" h="77">
                  <a:moveTo>
                    <a:pt x="203" y="77"/>
                  </a:moveTo>
                  <a:cubicBezTo>
                    <a:pt x="138" y="46"/>
                    <a:pt x="68" y="21"/>
                    <a:pt x="0" y="0"/>
                  </a:cubicBezTo>
                </a:path>
              </a:pathLst>
            </a:custGeom>
            <a:noFill/>
            <a:ln w="9525">
              <a:solidFill>
                <a:srgbClr val="000000">
                  <a:alpha val="20000"/>
                </a:srgbClr>
              </a:solidFill>
              <a:prstDash val="dash"/>
              <a:miter/>
            </a:ln>
          </p:spPr>
          <p:style>
            <a:lnRef idx="0"/>
            <a:fillRef idx="0"/>
            <a:effectRef idx="0"/>
            <a:fontRef idx="minor"/>
          </p:style>
        </p:sp>
        <p:sp>
          <p:nvSpPr>
            <p:cNvPr id="238" name="Freeform 10"/>
            <p:cNvSpPr/>
            <p:nvPr/>
          </p:nvSpPr>
          <p:spPr>
            <a:xfrm>
              <a:off x="10495080" y="5275440"/>
              <a:ext cx="1666440" cy="1577520"/>
            </a:xfrm>
            <a:custGeom>
              <a:avLst/>
              <a:gdLst/>
              <a:ahLst/>
              <a:rect l="l" t="t" r="r" b="b"/>
              <a:pathLst>
                <a:path w="351" h="332">
                  <a:moveTo>
                    <a:pt x="0" y="332"/>
                  </a:moveTo>
                  <a:cubicBezTo>
                    <a:pt x="125" y="232"/>
                    <a:pt x="245" y="121"/>
                    <a:pt x="351" y="0"/>
                  </a:cubicBezTo>
                </a:path>
              </a:pathLst>
            </a:custGeom>
            <a:noFill/>
            <a:ln w="9525">
              <a:solidFill>
                <a:srgbClr val="000000">
                  <a:alpha val="20000"/>
                </a:srgbClr>
              </a:solidFill>
              <a:prstDash val="dash"/>
              <a:miter/>
            </a:ln>
          </p:spPr>
          <p:style>
            <a:lnRef idx="0"/>
            <a:fillRef idx="0"/>
            <a:effectRef idx="0"/>
            <a:fontRef idx="minor"/>
          </p:style>
        </p:sp>
        <p:sp>
          <p:nvSpPr>
            <p:cNvPr id="239" name="Freeform 11"/>
            <p:cNvSpPr/>
            <p:nvPr/>
          </p:nvSpPr>
          <p:spPr>
            <a:xfrm>
              <a:off x="1001880" y="0"/>
              <a:ext cx="3620880" cy="6843240"/>
            </a:xfrm>
            <a:custGeom>
              <a:avLst/>
              <a:gdLst/>
              <a:ahLst/>
              <a:rect l="l" t="t" r="r" b="b"/>
              <a:pathLst>
                <a:path w="762" h="1440">
                  <a:moveTo>
                    <a:pt x="762" y="0"/>
                  </a:moveTo>
                  <a:cubicBezTo>
                    <a:pt x="308" y="245"/>
                    <a:pt x="0" y="1033"/>
                    <a:pt x="403" y="1440"/>
                  </a:cubicBezTo>
                </a:path>
              </a:pathLst>
            </a:custGeom>
            <a:noFill/>
            <a:ln w="9525">
              <a:solidFill>
                <a:srgbClr val="000000">
                  <a:alpha val="20000"/>
                </a:srgbClr>
              </a:solidFill>
              <a:miter/>
            </a:ln>
          </p:spPr>
          <p:style>
            <a:lnRef idx="0"/>
            <a:fillRef idx="0"/>
            <a:effectRef idx="0"/>
            <a:fontRef idx="minor"/>
          </p:style>
        </p:sp>
        <p:sp>
          <p:nvSpPr>
            <p:cNvPr id="240" name="Freeform 12"/>
            <p:cNvSpPr/>
            <p:nvPr/>
          </p:nvSpPr>
          <p:spPr>
            <a:xfrm>
              <a:off x="11501280" y="9360"/>
              <a:ext cx="664920" cy="256680"/>
            </a:xfrm>
            <a:custGeom>
              <a:avLst/>
              <a:gdLst/>
              <a:ahLst/>
              <a:rect l="l" t="t" r="r" b="b"/>
              <a:pathLst>
                <a:path w="140" h="54">
                  <a:moveTo>
                    <a:pt x="140" y="54"/>
                  </a:moveTo>
                  <a:cubicBezTo>
                    <a:pt x="95" y="34"/>
                    <a:pt x="48" y="16"/>
                    <a:pt x="0" y="0"/>
                  </a:cubicBezTo>
                </a:path>
              </a:pathLst>
            </a:custGeom>
            <a:noFill/>
            <a:ln w="9525">
              <a:solidFill>
                <a:srgbClr val="000000">
                  <a:alpha val="20000"/>
                </a:srgbClr>
              </a:solidFill>
              <a:miter/>
            </a:ln>
          </p:spPr>
          <p:style>
            <a:lnRef idx="0"/>
            <a:fillRef idx="0"/>
            <a:effectRef idx="0"/>
            <a:fontRef idx="minor"/>
          </p:style>
        </p:sp>
        <p:sp>
          <p:nvSpPr>
            <p:cNvPr id="241" name="Freeform 13"/>
            <p:cNvSpPr/>
            <p:nvPr/>
          </p:nvSpPr>
          <p:spPr>
            <a:xfrm>
              <a:off x="10640880" y="5408640"/>
              <a:ext cx="1525320" cy="1434600"/>
            </a:xfrm>
            <a:custGeom>
              <a:avLst/>
              <a:gdLst/>
              <a:ahLst/>
              <a:rect l="l" t="t" r="r" b="b"/>
              <a:pathLst>
                <a:path w="321" h="302">
                  <a:moveTo>
                    <a:pt x="0" y="302"/>
                  </a:moveTo>
                  <a:cubicBezTo>
                    <a:pt x="114" y="210"/>
                    <a:pt x="223" y="109"/>
                    <a:pt x="321" y="0"/>
                  </a:cubicBezTo>
                </a:path>
              </a:pathLst>
            </a:custGeom>
            <a:noFill/>
            <a:ln w="9525">
              <a:solidFill>
                <a:srgbClr val="000000">
                  <a:alpha val="20000"/>
                </a:srgbClr>
              </a:solidFill>
              <a:miter/>
            </a:ln>
          </p:spPr>
          <p:style>
            <a:lnRef idx="0"/>
            <a:fillRef idx="0"/>
            <a:effectRef idx="0"/>
            <a:fontRef idx="minor"/>
          </p:style>
        </p:sp>
        <p:sp>
          <p:nvSpPr>
            <p:cNvPr id="242" name="Freeform 14"/>
            <p:cNvSpPr/>
            <p:nvPr/>
          </p:nvSpPr>
          <p:spPr>
            <a:xfrm>
              <a:off x="1001880" y="0"/>
              <a:ext cx="3244320" cy="6843240"/>
            </a:xfrm>
            <a:custGeom>
              <a:avLst/>
              <a:gdLst/>
              <a:ahLst/>
              <a:rect l="l" t="t" r="r" b="b"/>
              <a:pathLst>
                <a:path w="683" h="1440">
                  <a:moveTo>
                    <a:pt x="683" y="0"/>
                  </a:moveTo>
                  <a:cubicBezTo>
                    <a:pt x="258" y="256"/>
                    <a:pt x="0" y="1041"/>
                    <a:pt x="355" y="1440"/>
                  </a:cubicBezTo>
                </a:path>
              </a:pathLst>
            </a:custGeom>
            <a:noFill/>
            <a:ln w="9525">
              <a:solidFill>
                <a:srgbClr val="000000">
                  <a:alpha val="20000"/>
                </a:srgbClr>
              </a:solidFill>
              <a:miter/>
            </a:ln>
          </p:spPr>
          <p:style>
            <a:lnRef idx="0"/>
            <a:fillRef idx="0"/>
            <a:effectRef idx="0"/>
            <a:fontRef idx="minor"/>
          </p:style>
        </p:sp>
        <p:sp>
          <p:nvSpPr>
            <p:cNvPr id="243" name="Freeform 15"/>
            <p:cNvSpPr/>
            <p:nvPr/>
          </p:nvSpPr>
          <p:spPr>
            <a:xfrm>
              <a:off x="10802880" y="5518080"/>
              <a:ext cx="1363320" cy="1325160"/>
            </a:xfrm>
            <a:custGeom>
              <a:avLst/>
              <a:gdLst/>
              <a:ahLst/>
              <a:rect l="l" t="t" r="r" b="b"/>
              <a:pathLst>
                <a:path w="287" h="279">
                  <a:moveTo>
                    <a:pt x="0" y="279"/>
                  </a:moveTo>
                  <a:cubicBezTo>
                    <a:pt x="101" y="193"/>
                    <a:pt x="198" y="100"/>
                    <a:pt x="287" y="0"/>
                  </a:cubicBezTo>
                </a:path>
              </a:pathLst>
            </a:custGeom>
            <a:noFill/>
            <a:ln w="9525">
              <a:solidFill>
                <a:srgbClr val="000000">
                  <a:alpha val="20000"/>
                </a:srgbClr>
              </a:solidFill>
              <a:miter/>
            </a:ln>
          </p:spPr>
          <p:style>
            <a:lnRef idx="0"/>
            <a:fillRef idx="0"/>
            <a:effectRef idx="0"/>
            <a:fontRef idx="minor"/>
          </p:style>
        </p:sp>
        <p:sp>
          <p:nvSpPr>
            <p:cNvPr id="244" name="Freeform 16"/>
            <p:cNvSpPr/>
            <p:nvPr/>
          </p:nvSpPr>
          <p:spPr>
            <a:xfrm>
              <a:off x="888840" y="0"/>
              <a:ext cx="3230280" cy="6843240"/>
            </a:xfrm>
            <a:custGeom>
              <a:avLst/>
              <a:gdLst/>
              <a:ahLst/>
              <a:rect l="l" t="t" r="r" b="b"/>
              <a:pathLst>
                <a:path w="680" h="1440">
                  <a:moveTo>
                    <a:pt x="680" y="0"/>
                  </a:moveTo>
                  <a:cubicBezTo>
                    <a:pt x="257" y="265"/>
                    <a:pt x="0" y="1026"/>
                    <a:pt x="337" y="1440"/>
                  </a:cubicBezTo>
                </a:path>
              </a:pathLst>
            </a:custGeom>
            <a:noFill/>
            <a:ln w="9525">
              <a:solidFill>
                <a:srgbClr val="000000">
                  <a:alpha val="20000"/>
                </a:srgbClr>
              </a:solidFill>
              <a:miter/>
            </a:ln>
          </p:spPr>
          <p:style>
            <a:lnRef idx="0"/>
            <a:fillRef idx="0"/>
            <a:effectRef idx="0"/>
            <a:fontRef idx="minor"/>
          </p:style>
        </p:sp>
        <p:sp>
          <p:nvSpPr>
            <p:cNvPr id="245" name="Freeform 17"/>
            <p:cNvSpPr/>
            <p:nvPr/>
          </p:nvSpPr>
          <p:spPr>
            <a:xfrm>
              <a:off x="10979280" y="5694480"/>
              <a:ext cx="1186920" cy="1149120"/>
            </a:xfrm>
            <a:custGeom>
              <a:avLst/>
              <a:gdLst/>
              <a:ahLst/>
              <a:rect l="l" t="t" r="r" b="b"/>
              <a:pathLst>
                <a:path w="250" h="242">
                  <a:moveTo>
                    <a:pt x="0" y="242"/>
                  </a:moveTo>
                  <a:cubicBezTo>
                    <a:pt x="88" y="166"/>
                    <a:pt x="172" y="85"/>
                    <a:pt x="250" y="0"/>
                  </a:cubicBezTo>
                </a:path>
              </a:pathLst>
            </a:custGeom>
            <a:noFill/>
            <a:ln w="9525">
              <a:solidFill>
                <a:srgbClr val="000000">
                  <a:alpha val="20000"/>
                </a:srgbClr>
              </a:solidFill>
              <a:miter/>
            </a:ln>
          </p:spPr>
          <p:style>
            <a:lnRef idx="0"/>
            <a:fillRef idx="0"/>
            <a:effectRef idx="0"/>
            <a:fontRef idx="minor"/>
          </p:style>
        </p:sp>
        <p:sp>
          <p:nvSpPr>
            <p:cNvPr id="246" name="Freeform 18"/>
            <p:cNvSpPr/>
            <p:nvPr/>
          </p:nvSpPr>
          <p:spPr>
            <a:xfrm>
              <a:off x="484200" y="0"/>
              <a:ext cx="3420720" cy="6843240"/>
            </a:xfrm>
            <a:custGeom>
              <a:avLst/>
              <a:gdLst/>
              <a:ahLst/>
              <a:rect l="l" t="t" r="r" b="b"/>
              <a:pathLst>
                <a:path w="720" h="1440">
                  <a:moveTo>
                    <a:pt x="720" y="0"/>
                  </a:moveTo>
                  <a:cubicBezTo>
                    <a:pt x="316" y="282"/>
                    <a:pt x="0" y="1018"/>
                    <a:pt x="362" y="1440"/>
                  </a:cubicBezTo>
                </a:path>
              </a:pathLst>
            </a:custGeom>
            <a:noFill/>
            <a:ln w="9525">
              <a:solidFill>
                <a:srgbClr val="000000">
                  <a:alpha val="20000"/>
                </a:srgbClr>
              </a:solidFill>
              <a:miter/>
            </a:ln>
          </p:spPr>
          <p:style>
            <a:lnRef idx="0"/>
            <a:fillRef idx="0"/>
            <a:effectRef idx="0"/>
            <a:fontRef idx="minor"/>
          </p:style>
        </p:sp>
        <p:sp>
          <p:nvSpPr>
            <p:cNvPr id="247" name="Freeform 19"/>
            <p:cNvSpPr/>
            <p:nvPr/>
          </p:nvSpPr>
          <p:spPr>
            <a:xfrm>
              <a:off x="11287080" y="6049800"/>
              <a:ext cx="879120" cy="793440"/>
            </a:xfrm>
            <a:custGeom>
              <a:avLst/>
              <a:gdLst/>
              <a:ahLst/>
              <a:rect l="l" t="t" r="r" b="b"/>
              <a:pathLst>
                <a:path w="185" h="167">
                  <a:moveTo>
                    <a:pt x="0" y="167"/>
                  </a:moveTo>
                  <a:cubicBezTo>
                    <a:pt x="63" y="114"/>
                    <a:pt x="125" y="58"/>
                    <a:pt x="185" y="0"/>
                  </a:cubicBezTo>
                </a:path>
              </a:pathLst>
            </a:custGeom>
            <a:noFill/>
            <a:ln w="9525">
              <a:solidFill>
                <a:srgbClr val="000000">
                  <a:alpha val="20000"/>
                </a:srgbClr>
              </a:solidFill>
              <a:miter/>
            </a:ln>
          </p:spPr>
          <p:style>
            <a:lnRef idx="0"/>
            <a:fillRef idx="0"/>
            <a:effectRef idx="0"/>
            <a:fontRef idx="minor"/>
          </p:style>
        </p:sp>
        <p:sp>
          <p:nvSpPr>
            <p:cNvPr id="248" name="Freeform 20"/>
            <p:cNvSpPr/>
            <p:nvPr/>
          </p:nvSpPr>
          <p:spPr>
            <a:xfrm>
              <a:off x="598320" y="0"/>
              <a:ext cx="2717280" cy="6843240"/>
            </a:xfrm>
            <a:custGeom>
              <a:avLst/>
              <a:gdLst/>
              <a:ahLst/>
              <a:rect l="l" t="t" r="r" b="b"/>
              <a:pathLst>
                <a:path w="572" h="1440">
                  <a:moveTo>
                    <a:pt x="572" y="0"/>
                  </a:moveTo>
                  <a:cubicBezTo>
                    <a:pt x="213" y="320"/>
                    <a:pt x="0" y="979"/>
                    <a:pt x="164" y="1440"/>
                  </a:cubicBezTo>
                </a:path>
              </a:pathLst>
            </a:custGeom>
            <a:noFill/>
            <a:ln w="12700">
              <a:solidFill>
                <a:srgbClr val="000000">
                  <a:alpha val="20000"/>
                </a:srgbClr>
              </a:solidFill>
              <a:prstDash val="dashDot"/>
              <a:miter/>
            </a:ln>
          </p:spPr>
          <p:style>
            <a:lnRef idx="0"/>
            <a:fillRef idx="0"/>
            <a:effectRef idx="0"/>
            <a:fontRef idx="minor"/>
          </p:style>
        </p:sp>
        <p:sp>
          <p:nvSpPr>
            <p:cNvPr id="249" name="Freeform 21"/>
            <p:cNvSpPr/>
            <p:nvPr/>
          </p:nvSpPr>
          <p:spPr>
            <a:xfrm>
              <a:off x="262080" y="0"/>
              <a:ext cx="2944440" cy="6843240"/>
            </a:xfrm>
            <a:custGeom>
              <a:avLst/>
              <a:gdLst/>
              <a:ahLst/>
              <a:rect l="l" t="t" r="r" b="b"/>
              <a:pathLst>
                <a:path w="620" h="1440">
                  <a:moveTo>
                    <a:pt x="620" y="0"/>
                  </a:moveTo>
                  <a:cubicBezTo>
                    <a:pt x="248" y="325"/>
                    <a:pt x="0" y="960"/>
                    <a:pt x="186" y="1440"/>
                  </a:cubicBezTo>
                </a:path>
              </a:pathLst>
            </a:custGeom>
            <a:noFill/>
            <a:ln w="9525">
              <a:solidFill>
                <a:srgbClr val="000000">
                  <a:alpha val="20000"/>
                </a:srgbClr>
              </a:solidFill>
              <a:prstDash val="lgDash"/>
              <a:miter/>
            </a:ln>
          </p:spPr>
          <p:style>
            <a:lnRef idx="0"/>
            <a:fillRef idx="0"/>
            <a:effectRef idx="0"/>
            <a:fontRef idx="minor"/>
          </p:style>
        </p:sp>
        <p:sp>
          <p:nvSpPr>
            <p:cNvPr id="250" name="Freeform 22"/>
            <p:cNvSpPr/>
            <p:nvPr/>
          </p:nvSpPr>
          <p:spPr>
            <a:xfrm>
              <a:off x="-417600" y="0"/>
              <a:ext cx="2403000" cy="6843240"/>
            </a:xfrm>
            <a:custGeom>
              <a:avLst/>
              <a:gdLst/>
              <a:ahLst/>
              <a:rect l="l" t="t" r="r" b="b"/>
              <a:pathLst>
                <a:path w="506" h="1440">
                  <a:moveTo>
                    <a:pt x="506" y="0"/>
                  </a:moveTo>
                  <a:cubicBezTo>
                    <a:pt x="109" y="356"/>
                    <a:pt x="0" y="943"/>
                    <a:pt x="171" y="1440"/>
                  </a:cubicBezTo>
                </a:path>
              </a:pathLst>
            </a:custGeom>
            <a:noFill/>
            <a:ln w="9525">
              <a:solidFill>
                <a:srgbClr val="000000">
                  <a:alpha val="20000"/>
                </a:srgbClr>
              </a:solidFill>
              <a:miter/>
            </a:ln>
          </p:spPr>
          <p:style>
            <a:lnRef idx="0"/>
            <a:fillRef idx="0"/>
            <a:effectRef idx="0"/>
            <a:fontRef idx="minor"/>
          </p:style>
        </p:sp>
        <p:sp>
          <p:nvSpPr>
            <p:cNvPr id="251" name="Freeform 23"/>
            <p:cNvSpPr/>
            <p:nvPr/>
          </p:nvSpPr>
          <p:spPr>
            <a:xfrm>
              <a:off x="14400" y="9360"/>
              <a:ext cx="1771200" cy="3198600"/>
            </a:xfrm>
            <a:custGeom>
              <a:avLst/>
              <a:gdLst/>
              <a:ahLst/>
              <a:rect l="l" t="t" r="r" b="b"/>
              <a:pathLst>
                <a:path w="373" h="673">
                  <a:moveTo>
                    <a:pt x="373" y="0"/>
                  </a:moveTo>
                  <a:cubicBezTo>
                    <a:pt x="175" y="183"/>
                    <a:pt x="51" y="409"/>
                    <a:pt x="0" y="673"/>
                  </a:cubicBezTo>
                </a:path>
              </a:pathLst>
            </a:custGeom>
            <a:noFill/>
            <a:ln w="9525">
              <a:solidFill>
                <a:srgbClr val="000000">
                  <a:alpha val="20000"/>
                </a:srgbClr>
              </a:solidFill>
              <a:miter/>
            </a:ln>
          </p:spPr>
          <p:style>
            <a:lnRef idx="0"/>
            <a:fillRef idx="0"/>
            <a:effectRef idx="0"/>
            <a:fontRef idx="minor"/>
          </p:style>
        </p:sp>
        <p:sp>
          <p:nvSpPr>
            <p:cNvPr id="252" name="Freeform 24"/>
            <p:cNvSpPr/>
            <p:nvPr/>
          </p:nvSpPr>
          <p:spPr>
            <a:xfrm>
              <a:off x="4680" y="6016680"/>
              <a:ext cx="213840" cy="826560"/>
            </a:xfrm>
            <a:custGeom>
              <a:avLst/>
              <a:gdLst/>
              <a:ahLst/>
              <a:rect l="l" t="t" r="r" b="b"/>
              <a:pathLst>
                <a:path w="45" h="174">
                  <a:moveTo>
                    <a:pt x="0" y="0"/>
                  </a:moveTo>
                  <a:cubicBezTo>
                    <a:pt x="11" y="59"/>
                    <a:pt x="26" y="118"/>
                    <a:pt x="45" y="174"/>
                  </a:cubicBezTo>
                </a:path>
              </a:pathLst>
            </a:custGeom>
            <a:noFill/>
            <a:ln w="9525">
              <a:solidFill>
                <a:srgbClr val="000000">
                  <a:alpha val="20000"/>
                </a:srgbClr>
              </a:solidFill>
              <a:miter/>
            </a:ln>
          </p:spPr>
          <p:style>
            <a:lnRef idx="0"/>
            <a:fillRef idx="0"/>
            <a:effectRef idx="0"/>
            <a:fontRef idx="minor"/>
          </p:style>
        </p:sp>
        <p:sp>
          <p:nvSpPr>
            <p:cNvPr id="253" name="Freeform 25"/>
            <p:cNvSpPr/>
            <p:nvPr/>
          </p:nvSpPr>
          <p:spPr>
            <a:xfrm>
              <a:off x="14400" y="0"/>
              <a:ext cx="1561680" cy="2228400"/>
            </a:xfrm>
            <a:custGeom>
              <a:avLst/>
              <a:gdLst/>
              <a:ahLst/>
              <a:rect l="l" t="t" r="r" b="b"/>
              <a:pathLst>
                <a:path w="329" h="469">
                  <a:moveTo>
                    <a:pt x="329" y="0"/>
                  </a:moveTo>
                  <a:cubicBezTo>
                    <a:pt x="189" y="133"/>
                    <a:pt x="69" y="288"/>
                    <a:pt x="0" y="469"/>
                  </a:cubicBezTo>
                </a:path>
              </a:pathLst>
            </a:custGeom>
            <a:noFill/>
            <a:ln w="9525">
              <a:solidFill>
                <a:srgbClr val="000000">
                  <a:alpha val="20000"/>
                </a:srgbClr>
              </a:solidFill>
              <a:miter/>
            </a:ln>
          </p:spPr>
          <p:style>
            <a:lnRef idx="0"/>
            <a:fillRef idx="0"/>
            <a:effectRef idx="0"/>
            <a:fontRef idx="minor"/>
          </p:style>
        </p:sp>
      </p:grpSp>
      <p:grpSp>
        <p:nvGrpSpPr>
          <p:cNvPr id="254" name="Group 137"/>
          <p:cNvGrpSpPr/>
          <p:nvPr/>
        </p:nvGrpSpPr>
        <p:grpSpPr>
          <a:xfrm>
            <a:off x="800280" y="1699560"/>
            <a:ext cx="3674160" cy="3470400"/>
            <a:chOff x="800280" y="1699560"/>
            <a:chExt cx="3674160" cy="3470400"/>
          </a:xfrm>
        </p:grpSpPr>
        <p:sp>
          <p:nvSpPr>
            <p:cNvPr id="255" name="Rectangle 138"/>
            <p:cNvSpPr/>
            <p:nvPr/>
          </p:nvSpPr>
          <p:spPr>
            <a:xfrm>
              <a:off x="800280" y="1699560"/>
              <a:ext cx="3674160" cy="50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56" name="Isosceles Triangle 22"/>
            <p:cNvSpPr/>
            <p:nvPr/>
          </p:nvSpPr>
          <p:spPr>
            <a:xfrm rot="10800000">
              <a:off x="2482920" y="4897800"/>
              <a:ext cx="315720" cy="272160"/>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57" name="Rectangle 140"/>
            <p:cNvSpPr/>
            <p:nvPr/>
          </p:nvSpPr>
          <p:spPr>
            <a:xfrm>
              <a:off x="806400" y="2275560"/>
              <a:ext cx="3668040" cy="2624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
        <p:nvSpPr>
          <p:cNvPr id="258" name="TextShape 1"/>
          <p:cNvSpPr/>
          <p:nvPr/>
        </p:nvSpPr>
        <p:spPr>
          <a:xfrm>
            <a:off x="905040" y="2415240"/>
            <a:ext cx="3451320" cy="2399400"/>
          </a:xfrm>
          <a:prstGeom prst="rect">
            <a:avLst/>
          </a:prstGeom>
          <a:noFill/>
          <a:ln w="0">
            <a:noFill/>
          </a:ln>
        </p:spPr>
        <p:style>
          <a:lnRef idx="0"/>
          <a:fillRef idx="0"/>
          <a:effectRef idx="0"/>
          <a:fontRef idx="minor"/>
        </p:style>
        <p:txBody>
          <a:bodyPr anchor="ctr">
            <a:normAutofit/>
          </a:bodyPr>
          <a:p>
            <a:pPr algn="ctr">
              <a:lnSpc>
                <a:spcPct val="90000"/>
              </a:lnSpc>
              <a:spcAft>
                <a:spcPts val="601"/>
              </a:spcAft>
              <a:buNone/>
            </a:pPr>
            <a:r>
              <a:rPr b="1" lang="en-US" sz="4000" spc="-1" strike="noStrike">
                <a:solidFill>
                  <a:srgbClr val="ffffff"/>
                </a:solidFill>
                <a:latin typeface="Calibri Light"/>
              </a:rPr>
              <a:t>Motivace</a:t>
            </a:r>
            <a:endParaRPr b="0" lang="cs-CZ" sz="4000" spc="-1" strike="noStrike">
              <a:latin typeface="Arial"/>
            </a:endParaRPr>
          </a:p>
        </p:txBody>
      </p:sp>
      <p:sp>
        <p:nvSpPr>
          <p:cNvPr id="259" name="TextShape 2"/>
          <p:cNvSpPr/>
          <p:nvPr/>
        </p:nvSpPr>
        <p:spPr>
          <a:xfrm>
            <a:off x="5120640" y="804600"/>
            <a:ext cx="6281640" cy="5248440"/>
          </a:xfrm>
          <a:prstGeom prst="rect">
            <a:avLst/>
          </a:prstGeom>
          <a:noFill/>
          <a:ln w="0">
            <a:noFill/>
          </a:ln>
        </p:spPr>
        <p:style>
          <a:lnRef idx="0"/>
          <a:fillRef idx="0"/>
          <a:effectRef idx="0"/>
          <a:fontRef idx="minor"/>
        </p:style>
        <p:txBody>
          <a:bodyPr anchor="ctr">
            <a:normAutofit/>
          </a:bodyPr>
          <a:p>
            <a:pPr marL="457200" indent="-228600">
              <a:lnSpc>
                <a:spcPct val="90000"/>
              </a:lnSpc>
              <a:spcAft>
                <a:spcPts val="601"/>
              </a:spcAft>
              <a:buClr>
                <a:srgbClr val="003366"/>
              </a:buClr>
              <a:buFont typeface="Arial"/>
              <a:buChar char="•"/>
            </a:pPr>
            <a:r>
              <a:rPr b="0" lang="en-US" sz="1900" spc="-1" strike="noStrike">
                <a:solidFill>
                  <a:srgbClr val="000000"/>
                </a:solidFill>
                <a:latin typeface="Calibri"/>
              </a:rPr>
              <a:t>Geny, proteiny a další molekuly jsou navzájem propojené ve velké spleti různých signálních, metabolických a různych jiných drah</a:t>
            </a:r>
            <a:endParaRPr b="0" lang="cs-CZ" sz="1900" spc="-1" strike="noStrike">
              <a:latin typeface="Arial"/>
            </a:endParaRPr>
          </a:p>
          <a:p>
            <a:pPr>
              <a:lnSpc>
                <a:spcPct val="90000"/>
              </a:lnSpc>
              <a:spcAft>
                <a:spcPts val="601"/>
              </a:spcAft>
              <a:buNone/>
            </a:pPr>
            <a:endParaRPr b="0" lang="cs-CZ" sz="1900" spc="-1" strike="noStrike">
              <a:latin typeface="Arial"/>
            </a:endParaRPr>
          </a:p>
          <a:p>
            <a:pPr marL="457200" indent="-228600">
              <a:lnSpc>
                <a:spcPct val="90000"/>
              </a:lnSpc>
              <a:spcAft>
                <a:spcPts val="601"/>
              </a:spcAft>
              <a:buClr>
                <a:srgbClr val="003366"/>
              </a:buClr>
              <a:buFont typeface="Arial"/>
              <a:buChar char="•"/>
            </a:pPr>
            <a:r>
              <a:rPr b="0" lang="en-US" sz="1900" spc="-1" strike="noStrike">
                <a:solidFill>
                  <a:srgbClr val="000000"/>
                </a:solidFill>
                <a:latin typeface="Calibri"/>
              </a:rPr>
              <a:t>Potřebujeme zjistit, jaké dráhy jsou zasažené naším experimentálním protokolem (liší se v mezi skupinami)</a:t>
            </a:r>
            <a:endParaRPr b="0" lang="cs-CZ" sz="19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0" name="TextShape 1"/>
          <p:cNvSpPr/>
          <p:nvPr/>
        </p:nvSpPr>
        <p:spPr>
          <a:xfrm>
            <a:off x="838080" y="640080"/>
            <a:ext cx="2797560" cy="2304000"/>
          </a:xfrm>
          <a:prstGeom prst="rect">
            <a:avLst/>
          </a:prstGeom>
          <a:noFill/>
          <a:ln w="0">
            <a:noFill/>
          </a:ln>
        </p:spPr>
        <p:style>
          <a:lnRef idx="0"/>
          <a:fillRef idx="0"/>
          <a:effectRef idx="0"/>
          <a:fontRef idx="minor"/>
        </p:style>
        <p:txBody>
          <a:bodyPr anchor="b">
            <a:normAutofit/>
          </a:bodyPr>
          <a:p>
            <a:pPr>
              <a:lnSpc>
                <a:spcPct val="90000"/>
              </a:lnSpc>
              <a:spcAft>
                <a:spcPts val="601"/>
              </a:spcAft>
              <a:buNone/>
            </a:pPr>
            <a:r>
              <a:rPr b="1" lang="en-US" sz="4000" spc="-1" strike="noStrike">
                <a:solidFill>
                  <a:srgbClr val="000000"/>
                </a:solidFill>
                <a:latin typeface="Calibri Light"/>
              </a:rPr>
              <a:t>Pozor na průniky mezi dráhami</a:t>
            </a:r>
            <a:endParaRPr b="0" lang="cs-CZ" sz="4000" spc="-1" strike="noStrike">
              <a:latin typeface="Arial"/>
            </a:endParaRPr>
          </a:p>
        </p:txBody>
      </p:sp>
      <p:sp>
        <p:nvSpPr>
          <p:cNvPr id="521" name="TextShape 3"/>
          <p:cNvSpPr/>
          <p:nvPr/>
        </p:nvSpPr>
        <p:spPr>
          <a:xfrm>
            <a:off x="838080" y="3136320"/>
            <a:ext cx="2770200" cy="3081240"/>
          </a:xfrm>
          <a:prstGeom prst="rect">
            <a:avLst/>
          </a:prstGeom>
          <a:noFill/>
          <a:ln w="0">
            <a:noFill/>
          </a:ln>
        </p:spPr>
        <p:style>
          <a:lnRef idx="0"/>
          <a:fillRef idx="0"/>
          <a:effectRef idx="0"/>
          <a:fontRef idx="minor"/>
        </p:style>
        <p:txBody>
          <a:bodyPr anchor="t">
            <a:normAutofit/>
          </a:bodyPr>
          <a:p>
            <a:pPr marL="342720" indent="-228600">
              <a:lnSpc>
                <a:spcPct val="90000"/>
              </a:lnSpc>
              <a:spcAft>
                <a:spcPts val="601"/>
              </a:spcAft>
              <a:buClr>
                <a:srgbClr val="003366"/>
              </a:buClr>
              <a:buFont typeface="Arial"/>
              <a:buChar char="•"/>
            </a:pPr>
            <a:r>
              <a:rPr b="0" lang="en-US" sz="1800" spc="-1" strike="noStrike">
                <a:solidFill>
                  <a:srgbClr val="000000"/>
                </a:solidFill>
                <a:latin typeface="Calibri"/>
              </a:rPr>
              <a:t>250 KEGG drah pro H. Sapiens</a:t>
            </a:r>
            <a:endParaRPr b="0" lang="cs-CZ" sz="1800" spc="-1" strike="noStrike">
              <a:latin typeface="Arial"/>
            </a:endParaRPr>
          </a:p>
          <a:p>
            <a:pPr lvl="1" marL="742680" indent="-228600">
              <a:lnSpc>
                <a:spcPct val="90000"/>
              </a:lnSpc>
              <a:spcAft>
                <a:spcPts val="601"/>
              </a:spcAft>
              <a:buClr>
                <a:srgbClr val="003366"/>
              </a:buClr>
              <a:buFont typeface="Arial"/>
              <a:buChar char="•"/>
            </a:pPr>
            <a:r>
              <a:rPr b="0" lang="en-US" sz="1800" spc="-1" strike="noStrike">
                <a:solidFill>
                  <a:srgbClr val="000000"/>
                </a:solidFill>
                <a:latin typeface="Calibri"/>
              </a:rPr>
              <a:t>najčastěji zastoupené geny</a:t>
            </a:r>
            <a:endParaRPr b="0" lang="cs-CZ" sz="1800" spc="-1" strike="noStrike">
              <a:latin typeface="Arial"/>
            </a:endParaRPr>
          </a:p>
        </p:txBody>
      </p:sp>
      <p:graphicFrame>
        <p:nvGraphicFramePr>
          <p:cNvPr id="522" name="Table 2"/>
          <p:cNvGraphicFramePr/>
          <p:nvPr/>
        </p:nvGraphicFramePr>
        <p:xfrm>
          <a:off x="4276440" y="3003480"/>
          <a:ext cx="7250760" cy="850320"/>
        </p:xfrm>
        <a:graphic>
          <a:graphicData uri="http://schemas.openxmlformats.org/drawingml/2006/table">
            <a:tbl>
              <a:tblPr/>
              <a:tblGrid>
                <a:gridCol w="1215000"/>
                <a:gridCol w="1228320"/>
                <a:gridCol w="1174680"/>
                <a:gridCol w="1215000"/>
                <a:gridCol w="1175040"/>
                <a:gridCol w="1242720"/>
              </a:tblGrid>
              <a:tr h="425160">
                <a:tc>
                  <a:txBody>
                    <a:bodyPr lIns="95040" rIns="95040" tIns="48240" bIns="48240" anchor="t">
                      <a:noAutofit/>
                    </a:bodyPr>
                    <a:p>
                      <a:pPr>
                        <a:lnSpc>
                          <a:spcPct val="100000"/>
                        </a:lnSpc>
                        <a:buNone/>
                      </a:pPr>
                      <a:r>
                        <a:rPr b="1" lang="sk-SK" sz="1900" spc="-1" strike="noStrike">
                          <a:solidFill>
                            <a:srgbClr val="ffffff"/>
                          </a:solidFill>
                          <a:latin typeface="Arial"/>
                        </a:rPr>
                        <a:t>PIK3CD</a:t>
                      </a:r>
                      <a:endParaRPr b="0" lang="cs-CZ" sz="1900" spc="-1" strike="noStrike">
                        <a:latin typeface="Arial"/>
                      </a:endParaRPr>
                    </a:p>
                  </a:txBody>
                  <a:tcPr anchor="t" marL="95040" marR="95040">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lIns="95040" rIns="95040" tIns="48240" bIns="48240" anchor="t">
                      <a:noAutofit/>
                    </a:bodyPr>
                    <a:p>
                      <a:pPr>
                        <a:lnSpc>
                          <a:spcPct val="100000"/>
                        </a:lnSpc>
                        <a:buNone/>
                      </a:pPr>
                      <a:r>
                        <a:rPr b="1" lang="sk-SK" sz="1900" spc="-1" strike="noStrike">
                          <a:solidFill>
                            <a:srgbClr val="ffffff"/>
                          </a:solidFill>
                          <a:latin typeface="Arial"/>
                        </a:rPr>
                        <a:t>PIK3CG</a:t>
                      </a:r>
                      <a:endParaRPr b="0" lang="cs-CZ" sz="1900" spc="-1" strike="noStrike">
                        <a:latin typeface="Arial"/>
                      </a:endParaRPr>
                    </a:p>
                  </a:txBody>
                  <a:tcPr anchor="t" marL="95040" marR="95040">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lIns="95040" rIns="95040" tIns="48240" bIns="48240" anchor="t">
                      <a:noAutofit/>
                    </a:bodyPr>
                    <a:p>
                      <a:pPr>
                        <a:lnSpc>
                          <a:spcPct val="100000"/>
                        </a:lnSpc>
                        <a:buNone/>
                      </a:pPr>
                      <a:r>
                        <a:rPr b="1" lang="sk-SK" sz="1900" spc="-1" strike="noStrike">
                          <a:solidFill>
                            <a:srgbClr val="ffffff"/>
                          </a:solidFill>
                          <a:latin typeface="Arial"/>
                        </a:rPr>
                        <a:t>PIK3R2</a:t>
                      </a:r>
                      <a:endParaRPr b="0" lang="cs-CZ" sz="1900" spc="-1" strike="noStrike">
                        <a:latin typeface="Arial"/>
                      </a:endParaRPr>
                    </a:p>
                  </a:txBody>
                  <a:tcPr anchor="t" marL="95040" marR="95040">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lIns="95040" rIns="95040" tIns="48240" bIns="48240" anchor="t">
                      <a:noAutofit/>
                    </a:bodyPr>
                    <a:p>
                      <a:pPr>
                        <a:lnSpc>
                          <a:spcPct val="100000"/>
                        </a:lnSpc>
                        <a:buNone/>
                      </a:pPr>
                      <a:r>
                        <a:rPr b="1" lang="sk-SK" sz="1900" spc="-1" strike="noStrike">
                          <a:solidFill>
                            <a:srgbClr val="ffffff"/>
                          </a:solidFill>
                          <a:latin typeface="Arial"/>
                        </a:rPr>
                        <a:t>PIK3CA</a:t>
                      </a:r>
                      <a:endParaRPr b="0" lang="cs-CZ" sz="1900" spc="-1" strike="noStrike">
                        <a:latin typeface="Arial"/>
                      </a:endParaRPr>
                    </a:p>
                  </a:txBody>
                  <a:tcPr anchor="t" marL="95040" marR="95040">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lIns="95040" rIns="95040" tIns="48240" bIns="48240" anchor="t">
                      <a:noAutofit/>
                    </a:bodyPr>
                    <a:p>
                      <a:pPr>
                        <a:lnSpc>
                          <a:spcPct val="100000"/>
                        </a:lnSpc>
                        <a:buNone/>
                      </a:pPr>
                      <a:r>
                        <a:rPr b="1" lang="sk-SK" sz="1900" spc="-1" strike="noStrike">
                          <a:solidFill>
                            <a:srgbClr val="ffffff"/>
                          </a:solidFill>
                          <a:latin typeface="Arial"/>
                        </a:rPr>
                        <a:t>MAPK3</a:t>
                      </a:r>
                      <a:endParaRPr b="0" lang="cs-CZ" sz="1900" spc="-1" strike="noStrike">
                        <a:latin typeface="Arial"/>
                      </a:endParaRPr>
                    </a:p>
                  </a:txBody>
                  <a:tcPr anchor="t" marL="95040" marR="95040">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lIns="95040" rIns="95040" tIns="48240" bIns="48240" anchor="t">
                      <a:noAutofit/>
                    </a:bodyPr>
                    <a:p>
                      <a:pPr>
                        <a:lnSpc>
                          <a:spcPct val="100000"/>
                        </a:lnSpc>
                        <a:buNone/>
                      </a:pPr>
                      <a:r>
                        <a:rPr b="1" lang="sk-SK" sz="1900" spc="-1" strike="noStrike">
                          <a:solidFill>
                            <a:srgbClr val="ffffff"/>
                          </a:solidFill>
                          <a:latin typeface="Arial"/>
                        </a:rPr>
                        <a:t>MAPK1 </a:t>
                      </a:r>
                      <a:endParaRPr b="0" lang="cs-CZ" sz="1900" spc="-1" strike="noStrike">
                        <a:latin typeface="Arial"/>
                      </a:endParaRPr>
                    </a:p>
                  </a:txBody>
                  <a:tcPr anchor="t" marL="95040" marR="95040">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r>
              <a:tr h="425160">
                <a:tc>
                  <a:txBody>
                    <a:bodyPr lIns="95040" rIns="95040" tIns="48240" bIns="48240" anchor="t">
                      <a:noAutofit/>
                    </a:bodyPr>
                    <a:p>
                      <a:pPr>
                        <a:lnSpc>
                          <a:spcPct val="100000"/>
                        </a:lnSpc>
                        <a:buNone/>
                      </a:pPr>
                      <a:r>
                        <a:rPr b="0" lang="sk-SK" sz="1900" spc="-1" strike="noStrike">
                          <a:solidFill>
                            <a:srgbClr val="000000"/>
                          </a:solidFill>
                          <a:latin typeface="Arial"/>
                        </a:rPr>
                        <a:t>70</a:t>
                      </a:r>
                      <a:endParaRPr b="0" lang="cs-CZ" sz="1900" spc="-1" strike="noStrike">
                        <a:latin typeface="Arial"/>
                      </a:endParaRPr>
                    </a:p>
                  </a:txBody>
                  <a:tcPr anchor="t" marL="95040" marR="95040">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lIns="95040" rIns="95040" tIns="48240" bIns="48240" anchor="t">
                      <a:noAutofit/>
                    </a:bodyPr>
                    <a:p>
                      <a:pPr>
                        <a:lnSpc>
                          <a:spcPct val="100000"/>
                        </a:lnSpc>
                        <a:buNone/>
                      </a:pPr>
                      <a:r>
                        <a:rPr b="0" lang="sk-SK" sz="1900" spc="-1" strike="noStrike">
                          <a:solidFill>
                            <a:srgbClr val="000000"/>
                          </a:solidFill>
                          <a:latin typeface="Arial"/>
                        </a:rPr>
                        <a:t>70</a:t>
                      </a:r>
                      <a:endParaRPr b="0" lang="cs-CZ" sz="1900" spc="-1" strike="noStrike">
                        <a:latin typeface="Arial"/>
                      </a:endParaRPr>
                    </a:p>
                  </a:txBody>
                  <a:tcPr anchor="t" marL="95040" marR="95040">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lIns="95040" rIns="95040" tIns="48240" bIns="48240" anchor="t">
                      <a:noAutofit/>
                    </a:bodyPr>
                    <a:p>
                      <a:pPr>
                        <a:lnSpc>
                          <a:spcPct val="100000"/>
                        </a:lnSpc>
                        <a:buNone/>
                      </a:pPr>
                      <a:r>
                        <a:rPr b="0" lang="sk-SK" sz="1900" spc="-1" strike="noStrike">
                          <a:solidFill>
                            <a:srgbClr val="000000"/>
                          </a:solidFill>
                          <a:latin typeface="Arial"/>
                        </a:rPr>
                        <a:t>70</a:t>
                      </a:r>
                      <a:endParaRPr b="0" lang="cs-CZ" sz="1900" spc="-1" strike="noStrike">
                        <a:latin typeface="Arial"/>
                      </a:endParaRPr>
                    </a:p>
                  </a:txBody>
                  <a:tcPr anchor="t" marL="95040" marR="95040">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lIns="95040" rIns="95040" tIns="48240" bIns="48240" anchor="t">
                      <a:noAutofit/>
                    </a:bodyPr>
                    <a:p>
                      <a:pPr>
                        <a:lnSpc>
                          <a:spcPct val="100000"/>
                        </a:lnSpc>
                        <a:buNone/>
                      </a:pPr>
                      <a:r>
                        <a:rPr b="0" lang="sk-SK" sz="1900" spc="-1" strike="noStrike">
                          <a:solidFill>
                            <a:srgbClr val="000000"/>
                          </a:solidFill>
                          <a:latin typeface="Arial"/>
                        </a:rPr>
                        <a:t>71</a:t>
                      </a:r>
                      <a:endParaRPr b="0" lang="cs-CZ" sz="1900" spc="-1" strike="noStrike">
                        <a:latin typeface="Arial"/>
                      </a:endParaRPr>
                    </a:p>
                  </a:txBody>
                  <a:tcPr anchor="t" marL="95040" marR="95040">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lIns="95040" rIns="95040" tIns="48240" bIns="48240" anchor="t">
                      <a:noAutofit/>
                    </a:bodyPr>
                    <a:p>
                      <a:pPr>
                        <a:lnSpc>
                          <a:spcPct val="100000"/>
                        </a:lnSpc>
                        <a:buNone/>
                      </a:pPr>
                      <a:r>
                        <a:rPr b="0" lang="sk-SK" sz="1900" spc="-1" strike="noStrike">
                          <a:solidFill>
                            <a:srgbClr val="000000"/>
                          </a:solidFill>
                          <a:latin typeface="Arial"/>
                        </a:rPr>
                        <a:t>78</a:t>
                      </a:r>
                      <a:endParaRPr b="0" lang="cs-CZ" sz="1900" spc="-1" strike="noStrike">
                        <a:latin typeface="Arial"/>
                      </a:endParaRPr>
                    </a:p>
                  </a:txBody>
                  <a:tcPr anchor="t" marL="95040" marR="95040">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lIns="95040" rIns="95040" tIns="48240" bIns="48240" anchor="t">
                      <a:noAutofit/>
                    </a:bodyPr>
                    <a:p>
                      <a:pPr>
                        <a:lnSpc>
                          <a:spcPct val="100000"/>
                        </a:lnSpc>
                        <a:buNone/>
                      </a:pPr>
                      <a:r>
                        <a:rPr b="0" lang="sk-SK" sz="1900" spc="-1" strike="noStrike">
                          <a:solidFill>
                            <a:srgbClr val="000000"/>
                          </a:solidFill>
                          <a:latin typeface="Arial"/>
                        </a:rPr>
                        <a:t>79</a:t>
                      </a:r>
                      <a:endParaRPr b="0" lang="cs-CZ" sz="1900" spc="-1" strike="noStrike">
                        <a:latin typeface="Arial"/>
                      </a:endParaRPr>
                    </a:p>
                  </a:txBody>
                  <a:tcPr anchor="t" marL="95040" marR="95040">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r>
            </a:tbl>
          </a:graphicData>
        </a:graphic>
      </p:graphicFrame>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3" name="TextShape 1"/>
          <p:cNvSpPr/>
          <p:nvPr/>
        </p:nvSpPr>
        <p:spPr>
          <a:xfrm>
            <a:off x="838080" y="624600"/>
            <a:ext cx="3765960" cy="541260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1" lang="en-US" sz="4400" spc="-1" strike="noStrike">
                <a:solidFill>
                  <a:srgbClr val="000000"/>
                </a:solidFill>
                <a:latin typeface="Calibri Light"/>
              </a:rPr>
              <a:t>Další studijní materiály a SW</a:t>
            </a:r>
            <a:endParaRPr b="0" lang="cs-CZ" sz="4400" spc="-1" strike="noStrike">
              <a:latin typeface="Arial"/>
            </a:endParaRPr>
          </a:p>
        </p:txBody>
      </p:sp>
      <p:sp>
        <p:nvSpPr>
          <p:cNvPr id="524" name="TextShape 2"/>
          <p:cNvSpPr/>
          <p:nvPr/>
        </p:nvSpPr>
        <p:spPr>
          <a:xfrm>
            <a:off x="5029200" y="624600"/>
            <a:ext cx="6324120" cy="5412600"/>
          </a:xfrm>
          <a:prstGeom prst="rect">
            <a:avLst/>
          </a:prstGeom>
          <a:noFill/>
          <a:ln w="0">
            <a:noFill/>
          </a:ln>
        </p:spPr>
        <p:style>
          <a:lnRef idx="0"/>
          <a:fillRef idx="0"/>
          <a:effectRef idx="0"/>
          <a:fontRef idx="minor"/>
        </p:style>
        <p:txBody>
          <a:bodyPr anchor="ctr">
            <a:normAutofit/>
          </a:bodyPr>
          <a:p>
            <a:pPr marL="342720" indent="-228600">
              <a:lnSpc>
                <a:spcPct val="90000"/>
              </a:lnSpc>
              <a:spcAft>
                <a:spcPts val="601"/>
              </a:spcAft>
              <a:buClr>
                <a:srgbClr val="003366"/>
              </a:buClr>
              <a:buFont typeface="Arial"/>
              <a:buChar char="•"/>
            </a:pPr>
            <a:r>
              <a:rPr b="0" lang="en-US" sz="1800" spc="-1" strike="noStrike">
                <a:solidFill>
                  <a:srgbClr val="000000"/>
                </a:solidFill>
                <a:latin typeface="Calibri"/>
              </a:rPr>
              <a:t>Hana Imrichová</a:t>
            </a:r>
            <a:r>
              <a:rPr b="0" i="1" lang="en-US" sz="1800" spc="-1" strike="noStrike">
                <a:solidFill>
                  <a:srgbClr val="000000"/>
                </a:solidFill>
                <a:latin typeface="Calibri"/>
              </a:rPr>
              <a:t>: Možnosti propojení výsledku genomických experimentů s gene ontology online databázemi pro tvorbu metabolických sítí</a:t>
            </a:r>
            <a:r>
              <a:rPr b="0" lang="en-US" sz="1800" spc="-1" strike="noStrike">
                <a:solidFill>
                  <a:srgbClr val="000000"/>
                </a:solidFill>
                <a:latin typeface="Calibri"/>
              </a:rPr>
              <a:t>, Masarykova Univerzita,2010,Bakalárska práca</a:t>
            </a:r>
            <a:endParaRPr b="0" lang="cs-CZ" sz="1800" spc="-1" strike="noStrike">
              <a:latin typeface="Arial"/>
            </a:endParaRPr>
          </a:p>
          <a:p>
            <a:pPr>
              <a:lnSpc>
                <a:spcPct val="90000"/>
              </a:lnSpc>
              <a:spcAft>
                <a:spcPts val="601"/>
              </a:spcAft>
              <a:buNone/>
            </a:pPr>
            <a:endParaRPr b="0" lang="cs-CZ" sz="1800" spc="-1" strike="noStrike">
              <a:latin typeface="Arial"/>
            </a:endParaRPr>
          </a:p>
          <a:p>
            <a:pPr marL="342720" indent="-228600">
              <a:lnSpc>
                <a:spcPct val="90000"/>
              </a:lnSpc>
              <a:spcAft>
                <a:spcPts val="601"/>
              </a:spcAft>
              <a:buClr>
                <a:srgbClr val="003366"/>
              </a:buClr>
              <a:buFont typeface="Arial"/>
              <a:buChar char="•"/>
            </a:pPr>
            <a:r>
              <a:rPr b="0" lang="en-US" sz="1800" spc="-1" strike="noStrike">
                <a:solidFill>
                  <a:srgbClr val="000000"/>
                </a:solidFill>
                <a:latin typeface="Calibri"/>
              </a:rPr>
              <a:t>Ihnatova et al. A critical comparison of topology-based pathway analysis methods, PLoS One, 2018</a:t>
            </a:r>
            <a:endParaRPr b="0" lang="cs-CZ" sz="1800" spc="-1" strike="noStrike">
              <a:latin typeface="Arial"/>
            </a:endParaRPr>
          </a:p>
          <a:p>
            <a:pPr>
              <a:lnSpc>
                <a:spcPct val="90000"/>
              </a:lnSpc>
              <a:spcAft>
                <a:spcPts val="601"/>
              </a:spcAft>
              <a:buNone/>
            </a:pPr>
            <a:endParaRPr b="0" lang="cs-CZ" sz="1800" spc="-1" strike="noStrike">
              <a:latin typeface="Arial"/>
            </a:endParaRPr>
          </a:p>
          <a:p>
            <a:pPr marL="342720" indent="-228600">
              <a:lnSpc>
                <a:spcPct val="90000"/>
              </a:lnSpc>
              <a:spcAft>
                <a:spcPts val="601"/>
              </a:spcAft>
              <a:buClr>
                <a:srgbClr val="003366"/>
              </a:buClr>
              <a:buFont typeface="Arial"/>
              <a:buChar char="•"/>
            </a:pPr>
            <a:r>
              <a:rPr b="0" lang="en-US" sz="1800" spc="-1" strike="noStrike">
                <a:solidFill>
                  <a:srgbClr val="000000"/>
                </a:solidFill>
                <a:latin typeface="Calibri"/>
              </a:rPr>
              <a:t>R balíky: PGSEA, GSA,ToPASeq, gage, DOSE, phenoTest, limma, GOstats</a:t>
            </a:r>
            <a:endParaRPr b="0" lang="cs-CZ" sz="1800" spc="-1" strike="noStrike">
              <a:latin typeface="Arial"/>
            </a:endParaRPr>
          </a:p>
          <a:p>
            <a:pPr marL="114120">
              <a:lnSpc>
                <a:spcPct val="90000"/>
              </a:lnSpc>
              <a:spcAft>
                <a:spcPts val="601"/>
              </a:spcAft>
              <a:buNone/>
            </a:pPr>
            <a:r>
              <a:rPr b="0" lang="en-US" sz="1800" spc="-1" strike="noStrike">
                <a:solidFill>
                  <a:srgbClr val="000000"/>
                </a:solidFill>
                <a:latin typeface="Calibri"/>
              </a:rPr>
              <a:t> </a:t>
            </a:r>
            <a:endParaRPr b="0" lang="cs-CZ" sz="1800" spc="-1" strike="noStrike">
              <a:latin typeface="Arial"/>
            </a:endParaRPr>
          </a:p>
          <a:p>
            <a:pPr marL="342720" indent="-228600">
              <a:lnSpc>
                <a:spcPct val="90000"/>
              </a:lnSpc>
              <a:spcAft>
                <a:spcPts val="601"/>
              </a:spcAft>
              <a:buClr>
                <a:srgbClr val="003366"/>
              </a:buClr>
              <a:buFont typeface="Arial"/>
              <a:buChar char="•"/>
            </a:pPr>
            <a:r>
              <a:rPr b="0" lang="en-US" sz="1800" spc="-1" strike="noStrike">
                <a:solidFill>
                  <a:srgbClr val="000000"/>
                </a:solidFill>
                <a:latin typeface="Calibri"/>
              </a:rPr>
              <a:t>MSigDB – web </a:t>
            </a:r>
            <a:r>
              <a:rPr b="0" lang="en-US" sz="1800" spc="-1" strike="noStrike" u="sng">
                <a:solidFill>
                  <a:srgbClr val="0563c1"/>
                </a:solidFill>
                <a:uFill>
                  <a:solidFill>
                    <a:srgbClr val="ffffff"/>
                  </a:solidFill>
                </a:uFill>
                <a:latin typeface="Calibri"/>
                <a:hlinkClick r:id="rId1"/>
              </a:rPr>
              <a:t>http://www.broadinstitute.org/gsea/msigdb/index.jsp</a:t>
            </a:r>
            <a:endParaRPr b="0" lang="cs-CZ" sz="1800" spc="-1" strike="noStrike">
              <a:latin typeface="Arial"/>
            </a:endParaRPr>
          </a:p>
          <a:p>
            <a:pPr marL="114120">
              <a:lnSpc>
                <a:spcPct val="90000"/>
              </a:lnSpc>
              <a:spcAft>
                <a:spcPts val="601"/>
              </a:spcAft>
              <a:buNone/>
            </a:pPr>
            <a:endParaRPr b="0" lang="cs-CZ" sz="1800" spc="-1" strike="noStrike">
              <a:latin typeface="Arial"/>
            </a:endParaRPr>
          </a:p>
          <a:p>
            <a:pPr marL="342720" indent="-228600">
              <a:lnSpc>
                <a:spcPct val="90000"/>
              </a:lnSpc>
              <a:spcAft>
                <a:spcPts val="601"/>
              </a:spcAft>
              <a:buClr>
                <a:srgbClr val="000000"/>
              </a:buClr>
              <a:buFont typeface="Arial"/>
              <a:buChar char="•"/>
            </a:pPr>
            <a:r>
              <a:rPr b="0" lang="en-US" sz="1800" spc="-1" strike="noStrike">
                <a:solidFill>
                  <a:srgbClr val="000000"/>
                </a:solidFill>
                <a:latin typeface="Calibri"/>
              </a:rPr>
              <a:t>Gorilla: </a:t>
            </a:r>
            <a:r>
              <a:rPr b="0" lang="en-US" sz="1800" spc="-1" strike="noStrike" u="sng">
                <a:solidFill>
                  <a:srgbClr val="0563c1"/>
                </a:solidFill>
                <a:uFill>
                  <a:solidFill>
                    <a:srgbClr val="ffffff"/>
                  </a:solidFill>
                </a:uFill>
                <a:latin typeface="Calibri"/>
                <a:hlinkClick r:id="rId2"/>
              </a:rPr>
              <a:t>http://cbl-gorilla.cs.technion.ac.il/</a:t>
            </a:r>
            <a:endParaRPr b="0" lang="cs-CZ" sz="1800" spc="-1" strike="noStrike">
              <a:latin typeface="Arial"/>
            </a:endParaRPr>
          </a:p>
          <a:p>
            <a:pPr>
              <a:lnSpc>
                <a:spcPct val="90000"/>
              </a:lnSpc>
              <a:spcAft>
                <a:spcPts val="601"/>
              </a:spcAft>
              <a:buNone/>
            </a:pPr>
            <a:endParaRPr b="0" lang="cs-CZ" sz="1800" spc="-1" strike="noStrike">
              <a:latin typeface="Arial"/>
            </a:endParaRPr>
          </a:p>
          <a:p>
            <a:pPr marL="342720" indent="-228600">
              <a:lnSpc>
                <a:spcPct val="90000"/>
              </a:lnSpc>
              <a:spcAft>
                <a:spcPts val="601"/>
              </a:spcAft>
              <a:buClr>
                <a:srgbClr val="000000"/>
              </a:buClr>
              <a:buFont typeface="Arial"/>
              <a:buChar char="•"/>
            </a:pPr>
            <a:r>
              <a:rPr b="0" lang="en-US" sz="1800" spc="-1" strike="noStrike">
                <a:solidFill>
                  <a:srgbClr val="000000"/>
                </a:solidFill>
                <a:latin typeface="Calibri"/>
              </a:rPr>
              <a:t>DAVID: </a:t>
            </a:r>
            <a:r>
              <a:rPr b="0" lang="en-US" sz="1800" spc="-1" strike="noStrike" u="sng">
                <a:solidFill>
                  <a:srgbClr val="0563c1"/>
                </a:solidFill>
                <a:uFill>
                  <a:solidFill>
                    <a:srgbClr val="ffffff"/>
                  </a:solidFill>
                </a:uFill>
                <a:latin typeface="Calibri"/>
                <a:hlinkClick r:id="rId3"/>
              </a:rPr>
              <a:t>https://david.ncifcrf.gov/</a:t>
            </a: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Rectangle 112"/>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61" name="Group 114"/>
          <p:cNvGrpSpPr/>
          <p:nvPr/>
        </p:nvGrpSpPr>
        <p:grpSpPr>
          <a:xfrm>
            <a:off x="-417600" y="0"/>
            <a:ext cx="12583800" cy="6852960"/>
            <a:chOff x="-417600" y="0"/>
            <a:chExt cx="12583800" cy="6852960"/>
          </a:xfrm>
        </p:grpSpPr>
        <p:sp>
          <p:nvSpPr>
            <p:cNvPr id="262" name="Freeform 5"/>
            <p:cNvSpPr/>
            <p:nvPr/>
          </p:nvSpPr>
          <p:spPr>
            <a:xfrm>
              <a:off x="1306440" y="0"/>
              <a:ext cx="3862080" cy="6843240"/>
            </a:xfrm>
            <a:custGeom>
              <a:avLst/>
              <a:gdLst/>
              <a:ahLst/>
              <a:rect l="l" t="t" r="r" b="b"/>
              <a:pathLst>
                <a:path w="813" h="1440">
                  <a:moveTo>
                    <a:pt x="813" y="0"/>
                  </a:moveTo>
                  <a:cubicBezTo>
                    <a:pt x="331" y="221"/>
                    <a:pt x="0" y="1039"/>
                    <a:pt x="435" y="1440"/>
                  </a:cubicBezTo>
                </a:path>
              </a:pathLst>
            </a:custGeom>
            <a:noFill/>
            <a:ln w="9525">
              <a:solidFill>
                <a:srgbClr val="000000">
                  <a:alpha val="20000"/>
                </a:srgbClr>
              </a:solidFill>
              <a:miter/>
            </a:ln>
          </p:spPr>
          <p:style>
            <a:lnRef idx="0"/>
            <a:fillRef idx="0"/>
            <a:effectRef idx="0"/>
            <a:fontRef idx="minor"/>
          </p:style>
        </p:sp>
        <p:sp>
          <p:nvSpPr>
            <p:cNvPr id="263" name="Freeform 6"/>
            <p:cNvSpPr/>
            <p:nvPr/>
          </p:nvSpPr>
          <p:spPr>
            <a:xfrm>
              <a:off x="10626840" y="9360"/>
              <a:ext cx="1539360" cy="555120"/>
            </a:xfrm>
            <a:custGeom>
              <a:avLst/>
              <a:gdLst/>
              <a:ahLst/>
              <a:rect l="l" t="t" r="r" b="b"/>
              <a:pathLst>
                <a:path w="324" h="117">
                  <a:moveTo>
                    <a:pt x="324" y="117"/>
                  </a:moveTo>
                  <a:cubicBezTo>
                    <a:pt x="223" y="64"/>
                    <a:pt x="107" y="28"/>
                    <a:pt x="0" y="0"/>
                  </a:cubicBezTo>
                </a:path>
              </a:pathLst>
            </a:custGeom>
            <a:noFill/>
            <a:ln w="9525">
              <a:solidFill>
                <a:srgbClr val="000000">
                  <a:alpha val="20000"/>
                </a:srgbClr>
              </a:solidFill>
              <a:miter/>
            </a:ln>
          </p:spPr>
          <p:style>
            <a:lnRef idx="0"/>
            <a:fillRef idx="0"/>
            <a:effectRef idx="0"/>
            <a:fontRef idx="minor"/>
          </p:style>
        </p:sp>
        <p:sp>
          <p:nvSpPr>
            <p:cNvPr id="264" name="Freeform 7"/>
            <p:cNvSpPr/>
            <p:nvPr/>
          </p:nvSpPr>
          <p:spPr>
            <a:xfrm>
              <a:off x="10247400" y="5013360"/>
              <a:ext cx="1918800" cy="1829880"/>
            </a:xfrm>
            <a:custGeom>
              <a:avLst/>
              <a:gdLst/>
              <a:ahLst/>
              <a:rect l="l" t="t" r="r" b="b"/>
              <a:pathLst>
                <a:path w="404" h="385">
                  <a:moveTo>
                    <a:pt x="0" y="385"/>
                  </a:moveTo>
                  <a:cubicBezTo>
                    <a:pt x="146" y="272"/>
                    <a:pt x="285" y="142"/>
                    <a:pt x="404" y="0"/>
                  </a:cubicBezTo>
                </a:path>
              </a:pathLst>
            </a:custGeom>
            <a:noFill/>
            <a:ln w="9525">
              <a:solidFill>
                <a:srgbClr val="000000">
                  <a:alpha val="20000"/>
                </a:srgbClr>
              </a:solidFill>
              <a:miter/>
            </a:ln>
          </p:spPr>
          <p:style>
            <a:lnRef idx="0"/>
            <a:fillRef idx="0"/>
            <a:effectRef idx="0"/>
            <a:fontRef idx="minor"/>
          </p:style>
        </p:sp>
        <p:sp>
          <p:nvSpPr>
            <p:cNvPr id="265" name="Freeform 8"/>
            <p:cNvSpPr/>
            <p:nvPr/>
          </p:nvSpPr>
          <p:spPr>
            <a:xfrm>
              <a:off x="1120680" y="0"/>
              <a:ext cx="3676320" cy="6843240"/>
            </a:xfrm>
            <a:custGeom>
              <a:avLst/>
              <a:gdLst/>
              <a:ahLst/>
              <a:rect l="l" t="t" r="r" b="b"/>
              <a:pathLst>
                <a:path w="774" h="1440">
                  <a:moveTo>
                    <a:pt x="774" y="0"/>
                  </a:moveTo>
                  <a:cubicBezTo>
                    <a:pt x="312" y="240"/>
                    <a:pt x="0" y="1034"/>
                    <a:pt x="411" y="1440"/>
                  </a:cubicBezTo>
                </a:path>
              </a:pathLst>
            </a:custGeom>
            <a:noFill/>
            <a:ln w="9525">
              <a:solidFill>
                <a:srgbClr val="000000">
                  <a:alpha val="20000"/>
                </a:srgbClr>
              </a:solidFill>
              <a:prstDash val="dash"/>
              <a:miter/>
            </a:ln>
          </p:spPr>
          <p:style>
            <a:lnRef idx="0"/>
            <a:fillRef idx="0"/>
            <a:effectRef idx="0"/>
            <a:fontRef idx="minor"/>
          </p:style>
        </p:sp>
        <p:sp>
          <p:nvSpPr>
            <p:cNvPr id="266" name="Freeform 9"/>
            <p:cNvSpPr/>
            <p:nvPr/>
          </p:nvSpPr>
          <p:spPr>
            <a:xfrm>
              <a:off x="11202840" y="9360"/>
              <a:ext cx="963360" cy="366480"/>
            </a:xfrm>
            <a:custGeom>
              <a:avLst/>
              <a:gdLst/>
              <a:ahLst/>
              <a:rect l="l" t="t" r="r" b="b"/>
              <a:pathLst>
                <a:path w="203" h="77">
                  <a:moveTo>
                    <a:pt x="203" y="77"/>
                  </a:moveTo>
                  <a:cubicBezTo>
                    <a:pt x="138" y="46"/>
                    <a:pt x="68" y="21"/>
                    <a:pt x="0" y="0"/>
                  </a:cubicBezTo>
                </a:path>
              </a:pathLst>
            </a:custGeom>
            <a:noFill/>
            <a:ln w="9525">
              <a:solidFill>
                <a:srgbClr val="000000">
                  <a:alpha val="20000"/>
                </a:srgbClr>
              </a:solidFill>
              <a:prstDash val="dash"/>
              <a:miter/>
            </a:ln>
          </p:spPr>
          <p:style>
            <a:lnRef idx="0"/>
            <a:fillRef idx="0"/>
            <a:effectRef idx="0"/>
            <a:fontRef idx="minor"/>
          </p:style>
        </p:sp>
        <p:sp>
          <p:nvSpPr>
            <p:cNvPr id="267" name="Freeform 10"/>
            <p:cNvSpPr/>
            <p:nvPr/>
          </p:nvSpPr>
          <p:spPr>
            <a:xfrm>
              <a:off x="10495080" y="5275440"/>
              <a:ext cx="1666440" cy="1577520"/>
            </a:xfrm>
            <a:custGeom>
              <a:avLst/>
              <a:gdLst/>
              <a:ahLst/>
              <a:rect l="l" t="t" r="r" b="b"/>
              <a:pathLst>
                <a:path w="351" h="332">
                  <a:moveTo>
                    <a:pt x="0" y="332"/>
                  </a:moveTo>
                  <a:cubicBezTo>
                    <a:pt x="125" y="232"/>
                    <a:pt x="245" y="121"/>
                    <a:pt x="351" y="0"/>
                  </a:cubicBezTo>
                </a:path>
              </a:pathLst>
            </a:custGeom>
            <a:noFill/>
            <a:ln w="9525">
              <a:solidFill>
                <a:srgbClr val="000000">
                  <a:alpha val="20000"/>
                </a:srgbClr>
              </a:solidFill>
              <a:prstDash val="dash"/>
              <a:miter/>
            </a:ln>
          </p:spPr>
          <p:style>
            <a:lnRef idx="0"/>
            <a:fillRef idx="0"/>
            <a:effectRef idx="0"/>
            <a:fontRef idx="minor"/>
          </p:style>
        </p:sp>
        <p:sp>
          <p:nvSpPr>
            <p:cNvPr id="268" name="Freeform 11"/>
            <p:cNvSpPr/>
            <p:nvPr/>
          </p:nvSpPr>
          <p:spPr>
            <a:xfrm>
              <a:off x="1001880" y="0"/>
              <a:ext cx="3620880" cy="6843240"/>
            </a:xfrm>
            <a:custGeom>
              <a:avLst/>
              <a:gdLst/>
              <a:ahLst/>
              <a:rect l="l" t="t" r="r" b="b"/>
              <a:pathLst>
                <a:path w="762" h="1440">
                  <a:moveTo>
                    <a:pt x="762" y="0"/>
                  </a:moveTo>
                  <a:cubicBezTo>
                    <a:pt x="308" y="245"/>
                    <a:pt x="0" y="1033"/>
                    <a:pt x="403" y="1440"/>
                  </a:cubicBezTo>
                </a:path>
              </a:pathLst>
            </a:custGeom>
            <a:noFill/>
            <a:ln w="9525">
              <a:solidFill>
                <a:srgbClr val="000000">
                  <a:alpha val="20000"/>
                </a:srgbClr>
              </a:solidFill>
              <a:miter/>
            </a:ln>
          </p:spPr>
          <p:style>
            <a:lnRef idx="0"/>
            <a:fillRef idx="0"/>
            <a:effectRef idx="0"/>
            <a:fontRef idx="minor"/>
          </p:style>
        </p:sp>
        <p:sp>
          <p:nvSpPr>
            <p:cNvPr id="269" name="Freeform 12"/>
            <p:cNvSpPr/>
            <p:nvPr/>
          </p:nvSpPr>
          <p:spPr>
            <a:xfrm>
              <a:off x="11501280" y="9360"/>
              <a:ext cx="664920" cy="256680"/>
            </a:xfrm>
            <a:custGeom>
              <a:avLst/>
              <a:gdLst/>
              <a:ahLst/>
              <a:rect l="l" t="t" r="r" b="b"/>
              <a:pathLst>
                <a:path w="140" h="54">
                  <a:moveTo>
                    <a:pt x="140" y="54"/>
                  </a:moveTo>
                  <a:cubicBezTo>
                    <a:pt x="95" y="34"/>
                    <a:pt x="48" y="16"/>
                    <a:pt x="0" y="0"/>
                  </a:cubicBezTo>
                </a:path>
              </a:pathLst>
            </a:custGeom>
            <a:noFill/>
            <a:ln w="9525">
              <a:solidFill>
                <a:srgbClr val="000000">
                  <a:alpha val="20000"/>
                </a:srgbClr>
              </a:solidFill>
              <a:miter/>
            </a:ln>
          </p:spPr>
          <p:style>
            <a:lnRef idx="0"/>
            <a:fillRef idx="0"/>
            <a:effectRef idx="0"/>
            <a:fontRef idx="minor"/>
          </p:style>
        </p:sp>
        <p:sp>
          <p:nvSpPr>
            <p:cNvPr id="270" name="Freeform 13"/>
            <p:cNvSpPr/>
            <p:nvPr/>
          </p:nvSpPr>
          <p:spPr>
            <a:xfrm>
              <a:off x="10640880" y="5408640"/>
              <a:ext cx="1525320" cy="1434600"/>
            </a:xfrm>
            <a:custGeom>
              <a:avLst/>
              <a:gdLst/>
              <a:ahLst/>
              <a:rect l="l" t="t" r="r" b="b"/>
              <a:pathLst>
                <a:path w="321" h="302">
                  <a:moveTo>
                    <a:pt x="0" y="302"/>
                  </a:moveTo>
                  <a:cubicBezTo>
                    <a:pt x="114" y="210"/>
                    <a:pt x="223" y="109"/>
                    <a:pt x="321" y="0"/>
                  </a:cubicBezTo>
                </a:path>
              </a:pathLst>
            </a:custGeom>
            <a:noFill/>
            <a:ln w="9525">
              <a:solidFill>
                <a:srgbClr val="000000">
                  <a:alpha val="20000"/>
                </a:srgbClr>
              </a:solidFill>
              <a:miter/>
            </a:ln>
          </p:spPr>
          <p:style>
            <a:lnRef idx="0"/>
            <a:fillRef idx="0"/>
            <a:effectRef idx="0"/>
            <a:fontRef idx="minor"/>
          </p:style>
        </p:sp>
        <p:sp>
          <p:nvSpPr>
            <p:cNvPr id="271" name="Freeform 14"/>
            <p:cNvSpPr/>
            <p:nvPr/>
          </p:nvSpPr>
          <p:spPr>
            <a:xfrm>
              <a:off x="1001880" y="0"/>
              <a:ext cx="3244320" cy="6843240"/>
            </a:xfrm>
            <a:custGeom>
              <a:avLst/>
              <a:gdLst/>
              <a:ahLst/>
              <a:rect l="l" t="t" r="r" b="b"/>
              <a:pathLst>
                <a:path w="683" h="1440">
                  <a:moveTo>
                    <a:pt x="683" y="0"/>
                  </a:moveTo>
                  <a:cubicBezTo>
                    <a:pt x="258" y="256"/>
                    <a:pt x="0" y="1041"/>
                    <a:pt x="355" y="1440"/>
                  </a:cubicBezTo>
                </a:path>
              </a:pathLst>
            </a:custGeom>
            <a:noFill/>
            <a:ln w="9525">
              <a:solidFill>
                <a:srgbClr val="000000">
                  <a:alpha val="20000"/>
                </a:srgbClr>
              </a:solidFill>
              <a:miter/>
            </a:ln>
          </p:spPr>
          <p:style>
            <a:lnRef idx="0"/>
            <a:fillRef idx="0"/>
            <a:effectRef idx="0"/>
            <a:fontRef idx="minor"/>
          </p:style>
        </p:sp>
        <p:sp>
          <p:nvSpPr>
            <p:cNvPr id="272" name="Freeform 15"/>
            <p:cNvSpPr/>
            <p:nvPr/>
          </p:nvSpPr>
          <p:spPr>
            <a:xfrm>
              <a:off x="10802880" y="5518080"/>
              <a:ext cx="1363320" cy="1325160"/>
            </a:xfrm>
            <a:custGeom>
              <a:avLst/>
              <a:gdLst/>
              <a:ahLst/>
              <a:rect l="l" t="t" r="r" b="b"/>
              <a:pathLst>
                <a:path w="287" h="279">
                  <a:moveTo>
                    <a:pt x="0" y="279"/>
                  </a:moveTo>
                  <a:cubicBezTo>
                    <a:pt x="101" y="193"/>
                    <a:pt x="198" y="100"/>
                    <a:pt x="287" y="0"/>
                  </a:cubicBezTo>
                </a:path>
              </a:pathLst>
            </a:custGeom>
            <a:noFill/>
            <a:ln w="9525">
              <a:solidFill>
                <a:srgbClr val="000000">
                  <a:alpha val="20000"/>
                </a:srgbClr>
              </a:solidFill>
              <a:miter/>
            </a:ln>
          </p:spPr>
          <p:style>
            <a:lnRef idx="0"/>
            <a:fillRef idx="0"/>
            <a:effectRef idx="0"/>
            <a:fontRef idx="minor"/>
          </p:style>
        </p:sp>
        <p:sp>
          <p:nvSpPr>
            <p:cNvPr id="273" name="Freeform 16"/>
            <p:cNvSpPr/>
            <p:nvPr/>
          </p:nvSpPr>
          <p:spPr>
            <a:xfrm>
              <a:off x="888840" y="0"/>
              <a:ext cx="3230280" cy="6843240"/>
            </a:xfrm>
            <a:custGeom>
              <a:avLst/>
              <a:gdLst/>
              <a:ahLst/>
              <a:rect l="l" t="t" r="r" b="b"/>
              <a:pathLst>
                <a:path w="680" h="1440">
                  <a:moveTo>
                    <a:pt x="680" y="0"/>
                  </a:moveTo>
                  <a:cubicBezTo>
                    <a:pt x="257" y="265"/>
                    <a:pt x="0" y="1026"/>
                    <a:pt x="337" y="1440"/>
                  </a:cubicBezTo>
                </a:path>
              </a:pathLst>
            </a:custGeom>
            <a:noFill/>
            <a:ln w="9525">
              <a:solidFill>
                <a:srgbClr val="000000">
                  <a:alpha val="20000"/>
                </a:srgbClr>
              </a:solidFill>
              <a:miter/>
            </a:ln>
          </p:spPr>
          <p:style>
            <a:lnRef idx="0"/>
            <a:fillRef idx="0"/>
            <a:effectRef idx="0"/>
            <a:fontRef idx="minor"/>
          </p:style>
        </p:sp>
        <p:sp>
          <p:nvSpPr>
            <p:cNvPr id="274" name="Freeform 17"/>
            <p:cNvSpPr/>
            <p:nvPr/>
          </p:nvSpPr>
          <p:spPr>
            <a:xfrm>
              <a:off x="10979280" y="5694480"/>
              <a:ext cx="1186920" cy="1149120"/>
            </a:xfrm>
            <a:custGeom>
              <a:avLst/>
              <a:gdLst/>
              <a:ahLst/>
              <a:rect l="l" t="t" r="r" b="b"/>
              <a:pathLst>
                <a:path w="250" h="242">
                  <a:moveTo>
                    <a:pt x="0" y="242"/>
                  </a:moveTo>
                  <a:cubicBezTo>
                    <a:pt x="88" y="166"/>
                    <a:pt x="172" y="85"/>
                    <a:pt x="250" y="0"/>
                  </a:cubicBezTo>
                </a:path>
              </a:pathLst>
            </a:custGeom>
            <a:noFill/>
            <a:ln w="9525">
              <a:solidFill>
                <a:srgbClr val="000000">
                  <a:alpha val="20000"/>
                </a:srgbClr>
              </a:solidFill>
              <a:miter/>
            </a:ln>
          </p:spPr>
          <p:style>
            <a:lnRef idx="0"/>
            <a:fillRef idx="0"/>
            <a:effectRef idx="0"/>
            <a:fontRef idx="minor"/>
          </p:style>
        </p:sp>
        <p:sp>
          <p:nvSpPr>
            <p:cNvPr id="275" name="Freeform 18"/>
            <p:cNvSpPr/>
            <p:nvPr/>
          </p:nvSpPr>
          <p:spPr>
            <a:xfrm>
              <a:off x="484200" y="0"/>
              <a:ext cx="3420720" cy="6843240"/>
            </a:xfrm>
            <a:custGeom>
              <a:avLst/>
              <a:gdLst/>
              <a:ahLst/>
              <a:rect l="l" t="t" r="r" b="b"/>
              <a:pathLst>
                <a:path w="720" h="1440">
                  <a:moveTo>
                    <a:pt x="720" y="0"/>
                  </a:moveTo>
                  <a:cubicBezTo>
                    <a:pt x="316" y="282"/>
                    <a:pt x="0" y="1018"/>
                    <a:pt x="362" y="1440"/>
                  </a:cubicBezTo>
                </a:path>
              </a:pathLst>
            </a:custGeom>
            <a:noFill/>
            <a:ln w="9525">
              <a:solidFill>
                <a:srgbClr val="000000">
                  <a:alpha val="20000"/>
                </a:srgbClr>
              </a:solidFill>
              <a:miter/>
            </a:ln>
          </p:spPr>
          <p:style>
            <a:lnRef idx="0"/>
            <a:fillRef idx="0"/>
            <a:effectRef idx="0"/>
            <a:fontRef idx="minor"/>
          </p:style>
        </p:sp>
        <p:sp>
          <p:nvSpPr>
            <p:cNvPr id="276" name="Freeform 19"/>
            <p:cNvSpPr/>
            <p:nvPr/>
          </p:nvSpPr>
          <p:spPr>
            <a:xfrm>
              <a:off x="11287080" y="6049800"/>
              <a:ext cx="879120" cy="793440"/>
            </a:xfrm>
            <a:custGeom>
              <a:avLst/>
              <a:gdLst/>
              <a:ahLst/>
              <a:rect l="l" t="t" r="r" b="b"/>
              <a:pathLst>
                <a:path w="185" h="167">
                  <a:moveTo>
                    <a:pt x="0" y="167"/>
                  </a:moveTo>
                  <a:cubicBezTo>
                    <a:pt x="63" y="114"/>
                    <a:pt x="125" y="58"/>
                    <a:pt x="185" y="0"/>
                  </a:cubicBezTo>
                </a:path>
              </a:pathLst>
            </a:custGeom>
            <a:noFill/>
            <a:ln w="9525">
              <a:solidFill>
                <a:srgbClr val="000000">
                  <a:alpha val="20000"/>
                </a:srgbClr>
              </a:solidFill>
              <a:miter/>
            </a:ln>
          </p:spPr>
          <p:style>
            <a:lnRef idx="0"/>
            <a:fillRef idx="0"/>
            <a:effectRef idx="0"/>
            <a:fontRef idx="minor"/>
          </p:style>
        </p:sp>
        <p:sp>
          <p:nvSpPr>
            <p:cNvPr id="277" name="Freeform 20"/>
            <p:cNvSpPr/>
            <p:nvPr/>
          </p:nvSpPr>
          <p:spPr>
            <a:xfrm>
              <a:off x="598320" y="0"/>
              <a:ext cx="2717280" cy="6843240"/>
            </a:xfrm>
            <a:custGeom>
              <a:avLst/>
              <a:gdLst/>
              <a:ahLst/>
              <a:rect l="l" t="t" r="r" b="b"/>
              <a:pathLst>
                <a:path w="572" h="1440">
                  <a:moveTo>
                    <a:pt x="572" y="0"/>
                  </a:moveTo>
                  <a:cubicBezTo>
                    <a:pt x="213" y="320"/>
                    <a:pt x="0" y="979"/>
                    <a:pt x="164" y="1440"/>
                  </a:cubicBezTo>
                </a:path>
              </a:pathLst>
            </a:custGeom>
            <a:noFill/>
            <a:ln w="12700">
              <a:solidFill>
                <a:srgbClr val="000000">
                  <a:alpha val="20000"/>
                </a:srgbClr>
              </a:solidFill>
              <a:prstDash val="dashDot"/>
              <a:miter/>
            </a:ln>
          </p:spPr>
          <p:style>
            <a:lnRef idx="0"/>
            <a:fillRef idx="0"/>
            <a:effectRef idx="0"/>
            <a:fontRef idx="minor"/>
          </p:style>
        </p:sp>
        <p:sp>
          <p:nvSpPr>
            <p:cNvPr id="278" name="Freeform 21"/>
            <p:cNvSpPr/>
            <p:nvPr/>
          </p:nvSpPr>
          <p:spPr>
            <a:xfrm>
              <a:off x="262080" y="0"/>
              <a:ext cx="2944440" cy="6843240"/>
            </a:xfrm>
            <a:custGeom>
              <a:avLst/>
              <a:gdLst/>
              <a:ahLst/>
              <a:rect l="l" t="t" r="r" b="b"/>
              <a:pathLst>
                <a:path w="620" h="1440">
                  <a:moveTo>
                    <a:pt x="620" y="0"/>
                  </a:moveTo>
                  <a:cubicBezTo>
                    <a:pt x="248" y="325"/>
                    <a:pt x="0" y="960"/>
                    <a:pt x="186" y="1440"/>
                  </a:cubicBezTo>
                </a:path>
              </a:pathLst>
            </a:custGeom>
            <a:noFill/>
            <a:ln w="9525">
              <a:solidFill>
                <a:srgbClr val="000000">
                  <a:alpha val="20000"/>
                </a:srgbClr>
              </a:solidFill>
              <a:prstDash val="lgDash"/>
              <a:miter/>
            </a:ln>
          </p:spPr>
          <p:style>
            <a:lnRef idx="0"/>
            <a:fillRef idx="0"/>
            <a:effectRef idx="0"/>
            <a:fontRef idx="minor"/>
          </p:style>
        </p:sp>
        <p:sp>
          <p:nvSpPr>
            <p:cNvPr id="279" name="Freeform 22"/>
            <p:cNvSpPr/>
            <p:nvPr/>
          </p:nvSpPr>
          <p:spPr>
            <a:xfrm>
              <a:off x="-417600" y="0"/>
              <a:ext cx="2403000" cy="6843240"/>
            </a:xfrm>
            <a:custGeom>
              <a:avLst/>
              <a:gdLst/>
              <a:ahLst/>
              <a:rect l="l" t="t" r="r" b="b"/>
              <a:pathLst>
                <a:path w="506" h="1440">
                  <a:moveTo>
                    <a:pt x="506" y="0"/>
                  </a:moveTo>
                  <a:cubicBezTo>
                    <a:pt x="109" y="356"/>
                    <a:pt x="0" y="943"/>
                    <a:pt x="171" y="1440"/>
                  </a:cubicBezTo>
                </a:path>
              </a:pathLst>
            </a:custGeom>
            <a:noFill/>
            <a:ln w="9525">
              <a:solidFill>
                <a:srgbClr val="000000">
                  <a:alpha val="20000"/>
                </a:srgbClr>
              </a:solidFill>
              <a:miter/>
            </a:ln>
          </p:spPr>
          <p:style>
            <a:lnRef idx="0"/>
            <a:fillRef idx="0"/>
            <a:effectRef idx="0"/>
            <a:fontRef idx="minor"/>
          </p:style>
        </p:sp>
        <p:sp>
          <p:nvSpPr>
            <p:cNvPr id="280" name="Freeform 23"/>
            <p:cNvSpPr/>
            <p:nvPr/>
          </p:nvSpPr>
          <p:spPr>
            <a:xfrm>
              <a:off x="14400" y="9360"/>
              <a:ext cx="1771200" cy="3198600"/>
            </a:xfrm>
            <a:custGeom>
              <a:avLst/>
              <a:gdLst/>
              <a:ahLst/>
              <a:rect l="l" t="t" r="r" b="b"/>
              <a:pathLst>
                <a:path w="373" h="673">
                  <a:moveTo>
                    <a:pt x="373" y="0"/>
                  </a:moveTo>
                  <a:cubicBezTo>
                    <a:pt x="175" y="183"/>
                    <a:pt x="51" y="409"/>
                    <a:pt x="0" y="673"/>
                  </a:cubicBezTo>
                </a:path>
              </a:pathLst>
            </a:custGeom>
            <a:noFill/>
            <a:ln w="9525">
              <a:solidFill>
                <a:srgbClr val="000000">
                  <a:alpha val="20000"/>
                </a:srgbClr>
              </a:solidFill>
              <a:miter/>
            </a:ln>
          </p:spPr>
          <p:style>
            <a:lnRef idx="0"/>
            <a:fillRef idx="0"/>
            <a:effectRef idx="0"/>
            <a:fontRef idx="minor"/>
          </p:style>
        </p:sp>
        <p:sp>
          <p:nvSpPr>
            <p:cNvPr id="281" name="Freeform 24"/>
            <p:cNvSpPr/>
            <p:nvPr/>
          </p:nvSpPr>
          <p:spPr>
            <a:xfrm>
              <a:off x="4680" y="6016680"/>
              <a:ext cx="213840" cy="826560"/>
            </a:xfrm>
            <a:custGeom>
              <a:avLst/>
              <a:gdLst/>
              <a:ahLst/>
              <a:rect l="l" t="t" r="r" b="b"/>
              <a:pathLst>
                <a:path w="45" h="174">
                  <a:moveTo>
                    <a:pt x="0" y="0"/>
                  </a:moveTo>
                  <a:cubicBezTo>
                    <a:pt x="11" y="59"/>
                    <a:pt x="26" y="118"/>
                    <a:pt x="45" y="174"/>
                  </a:cubicBezTo>
                </a:path>
              </a:pathLst>
            </a:custGeom>
            <a:noFill/>
            <a:ln w="9525">
              <a:solidFill>
                <a:srgbClr val="000000">
                  <a:alpha val="20000"/>
                </a:srgbClr>
              </a:solidFill>
              <a:miter/>
            </a:ln>
          </p:spPr>
          <p:style>
            <a:lnRef idx="0"/>
            <a:fillRef idx="0"/>
            <a:effectRef idx="0"/>
            <a:fontRef idx="minor"/>
          </p:style>
        </p:sp>
        <p:sp>
          <p:nvSpPr>
            <p:cNvPr id="282" name="Freeform 25"/>
            <p:cNvSpPr/>
            <p:nvPr/>
          </p:nvSpPr>
          <p:spPr>
            <a:xfrm>
              <a:off x="14400" y="0"/>
              <a:ext cx="1561680" cy="2228400"/>
            </a:xfrm>
            <a:custGeom>
              <a:avLst/>
              <a:gdLst/>
              <a:ahLst/>
              <a:rect l="l" t="t" r="r" b="b"/>
              <a:pathLst>
                <a:path w="329" h="469">
                  <a:moveTo>
                    <a:pt x="329" y="0"/>
                  </a:moveTo>
                  <a:cubicBezTo>
                    <a:pt x="189" y="133"/>
                    <a:pt x="69" y="288"/>
                    <a:pt x="0" y="469"/>
                  </a:cubicBezTo>
                </a:path>
              </a:pathLst>
            </a:custGeom>
            <a:noFill/>
            <a:ln w="9525">
              <a:solidFill>
                <a:srgbClr val="000000">
                  <a:alpha val="20000"/>
                </a:srgbClr>
              </a:solidFill>
              <a:miter/>
            </a:ln>
          </p:spPr>
          <p:style>
            <a:lnRef idx="0"/>
            <a:fillRef idx="0"/>
            <a:effectRef idx="0"/>
            <a:fontRef idx="minor"/>
          </p:style>
        </p:sp>
      </p:grpSp>
      <p:grpSp>
        <p:nvGrpSpPr>
          <p:cNvPr id="283" name="Group 137"/>
          <p:cNvGrpSpPr/>
          <p:nvPr/>
        </p:nvGrpSpPr>
        <p:grpSpPr>
          <a:xfrm>
            <a:off x="800280" y="1699560"/>
            <a:ext cx="3674160" cy="3470400"/>
            <a:chOff x="800280" y="1699560"/>
            <a:chExt cx="3674160" cy="3470400"/>
          </a:xfrm>
        </p:grpSpPr>
        <p:sp>
          <p:nvSpPr>
            <p:cNvPr id="284" name="Rectangle 138"/>
            <p:cNvSpPr/>
            <p:nvPr/>
          </p:nvSpPr>
          <p:spPr>
            <a:xfrm>
              <a:off x="800280" y="1699560"/>
              <a:ext cx="3674160" cy="50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85" name="Isosceles Triangle 22"/>
            <p:cNvSpPr/>
            <p:nvPr/>
          </p:nvSpPr>
          <p:spPr>
            <a:xfrm rot="10800000">
              <a:off x="2482920" y="4897800"/>
              <a:ext cx="315720" cy="272160"/>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86" name="Rectangle 140"/>
            <p:cNvSpPr/>
            <p:nvPr/>
          </p:nvSpPr>
          <p:spPr>
            <a:xfrm>
              <a:off x="806400" y="2275560"/>
              <a:ext cx="3668040" cy="2624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
        <p:nvSpPr>
          <p:cNvPr id="287" name="TextShape 1"/>
          <p:cNvSpPr/>
          <p:nvPr/>
        </p:nvSpPr>
        <p:spPr>
          <a:xfrm>
            <a:off x="905040" y="2415240"/>
            <a:ext cx="3451320" cy="2399400"/>
          </a:xfrm>
          <a:prstGeom prst="rect">
            <a:avLst/>
          </a:prstGeom>
          <a:noFill/>
          <a:ln w="0">
            <a:noFill/>
          </a:ln>
        </p:spPr>
        <p:style>
          <a:lnRef idx="0"/>
          <a:fillRef idx="0"/>
          <a:effectRef idx="0"/>
          <a:fontRef idx="minor"/>
        </p:style>
        <p:txBody>
          <a:bodyPr anchor="ctr">
            <a:normAutofit/>
          </a:bodyPr>
          <a:p>
            <a:pPr algn="ctr">
              <a:lnSpc>
                <a:spcPct val="90000"/>
              </a:lnSpc>
              <a:spcAft>
                <a:spcPts val="601"/>
              </a:spcAft>
              <a:buNone/>
            </a:pPr>
            <a:r>
              <a:rPr b="1" lang="en-US" sz="4000" spc="-1" strike="noStrike">
                <a:solidFill>
                  <a:srgbClr val="ffffff"/>
                </a:solidFill>
                <a:latin typeface="Calibri Light"/>
              </a:rPr>
              <a:t>Jak na to?</a:t>
            </a:r>
            <a:endParaRPr b="0" lang="cs-CZ" sz="4000" spc="-1" strike="noStrike">
              <a:latin typeface="Arial"/>
            </a:endParaRPr>
          </a:p>
        </p:txBody>
      </p:sp>
      <p:sp>
        <p:nvSpPr>
          <p:cNvPr id="288" name="TextShape 2"/>
          <p:cNvSpPr/>
          <p:nvPr/>
        </p:nvSpPr>
        <p:spPr>
          <a:xfrm>
            <a:off x="5120640" y="804600"/>
            <a:ext cx="6281640" cy="5248440"/>
          </a:xfrm>
          <a:prstGeom prst="rect">
            <a:avLst/>
          </a:prstGeom>
          <a:noFill/>
          <a:ln w="0">
            <a:noFill/>
          </a:ln>
        </p:spPr>
        <p:style>
          <a:lnRef idx="0"/>
          <a:fillRef idx="0"/>
          <a:effectRef idx="0"/>
          <a:fontRef idx="minor"/>
        </p:style>
        <p:txBody>
          <a:bodyPr anchor="ctr">
            <a:normAutofit/>
          </a:bodyPr>
          <a:p>
            <a:pPr marL="457200" indent="-228600">
              <a:lnSpc>
                <a:spcPct val="90000"/>
              </a:lnSpc>
              <a:spcAft>
                <a:spcPts val="601"/>
              </a:spcAft>
              <a:buClr>
                <a:srgbClr val="003366"/>
              </a:buClr>
              <a:buFont typeface="Arial"/>
              <a:buChar char="•"/>
            </a:pPr>
            <a:r>
              <a:rPr b="0" lang="en-US" sz="1900" spc="-1" strike="noStrike">
                <a:solidFill>
                  <a:srgbClr val="000000"/>
                </a:solidFill>
                <a:latin typeface="Calibri"/>
              </a:rPr>
              <a:t>Seznam molekul můžeme </a:t>
            </a:r>
            <a:r>
              <a:rPr b="1" lang="en-US" sz="1900" spc="-1" strike="noStrike">
                <a:solidFill>
                  <a:srgbClr val="000000"/>
                </a:solidFill>
                <a:latin typeface="Calibri"/>
              </a:rPr>
              <a:t>ad-hoc vložit </a:t>
            </a:r>
            <a:r>
              <a:rPr b="0" lang="en-US" sz="1900" spc="-1" strike="noStrike">
                <a:solidFill>
                  <a:srgbClr val="000000"/>
                </a:solidFill>
                <a:latin typeface="Calibri"/>
              </a:rPr>
              <a:t>do existující databáze drah a podívat se kam patří (KEGG, MsigDB....)</a:t>
            </a:r>
            <a:endParaRPr b="0" lang="cs-CZ" sz="1900" spc="-1" strike="noStrike">
              <a:latin typeface="Arial"/>
            </a:endParaRPr>
          </a:p>
          <a:p>
            <a:pPr lvl="2" marL="1371600" indent="-228600">
              <a:lnSpc>
                <a:spcPct val="90000"/>
              </a:lnSpc>
              <a:spcAft>
                <a:spcPts val="601"/>
              </a:spcAft>
              <a:buClr>
                <a:srgbClr val="003366"/>
              </a:buClr>
              <a:buFont typeface="Arial"/>
              <a:buChar char="•"/>
            </a:pPr>
            <a:r>
              <a:rPr b="0" lang="en-US" sz="1900" spc="-1" strike="noStrike">
                <a:solidFill>
                  <a:srgbClr val="000000"/>
                </a:solidFill>
                <a:latin typeface="Calibri"/>
              </a:rPr>
              <a:t>nevýhoda – nemáme statistickou významnost</a:t>
            </a:r>
            <a:endParaRPr b="0" lang="cs-CZ" sz="1900" spc="-1" strike="noStrike">
              <a:latin typeface="Arial"/>
            </a:endParaRPr>
          </a:p>
          <a:p>
            <a:pPr marL="457200" indent="-228600">
              <a:lnSpc>
                <a:spcPct val="90000"/>
              </a:lnSpc>
              <a:spcAft>
                <a:spcPts val="601"/>
              </a:spcAft>
              <a:buClr>
                <a:srgbClr val="003366"/>
              </a:buClr>
              <a:buFont typeface="Arial"/>
              <a:buChar char="•"/>
            </a:pPr>
            <a:r>
              <a:rPr b="1" lang="en-US" sz="1900" spc="-1" strike="noStrike">
                <a:solidFill>
                  <a:srgbClr val="000000"/>
                </a:solidFill>
                <a:latin typeface="Calibri"/>
              </a:rPr>
              <a:t>Provedeme analýzu genových sad </a:t>
            </a:r>
            <a:r>
              <a:rPr b="0" lang="en-US" sz="1900" spc="-1" strike="noStrike">
                <a:solidFill>
                  <a:srgbClr val="000000"/>
                </a:solidFill>
                <a:latin typeface="Calibri"/>
              </a:rPr>
              <a:t>(pathway analýzu)</a:t>
            </a:r>
            <a:endParaRPr b="0" lang="cs-CZ" sz="1900" spc="-1" strike="noStrike">
              <a:latin typeface="Arial"/>
            </a:endParaRPr>
          </a:p>
          <a:p>
            <a:pPr>
              <a:lnSpc>
                <a:spcPct val="90000"/>
              </a:lnSpc>
              <a:spcAft>
                <a:spcPts val="601"/>
              </a:spcAft>
              <a:buNone/>
            </a:pPr>
            <a:endParaRPr b="0" lang="cs-CZ" sz="1900" spc="-1" strike="noStrike">
              <a:latin typeface="Arial"/>
            </a:endParaRPr>
          </a:p>
          <a:p>
            <a:pPr>
              <a:lnSpc>
                <a:spcPct val="90000"/>
              </a:lnSpc>
              <a:spcAft>
                <a:spcPts val="601"/>
              </a:spcAft>
              <a:buNone/>
            </a:pPr>
            <a:endParaRPr b="0" lang="cs-CZ" sz="1900" spc="-1" strike="noStrike">
              <a:latin typeface="Arial"/>
            </a:endParaRPr>
          </a:p>
          <a:p>
            <a:pPr>
              <a:lnSpc>
                <a:spcPct val="90000"/>
              </a:lnSpc>
              <a:spcAft>
                <a:spcPts val="601"/>
              </a:spcAft>
              <a:buNone/>
            </a:pPr>
            <a:endParaRPr b="0" lang="cs-CZ" sz="1900" spc="-1" strike="noStrike">
              <a:latin typeface="Arial"/>
            </a:endParaRPr>
          </a:p>
          <a:p>
            <a:pPr marL="457200" indent="-228600">
              <a:lnSpc>
                <a:spcPct val="90000"/>
              </a:lnSpc>
              <a:spcAft>
                <a:spcPts val="601"/>
              </a:spcAft>
              <a:buClr>
                <a:srgbClr val="003366"/>
              </a:buClr>
              <a:buFont typeface="Arial"/>
              <a:buChar char="•"/>
            </a:pPr>
            <a:r>
              <a:rPr b="1" lang="en-US" sz="1900" spc="-1" strike="noStrike">
                <a:solidFill>
                  <a:srgbClr val="000000"/>
                </a:solidFill>
                <a:latin typeface="Calibri"/>
              </a:rPr>
              <a:t>Předpoklad všech těchto analýz: </a:t>
            </a:r>
            <a:r>
              <a:rPr b="0" lang="en-US" sz="1900" spc="-1" strike="noStrike">
                <a:solidFill>
                  <a:srgbClr val="000000"/>
                </a:solidFill>
                <a:latin typeface="Calibri"/>
              </a:rPr>
              <a:t>operují s již </a:t>
            </a:r>
            <a:r>
              <a:rPr b="0" lang="en-US" sz="1900" spc="-1" strike="noStrike" u="sng">
                <a:solidFill>
                  <a:srgbClr val="000000"/>
                </a:solidFill>
                <a:uFill>
                  <a:solidFill>
                    <a:srgbClr val="ffffff"/>
                  </a:solidFill>
                </a:uFill>
                <a:latin typeface="Calibri"/>
              </a:rPr>
              <a:t>definovanými skupinami genů</a:t>
            </a:r>
            <a:endParaRPr b="0" lang="cs-CZ" sz="1900" spc="-1" strike="noStrike">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childTnLst>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9" name="Rectangle 116"/>
          <p:cNvSpPr/>
          <p:nvPr/>
        </p:nvSpPr>
        <p:spPr>
          <a:xfrm>
            <a:off x="0" y="0"/>
            <a:ext cx="5446440" cy="6857640"/>
          </a:xfrm>
          <a:prstGeom prst="rect">
            <a:avLst/>
          </a:prstGeom>
          <a:gradFill rotWithShape="0">
            <a:gsLst>
              <a:gs pos="0">
                <a:srgbClr val="5b9bd5"/>
              </a:gs>
              <a:gs pos="100000">
                <a:srgbClr val="3b3838"/>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290" name="Picture 118" descr=""/>
          <p:cNvPicPr/>
          <p:nvPr/>
        </p:nvPicPr>
        <p:blipFill>
          <a:blip r:embed="rId1"/>
          <a:stretch/>
        </p:blipFill>
        <p:spPr>
          <a:xfrm>
            <a:off x="0" y="0"/>
            <a:ext cx="12191760" cy="6857640"/>
          </a:xfrm>
          <a:prstGeom prst="rect">
            <a:avLst/>
          </a:prstGeom>
          <a:ln w="0">
            <a:noFill/>
          </a:ln>
        </p:spPr>
      </p:pic>
      <p:sp>
        <p:nvSpPr>
          <p:cNvPr id="291" name="TextShape 1"/>
          <p:cNvSpPr/>
          <p:nvPr/>
        </p:nvSpPr>
        <p:spPr>
          <a:xfrm>
            <a:off x="640080" y="2023200"/>
            <a:ext cx="3659400" cy="282060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1" lang="en-US" sz="4000" spc="-1" strike="noStrike">
                <a:solidFill>
                  <a:srgbClr val="ffffff"/>
                </a:solidFill>
                <a:latin typeface="Calibri Light"/>
              </a:rPr>
              <a:t>Genová sada vs dráha</a:t>
            </a:r>
            <a:endParaRPr b="0" lang="cs-CZ" sz="4000" spc="-1" strike="noStrike">
              <a:latin typeface="Arial"/>
            </a:endParaRPr>
          </a:p>
        </p:txBody>
      </p:sp>
      <p:graphicFrame>
        <p:nvGraphicFramePr>
          <p:cNvPr id="1" name="Diagram1"/>
          <p:cNvGraphicFramePr/>
          <p:nvPr>
            <p:extLst>
              <p:ext uri="{D42A27DB-BD31-4B8C-83A1-F6EECF244321}">
                <p14:modId xmlns:p14="http://schemas.microsoft.com/office/powerpoint/2010/main" val="4020050855"/>
              </p:ext>
            </p:extLst>
          </p:nvPr>
        </p:nvGraphicFramePr>
        <p:xfrm>
          <a:off x="6091200" y="955800"/>
          <a:ext cx="5115240" cy="4947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2" name="Rectangle 116"/>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93" name="Group 118"/>
          <p:cNvGrpSpPr/>
          <p:nvPr/>
        </p:nvGrpSpPr>
        <p:grpSpPr>
          <a:xfrm>
            <a:off x="-417600" y="0"/>
            <a:ext cx="12583800" cy="6852960"/>
            <a:chOff x="-417600" y="0"/>
            <a:chExt cx="12583800" cy="6852960"/>
          </a:xfrm>
        </p:grpSpPr>
        <p:sp>
          <p:nvSpPr>
            <p:cNvPr id="294" name="Freeform 5"/>
            <p:cNvSpPr/>
            <p:nvPr/>
          </p:nvSpPr>
          <p:spPr>
            <a:xfrm>
              <a:off x="1306440" y="0"/>
              <a:ext cx="3862080" cy="6843240"/>
            </a:xfrm>
            <a:custGeom>
              <a:avLst/>
              <a:gdLst/>
              <a:ahLst/>
              <a:rect l="l" t="t" r="r" b="b"/>
              <a:pathLst>
                <a:path w="813" h="1440">
                  <a:moveTo>
                    <a:pt x="813" y="0"/>
                  </a:moveTo>
                  <a:cubicBezTo>
                    <a:pt x="331" y="221"/>
                    <a:pt x="0" y="1039"/>
                    <a:pt x="435" y="1440"/>
                  </a:cubicBezTo>
                </a:path>
              </a:pathLst>
            </a:custGeom>
            <a:noFill/>
            <a:ln w="9525">
              <a:solidFill>
                <a:srgbClr val="000000">
                  <a:alpha val="20000"/>
                </a:srgbClr>
              </a:solidFill>
              <a:miter/>
            </a:ln>
          </p:spPr>
          <p:style>
            <a:lnRef idx="0"/>
            <a:fillRef idx="0"/>
            <a:effectRef idx="0"/>
            <a:fontRef idx="minor"/>
          </p:style>
        </p:sp>
        <p:sp>
          <p:nvSpPr>
            <p:cNvPr id="295" name="Freeform 6"/>
            <p:cNvSpPr/>
            <p:nvPr/>
          </p:nvSpPr>
          <p:spPr>
            <a:xfrm>
              <a:off x="10626840" y="9360"/>
              <a:ext cx="1539360" cy="555120"/>
            </a:xfrm>
            <a:custGeom>
              <a:avLst/>
              <a:gdLst/>
              <a:ahLst/>
              <a:rect l="l" t="t" r="r" b="b"/>
              <a:pathLst>
                <a:path w="324" h="117">
                  <a:moveTo>
                    <a:pt x="324" y="117"/>
                  </a:moveTo>
                  <a:cubicBezTo>
                    <a:pt x="223" y="64"/>
                    <a:pt x="107" y="28"/>
                    <a:pt x="0" y="0"/>
                  </a:cubicBezTo>
                </a:path>
              </a:pathLst>
            </a:custGeom>
            <a:noFill/>
            <a:ln w="9525">
              <a:solidFill>
                <a:srgbClr val="000000">
                  <a:alpha val="20000"/>
                </a:srgbClr>
              </a:solidFill>
              <a:miter/>
            </a:ln>
          </p:spPr>
          <p:style>
            <a:lnRef idx="0"/>
            <a:fillRef idx="0"/>
            <a:effectRef idx="0"/>
            <a:fontRef idx="minor"/>
          </p:style>
        </p:sp>
        <p:sp>
          <p:nvSpPr>
            <p:cNvPr id="296" name="Freeform 7"/>
            <p:cNvSpPr/>
            <p:nvPr/>
          </p:nvSpPr>
          <p:spPr>
            <a:xfrm>
              <a:off x="10247400" y="5013360"/>
              <a:ext cx="1918800" cy="1829880"/>
            </a:xfrm>
            <a:custGeom>
              <a:avLst/>
              <a:gdLst/>
              <a:ahLst/>
              <a:rect l="l" t="t" r="r" b="b"/>
              <a:pathLst>
                <a:path w="404" h="385">
                  <a:moveTo>
                    <a:pt x="0" y="385"/>
                  </a:moveTo>
                  <a:cubicBezTo>
                    <a:pt x="146" y="272"/>
                    <a:pt x="285" y="142"/>
                    <a:pt x="404" y="0"/>
                  </a:cubicBezTo>
                </a:path>
              </a:pathLst>
            </a:custGeom>
            <a:noFill/>
            <a:ln w="9525">
              <a:solidFill>
                <a:srgbClr val="000000">
                  <a:alpha val="20000"/>
                </a:srgbClr>
              </a:solidFill>
              <a:miter/>
            </a:ln>
          </p:spPr>
          <p:style>
            <a:lnRef idx="0"/>
            <a:fillRef idx="0"/>
            <a:effectRef idx="0"/>
            <a:fontRef idx="minor"/>
          </p:style>
        </p:sp>
        <p:sp>
          <p:nvSpPr>
            <p:cNvPr id="297" name="Freeform 8"/>
            <p:cNvSpPr/>
            <p:nvPr/>
          </p:nvSpPr>
          <p:spPr>
            <a:xfrm>
              <a:off x="1120680" y="0"/>
              <a:ext cx="3676320" cy="6843240"/>
            </a:xfrm>
            <a:custGeom>
              <a:avLst/>
              <a:gdLst/>
              <a:ahLst/>
              <a:rect l="l" t="t" r="r" b="b"/>
              <a:pathLst>
                <a:path w="774" h="1440">
                  <a:moveTo>
                    <a:pt x="774" y="0"/>
                  </a:moveTo>
                  <a:cubicBezTo>
                    <a:pt x="312" y="240"/>
                    <a:pt x="0" y="1034"/>
                    <a:pt x="411" y="1440"/>
                  </a:cubicBezTo>
                </a:path>
              </a:pathLst>
            </a:custGeom>
            <a:noFill/>
            <a:ln w="9525">
              <a:solidFill>
                <a:srgbClr val="000000">
                  <a:alpha val="20000"/>
                </a:srgbClr>
              </a:solidFill>
              <a:prstDash val="dash"/>
              <a:miter/>
            </a:ln>
          </p:spPr>
          <p:style>
            <a:lnRef idx="0"/>
            <a:fillRef idx="0"/>
            <a:effectRef idx="0"/>
            <a:fontRef idx="minor"/>
          </p:style>
        </p:sp>
        <p:sp>
          <p:nvSpPr>
            <p:cNvPr id="298" name="Freeform 9"/>
            <p:cNvSpPr/>
            <p:nvPr/>
          </p:nvSpPr>
          <p:spPr>
            <a:xfrm>
              <a:off x="11202840" y="9360"/>
              <a:ext cx="963360" cy="366480"/>
            </a:xfrm>
            <a:custGeom>
              <a:avLst/>
              <a:gdLst/>
              <a:ahLst/>
              <a:rect l="l" t="t" r="r" b="b"/>
              <a:pathLst>
                <a:path w="203" h="77">
                  <a:moveTo>
                    <a:pt x="203" y="77"/>
                  </a:moveTo>
                  <a:cubicBezTo>
                    <a:pt x="138" y="46"/>
                    <a:pt x="68" y="21"/>
                    <a:pt x="0" y="0"/>
                  </a:cubicBezTo>
                </a:path>
              </a:pathLst>
            </a:custGeom>
            <a:noFill/>
            <a:ln w="9525">
              <a:solidFill>
                <a:srgbClr val="000000">
                  <a:alpha val="20000"/>
                </a:srgbClr>
              </a:solidFill>
              <a:prstDash val="dash"/>
              <a:miter/>
            </a:ln>
          </p:spPr>
          <p:style>
            <a:lnRef idx="0"/>
            <a:fillRef idx="0"/>
            <a:effectRef idx="0"/>
            <a:fontRef idx="minor"/>
          </p:style>
        </p:sp>
        <p:sp>
          <p:nvSpPr>
            <p:cNvPr id="299" name="Freeform 10"/>
            <p:cNvSpPr/>
            <p:nvPr/>
          </p:nvSpPr>
          <p:spPr>
            <a:xfrm>
              <a:off x="10495080" y="5275440"/>
              <a:ext cx="1666440" cy="1577520"/>
            </a:xfrm>
            <a:custGeom>
              <a:avLst/>
              <a:gdLst/>
              <a:ahLst/>
              <a:rect l="l" t="t" r="r" b="b"/>
              <a:pathLst>
                <a:path w="351" h="332">
                  <a:moveTo>
                    <a:pt x="0" y="332"/>
                  </a:moveTo>
                  <a:cubicBezTo>
                    <a:pt x="125" y="232"/>
                    <a:pt x="245" y="121"/>
                    <a:pt x="351" y="0"/>
                  </a:cubicBezTo>
                </a:path>
              </a:pathLst>
            </a:custGeom>
            <a:noFill/>
            <a:ln w="9525">
              <a:solidFill>
                <a:srgbClr val="000000">
                  <a:alpha val="20000"/>
                </a:srgbClr>
              </a:solidFill>
              <a:prstDash val="dash"/>
              <a:miter/>
            </a:ln>
          </p:spPr>
          <p:style>
            <a:lnRef idx="0"/>
            <a:fillRef idx="0"/>
            <a:effectRef idx="0"/>
            <a:fontRef idx="minor"/>
          </p:style>
        </p:sp>
        <p:sp>
          <p:nvSpPr>
            <p:cNvPr id="300" name="Freeform 11"/>
            <p:cNvSpPr/>
            <p:nvPr/>
          </p:nvSpPr>
          <p:spPr>
            <a:xfrm>
              <a:off x="1001880" y="0"/>
              <a:ext cx="3620880" cy="6843240"/>
            </a:xfrm>
            <a:custGeom>
              <a:avLst/>
              <a:gdLst/>
              <a:ahLst/>
              <a:rect l="l" t="t" r="r" b="b"/>
              <a:pathLst>
                <a:path w="762" h="1440">
                  <a:moveTo>
                    <a:pt x="762" y="0"/>
                  </a:moveTo>
                  <a:cubicBezTo>
                    <a:pt x="308" y="245"/>
                    <a:pt x="0" y="1033"/>
                    <a:pt x="403" y="1440"/>
                  </a:cubicBezTo>
                </a:path>
              </a:pathLst>
            </a:custGeom>
            <a:noFill/>
            <a:ln w="9525">
              <a:solidFill>
                <a:srgbClr val="000000">
                  <a:alpha val="20000"/>
                </a:srgbClr>
              </a:solidFill>
              <a:miter/>
            </a:ln>
          </p:spPr>
          <p:style>
            <a:lnRef idx="0"/>
            <a:fillRef idx="0"/>
            <a:effectRef idx="0"/>
            <a:fontRef idx="minor"/>
          </p:style>
        </p:sp>
        <p:sp>
          <p:nvSpPr>
            <p:cNvPr id="301" name="Freeform 12"/>
            <p:cNvSpPr/>
            <p:nvPr/>
          </p:nvSpPr>
          <p:spPr>
            <a:xfrm>
              <a:off x="11501280" y="9360"/>
              <a:ext cx="664920" cy="256680"/>
            </a:xfrm>
            <a:custGeom>
              <a:avLst/>
              <a:gdLst/>
              <a:ahLst/>
              <a:rect l="l" t="t" r="r" b="b"/>
              <a:pathLst>
                <a:path w="140" h="54">
                  <a:moveTo>
                    <a:pt x="140" y="54"/>
                  </a:moveTo>
                  <a:cubicBezTo>
                    <a:pt x="95" y="34"/>
                    <a:pt x="48" y="16"/>
                    <a:pt x="0" y="0"/>
                  </a:cubicBezTo>
                </a:path>
              </a:pathLst>
            </a:custGeom>
            <a:noFill/>
            <a:ln w="9525">
              <a:solidFill>
                <a:srgbClr val="000000">
                  <a:alpha val="20000"/>
                </a:srgbClr>
              </a:solidFill>
              <a:miter/>
            </a:ln>
          </p:spPr>
          <p:style>
            <a:lnRef idx="0"/>
            <a:fillRef idx="0"/>
            <a:effectRef idx="0"/>
            <a:fontRef idx="minor"/>
          </p:style>
        </p:sp>
        <p:sp>
          <p:nvSpPr>
            <p:cNvPr id="302" name="Freeform 13"/>
            <p:cNvSpPr/>
            <p:nvPr/>
          </p:nvSpPr>
          <p:spPr>
            <a:xfrm>
              <a:off x="10640880" y="5408640"/>
              <a:ext cx="1525320" cy="1434600"/>
            </a:xfrm>
            <a:custGeom>
              <a:avLst/>
              <a:gdLst/>
              <a:ahLst/>
              <a:rect l="l" t="t" r="r" b="b"/>
              <a:pathLst>
                <a:path w="321" h="302">
                  <a:moveTo>
                    <a:pt x="0" y="302"/>
                  </a:moveTo>
                  <a:cubicBezTo>
                    <a:pt x="114" y="210"/>
                    <a:pt x="223" y="109"/>
                    <a:pt x="321" y="0"/>
                  </a:cubicBezTo>
                </a:path>
              </a:pathLst>
            </a:custGeom>
            <a:noFill/>
            <a:ln w="9525">
              <a:solidFill>
                <a:srgbClr val="000000">
                  <a:alpha val="20000"/>
                </a:srgbClr>
              </a:solidFill>
              <a:miter/>
            </a:ln>
          </p:spPr>
          <p:style>
            <a:lnRef idx="0"/>
            <a:fillRef idx="0"/>
            <a:effectRef idx="0"/>
            <a:fontRef idx="minor"/>
          </p:style>
        </p:sp>
        <p:sp>
          <p:nvSpPr>
            <p:cNvPr id="303" name="Freeform 14"/>
            <p:cNvSpPr/>
            <p:nvPr/>
          </p:nvSpPr>
          <p:spPr>
            <a:xfrm>
              <a:off x="1001880" y="0"/>
              <a:ext cx="3244320" cy="6843240"/>
            </a:xfrm>
            <a:custGeom>
              <a:avLst/>
              <a:gdLst/>
              <a:ahLst/>
              <a:rect l="l" t="t" r="r" b="b"/>
              <a:pathLst>
                <a:path w="683" h="1440">
                  <a:moveTo>
                    <a:pt x="683" y="0"/>
                  </a:moveTo>
                  <a:cubicBezTo>
                    <a:pt x="258" y="256"/>
                    <a:pt x="0" y="1041"/>
                    <a:pt x="355" y="1440"/>
                  </a:cubicBezTo>
                </a:path>
              </a:pathLst>
            </a:custGeom>
            <a:noFill/>
            <a:ln w="9525">
              <a:solidFill>
                <a:srgbClr val="000000">
                  <a:alpha val="20000"/>
                </a:srgbClr>
              </a:solidFill>
              <a:miter/>
            </a:ln>
          </p:spPr>
          <p:style>
            <a:lnRef idx="0"/>
            <a:fillRef idx="0"/>
            <a:effectRef idx="0"/>
            <a:fontRef idx="minor"/>
          </p:style>
        </p:sp>
        <p:sp>
          <p:nvSpPr>
            <p:cNvPr id="304" name="Freeform 15"/>
            <p:cNvSpPr/>
            <p:nvPr/>
          </p:nvSpPr>
          <p:spPr>
            <a:xfrm>
              <a:off x="10802880" y="5518080"/>
              <a:ext cx="1363320" cy="1325160"/>
            </a:xfrm>
            <a:custGeom>
              <a:avLst/>
              <a:gdLst/>
              <a:ahLst/>
              <a:rect l="l" t="t" r="r" b="b"/>
              <a:pathLst>
                <a:path w="287" h="279">
                  <a:moveTo>
                    <a:pt x="0" y="279"/>
                  </a:moveTo>
                  <a:cubicBezTo>
                    <a:pt x="101" y="193"/>
                    <a:pt x="198" y="100"/>
                    <a:pt x="287" y="0"/>
                  </a:cubicBezTo>
                </a:path>
              </a:pathLst>
            </a:custGeom>
            <a:noFill/>
            <a:ln w="9525">
              <a:solidFill>
                <a:srgbClr val="000000">
                  <a:alpha val="20000"/>
                </a:srgbClr>
              </a:solidFill>
              <a:miter/>
            </a:ln>
          </p:spPr>
          <p:style>
            <a:lnRef idx="0"/>
            <a:fillRef idx="0"/>
            <a:effectRef idx="0"/>
            <a:fontRef idx="minor"/>
          </p:style>
        </p:sp>
        <p:sp>
          <p:nvSpPr>
            <p:cNvPr id="305" name="Freeform 16"/>
            <p:cNvSpPr/>
            <p:nvPr/>
          </p:nvSpPr>
          <p:spPr>
            <a:xfrm>
              <a:off x="888840" y="0"/>
              <a:ext cx="3230280" cy="6843240"/>
            </a:xfrm>
            <a:custGeom>
              <a:avLst/>
              <a:gdLst/>
              <a:ahLst/>
              <a:rect l="l" t="t" r="r" b="b"/>
              <a:pathLst>
                <a:path w="680" h="1440">
                  <a:moveTo>
                    <a:pt x="680" y="0"/>
                  </a:moveTo>
                  <a:cubicBezTo>
                    <a:pt x="257" y="265"/>
                    <a:pt x="0" y="1026"/>
                    <a:pt x="337" y="1440"/>
                  </a:cubicBezTo>
                </a:path>
              </a:pathLst>
            </a:custGeom>
            <a:noFill/>
            <a:ln w="9525">
              <a:solidFill>
                <a:srgbClr val="000000">
                  <a:alpha val="20000"/>
                </a:srgbClr>
              </a:solidFill>
              <a:miter/>
            </a:ln>
          </p:spPr>
          <p:style>
            <a:lnRef idx="0"/>
            <a:fillRef idx="0"/>
            <a:effectRef idx="0"/>
            <a:fontRef idx="minor"/>
          </p:style>
        </p:sp>
        <p:sp>
          <p:nvSpPr>
            <p:cNvPr id="306" name="Freeform 17"/>
            <p:cNvSpPr/>
            <p:nvPr/>
          </p:nvSpPr>
          <p:spPr>
            <a:xfrm>
              <a:off x="10979280" y="5694480"/>
              <a:ext cx="1186920" cy="1149120"/>
            </a:xfrm>
            <a:custGeom>
              <a:avLst/>
              <a:gdLst/>
              <a:ahLst/>
              <a:rect l="l" t="t" r="r" b="b"/>
              <a:pathLst>
                <a:path w="250" h="242">
                  <a:moveTo>
                    <a:pt x="0" y="242"/>
                  </a:moveTo>
                  <a:cubicBezTo>
                    <a:pt x="88" y="166"/>
                    <a:pt x="172" y="85"/>
                    <a:pt x="250" y="0"/>
                  </a:cubicBezTo>
                </a:path>
              </a:pathLst>
            </a:custGeom>
            <a:noFill/>
            <a:ln w="9525">
              <a:solidFill>
                <a:srgbClr val="000000">
                  <a:alpha val="20000"/>
                </a:srgbClr>
              </a:solidFill>
              <a:miter/>
            </a:ln>
          </p:spPr>
          <p:style>
            <a:lnRef idx="0"/>
            <a:fillRef idx="0"/>
            <a:effectRef idx="0"/>
            <a:fontRef idx="minor"/>
          </p:style>
        </p:sp>
        <p:sp>
          <p:nvSpPr>
            <p:cNvPr id="307" name="Freeform 18"/>
            <p:cNvSpPr/>
            <p:nvPr/>
          </p:nvSpPr>
          <p:spPr>
            <a:xfrm>
              <a:off x="484200" y="0"/>
              <a:ext cx="3420720" cy="6843240"/>
            </a:xfrm>
            <a:custGeom>
              <a:avLst/>
              <a:gdLst/>
              <a:ahLst/>
              <a:rect l="l" t="t" r="r" b="b"/>
              <a:pathLst>
                <a:path w="720" h="1440">
                  <a:moveTo>
                    <a:pt x="720" y="0"/>
                  </a:moveTo>
                  <a:cubicBezTo>
                    <a:pt x="316" y="282"/>
                    <a:pt x="0" y="1018"/>
                    <a:pt x="362" y="1440"/>
                  </a:cubicBezTo>
                </a:path>
              </a:pathLst>
            </a:custGeom>
            <a:noFill/>
            <a:ln w="9525">
              <a:solidFill>
                <a:srgbClr val="000000">
                  <a:alpha val="20000"/>
                </a:srgbClr>
              </a:solidFill>
              <a:miter/>
            </a:ln>
          </p:spPr>
          <p:style>
            <a:lnRef idx="0"/>
            <a:fillRef idx="0"/>
            <a:effectRef idx="0"/>
            <a:fontRef idx="minor"/>
          </p:style>
        </p:sp>
        <p:sp>
          <p:nvSpPr>
            <p:cNvPr id="308" name="Freeform 19"/>
            <p:cNvSpPr/>
            <p:nvPr/>
          </p:nvSpPr>
          <p:spPr>
            <a:xfrm>
              <a:off x="11287080" y="6049800"/>
              <a:ext cx="879120" cy="793440"/>
            </a:xfrm>
            <a:custGeom>
              <a:avLst/>
              <a:gdLst/>
              <a:ahLst/>
              <a:rect l="l" t="t" r="r" b="b"/>
              <a:pathLst>
                <a:path w="185" h="167">
                  <a:moveTo>
                    <a:pt x="0" y="167"/>
                  </a:moveTo>
                  <a:cubicBezTo>
                    <a:pt x="63" y="114"/>
                    <a:pt x="125" y="58"/>
                    <a:pt x="185" y="0"/>
                  </a:cubicBezTo>
                </a:path>
              </a:pathLst>
            </a:custGeom>
            <a:noFill/>
            <a:ln w="9525">
              <a:solidFill>
                <a:srgbClr val="000000">
                  <a:alpha val="20000"/>
                </a:srgbClr>
              </a:solidFill>
              <a:miter/>
            </a:ln>
          </p:spPr>
          <p:style>
            <a:lnRef idx="0"/>
            <a:fillRef idx="0"/>
            <a:effectRef idx="0"/>
            <a:fontRef idx="minor"/>
          </p:style>
        </p:sp>
        <p:sp>
          <p:nvSpPr>
            <p:cNvPr id="309" name="Freeform 20"/>
            <p:cNvSpPr/>
            <p:nvPr/>
          </p:nvSpPr>
          <p:spPr>
            <a:xfrm>
              <a:off x="598320" y="0"/>
              <a:ext cx="2717280" cy="6843240"/>
            </a:xfrm>
            <a:custGeom>
              <a:avLst/>
              <a:gdLst/>
              <a:ahLst/>
              <a:rect l="l" t="t" r="r" b="b"/>
              <a:pathLst>
                <a:path w="572" h="1440">
                  <a:moveTo>
                    <a:pt x="572" y="0"/>
                  </a:moveTo>
                  <a:cubicBezTo>
                    <a:pt x="213" y="320"/>
                    <a:pt x="0" y="979"/>
                    <a:pt x="164" y="1440"/>
                  </a:cubicBezTo>
                </a:path>
              </a:pathLst>
            </a:custGeom>
            <a:noFill/>
            <a:ln w="12700">
              <a:solidFill>
                <a:srgbClr val="000000">
                  <a:alpha val="20000"/>
                </a:srgbClr>
              </a:solidFill>
              <a:prstDash val="dashDot"/>
              <a:miter/>
            </a:ln>
          </p:spPr>
          <p:style>
            <a:lnRef idx="0"/>
            <a:fillRef idx="0"/>
            <a:effectRef idx="0"/>
            <a:fontRef idx="minor"/>
          </p:style>
        </p:sp>
        <p:sp>
          <p:nvSpPr>
            <p:cNvPr id="310" name="Freeform 21"/>
            <p:cNvSpPr/>
            <p:nvPr/>
          </p:nvSpPr>
          <p:spPr>
            <a:xfrm>
              <a:off x="262080" y="0"/>
              <a:ext cx="2944440" cy="6843240"/>
            </a:xfrm>
            <a:custGeom>
              <a:avLst/>
              <a:gdLst/>
              <a:ahLst/>
              <a:rect l="l" t="t" r="r" b="b"/>
              <a:pathLst>
                <a:path w="620" h="1440">
                  <a:moveTo>
                    <a:pt x="620" y="0"/>
                  </a:moveTo>
                  <a:cubicBezTo>
                    <a:pt x="248" y="325"/>
                    <a:pt x="0" y="960"/>
                    <a:pt x="186" y="1440"/>
                  </a:cubicBezTo>
                </a:path>
              </a:pathLst>
            </a:custGeom>
            <a:noFill/>
            <a:ln w="9525">
              <a:solidFill>
                <a:srgbClr val="000000">
                  <a:alpha val="20000"/>
                </a:srgbClr>
              </a:solidFill>
              <a:prstDash val="lgDash"/>
              <a:miter/>
            </a:ln>
          </p:spPr>
          <p:style>
            <a:lnRef idx="0"/>
            <a:fillRef idx="0"/>
            <a:effectRef idx="0"/>
            <a:fontRef idx="minor"/>
          </p:style>
        </p:sp>
        <p:sp>
          <p:nvSpPr>
            <p:cNvPr id="311" name="Freeform 22"/>
            <p:cNvSpPr/>
            <p:nvPr/>
          </p:nvSpPr>
          <p:spPr>
            <a:xfrm>
              <a:off x="-417600" y="0"/>
              <a:ext cx="2403000" cy="6843240"/>
            </a:xfrm>
            <a:custGeom>
              <a:avLst/>
              <a:gdLst/>
              <a:ahLst/>
              <a:rect l="l" t="t" r="r" b="b"/>
              <a:pathLst>
                <a:path w="506" h="1440">
                  <a:moveTo>
                    <a:pt x="506" y="0"/>
                  </a:moveTo>
                  <a:cubicBezTo>
                    <a:pt x="109" y="356"/>
                    <a:pt x="0" y="943"/>
                    <a:pt x="171" y="1440"/>
                  </a:cubicBezTo>
                </a:path>
              </a:pathLst>
            </a:custGeom>
            <a:noFill/>
            <a:ln w="9525">
              <a:solidFill>
                <a:srgbClr val="000000">
                  <a:alpha val="20000"/>
                </a:srgbClr>
              </a:solidFill>
              <a:miter/>
            </a:ln>
          </p:spPr>
          <p:style>
            <a:lnRef idx="0"/>
            <a:fillRef idx="0"/>
            <a:effectRef idx="0"/>
            <a:fontRef idx="minor"/>
          </p:style>
        </p:sp>
        <p:sp>
          <p:nvSpPr>
            <p:cNvPr id="312" name="Freeform 23"/>
            <p:cNvSpPr/>
            <p:nvPr/>
          </p:nvSpPr>
          <p:spPr>
            <a:xfrm>
              <a:off x="14400" y="9360"/>
              <a:ext cx="1771200" cy="3198600"/>
            </a:xfrm>
            <a:custGeom>
              <a:avLst/>
              <a:gdLst/>
              <a:ahLst/>
              <a:rect l="l" t="t" r="r" b="b"/>
              <a:pathLst>
                <a:path w="373" h="673">
                  <a:moveTo>
                    <a:pt x="373" y="0"/>
                  </a:moveTo>
                  <a:cubicBezTo>
                    <a:pt x="175" y="183"/>
                    <a:pt x="51" y="409"/>
                    <a:pt x="0" y="673"/>
                  </a:cubicBezTo>
                </a:path>
              </a:pathLst>
            </a:custGeom>
            <a:noFill/>
            <a:ln w="9525">
              <a:solidFill>
                <a:srgbClr val="000000">
                  <a:alpha val="20000"/>
                </a:srgbClr>
              </a:solidFill>
              <a:miter/>
            </a:ln>
          </p:spPr>
          <p:style>
            <a:lnRef idx="0"/>
            <a:fillRef idx="0"/>
            <a:effectRef idx="0"/>
            <a:fontRef idx="minor"/>
          </p:style>
        </p:sp>
        <p:sp>
          <p:nvSpPr>
            <p:cNvPr id="313" name="Freeform 24"/>
            <p:cNvSpPr/>
            <p:nvPr/>
          </p:nvSpPr>
          <p:spPr>
            <a:xfrm>
              <a:off x="4680" y="6016680"/>
              <a:ext cx="213840" cy="826560"/>
            </a:xfrm>
            <a:custGeom>
              <a:avLst/>
              <a:gdLst/>
              <a:ahLst/>
              <a:rect l="l" t="t" r="r" b="b"/>
              <a:pathLst>
                <a:path w="45" h="174">
                  <a:moveTo>
                    <a:pt x="0" y="0"/>
                  </a:moveTo>
                  <a:cubicBezTo>
                    <a:pt x="11" y="59"/>
                    <a:pt x="26" y="118"/>
                    <a:pt x="45" y="174"/>
                  </a:cubicBezTo>
                </a:path>
              </a:pathLst>
            </a:custGeom>
            <a:noFill/>
            <a:ln w="9525">
              <a:solidFill>
                <a:srgbClr val="000000">
                  <a:alpha val="20000"/>
                </a:srgbClr>
              </a:solidFill>
              <a:miter/>
            </a:ln>
          </p:spPr>
          <p:style>
            <a:lnRef idx="0"/>
            <a:fillRef idx="0"/>
            <a:effectRef idx="0"/>
            <a:fontRef idx="minor"/>
          </p:style>
        </p:sp>
        <p:sp>
          <p:nvSpPr>
            <p:cNvPr id="314" name="Freeform 25"/>
            <p:cNvSpPr/>
            <p:nvPr/>
          </p:nvSpPr>
          <p:spPr>
            <a:xfrm>
              <a:off x="14400" y="0"/>
              <a:ext cx="1561680" cy="2228400"/>
            </a:xfrm>
            <a:custGeom>
              <a:avLst/>
              <a:gdLst/>
              <a:ahLst/>
              <a:rect l="l" t="t" r="r" b="b"/>
              <a:pathLst>
                <a:path w="329" h="469">
                  <a:moveTo>
                    <a:pt x="329" y="0"/>
                  </a:moveTo>
                  <a:cubicBezTo>
                    <a:pt x="189" y="133"/>
                    <a:pt x="69" y="288"/>
                    <a:pt x="0" y="469"/>
                  </a:cubicBezTo>
                </a:path>
              </a:pathLst>
            </a:custGeom>
            <a:noFill/>
            <a:ln w="9525">
              <a:solidFill>
                <a:srgbClr val="000000">
                  <a:alpha val="20000"/>
                </a:srgbClr>
              </a:solidFill>
              <a:miter/>
            </a:ln>
          </p:spPr>
          <p:style>
            <a:lnRef idx="0"/>
            <a:fillRef idx="0"/>
            <a:effectRef idx="0"/>
            <a:fontRef idx="minor"/>
          </p:style>
        </p:sp>
      </p:grpSp>
      <p:grpSp>
        <p:nvGrpSpPr>
          <p:cNvPr id="315" name="Group 141"/>
          <p:cNvGrpSpPr/>
          <p:nvPr/>
        </p:nvGrpSpPr>
        <p:grpSpPr>
          <a:xfrm>
            <a:off x="800280" y="1699560"/>
            <a:ext cx="3674160" cy="3470400"/>
            <a:chOff x="800280" y="1699560"/>
            <a:chExt cx="3674160" cy="3470400"/>
          </a:xfrm>
        </p:grpSpPr>
        <p:sp>
          <p:nvSpPr>
            <p:cNvPr id="316" name="Rectangle 142"/>
            <p:cNvSpPr/>
            <p:nvPr/>
          </p:nvSpPr>
          <p:spPr>
            <a:xfrm>
              <a:off x="800280" y="1699560"/>
              <a:ext cx="3674160" cy="50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17" name="Isosceles Triangle 22"/>
            <p:cNvSpPr/>
            <p:nvPr/>
          </p:nvSpPr>
          <p:spPr>
            <a:xfrm rot="10800000">
              <a:off x="2482920" y="4897800"/>
              <a:ext cx="315720" cy="272160"/>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18" name="Rectangle 144"/>
            <p:cNvSpPr/>
            <p:nvPr/>
          </p:nvSpPr>
          <p:spPr>
            <a:xfrm>
              <a:off x="806400" y="2275560"/>
              <a:ext cx="3668040" cy="2624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
        <p:nvSpPr>
          <p:cNvPr id="319" name="TextShape 1"/>
          <p:cNvSpPr/>
          <p:nvPr/>
        </p:nvSpPr>
        <p:spPr>
          <a:xfrm>
            <a:off x="905040" y="2415240"/>
            <a:ext cx="3451320" cy="2399400"/>
          </a:xfrm>
          <a:prstGeom prst="rect">
            <a:avLst/>
          </a:prstGeom>
          <a:noFill/>
          <a:ln w="0">
            <a:noFill/>
          </a:ln>
        </p:spPr>
        <p:style>
          <a:lnRef idx="0"/>
          <a:fillRef idx="0"/>
          <a:effectRef idx="0"/>
          <a:fontRef idx="minor"/>
        </p:style>
        <p:txBody>
          <a:bodyPr anchor="ctr">
            <a:normAutofit/>
          </a:bodyPr>
          <a:p>
            <a:pPr algn="ctr">
              <a:lnSpc>
                <a:spcPct val="90000"/>
              </a:lnSpc>
              <a:spcAft>
                <a:spcPts val="601"/>
              </a:spcAft>
              <a:buNone/>
            </a:pPr>
            <a:r>
              <a:rPr b="1" lang="en-US" sz="4000" spc="-1" strike="noStrike">
                <a:solidFill>
                  <a:srgbClr val="ffffff"/>
                </a:solidFill>
                <a:latin typeface="Calibri Light"/>
              </a:rPr>
              <a:t>Cíl analýzy genových sad</a:t>
            </a:r>
            <a:endParaRPr b="0" lang="cs-CZ" sz="4000" spc="-1" strike="noStrike">
              <a:latin typeface="Arial"/>
            </a:endParaRPr>
          </a:p>
        </p:txBody>
      </p:sp>
      <p:sp>
        <p:nvSpPr>
          <p:cNvPr id="320" name="TextShape 2"/>
          <p:cNvSpPr/>
          <p:nvPr/>
        </p:nvSpPr>
        <p:spPr>
          <a:xfrm>
            <a:off x="4743000" y="804600"/>
            <a:ext cx="6659280" cy="5754960"/>
          </a:xfrm>
          <a:prstGeom prst="rect">
            <a:avLst/>
          </a:prstGeom>
          <a:noFill/>
          <a:ln w="0">
            <a:noFill/>
          </a:ln>
        </p:spPr>
        <p:style>
          <a:lnRef idx="0"/>
          <a:fillRef idx="0"/>
          <a:effectRef idx="0"/>
          <a:fontRef idx="minor"/>
        </p:style>
        <p:txBody>
          <a:bodyPr anchor="ctr">
            <a:normAutofit/>
          </a:bodyPr>
          <a:p>
            <a:pPr marL="457200" indent="-228600">
              <a:lnSpc>
                <a:spcPct val="90000"/>
              </a:lnSpc>
              <a:spcAft>
                <a:spcPts val="601"/>
              </a:spcAft>
              <a:buClr>
                <a:srgbClr val="003366"/>
              </a:buClr>
              <a:buFont typeface="Arial"/>
              <a:buChar char="•"/>
            </a:pPr>
            <a:r>
              <a:rPr b="0" lang="en-US" sz="2000" spc="-1" strike="noStrike">
                <a:solidFill>
                  <a:srgbClr val="000000"/>
                </a:solidFill>
                <a:latin typeface="Calibri"/>
              </a:rPr>
              <a:t>Cíl je přiřadit každé genové sadě, případně dráze jedno číslo  - skóre, a nebo p-hodnotu, abychom mohli odpovědět na otázku:</a:t>
            </a:r>
            <a:endParaRPr b="0" lang="cs-CZ" sz="2000" spc="-1" strike="noStrike">
              <a:latin typeface="Arial"/>
            </a:endParaRPr>
          </a:p>
          <a:p>
            <a:pPr marL="228600">
              <a:lnSpc>
                <a:spcPct val="90000"/>
              </a:lnSpc>
              <a:spcAft>
                <a:spcPts val="601"/>
              </a:spcAft>
              <a:buNone/>
            </a:pPr>
            <a:endParaRPr b="0" lang="cs-CZ" sz="2000" spc="-1" strike="noStrike">
              <a:latin typeface="Arial"/>
            </a:endParaRPr>
          </a:p>
          <a:p>
            <a:pPr marL="685800">
              <a:lnSpc>
                <a:spcPct val="90000"/>
              </a:lnSpc>
              <a:spcAft>
                <a:spcPts val="601"/>
              </a:spcAft>
              <a:buNone/>
            </a:pPr>
            <a:r>
              <a:rPr b="0" i="1" lang="en-US" sz="2000" spc="-1" strike="noStrike">
                <a:solidFill>
                  <a:srgbClr val="000000"/>
                </a:solidFill>
                <a:latin typeface="Calibri"/>
              </a:rPr>
              <a:t>Kolik genů je v sadě(pathway) odlišně exprimovaných a je to dostatečně statisticky významné, abychom mohli říct, že je tato dráha specifická jen pro naše porovnávané skupiny?</a:t>
            </a: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PlaceHolder 1"/>
          <p:cNvSpPr>
            <a:spLocks noGrp="1"/>
          </p:cNvSpPr>
          <p:nvPr>
            <p:ph type="title"/>
          </p:nvPr>
        </p:nvSpPr>
        <p:spPr>
          <a:xfrm>
            <a:off x="831960" y="1709640"/>
            <a:ext cx="10515240" cy="2852280"/>
          </a:xfrm>
          <a:prstGeom prst="rect">
            <a:avLst/>
          </a:prstGeom>
          <a:noFill/>
          <a:ln w="0">
            <a:noFill/>
          </a:ln>
        </p:spPr>
        <p:txBody>
          <a:bodyPr anchor="b">
            <a:normAutofit/>
          </a:bodyPr>
          <a:p>
            <a:pPr>
              <a:lnSpc>
                <a:spcPct val="90000"/>
              </a:lnSpc>
              <a:buNone/>
            </a:pPr>
            <a:r>
              <a:rPr b="0" lang="cs-CZ" sz="4400" spc="-1" strike="noStrike">
                <a:solidFill>
                  <a:srgbClr val="000000"/>
                </a:solidFill>
                <a:latin typeface="Calibri Light"/>
              </a:rPr>
              <a:t>Databáze genových sad (pathways)</a:t>
            </a:r>
            <a:endParaRPr b="0" lang="cs-CZ" sz="4400" spc="-1" strike="noStrike">
              <a:solidFill>
                <a:srgbClr val="000000"/>
              </a:solidFill>
              <a:latin typeface="Calibri"/>
            </a:endParaRPr>
          </a:p>
        </p:txBody>
      </p:sp>
      <p:sp>
        <p:nvSpPr>
          <p:cNvPr id="322" name="PlaceHolder 2"/>
          <p:cNvSpPr>
            <a:spLocks noGrp="1"/>
          </p:cNvSpPr>
          <p:nvPr>
            <p:ph/>
          </p:nvPr>
        </p:nvSpPr>
        <p:spPr>
          <a:xfrm>
            <a:off x="831960" y="4589640"/>
            <a:ext cx="10515240" cy="1499760"/>
          </a:xfrm>
          <a:prstGeom prst="rect">
            <a:avLst/>
          </a:prstGeom>
          <a:noFill/>
          <a:ln w="0">
            <a:noFill/>
          </a:ln>
        </p:spPr>
        <p:txBody>
          <a:bodyPr anchor="t">
            <a:noAutofit/>
          </a:bodyPr>
          <a:p>
            <a:endParaRPr b="0" lang="cs-CZ"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3" name="Rectangle 118"/>
          <p:cNvSpPr/>
          <p:nvPr/>
        </p:nvSpPr>
        <p:spPr>
          <a:xfrm>
            <a:off x="321480" y="320040"/>
            <a:ext cx="11548440" cy="6217560"/>
          </a:xfrm>
          <a:prstGeom prst="rect">
            <a:avLst/>
          </a:prstGeom>
          <a:solidFill>
            <a:schemeClr val="tx1">
              <a:alpha val="8000"/>
            </a:schemeClr>
          </a:solidFill>
          <a:ln w="127000">
            <a:noFill/>
          </a:ln>
        </p:spPr>
        <p:style>
          <a:lnRef idx="2">
            <a:schemeClr val="accent1">
              <a:shade val="50000"/>
            </a:schemeClr>
          </a:lnRef>
          <a:fillRef idx="1">
            <a:schemeClr val="accent1"/>
          </a:fillRef>
          <a:effectRef idx="0">
            <a:schemeClr val="accent1"/>
          </a:effectRef>
          <a:fontRef idx="minor"/>
        </p:style>
      </p:sp>
      <p:sp>
        <p:nvSpPr>
          <p:cNvPr id="324" name="TextShape 1"/>
          <p:cNvSpPr/>
          <p:nvPr/>
        </p:nvSpPr>
        <p:spPr>
          <a:xfrm>
            <a:off x="838080" y="963720"/>
            <a:ext cx="3494160" cy="4929840"/>
          </a:xfrm>
          <a:prstGeom prst="rect">
            <a:avLst/>
          </a:prstGeom>
          <a:noFill/>
          <a:ln w="0">
            <a:noFill/>
          </a:ln>
        </p:spPr>
        <p:style>
          <a:lnRef idx="0"/>
          <a:fillRef idx="0"/>
          <a:effectRef idx="0"/>
          <a:fontRef idx="minor"/>
        </p:style>
        <p:txBody>
          <a:bodyPr anchor="ctr">
            <a:normAutofit/>
          </a:bodyPr>
          <a:p>
            <a:pPr algn="r">
              <a:lnSpc>
                <a:spcPct val="90000"/>
              </a:lnSpc>
              <a:spcAft>
                <a:spcPts val="601"/>
              </a:spcAft>
              <a:buNone/>
            </a:pPr>
            <a:r>
              <a:rPr b="0" lang="en-US" sz="4400" spc="-1" strike="noStrike">
                <a:solidFill>
                  <a:srgbClr val="4472c4"/>
                </a:solidFill>
                <a:latin typeface="Calibri Light"/>
              </a:rPr>
              <a:t>Gene Ontology (GO) databáze</a:t>
            </a:r>
            <a:endParaRPr b="0" lang="cs-CZ" sz="4400" spc="-1" strike="noStrike">
              <a:latin typeface="Arial"/>
            </a:endParaRPr>
          </a:p>
        </p:txBody>
      </p:sp>
      <p:sp>
        <p:nvSpPr>
          <p:cNvPr id="325" name="Straight Connector 120"/>
          <p:cNvSpPr/>
          <p:nvPr/>
        </p:nvSpPr>
        <p:spPr>
          <a:xfrm>
            <a:off x="4654080" y="2057400"/>
            <a:ext cx="360" cy="2743200"/>
          </a:xfrm>
          <a:prstGeom prst="line">
            <a:avLst/>
          </a:prstGeom>
          <a:ln w="19050">
            <a:solidFill>
              <a:srgbClr val="000000">
                <a:lumMod val="85000"/>
                <a:lumOff val="15000"/>
              </a:srgbClr>
            </a:solidFill>
          </a:ln>
        </p:spPr>
        <p:style>
          <a:lnRef idx="1">
            <a:schemeClr val="accent1"/>
          </a:lnRef>
          <a:fillRef idx="0">
            <a:schemeClr val="accent1"/>
          </a:fillRef>
          <a:effectRef idx="0">
            <a:schemeClr val="accent1"/>
          </a:effectRef>
          <a:fontRef idx="minor"/>
        </p:style>
      </p:sp>
      <p:sp>
        <p:nvSpPr>
          <p:cNvPr id="326" name="TextShape 2"/>
          <p:cNvSpPr/>
          <p:nvPr/>
        </p:nvSpPr>
        <p:spPr>
          <a:xfrm>
            <a:off x="4975920" y="963720"/>
            <a:ext cx="6377400" cy="4929840"/>
          </a:xfrm>
          <a:prstGeom prst="rect">
            <a:avLst/>
          </a:prstGeom>
          <a:noFill/>
          <a:ln w="0">
            <a:noFill/>
          </a:ln>
        </p:spPr>
        <p:style>
          <a:lnRef idx="0"/>
          <a:fillRef idx="0"/>
          <a:effectRef idx="0"/>
          <a:fontRef idx="minor"/>
        </p:style>
        <p:txBody>
          <a:bodyPr anchor="ctr">
            <a:normAutofit/>
          </a:bodyPr>
          <a:p>
            <a:pPr marL="457200" indent="-228600">
              <a:lnSpc>
                <a:spcPct val="90000"/>
              </a:lnSpc>
              <a:spcAft>
                <a:spcPts val="601"/>
              </a:spcAft>
              <a:buClr>
                <a:srgbClr val="003366"/>
              </a:buClr>
              <a:buFont typeface="Arial"/>
              <a:buChar char="•"/>
            </a:pPr>
            <a:r>
              <a:rPr b="0" lang="en-US" sz="2400" spc="-1" strike="noStrike" u="sng">
                <a:solidFill>
                  <a:srgbClr val="0563c1"/>
                </a:solidFill>
                <a:uFill>
                  <a:solidFill>
                    <a:srgbClr val="ffffff"/>
                  </a:solidFill>
                </a:uFill>
                <a:latin typeface="Calibri"/>
                <a:hlinkClick r:id="rId1"/>
              </a:rPr>
              <a:t>http://www.geneontology.org/</a:t>
            </a:r>
            <a:endParaRPr b="0" lang="cs-CZ" sz="2400" spc="-1" strike="noStrike">
              <a:latin typeface="Arial"/>
            </a:endParaRPr>
          </a:p>
          <a:p>
            <a:pPr marL="457200" indent="-228600">
              <a:lnSpc>
                <a:spcPct val="90000"/>
              </a:lnSpc>
              <a:spcAft>
                <a:spcPts val="601"/>
              </a:spcAft>
              <a:buClr>
                <a:srgbClr val="003366"/>
              </a:buClr>
              <a:buFont typeface="Arial"/>
              <a:buChar char="•"/>
            </a:pPr>
            <a:r>
              <a:rPr b="0" lang="en-US" sz="2400" spc="-1" strike="noStrike">
                <a:solidFill>
                  <a:srgbClr val="000000"/>
                </a:solidFill>
                <a:latin typeface="Calibri"/>
              </a:rPr>
              <a:t>Hierarchická databáze</a:t>
            </a:r>
            <a:endParaRPr b="0" lang="cs-CZ" sz="2400" spc="-1" strike="noStrike">
              <a:latin typeface="Arial"/>
            </a:endParaRPr>
          </a:p>
          <a:p>
            <a:pPr marL="457200" indent="-228600">
              <a:lnSpc>
                <a:spcPct val="90000"/>
              </a:lnSpc>
              <a:spcAft>
                <a:spcPts val="601"/>
              </a:spcAft>
              <a:buClr>
                <a:srgbClr val="003366"/>
              </a:buClr>
              <a:buFont typeface="Arial"/>
              <a:buChar char="•"/>
            </a:pPr>
            <a:r>
              <a:rPr b="0" lang="en-US" sz="2400" spc="-1" strike="noStrike">
                <a:solidFill>
                  <a:srgbClr val="000000"/>
                </a:solidFill>
                <a:latin typeface="Calibri"/>
              </a:rPr>
              <a:t>Rodičovské uzly: obecnější termíny</a:t>
            </a:r>
            <a:endParaRPr b="0" lang="cs-CZ" sz="2400" spc="-1" strike="noStrike">
              <a:latin typeface="Arial"/>
            </a:endParaRPr>
          </a:p>
          <a:p>
            <a:pPr marL="457200" indent="-228600">
              <a:lnSpc>
                <a:spcPct val="90000"/>
              </a:lnSpc>
              <a:spcAft>
                <a:spcPts val="601"/>
              </a:spcAft>
              <a:buClr>
                <a:srgbClr val="003366"/>
              </a:buClr>
              <a:buFont typeface="Arial"/>
              <a:buChar char="•"/>
            </a:pPr>
            <a:r>
              <a:rPr b="0" lang="en-US" sz="2400" spc="-1" strike="noStrike">
                <a:solidFill>
                  <a:srgbClr val="000000"/>
                </a:solidFill>
                <a:latin typeface="Calibri"/>
              </a:rPr>
              <a:t>Potomci uzlů: víc specifické</a:t>
            </a:r>
            <a:endParaRPr b="0" lang="cs-CZ" sz="2400" spc="-1" strike="noStrike">
              <a:latin typeface="Arial"/>
            </a:endParaRPr>
          </a:p>
          <a:p>
            <a:pPr marL="457200" indent="-228600">
              <a:lnSpc>
                <a:spcPct val="90000"/>
              </a:lnSpc>
              <a:spcAft>
                <a:spcPts val="601"/>
              </a:spcAft>
              <a:buClr>
                <a:srgbClr val="003366"/>
              </a:buClr>
              <a:buFont typeface="Arial"/>
              <a:buChar char="•"/>
            </a:pPr>
            <a:r>
              <a:rPr b="0" lang="en-US" sz="2400" spc="-1" strike="noStrike">
                <a:solidFill>
                  <a:srgbClr val="000000"/>
                </a:solidFill>
                <a:latin typeface="Calibri"/>
              </a:rPr>
              <a:t>Na konci hierarchie jsou molekuly (geny/proteiny)</a:t>
            </a:r>
            <a:endParaRPr b="0" lang="cs-CZ" sz="2400" spc="-1" strike="noStrike">
              <a:latin typeface="Arial"/>
            </a:endParaRPr>
          </a:p>
          <a:p>
            <a:pPr marL="457200" indent="-228600">
              <a:lnSpc>
                <a:spcPct val="90000"/>
              </a:lnSpc>
              <a:spcAft>
                <a:spcPts val="601"/>
              </a:spcAft>
              <a:buClr>
                <a:srgbClr val="003366"/>
              </a:buClr>
              <a:buFont typeface="Arial"/>
              <a:buChar char="•"/>
            </a:pPr>
            <a:r>
              <a:rPr b="0" lang="en-US" sz="2400" spc="-1" strike="noStrike">
                <a:solidFill>
                  <a:srgbClr val="000000"/>
                </a:solidFill>
                <a:latin typeface="Calibri"/>
              </a:rPr>
              <a:t>Na vrcholu jsou 3 rodičovské uzly: </a:t>
            </a:r>
            <a:endParaRPr b="0" lang="cs-CZ" sz="2400" spc="-1" strike="noStrike">
              <a:latin typeface="Arial"/>
            </a:endParaRPr>
          </a:p>
          <a:p>
            <a:pPr lvl="1" marL="914400" indent="-228600">
              <a:lnSpc>
                <a:spcPct val="90000"/>
              </a:lnSpc>
              <a:spcAft>
                <a:spcPts val="601"/>
              </a:spcAft>
              <a:buClr>
                <a:srgbClr val="003366"/>
              </a:buClr>
              <a:buFont typeface="Arial"/>
              <a:buChar char="•"/>
            </a:pPr>
            <a:r>
              <a:rPr b="0" lang="en-US" sz="2400" spc="-1" strike="noStrike">
                <a:solidFill>
                  <a:srgbClr val="000000"/>
                </a:solidFill>
                <a:latin typeface="Calibri"/>
              </a:rPr>
              <a:t>Biologické procesy</a:t>
            </a:r>
            <a:endParaRPr b="0" lang="cs-CZ" sz="2400" spc="-1" strike="noStrike">
              <a:latin typeface="Arial"/>
            </a:endParaRPr>
          </a:p>
          <a:p>
            <a:pPr lvl="1" marL="914400" indent="-228600">
              <a:lnSpc>
                <a:spcPct val="90000"/>
              </a:lnSpc>
              <a:spcAft>
                <a:spcPts val="601"/>
              </a:spcAft>
              <a:buClr>
                <a:srgbClr val="003366"/>
              </a:buClr>
              <a:buFont typeface="Arial"/>
              <a:buChar char="•"/>
            </a:pPr>
            <a:r>
              <a:rPr b="0" lang="en-US" sz="2400" spc="-1" strike="noStrike">
                <a:solidFill>
                  <a:srgbClr val="000000"/>
                </a:solidFill>
                <a:latin typeface="Calibri"/>
              </a:rPr>
              <a:t>Molekulární funkce</a:t>
            </a:r>
            <a:endParaRPr b="0" lang="cs-CZ" sz="2400" spc="-1" strike="noStrike">
              <a:latin typeface="Arial"/>
            </a:endParaRPr>
          </a:p>
          <a:p>
            <a:pPr lvl="1" marL="914400" indent="-228600">
              <a:lnSpc>
                <a:spcPct val="90000"/>
              </a:lnSpc>
              <a:spcAft>
                <a:spcPts val="601"/>
              </a:spcAft>
              <a:buClr>
                <a:srgbClr val="003366"/>
              </a:buClr>
              <a:buFont typeface="Arial"/>
              <a:buChar char="•"/>
            </a:pPr>
            <a:r>
              <a:rPr b="0" lang="en-US" sz="2400" spc="-1" strike="noStrike">
                <a:solidFill>
                  <a:srgbClr val="000000"/>
                </a:solidFill>
                <a:latin typeface="Calibri"/>
              </a:rPr>
              <a:t>Buněčné složky</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32</TotalTime>
  <Application>LibreOffice/7.2.7.2$Linux_X86_64 LibreOffice_project/20$Build-2</Application>
  <AppVersion>15.0000</AppVersion>
  <Words>3956</Words>
  <Paragraphs>443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2019-11-22T08:54:21Z</dcterms:created>
  <dc:creator>Eva Budinská</dc:creator>
  <dc:description/>
  <dc:language>cs-CZ</dc:language>
  <cp:lastModifiedBy/>
  <dcterms:modified xsi:type="dcterms:W3CDTF">2023-11-03T09:45:03Z</dcterms:modified>
  <cp:revision>7</cp:revision>
  <dc:subject/>
  <dc:title>Detekce biomarkerů z omics experimentů</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26</vt:i4>
  </property>
  <property fmtid="{D5CDD505-2E9C-101B-9397-08002B2CF9AE}" pid="3" name="PresentationFormat">
    <vt:lpwstr>Widescreen</vt:lpwstr>
  </property>
  <property fmtid="{D5CDD505-2E9C-101B-9397-08002B2CF9AE}" pid="4" name="Slides">
    <vt:i4>41</vt:i4>
  </property>
</Properties>
</file>