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8" r:id="rId2"/>
    <p:sldId id="280" r:id="rId3"/>
    <p:sldId id="257" r:id="rId4"/>
    <p:sldId id="256" r:id="rId5"/>
  </p:sldIdLst>
  <p:sldSz cx="9144000" cy="6858000" type="screen4x3"/>
  <p:notesSz cx="6797675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00" autoAdjust="0"/>
    <p:restoredTop sz="92226"/>
  </p:normalViewPr>
  <p:slideViewPr>
    <p:cSldViewPr>
      <p:cViewPr varScale="1">
        <p:scale>
          <a:sx n="84" d="100"/>
          <a:sy n="84" d="100"/>
        </p:scale>
        <p:origin x="148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4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841D8-5503-7143-ADDC-9552DB9E1533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55477-FB42-7A4B-993B-69ED22CC48C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263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0CEE0-5129-4644-9CDC-17BA74F86F7E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CDFFC-75CA-4B72-A127-9E1B8324DC2F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DFE68-279D-414A-8A6A-D4BF67DE4903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DD596-9FE8-4993-9B48-B08DFAC8C98F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2BD48-33A7-46C1-B262-BBAFDB63F64D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A0D7A-5328-40C1-81CE-F87CBA080343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4CD38-D970-41B9-A90E-0B523F1119BF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7900E-24E6-4202-9722-FF30561F3D5C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09BEB-FE10-401C-8AF6-58D240F48B4B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07AEE7-663F-4C3C-9B83-8B494B70A268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B929C-66EF-4B0A-860C-CB17EFD2EEB1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7C3C47B-D68D-42AF-8E44-F38E660A3746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kozelka.jiri@g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6.jpe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jpeg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1.emf"/><Relationship Id="rId4" Type="http://schemas.openxmlformats.org/officeDocument/2006/relationships/image" Target="../media/image8.emf"/><Relationship Id="rId9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916238" y="2349500"/>
            <a:ext cx="410080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b="1" dirty="0">
                <a:ea typeface="ＭＳ Ｐゴシック" pitchFamily="34" charset="-128"/>
                <a:cs typeface="Times New Roman" pitchFamily="18" charset="0"/>
              </a:rPr>
              <a:t>F1190 Úvod do biofyziky</a:t>
            </a:r>
          </a:p>
          <a:p>
            <a:r>
              <a:rPr lang="cs-CZ" sz="2000" b="1" dirty="0">
                <a:ea typeface="ＭＳ Ｐゴシック" pitchFamily="34" charset="-128"/>
                <a:cs typeface="Times New Roman" pitchFamily="18" charset="0"/>
              </a:rPr>
              <a:t>Masarykova Univerzita</a:t>
            </a:r>
          </a:p>
          <a:p>
            <a:r>
              <a:rPr lang="cs-CZ" sz="2000" b="1" dirty="0">
                <a:ea typeface="ＭＳ Ｐゴシック" pitchFamily="34" charset="-128"/>
                <a:cs typeface="Times New Roman" pitchFamily="18" charset="0"/>
              </a:rPr>
              <a:t>Podzimní semestr 20</a:t>
            </a:r>
            <a:r>
              <a:rPr lang="de-CH" sz="2000" b="1" dirty="0">
                <a:ea typeface="ＭＳ Ｐゴシック" pitchFamily="34" charset="-128"/>
                <a:cs typeface="Times New Roman" pitchFamily="18" charset="0"/>
              </a:rPr>
              <a:t>23</a:t>
            </a:r>
            <a:endParaRPr lang="cs-CZ" sz="2000" b="1" dirty="0">
              <a:ea typeface="ＭＳ Ｐゴシック" pitchFamily="34" charset="-128"/>
              <a:cs typeface="Times New Roman" pitchFamily="18" charset="0"/>
            </a:endParaRPr>
          </a:p>
          <a:p>
            <a:endParaRPr lang="cs-CZ" sz="2000" b="1" dirty="0">
              <a:ea typeface="ＭＳ Ｐゴシック" pitchFamily="34" charset="-128"/>
              <a:cs typeface="Times New Roman" pitchFamily="18" charset="0"/>
            </a:endParaRPr>
          </a:p>
          <a:p>
            <a:r>
              <a:rPr lang="cs-CZ" sz="2000" b="1" dirty="0">
                <a:ea typeface="ＭＳ Ｐゴシック" pitchFamily="34" charset="-128"/>
                <a:cs typeface="Times New Roman" pitchFamily="18" charset="0"/>
              </a:rPr>
              <a:t>Řešení ke cvičením z </a:t>
            </a:r>
            <a:r>
              <a:rPr lang="de-CH" sz="2000" b="1" dirty="0">
                <a:ea typeface="ＭＳ Ｐゴシック" pitchFamily="34" charset="-128"/>
                <a:cs typeface="Times New Roman" pitchFamily="18" charset="0"/>
              </a:rPr>
              <a:t>12</a:t>
            </a:r>
            <a:r>
              <a:rPr lang="cs-CZ" sz="2000" b="1">
                <a:ea typeface="ＭＳ Ｐゴシック" pitchFamily="34" charset="-128"/>
                <a:cs typeface="Times New Roman" pitchFamily="18" charset="0"/>
              </a:rPr>
              <a:t>.10.2023</a:t>
            </a:r>
            <a:endParaRPr lang="fr-FR" sz="2000" b="1" dirty="0"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50825" y="5373688"/>
            <a:ext cx="88931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000" b="1">
                <a:ea typeface="ＭＳ Ｐゴシック" pitchFamily="34" charset="-128"/>
                <a:cs typeface="Times New Roman" pitchFamily="18" charset="0"/>
              </a:rPr>
              <a:t>Vyučující:</a:t>
            </a:r>
          </a:p>
          <a:p>
            <a:endParaRPr lang="cs-CZ" sz="2000" b="1">
              <a:ea typeface="ＭＳ Ｐゴシック" pitchFamily="34" charset="-128"/>
              <a:cs typeface="Times New Roman" pitchFamily="18" charset="0"/>
            </a:endParaRPr>
          </a:p>
          <a:p>
            <a:r>
              <a:rPr lang="cs-CZ" sz="2000" b="1">
                <a:ea typeface="ＭＳ Ｐゴシック" pitchFamily="34" charset="-128"/>
                <a:cs typeface="Times New Roman" pitchFamily="18" charset="0"/>
              </a:rPr>
              <a:t>Prof. Jiří Kozelka, Biofyzikální Laboratoř, Ústav fyziky kondenzovaných látek, PřF MU, Kotlářská 2, </a:t>
            </a:r>
            <a:r>
              <a:rPr lang="cs-CZ" sz="2000" b="1">
                <a:ea typeface="ＭＳ Ｐゴシック" pitchFamily="34" charset="-128"/>
                <a:cs typeface="Times New Roman" pitchFamily="18" charset="0"/>
                <a:hlinkClick r:id="rId2"/>
              </a:rPr>
              <a:t>kozelka.jiri@gmail.com</a:t>
            </a:r>
            <a:endParaRPr lang="cs-CZ" sz="2000" b="1">
              <a:ea typeface="ＭＳ Ｐゴシック" pitchFamily="34" charset="-128"/>
              <a:cs typeface="Times New Roman" pitchFamily="18" charset="0"/>
            </a:endParaRPr>
          </a:p>
        </p:txBody>
      </p:sp>
      <p:pic>
        <p:nvPicPr>
          <p:cNvPr id="24580" name="Picture 4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333375"/>
            <a:ext cx="6408738" cy="1400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19113" y="44450"/>
            <a:ext cx="77152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/>
              <a:t>Cvičení </a:t>
            </a:r>
            <a:r>
              <a:rPr lang="de-CH" b="1" dirty="0"/>
              <a:t>1</a:t>
            </a:r>
            <a:endParaRPr lang="cs-CZ" b="1" dirty="0"/>
          </a:p>
          <a:p>
            <a:r>
              <a:rPr lang="cs-CZ" b="1" dirty="0"/>
              <a:t>Jedním z nejrozšířenějších </a:t>
            </a:r>
            <a:r>
              <a:rPr lang="cs-CZ" b="1" dirty="0" err="1"/>
              <a:t>kofaktorů</a:t>
            </a:r>
            <a:r>
              <a:rPr lang="cs-CZ" b="1" dirty="0"/>
              <a:t> oxidačně-redukčních enzymů je</a:t>
            </a:r>
          </a:p>
          <a:p>
            <a:r>
              <a:rPr lang="cs-CZ" b="1" dirty="0"/>
              <a:t>Flavin-Adenin-</a:t>
            </a:r>
            <a:r>
              <a:rPr lang="cs-CZ" b="1" dirty="0" err="1"/>
              <a:t>Dinukleotid</a:t>
            </a:r>
            <a:r>
              <a:rPr lang="cs-CZ" b="1" dirty="0"/>
              <a:t> (FAD)</a:t>
            </a:r>
            <a:endParaRPr lang="fr-FR" b="1" dirty="0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179388" y="1052513"/>
          <a:ext cx="8216900" cy="334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2" name="Image" r:id="rId3" imgW="7936508" imgH="3225397" progId="Photoshop.Image.9">
                  <p:embed/>
                </p:oleObj>
              </mc:Choice>
              <mc:Fallback>
                <p:oleObj name="Image" r:id="rId3" imgW="7936508" imgH="3225397" progId="Photoshop.Image.9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052513"/>
                        <a:ext cx="8216900" cy="334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4365625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Úkol: vyčíslete reakci </a:t>
            </a:r>
            <a:r>
              <a:rPr lang="cs-CZ" b="1" dirty="0" err="1">
                <a:solidFill>
                  <a:srgbClr val="7030A0"/>
                </a:solidFill>
              </a:rPr>
              <a:t>sukcinátu</a:t>
            </a:r>
            <a:r>
              <a:rPr lang="cs-CZ" b="1" dirty="0">
                <a:solidFill>
                  <a:srgbClr val="7030A0"/>
                </a:solidFill>
              </a:rPr>
              <a:t> s FAD na </a:t>
            </a:r>
            <a:r>
              <a:rPr lang="cs-CZ" b="1" dirty="0" err="1">
                <a:solidFill>
                  <a:srgbClr val="7030A0"/>
                </a:solidFill>
              </a:rPr>
              <a:t>fumarát</a:t>
            </a:r>
            <a:r>
              <a:rPr lang="cs-CZ" b="1" dirty="0">
                <a:solidFill>
                  <a:srgbClr val="7030A0"/>
                </a:solidFill>
              </a:rPr>
              <a:t> a FADH</a:t>
            </a:r>
            <a:r>
              <a:rPr lang="cs-CZ" b="1" baseline="-25000" dirty="0">
                <a:solidFill>
                  <a:srgbClr val="7030A0"/>
                </a:solidFill>
              </a:rPr>
              <a:t>2</a:t>
            </a:r>
            <a:r>
              <a:rPr lang="cs-CZ" b="1" dirty="0">
                <a:solidFill>
                  <a:srgbClr val="7030A0"/>
                </a:solidFill>
              </a:rPr>
              <a:t>.</a:t>
            </a:r>
            <a:endParaRPr lang="fr-FR" b="1" dirty="0">
              <a:solidFill>
                <a:srgbClr val="7030A0"/>
              </a:solidFill>
            </a:endParaRP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4572000" y="1916113"/>
            <a:ext cx="3581400" cy="2414587"/>
            <a:chOff x="2880" y="1207"/>
            <a:chExt cx="2256" cy="1521"/>
          </a:xfrm>
        </p:grpSpPr>
        <p:sp>
          <p:nvSpPr>
            <p:cNvPr id="4104" name="Text Box 8"/>
            <p:cNvSpPr txBox="1">
              <a:spLocks noChangeArrowheads="1"/>
            </p:cNvSpPr>
            <p:nvPr/>
          </p:nvSpPr>
          <p:spPr bwMode="auto">
            <a:xfrm>
              <a:off x="4604" y="2432"/>
              <a:ext cx="32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2000" b="1">
                  <a:solidFill>
                    <a:srgbClr val="FF3300"/>
                  </a:solidFill>
                </a:rPr>
                <a:t>C</a:t>
              </a:r>
              <a:r>
                <a:rPr lang="cs-CZ" sz="2000" b="1" baseline="30000">
                  <a:solidFill>
                    <a:srgbClr val="FF3300"/>
                  </a:solidFill>
                </a:rPr>
                <a:t>+I</a:t>
              </a:r>
              <a:endParaRPr lang="fr-FR" sz="2000" b="1">
                <a:solidFill>
                  <a:srgbClr val="FF3300"/>
                </a:solidFill>
              </a:endParaRPr>
            </a:p>
          </p:txBody>
        </p:sp>
        <p:sp>
          <p:nvSpPr>
            <p:cNvPr id="4105" name="Text Box 9"/>
            <p:cNvSpPr txBox="1">
              <a:spLocks noChangeArrowheads="1"/>
            </p:cNvSpPr>
            <p:nvPr/>
          </p:nvSpPr>
          <p:spPr bwMode="auto">
            <a:xfrm>
              <a:off x="4785" y="1207"/>
              <a:ext cx="35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2000" b="1">
                  <a:solidFill>
                    <a:srgbClr val="FF3300"/>
                  </a:solidFill>
                </a:rPr>
                <a:t>C</a:t>
              </a:r>
              <a:r>
                <a:rPr lang="cs-CZ" sz="2000" b="1" baseline="30000">
                  <a:solidFill>
                    <a:srgbClr val="FF3300"/>
                  </a:solidFill>
                </a:rPr>
                <a:t>+II</a:t>
              </a:r>
              <a:endParaRPr lang="fr-FR" sz="2000" b="1">
                <a:solidFill>
                  <a:srgbClr val="FF3300"/>
                </a:solidFill>
              </a:endParaRPr>
            </a:p>
          </p:txBody>
        </p:sp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 flipV="1">
              <a:off x="4785" y="2115"/>
              <a:ext cx="45" cy="363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8" name="Line 12"/>
            <p:cNvSpPr>
              <a:spLocks noChangeShapeType="1"/>
            </p:cNvSpPr>
            <p:nvPr/>
          </p:nvSpPr>
          <p:spPr bwMode="auto">
            <a:xfrm>
              <a:off x="4876" y="1480"/>
              <a:ext cx="0" cy="40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>
              <a:off x="3107" y="1480"/>
              <a:ext cx="0" cy="40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10" name="Text Box 14"/>
            <p:cNvSpPr txBox="1">
              <a:spLocks noChangeArrowheads="1"/>
            </p:cNvSpPr>
            <p:nvPr/>
          </p:nvSpPr>
          <p:spPr bwMode="auto">
            <a:xfrm>
              <a:off x="3061" y="1207"/>
              <a:ext cx="3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2000" b="1">
                  <a:solidFill>
                    <a:srgbClr val="FF3300"/>
                  </a:solidFill>
                </a:rPr>
                <a:t>C</a:t>
              </a:r>
              <a:r>
                <a:rPr lang="cs-CZ" sz="2000" b="1" baseline="30000">
                  <a:solidFill>
                    <a:srgbClr val="FF3300"/>
                  </a:solidFill>
                </a:rPr>
                <a:t>+III</a:t>
              </a:r>
              <a:endParaRPr lang="fr-FR" sz="2000" b="1">
                <a:solidFill>
                  <a:srgbClr val="FF3300"/>
                </a:solidFill>
              </a:endParaRPr>
            </a:p>
          </p:txBody>
        </p:sp>
        <p:sp>
          <p:nvSpPr>
            <p:cNvPr id="4111" name="Line 15"/>
            <p:cNvSpPr>
              <a:spLocks noChangeShapeType="1"/>
            </p:cNvSpPr>
            <p:nvPr/>
          </p:nvSpPr>
          <p:spPr bwMode="auto">
            <a:xfrm flipV="1">
              <a:off x="3016" y="2115"/>
              <a:ext cx="45" cy="363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12" name="Text Box 16"/>
            <p:cNvSpPr txBox="1">
              <a:spLocks noChangeArrowheads="1"/>
            </p:cNvSpPr>
            <p:nvPr/>
          </p:nvSpPr>
          <p:spPr bwMode="auto">
            <a:xfrm>
              <a:off x="2880" y="2478"/>
              <a:ext cx="35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2000" b="1">
                  <a:solidFill>
                    <a:srgbClr val="FF3300"/>
                  </a:solidFill>
                </a:rPr>
                <a:t>C</a:t>
              </a:r>
              <a:r>
                <a:rPr lang="cs-CZ" sz="2000" b="1" baseline="30000">
                  <a:solidFill>
                    <a:srgbClr val="FF3300"/>
                  </a:solidFill>
                </a:rPr>
                <a:t>+II</a:t>
              </a:r>
              <a:endParaRPr lang="fr-FR" sz="2000" b="1">
                <a:solidFill>
                  <a:srgbClr val="FF3300"/>
                </a:solidFill>
              </a:endParaRPr>
            </a:p>
          </p:txBody>
        </p:sp>
      </p:grp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5272088" y="2198688"/>
            <a:ext cx="8239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rgbClr val="FF3300"/>
                </a:solidFill>
              </a:rPr>
              <a:t>+2 e</a:t>
            </a:r>
            <a:r>
              <a:rPr lang="cs-CZ" sz="2000" b="1" baseline="30000">
                <a:solidFill>
                  <a:srgbClr val="FF3300"/>
                </a:solidFill>
              </a:rPr>
              <a:t>-</a:t>
            </a:r>
          </a:p>
          <a:p>
            <a:r>
              <a:rPr lang="cs-CZ" sz="2000" b="1">
                <a:solidFill>
                  <a:srgbClr val="FF3300"/>
                </a:solidFill>
              </a:rPr>
              <a:t>+2 H</a:t>
            </a:r>
            <a:r>
              <a:rPr lang="cs-CZ" sz="2000" b="1" baseline="30000">
                <a:solidFill>
                  <a:srgbClr val="FF3300"/>
                </a:solidFill>
              </a:rPr>
              <a:t>+</a:t>
            </a:r>
            <a:endParaRPr lang="fr-FR" sz="2000" b="1" baseline="30000">
              <a:solidFill>
                <a:srgbClr val="FF3300"/>
              </a:solidFill>
            </a:endParaRPr>
          </a:p>
        </p:txBody>
      </p:sp>
      <p:pic>
        <p:nvPicPr>
          <p:cNvPr id="4114" name="Picture 18" descr="image10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6375" y="5013325"/>
            <a:ext cx="5772150" cy="962025"/>
          </a:xfrm>
          <a:prstGeom prst="rect">
            <a:avLst/>
          </a:prstGeom>
          <a:noFill/>
        </p:spPr>
      </p:pic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1979613" y="4724400"/>
            <a:ext cx="2917825" cy="1765300"/>
            <a:chOff x="1247" y="2976"/>
            <a:chExt cx="1838" cy="1112"/>
          </a:xfrm>
        </p:grpSpPr>
        <p:grpSp>
          <p:nvGrpSpPr>
            <p:cNvPr id="4" name="Group 28"/>
            <p:cNvGrpSpPr>
              <a:grpSpLocks/>
            </p:cNvGrpSpPr>
            <p:nvPr/>
          </p:nvGrpSpPr>
          <p:grpSpPr bwMode="auto">
            <a:xfrm>
              <a:off x="2744" y="2976"/>
              <a:ext cx="341" cy="1112"/>
              <a:chOff x="2744" y="2976"/>
              <a:chExt cx="341" cy="1112"/>
            </a:xfrm>
          </p:grpSpPr>
          <p:sp>
            <p:nvSpPr>
              <p:cNvPr id="4116" name="Line 20"/>
              <p:cNvSpPr>
                <a:spLocks noChangeShapeType="1"/>
              </p:cNvSpPr>
              <p:nvPr/>
            </p:nvSpPr>
            <p:spPr bwMode="auto">
              <a:xfrm>
                <a:off x="2789" y="3203"/>
                <a:ext cx="0" cy="18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7" name="Line 21"/>
              <p:cNvSpPr>
                <a:spLocks noChangeShapeType="1"/>
              </p:cNvSpPr>
              <p:nvPr/>
            </p:nvSpPr>
            <p:spPr bwMode="auto">
              <a:xfrm flipH="1" flipV="1">
                <a:off x="2925" y="3566"/>
                <a:ext cx="0" cy="18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8" name="Text Box 22"/>
              <p:cNvSpPr txBox="1">
                <a:spLocks noChangeArrowheads="1"/>
              </p:cNvSpPr>
              <p:nvPr/>
            </p:nvSpPr>
            <p:spPr bwMode="auto">
              <a:xfrm>
                <a:off x="2744" y="2976"/>
                <a:ext cx="2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cs-CZ" sz="2000" b="1">
                    <a:solidFill>
                      <a:srgbClr val="FF3300"/>
                    </a:solidFill>
                  </a:rPr>
                  <a:t>C</a:t>
                </a:r>
                <a:r>
                  <a:rPr lang="cs-CZ" sz="2000" b="1" baseline="30000">
                    <a:solidFill>
                      <a:srgbClr val="FF3300"/>
                    </a:solidFill>
                  </a:rPr>
                  <a:t>-I</a:t>
                </a:r>
                <a:endParaRPr lang="fr-FR" sz="2000" b="1">
                  <a:solidFill>
                    <a:srgbClr val="FF3300"/>
                  </a:solidFill>
                </a:endParaRPr>
              </a:p>
            </p:txBody>
          </p:sp>
          <p:sp>
            <p:nvSpPr>
              <p:cNvPr id="4119" name="Text Box 23"/>
              <p:cNvSpPr txBox="1">
                <a:spLocks noChangeArrowheads="1"/>
              </p:cNvSpPr>
              <p:nvPr/>
            </p:nvSpPr>
            <p:spPr bwMode="auto">
              <a:xfrm>
                <a:off x="2789" y="3838"/>
                <a:ext cx="2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cs-CZ" sz="2000" b="1">
                    <a:solidFill>
                      <a:srgbClr val="FF3300"/>
                    </a:solidFill>
                  </a:rPr>
                  <a:t>C</a:t>
                </a:r>
                <a:r>
                  <a:rPr lang="cs-CZ" sz="2000" b="1" baseline="30000">
                    <a:solidFill>
                      <a:srgbClr val="FF3300"/>
                    </a:solidFill>
                  </a:rPr>
                  <a:t>-I</a:t>
                </a:r>
                <a:endParaRPr lang="fr-FR" sz="2000" b="1">
                  <a:solidFill>
                    <a:srgbClr val="FF3300"/>
                  </a:solidFill>
                </a:endParaRPr>
              </a:p>
            </p:txBody>
          </p:sp>
        </p:grpSp>
        <p:grpSp>
          <p:nvGrpSpPr>
            <p:cNvPr id="5" name="Group 29"/>
            <p:cNvGrpSpPr>
              <a:grpSpLocks/>
            </p:cNvGrpSpPr>
            <p:nvPr/>
          </p:nvGrpSpPr>
          <p:grpSpPr bwMode="auto">
            <a:xfrm>
              <a:off x="1247" y="2976"/>
              <a:ext cx="370" cy="1112"/>
              <a:chOff x="2744" y="2976"/>
              <a:chExt cx="370" cy="1112"/>
            </a:xfrm>
          </p:grpSpPr>
          <p:sp>
            <p:nvSpPr>
              <p:cNvPr id="4126" name="Line 30"/>
              <p:cNvSpPr>
                <a:spLocks noChangeShapeType="1"/>
              </p:cNvSpPr>
              <p:nvPr/>
            </p:nvSpPr>
            <p:spPr bwMode="auto">
              <a:xfrm>
                <a:off x="2789" y="3203"/>
                <a:ext cx="0" cy="18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27" name="Line 31"/>
              <p:cNvSpPr>
                <a:spLocks noChangeShapeType="1"/>
              </p:cNvSpPr>
              <p:nvPr/>
            </p:nvSpPr>
            <p:spPr bwMode="auto">
              <a:xfrm flipH="1" flipV="1">
                <a:off x="2925" y="3566"/>
                <a:ext cx="0" cy="18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28" name="Text Box 32"/>
              <p:cNvSpPr txBox="1">
                <a:spLocks noChangeArrowheads="1"/>
              </p:cNvSpPr>
              <p:nvPr/>
            </p:nvSpPr>
            <p:spPr bwMode="auto">
              <a:xfrm>
                <a:off x="2744" y="2976"/>
                <a:ext cx="32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cs-CZ" sz="2000" b="1">
                    <a:solidFill>
                      <a:srgbClr val="FF3300"/>
                    </a:solidFill>
                  </a:rPr>
                  <a:t>C</a:t>
                </a:r>
                <a:r>
                  <a:rPr lang="cs-CZ" sz="2000" b="1" baseline="30000">
                    <a:solidFill>
                      <a:srgbClr val="FF3300"/>
                    </a:solidFill>
                  </a:rPr>
                  <a:t>-II</a:t>
                </a:r>
                <a:endParaRPr lang="fr-FR" sz="2000" b="1">
                  <a:solidFill>
                    <a:srgbClr val="FF3300"/>
                  </a:solidFill>
                </a:endParaRPr>
              </a:p>
            </p:txBody>
          </p:sp>
          <p:sp>
            <p:nvSpPr>
              <p:cNvPr id="4129" name="Text Box 33"/>
              <p:cNvSpPr txBox="1">
                <a:spLocks noChangeArrowheads="1"/>
              </p:cNvSpPr>
              <p:nvPr/>
            </p:nvSpPr>
            <p:spPr bwMode="auto">
              <a:xfrm>
                <a:off x="2789" y="3838"/>
                <a:ext cx="32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cs-CZ" sz="2000" b="1">
                    <a:solidFill>
                      <a:srgbClr val="FF3300"/>
                    </a:solidFill>
                  </a:rPr>
                  <a:t>C</a:t>
                </a:r>
                <a:r>
                  <a:rPr lang="cs-CZ" sz="2000" b="1" baseline="30000">
                    <a:solidFill>
                      <a:srgbClr val="FF3300"/>
                    </a:solidFill>
                  </a:rPr>
                  <a:t>-II</a:t>
                </a:r>
                <a:endParaRPr lang="fr-FR" sz="2000" b="1">
                  <a:solidFill>
                    <a:srgbClr val="FF3300"/>
                  </a:solidFill>
                </a:endParaRPr>
              </a:p>
            </p:txBody>
          </p:sp>
        </p:grpSp>
      </p:grpSp>
      <p:sp>
        <p:nvSpPr>
          <p:cNvPr id="4131" name="Rectangle 35"/>
          <p:cNvSpPr>
            <a:spLocks noChangeArrowheads="1"/>
          </p:cNvSpPr>
          <p:nvPr/>
        </p:nvSpPr>
        <p:spPr bwMode="auto">
          <a:xfrm>
            <a:off x="5280025" y="2344738"/>
            <a:ext cx="1841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 sz="2000" b="1" baseline="30000">
              <a:solidFill>
                <a:srgbClr val="FF3300"/>
              </a:solidFill>
            </a:endParaRP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5292725" y="4724400"/>
            <a:ext cx="8239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rgbClr val="FF3300"/>
                </a:solidFill>
              </a:rPr>
              <a:t>+2 e</a:t>
            </a:r>
            <a:r>
              <a:rPr lang="cs-CZ" sz="2000" b="1" baseline="30000">
                <a:solidFill>
                  <a:srgbClr val="FF3300"/>
                </a:solidFill>
              </a:rPr>
              <a:t>-</a:t>
            </a:r>
          </a:p>
          <a:p>
            <a:r>
              <a:rPr lang="cs-CZ" sz="2000" b="1">
                <a:solidFill>
                  <a:srgbClr val="FF3300"/>
                </a:solidFill>
              </a:rPr>
              <a:t>+2 H</a:t>
            </a:r>
            <a:r>
              <a:rPr lang="cs-CZ" sz="2000" b="1" baseline="30000">
                <a:solidFill>
                  <a:srgbClr val="FF3300"/>
                </a:solidFill>
              </a:rPr>
              <a:t>+</a:t>
            </a:r>
            <a:endParaRPr lang="fr-FR" sz="2000" b="1" baseline="30000">
              <a:solidFill>
                <a:srgbClr val="FF3300"/>
              </a:solidFill>
            </a:endParaRPr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2124075" y="6491288"/>
            <a:ext cx="41005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Sukcinát + FAD </a:t>
            </a:r>
            <a:r>
              <a:rPr lang="cs-CZ" b="1">
                <a:sym typeface="Symbol" pitchFamily="18" charset="2"/>
              </a:rPr>
              <a:t> Fumarát + FADH</a:t>
            </a:r>
            <a:r>
              <a:rPr lang="cs-CZ" b="1" baseline="-25000">
                <a:sym typeface="Symbol" pitchFamily="18" charset="2"/>
              </a:rPr>
              <a:t>2</a:t>
            </a:r>
            <a:endParaRPr lang="cs-CZ" b="1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3" grpId="0"/>
      <p:bldP spid="4132" grpId="0"/>
      <p:bldP spid="41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2" descr="Z">
            <a:extLst>
              <a:ext uri="{FF2B5EF4-FFF2-40B4-BE49-F238E27FC236}">
                <a16:creationId xmlns:a16="http://schemas.microsoft.com/office/drawing/2014/main" id="{1510B629-C0F7-0F43-9DE7-AFC57495CE5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09938" y="2524125"/>
            <a:ext cx="25241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fr-FR"/>
          </a:p>
        </p:txBody>
      </p:sp>
      <p:sp>
        <p:nvSpPr>
          <p:cNvPr id="1029" name="AutoShape 3" descr="Z">
            <a:extLst>
              <a:ext uri="{FF2B5EF4-FFF2-40B4-BE49-F238E27FC236}">
                <a16:creationId xmlns:a16="http://schemas.microsoft.com/office/drawing/2014/main" id="{FD2D678C-7CE8-144B-A9B7-FF8B9C27A67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09938" y="2524125"/>
            <a:ext cx="25241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fr-FR"/>
          </a:p>
        </p:txBody>
      </p:sp>
      <p:sp>
        <p:nvSpPr>
          <p:cNvPr id="1030" name="AutoShape 4" descr="Z">
            <a:extLst>
              <a:ext uri="{FF2B5EF4-FFF2-40B4-BE49-F238E27FC236}">
                <a16:creationId xmlns:a16="http://schemas.microsoft.com/office/drawing/2014/main" id="{5C5C791C-21E3-0342-AFC4-8450182556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09938" y="2524125"/>
            <a:ext cx="25241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fr-FR"/>
          </a:p>
        </p:txBody>
      </p:sp>
      <p:sp>
        <p:nvSpPr>
          <p:cNvPr id="1031" name="AutoShape 5" descr="Z">
            <a:extLst>
              <a:ext uri="{FF2B5EF4-FFF2-40B4-BE49-F238E27FC236}">
                <a16:creationId xmlns:a16="http://schemas.microsoft.com/office/drawing/2014/main" id="{29752EAF-350B-C447-87FD-0F547EE15C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09938" y="2524125"/>
            <a:ext cx="25241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fr-FR"/>
          </a:p>
        </p:txBody>
      </p:sp>
      <p:sp>
        <p:nvSpPr>
          <p:cNvPr id="1032" name="AutoShape 6" descr="Z">
            <a:extLst>
              <a:ext uri="{FF2B5EF4-FFF2-40B4-BE49-F238E27FC236}">
                <a16:creationId xmlns:a16="http://schemas.microsoft.com/office/drawing/2014/main" id="{28789410-F055-8D45-A2DD-E0D401DCFB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09938" y="2524125"/>
            <a:ext cx="25241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fr-FR"/>
          </a:p>
        </p:txBody>
      </p:sp>
      <p:pic>
        <p:nvPicPr>
          <p:cNvPr id="1033" name="Picture 7" descr="LennardJones">
            <a:extLst>
              <a:ext uri="{FF2B5EF4-FFF2-40B4-BE49-F238E27FC236}">
                <a16:creationId xmlns:a16="http://schemas.microsoft.com/office/drawing/2014/main" id="{8B34A4E2-0FE4-AC41-B7CF-5CBED4983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88" y="836613"/>
            <a:ext cx="4608512" cy="330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 Box 8">
            <a:extLst>
              <a:ext uri="{FF2B5EF4-FFF2-40B4-BE49-F238E27FC236}">
                <a16:creationId xmlns:a16="http://schemas.microsoft.com/office/drawing/2014/main" id="{F9AD9113-2AB6-7640-9FD8-537F45066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6250"/>
            <a:ext cx="315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fr-FR" b="1"/>
              <a:t>Lennard-Jonesův potenciál</a:t>
            </a:r>
          </a:p>
        </p:txBody>
      </p:sp>
      <p:graphicFrame>
        <p:nvGraphicFramePr>
          <p:cNvPr id="1026" name="Object 9">
            <a:extLst>
              <a:ext uri="{FF2B5EF4-FFF2-40B4-BE49-F238E27FC236}">
                <a16:creationId xmlns:a16="http://schemas.microsoft.com/office/drawing/2014/main" id="{8E413C63-7F6F-8644-BBC7-D3746922C0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750" y="1125538"/>
          <a:ext cx="2303463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Equation" r:id="rId4" imgW="22237700" imgH="9067800" progId="Equation.3">
                  <p:embed/>
                </p:oleObj>
              </mc:Choice>
              <mc:Fallback>
                <p:oleObj name="Equation" r:id="rId4" imgW="22237700" imgH="9067800" progId="Equation.3">
                  <p:embed/>
                  <p:pic>
                    <p:nvPicPr>
                      <p:cNvPr id="1026" name="Object 9">
                        <a:extLst>
                          <a:ext uri="{FF2B5EF4-FFF2-40B4-BE49-F238E27FC236}">
                            <a16:creationId xmlns:a16="http://schemas.microsoft.com/office/drawing/2014/main" id="{8E413C63-7F6F-8644-BBC7-D3746922C0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125538"/>
                        <a:ext cx="2303463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AutoShape 10" descr="9k=">
            <a:extLst>
              <a:ext uri="{FF2B5EF4-FFF2-40B4-BE49-F238E27FC236}">
                <a16:creationId xmlns:a16="http://schemas.microsoft.com/office/drawing/2014/main" id="{32C2A92C-E333-7347-B091-74841CD69DB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2695575"/>
            <a:ext cx="228600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fr-FR"/>
          </a:p>
        </p:txBody>
      </p:sp>
      <p:sp>
        <p:nvSpPr>
          <p:cNvPr id="1036" name="AutoShape 11" descr="9k=">
            <a:extLst>
              <a:ext uri="{FF2B5EF4-FFF2-40B4-BE49-F238E27FC236}">
                <a16:creationId xmlns:a16="http://schemas.microsoft.com/office/drawing/2014/main" id="{C6DC5AA6-C81C-D64F-A8F9-DE14050671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2695575"/>
            <a:ext cx="228600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fr-FR"/>
          </a:p>
        </p:txBody>
      </p:sp>
      <p:pic>
        <p:nvPicPr>
          <p:cNvPr id="1037" name="Picture 12" descr="Lennard2">
            <a:extLst>
              <a:ext uri="{FF2B5EF4-FFF2-40B4-BE49-F238E27FC236}">
                <a16:creationId xmlns:a16="http://schemas.microsoft.com/office/drawing/2014/main" id="{57976DF2-86B1-9A42-AC80-66AD1C7D2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644900"/>
            <a:ext cx="3816350" cy="244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8" name="Text Box 13">
            <a:extLst>
              <a:ext uri="{FF2B5EF4-FFF2-40B4-BE49-F238E27FC236}">
                <a16:creationId xmlns:a16="http://schemas.microsoft.com/office/drawing/2014/main" id="{709286D6-40A9-F746-82EC-9B50C16D5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5753100"/>
            <a:ext cx="4079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fr-FR" b="1"/>
              <a:t>r</a:t>
            </a:r>
            <a:r>
              <a:rPr lang="cs-CZ" altLang="fr-FR" b="1" baseline="-25000"/>
              <a:t>m</a:t>
            </a:r>
          </a:p>
        </p:txBody>
      </p:sp>
      <p:graphicFrame>
        <p:nvGraphicFramePr>
          <p:cNvPr id="1027" name="Object 14">
            <a:extLst>
              <a:ext uri="{FF2B5EF4-FFF2-40B4-BE49-F238E27FC236}">
                <a16:creationId xmlns:a16="http://schemas.microsoft.com/office/drawing/2014/main" id="{D4A46CC2-2991-714A-BC49-03A89CAFF1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2205038"/>
          <a:ext cx="3576638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Rovnice" r:id="rId7" imgW="34518600" imgH="9067800" progId="Equation.3">
                  <p:embed/>
                </p:oleObj>
              </mc:Choice>
              <mc:Fallback>
                <p:oleObj name="Rovnice" r:id="rId7" imgW="34518600" imgH="9067800" progId="Equation.3">
                  <p:embed/>
                  <p:pic>
                    <p:nvPicPr>
                      <p:cNvPr id="1027" name="Object 14">
                        <a:extLst>
                          <a:ext uri="{FF2B5EF4-FFF2-40B4-BE49-F238E27FC236}">
                            <a16:creationId xmlns:a16="http://schemas.microsoft.com/office/drawing/2014/main" id="{D4A46CC2-2991-714A-BC49-03A89CAFF1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205038"/>
                        <a:ext cx="3576638" cy="1011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9" name="Text Box 15">
            <a:extLst>
              <a:ext uri="{FF2B5EF4-FFF2-40B4-BE49-F238E27FC236}">
                <a16:creationId xmlns:a16="http://schemas.microsoft.com/office/drawing/2014/main" id="{3E816ADF-EC6C-CD49-89E3-20D7DE2FB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6162675"/>
            <a:ext cx="1277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fr-FR" b="1">
                <a:latin typeface="Symbol" pitchFamily="2" charset="2"/>
              </a:rPr>
              <a:t>s :</a:t>
            </a:r>
            <a:r>
              <a:rPr lang="cs-CZ" altLang="fr-FR" b="1">
                <a:latin typeface="Times New Roman" panose="02020603050405020304" pitchFamily="18" charset="0"/>
              </a:rPr>
              <a:t> r(V = 0)</a:t>
            </a:r>
            <a:endParaRPr lang="cs-CZ" altLang="fr-FR" b="1">
              <a:latin typeface="Symbol" pitchFamily="2" charset="2"/>
            </a:endParaRPr>
          </a:p>
        </p:txBody>
      </p:sp>
      <p:sp>
        <p:nvSpPr>
          <p:cNvPr id="1040" name="Text Box 16">
            <a:extLst>
              <a:ext uri="{FF2B5EF4-FFF2-40B4-BE49-F238E27FC236}">
                <a16:creationId xmlns:a16="http://schemas.microsoft.com/office/drawing/2014/main" id="{A6FA86F5-65AA-7E42-85B0-A3CA0130E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165850"/>
            <a:ext cx="1390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fr-FR" b="1">
                <a:latin typeface="Times New Roman" panose="02020603050405020304" pitchFamily="18" charset="0"/>
              </a:rPr>
              <a:t>r</a:t>
            </a:r>
            <a:r>
              <a:rPr lang="cs-CZ" altLang="fr-FR" b="1" baseline="-25000">
                <a:latin typeface="Times New Roman" panose="02020603050405020304" pitchFamily="18" charset="0"/>
              </a:rPr>
              <a:t>m</a:t>
            </a:r>
            <a:r>
              <a:rPr lang="cs-CZ" altLang="fr-FR" b="1">
                <a:latin typeface="Symbol" pitchFamily="2" charset="2"/>
              </a:rPr>
              <a:t> :</a:t>
            </a:r>
            <a:r>
              <a:rPr lang="cs-CZ" altLang="fr-FR" b="1">
                <a:latin typeface="Times New Roman" panose="02020603050405020304" pitchFamily="18" charset="0"/>
              </a:rPr>
              <a:t> r(Vmin)</a:t>
            </a:r>
            <a:endParaRPr lang="cs-CZ" altLang="fr-FR" b="1">
              <a:latin typeface="Symbol" pitchFamily="2" charset="2"/>
            </a:endParaRPr>
          </a:p>
        </p:txBody>
      </p:sp>
      <p:sp>
        <p:nvSpPr>
          <p:cNvPr id="1041" name="Text Box 17">
            <a:extLst>
              <a:ext uri="{FF2B5EF4-FFF2-40B4-BE49-F238E27FC236}">
                <a16:creationId xmlns:a16="http://schemas.microsoft.com/office/drawing/2014/main" id="{E53246A3-7467-E44E-87EC-0F40FFBD7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573463"/>
            <a:ext cx="3816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fr-FR" b="1"/>
              <a:t>Cvičení 1: vyjádřete </a:t>
            </a:r>
            <a:r>
              <a:rPr lang="cs-CZ" altLang="fr-FR" b="1">
                <a:latin typeface="Symbol" pitchFamily="2" charset="2"/>
              </a:rPr>
              <a:t>e</a:t>
            </a:r>
            <a:r>
              <a:rPr lang="cs-CZ" altLang="fr-FR" b="1"/>
              <a:t> a </a:t>
            </a:r>
            <a:r>
              <a:rPr lang="cs-CZ" altLang="fr-FR" b="1">
                <a:latin typeface="Symbol" pitchFamily="2" charset="2"/>
              </a:rPr>
              <a:t>s</a:t>
            </a:r>
            <a:r>
              <a:rPr lang="cs-CZ" altLang="fr-FR" b="1"/>
              <a:t> pomocí</a:t>
            </a:r>
          </a:p>
          <a:p>
            <a:pPr eaLnBrk="1" hangingPunct="1"/>
            <a:r>
              <a:rPr lang="cs-CZ" altLang="fr-FR" b="1"/>
              <a:t>parametrů A a B</a:t>
            </a:r>
          </a:p>
        </p:txBody>
      </p:sp>
      <p:sp>
        <p:nvSpPr>
          <p:cNvPr id="1042" name="Text Box 18">
            <a:extLst>
              <a:ext uri="{FF2B5EF4-FFF2-40B4-BE49-F238E27FC236}">
                <a16:creationId xmlns:a16="http://schemas.microsoft.com/office/drawing/2014/main" id="{284A03CC-39FD-014C-8977-DBFD33F37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581525"/>
            <a:ext cx="38163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fr-FR" b="1"/>
              <a:t>Cvičení 2: odvoďte vzorec pro V(r) pomocí parametrů </a:t>
            </a:r>
            <a:r>
              <a:rPr lang="cs-CZ" altLang="fr-FR" b="1">
                <a:latin typeface="Symbol" pitchFamily="2" charset="2"/>
              </a:rPr>
              <a:t>e</a:t>
            </a:r>
            <a:r>
              <a:rPr lang="cs-CZ" altLang="fr-FR" b="1"/>
              <a:t> a r</a:t>
            </a:r>
            <a:r>
              <a:rPr lang="cs-CZ" altLang="fr-FR" b="1" baseline="-25000"/>
              <a:t>m</a:t>
            </a:r>
          </a:p>
          <a:p>
            <a:pPr eaLnBrk="1" hangingPunct="1"/>
            <a:r>
              <a:rPr lang="cs-CZ" altLang="fr-FR" b="1"/>
              <a:t>vyjádřete A a B pomocí</a:t>
            </a:r>
          </a:p>
          <a:p>
            <a:pPr eaLnBrk="1" hangingPunct="1"/>
            <a:r>
              <a:rPr lang="cs-CZ" altLang="fr-FR" b="1"/>
              <a:t>parametrů </a:t>
            </a:r>
            <a:r>
              <a:rPr lang="cs-CZ" altLang="fr-FR" b="1">
                <a:latin typeface="Symbol" pitchFamily="2" charset="2"/>
              </a:rPr>
              <a:t>e</a:t>
            </a:r>
            <a:r>
              <a:rPr lang="cs-CZ" altLang="fr-FR" b="1"/>
              <a:t> a r</a:t>
            </a:r>
            <a:r>
              <a:rPr lang="cs-CZ" altLang="fr-FR" b="1" baseline="-2500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88750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5">
            <a:extLst>
              <a:ext uri="{FF2B5EF4-FFF2-40B4-BE49-F238E27FC236}">
                <a16:creationId xmlns:a16="http://schemas.microsoft.com/office/drawing/2014/main" id="{26D03193-FCC1-2444-B85E-7B5B8D5A6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764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fr-FR"/>
          </a:p>
        </p:txBody>
      </p:sp>
      <p:graphicFrame>
        <p:nvGraphicFramePr>
          <p:cNvPr id="2050" name="Object 4">
            <a:extLst>
              <a:ext uri="{FF2B5EF4-FFF2-40B4-BE49-F238E27FC236}">
                <a16:creationId xmlns:a16="http://schemas.microsoft.com/office/drawing/2014/main" id="{55158003-3128-844A-98F4-A5674DEEC1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88913"/>
          <a:ext cx="3355975" cy="636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Équation" r:id="rId3" imgW="34226500" imgH="87185500" progId="Equation.3">
                  <p:embed/>
                </p:oleObj>
              </mc:Choice>
              <mc:Fallback>
                <p:oleObj name="Équation" r:id="rId3" imgW="34226500" imgH="87185500" progId="Equation.3">
                  <p:embed/>
                  <p:pic>
                    <p:nvPicPr>
                      <p:cNvPr id="2050" name="Object 4">
                        <a:extLst>
                          <a:ext uri="{FF2B5EF4-FFF2-40B4-BE49-F238E27FC236}">
                            <a16:creationId xmlns:a16="http://schemas.microsoft.com/office/drawing/2014/main" id="{55158003-3128-844A-98F4-A5674DEEC1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8913"/>
                        <a:ext cx="3355975" cy="6367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7">
            <a:extLst>
              <a:ext uri="{FF2B5EF4-FFF2-40B4-BE49-F238E27FC236}">
                <a16:creationId xmlns:a16="http://schemas.microsoft.com/office/drawing/2014/main" id="{7991367D-C4D5-EC47-8C1D-8C72B6A3E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38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fr-FR"/>
          </a:p>
        </p:txBody>
      </p:sp>
      <p:graphicFrame>
        <p:nvGraphicFramePr>
          <p:cNvPr id="2051" name="Object 6">
            <a:extLst>
              <a:ext uri="{FF2B5EF4-FFF2-40B4-BE49-F238E27FC236}">
                <a16:creationId xmlns:a16="http://schemas.microsoft.com/office/drawing/2014/main" id="{3AF31DCB-E89D-D34D-B444-034BF162AA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84663" y="188913"/>
          <a:ext cx="1617662" cy="208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5" imgW="19304000" imgH="24866600" progId="Equation.3">
                  <p:embed/>
                </p:oleObj>
              </mc:Choice>
              <mc:Fallback>
                <p:oleObj name="Equation" r:id="rId5" imgW="19304000" imgH="24866600" progId="Equation.3">
                  <p:embed/>
                  <p:pic>
                    <p:nvPicPr>
                      <p:cNvPr id="2051" name="Object 6">
                        <a:extLst>
                          <a:ext uri="{FF2B5EF4-FFF2-40B4-BE49-F238E27FC236}">
                            <a16:creationId xmlns:a16="http://schemas.microsoft.com/office/drawing/2014/main" id="{3AF31DCB-E89D-D34D-B444-034BF162AA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188913"/>
                        <a:ext cx="1617662" cy="2087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9">
            <a:extLst>
              <a:ext uri="{FF2B5EF4-FFF2-40B4-BE49-F238E27FC236}">
                <a16:creationId xmlns:a16="http://schemas.microsoft.com/office/drawing/2014/main" id="{34931475-ED73-644F-B804-A994F80DF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fr-FR"/>
          </a:p>
        </p:txBody>
      </p:sp>
      <p:graphicFrame>
        <p:nvGraphicFramePr>
          <p:cNvPr id="2052" name="Object 8">
            <a:extLst>
              <a:ext uri="{FF2B5EF4-FFF2-40B4-BE49-F238E27FC236}">
                <a16:creationId xmlns:a16="http://schemas.microsoft.com/office/drawing/2014/main" id="{BCFAA9CE-A4CA-1246-9D6F-990A55BCB4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10150" y="2625725"/>
          <a:ext cx="2762250" cy="402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Équation" r:id="rId7" imgW="35699700" imgH="52082700" progId="Equation.3">
                  <p:embed/>
                </p:oleObj>
              </mc:Choice>
              <mc:Fallback>
                <p:oleObj name="Équation" r:id="rId7" imgW="35699700" imgH="52082700" progId="Equation.3">
                  <p:embed/>
                  <p:pic>
                    <p:nvPicPr>
                      <p:cNvPr id="2052" name="Object 8">
                        <a:extLst>
                          <a:ext uri="{FF2B5EF4-FFF2-40B4-BE49-F238E27FC236}">
                            <a16:creationId xmlns:a16="http://schemas.microsoft.com/office/drawing/2014/main" id="{BCFAA9CE-A4CA-1246-9D6F-990A55BCB4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150" y="2625725"/>
                        <a:ext cx="2762250" cy="402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Text Box 10">
            <a:extLst>
              <a:ext uri="{FF2B5EF4-FFF2-40B4-BE49-F238E27FC236}">
                <a16:creationId xmlns:a16="http://schemas.microsoft.com/office/drawing/2014/main" id="{DF3E06FF-6A13-FF4F-9935-38323D530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0" y="128905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CH" altLang="fr-FR"/>
              <a:t>pro </a:t>
            </a:r>
            <a:r>
              <a:rPr lang="de-CH" altLang="fr-FR" i="1"/>
              <a:t>r = r</a:t>
            </a:r>
            <a:r>
              <a:rPr lang="de-CH" altLang="fr-FR" i="1" baseline="-25000"/>
              <a:t>m</a:t>
            </a:r>
            <a:r>
              <a:rPr lang="de-CH" altLang="fr-FR"/>
              <a:t> plat</a:t>
            </a:r>
            <a:r>
              <a:rPr lang="cs-CZ" altLang="fr-FR"/>
              <a:t>í:</a:t>
            </a:r>
            <a:endParaRPr lang="fr-FR" altLang="fr-FR"/>
          </a:p>
        </p:txBody>
      </p:sp>
      <p:sp>
        <p:nvSpPr>
          <p:cNvPr id="2058" name="Rectangle 12">
            <a:extLst>
              <a:ext uri="{FF2B5EF4-FFF2-40B4-BE49-F238E27FC236}">
                <a16:creationId xmlns:a16="http://schemas.microsoft.com/office/drawing/2014/main" id="{FC767794-3356-794C-8211-77E562E61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1692275" cy="8636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fr-FR"/>
          </a:p>
        </p:txBody>
      </p:sp>
      <p:sp>
        <p:nvSpPr>
          <p:cNvPr id="2059" name="Rectangle 14">
            <a:extLst>
              <a:ext uri="{FF2B5EF4-FFF2-40B4-BE49-F238E27FC236}">
                <a16:creationId xmlns:a16="http://schemas.microsoft.com/office/drawing/2014/main" id="{EDBABE73-C253-D940-B4B7-D11E3CAC7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34050"/>
            <a:ext cx="3492500" cy="86518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fr-FR"/>
          </a:p>
        </p:txBody>
      </p:sp>
      <p:sp>
        <p:nvSpPr>
          <p:cNvPr id="2060" name="Rectangle 15">
            <a:extLst>
              <a:ext uri="{FF2B5EF4-FFF2-40B4-BE49-F238E27FC236}">
                <a16:creationId xmlns:a16="http://schemas.microsoft.com/office/drawing/2014/main" id="{8B5CBA60-10D5-0A4C-A992-E83467907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1268413"/>
            <a:ext cx="1512888" cy="1081087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fr-FR"/>
          </a:p>
        </p:txBody>
      </p:sp>
      <p:sp>
        <p:nvSpPr>
          <p:cNvPr id="2061" name="Rectangle 16">
            <a:extLst>
              <a:ext uri="{FF2B5EF4-FFF2-40B4-BE49-F238E27FC236}">
                <a16:creationId xmlns:a16="http://schemas.microsoft.com/office/drawing/2014/main" id="{776BC2A5-D142-964F-9004-ADF2D7F34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4941888"/>
            <a:ext cx="3457575" cy="17272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fr-FR"/>
          </a:p>
        </p:txBody>
      </p:sp>
      <p:graphicFrame>
        <p:nvGraphicFramePr>
          <p:cNvPr id="2053" name="Object 17">
            <a:extLst>
              <a:ext uri="{FF2B5EF4-FFF2-40B4-BE49-F238E27FC236}">
                <a16:creationId xmlns:a16="http://schemas.microsoft.com/office/drawing/2014/main" id="{B52354B8-691E-1042-83E3-CDC252BBDE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02450" y="1196975"/>
          <a:ext cx="1787525" cy="169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Équation" r:id="rId9" imgW="21361400" imgH="20193000" progId="Equation.3">
                  <p:embed/>
                </p:oleObj>
              </mc:Choice>
              <mc:Fallback>
                <p:oleObj name="Équation" r:id="rId9" imgW="21361400" imgH="20193000" progId="Equation.3">
                  <p:embed/>
                  <p:pic>
                    <p:nvPicPr>
                      <p:cNvPr id="2053" name="Object 17">
                        <a:extLst>
                          <a:ext uri="{FF2B5EF4-FFF2-40B4-BE49-F238E27FC236}">
                            <a16:creationId xmlns:a16="http://schemas.microsoft.com/office/drawing/2014/main" id="{B52354B8-691E-1042-83E3-CDC252BBDE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2450" y="1196975"/>
                        <a:ext cx="1787525" cy="169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Text Box 18">
            <a:extLst>
              <a:ext uri="{FF2B5EF4-FFF2-40B4-BE49-F238E27FC236}">
                <a16:creationId xmlns:a16="http://schemas.microsoft.com/office/drawing/2014/main" id="{F5125804-9C7B-8C46-B5D7-066B9224C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3" y="4741863"/>
            <a:ext cx="30527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CH" altLang="fr-FR" b="1"/>
              <a:t>Pozor, </a:t>
            </a:r>
            <a:r>
              <a:rPr lang="de-CH" altLang="fr-FR" b="1">
                <a:latin typeface="Symbol" pitchFamily="2" charset="2"/>
              </a:rPr>
              <a:t>e</a:t>
            </a:r>
            <a:r>
              <a:rPr lang="de-CH" altLang="fr-FR" b="1"/>
              <a:t> je kladn</a:t>
            </a:r>
            <a:r>
              <a:rPr lang="cs-CZ" altLang="fr-FR" b="1"/>
              <a:t>á hodnota</a:t>
            </a:r>
          </a:p>
          <a:p>
            <a:pPr eaLnBrk="1" hangingPunct="1"/>
            <a:r>
              <a:rPr lang="cs-CZ" altLang="fr-FR" b="1"/>
              <a:t>(hloubka energ. minima)</a:t>
            </a:r>
            <a:endParaRPr lang="fr-FR" altLang="fr-FR" b="1"/>
          </a:p>
        </p:txBody>
      </p:sp>
      <p:sp>
        <p:nvSpPr>
          <p:cNvPr id="2063" name="AutoShape 19">
            <a:extLst>
              <a:ext uri="{FF2B5EF4-FFF2-40B4-BE49-F238E27FC236}">
                <a16:creationId xmlns:a16="http://schemas.microsoft.com/office/drawing/2014/main" id="{BA3BCCAD-A8D1-A14B-9C63-367C37E41319}"/>
              </a:ext>
            </a:extLst>
          </p:cNvPr>
          <p:cNvSpPr>
            <a:spLocks/>
          </p:cNvSpPr>
          <p:nvPr/>
        </p:nvSpPr>
        <p:spPr bwMode="auto">
          <a:xfrm>
            <a:off x="5867400" y="333375"/>
            <a:ext cx="649288" cy="2951163"/>
          </a:xfrm>
          <a:prstGeom prst="rightBrace">
            <a:avLst>
              <a:gd name="adj1" fmla="val 3787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fr-FR"/>
          </a:p>
        </p:txBody>
      </p:sp>
      <p:sp>
        <p:nvSpPr>
          <p:cNvPr id="2064" name="Rectangle 20">
            <a:extLst>
              <a:ext uri="{FF2B5EF4-FFF2-40B4-BE49-F238E27FC236}">
                <a16:creationId xmlns:a16="http://schemas.microsoft.com/office/drawing/2014/main" id="{2CA130F8-ABDB-AC48-A6DA-6E0977602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1916113"/>
            <a:ext cx="1800225" cy="11525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fr-FR"/>
          </a:p>
        </p:txBody>
      </p:sp>
      <p:sp>
        <p:nvSpPr>
          <p:cNvPr id="2065" name="Arc 21">
            <a:extLst>
              <a:ext uri="{FF2B5EF4-FFF2-40B4-BE49-F238E27FC236}">
                <a16:creationId xmlns:a16="http://schemas.microsoft.com/office/drawing/2014/main" id="{AE5125BC-F3DE-5240-9956-6260D41CA307}"/>
              </a:ext>
            </a:extLst>
          </p:cNvPr>
          <p:cNvSpPr>
            <a:spLocks/>
          </p:cNvSpPr>
          <p:nvPr/>
        </p:nvSpPr>
        <p:spPr bwMode="auto">
          <a:xfrm rot="19476015" flipH="1">
            <a:off x="3924300" y="549275"/>
            <a:ext cx="431800" cy="576263"/>
          </a:xfrm>
          <a:custGeom>
            <a:avLst/>
            <a:gdLst>
              <a:gd name="T0" fmla="*/ 0 w 21600"/>
              <a:gd name="T1" fmla="*/ 0 h 21600"/>
              <a:gd name="T2" fmla="*/ 431800 w 21600"/>
              <a:gd name="T3" fmla="*/ 576263 h 21600"/>
              <a:gd name="T4" fmla="*/ 0 w 21600"/>
              <a:gd name="T5" fmla="*/ 57626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66" name="Arc 23">
            <a:extLst>
              <a:ext uri="{FF2B5EF4-FFF2-40B4-BE49-F238E27FC236}">
                <a16:creationId xmlns:a16="http://schemas.microsoft.com/office/drawing/2014/main" id="{BD351EB3-BBA5-5245-B12F-F33B77E9E953}"/>
              </a:ext>
            </a:extLst>
          </p:cNvPr>
          <p:cNvSpPr>
            <a:spLocks/>
          </p:cNvSpPr>
          <p:nvPr/>
        </p:nvSpPr>
        <p:spPr bwMode="auto">
          <a:xfrm rot="800886">
            <a:off x="1403350" y="2924175"/>
            <a:ext cx="431800" cy="576263"/>
          </a:xfrm>
          <a:custGeom>
            <a:avLst/>
            <a:gdLst>
              <a:gd name="T0" fmla="*/ 0 w 21600"/>
              <a:gd name="T1" fmla="*/ 0 h 21600"/>
              <a:gd name="T2" fmla="*/ 431800 w 21600"/>
              <a:gd name="T3" fmla="*/ 576263 h 21600"/>
              <a:gd name="T4" fmla="*/ 0 w 21600"/>
              <a:gd name="T5" fmla="*/ 57626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061985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1701</TotalTime>
  <Words>179</Words>
  <Application>Microsoft Macintosh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ＭＳ Ｐゴシック</vt:lpstr>
      <vt:lpstr>Arial</vt:lpstr>
      <vt:lpstr>Calibri</vt:lpstr>
      <vt:lpstr>Symbol</vt:lpstr>
      <vt:lpstr>Times New Roman</vt:lpstr>
      <vt:lpstr>Modèle par défaut</vt:lpstr>
      <vt:lpstr>Image</vt:lpstr>
      <vt:lpstr>Equation</vt:lpstr>
      <vt:lpstr>Rovnice</vt:lpstr>
      <vt:lpstr>Équation</vt:lpstr>
      <vt:lpstr>PowerPoint Presentation</vt:lpstr>
      <vt:lpstr>PowerPoint Presentation</vt:lpstr>
      <vt:lpstr>PowerPoint Presentation</vt:lpstr>
      <vt:lpstr>PowerPoint Presentation</vt:lpstr>
    </vt:vector>
  </TitlesOfParts>
  <Company>UMR 8601 CNRS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JIRKA KOZELKA</dc:creator>
  <cp:lastModifiedBy>Microsoft Office User</cp:lastModifiedBy>
  <cp:revision>45</cp:revision>
  <dcterms:created xsi:type="dcterms:W3CDTF">2016-09-29T18:33:53Z</dcterms:created>
  <dcterms:modified xsi:type="dcterms:W3CDTF">2023-10-18T15:51:50Z</dcterms:modified>
</cp:coreProperties>
</file>