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479" r:id="rId3"/>
    <p:sldId id="487" r:id="rId4"/>
    <p:sldId id="508" r:id="rId5"/>
    <p:sldId id="481" r:id="rId6"/>
    <p:sldId id="507" r:id="rId7"/>
    <p:sldId id="501" r:id="rId8"/>
    <p:sldId id="503" r:id="rId9"/>
    <p:sldId id="505" r:id="rId10"/>
    <p:sldId id="510" r:id="rId11"/>
    <p:sldId id="258" r:id="rId12"/>
    <p:sldId id="500" r:id="rId13"/>
  </p:sldIdLst>
  <p:sldSz cx="9144000" cy="6858000" type="screen4x3"/>
  <p:notesSz cx="6797675" cy="99282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80" autoAdjust="0"/>
    <p:restoredTop sz="92456"/>
  </p:normalViewPr>
  <p:slideViewPr>
    <p:cSldViewPr>
      <p:cViewPr>
        <p:scale>
          <a:sx n="61" d="100"/>
          <a:sy n="61" d="100"/>
        </p:scale>
        <p:origin x="1888" y="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54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89C213-192A-794E-8B5C-E427695C4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1A994-CDFD-3044-B5BB-CB6413BC2C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FFE3E7F-DD79-3644-B5F0-23A06E7C251A}" type="datetimeFigureOut">
              <a:rPr lang="fr-FR"/>
              <a:pPr>
                <a:defRPr/>
              </a:pPr>
              <a:t>12/10/2023</a:t>
            </a:fld>
            <a:endParaRPr lang="fr-F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25744D4-ABAA-F642-BBF2-E0EAF88D5F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F48D2AE-CDCB-954D-B64F-744523313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4E7CA-01C9-6843-A7D8-56B9750772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ED052-FF72-1145-B2A3-D877D96A8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3D0326-E95F-FB43-B200-ECADB537DD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58EFE074-89FD-3746-94E9-343F5E207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F20AFE3C-3977-774B-ACF9-7C8D865DE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5839CFB0-D837-8C4E-84F9-7FBCA4D1D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9D1450-7871-CC44-A9A4-BE1FE19F6B39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D0326-E95F-FB43-B200-ECADB537DD94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29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F36D73-394B-574E-BB8C-769514E9A8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D180E1-86B6-5849-BD1B-78C979DA68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5F9DE4-7111-0146-9233-AC9D97939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ED85B-5C19-DB4D-BC62-747E4527ACD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091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DF573D-053F-5D4B-90E7-885932DB1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AC1D0B-573A-6C44-8DFC-B3FCEFEDF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78EA6F-612E-C84C-AE6F-F3162249F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B1D71-F0B4-F548-9B76-DDB29BA8843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76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92FB8C-864F-D24E-B15B-808B0F6C3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042305-8AA0-F842-9910-A4373CEC3E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DDFD59-6032-3A42-863F-E295C0135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64EBF-FDA1-6C42-929F-A915EB147F1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068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E1B745-92A8-EB42-AC7A-BFFD2D629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0E5DE2-F371-ED45-B29C-39F766DC1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86FC76-A1DB-DB45-8ECA-288E98E63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467FA-8E3F-3544-81A1-D0CB2523AD4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467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DF163-D785-8C4E-93E4-E604A771F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838899-32A2-DD48-868E-6F8359E74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C22D42-8D2B-7F4C-B1AC-0F7C21203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621BD-67B0-7D4D-AA7A-5B4FF8D8493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213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58387B-F140-F743-893E-A36D4179A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10B59-36F8-A94B-BA25-6289921BA2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3470AF-2E9F-B84C-B22F-CDD5417711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4D56-1E92-9840-BE64-F611FEA7DCE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76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CE62ED-2DA0-3A4D-9D91-8B8CC9FFA0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2C89DD-B607-EB49-9A84-978122B5A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84D355-408A-9341-9E7C-CD9455361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4453-0057-234D-A848-DEDD210767D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363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095799-ACF8-3B47-B4BE-C02C7EE6E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F549F9-6598-8749-B4C5-697467F94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669764-4A9F-D542-A0E1-594CD10CB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443FF-EBA9-FC4B-B7D5-09AEE7A7660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420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59C723-EE43-2744-BF43-B4DFF950E1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ADA46D-06D6-5B42-AAA8-E6CD8BF6B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C57875-665F-CE4F-A91B-4DE4DE08D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5F204-57ED-8D40-ABE3-B83CA27B98F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519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59FBE6-5D9C-2249-8230-D0B3B80EE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FE1E5-C35F-E24D-819F-C1F08DAB3E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40644-6D69-604F-A017-0AC591D68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C176A-3597-6143-A10E-223DDA48247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40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DD5CE9-48CA-EE45-BC91-9416B6448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FD7D2-0B51-6142-AB19-D4273528D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20FD11-8E2A-5048-875B-701458E43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4C242-BAC3-E24C-A1A2-6CD7BAFF06C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014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4AB056-1CD8-0741-B78F-50243A475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BA1B60-8243-084C-8D0C-DBC66E66A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2DBB52-4956-374B-AB2C-E6549CFB69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21CE4F-092C-F646-9350-3BE01BE3D3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7E5878C-1767-FD42-B996-3D8A408D62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02F179-1E03-CB49-A67B-14AC5041FE0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kozelka.jiri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0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1.jpeg"/><Relationship Id="rId7" Type="http://schemas.openxmlformats.org/officeDocument/2006/relationships/image" Target="../media/image8.emf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emf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2.png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0570B616-A533-A247-8432-8ED18229D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349500"/>
            <a:ext cx="314801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F1190 Úvod do biofyziky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Masarykova Univerzita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Podzimní semestr 20</a:t>
            </a:r>
            <a:r>
              <a:rPr lang="de-CH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Přednáška ze </a:t>
            </a:r>
            <a:r>
              <a:rPr lang="de-CH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12</a:t>
            </a: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.10.20</a:t>
            </a:r>
            <a:r>
              <a:rPr lang="de-CH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23</a:t>
            </a:r>
            <a:endParaRPr lang="fr-FR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BBED9A35-7236-3F48-8EC7-2A709929C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373688"/>
            <a:ext cx="88931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Vyučující: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Prof. Jiří Kozelka, Biofyzikální Laboratoř, Ústav fyziky kondenzovaných látek, </a:t>
            </a:r>
            <a:r>
              <a:rPr lang="cs-CZ" altLang="fr-FR" sz="2000" b="1" dirty="0" err="1">
                <a:ea typeface="ＭＳ Ｐゴシック" panose="020B0600070205080204" pitchFamily="34" charset="-128"/>
                <a:cs typeface="Times New Roman" panose="02020603050405020304" pitchFamily="18" charset="0"/>
              </a:rPr>
              <a:t>PřF</a:t>
            </a: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MU, Kotlářská 2, </a:t>
            </a: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  <a:hlinkClick r:id="rId2"/>
              </a:rPr>
              <a:t>kozelka.jiri@gmail.com</a:t>
            </a:r>
            <a:endParaRPr lang="cs-CZ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4339" name="Picture 4" descr="OPVK_hor_zakladni_logolink_RGB_cz">
            <a:extLst>
              <a:ext uri="{FF2B5EF4-FFF2-40B4-BE49-F238E27FC236}">
                <a16:creationId xmlns:a16="http://schemas.microsoft.com/office/drawing/2014/main" id="{79FD3BB6-1C6F-0745-AF94-951672AF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640873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57"/>
    </mc:Choice>
    <mc:Fallback xmlns="">
      <p:transition spd="slow" advTm="1593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613173A5-580F-9540-9BAD-63588BBD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6975475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2" name="Rectangle 5">
            <a:extLst>
              <a:ext uri="{FF2B5EF4-FFF2-40B4-BE49-F238E27FC236}">
                <a16:creationId xmlns:a16="http://schemas.microsoft.com/office/drawing/2014/main" id="{AC1473C4-451B-E54A-8990-2485456E3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196975"/>
            <a:ext cx="43180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5603" name="Line 6">
            <a:extLst>
              <a:ext uri="{FF2B5EF4-FFF2-40B4-BE49-F238E27FC236}">
                <a16:creationId xmlns:a16="http://schemas.microsoft.com/office/drawing/2014/main" id="{0A2BDDAA-ADD2-304A-864B-A9F4E3766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11969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4" name="Text Box 7">
            <a:extLst>
              <a:ext uri="{FF2B5EF4-FFF2-40B4-BE49-F238E27FC236}">
                <a16:creationId xmlns:a16="http://schemas.microsoft.com/office/drawing/2014/main" id="{174D28F6-130A-994D-BA02-298F7865C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050925"/>
            <a:ext cx="2027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400"/>
              <a:t>Nicotinamide (oxidized)</a:t>
            </a:r>
            <a:endParaRPr lang="fr-FR" altLang="fr-FR" sz="1400"/>
          </a:p>
        </p:txBody>
      </p:sp>
      <p:sp>
        <p:nvSpPr>
          <p:cNvPr id="25605" name="Text Box 8">
            <a:extLst>
              <a:ext uri="{FF2B5EF4-FFF2-40B4-BE49-F238E27FC236}">
                <a16:creationId xmlns:a16="http://schemas.microsoft.com/office/drawing/2014/main" id="{9EE6DFEB-B1BA-954B-82B5-BEB3F437F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676275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400"/>
              <a:t>Nicotinamide (reduced)</a:t>
            </a:r>
            <a:endParaRPr lang="fr-FR" altLang="fr-FR" sz="1400"/>
          </a:p>
        </p:txBody>
      </p:sp>
      <p:sp>
        <p:nvSpPr>
          <p:cNvPr id="25606" name="Line 9">
            <a:extLst>
              <a:ext uri="{FF2B5EF4-FFF2-40B4-BE49-F238E27FC236}">
                <a16:creationId xmlns:a16="http://schemas.microsoft.com/office/drawing/2014/main" id="{82850EB2-755A-9D45-AC3A-3D0D0F8A18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9096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7" name="Text Box 10">
            <a:extLst>
              <a:ext uri="{FF2B5EF4-FFF2-40B4-BE49-F238E27FC236}">
                <a16:creationId xmlns:a16="http://schemas.microsoft.com/office/drawing/2014/main" id="{CE42DE4D-6950-AE45-A051-5D97EB995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3" y="3860800"/>
            <a:ext cx="2274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200"/>
              <a:t>Garrett, Grisham: Biochemistry</a:t>
            </a:r>
            <a:endParaRPr lang="fr-FR" altLang="fr-FR" sz="1200"/>
          </a:p>
        </p:txBody>
      </p:sp>
      <p:sp>
        <p:nvSpPr>
          <p:cNvPr id="25608" name="Text Box 11">
            <a:extLst>
              <a:ext uri="{FF2B5EF4-FFF2-40B4-BE49-F238E27FC236}">
                <a16:creationId xmlns:a16="http://schemas.microsoft.com/office/drawing/2014/main" id="{CEF98150-4550-224B-90E9-673A541E8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836613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9" name="Text Box 13">
            <a:extLst>
              <a:ext uri="{FF2B5EF4-FFF2-40B4-BE49-F238E27FC236}">
                <a16:creationId xmlns:a16="http://schemas.microsoft.com/office/drawing/2014/main" id="{2290E5A5-70B2-A046-81AB-2D8D8066D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196975"/>
            <a:ext cx="35877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0" name="Line 14">
            <a:extLst>
              <a:ext uri="{FF2B5EF4-FFF2-40B4-BE49-F238E27FC236}">
                <a16:creationId xmlns:a16="http://schemas.microsoft.com/office/drawing/2014/main" id="{C583F5F9-074C-204E-8372-3E827D0D1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141287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1" name="Text Box 15">
            <a:extLst>
              <a:ext uri="{FF2B5EF4-FFF2-40B4-BE49-F238E27FC236}">
                <a16:creationId xmlns:a16="http://schemas.microsoft.com/office/drawing/2014/main" id="{037CD707-BAF5-6744-8830-CC95ED31B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836613"/>
            <a:ext cx="4318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2" name="Text Box 16">
            <a:extLst>
              <a:ext uri="{FF2B5EF4-FFF2-40B4-BE49-F238E27FC236}">
                <a16:creationId xmlns:a16="http://schemas.microsoft.com/office/drawing/2014/main" id="{417B9510-182A-D842-BDEF-CD82731BD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628775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3" name="Line 17">
            <a:extLst>
              <a:ext uri="{FF2B5EF4-FFF2-40B4-BE49-F238E27FC236}">
                <a16:creationId xmlns:a16="http://schemas.microsoft.com/office/drawing/2014/main" id="{7F08DBCF-82A7-7D46-8D91-0965BEEACE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1557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4" name="Text Box 18">
            <a:extLst>
              <a:ext uri="{FF2B5EF4-FFF2-40B4-BE49-F238E27FC236}">
                <a16:creationId xmlns:a16="http://schemas.microsoft.com/office/drawing/2014/main" id="{E88DE0FE-7AA1-034F-80C5-938C8301A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1252538"/>
            <a:ext cx="430213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5" name="Line 19">
            <a:extLst>
              <a:ext uri="{FF2B5EF4-FFF2-40B4-BE49-F238E27FC236}">
                <a16:creationId xmlns:a16="http://schemas.microsoft.com/office/drawing/2014/main" id="{F0462A14-A8A3-C249-97E5-42318E83C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141287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6" name="Text Box 20">
            <a:extLst>
              <a:ext uri="{FF2B5EF4-FFF2-40B4-BE49-F238E27FC236}">
                <a16:creationId xmlns:a16="http://schemas.microsoft.com/office/drawing/2014/main" id="{4738CBCD-986C-5F48-8402-18B458977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908050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7" name="Text Box 21">
            <a:extLst>
              <a:ext uri="{FF2B5EF4-FFF2-40B4-BE49-F238E27FC236}">
                <a16:creationId xmlns:a16="http://schemas.microsoft.com/office/drawing/2014/main" id="{33AA3305-D160-B145-AC8B-B036E5529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908050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8" name="Text Box 22">
            <a:extLst>
              <a:ext uri="{FF2B5EF4-FFF2-40B4-BE49-F238E27FC236}">
                <a16:creationId xmlns:a16="http://schemas.microsoft.com/office/drawing/2014/main" id="{FD384AD1-1648-B647-B933-FE3A9A5E3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268413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9" name="Text Box 23">
            <a:extLst>
              <a:ext uri="{FF2B5EF4-FFF2-40B4-BE49-F238E27FC236}">
                <a16:creationId xmlns:a16="http://schemas.microsoft.com/office/drawing/2014/main" id="{22BC947E-C477-5D4D-8B84-09E320F98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268413"/>
            <a:ext cx="430213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0" name="Line 24">
            <a:extLst>
              <a:ext uri="{FF2B5EF4-FFF2-40B4-BE49-F238E27FC236}">
                <a16:creationId xmlns:a16="http://schemas.microsoft.com/office/drawing/2014/main" id="{C4E9C5B9-1DCB-2E44-9711-FD393E04E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1484313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1" name="Line 25">
            <a:extLst>
              <a:ext uri="{FF2B5EF4-FFF2-40B4-BE49-F238E27FC236}">
                <a16:creationId xmlns:a16="http://schemas.microsoft.com/office/drawing/2014/main" id="{9E621CF1-1DBC-5145-B118-AAB255E30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14843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2" name="Text Box 26">
            <a:extLst>
              <a:ext uri="{FF2B5EF4-FFF2-40B4-BE49-F238E27FC236}">
                <a16:creationId xmlns:a16="http://schemas.microsoft.com/office/drawing/2014/main" id="{3855F1D3-6B7F-8340-8628-6ADE5578E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196975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3" name="Line 27">
            <a:extLst>
              <a:ext uri="{FF2B5EF4-FFF2-40B4-BE49-F238E27FC236}">
                <a16:creationId xmlns:a16="http://schemas.microsoft.com/office/drawing/2014/main" id="{7F183862-7BEB-614C-ADF9-BAD20F926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1412875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4" name="Text Box 28">
            <a:extLst>
              <a:ext uri="{FF2B5EF4-FFF2-40B4-BE49-F238E27FC236}">
                <a16:creationId xmlns:a16="http://schemas.microsoft.com/office/drawing/2014/main" id="{9E4099E7-48C3-0146-9A87-EE3041E1E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133600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5" name="Line 29">
            <a:extLst>
              <a:ext uri="{FF2B5EF4-FFF2-40B4-BE49-F238E27FC236}">
                <a16:creationId xmlns:a16="http://schemas.microsoft.com/office/drawing/2014/main" id="{97A2A68C-B899-9E46-901E-E1EDF1B0EB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80288" y="1700213"/>
            <a:ext cx="71437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6" name="Text Box 32">
            <a:extLst>
              <a:ext uri="{FF2B5EF4-FFF2-40B4-BE49-F238E27FC236}">
                <a16:creationId xmlns:a16="http://schemas.microsoft.com/office/drawing/2014/main" id="{41C4A456-29E2-584E-B944-073EB8B48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773238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7" name="Text Box 34">
            <a:extLst>
              <a:ext uri="{FF2B5EF4-FFF2-40B4-BE49-F238E27FC236}">
                <a16:creationId xmlns:a16="http://schemas.microsoft.com/office/drawing/2014/main" id="{D268763A-7382-9F44-93F5-8DFF33AD5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773238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0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8" name="Line 37">
            <a:extLst>
              <a:ext uri="{FF2B5EF4-FFF2-40B4-BE49-F238E27FC236}">
                <a16:creationId xmlns:a16="http://schemas.microsoft.com/office/drawing/2014/main" id="{7610FD9C-BA5E-7442-A7BD-AB0DE02E83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191611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9" name="Line 38">
            <a:extLst>
              <a:ext uri="{FF2B5EF4-FFF2-40B4-BE49-F238E27FC236}">
                <a16:creationId xmlns:a16="http://schemas.microsoft.com/office/drawing/2014/main" id="{4619BC94-4D3A-FE49-8B6E-2F62DEB81E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191611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31" name="Rectangle 50">
            <a:extLst>
              <a:ext uri="{FF2B5EF4-FFF2-40B4-BE49-F238E27FC236}">
                <a16:creationId xmlns:a16="http://schemas.microsoft.com/office/drawing/2014/main" id="{DC230351-7D02-6A4A-9CED-B5B8CAEAA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292600"/>
            <a:ext cx="649288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5632" name="Obdélník 11">
            <a:extLst>
              <a:ext uri="{FF2B5EF4-FFF2-40B4-BE49-F238E27FC236}">
                <a16:creationId xmlns:a16="http://schemas.microsoft.com/office/drawing/2014/main" id="{B7F0C847-5CF7-DE4B-A637-8861AB512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2" y="4457276"/>
            <a:ext cx="74374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fr-FR" sz="1800" dirty="0" err="1"/>
              <a:t>Když</a:t>
            </a:r>
            <a:r>
              <a:rPr lang="de-CH" altLang="fr-FR" sz="1800" dirty="0"/>
              <a:t> </a:t>
            </a:r>
            <a:r>
              <a:rPr lang="de-CH" altLang="fr-FR" sz="1800" dirty="0" err="1"/>
              <a:t>jste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nyní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ověřili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že</a:t>
            </a:r>
            <a:r>
              <a:rPr lang="de-CH" altLang="fr-FR" sz="1800" dirty="0"/>
              <a:t> 1 </a:t>
            </a:r>
            <a:r>
              <a:rPr lang="de-CH" altLang="fr-FR" sz="1800" dirty="0" err="1"/>
              <a:t>mol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nikotinamidu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odbourá</a:t>
            </a:r>
            <a:r>
              <a:rPr lang="de-CH" altLang="fr-FR" sz="1800" dirty="0"/>
              <a:t> 1 </a:t>
            </a:r>
            <a:r>
              <a:rPr lang="de-CH" altLang="fr-FR" sz="1800" dirty="0" err="1"/>
              <a:t>mol</a:t>
            </a:r>
            <a:r>
              <a:rPr lang="de-CH" altLang="fr-FR" sz="1800" dirty="0"/>
              <a:t> </a:t>
            </a:r>
            <a:r>
              <a:rPr lang="de-CH" altLang="fr-FR" sz="1800" dirty="0" err="1"/>
              <a:t>etanolu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nenapadlo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vás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proč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nestačí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při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konzumaci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alkoholu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přijmout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příslušnou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dávku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nikontinamidu</a:t>
            </a:r>
            <a:r>
              <a:rPr lang="de-CH" altLang="fr-FR" sz="1800" dirty="0"/>
              <a:t> (</a:t>
            </a:r>
            <a:r>
              <a:rPr lang="de-CH" altLang="fr-FR" sz="1800" dirty="0" err="1"/>
              <a:t>např</a:t>
            </a:r>
            <a:r>
              <a:rPr lang="de-CH" altLang="fr-FR" sz="1800" dirty="0"/>
              <a:t>. </a:t>
            </a:r>
            <a:r>
              <a:rPr lang="de-CH" altLang="fr-FR" sz="1800" dirty="0" err="1"/>
              <a:t>jako</a:t>
            </a:r>
            <a:r>
              <a:rPr lang="de-CH" altLang="fr-FR" sz="1800" dirty="0"/>
              <a:t> </a:t>
            </a:r>
            <a:r>
              <a:rPr lang="de-CH" altLang="fr-FR" sz="1800" dirty="0" err="1"/>
              <a:t>derivát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Nicotinamide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Riboside</a:t>
            </a:r>
            <a:r>
              <a:rPr lang="de-CH" altLang="fr-FR" sz="1800" dirty="0"/>
              <a:t> Chloride, </a:t>
            </a:r>
            <a:r>
              <a:rPr lang="de-CH" altLang="fr-FR" sz="1800" dirty="0" err="1"/>
              <a:t>volně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koupi</a:t>
            </a:r>
            <a:r>
              <a:rPr lang="de-CH" altLang="fr-FR" sz="1800" dirty="0"/>
              <a:t> na </a:t>
            </a:r>
            <a:r>
              <a:rPr lang="de-CH" altLang="fr-FR" sz="1800" dirty="0" err="1"/>
              <a:t>trhu</a:t>
            </a:r>
            <a:r>
              <a:rPr lang="de-CH" altLang="fr-FR" sz="1800" dirty="0"/>
              <a:t>)? </a:t>
            </a:r>
            <a:r>
              <a:rPr lang="de-CH" altLang="fr-FR" sz="1800" dirty="0" err="1"/>
              <a:t>Proč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musela</a:t>
            </a:r>
            <a:r>
              <a:rPr lang="de-CH" altLang="fr-FR" sz="1800" dirty="0"/>
              <a:t> </a:t>
            </a:r>
            <a:r>
              <a:rPr lang="de-CH" altLang="fr-FR" sz="1800" dirty="0" err="1"/>
              <a:t>evoluce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vyvíjet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komplikovaný</a:t>
            </a:r>
            <a:r>
              <a:rPr lang="de-CH" altLang="fr-FR" sz="1800" dirty="0"/>
              <a:t> </a:t>
            </a:r>
            <a:r>
              <a:rPr lang="de-CH" altLang="fr-FR" sz="1800" dirty="0" err="1"/>
              <a:t>enzym</a:t>
            </a:r>
            <a:r>
              <a:rPr lang="de-CH" altLang="fr-FR" sz="1800" dirty="0"/>
              <a:t>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fr-F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fr-FR" sz="1800" dirty="0" err="1"/>
              <a:t>Odpověď</a:t>
            </a:r>
            <a:r>
              <a:rPr lang="de-CH" altLang="fr-FR" sz="1800" dirty="0"/>
              <a:t>: </a:t>
            </a:r>
            <a:r>
              <a:rPr lang="de-CH" altLang="fr-FR" sz="1800" dirty="0" err="1"/>
              <a:t>Reakce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by</a:t>
            </a:r>
            <a:r>
              <a:rPr lang="de-CH" altLang="fr-FR" sz="1800" dirty="0"/>
              <a:t> </a:t>
            </a:r>
            <a:r>
              <a:rPr lang="de-CH" altLang="fr-FR" sz="1800" dirty="0" err="1"/>
              <a:t>byla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příliš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pomalá</a:t>
            </a:r>
            <a:r>
              <a:rPr lang="de-CH" altLang="fr-FR" sz="1800" dirty="0"/>
              <a:t>!</a:t>
            </a:r>
            <a:endParaRPr lang="cs-CZ" altLang="fr-FR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722089-849E-F448-9E21-4D826AF853D7}"/>
              </a:ext>
            </a:extLst>
          </p:cNvPr>
          <p:cNvSpPr/>
          <p:nvPr/>
        </p:nvSpPr>
        <p:spPr>
          <a:xfrm>
            <a:off x="1037431" y="2286000"/>
            <a:ext cx="942182" cy="128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EF3B0E-59BE-104E-B882-2ACF4900B4E1}"/>
              </a:ext>
            </a:extLst>
          </p:cNvPr>
          <p:cNvSpPr/>
          <p:nvPr/>
        </p:nvSpPr>
        <p:spPr>
          <a:xfrm>
            <a:off x="6948488" y="3905322"/>
            <a:ext cx="2195512" cy="177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0BEE6-C191-2D4C-AEB6-77D005216130}"/>
              </a:ext>
            </a:extLst>
          </p:cNvPr>
          <p:cNvSpPr/>
          <p:nvPr/>
        </p:nvSpPr>
        <p:spPr>
          <a:xfrm>
            <a:off x="3008313" y="2438400"/>
            <a:ext cx="700087" cy="127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5F311B-88E1-064E-8D78-0805BFD864D1}"/>
              </a:ext>
            </a:extLst>
          </p:cNvPr>
          <p:cNvSpPr/>
          <p:nvPr/>
        </p:nvSpPr>
        <p:spPr>
          <a:xfrm>
            <a:off x="1619250" y="2924944"/>
            <a:ext cx="1584325" cy="1475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30" name="Rectangle 49">
            <a:extLst>
              <a:ext uri="{FF2B5EF4-FFF2-40B4-BE49-F238E27FC236}">
                <a16:creationId xmlns:a16="http://schemas.microsoft.com/office/drawing/2014/main" id="{748196B6-62EF-5744-AD7B-05696BE64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734" y="2276872"/>
            <a:ext cx="321829" cy="164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/>
              <a:t>H</a:t>
            </a:r>
          </a:p>
        </p:txBody>
      </p:sp>
      <p:sp>
        <p:nvSpPr>
          <p:cNvPr id="39" name="Obdélník 11">
            <a:extLst>
              <a:ext uri="{FF2B5EF4-FFF2-40B4-BE49-F238E27FC236}">
                <a16:creationId xmlns:a16="http://schemas.microsoft.com/office/drawing/2014/main" id="{807FDA2D-B79D-4D4C-93CF-3C8830CB9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42" y="2979407"/>
            <a:ext cx="3504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fr-FR" sz="1800" dirty="0" err="1"/>
              <a:t>nicotinamide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riboside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cation</a:t>
            </a:r>
            <a:endParaRPr lang="cs-CZ" altLang="fr-FR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C0E82B-5D27-7247-AE55-0DFFBCDD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097" y="3841743"/>
            <a:ext cx="1564236" cy="272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8A0573-D72D-A24D-B542-9CF59AC4F69C}"/>
              </a:ext>
            </a:extLst>
          </p:cNvPr>
          <p:cNvSpPr txBox="1"/>
          <p:nvPr/>
        </p:nvSpPr>
        <p:spPr>
          <a:xfrm>
            <a:off x="107504" y="6453336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Jak</a:t>
            </a:r>
            <a:r>
              <a:rPr lang="fr-FR" dirty="0"/>
              <a:t> </a:t>
            </a:r>
            <a:r>
              <a:rPr lang="fr-FR" dirty="0" err="1"/>
              <a:t>enzym</a:t>
            </a:r>
            <a:r>
              <a:rPr lang="fr-FR" dirty="0"/>
              <a:t> </a:t>
            </a:r>
            <a:r>
              <a:rPr lang="fr-FR" dirty="0" err="1"/>
              <a:t>zařídí</a:t>
            </a:r>
            <a:r>
              <a:rPr lang="fr-FR" dirty="0"/>
              <a:t>, </a:t>
            </a:r>
            <a:r>
              <a:rPr lang="fr-FR" dirty="0" err="1"/>
              <a:t>aby</a:t>
            </a:r>
            <a:r>
              <a:rPr lang="fr-FR" dirty="0"/>
              <a:t> </a:t>
            </a:r>
            <a:r>
              <a:rPr lang="fr-FR" dirty="0" err="1"/>
              <a:t>reakce</a:t>
            </a:r>
            <a:r>
              <a:rPr lang="fr-FR" dirty="0"/>
              <a:t> </a:t>
            </a:r>
            <a:r>
              <a:rPr lang="fr-FR" dirty="0" err="1"/>
              <a:t>probíhala</a:t>
            </a:r>
            <a:r>
              <a:rPr lang="fr-FR" dirty="0"/>
              <a:t> </a:t>
            </a:r>
            <a:r>
              <a:rPr lang="fr-FR" dirty="0" err="1"/>
              <a:t>rychleji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154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31"/>
    </mc:Choice>
    <mc:Fallback xmlns="">
      <p:transition spd="slow" advTm="46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4">
            <a:extLst>
              <a:ext uri="{FF2B5EF4-FFF2-40B4-BE49-F238E27FC236}">
                <a16:creationId xmlns:a16="http://schemas.microsoft.com/office/drawing/2014/main" id="{B0890484-7AD0-6447-AB08-B27639D0E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44450"/>
            <a:ext cx="77152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fr-FR" sz="1800" b="1"/>
              <a:t>Vy</a:t>
            </a:r>
            <a:r>
              <a:rPr lang="cs-CZ" altLang="fr-FR" sz="1800" b="1"/>
              <a:t>číslování oxidačně-redukčních reakcí pomocí oxidačních čísel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>
                <a:solidFill>
                  <a:srgbClr val="FF0000"/>
                </a:solidFill>
              </a:rPr>
              <a:t>Cvičení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/>
              <a:t>Jedním z nejrozšířenějších kofaktorů oxidačně-redukčních enzymů 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/>
              <a:t>Flavin-Adenin-Dinukleotid (FAD)</a:t>
            </a:r>
            <a:endParaRPr lang="fr-FR" altLang="fr-FR" sz="1800" b="1"/>
          </a:p>
        </p:txBody>
      </p:sp>
      <p:graphicFrame>
        <p:nvGraphicFramePr>
          <p:cNvPr id="29698" name="Object 5">
            <a:extLst>
              <a:ext uri="{FF2B5EF4-FFF2-40B4-BE49-F238E27FC236}">
                <a16:creationId xmlns:a16="http://schemas.microsoft.com/office/drawing/2014/main" id="{4BDA88F9-F7F6-EE40-A01D-AEB8217201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1457325"/>
          <a:ext cx="8216900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Image" r:id="rId3" imgW="7937500" imgH="3225800" progId="">
                  <p:embed/>
                </p:oleObj>
              </mc:Choice>
              <mc:Fallback>
                <p:oleObj name="Image" r:id="rId3" imgW="7937500" imgH="3225800" progId="">
                  <p:embed/>
                  <p:pic>
                    <p:nvPicPr>
                      <p:cNvPr id="29698" name="Object 5">
                        <a:extLst>
                          <a:ext uri="{FF2B5EF4-FFF2-40B4-BE49-F238E27FC236}">
                            <a16:creationId xmlns:a16="http://schemas.microsoft.com/office/drawing/2014/main" id="{4BDA88F9-F7F6-EE40-A01D-AEB8217201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57325"/>
                        <a:ext cx="8216900" cy="334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6">
            <a:extLst>
              <a:ext uri="{FF2B5EF4-FFF2-40B4-BE49-F238E27FC236}">
                <a16:creationId xmlns:a16="http://schemas.microsoft.com/office/drawing/2014/main" id="{ACC8F05A-1898-F84C-B0E9-412B7EC5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9144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/>
              <a:t>FAD je například kofaktorem enzymu sukcinát-dehydrogenáza. Tento enzym je důležitý při metabolismu cukrů, kde katalyzuje oxidaci sukcinátu (</a:t>
            </a:r>
            <a:r>
              <a:rPr lang="cs-CZ" altLang="fr-FR" sz="1800" b="1" baseline="30000"/>
              <a:t>-</a:t>
            </a:r>
            <a:r>
              <a:rPr lang="cs-CZ" altLang="fr-FR" sz="1800" b="1"/>
              <a:t>OOC-CH</a:t>
            </a:r>
            <a:r>
              <a:rPr lang="cs-CZ" altLang="fr-FR" sz="1800" b="1" baseline="-25000"/>
              <a:t>2</a:t>
            </a:r>
            <a:r>
              <a:rPr lang="cs-CZ" altLang="fr-FR" sz="1800" b="1"/>
              <a:t>-CH</a:t>
            </a:r>
            <a:r>
              <a:rPr lang="cs-CZ" altLang="fr-FR" sz="1800" b="1" baseline="-25000"/>
              <a:t>2</a:t>
            </a:r>
            <a:r>
              <a:rPr lang="cs-CZ" altLang="fr-FR" sz="1800" b="1"/>
              <a:t>-COO</a:t>
            </a:r>
            <a:r>
              <a:rPr lang="cs-CZ" altLang="fr-FR" sz="1800" b="1" baseline="30000"/>
              <a:t>-</a:t>
            </a:r>
            <a:r>
              <a:rPr lang="cs-CZ" altLang="fr-FR" sz="1800" b="1"/>
              <a:t>) na fumarát (</a:t>
            </a:r>
            <a:r>
              <a:rPr lang="cs-CZ" altLang="fr-FR" sz="1800" b="1" baseline="30000"/>
              <a:t>-</a:t>
            </a:r>
            <a:r>
              <a:rPr lang="cs-CZ" altLang="fr-FR" sz="1800" b="1"/>
              <a:t>OOC-CH=CH-COO</a:t>
            </a:r>
            <a:r>
              <a:rPr lang="cs-CZ" altLang="fr-FR" sz="1800" b="1" baseline="30000"/>
              <a:t>-</a:t>
            </a:r>
            <a:r>
              <a:rPr lang="cs-CZ" altLang="fr-FR" sz="1800" b="1"/>
              <a:t>), přičemž FAD je oxidační činidlo. FAD je přitom redukován na FADH</a:t>
            </a:r>
            <a:r>
              <a:rPr lang="cs-CZ" altLang="fr-FR" sz="1800" b="1" baseline="-25000"/>
              <a:t>2</a:t>
            </a:r>
            <a:r>
              <a:rPr lang="cs-CZ" altLang="fr-FR" sz="1800" b="1"/>
              <a:t>. Pro regeneraci enzymu je nutné, aby následovně  FADH2 byl oxidován zpět na FAD. To se děje pomocí koenzymu NADH, který jsme poznali v jednom z předešlých cvičení.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/>
              <a:t>Úkol: vyčíslete reakci sukcinátu s FAD na fumarát a FADH</a:t>
            </a:r>
            <a:r>
              <a:rPr lang="cs-CZ" altLang="fr-FR" sz="1800" b="1" baseline="-25000"/>
              <a:t>2</a:t>
            </a:r>
            <a:r>
              <a:rPr lang="cs-CZ" altLang="fr-FR" sz="1800" b="1"/>
              <a:t>.</a:t>
            </a:r>
            <a:endParaRPr lang="fr-FR" altLang="fr-FR" sz="1800" b="1"/>
          </a:p>
        </p:txBody>
      </p:sp>
    </p:spTree>
    <p:extLst>
      <p:ext uri="{BB962C8B-B14F-4D97-AF65-F5344CB8AC3E}">
        <p14:creationId xmlns:p14="http://schemas.microsoft.com/office/powerpoint/2010/main" val="286096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 descr="Z">
            <a:extLst>
              <a:ext uri="{FF2B5EF4-FFF2-40B4-BE49-F238E27FC236}">
                <a16:creationId xmlns:a16="http://schemas.microsoft.com/office/drawing/2014/main" id="{FEB4FCA0-D84E-2D47-938E-3E16883682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9938" y="2524125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ea typeface="ＭＳ Ｐゴシック" panose="020B0600070205080204" pitchFamily="34" charset="-128"/>
            </a:endParaRPr>
          </a:p>
        </p:txBody>
      </p:sp>
      <p:sp>
        <p:nvSpPr>
          <p:cNvPr id="30722" name="AutoShape 3" descr="Z">
            <a:extLst>
              <a:ext uri="{FF2B5EF4-FFF2-40B4-BE49-F238E27FC236}">
                <a16:creationId xmlns:a16="http://schemas.microsoft.com/office/drawing/2014/main" id="{8D84C1D8-D416-0A4D-BE24-70E7E953CC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9938" y="2524125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ea typeface="ＭＳ Ｐゴシック" panose="020B0600070205080204" pitchFamily="34" charset="-128"/>
            </a:endParaRPr>
          </a:p>
        </p:txBody>
      </p:sp>
      <p:sp>
        <p:nvSpPr>
          <p:cNvPr id="30723" name="AutoShape 4" descr="Z">
            <a:extLst>
              <a:ext uri="{FF2B5EF4-FFF2-40B4-BE49-F238E27FC236}">
                <a16:creationId xmlns:a16="http://schemas.microsoft.com/office/drawing/2014/main" id="{F58467E9-9E07-FB46-B4E0-2ECC623E69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9938" y="2524125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ea typeface="ＭＳ Ｐゴシック" panose="020B0600070205080204" pitchFamily="34" charset="-128"/>
            </a:endParaRPr>
          </a:p>
        </p:txBody>
      </p:sp>
      <p:sp>
        <p:nvSpPr>
          <p:cNvPr id="30724" name="AutoShape 5" descr="Z">
            <a:extLst>
              <a:ext uri="{FF2B5EF4-FFF2-40B4-BE49-F238E27FC236}">
                <a16:creationId xmlns:a16="http://schemas.microsoft.com/office/drawing/2014/main" id="{24710C68-0D6E-B34E-B67C-C79F97F4AA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9938" y="2524125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ea typeface="ＭＳ Ｐゴシック" panose="020B0600070205080204" pitchFamily="34" charset="-128"/>
            </a:endParaRPr>
          </a:p>
        </p:txBody>
      </p:sp>
      <p:sp>
        <p:nvSpPr>
          <p:cNvPr id="30725" name="AutoShape 6" descr="Z">
            <a:extLst>
              <a:ext uri="{FF2B5EF4-FFF2-40B4-BE49-F238E27FC236}">
                <a16:creationId xmlns:a16="http://schemas.microsoft.com/office/drawing/2014/main" id="{5ADCDBF6-8208-8D43-AEFB-CF2A0ABC16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9938" y="2524125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ea typeface="ＭＳ Ｐゴシック" panose="020B0600070205080204" pitchFamily="34" charset="-128"/>
            </a:endParaRPr>
          </a:p>
        </p:txBody>
      </p:sp>
      <p:pic>
        <p:nvPicPr>
          <p:cNvPr id="30726" name="Picture 7" descr="LennardJones">
            <a:extLst>
              <a:ext uri="{FF2B5EF4-FFF2-40B4-BE49-F238E27FC236}">
                <a16:creationId xmlns:a16="http://schemas.microsoft.com/office/drawing/2014/main" id="{B2CF261A-5B99-5544-B35E-5B6B4ED86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836613"/>
            <a:ext cx="4608512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8">
            <a:extLst>
              <a:ext uri="{FF2B5EF4-FFF2-40B4-BE49-F238E27FC236}">
                <a16:creationId xmlns:a16="http://schemas.microsoft.com/office/drawing/2014/main" id="{0D7D2F71-64C2-C04C-8214-D5F93A97B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0"/>
            <a:ext cx="8789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>
                <a:ea typeface="ＭＳ Ｐゴシック" panose="020B0600070205080204" pitchFamily="34" charset="-128"/>
              </a:rPr>
              <a:t>Lennard-Jonesův potenciál </a:t>
            </a:r>
            <a:r>
              <a:rPr lang="cs-CZ" altLang="fr-FR" sz="1800">
                <a:ea typeface="ＭＳ Ｐゴシック" panose="020B0600070205080204" pitchFamily="34" charset="-128"/>
              </a:rPr>
              <a:t>vyjadřuje z</a:t>
            </a:r>
            <a:r>
              <a:rPr lang="cs-CZ" altLang="fr-FR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ávislost energie interakce dvou neutrálních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nepolárních molekul na vzdálenosti jejich středů</a:t>
            </a:r>
            <a:r>
              <a:rPr lang="cs-CZ" altLang="fr-FR" sz="1800" b="1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>
                <a:ea typeface="ＭＳ Ｐゴシック" panose="020B0600070205080204" pitchFamily="34" charset="-128"/>
              </a:rPr>
              <a:t>Celková energie = +překryvová repulze - disperze</a:t>
            </a:r>
          </a:p>
        </p:txBody>
      </p:sp>
      <p:graphicFrame>
        <p:nvGraphicFramePr>
          <p:cNvPr id="30728" name="Object 9">
            <a:extLst>
              <a:ext uri="{FF2B5EF4-FFF2-40B4-BE49-F238E27FC236}">
                <a16:creationId xmlns:a16="http://schemas.microsoft.com/office/drawing/2014/main" id="{0B5E624E-AF05-A840-A8AE-129FC60956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981075"/>
          <a:ext cx="23034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4" imgW="22237700" imgH="9067800" progId="Equation.3">
                  <p:embed/>
                </p:oleObj>
              </mc:Choice>
              <mc:Fallback>
                <p:oleObj name="Equation" r:id="rId4" imgW="22237700" imgH="9067800" progId="Equation.3">
                  <p:embed/>
                  <p:pic>
                    <p:nvPicPr>
                      <p:cNvPr id="30728" name="Object 9">
                        <a:extLst>
                          <a:ext uri="{FF2B5EF4-FFF2-40B4-BE49-F238E27FC236}">
                            <a16:creationId xmlns:a16="http://schemas.microsoft.com/office/drawing/2014/main" id="{0B5E624E-AF05-A840-A8AE-129FC6095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81075"/>
                        <a:ext cx="23034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AutoShape 10" descr="9k=">
            <a:extLst>
              <a:ext uri="{FF2B5EF4-FFF2-40B4-BE49-F238E27FC236}">
                <a16:creationId xmlns:a16="http://schemas.microsoft.com/office/drawing/2014/main" id="{BFE2EB0F-83DA-4B4F-B893-4E1D65A6B6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2695575"/>
            <a:ext cx="2286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ea typeface="ＭＳ Ｐゴシック" panose="020B0600070205080204" pitchFamily="34" charset="-128"/>
            </a:endParaRPr>
          </a:p>
        </p:txBody>
      </p:sp>
      <p:sp>
        <p:nvSpPr>
          <p:cNvPr id="30730" name="AutoShape 11" descr="9k=">
            <a:extLst>
              <a:ext uri="{FF2B5EF4-FFF2-40B4-BE49-F238E27FC236}">
                <a16:creationId xmlns:a16="http://schemas.microsoft.com/office/drawing/2014/main" id="{3BEC133A-08DB-C540-B588-1505FF572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2695575"/>
            <a:ext cx="2286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ea typeface="ＭＳ Ｐゴシック" panose="020B0600070205080204" pitchFamily="34" charset="-128"/>
            </a:endParaRPr>
          </a:p>
        </p:txBody>
      </p:sp>
      <p:pic>
        <p:nvPicPr>
          <p:cNvPr id="30731" name="Picture 12" descr="Lennard2">
            <a:extLst>
              <a:ext uri="{FF2B5EF4-FFF2-40B4-BE49-F238E27FC236}">
                <a16:creationId xmlns:a16="http://schemas.microsoft.com/office/drawing/2014/main" id="{D8E465E3-A7E6-ED4E-8BE6-F05F83241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44900"/>
            <a:ext cx="38163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Text Box 13">
            <a:extLst>
              <a:ext uri="{FF2B5EF4-FFF2-40B4-BE49-F238E27FC236}">
                <a16:creationId xmlns:a16="http://schemas.microsoft.com/office/drawing/2014/main" id="{8DB4ADF8-24CA-D04B-A556-A7523DB7B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753100"/>
            <a:ext cx="407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>
                <a:ea typeface="ＭＳ Ｐゴシック" panose="020B0600070205080204" pitchFamily="34" charset="-128"/>
              </a:rPr>
              <a:t>r</a:t>
            </a:r>
            <a:r>
              <a:rPr lang="cs-CZ" altLang="fr-FR" sz="1800" b="1" baseline="-25000">
                <a:ea typeface="ＭＳ Ｐゴシック" panose="020B0600070205080204" pitchFamily="34" charset="-128"/>
              </a:rPr>
              <a:t>m</a:t>
            </a:r>
          </a:p>
        </p:txBody>
      </p:sp>
      <p:graphicFrame>
        <p:nvGraphicFramePr>
          <p:cNvPr id="30733" name="Object 14">
            <a:extLst>
              <a:ext uri="{FF2B5EF4-FFF2-40B4-BE49-F238E27FC236}">
                <a16:creationId xmlns:a16="http://schemas.microsoft.com/office/drawing/2014/main" id="{8ED271B3-A331-6F48-A831-E69A18FEC7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489200"/>
          <a:ext cx="35766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Rovnice" r:id="rId7" imgW="34518600" imgH="9067800" progId="Equation.3">
                  <p:embed/>
                </p:oleObj>
              </mc:Choice>
              <mc:Fallback>
                <p:oleObj name="Rovnice" r:id="rId7" imgW="34518600" imgH="9067800" progId="Equation.3">
                  <p:embed/>
                  <p:pic>
                    <p:nvPicPr>
                      <p:cNvPr id="30733" name="Object 14">
                        <a:extLst>
                          <a:ext uri="{FF2B5EF4-FFF2-40B4-BE49-F238E27FC236}">
                            <a16:creationId xmlns:a16="http://schemas.microsoft.com/office/drawing/2014/main" id="{8ED271B3-A331-6F48-A831-E69A18FEC7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89200"/>
                        <a:ext cx="357663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Text Box 15">
            <a:extLst>
              <a:ext uri="{FF2B5EF4-FFF2-40B4-BE49-F238E27FC236}">
                <a16:creationId xmlns:a16="http://schemas.microsoft.com/office/drawing/2014/main" id="{BD5E469C-6593-E542-BE22-83F172C58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6162675"/>
            <a:ext cx="1277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>
                <a:latin typeface="Symbol" pitchFamily="2" charset="2"/>
                <a:ea typeface="ＭＳ Ｐゴシック" panose="020B0600070205080204" pitchFamily="34" charset="-128"/>
              </a:rPr>
              <a:t>s :</a:t>
            </a:r>
            <a:r>
              <a:rPr lang="cs-CZ" altLang="fr-FR" sz="1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r(V = 0)</a:t>
            </a:r>
            <a:endParaRPr lang="cs-CZ" altLang="fr-FR" sz="1800" b="1">
              <a:latin typeface="Symbol" pitchFamily="2" charset="2"/>
              <a:ea typeface="ＭＳ Ｐゴシック" panose="020B0600070205080204" pitchFamily="34" charset="-128"/>
            </a:endParaRPr>
          </a:p>
        </p:txBody>
      </p:sp>
      <p:sp>
        <p:nvSpPr>
          <p:cNvPr id="30735" name="Text Box 16">
            <a:extLst>
              <a:ext uri="{FF2B5EF4-FFF2-40B4-BE49-F238E27FC236}">
                <a16:creationId xmlns:a16="http://schemas.microsoft.com/office/drawing/2014/main" id="{B9042C25-C3F0-1447-AC40-57E22107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616585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</a:t>
            </a:r>
            <a:r>
              <a:rPr lang="cs-CZ" altLang="fr-FR" sz="1800" b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</a:t>
            </a:r>
            <a:r>
              <a:rPr lang="cs-CZ" altLang="fr-FR" sz="1800" b="1">
                <a:latin typeface="Symbol" pitchFamily="2" charset="2"/>
                <a:ea typeface="ＭＳ Ｐゴシック" panose="020B0600070205080204" pitchFamily="34" charset="-128"/>
              </a:rPr>
              <a:t> :</a:t>
            </a:r>
            <a:r>
              <a:rPr lang="cs-CZ" altLang="fr-FR" sz="1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r(Vmin)</a:t>
            </a:r>
            <a:endParaRPr lang="cs-CZ" altLang="fr-FR" sz="1800" b="1">
              <a:latin typeface="Symbol" pitchFamily="2" charset="2"/>
              <a:ea typeface="ＭＳ Ｐゴシック" panose="020B0600070205080204" pitchFamily="34" charset="-128"/>
            </a:endParaRPr>
          </a:p>
        </p:txBody>
      </p:sp>
      <p:sp>
        <p:nvSpPr>
          <p:cNvPr id="30736" name="Text Box 17">
            <a:extLst>
              <a:ext uri="{FF2B5EF4-FFF2-40B4-BE49-F238E27FC236}">
                <a16:creationId xmlns:a16="http://schemas.microsoft.com/office/drawing/2014/main" id="{27EFAD7B-4FA5-914B-9373-AADB5532B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573463"/>
            <a:ext cx="381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>
                <a:solidFill>
                  <a:srgbClr val="FF0000"/>
                </a:solidFill>
                <a:ea typeface="ＭＳ Ｐゴシック" panose="020B0600070205080204" pitchFamily="34" charset="-128"/>
              </a:rPr>
              <a:t>Cvičení 2</a:t>
            </a:r>
            <a:r>
              <a:rPr lang="cs-CZ" altLang="fr-FR" sz="1800" b="1">
                <a:ea typeface="ＭＳ Ｐゴシック" panose="020B0600070205080204" pitchFamily="34" charset="-128"/>
              </a:rPr>
              <a:t>: vyjádřete </a:t>
            </a:r>
            <a:r>
              <a:rPr lang="cs-CZ" altLang="fr-FR" sz="1800" b="1">
                <a:latin typeface="Symbol" pitchFamily="2" charset="2"/>
                <a:ea typeface="ＭＳ Ｐゴシック" panose="020B0600070205080204" pitchFamily="34" charset="-128"/>
              </a:rPr>
              <a:t>e</a:t>
            </a:r>
            <a:r>
              <a:rPr lang="cs-CZ" altLang="fr-FR" sz="1800" b="1">
                <a:ea typeface="ＭＳ Ｐゴシック" panose="020B0600070205080204" pitchFamily="34" charset="-128"/>
              </a:rPr>
              <a:t> a </a:t>
            </a:r>
            <a:r>
              <a:rPr lang="cs-CZ" altLang="fr-FR" sz="1800" b="1">
                <a:latin typeface="Symbol" pitchFamily="2" charset="2"/>
                <a:ea typeface="ＭＳ Ｐゴシック" panose="020B0600070205080204" pitchFamily="34" charset="-128"/>
              </a:rPr>
              <a:t>s</a:t>
            </a:r>
            <a:r>
              <a:rPr lang="cs-CZ" altLang="fr-FR" sz="1800" b="1">
                <a:ea typeface="ＭＳ Ｐゴシック" panose="020B0600070205080204" pitchFamily="34" charset="-128"/>
              </a:rPr>
              <a:t> pomocí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>
                <a:ea typeface="ＭＳ Ｐゴシック" panose="020B0600070205080204" pitchFamily="34" charset="-128"/>
              </a:rPr>
              <a:t>parametrů A a B</a:t>
            </a:r>
          </a:p>
        </p:txBody>
      </p:sp>
      <p:sp>
        <p:nvSpPr>
          <p:cNvPr id="30737" name="Text Box 18">
            <a:extLst>
              <a:ext uri="{FF2B5EF4-FFF2-40B4-BE49-F238E27FC236}">
                <a16:creationId xmlns:a16="http://schemas.microsoft.com/office/drawing/2014/main" id="{271DE30F-C3FE-AA49-BA85-A96B4944D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81525"/>
            <a:ext cx="3816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>
                <a:solidFill>
                  <a:srgbClr val="FF0000"/>
                </a:solidFill>
                <a:ea typeface="ＭＳ Ｐゴシック" panose="020B0600070205080204" pitchFamily="34" charset="-128"/>
              </a:rPr>
              <a:t>Cvičení 3</a:t>
            </a:r>
            <a:r>
              <a:rPr lang="cs-CZ" altLang="fr-FR" sz="1800" b="1">
                <a:ea typeface="ＭＳ Ｐゴシック" panose="020B0600070205080204" pitchFamily="34" charset="-128"/>
              </a:rPr>
              <a:t>: odvoďte vzorec pro V(r) pomocí parametrů </a:t>
            </a:r>
            <a:r>
              <a:rPr lang="cs-CZ" altLang="fr-FR" sz="1800" b="1">
                <a:latin typeface="Symbol" pitchFamily="2" charset="2"/>
                <a:ea typeface="ＭＳ Ｐゴシック" panose="020B0600070205080204" pitchFamily="34" charset="-128"/>
              </a:rPr>
              <a:t>e</a:t>
            </a:r>
            <a:r>
              <a:rPr lang="cs-CZ" altLang="fr-FR" sz="1800" b="1">
                <a:ea typeface="ＭＳ Ｐゴシック" panose="020B0600070205080204" pitchFamily="34" charset="-128"/>
              </a:rPr>
              <a:t> a r</a:t>
            </a:r>
            <a:r>
              <a:rPr lang="cs-CZ" altLang="fr-FR" sz="1800" b="1" baseline="-25000">
                <a:ea typeface="ＭＳ Ｐゴシック" panose="020B0600070205080204" pitchFamily="34" charset="-128"/>
              </a:rPr>
              <a:t>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>
                <a:ea typeface="ＭＳ Ｐゴシック" panose="020B0600070205080204" pitchFamily="34" charset="-128"/>
              </a:rPr>
              <a:t>vyjádřete A a B pomocí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>
                <a:ea typeface="ＭＳ Ｐゴシック" panose="020B0600070205080204" pitchFamily="34" charset="-128"/>
              </a:rPr>
              <a:t>parametrů </a:t>
            </a:r>
            <a:r>
              <a:rPr lang="cs-CZ" altLang="fr-FR" sz="1800" b="1">
                <a:latin typeface="Symbol" pitchFamily="2" charset="2"/>
                <a:ea typeface="ＭＳ Ｐゴシック" panose="020B0600070205080204" pitchFamily="34" charset="-128"/>
              </a:rPr>
              <a:t>e</a:t>
            </a:r>
            <a:r>
              <a:rPr lang="cs-CZ" altLang="fr-FR" sz="1800" b="1">
                <a:ea typeface="ＭＳ Ｐゴシック" panose="020B0600070205080204" pitchFamily="34" charset="-128"/>
              </a:rPr>
              <a:t> a r</a:t>
            </a:r>
            <a:r>
              <a:rPr lang="cs-CZ" altLang="fr-FR" sz="1800" b="1" baseline="-25000">
                <a:ea typeface="ＭＳ Ｐゴシック" panose="020B0600070205080204" pitchFamily="34" charset="-128"/>
              </a:rPr>
              <a:t>m</a:t>
            </a:r>
          </a:p>
        </p:txBody>
      </p:sp>
      <p:sp>
        <p:nvSpPr>
          <p:cNvPr id="30738" name="AutoShape 21">
            <a:extLst>
              <a:ext uri="{FF2B5EF4-FFF2-40B4-BE49-F238E27FC236}">
                <a16:creationId xmlns:a16="http://schemas.microsoft.com/office/drawing/2014/main" id="{4A524EDC-3B77-4749-AFCE-D9618BF86D64}"/>
              </a:ext>
            </a:extLst>
          </p:cNvPr>
          <p:cNvSpPr>
            <a:spLocks/>
          </p:cNvSpPr>
          <p:nvPr/>
        </p:nvSpPr>
        <p:spPr bwMode="auto">
          <a:xfrm rot="-5400000">
            <a:off x="1727201" y="1736725"/>
            <a:ext cx="215900" cy="574675"/>
          </a:xfrm>
          <a:prstGeom prst="leftBrace">
            <a:avLst>
              <a:gd name="adj1" fmla="val 22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ea typeface="ＭＳ Ｐゴシック" panose="020B0600070205080204" pitchFamily="34" charset="-128"/>
            </a:endParaRPr>
          </a:p>
        </p:txBody>
      </p:sp>
      <p:sp>
        <p:nvSpPr>
          <p:cNvPr id="30739" name="AutoShape 22">
            <a:extLst>
              <a:ext uri="{FF2B5EF4-FFF2-40B4-BE49-F238E27FC236}">
                <a16:creationId xmlns:a16="http://schemas.microsoft.com/office/drawing/2014/main" id="{419E8644-42CB-2841-AFE8-19DCD8253C94}"/>
              </a:ext>
            </a:extLst>
          </p:cNvPr>
          <p:cNvSpPr>
            <a:spLocks/>
          </p:cNvSpPr>
          <p:nvPr/>
        </p:nvSpPr>
        <p:spPr bwMode="auto">
          <a:xfrm rot="-5400000">
            <a:off x="2374901" y="1736725"/>
            <a:ext cx="215900" cy="574675"/>
          </a:xfrm>
          <a:prstGeom prst="leftBrace">
            <a:avLst>
              <a:gd name="adj1" fmla="val 22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ea typeface="ＭＳ Ｐゴシック" panose="020B0600070205080204" pitchFamily="34" charset="-128"/>
            </a:endParaRPr>
          </a:p>
        </p:txBody>
      </p:sp>
      <p:sp>
        <p:nvSpPr>
          <p:cNvPr id="30740" name="Text Box 23">
            <a:extLst>
              <a:ext uri="{FF2B5EF4-FFF2-40B4-BE49-F238E27FC236}">
                <a16:creationId xmlns:a16="http://schemas.microsoft.com/office/drawing/2014/main" id="{550470F0-FCED-7A41-BB4D-5A3BA10CB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133600"/>
            <a:ext cx="534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600">
                <a:ea typeface="ＭＳ Ｐゴシック" panose="020B0600070205080204" pitchFamily="34" charset="-128"/>
              </a:rPr>
              <a:t>rep.</a:t>
            </a:r>
          </a:p>
        </p:txBody>
      </p:sp>
      <p:sp>
        <p:nvSpPr>
          <p:cNvPr id="30741" name="Text Box 24">
            <a:extLst>
              <a:ext uri="{FF2B5EF4-FFF2-40B4-BE49-F238E27FC236}">
                <a16:creationId xmlns:a16="http://schemas.microsoft.com/office/drawing/2014/main" id="{A16EA93E-0AA9-E440-BC34-CFA3A51A3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2133600"/>
            <a:ext cx="61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600">
                <a:ea typeface="ＭＳ Ｐゴシック" panose="020B0600070205080204" pitchFamily="34" charset="-128"/>
              </a:rPr>
              <a:t>disp.</a:t>
            </a:r>
          </a:p>
        </p:txBody>
      </p:sp>
      <p:sp>
        <p:nvSpPr>
          <p:cNvPr id="30742" name="AutoShape 25">
            <a:extLst>
              <a:ext uri="{FF2B5EF4-FFF2-40B4-BE49-F238E27FC236}">
                <a16:creationId xmlns:a16="http://schemas.microsoft.com/office/drawing/2014/main" id="{0B37F600-B156-1541-A08D-4166AF5887F1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1800225" y="2168525"/>
            <a:ext cx="215900" cy="863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ea typeface="ＭＳ Ｐゴシック" panose="020B0600070205080204" pitchFamily="34" charset="-128"/>
            </a:endParaRPr>
          </a:p>
        </p:txBody>
      </p:sp>
      <p:sp>
        <p:nvSpPr>
          <p:cNvPr id="30743" name="AutoShape 26">
            <a:extLst>
              <a:ext uri="{FF2B5EF4-FFF2-40B4-BE49-F238E27FC236}">
                <a16:creationId xmlns:a16="http://schemas.microsoft.com/office/drawing/2014/main" id="{AC7124A4-43CA-584E-96A7-5BD84DFC294D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2736850" y="2168525"/>
            <a:ext cx="215900" cy="863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174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>
            <a:extLst>
              <a:ext uri="{FF2B5EF4-FFF2-40B4-BE49-F238E27FC236}">
                <a16:creationId xmlns:a16="http://schemas.microsoft.com/office/drawing/2014/main" id="{E1011841-6203-0545-BE07-B4AE5A3C3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08050"/>
            <a:ext cx="50292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 Box 3">
            <a:extLst>
              <a:ext uri="{FF2B5EF4-FFF2-40B4-BE49-F238E27FC236}">
                <a16:creationId xmlns:a16="http://schemas.microsoft.com/office/drawing/2014/main" id="{493352F1-131D-0F40-A004-FC9E34E47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381000"/>
            <a:ext cx="5424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2000">
                <a:latin typeface="Times New Roman" panose="02020603050405020304" pitchFamily="18" charset="0"/>
              </a:rPr>
              <a:t>Projevy přítomnosti vodíkové vazby   v kapalinách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fr-FR" sz="2000">
                <a:latin typeface="Times New Roman" panose="02020603050405020304" pitchFamily="18" charset="0"/>
              </a:rPr>
              <a:t>                             - vzrůst bodu varu : </a:t>
            </a:r>
            <a:endParaRPr lang="en-US" altLang="fr-FR" sz="2000">
              <a:latin typeface="Times New Roman" panose="02020603050405020304" pitchFamily="18" charset="0"/>
            </a:endParaRP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26FA5ECF-D4A4-4F47-A1E7-9EC54598A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5791200"/>
            <a:ext cx="3294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2000">
                <a:latin typeface="Times New Roman" panose="02020603050405020304" pitchFamily="18" charset="0"/>
              </a:rPr>
              <a:t>relativní molekulová hmotnost</a:t>
            </a:r>
            <a:endParaRPr lang="en-US" altLang="fr-FR" sz="1800">
              <a:latin typeface="Times New Roman" panose="02020603050405020304" pitchFamily="18" charset="0"/>
            </a:endParaRPr>
          </a:p>
        </p:txBody>
      </p:sp>
      <p:sp>
        <p:nvSpPr>
          <p:cNvPr id="15364" name="Text Box 5">
            <a:extLst>
              <a:ext uri="{FF2B5EF4-FFF2-40B4-BE49-F238E27FC236}">
                <a16:creationId xmlns:a16="http://schemas.microsoft.com/office/drawing/2014/main" id="{82A27617-04A0-A940-B9CE-41908BC6B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08050"/>
            <a:ext cx="153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</a:rPr>
              <a:t>Bod varu [K</a:t>
            </a:r>
            <a:r>
              <a:rPr lang="de-CH" altLang="fr-FR" sz="2000">
                <a:latin typeface="Times New Roman" panose="02020603050405020304" pitchFamily="18" charset="0"/>
              </a:rPr>
              <a:t>]</a:t>
            </a:r>
            <a:endParaRPr lang="en-US" altLang="fr-FR" sz="1800">
              <a:latin typeface="Times New Roman" panose="02020603050405020304" pitchFamily="18" charset="0"/>
            </a:endParaRPr>
          </a:p>
        </p:txBody>
      </p:sp>
      <p:sp>
        <p:nvSpPr>
          <p:cNvPr id="15365" name="Text Box 6">
            <a:extLst>
              <a:ext uri="{FF2B5EF4-FFF2-40B4-BE49-F238E27FC236}">
                <a16:creationId xmlns:a16="http://schemas.microsoft.com/office/drawing/2014/main" id="{15E90109-1472-D24E-AEB4-7848E2AC5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6451600"/>
            <a:ext cx="4933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400"/>
              <a:t>Adaptace z </a:t>
            </a:r>
            <a:r>
              <a:rPr lang="fr-FR" altLang="fr-FR" sz="1400"/>
              <a:t>http://www.natur.cuni.cz/anorchem/Lukes/k2.pps</a:t>
            </a:r>
          </a:p>
        </p:txBody>
      </p:sp>
      <p:pic>
        <p:nvPicPr>
          <p:cNvPr id="15366" name="Picture 1">
            <a:extLst>
              <a:ext uri="{FF2B5EF4-FFF2-40B4-BE49-F238E27FC236}">
                <a16:creationId xmlns:a16="http://schemas.microsoft.com/office/drawing/2014/main" id="{B239B454-1817-C14E-963F-8381A35AD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4005263"/>
            <a:ext cx="1379538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>
            <a:extLst>
              <a:ext uri="{FF2B5EF4-FFF2-40B4-BE49-F238E27FC236}">
                <a16:creationId xmlns:a16="http://schemas.microsoft.com/office/drawing/2014/main" id="{17A07A2A-D2BA-7E41-ACC5-6B2EA29B2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78313"/>
            <a:ext cx="8636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3">
            <a:extLst>
              <a:ext uri="{FF2B5EF4-FFF2-40B4-BE49-F238E27FC236}">
                <a16:creationId xmlns:a16="http://schemas.microsoft.com/office/drawing/2014/main" id="{4D3CF57A-024D-264F-8055-53A8926A5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4092575"/>
            <a:ext cx="85248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1.71 Å</a:t>
            </a:r>
          </a:p>
        </p:txBody>
      </p:sp>
      <p:sp>
        <p:nvSpPr>
          <p:cNvPr id="15369" name="TextBox 9">
            <a:extLst>
              <a:ext uri="{FF2B5EF4-FFF2-40B4-BE49-F238E27FC236}">
                <a16:creationId xmlns:a16="http://schemas.microsoft.com/office/drawing/2014/main" id="{AE1E79F9-6E34-594E-B410-A6460552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356100"/>
            <a:ext cx="8509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1.09 Å</a:t>
            </a:r>
          </a:p>
        </p:txBody>
      </p:sp>
      <p:sp>
        <p:nvSpPr>
          <p:cNvPr id="15370" name="TextBox 4">
            <a:extLst>
              <a:ext uri="{FF2B5EF4-FFF2-40B4-BE49-F238E27FC236}">
                <a16:creationId xmlns:a16="http://schemas.microsoft.com/office/drawing/2014/main" id="{9D2671F5-3DB9-1541-982C-8D620C53D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3440113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/>
              <a:t>50</a:t>
            </a:r>
          </a:p>
        </p:txBody>
      </p:sp>
      <p:sp>
        <p:nvSpPr>
          <p:cNvPr id="15371" name="TextBox 11">
            <a:extLst>
              <a:ext uri="{FF2B5EF4-FFF2-40B4-BE49-F238E27FC236}">
                <a16:creationId xmlns:a16="http://schemas.microsoft.com/office/drawing/2014/main" id="{B19588B6-9B44-BB49-B320-EAECEDD9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638" y="3756025"/>
            <a:ext cx="354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/>
              <a:t>32</a:t>
            </a:r>
          </a:p>
        </p:txBody>
      </p:sp>
      <p:sp>
        <p:nvSpPr>
          <p:cNvPr id="15372" name="TextBox 12">
            <a:extLst>
              <a:ext uri="{FF2B5EF4-FFF2-40B4-BE49-F238E27FC236}">
                <a16:creationId xmlns:a16="http://schemas.microsoft.com/office/drawing/2014/main" id="{C8EB7938-12D9-F44C-B019-07EBFFF1B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038" y="4094163"/>
            <a:ext cx="354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/>
              <a:t>14</a:t>
            </a:r>
          </a:p>
        </p:txBody>
      </p:sp>
      <p:sp>
        <p:nvSpPr>
          <p:cNvPr id="15373" name="TextBox 13">
            <a:extLst>
              <a:ext uri="{FF2B5EF4-FFF2-40B4-BE49-F238E27FC236}">
                <a16:creationId xmlns:a16="http://schemas.microsoft.com/office/drawing/2014/main" id="{86F4BCFE-85A0-AE40-B1B0-32CCEF93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525" y="450850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/>
              <a:t>6</a:t>
            </a:r>
          </a:p>
        </p:txBody>
      </p:sp>
    </p:spTree>
  </p:cSld>
  <p:clrMapOvr>
    <a:masterClrMapping/>
  </p:clrMapOvr>
  <p:transition spd="slow" advTm="11784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_bonds_water">
            <a:extLst>
              <a:ext uri="{FF2B5EF4-FFF2-40B4-BE49-F238E27FC236}">
                <a16:creationId xmlns:a16="http://schemas.microsoft.com/office/drawing/2014/main" id="{0EC1FD3B-00AF-7A40-8ACA-B56FF8EE9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267493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3" descr="water_channels">
            <a:extLst>
              <a:ext uri="{FF2B5EF4-FFF2-40B4-BE49-F238E27FC236}">
                <a16:creationId xmlns:a16="http://schemas.microsoft.com/office/drawing/2014/main" id="{4CD7C59E-EBC1-F241-AB59-DF69BE367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81525"/>
            <a:ext cx="280828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0" name="Text Box 4">
            <a:extLst>
              <a:ext uri="{FF2B5EF4-FFF2-40B4-BE49-F238E27FC236}">
                <a16:creationId xmlns:a16="http://schemas.microsoft.com/office/drawing/2014/main" id="{57001FC5-FB17-B144-89E7-852F3DD4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07963"/>
            <a:ext cx="72707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Vodíkové můstky určují krystalovou strukturu ledu.</a:t>
            </a:r>
          </a:p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Maximalizace počtu vodíkových můstků vede k poměrně malé hustotě</a:t>
            </a:r>
          </a:p>
          <a:p>
            <a:pPr>
              <a:buFont typeface="Symbol" pitchFamily="18" charset="2"/>
              <a:buChar char="®"/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Led plave na vodě</a:t>
            </a:r>
          </a:p>
          <a:p>
            <a:pPr>
              <a:buFont typeface="Symbol" pitchFamily="18" charset="2"/>
              <a:buChar char="®"/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Kanálky v mřížce ledu může difundovat kyslík</a:t>
            </a:r>
          </a:p>
          <a:p>
            <a:pPr>
              <a:buFont typeface="Symbol" pitchFamily="18" charset="2"/>
              <a:buChar char="®"/>
              <a:defRPr/>
            </a:pPr>
            <a:endParaRPr lang="cs-CZ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>
              <a:buFont typeface="Symbol" pitchFamily="18" charset="2"/>
              <a:buChar char="®"/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Vodíkové můstky mají zásadní význam pro život na Zemi.</a:t>
            </a:r>
          </a:p>
        </p:txBody>
      </p:sp>
      <p:pic>
        <p:nvPicPr>
          <p:cNvPr id="16388" name="Picture 5" descr="more_H_bonds">
            <a:extLst>
              <a:ext uri="{FF2B5EF4-FFF2-40B4-BE49-F238E27FC236}">
                <a16:creationId xmlns:a16="http://schemas.microsoft.com/office/drawing/2014/main" id="{D76A35FE-3907-A643-A46B-71C41AE8C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76475"/>
            <a:ext cx="3887788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2" name="Rectangle 6">
            <a:extLst>
              <a:ext uri="{FF2B5EF4-FFF2-40B4-BE49-F238E27FC236}">
                <a16:creationId xmlns:a16="http://schemas.microsoft.com/office/drawing/2014/main" id="{5B474DE2-BE87-6049-9A22-8EE01D5B8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6381750"/>
            <a:ext cx="1150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http://m.eb.com/</a:t>
            </a:r>
          </a:p>
        </p:txBody>
      </p:sp>
      <p:sp>
        <p:nvSpPr>
          <p:cNvPr id="183303" name="Rectangle 7">
            <a:extLst>
              <a:ext uri="{FF2B5EF4-FFF2-40B4-BE49-F238E27FC236}">
                <a16:creationId xmlns:a16="http://schemas.microsoft.com/office/drawing/2014/main" id="{86E8F5BF-2A17-6B4D-8FD3-67512CFE6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6613525"/>
            <a:ext cx="1452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http://chem.ps.uci.edu/</a:t>
            </a:r>
          </a:p>
        </p:txBody>
      </p:sp>
      <p:sp>
        <p:nvSpPr>
          <p:cNvPr id="183304" name="Text Box 8">
            <a:extLst>
              <a:ext uri="{FF2B5EF4-FFF2-40B4-BE49-F238E27FC236}">
                <a16:creationId xmlns:a16="http://schemas.microsoft.com/office/drawing/2014/main" id="{343D086B-66CB-4846-BA2B-BBF361A26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989138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CH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liquid (water)</a:t>
            </a:r>
            <a:r>
              <a:rPr lang="de-CH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3305" name="Text Box 9">
            <a:extLst>
              <a:ext uri="{FF2B5EF4-FFF2-40B4-BE49-F238E27FC236}">
                <a16:creationId xmlns:a16="http://schemas.microsoft.com/office/drawing/2014/main" id="{740B86F9-DA92-3148-804B-E2963492E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012950"/>
            <a:ext cx="1052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solid (ice)</a:t>
            </a:r>
            <a:endParaRPr lang="cs-CZ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 advTm="7377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D6192321-7058-2E4A-B2F7-46DE883EB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08050"/>
            <a:ext cx="86407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b="1"/>
              <a:t>Hydrofobní a hydrofilní sloučeniny</a:t>
            </a:r>
          </a:p>
          <a:p>
            <a:endParaRPr lang="fr-FR" altLang="fr-FR"/>
          </a:p>
          <a:p>
            <a:r>
              <a:rPr lang="fr-FR" altLang="fr-FR" b="1"/>
              <a:t>Hydrofobní</a:t>
            </a:r>
            <a:r>
              <a:rPr lang="fr-FR" altLang="fr-FR"/>
              <a:t> (z řečtiny: vody se bojící; vodu nesnášející) sloučeniny mají molekuly nepolární a tedy jen slabě interagují s vodou. Ani mezi sebou, ani s molekulami vody netvoří tyto molekuly vodíkové můstky. Patří mezi ně například uhlovodíky.</a:t>
            </a:r>
          </a:p>
          <a:p>
            <a:r>
              <a:rPr lang="fr-FR" altLang="fr-FR"/>
              <a:t>Ve vodě se tyto látky nerozpouštějí. </a:t>
            </a:r>
          </a:p>
          <a:p>
            <a:endParaRPr lang="fr-FR" altLang="fr-FR"/>
          </a:p>
          <a:p>
            <a:r>
              <a:rPr lang="fr-FR" altLang="fr-FR"/>
              <a:t>Opakem hydrofobních molekul jsou molekuly </a:t>
            </a:r>
            <a:r>
              <a:rPr lang="fr-FR" altLang="fr-FR" b="1"/>
              <a:t>hydrofilní</a:t>
            </a:r>
            <a:r>
              <a:rPr lang="fr-FR" altLang="fr-FR"/>
              <a:t>. Mezi sebou tvoří vodíkové můstky. S vodou jsou zpravidla mísitelné, přičemž vzniká síť vodíkových můstků mezi oběma druhy molekul. Přikladem hydrofilních látek jsou alkoholy a karboxylové kyseliny s krátkými řetězci, sacharidy.</a:t>
            </a:r>
          </a:p>
          <a:p>
            <a:endParaRPr lang="fr-FR" altLang="fr-FR"/>
          </a:p>
          <a:p>
            <a:r>
              <a:rPr lang="fr-FR" altLang="fr-FR"/>
              <a:t>Molekuly s hydrofobní a hydrofilní částí se nazývají amfipatické a jejich shlukování dává vznik takzvaným micelám. Tento proces, který nazýváme </a:t>
            </a:r>
            <a:r>
              <a:rPr lang="fr-FR" altLang="fr-FR" b="1"/>
              <a:t>hydrofobním efektem</a:t>
            </a:r>
            <a:r>
              <a:rPr lang="fr-FR" altLang="fr-FR"/>
              <a:t> (viz následující diapozitiv), je příčinou vzniku dvojvrstvných fosfolipidových dvojvrstvých fosfolipidových membrán buněk.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21"/>
    </mc:Choice>
    <mc:Fallback xmlns="">
      <p:transition spd="slow" advTm="4912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E6673797-B7C1-DC41-BD4A-CD3817F2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60900" y="205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fr-FR" sz="1800"/>
          </a:p>
        </p:txBody>
      </p:sp>
      <p:pic>
        <p:nvPicPr>
          <p:cNvPr id="17410" name="Picture 3" descr="014-049-obr">
            <a:extLst>
              <a:ext uri="{FF2B5EF4-FFF2-40B4-BE49-F238E27FC236}">
                <a16:creationId xmlns:a16="http://schemas.microsoft.com/office/drawing/2014/main" id="{028DFE40-061D-BE46-8495-8D5E62366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63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>
            <a:extLst>
              <a:ext uri="{FF2B5EF4-FFF2-40B4-BE49-F238E27FC236}">
                <a16:creationId xmlns:a16="http://schemas.microsoft.com/office/drawing/2014/main" id="{CEEDB991-F7D8-8249-8FB4-E2B5D8C2F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2300"/>
            <a:ext cx="8964613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fr-FR" sz="1600" b="1"/>
              <a:t>H</a:t>
            </a:r>
            <a:r>
              <a:rPr lang="cs-CZ" altLang="fr-FR" sz="1600" b="1">
                <a:cs typeface="Times New Roman" panose="02020603050405020304" pitchFamily="18" charset="0"/>
              </a:rPr>
              <a:t>ydrofobní efekt</a:t>
            </a:r>
            <a:r>
              <a:rPr lang="cs-CZ" altLang="fr-FR" sz="1600">
                <a:cs typeface="Times New Roman" panose="02020603050405020304" pitchFamily="18" charset="0"/>
              </a:rPr>
              <a:t> </a:t>
            </a:r>
            <a:endParaRPr lang="cs-CZ" altLang="fr-FR" sz="1600"/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fr-FR" sz="1600">
                <a:cs typeface="Times New Roman" panose="02020603050405020304" pitchFamily="18" charset="0"/>
              </a:rPr>
              <a:t>Představme si, že do polárního rozpouštědla (vody) se dostanou molekuly, které mají část  polární </a:t>
            </a:r>
            <a:r>
              <a:rPr lang="cs-CZ" altLang="fr-FR" sz="1600"/>
              <a:t>(ev. nesoucí el. náboj) </a:t>
            </a:r>
            <a:r>
              <a:rPr lang="cs-CZ" altLang="fr-FR" sz="1600">
                <a:cs typeface="Times New Roman" panose="02020603050405020304" pitchFamily="18" charset="0"/>
              </a:rPr>
              <a:t>a část nepolární (takovými molekulami jsou například tuky, které mají dlouhé nepolární uhlovodíkové řetězce navázané na slabě polárním glycerolu). Rozptýlení takovýchto látek ve vodě  </a:t>
            </a:r>
            <a:r>
              <a:rPr lang="cs-CZ" altLang="fr-FR" sz="1600"/>
              <a:t>by </a:t>
            </a:r>
            <a:r>
              <a:rPr lang="cs-CZ" altLang="fr-FR" sz="1600">
                <a:cs typeface="Times New Roman" panose="02020603050405020304" pitchFamily="18" charset="0"/>
              </a:rPr>
              <a:t>zvýš</a:t>
            </a:r>
            <a:r>
              <a:rPr lang="cs-CZ" altLang="fr-FR" sz="1600"/>
              <a:t>ilo</a:t>
            </a:r>
            <a:r>
              <a:rPr lang="cs-CZ" altLang="fr-FR" sz="1600">
                <a:cs typeface="Times New Roman" panose="02020603050405020304" pitchFamily="18" charset="0"/>
              </a:rPr>
              <a:t> výrazně energii systému, protože nepolární části molekul nejen že nemohou vytvářet vazby s molekulami vody, vedoucí ke snížení energie systému, ale dokonce brání mnoha molekulám vody ve vzájemných interakcích vodíkový</a:t>
            </a:r>
            <a:r>
              <a:rPr lang="cs-CZ" altLang="fr-FR" sz="1600"/>
              <a:t>mi</a:t>
            </a:r>
            <a:r>
              <a:rPr lang="cs-CZ" altLang="fr-FR" sz="1600">
                <a:cs typeface="Times New Roman" panose="02020603050405020304" pitchFamily="18" charset="0"/>
              </a:rPr>
              <a:t> můst</a:t>
            </a:r>
            <a:r>
              <a:rPr lang="cs-CZ" altLang="fr-FR" sz="1600"/>
              <a:t>ky</a:t>
            </a:r>
            <a:r>
              <a:rPr lang="cs-CZ" altLang="fr-FR" sz="1600">
                <a:cs typeface="Times New Roman" panose="02020603050405020304" pitchFamily="18" charset="0"/>
              </a:rPr>
              <a:t>. Proto dojde k tomu, že nepolární řetězce se k sobě naskládají tak, aby molekuly ve vodě rozptýlené látky byly polární částí orientovány směrem do vodního prostředí, nepolární částí dovnitř nově vzniklých útvarů, </a:t>
            </a:r>
            <a:r>
              <a:rPr lang="cs-CZ" altLang="fr-FR" sz="1600" b="1">
                <a:cs typeface="Times New Roman" panose="02020603050405020304" pitchFamily="18" charset="0"/>
              </a:rPr>
              <a:t>micel.</a:t>
            </a:r>
            <a:endParaRPr lang="cs-CZ" altLang="fr-FR" sz="1600" b="1"/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fr-FR" sz="1600"/>
              <a:t>Energie disperzních interakcí mezi nepolárními řetězci není, jak bychom se mohli domnívat, hlavní hnaci silou ke vzniku micel. Tou je jednak minimalizace ztrát na vodíkových můstcích mezi molekulami vody, a jednak interakce typu dipól-diplól </a:t>
            </a:r>
            <a:r>
              <a:rPr lang="cs-CZ" altLang="fr-FR" sz="1600">
                <a:cs typeface="Times New Roman" panose="02020603050405020304" pitchFamily="18" charset="0"/>
              </a:rPr>
              <a:t>mezi vodou a polárními </a:t>
            </a:r>
            <a:r>
              <a:rPr lang="cs-CZ" altLang="fr-FR" sz="1600"/>
              <a:t>(nabitými) </a:t>
            </a:r>
            <a:r>
              <a:rPr lang="cs-CZ" altLang="fr-FR" sz="1600">
                <a:cs typeface="Times New Roman" panose="02020603050405020304" pitchFamily="18" charset="0"/>
              </a:rPr>
              <a:t>konci rozptýlených molekul.</a:t>
            </a:r>
          </a:p>
        </p:txBody>
      </p:sp>
      <p:pic>
        <p:nvPicPr>
          <p:cNvPr id="17412" name="Picture 5" descr="soap">
            <a:extLst>
              <a:ext uri="{FF2B5EF4-FFF2-40B4-BE49-F238E27FC236}">
                <a16:creationId xmlns:a16="http://schemas.microsoft.com/office/drawing/2014/main" id="{22F380EA-7900-6845-A507-744691F0E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365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>
            <a:extLst>
              <a:ext uri="{FF2B5EF4-FFF2-40B4-BE49-F238E27FC236}">
                <a16:creationId xmlns:a16="http://schemas.microsoft.com/office/drawing/2014/main" id="{D1F8CC35-8A00-6F49-BB1F-79CB1B7E4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836613"/>
            <a:ext cx="316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fr-FR" sz="1400"/>
              <a:t>Sůl mastné kyseliny (mýdlo)</a:t>
            </a:r>
            <a:endParaRPr lang="fr-FR" altLang="fr-FR" sz="1400"/>
          </a:p>
        </p:txBody>
      </p:sp>
      <p:pic>
        <p:nvPicPr>
          <p:cNvPr id="17414" name="Picture 7">
            <a:extLst>
              <a:ext uri="{FF2B5EF4-FFF2-40B4-BE49-F238E27FC236}">
                <a16:creationId xmlns:a16="http://schemas.microsoft.com/office/drawing/2014/main" id="{7A4C1EFB-ACDE-B640-B1DF-A61C0527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41438"/>
            <a:ext cx="40322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8">
            <a:extLst>
              <a:ext uri="{FF2B5EF4-FFF2-40B4-BE49-F238E27FC236}">
                <a16:creationId xmlns:a16="http://schemas.microsoft.com/office/drawing/2014/main" id="{B38FE0B5-A0DF-0B47-92ED-38606B6EA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412875"/>
            <a:ext cx="81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fr-FR" sz="1400"/>
              <a:t>(tuk)</a:t>
            </a:r>
            <a:endParaRPr lang="fr-FR" altLang="fr-FR" sz="1800"/>
          </a:p>
        </p:txBody>
      </p:sp>
      <p:graphicFrame>
        <p:nvGraphicFramePr>
          <p:cNvPr id="17416" name="Object 9">
            <a:extLst>
              <a:ext uri="{FF2B5EF4-FFF2-40B4-BE49-F238E27FC236}">
                <a16:creationId xmlns:a16="http://schemas.microsoft.com/office/drawing/2014/main" id="{051CB376-C9D2-714F-93E6-EB847ED0B1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188913"/>
          <a:ext cx="4254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0" name="CS ChemDraw Drawing" r:id="rId6" imgW="419100" imgH="546100" progId="">
                  <p:embed/>
                </p:oleObj>
              </mc:Choice>
              <mc:Fallback>
                <p:oleObj name="CS ChemDraw Drawing" r:id="rId6" imgW="419100" imgH="5461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88913"/>
                        <a:ext cx="42545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10">
            <a:extLst>
              <a:ext uri="{FF2B5EF4-FFF2-40B4-BE49-F238E27FC236}">
                <a16:creationId xmlns:a16="http://schemas.microsoft.com/office/drawing/2014/main" id="{F2B91309-8E80-CE42-81EF-2A3957B9F1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981075"/>
          <a:ext cx="39528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1" name="CS ChemDraw Drawing" r:id="rId8" imgW="381000" imgH="558800" progId="">
                  <p:embed/>
                </p:oleObj>
              </mc:Choice>
              <mc:Fallback>
                <p:oleObj name="CS ChemDraw Drawing" r:id="rId8" imgW="381000" imgH="5588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981075"/>
                        <a:ext cx="395287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1">
            <a:extLst>
              <a:ext uri="{FF2B5EF4-FFF2-40B4-BE49-F238E27FC236}">
                <a16:creationId xmlns:a16="http://schemas.microsoft.com/office/drawing/2014/main" id="{3C853513-B609-D643-AD3D-C1AD33B2DB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1916113"/>
          <a:ext cx="45878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2" name="CS ChemDraw Drawing" r:id="rId10" imgW="444500" imgH="495300" progId="">
                  <p:embed/>
                </p:oleObj>
              </mc:Choice>
              <mc:Fallback>
                <p:oleObj name="CS ChemDraw Drawing" r:id="rId10" imgW="444500" imgH="4953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916113"/>
                        <a:ext cx="458787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Rectangle 12">
            <a:extLst>
              <a:ext uri="{FF2B5EF4-FFF2-40B4-BE49-F238E27FC236}">
                <a16:creationId xmlns:a16="http://schemas.microsoft.com/office/drawing/2014/main" id="{5D5AA7BE-139F-7D41-B4A9-FC34B21ED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fr-FR" sz="1800"/>
          </a:p>
        </p:txBody>
      </p:sp>
      <p:pic>
        <p:nvPicPr>
          <p:cNvPr id="17420" name="Picture 13">
            <a:extLst>
              <a:ext uri="{FF2B5EF4-FFF2-40B4-BE49-F238E27FC236}">
                <a16:creationId xmlns:a16="http://schemas.microsoft.com/office/drawing/2014/main" id="{B078829A-669E-0940-A08B-7F1204510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5370">
            <a:off x="3419475" y="1844675"/>
            <a:ext cx="400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Rectangle 14">
            <a:extLst>
              <a:ext uri="{FF2B5EF4-FFF2-40B4-BE49-F238E27FC236}">
                <a16:creationId xmlns:a16="http://schemas.microsoft.com/office/drawing/2014/main" id="{C62D56FB-107B-C34D-B24B-4230665F0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fr-FR" sz="1800"/>
          </a:p>
        </p:txBody>
      </p:sp>
      <p:pic>
        <p:nvPicPr>
          <p:cNvPr id="17422" name="Picture 15">
            <a:extLst>
              <a:ext uri="{FF2B5EF4-FFF2-40B4-BE49-F238E27FC236}">
                <a16:creationId xmlns:a16="http://schemas.microsoft.com/office/drawing/2014/main" id="{8B575EF9-253D-7343-84AD-11FD6E05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1843">
            <a:off x="3582988" y="962025"/>
            <a:ext cx="400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Line 16">
            <a:extLst>
              <a:ext uri="{FF2B5EF4-FFF2-40B4-BE49-F238E27FC236}">
                <a16:creationId xmlns:a16="http://schemas.microsoft.com/office/drawing/2014/main" id="{34FEDF7D-8B93-D844-A230-B13742B9AC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1268413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24" name="Rectangle 17">
            <a:extLst>
              <a:ext uri="{FF2B5EF4-FFF2-40B4-BE49-F238E27FC236}">
                <a16:creationId xmlns:a16="http://schemas.microsoft.com/office/drawing/2014/main" id="{94DBF555-666A-2F43-A243-EF8F4D07E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fr-FR" sz="1800"/>
          </a:p>
        </p:txBody>
      </p:sp>
      <p:pic>
        <p:nvPicPr>
          <p:cNvPr id="17425" name="Picture 18">
            <a:extLst>
              <a:ext uri="{FF2B5EF4-FFF2-40B4-BE49-F238E27FC236}">
                <a16:creationId xmlns:a16="http://schemas.microsoft.com/office/drawing/2014/main" id="{0F99C8B2-3D08-D74D-98F9-311808C1E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7994">
            <a:off x="3348038" y="260350"/>
            <a:ext cx="400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Line 19">
            <a:extLst>
              <a:ext uri="{FF2B5EF4-FFF2-40B4-BE49-F238E27FC236}">
                <a16:creationId xmlns:a16="http://schemas.microsoft.com/office/drawing/2014/main" id="{A69D7C66-5694-5142-AB2A-91F8691AB8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35375" y="692150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27" name="Line 20">
            <a:extLst>
              <a:ext uri="{FF2B5EF4-FFF2-40B4-BE49-F238E27FC236}">
                <a16:creationId xmlns:a16="http://schemas.microsoft.com/office/drawing/2014/main" id="{17232A74-2401-1A41-99A0-19DE2B2FD7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43213" y="404813"/>
            <a:ext cx="433387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28" name="Rectangle 21">
            <a:extLst>
              <a:ext uri="{FF2B5EF4-FFF2-40B4-BE49-F238E27FC236}">
                <a16:creationId xmlns:a16="http://schemas.microsoft.com/office/drawing/2014/main" id="{C01C3EAC-46C9-CE49-ABD1-BE430133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fr-FR" sz="1800"/>
          </a:p>
        </p:txBody>
      </p:sp>
      <p:sp>
        <p:nvSpPr>
          <p:cNvPr id="17429" name="Line 22">
            <a:extLst>
              <a:ext uri="{FF2B5EF4-FFF2-40B4-BE49-F238E27FC236}">
                <a16:creationId xmlns:a16="http://schemas.microsoft.com/office/drawing/2014/main" id="{596D5FD2-22B0-DD4B-BED7-D5C1B99F8E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205038"/>
            <a:ext cx="647700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30" name="Line 23">
            <a:extLst>
              <a:ext uri="{FF2B5EF4-FFF2-40B4-BE49-F238E27FC236}">
                <a16:creationId xmlns:a16="http://schemas.microsoft.com/office/drawing/2014/main" id="{05BFEF59-0F7C-0046-B956-614E6DC321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8400" y="1412875"/>
            <a:ext cx="142875" cy="503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>
            <a:extLst>
              <a:ext uri="{FF2B5EF4-FFF2-40B4-BE49-F238E27FC236}">
                <a16:creationId xmlns:a16="http://schemas.microsoft.com/office/drawing/2014/main" id="{20A056F8-08E3-7140-A97F-EE16FBA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dirty="0" err="1"/>
              <a:t>Obecný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princip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funkce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enzymů</a:t>
            </a:r>
            <a:r>
              <a:rPr lang="fr-FR" altLang="fr-FR" sz="2400" b="1" dirty="0"/>
              <a:t> v </a:t>
            </a:r>
            <a:r>
              <a:rPr lang="fr-FR" altLang="fr-FR" sz="2400" b="1" dirty="0" err="1"/>
              <a:t>katalýze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biologických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procesů</a:t>
            </a:r>
            <a:endParaRPr lang="fr-FR" altLang="fr-FR" sz="2400" b="1" dirty="0"/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Příklad</a:t>
            </a:r>
            <a:r>
              <a:rPr lang="fr-FR" altLang="fr-FR" sz="2000" b="1" dirty="0"/>
              <a:t>: </a:t>
            </a:r>
            <a:r>
              <a:rPr lang="fr-FR" altLang="fr-FR" sz="2000" b="1" dirty="0" err="1"/>
              <a:t>oxidace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alifatických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alkoholů</a:t>
            </a:r>
            <a:r>
              <a:rPr lang="fr-FR" altLang="fr-FR" sz="2000" b="1" dirty="0"/>
              <a:t> na </a:t>
            </a:r>
            <a:r>
              <a:rPr lang="fr-FR" altLang="fr-FR" sz="2000" b="1" dirty="0" err="1"/>
              <a:t>aldehydy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enzymem</a:t>
            </a:r>
            <a:r>
              <a:rPr lang="fr-FR" altLang="fr-FR" sz="2000" b="1" dirty="0"/>
              <a:t> </a:t>
            </a:r>
            <a:r>
              <a:rPr lang="fr-FR" altLang="fr-FR" sz="2000" b="1" i="1" dirty="0" err="1">
                <a:solidFill>
                  <a:srgbClr val="FF0000"/>
                </a:solidFill>
              </a:rPr>
              <a:t>alkohol</a:t>
            </a:r>
            <a:r>
              <a:rPr lang="fr-FR" altLang="fr-FR" sz="2000" b="1" i="1" dirty="0">
                <a:solidFill>
                  <a:srgbClr val="FF0000"/>
                </a:solidFill>
              </a:rPr>
              <a:t> </a:t>
            </a:r>
            <a:r>
              <a:rPr lang="fr-FR" altLang="fr-FR" sz="2000" b="1" i="1" dirty="0" err="1">
                <a:solidFill>
                  <a:srgbClr val="FF0000"/>
                </a:solidFill>
              </a:rPr>
              <a:t>dehydrogenáza</a:t>
            </a:r>
            <a:endParaRPr lang="fr-FR" altLang="fr-FR" sz="2000" b="1" i="1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 i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Alkohol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dehydrogenázy</a:t>
            </a:r>
            <a:r>
              <a:rPr lang="fr-FR" altLang="fr-FR" sz="2000" b="1" dirty="0"/>
              <a:t> (ADH) </a:t>
            </a:r>
            <a:r>
              <a:rPr lang="fr-FR" altLang="fr-FR" sz="2000" b="1" dirty="0" err="1"/>
              <a:t>jsou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enzymy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usnadňující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přeměnu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mezi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alkoholy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najedné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straně</a:t>
            </a:r>
            <a:r>
              <a:rPr lang="fr-FR" altLang="fr-FR" sz="2000" b="1" dirty="0"/>
              <a:t> a </a:t>
            </a:r>
            <a:r>
              <a:rPr lang="fr-FR" altLang="fr-FR" sz="2000" b="1" dirty="0" err="1"/>
              <a:t>aldehydy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či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ketony</a:t>
            </a:r>
            <a:r>
              <a:rPr lang="fr-FR" altLang="fr-FR" sz="2000" b="1" dirty="0"/>
              <a:t> na </a:t>
            </a:r>
            <a:r>
              <a:rPr lang="fr-FR" altLang="fr-FR" sz="2000" b="1" dirty="0" err="1"/>
              <a:t>straně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druhé</a:t>
            </a:r>
            <a:r>
              <a:rPr lang="fr-FR" altLang="fr-FR" sz="2000" b="1" dirty="0"/>
              <a:t>. </a:t>
            </a:r>
            <a:r>
              <a:rPr lang="fr-FR" altLang="fr-FR" sz="2000" b="1" dirty="0" err="1"/>
              <a:t>Vyskytují</a:t>
            </a:r>
            <a:r>
              <a:rPr lang="fr-FR" altLang="fr-FR" sz="2000" b="1" dirty="0"/>
              <a:t> se v </a:t>
            </a:r>
            <a:r>
              <a:rPr lang="fr-FR" altLang="fr-FR" sz="2000" b="1" dirty="0" err="1"/>
              <a:t>mnoha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organismech</a:t>
            </a:r>
            <a:r>
              <a:rPr lang="fr-FR" altLang="fr-FR" sz="2000" b="1" dirty="0"/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Obratlovci</a:t>
            </a:r>
            <a:r>
              <a:rPr lang="fr-FR" altLang="fr-FR" sz="2000" b="1" dirty="0"/>
              <a:t>: ADH </a:t>
            </a:r>
            <a:r>
              <a:rPr lang="fr-FR" altLang="fr-FR" sz="2000" b="1" dirty="0" err="1"/>
              <a:t>katalyzují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redukci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ethanolu</a:t>
            </a:r>
            <a:r>
              <a:rPr lang="fr-FR" altLang="fr-FR" sz="2000" b="1" dirty="0"/>
              <a:t> na </a:t>
            </a:r>
            <a:r>
              <a:rPr lang="fr-FR" altLang="fr-FR" sz="2000" b="1" dirty="0" err="1"/>
              <a:t>acetaldehyd</a:t>
            </a:r>
            <a:r>
              <a:rPr lang="fr-FR" altLang="fr-FR" sz="2000" b="1" dirty="0"/>
              <a:t> (</a:t>
            </a:r>
            <a:r>
              <a:rPr lang="fr-FR" altLang="fr-FR" sz="2000" b="1" dirty="0" err="1"/>
              <a:t>též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methanolu</a:t>
            </a:r>
            <a:r>
              <a:rPr lang="fr-FR" altLang="fr-FR" sz="2000" b="1" dirty="0"/>
              <a:t> na </a:t>
            </a:r>
            <a:r>
              <a:rPr lang="fr-FR" altLang="fr-FR" sz="2000" b="1" dirty="0" err="1"/>
              <a:t>formaldehyd</a:t>
            </a:r>
            <a:r>
              <a:rPr lang="fr-FR" altLang="fr-FR" sz="2000" b="1" dirty="0"/>
              <a:t>) </a:t>
            </a:r>
            <a:r>
              <a:rPr lang="fr-FR" altLang="fr-FR" sz="2000" b="1" dirty="0" err="1"/>
              <a:t>jako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první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reakci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při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detoxifikaci</a:t>
            </a: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Kvasinky</a:t>
            </a:r>
            <a:r>
              <a:rPr lang="fr-FR" altLang="fr-FR" sz="2000" b="1" dirty="0"/>
              <a:t>: ADH </a:t>
            </a:r>
            <a:r>
              <a:rPr lang="fr-FR" altLang="fr-FR" sz="2000" b="1" dirty="0" err="1"/>
              <a:t>katalyzují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opačnou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reakci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jako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poslední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krok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alkoholového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kvašení</a:t>
            </a: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Bakterie</a:t>
            </a:r>
            <a:r>
              <a:rPr lang="fr-FR" altLang="fr-FR" sz="2000" b="1" dirty="0"/>
              <a:t>: ADH </a:t>
            </a:r>
            <a:r>
              <a:rPr lang="fr-FR" altLang="fr-FR" sz="2000" b="1" dirty="0" err="1"/>
              <a:t>katalyzují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oxidaci</a:t>
            </a:r>
            <a:r>
              <a:rPr lang="fr-FR" altLang="fr-FR" sz="2000" b="1" dirty="0"/>
              <a:t> (poly)</a:t>
            </a:r>
            <a:r>
              <a:rPr lang="fr-FR" altLang="fr-FR" sz="2000" b="1" dirty="0" err="1"/>
              <a:t>alkoholů</a:t>
            </a:r>
            <a:r>
              <a:rPr lang="fr-FR" altLang="fr-FR" sz="2000" b="1" dirty="0"/>
              <a:t> v </a:t>
            </a:r>
            <a:r>
              <a:rPr lang="fr-FR" altLang="fr-FR" sz="2000" b="1" dirty="0" err="1"/>
              <a:t>rámci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jejich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metabolismu</a:t>
            </a: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Rostliny</a:t>
            </a:r>
            <a:r>
              <a:rPr lang="fr-FR" altLang="fr-FR" sz="2000" b="1" dirty="0"/>
              <a:t>: </a:t>
            </a:r>
            <a:r>
              <a:rPr lang="fr-FR" altLang="fr-FR" sz="2000" b="1" dirty="0" err="1"/>
              <a:t>Přeměna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mezi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alkoholy</a:t>
            </a:r>
            <a:r>
              <a:rPr lang="fr-FR" altLang="fr-FR" sz="2000" b="1" dirty="0"/>
              <a:t> a </a:t>
            </a:r>
            <a:r>
              <a:rPr lang="fr-FR" altLang="fr-FR" sz="2000" b="1" dirty="0" err="1"/>
              <a:t>aldehydy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hraje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roli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při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regulaci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růstu</a:t>
            </a:r>
            <a:r>
              <a:rPr lang="fr-FR" altLang="fr-FR" sz="2000" b="1" dirty="0"/>
              <a:t> a </a:t>
            </a:r>
            <a:r>
              <a:rPr lang="fr-FR" altLang="fr-FR" sz="2000" b="1" dirty="0" err="1"/>
              <a:t>vývoje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rostlin</a:t>
            </a:r>
            <a:r>
              <a:rPr lang="fr-FR" altLang="fr-FR" sz="2000" b="1" dirty="0"/>
              <a:t>, </a:t>
            </a:r>
            <a:r>
              <a:rPr lang="fr-FR" altLang="fr-FR" sz="2000" b="1" dirty="0" err="1"/>
              <a:t>má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řadu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různých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jiných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funkcí</a:t>
            </a:r>
            <a:endParaRPr lang="fr-FR" altLang="fr-FR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27"/>
    </mc:Choice>
    <mc:Fallback xmlns="">
      <p:transition spd="slow" advTm="3762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id="{D4B0B8ED-CD8B-0942-BA90-CC02373A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47862"/>
            <a:ext cx="6975475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5">
            <a:extLst>
              <a:ext uri="{FF2B5EF4-FFF2-40B4-BE49-F238E27FC236}">
                <a16:creationId xmlns:a16="http://schemas.microsoft.com/office/drawing/2014/main" id="{3E99F5D1-0D83-D645-9BF8-02A7F76C6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908224"/>
            <a:ext cx="431800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1800"/>
          </a:p>
        </p:txBody>
      </p:sp>
      <p:sp>
        <p:nvSpPr>
          <p:cNvPr id="22531" name="Line 6">
            <a:extLst>
              <a:ext uri="{FF2B5EF4-FFF2-40B4-BE49-F238E27FC236}">
                <a16:creationId xmlns:a16="http://schemas.microsoft.com/office/drawing/2014/main" id="{F9BDBBB3-328E-2A46-BCB1-D91C52D14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908224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2" name="Text Box 7">
            <a:extLst>
              <a:ext uri="{FF2B5EF4-FFF2-40B4-BE49-F238E27FC236}">
                <a16:creationId xmlns:a16="http://schemas.microsoft.com/office/drawing/2014/main" id="{0FAAB7E0-19E4-5747-B445-20828809F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762174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/>
              <a:t>Nicotinamide (oxidized)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/>
              <a:t>(kofaktor)</a:t>
            </a:r>
            <a:endParaRPr lang="fr-FR" altLang="fr-FR" sz="1400"/>
          </a:p>
        </p:txBody>
      </p:sp>
      <p:sp>
        <p:nvSpPr>
          <p:cNvPr id="22533" name="Text Box 8">
            <a:extLst>
              <a:ext uri="{FF2B5EF4-FFF2-40B4-BE49-F238E27FC236}">
                <a16:creationId xmlns:a16="http://schemas.microsoft.com/office/drawing/2014/main" id="{50239DFF-8C29-804B-BDA1-C3E0CEFFC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87524"/>
            <a:ext cx="201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/>
              <a:t>Nicotinamide (reduced)</a:t>
            </a:r>
            <a:endParaRPr lang="fr-FR" altLang="fr-FR" sz="1400"/>
          </a:p>
        </p:txBody>
      </p:sp>
      <p:sp>
        <p:nvSpPr>
          <p:cNvPr id="22534" name="Line 9">
            <a:extLst>
              <a:ext uri="{FF2B5EF4-FFF2-40B4-BE49-F238E27FC236}">
                <a16:creationId xmlns:a16="http://schemas.microsoft.com/office/drawing/2014/main" id="{0BD8C324-A4A3-624E-A298-AA8FC36DD5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620887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5" name="Text Box 10">
            <a:extLst>
              <a:ext uri="{FF2B5EF4-FFF2-40B4-BE49-F238E27FC236}">
                <a16:creationId xmlns:a16="http://schemas.microsoft.com/office/drawing/2014/main" id="{34E6E0F1-E977-2B44-997B-2382CA9BE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3" y="3572049"/>
            <a:ext cx="2274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200"/>
              <a:t>Garrett, Grisham: Biochemistry</a:t>
            </a:r>
            <a:endParaRPr lang="fr-FR" altLang="fr-FR" sz="1200"/>
          </a:p>
        </p:txBody>
      </p:sp>
      <p:sp>
        <p:nvSpPr>
          <p:cNvPr id="22536" name="Obdélník 10">
            <a:extLst>
              <a:ext uri="{FF2B5EF4-FFF2-40B4-BE49-F238E27FC236}">
                <a16:creationId xmlns:a16="http://schemas.microsoft.com/office/drawing/2014/main" id="{4D6881F5-4875-C945-9CBC-D55263E9E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624"/>
            <a:ext cx="8713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fr-FR" sz="1800"/>
              <a:t>P</a:t>
            </a:r>
            <a:r>
              <a:rPr lang="cs-CZ" altLang="fr-FR" sz="1800"/>
              <a:t>říklad reakce </a:t>
            </a:r>
            <a:r>
              <a:rPr lang="cs-CZ" altLang="fr-FR" sz="1800">
                <a:solidFill>
                  <a:srgbClr val="FF0000"/>
                </a:solidFill>
              </a:rPr>
              <a:t>katalyzované dehydrogenázou</a:t>
            </a:r>
            <a:r>
              <a:rPr lang="cs-CZ" altLang="fr-FR" sz="1800"/>
              <a:t>: odbourávání etanolu pomocí enzymu alkohol dehydrogenáza s kofaktorem NAD</a:t>
            </a:r>
            <a:r>
              <a:rPr lang="cs-CZ" altLang="fr-FR" sz="1800" baseline="30000"/>
              <a:t>+</a:t>
            </a:r>
            <a:endParaRPr lang="cs-CZ" altLang="fr-FR" sz="1800"/>
          </a:p>
        </p:txBody>
      </p:sp>
      <p:sp>
        <p:nvSpPr>
          <p:cNvPr id="15369" name="Obdélník 11">
            <a:extLst>
              <a:ext uri="{FF2B5EF4-FFF2-40B4-BE49-F238E27FC236}">
                <a16:creationId xmlns:a16="http://schemas.microsoft.com/office/drawing/2014/main" id="{3FC1545A-C655-BE4A-A210-EEF325F58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3" y="4148312"/>
            <a:ext cx="912018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 dirty="0"/>
              <a:t>Cvičení: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 dirty="0"/>
              <a:t>- </a:t>
            </a:r>
            <a:r>
              <a:rPr lang="cs-CZ" altLang="fr-FR" sz="1800" dirty="0"/>
              <a:t>Ukažte, které atomy alkoholu, aldehydu a nikotinamidové skupiny mění oxidační číslo.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1800" dirty="0"/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cs-CZ" altLang="fr-FR" sz="1800" dirty="0"/>
              <a:t>Formulujte oxidačně-redukční reakci s využitím oxidačních čísel.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cs-CZ" altLang="fr-FR" sz="1800" dirty="0"/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cs-CZ" altLang="fr-FR" sz="1800" dirty="0"/>
              <a:t>Zkuste zodpovědět tuto otázku: Proč se oxidace alkoholu na aldehyd někdy nazývá dehydrogenace? </a:t>
            </a:r>
          </a:p>
        </p:txBody>
      </p: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33A6BE95-30B9-764C-A382-CD0200701877}"/>
              </a:ext>
            </a:extLst>
          </p:cNvPr>
          <p:cNvCxnSpPr/>
          <p:nvPr/>
        </p:nvCxnSpPr>
        <p:spPr>
          <a:xfrm flipV="1">
            <a:off x="827088" y="1555924"/>
            <a:ext cx="360362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539" name="Text Box 7">
            <a:extLst>
              <a:ext uri="{FF2B5EF4-FFF2-40B4-BE49-F238E27FC236}">
                <a16:creationId xmlns:a16="http://schemas.microsoft.com/office/drawing/2014/main" id="{362FEBE6-AB96-824B-9AF6-9F599B339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1700387"/>
            <a:ext cx="801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/>
              <a:t>Produkt</a:t>
            </a:r>
            <a:endParaRPr lang="fr-FR" altLang="fr-FR" sz="1400"/>
          </a:p>
        </p:txBody>
      </p:sp>
      <p:sp>
        <p:nvSpPr>
          <p:cNvPr id="22540" name="Text Box 7">
            <a:extLst>
              <a:ext uri="{FF2B5EF4-FFF2-40B4-BE49-F238E27FC236}">
                <a16:creationId xmlns:a16="http://schemas.microsoft.com/office/drawing/2014/main" id="{D999941A-C5A0-EF45-A319-594423A29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9762"/>
            <a:ext cx="85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/>
              <a:t>Substrát</a:t>
            </a:r>
            <a:endParaRPr lang="fr-FR" altLang="fr-FR" sz="1400"/>
          </a:p>
        </p:txBody>
      </p:sp>
      <p:cxnSp>
        <p:nvCxnSpPr>
          <p:cNvPr id="20" name="Přímá spojovací šipka 19">
            <a:extLst>
              <a:ext uri="{FF2B5EF4-FFF2-40B4-BE49-F238E27FC236}">
                <a16:creationId xmlns:a16="http://schemas.microsoft.com/office/drawing/2014/main" id="{DCD23DB4-A73A-3F42-98A8-95C88CF93535}"/>
              </a:ext>
            </a:extLst>
          </p:cNvPr>
          <p:cNvCxnSpPr>
            <a:cxnSpLocks/>
            <a:stCxn id="22539" idx="1"/>
          </p:cNvCxnSpPr>
          <p:nvPr/>
        </p:nvCxnSpPr>
        <p:spPr>
          <a:xfrm flipH="1" flipV="1">
            <a:off x="7885113" y="1659112"/>
            <a:ext cx="407987" cy="195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542" name="TextBox 1">
            <a:extLst>
              <a:ext uri="{FF2B5EF4-FFF2-40B4-BE49-F238E27FC236}">
                <a16:creationId xmlns:a16="http://schemas.microsoft.com/office/drawing/2014/main" id="{CD834305-AB0D-914B-8669-ED503F222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1474962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NAD</a:t>
            </a:r>
            <a:r>
              <a:rPr lang="fr-FR" altLang="fr-FR" sz="1800" baseline="30000"/>
              <a:t>+</a:t>
            </a:r>
          </a:p>
        </p:txBody>
      </p:sp>
      <p:sp>
        <p:nvSpPr>
          <p:cNvPr id="22543" name="TextBox 15">
            <a:extLst>
              <a:ext uri="{FF2B5EF4-FFF2-40B4-BE49-F238E27FC236}">
                <a16:creationId xmlns:a16="http://schemas.microsoft.com/office/drawing/2014/main" id="{E71D5F10-00ED-AC43-9231-CAE6BE591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484487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NADH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64"/>
    </mc:Choice>
    <mc:Fallback xmlns="">
      <p:transition spd="slow" advTm="46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F595C317-95D4-B24C-B45D-61287D819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20713"/>
            <a:ext cx="6975475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Rectangle 5">
            <a:extLst>
              <a:ext uri="{FF2B5EF4-FFF2-40B4-BE49-F238E27FC236}">
                <a16:creationId xmlns:a16="http://schemas.microsoft.com/office/drawing/2014/main" id="{9070808D-ADB4-AF40-A1FA-76FE99172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981075"/>
            <a:ext cx="43180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4579" name="Line 6">
            <a:extLst>
              <a:ext uri="{FF2B5EF4-FFF2-40B4-BE49-F238E27FC236}">
                <a16:creationId xmlns:a16="http://schemas.microsoft.com/office/drawing/2014/main" id="{C658AAF5-6B1F-854C-83CD-D40524A8F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9810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0" name="Text Box 7">
            <a:extLst>
              <a:ext uri="{FF2B5EF4-FFF2-40B4-BE49-F238E27FC236}">
                <a16:creationId xmlns:a16="http://schemas.microsoft.com/office/drawing/2014/main" id="{12167957-F157-6040-9C3C-AA0E7DA20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835025"/>
            <a:ext cx="2027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400"/>
              <a:t>Nicotinamide (oxidized)</a:t>
            </a:r>
            <a:endParaRPr lang="fr-FR" altLang="fr-FR" sz="1400"/>
          </a:p>
        </p:txBody>
      </p:sp>
      <p:sp>
        <p:nvSpPr>
          <p:cNvPr id="24581" name="Text Box 8">
            <a:extLst>
              <a:ext uri="{FF2B5EF4-FFF2-40B4-BE49-F238E27FC236}">
                <a16:creationId xmlns:a16="http://schemas.microsoft.com/office/drawing/2014/main" id="{D9492FFE-06EF-B045-B2CC-2DD2692D8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60375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400"/>
              <a:t>Nicotinamide (reduced)</a:t>
            </a:r>
            <a:endParaRPr lang="fr-FR" altLang="fr-FR" sz="1400"/>
          </a:p>
        </p:txBody>
      </p:sp>
      <p:sp>
        <p:nvSpPr>
          <p:cNvPr id="24582" name="Line 9">
            <a:extLst>
              <a:ext uri="{FF2B5EF4-FFF2-40B4-BE49-F238E27FC236}">
                <a16:creationId xmlns:a16="http://schemas.microsoft.com/office/drawing/2014/main" id="{042AE689-CAD7-B84E-8667-A59C48EAF6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6937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3" name="Text Box 10">
            <a:extLst>
              <a:ext uri="{FF2B5EF4-FFF2-40B4-BE49-F238E27FC236}">
                <a16:creationId xmlns:a16="http://schemas.microsoft.com/office/drawing/2014/main" id="{02A0B9F6-1D5B-9543-9650-E29F15207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3" y="3644900"/>
            <a:ext cx="2274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200"/>
              <a:t>Garrett, Grisham: Biochemistry</a:t>
            </a:r>
            <a:endParaRPr lang="fr-FR" altLang="fr-FR" sz="1200"/>
          </a:p>
        </p:txBody>
      </p:sp>
      <p:sp>
        <p:nvSpPr>
          <p:cNvPr id="24584" name="Text Box 11">
            <a:extLst>
              <a:ext uri="{FF2B5EF4-FFF2-40B4-BE49-F238E27FC236}">
                <a16:creationId xmlns:a16="http://schemas.microsoft.com/office/drawing/2014/main" id="{F66193F5-CA2A-154C-BD49-CC27A0C58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20713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5" name="Text Box 13">
            <a:extLst>
              <a:ext uri="{FF2B5EF4-FFF2-40B4-BE49-F238E27FC236}">
                <a16:creationId xmlns:a16="http://schemas.microsoft.com/office/drawing/2014/main" id="{332C87C0-1D23-0049-AE06-A8488AE5C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981075"/>
            <a:ext cx="35877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6" name="Line 14">
            <a:extLst>
              <a:ext uri="{FF2B5EF4-FFF2-40B4-BE49-F238E27FC236}">
                <a16:creationId xmlns:a16="http://schemas.microsoft.com/office/drawing/2014/main" id="{F9D39AED-C39D-DC41-A0E1-907D0DDE84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119697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7" name="Text Box 15">
            <a:extLst>
              <a:ext uri="{FF2B5EF4-FFF2-40B4-BE49-F238E27FC236}">
                <a16:creationId xmlns:a16="http://schemas.microsoft.com/office/drawing/2014/main" id="{A4DE49E6-299D-2B40-982C-CFE467226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620713"/>
            <a:ext cx="4318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8" name="Text Box 16">
            <a:extLst>
              <a:ext uri="{FF2B5EF4-FFF2-40B4-BE49-F238E27FC236}">
                <a16:creationId xmlns:a16="http://schemas.microsoft.com/office/drawing/2014/main" id="{F35339DA-3B60-DD42-9390-D48B86A7E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412875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9" name="Line 17">
            <a:extLst>
              <a:ext uri="{FF2B5EF4-FFF2-40B4-BE49-F238E27FC236}">
                <a16:creationId xmlns:a16="http://schemas.microsoft.com/office/drawing/2014/main" id="{B95A626B-985D-CC40-9B92-4AB3F8E3CC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13414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0" name="Text Box 18">
            <a:extLst>
              <a:ext uri="{FF2B5EF4-FFF2-40B4-BE49-F238E27FC236}">
                <a16:creationId xmlns:a16="http://schemas.microsoft.com/office/drawing/2014/main" id="{A2CC25F6-1050-3241-A3AE-A22C74452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1036638"/>
            <a:ext cx="430213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1" name="Line 19">
            <a:extLst>
              <a:ext uri="{FF2B5EF4-FFF2-40B4-BE49-F238E27FC236}">
                <a16:creationId xmlns:a16="http://schemas.microsoft.com/office/drawing/2014/main" id="{95E81433-3375-BC4F-9EA3-44B72897C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119697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2" name="Text Box 20">
            <a:extLst>
              <a:ext uri="{FF2B5EF4-FFF2-40B4-BE49-F238E27FC236}">
                <a16:creationId xmlns:a16="http://schemas.microsoft.com/office/drawing/2014/main" id="{59A0074A-4E1D-3B42-A178-EC4D498DD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692150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3" name="Text Box 21">
            <a:extLst>
              <a:ext uri="{FF2B5EF4-FFF2-40B4-BE49-F238E27FC236}">
                <a16:creationId xmlns:a16="http://schemas.microsoft.com/office/drawing/2014/main" id="{D9679402-240A-1F40-930E-DCD6E78D2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692150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4" name="Text Box 22">
            <a:extLst>
              <a:ext uri="{FF2B5EF4-FFF2-40B4-BE49-F238E27FC236}">
                <a16:creationId xmlns:a16="http://schemas.microsoft.com/office/drawing/2014/main" id="{4EEB540A-4D35-124B-AE62-0DA0FD299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052513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5" name="Text Box 23">
            <a:extLst>
              <a:ext uri="{FF2B5EF4-FFF2-40B4-BE49-F238E27FC236}">
                <a16:creationId xmlns:a16="http://schemas.microsoft.com/office/drawing/2014/main" id="{6F6E6B9F-B64E-C04F-B2EE-425AC8D2C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052513"/>
            <a:ext cx="430213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6" name="Line 24">
            <a:extLst>
              <a:ext uri="{FF2B5EF4-FFF2-40B4-BE49-F238E27FC236}">
                <a16:creationId xmlns:a16="http://schemas.microsoft.com/office/drawing/2014/main" id="{6CED0280-574B-7644-9837-F44F07C82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1268413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7" name="Line 25">
            <a:extLst>
              <a:ext uri="{FF2B5EF4-FFF2-40B4-BE49-F238E27FC236}">
                <a16:creationId xmlns:a16="http://schemas.microsoft.com/office/drawing/2014/main" id="{459949D3-BF31-F74F-8161-578E8F5E6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12684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8" name="Text Box 26">
            <a:extLst>
              <a:ext uri="{FF2B5EF4-FFF2-40B4-BE49-F238E27FC236}">
                <a16:creationId xmlns:a16="http://schemas.microsoft.com/office/drawing/2014/main" id="{F463D05B-0E44-5642-9A65-DEAE2BBEC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981075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9" name="Line 27">
            <a:extLst>
              <a:ext uri="{FF2B5EF4-FFF2-40B4-BE49-F238E27FC236}">
                <a16:creationId xmlns:a16="http://schemas.microsoft.com/office/drawing/2014/main" id="{DA72D839-8A4D-8449-96C0-DE37DDE3D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1196975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00" name="Text Box 28">
            <a:extLst>
              <a:ext uri="{FF2B5EF4-FFF2-40B4-BE49-F238E27FC236}">
                <a16:creationId xmlns:a16="http://schemas.microsoft.com/office/drawing/2014/main" id="{F3CC2105-F4EB-1E43-9466-9A1E8844D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917700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1" name="Line 29">
            <a:extLst>
              <a:ext uri="{FF2B5EF4-FFF2-40B4-BE49-F238E27FC236}">
                <a16:creationId xmlns:a16="http://schemas.microsoft.com/office/drawing/2014/main" id="{518FED30-2EE3-0043-A981-F0997814F5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80288" y="1484313"/>
            <a:ext cx="71437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26" name="Text Box 30">
            <a:extLst>
              <a:ext uri="{FF2B5EF4-FFF2-40B4-BE49-F238E27FC236}">
                <a16:creationId xmlns:a16="http://schemas.microsoft.com/office/drawing/2014/main" id="{87878A7E-7B6D-E34F-9D78-172FB9A6B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76700"/>
            <a:ext cx="8893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800"/>
              <a:t>Alcohol </a:t>
            </a:r>
            <a:r>
              <a:rPr lang="de-CH" altLang="fr-FR" sz="1800">
                <a:sym typeface="Symbol" pitchFamily="2" charset="2"/>
              </a:rPr>
              <a:t> Aldehyde	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C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-I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de-CH" altLang="fr-FR" sz="1800">
                <a:sym typeface="Symbol" pitchFamily="2" charset="2"/>
              </a:rPr>
              <a:t>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C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+I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+ 2e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	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3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2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-OH</a:t>
            </a:r>
            <a:r>
              <a:rPr lang="de-CH" altLang="fr-FR" sz="1800">
                <a:sym typeface="Symbol" pitchFamily="2" charset="2"/>
              </a:rPr>
              <a:t>  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3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-CHO + 2H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+ 2e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</a:t>
            </a:r>
            <a:endParaRPr lang="de-CH" altLang="fr-FR" sz="1800">
              <a:sym typeface="Symbol" pitchFamily="2" charset="2"/>
            </a:endParaRPr>
          </a:p>
        </p:txBody>
      </p:sp>
      <p:sp>
        <p:nvSpPr>
          <p:cNvPr id="4127" name="Text Box 31">
            <a:extLst>
              <a:ext uri="{FF2B5EF4-FFF2-40B4-BE49-F238E27FC236}">
                <a16:creationId xmlns:a16="http://schemas.microsoft.com/office/drawing/2014/main" id="{7471AB2A-67DC-3948-9373-B69499361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508500"/>
            <a:ext cx="8964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800"/>
              <a:t>NAD</a:t>
            </a:r>
            <a:r>
              <a:rPr lang="de-CH" altLang="fr-FR" sz="1800" baseline="30000"/>
              <a:t>+</a:t>
            </a:r>
            <a:r>
              <a:rPr lang="de-CH" altLang="fr-FR" sz="1800"/>
              <a:t> </a:t>
            </a:r>
            <a:r>
              <a:rPr lang="de-CH" altLang="fr-FR" sz="1800">
                <a:sym typeface="Symbol" pitchFamily="2" charset="2"/>
              </a:rPr>
              <a:t> NADH	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C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-I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C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+I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+ 2e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de-CH" altLang="fr-FR" sz="1800">
                <a:sym typeface="Symbol" pitchFamily="2" charset="2"/>
              </a:rPr>
              <a:t>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C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-II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C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0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	NAD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+ 2e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H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>
                <a:sym typeface="Symbol" pitchFamily="2" charset="2"/>
              </a:rPr>
              <a:t> 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NADH </a:t>
            </a:r>
          </a:p>
        </p:txBody>
      </p:sp>
      <p:sp>
        <p:nvSpPr>
          <p:cNvPr id="24604" name="Text Box 32">
            <a:extLst>
              <a:ext uri="{FF2B5EF4-FFF2-40B4-BE49-F238E27FC236}">
                <a16:creationId xmlns:a16="http://schemas.microsoft.com/office/drawing/2014/main" id="{807F4E5B-A97C-4646-8746-2FEA0D83A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557338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5" name="Text Box 34">
            <a:extLst>
              <a:ext uri="{FF2B5EF4-FFF2-40B4-BE49-F238E27FC236}">
                <a16:creationId xmlns:a16="http://schemas.microsoft.com/office/drawing/2014/main" id="{41E50B8F-E769-B94C-9FB0-865106CC3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557338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0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6" name="Line 37">
            <a:extLst>
              <a:ext uri="{FF2B5EF4-FFF2-40B4-BE49-F238E27FC236}">
                <a16:creationId xmlns:a16="http://schemas.microsoft.com/office/drawing/2014/main" id="{9BC1355B-20D1-3D4A-BDF2-8706B018D1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170021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07" name="Line 38">
            <a:extLst>
              <a:ext uri="{FF2B5EF4-FFF2-40B4-BE49-F238E27FC236}">
                <a16:creationId xmlns:a16="http://schemas.microsoft.com/office/drawing/2014/main" id="{C508B68E-95D3-C24A-91BE-A675C73AB2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170021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35" name="Text Box 39">
            <a:extLst>
              <a:ext uri="{FF2B5EF4-FFF2-40B4-BE49-F238E27FC236}">
                <a16:creationId xmlns:a16="http://schemas.microsoft.com/office/drawing/2014/main" id="{C6C69951-7CB0-E84E-9533-6B207AFF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013325"/>
            <a:ext cx="8964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		NAD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+ 2e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H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+ 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3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2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-OH </a:t>
            </a:r>
            <a:r>
              <a:rPr lang="de-CH" altLang="fr-FR" sz="1800">
                <a:sym typeface="Symbol" pitchFamily="2" charset="2"/>
              </a:rPr>
              <a:t> 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NADH + 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3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-CHO + 2H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+ 2e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</a:t>
            </a:r>
            <a:endParaRPr lang="de-CH" altLang="fr-FR" sz="1800" b="1">
              <a:latin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4136" name="Text Box 40">
            <a:extLst>
              <a:ext uri="{FF2B5EF4-FFF2-40B4-BE49-F238E27FC236}">
                <a16:creationId xmlns:a16="http://schemas.microsoft.com/office/drawing/2014/main" id="{E1F6DA6F-9B53-ED4B-8CBA-A1EF5C226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516563"/>
            <a:ext cx="8964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		NAD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		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3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2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-OH </a:t>
            </a:r>
            <a:r>
              <a:rPr lang="de-CH" altLang="fr-FR" sz="1800">
                <a:sym typeface="Symbol" pitchFamily="2" charset="2"/>
              </a:rPr>
              <a:t> 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NADH + 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3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-CHO +  H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endParaRPr lang="de-CH" altLang="fr-FR" sz="1800" b="1">
              <a:latin typeface="Times New Roman" panose="02020603050405020304" pitchFamily="18" charset="0"/>
              <a:sym typeface="Symbol" pitchFamily="2" charset="2"/>
            </a:endParaRPr>
          </a:p>
        </p:txBody>
      </p:sp>
      <p:grpSp>
        <p:nvGrpSpPr>
          <p:cNvPr id="4142" name="Group 46">
            <a:extLst>
              <a:ext uri="{FF2B5EF4-FFF2-40B4-BE49-F238E27FC236}">
                <a16:creationId xmlns:a16="http://schemas.microsoft.com/office/drawing/2014/main" id="{8EB55483-BE9E-E149-B746-6BA3B9CA5842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5013325"/>
            <a:ext cx="5830887" cy="287338"/>
            <a:chOff x="1837" y="3430"/>
            <a:chExt cx="3673" cy="181"/>
          </a:xfrm>
        </p:grpSpPr>
        <p:sp>
          <p:nvSpPr>
            <p:cNvPr id="24618" name="Line 43">
              <a:extLst>
                <a:ext uri="{FF2B5EF4-FFF2-40B4-BE49-F238E27FC236}">
                  <a16:creationId xmlns:a16="http://schemas.microsoft.com/office/drawing/2014/main" id="{4629419F-9E8B-2840-B383-4BBC4B6FE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7" y="3430"/>
              <a:ext cx="181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19" name="Line 44">
              <a:extLst>
                <a:ext uri="{FF2B5EF4-FFF2-40B4-BE49-F238E27FC236}">
                  <a16:creationId xmlns:a16="http://schemas.microsoft.com/office/drawing/2014/main" id="{1F2E7B95-FBDA-B54E-993E-678987CCA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9" y="3430"/>
              <a:ext cx="181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44" name="Group 48">
            <a:extLst>
              <a:ext uri="{FF2B5EF4-FFF2-40B4-BE49-F238E27FC236}">
                <a16:creationId xmlns:a16="http://schemas.microsoft.com/office/drawing/2014/main" id="{24C9793B-034F-4342-BF05-03BACECBBCAC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5013325"/>
            <a:ext cx="4608513" cy="288925"/>
            <a:chOff x="2154" y="3293"/>
            <a:chExt cx="2903" cy="182"/>
          </a:xfrm>
        </p:grpSpPr>
        <p:sp>
          <p:nvSpPr>
            <p:cNvPr id="24616" name="Line 45">
              <a:extLst>
                <a:ext uri="{FF2B5EF4-FFF2-40B4-BE49-F238E27FC236}">
                  <a16:creationId xmlns:a16="http://schemas.microsoft.com/office/drawing/2014/main" id="{4C11B413-A6C1-3A43-ACCA-D3BF208F92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6" y="3293"/>
              <a:ext cx="181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17" name="Line 47">
              <a:extLst>
                <a:ext uri="{FF2B5EF4-FFF2-40B4-BE49-F238E27FC236}">
                  <a16:creationId xmlns:a16="http://schemas.microsoft.com/office/drawing/2014/main" id="{FD1AF753-AB00-7846-A89C-34458F3DFE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4" y="3294"/>
              <a:ext cx="181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45" name="Rectangle 49">
            <a:extLst>
              <a:ext uri="{FF2B5EF4-FFF2-40B4-BE49-F238E27FC236}">
                <a16:creationId xmlns:a16="http://schemas.microsoft.com/office/drawing/2014/main" id="{00DDF8B5-3199-0642-9F37-13740DD13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4076700"/>
            <a:ext cx="503237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146" name="Rectangle 50">
            <a:extLst>
              <a:ext uri="{FF2B5EF4-FFF2-40B4-BE49-F238E27FC236}">
                <a16:creationId xmlns:a16="http://schemas.microsoft.com/office/drawing/2014/main" id="{883349C2-0F4E-9A4F-919F-E1DEEA6C1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076700"/>
            <a:ext cx="649288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6" name="Obdélník 11">
            <a:extLst>
              <a:ext uri="{FF2B5EF4-FFF2-40B4-BE49-F238E27FC236}">
                <a16:creationId xmlns:a16="http://schemas.microsoft.com/office/drawing/2014/main" id="{C605592A-81B5-7A43-BF0B-E02155815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753100"/>
            <a:ext cx="89646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/>
              <a:t>Aldehyd oproti alkoholu ztratil dva </a:t>
            </a:r>
            <a:r>
              <a:rPr lang="de-CH" altLang="fr-FR" sz="1800"/>
              <a:t>protony </a:t>
            </a:r>
            <a:r>
              <a:rPr lang="cs-CZ" altLang="fr-FR" sz="1800"/>
              <a:t>a </a:t>
            </a:r>
            <a:r>
              <a:rPr lang="de-CH" altLang="fr-FR" sz="1800"/>
              <a:t>dva</a:t>
            </a:r>
            <a:r>
              <a:rPr lang="cs-CZ" altLang="fr-FR" sz="1800"/>
              <a:t> elektrony, tedy v podstatě dva atomy vodíku</a:t>
            </a:r>
            <a:r>
              <a:rPr lang="de-CH" altLang="fr-FR" sz="1800"/>
              <a:t>.</a:t>
            </a:r>
            <a:r>
              <a:rPr lang="cs-CZ" altLang="fr-FR" sz="1800"/>
              <a:t> Proto se někdy mluví o dehydrogenaci</a:t>
            </a:r>
            <a:r>
              <a:rPr lang="de-CH" altLang="fr-FR" sz="1800"/>
              <a:t>. J</a:t>
            </a:r>
            <a:r>
              <a:rPr lang="cs-CZ" altLang="fr-FR" sz="1800"/>
              <a:t>ádro </a:t>
            </a:r>
            <a:r>
              <a:rPr lang="fr-FR" altLang="fr-FR" sz="1800"/>
              <a:t>n</a:t>
            </a:r>
            <a:r>
              <a:rPr lang="cs-CZ" altLang="fr-FR" sz="1800"/>
              <a:t>ikotinamidu naopak přijalo dva elektrony a</a:t>
            </a:r>
            <a:r>
              <a:rPr lang="fr-FR" altLang="fr-FR" sz="1800"/>
              <a:t> </a:t>
            </a:r>
            <a:r>
              <a:rPr lang="cs-CZ" altLang="fr-FR" sz="1800"/>
              <a:t>jeden proton, tedy formálně hydridový ion H</a:t>
            </a:r>
            <a:r>
              <a:rPr lang="cs-CZ" altLang="fr-FR" sz="1800" baseline="30000"/>
              <a:t>-</a:t>
            </a:r>
            <a:r>
              <a:rPr lang="cs-CZ" altLang="fr-FR" sz="1800"/>
              <a:t>. </a:t>
            </a:r>
            <a:r>
              <a:rPr lang="fr-FR" altLang="fr-FR" sz="1800"/>
              <a:t>P</a:t>
            </a:r>
            <a:r>
              <a:rPr lang="cs-CZ" altLang="fr-FR" sz="1800"/>
              <a:t>roto se také někdy hovoří o transferu hydridu (a</a:t>
            </a:r>
            <a:r>
              <a:rPr lang="fr-FR" altLang="fr-FR" sz="1800"/>
              <a:t>n</a:t>
            </a:r>
            <a:r>
              <a:rPr lang="cs-CZ" altLang="fr-FR" sz="1800"/>
              <a:t>glicky h</a:t>
            </a:r>
            <a:r>
              <a:rPr lang="fr-FR" altLang="fr-FR" sz="1800"/>
              <a:t>y</a:t>
            </a:r>
            <a:r>
              <a:rPr lang="cs-CZ" altLang="fr-FR" sz="1800"/>
              <a:t>dride transfer</a:t>
            </a:r>
            <a:r>
              <a:rPr lang="fr-FR" altLang="fr-FR" sz="1800"/>
              <a:t>)</a:t>
            </a:r>
            <a:r>
              <a:rPr lang="cs-CZ" altLang="fr-FR" sz="1800"/>
              <a:t>.</a:t>
            </a:r>
          </a:p>
        </p:txBody>
      </p:sp>
      <p:sp>
        <p:nvSpPr>
          <p:cNvPr id="24615" name="Obdélník 11">
            <a:extLst>
              <a:ext uri="{FF2B5EF4-FFF2-40B4-BE49-F238E27FC236}">
                <a16:creationId xmlns:a16="http://schemas.microsoft.com/office/drawing/2014/main" id="{7EE7DB5C-CDC2-354F-B747-900A6B52C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0800"/>
            <a:ext cx="8964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/>
              <a:t>Proč se oxidace alkoholu na aldehyd někdy nazývá dehydrogenace? Ukažte, které atomy nikotinamidové skupiny mění oxidační číslo.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" grpId="0"/>
      <p:bldP spid="4127" grpId="0"/>
      <p:bldP spid="4135" grpId="0"/>
      <p:bldP spid="4136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613173A5-580F-9540-9BAD-63588BBD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6975475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2" name="Rectangle 5">
            <a:extLst>
              <a:ext uri="{FF2B5EF4-FFF2-40B4-BE49-F238E27FC236}">
                <a16:creationId xmlns:a16="http://schemas.microsoft.com/office/drawing/2014/main" id="{AC1473C4-451B-E54A-8990-2485456E3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196975"/>
            <a:ext cx="43180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5603" name="Line 6">
            <a:extLst>
              <a:ext uri="{FF2B5EF4-FFF2-40B4-BE49-F238E27FC236}">
                <a16:creationId xmlns:a16="http://schemas.microsoft.com/office/drawing/2014/main" id="{0A2BDDAA-ADD2-304A-864B-A9F4E3766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11969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4" name="Text Box 7">
            <a:extLst>
              <a:ext uri="{FF2B5EF4-FFF2-40B4-BE49-F238E27FC236}">
                <a16:creationId xmlns:a16="http://schemas.microsoft.com/office/drawing/2014/main" id="{174D28F6-130A-994D-BA02-298F7865C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050925"/>
            <a:ext cx="2027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400"/>
              <a:t>Nicotinamide (oxidized)</a:t>
            </a:r>
            <a:endParaRPr lang="fr-FR" altLang="fr-FR" sz="1400"/>
          </a:p>
        </p:txBody>
      </p:sp>
      <p:sp>
        <p:nvSpPr>
          <p:cNvPr id="25605" name="Text Box 8">
            <a:extLst>
              <a:ext uri="{FF2B5EF4-FFF2-40B4-BE49-F238E27FC236}">
                <a16:creationId xmlns:a16="http://schemas.microsoft.com/office/drawing/2014/main" id="{9EE6DFEB-B1BA-954B-82B5-BEB3F437F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676275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400"/>
              <a:t>Nicotinamide (reduced)</a:t>
            </a:r>
            <a:endParaRPr lang="fr-FR" altLang="fr-FR" sz="1400"/>
          </a:p>
        </p:txBody>
      </p:sp>
      <p:sp>
        <p:nvSpPr>
          <p:cNvPr id="25606" name="Line 9">
            <a:extLst>
              <a:ext uri="{FF2B5EF4-FFF2-40B4-BE49-F238E27FC236}">
                <a16:creationId xmlns:a16="http://schemas.microsoft.com/office/drawing/2014/main" id="{82850EB2-755A-9D45-AC3A-3D0D0F8A18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9096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7" name="Text Box 10">
            <a:extLst>
              <a:ext uri="{FF2B5EF4-FFF2-40B4-BE49-F238E27FC236}">
                <a16:creationId xmlns:a16="http://schemas.microsoft.com/office/drawing/2014/main" id="{CE42DE4D-6950-AE45-A051-5D97EB995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3" y="3860800"/>
            <a:ext cx="2274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200"/>
              <a:t>Garrett, Grisham: Biochemistry</a:t>
            </a:r>
            <a:endParaRPr lang="fr-FR" altLang="fr-FR" sz="1200"/>
          </a:p>
        </p:txBody>
      </p:sp>
      <p:sp>
        <p:nvSpPr>
          <p:cNvPr id="25608" name="Text Box 11">
            <a:extLst>
              <a:ext uri="{FF2B5EF4-FFF2-40B4-BE49-F238E27FC236}">
                <a16:creationId xmlns:a16="http://schemas.microsoft.com/office/drawing/2014/main" id="{CEF98150-4550-224B-90E9-673A541E8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836613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9" name="Text Box 13">
            <a:extLst>
              <a:ext uri="{FF2B5EF4-FFF2-40B4-BE49-F238E27FC236}">
                <a16:creationId xmlns:a16="http://schemas.microsoft.com/office/drawing/2014/main" id="{2290E5A5-70B2-A046-81AB-2D8D8066D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196975"/>
            <a:ext cx="35877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0" name="Line 14">
            <a:extLst>
              <a:ext uri="{FF2B5EF4-FFF2-40B4-BE49-F238E27FC236}">
                <a16:creationId xmlns:a16="http://schemas.microsoft.com/office/drawing/2014/main" id="{C583F5F9-074C-204E-8372-3E827D0D1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141287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1" name="Text Box 15">
            <a:extLst>
              <a:ext uri="{FF2B5EF4-FFF2-40B4-BE49-F238E27FC236}">
                <a16:creationId xmlns:a16="http://schemas.microsoft.com/office/drawing/2014/main" id="{037CD707-BAF5-6744-8830-CC95ED31B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836613"/>
            <a:ext cx="4318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2" name="Text Box 16">
            <a:extLst>
              <a:ext uri="{FF2B5EF4-FFF2-40B4-BE49-F238E27FC236}">
                <a16:creationId xmlns:a16="http://schemas.microsoft.com/office/drawing/2014/main" id="{417B9510-182A-D842-BDEF-CD82731BD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628775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3" name="Line 17">
            <a:extLst>
              <a:ext uri="{FF2B5EF4-FFF2-40B4-BE49-F238E27FC236}">
                <a16:creationId xmlns:a16="http://schemas.microsoft.com/office/drawing/2014/main" id="{7F08DBCF-82A7-7D46-8D91-0965BEEACE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1557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4" name="Text Box 18">
            <a:extLst>
              <a:ext uri="{FF2B5EF4-FFF2-40B4-BE49-F238E27FC236}">
                <a16:creationId xmlns:a16="http://schemas.microsoft.com/office/drawing/2014/main" id="{E88DE0FE-7AA1-034F-80C5-938C8301A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1252538"/>
            <a:ext cx="430213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5" name="Line 19">
            <a:extLst>
              <a:ext uri="{FF2B5EF4-FFF2-40B4-BE49-F238E27FC236}">
                <a16:creationId xmlns:a16="http://schemas.microsoft.com/office/drawing/2014/main" id="{F0462A14-A8A3-C249-97E5-42318E83C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141287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6" name="Text Box 20">
            <a:extLst>
              <a:ext uri="{FF2B5EF4-FFF2-40B4-BE49-F238E27FC236}">
                <a16:creationId xmlns:a16="http://schemas.microsoft.com/office/drawing/2014/main" id="{4738CBCD-986C-5F48-8402-18B458977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908050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7" name="Text Box 21">
            <a:extLst>
              <a:ext uri="{FF2B5EF4-FFF2-40B4-BE49-F238E27FC236}">
                <a16:creationId xmlns:a16="http://schemas.microsoft.com/office/drawing/2014/main" id="{33AA3305-D160-B145-AC8B-B036E5529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908050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8" name="Text Box 22">
            <a:extLst>
              <a:ext uri="{FF2B5EF4-FFF2-40B4-BE49-F238E27FC236}">
                <a16:creationId xmlns:a16="http://schemas.microsoft.com/office/drawing/2014/main" id="{FD384AD1-1648-B647-B933-FE3A9A5E3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268413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9" name="Text Box 23">
            <a:extLst>
              <a:ext uri="{FF2B5EF4-FFF2-40B4-BE49-F238E27FC236}">
                <a16:creationId xmlns:a16="http://schemas.microsoft.com/office/drawing/2014/main" id="{22BC947E-C477-5D4D-8B84-09E320F98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268413"/>
            <a:ext cx="430213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0" name="Line 24">
            <a:extLst>
              <a:ext uri="{FF2B5EF4-FFF2-40B4-BE49-F238E27FC236}">
                <a16:creationId xmlns:a16="http://schemas.microsoft.com/office/drawing/2014/main" id="{C4E9C5B9-1DCB-2E44-9711-FD393E04E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1484313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1" name="Line 25">
            <a:extLst>
              <a:ext uri="{FF2B5EF4-FFF2-40B4-BE49-F238E27FC236}">
                <a16:creationId xmlns:a16="http://schemas.microsoft.com/office/drawing/2014/main" id="{9E621CF1-1DBC-5145-B118-AAB255E30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14843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2" name="Text Box 26">
            <a:extLst>
              <a:ext uri="{FF2B5EF4-FFF2-40B4-BE49-F238E27FC236}">
                <a16:creationId xmlns:a16="http://schemas.microsoft.com/office/drawing/2014/main" id="{3855F1D3-6B7F-8340-8628-6ADE5578E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196975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3" name="Line 27">
            <a:extLst>
              <a:ext uri="{FF2B5EF4-FFF2-40B4-BE49-F238E27FC236}">
                <a16:creationId xmlns:a16="http://schemas.microsoft.com/office/drawing/2014/main" id="{7F183862-7BEB-614C-ADF9-BAD20F926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1412875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4" name="Text Box 28">
            <a:extLst>
              <a:ext uri="{FF2B5EF4-FFF2-40B4-BE49-F238E27FC236}">
                <a16:creationId xmlns:a16="http://schemas.microsoft.com/office/drawing/2014/main" id="{9E4099E7-48C3-0146-9A87-EE3041E1E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133600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5" name="Line 29">
            <a:extLst>
              <a:ext uri="{FF2B5EF4-FFF2-40B4-BE49-F238E27FC236}">
                <a16:creationId xmlns:a16="http://schemas.microsoft.com/office/drawing/2014/main" id="{97A2A68C-B899-9E46-901E-E1EDF1B0EB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80288" y="1700213"/>
            <a:ext cx="71437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6" name="Text Box 32">
            <a:extLst>
              <a:ext uri="{FF2B5EF4-FFF2-40B4-BE49-F238E27FC236}">
                <a16:creationId xmlns:a16="http://schemas.microsoft.com/office/drawing/2014/main" id="{41C4A456-29E2-584E-B944-073EB8B48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773238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7" name="Text Box 34">
            <a:extLst>
              <a:ext uri="{FF2B5EF4-FFF2-40B4-BE49-F238E27FC236}">
                <a16:creationId xmlns:a16="http://schemas.microsoft.com/office/drawing/2014/main" id="{D268763A-7382-9F44-93F5-8DFF33AD5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773238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0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8" name="Line 37">
            <a:extLst>
              <a:ext uri="{FF2B5EF4-FFF2-40B4-BE49-F238E27FC236}">
                <a16:creationId xmlns:a16="http://schemas.microsoft.com/office/drawing/2014/main" id="{7610FD9C-BA5E-7442-A7BD-AB0DE02E83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191611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9" name="Line 38">
            <a:extLst>
              <a:ext uri="{FF2B5EF4-FFF2-40B4-BE49-F238E27FC236}">
                <a16:creationId xmlns:a16="http://schemas.microsoft.com/office/drawing/2014/main" id="{4619BC94-4D3A-FE49-8B6E-2F62DEB81E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191611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31" name="Rectangle 50">
            <a:extLst>
              <a:ext uri="{FF2B5EF4-FFF2-40B4-BE49-F238E27FC236}">
                <a16:creationId xmlns:a16="http://schemas.microsoft.com/office/drawing/2014/main" id="{DC230351-7D02-6A4A-9CED-B5B8CAEAA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292600"/>
            <a:ext cx="649288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5632" name="Obdélník 11">
            <a:extLst>
              <a:ext uri="{FF2B5EF4-FFF2-40B4-BE49-F238E27FC236}">
                <a16:creationId xmlns:a16="http://schemas.microsoft.com/office/drawing/2014/main" id="{B7F0C847-5CF7-DE4B-A637-8861AB512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2" y="4457276"/>
            <a:ext cx="74374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fr-FR" sz="1800" dirty="0" err="1"/>
              <a:t>Když</a:t>
            </a:r>
            <a:r>
              <a:rPr lang="de-CH" altLang="fr-FR" sz="1800" dirty="0"/>
              <a:t> </a:t>
            </a:r>
            <a:r>
              <a:rPr lang="de-CH" altLang="fr-FR" sz="1800" dirty="0" err="1"/>
              <a:t>jste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nyní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ověřili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že</a:t>
            </a:r>
            <a:r>
              <a:rPr lang="de-CH" altLang="fr-FR" sz="1800" dirty="0"/>
              <a:t> 1 </a:t>
            </a:r>
            <a:r>
              <a:rPr lang="de-CH" altLang="fr-FR" sz="1800" dirty="0" err="1"/>
              <a:t>mol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nikotinamidu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odbourá</a:t>
            </a:r>
            <a:r>
              <a:rPr lang="de-CH" altLang="fr-FR" sz="1800" dirty="0"/>
              <a:t> 1 </a:t>
            </a:r>
            <a:r>
              <a:rPr lang="de-CH" altLang="fr-FR" sz="1800" dirty="0" err="1"/>
              <a:t>mol</a:t>
            </a:r>
            <a:r>
              <a:rPr lang="de-CH" altLang="fr-FR" sz="1800" dirty="0"/>
              <a:t> </a:t>
            </a:r>
            <a:r>
              <a:rPr lang="de-CH" altLang="fr-FR" sz="1800" dirty="0" err="1"/>
              <a:t>etanolu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nenapadlo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vás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proč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nestačí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při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konzumaci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alkoholu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přijmout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příslušnou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dávku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nikontinamidu</a:t>
            </a:r>
            <a:r>
              <a:rPr lang="de-CH" altLang="fr-FR" sz="1800" dirty="0"/>
              <a:t> (</a:t>
            </a:r>
            <a:r>
              <a:rPr lang="de-CH" altLang="fr-FR" sz="1800" dirty="0" err="1"/>
              <a:t>např</a:t>
            </a:r>
            <a:r>
              <a:rPr lang="de-CH" altLang="fr-FR" sz="1800" dirty="0"/>
              <a:t>. </a:t>
            </a:r>
            <a:r>
              <a:rPr lang="de-CH" altLang="fr-FR" sz="1800" dirty="0" err="1"/>
              <a:t>jako</a:t>
            </a:r>
            <a:r>
              <a:rPr lang="de-CH" altLang="fr-FR" sz="1800" dirty="0"/>
              <a:t> </a:t>
            </a:r>
            <a:r>
              <a:rPr lang="de-CH" altLang="fr-FR" sz="1800" dirty="0" err="1"/>
              <a:t>derivát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Nicotinamide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Riboside</a:t>
            </a:r>
            <a:r>
              <a:rPr lang="de-CH" altLang="fr-FR" sz="1800" dirty="0"/>
              <a:t> Chloride, </a:t>
            </a:r>
            <a:r>
              <a:rPr lang="de-CH" altLang="fr-FR" sz="1800" dirty="0" err="1"/>
              <a:t>volně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koupi</a:t>
            </a:r>
            <a:r>
              <a:rPr lang="de-CH" altLang="fr-FR" sz="1800" dirty="0"/>
              <a:t> na </a:t>
            </a:r>
            <a:r>
              <a:rPr lang="de-CH" altLang="fr-FR" sz="1800" dirty="0" err="1"/>
              <a:t>trhu</a:t>
            </a:r>
            <a:r>
              <a:rPr lang="de-CH" altLang="fr-FR" sz="1800" dirty="0"/>
              <a:t>)? </a:t>
            </a:r>
            <a:r>
              <a:rPr lang="de-CH" altLang="fr-FR" sz="1800" dirty="0" err="1"/>
              <a:t>Proč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musela</a:t>
            </a:r>
            <a:r>
              <a:rPr lang="de-CH" altLang="fr-FR" sz="1800" dirty="0"/>
              <a:t> </a:t>
            </a:r>
            <a:r>
              <a:rPr lang="de-CH" altLang="fr-FR" sz="1800" dirty="0" err="1"/>
              <a:t>evoluce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vyvíjet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komplikovaný</a:t>
            </a:r>
            <a:r>
              <a:rPr lang="de-CH" altLang="fr-FR" sz="1800" dirty="0"/>
              <a:t> </a:t>
            </a:r>
            <a:r>
              <a:rPr lang="de-CH" altLang="fr-FR" sz="1800" dirty="0" err="1"/>
              <a:t>enzym</a:t>
            </a:r>
            <a:r>
              <a:rPr lang="de-CH" altLang="fr-FR" sz="1800" dirty="0"/>
              <a:t>? </a:t>
            </a:r>
            <a:endParaRPr lang="cs-CZ" altLang="fr-FR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722089-849E-F448-9E21-4D826AF853D7}"/>
              </a:ext>
            </a:extLst>
          </p:cNvPr>
          <p:cNvSpPr/>
          <p:nvPr/>
        </p:nvSpPr>
        <p:spPr>
          <a:xfrm>
            <a:off x="1037431" y="2286000"/>
            <a:ext cx="942182" cy="128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EF3B0E-59BE-104E-B882-2ACF4900B4E1}"/>
              </a:ext>
            </a:extLst>
          </p:cNvPr>
          <p:cNvSpPr/>
          <p:nvPr/>
        </p:nvSpPr>
        <p:spPr>
          <a:xfrm>
            <a:off x="6948488" y="3905322"/>
            <a:ext cx="2195512" cy="177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0BEE6-C191-2D4C-AEB6-77D005216130}"/>
              </a:ext>
            </a:extLst>
          </p:cNvPr>
          <p:cNvSpPr/>
          <p:nvPr/>
        </p:nvSpPr>
        <p:spPr>
          <a:xfrm>
            <a:off x="3008313" y="2438400"/>
            <a:ext cx="700087" cy="127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5F311B-88E1-064E-8D78-0805BFD864D1}"/>
              </a:ext>
            </a:extLst>
          </p:cNvPr>
          <p:cNvSpPr/>
          <p:nvPr/>
        </p:nvSpPr>
        <p:spPr>
          <a:xfrm>
            <a:off x="1619250" y="2924944"/>
            <a:ext cx="1584325" cy="1475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30" name="Rectangle 49">
            <a:extLst>
              <a:ext uri="{FF2B5EF4-FFF2-40B4-BE49-F238E27FC236}">
                <a16:creationId xmlns:a16="http://schemas.microsoft.com/office/drawing/2014/main" id="{748196B6-62EF-5744-AD7B-05696BE64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734" y="2276872"/>
            <a:ext cx="321829" cy="164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/>
              <a:t>H</a:t>
            </a:r>
          </a:p>
        </p:txBody>
      </p:sp>
      <p:sp>
        <p:nvSpPr>
          <p:cNvPr id="39" name="Obdélník 11">
            <a:extLst>
              <a:ext uri="{FF2B5EF4-FFF2-40B4-BE49-F238E27FC236}">
                <a16:creationId xmlns:a16="http://schemas.microsoft.com/office/drawing/2014/main" id="{807FDA2D-B79D-4D4C-93CF-3C8830CB9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42" y="2979407"/>
            <a:ext cx="3504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fr-FR" sz="1800" dirty="0" err="1"/>
              <a:t>nicotinamide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riboside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cation</a:t>
            </a:r>
            <a:endParaRPr lang="cs-CZ" altLang="fr-FR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C0E82B-5D27-7247-AE55-0DFFBCDD5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097" y="3841743"/>
            <a:ext cx="1564236" cy="2722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2" grpId="0"/>
      <p:bldP spid="3" grpId="0" animBg="1"/>
      <p:bldP spid="36" grpId="0" animBg="1"/>
      <p:bldP spid="4" grpId="0" animBg="1"/>
      <p:bldP spid="5" grpId="0" animBg="1"/>
      <p:bldP spid="25630" grpId="0" animBg="1"/>
      <p:bldP spid="39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10023</TotalTime>
  <Words>1257</Words>
  <Application>Microsoft Macintosh PowerPoint</Application>
  <PresentationFormat>On-screen Show (4:3)</PresentationFormat>
  <Paragraphs>155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Calibri</vt:lpstr>
      <vt:lpstr>Symbol</vt:lpstr>
      <vt:lpstr>Times New Roman</vt:lpstr>
      <vt:lpstr>Modèle par défaut</vt:lpstr>
      <vt:lpstr>CS ChemDraw Drawing</vt:lpstr>
      <vt:lpstr>Image</vt:lpstr>
      <vt:lpstr>Equation</vt:lpstr>
      <vt:lpstr>Rovnice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UMR 8601 CNRS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JIRKA KOZELKA</dc:creator>
  <cp:lastModifiedBy>Microsoft Office User</cp:lastModifiedBy>
  <cp:revision>231</cp:revision>
  <cp:lastPrinted>2019-10-07T14:02:25Z</cp:lastPrinted>
  <dcterms:created xsi:type="dcterms:W3CDTF">2016-09-29T18:33:53Z</dcterms:created>
  <dcterms:modified xsi:type="dcterms:W3CDTF">2023-10-12T09:32:10Z</dcterms:modified>
</cp:coreProperties>
</file>