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548" r:id="rId3"/>
    <p:sldId id="535" r:id="rId4"/>
    <p:sldId id="534" r:id="rId5"/>
    <p:sldId id="549" r:id="rId6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4" autoAdjust="0"/>
    <p:restoredTop sz="92130"/>
  </p:normalViewPr>
  <p:slideViewPr>
    <p:cSldViewPr>
      <p:cViewPr varScale="1">
        <p:scale>
          <a:sx n="101" d="100"/>
          <a:sy n="101" d="100"/>
        </p:scale>
        <p:origin x="1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5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9C213-192A-794E-8B5C-E427695C4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1A994-CDFD-3044-B5BB-CB6413BC2C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FE3E7F-DD79-3644-B5F0-23A06E7C251A}" type="datetimeFigureOut">
              <a:rPr lang="fr-FR"/>
              <a:pPr>
                <a:defRPr/>
              </a:pPr>
              <a:t>12/11/2023</a:t>
            </a:fld>
            <a:endParaRPr 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5744D4-ABAA-F642-BBF2-E0EAF88D5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8D2AE-CDCB-954D-B64F-74452331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E7CA-01C9-6843-A7D8-56B975077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D052-FF72-1145-B2A3-D877D96A8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3D0326-E95F-FB43-B200-ECADB537DD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1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36D73-394B-574E-BB8C-769514E9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180E1-86B6-5849-BD1B-78C979DA6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F9DE4-7111-0146-9233-AC9D97939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D85B-5C19-DB4D-BC62-747E4527AC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091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F573D-053F-5D4B-90E7-885932DB1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C1D0B-573A-6C44-8DFC-B3FCEFEDF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8EA6F-612E-C84C-AE6F-F3162249F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1D71-F0B4-F548-9B76-DDB29BA8843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6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2FB8C-864F-D24E-B15B-808B0F6C3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42305-8AA0-F842-9910-A4373CEC3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DFD59-6032-3A42-863F-E295C0135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4EBF-FDA1-6C42-929F-A915EB147F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6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1B745-92A8-EB42-AC7A-BFFD2D629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E5DE2-F371-ED45-B29C-39F766DC1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6FC76-A1DB-DB45-8ECA-288E98E63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7FA-8E3F-3544-81A1-D0CB2523AD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6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F163-D785-8C4E-93E4-E604A771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38899-32A2-DD48-868E-6F8359E7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22D42-8D2B-7F4C-B1AC-0F7C21203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21BD-67B0-7D4D-AA7A-5B4FF8D849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2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8387B-F140-F743-893E-A36D4179A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0B59-36F8-A94B-BA25-6289921BA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470AF-2E9F-B84C-B22F-CDD541771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4D56-1E92-9840-BE64-F611FEA7DC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E62ED-2DA0-3A4D-9D91-8B8CC9FF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2C89DD-B607-EB49-9A84-978122B5A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4D355-408A-9341-9E7C-CD9455361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4453-0057-234D-A848-DEDD210767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363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095799-ACF8-3B47-B4BE-C02C7EE6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549F9-6598-8749-B4C5-697467F94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669764-4A9F-D542-A0E1-594CD10C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43FF-EBA9-FC4B-B7D5-09AEE7A766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20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59C723-EE43-2744-BF43-B4DFF950E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ADA46D-06D6-5B42-AAA8-E6CD8BF6B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C57875-665F-CE4F-A91B-4DE4DE08D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F204-57ED-8D40-ABE3-B83CA27B98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51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9FBE6-5D9C-2249-8230-D0B3B80E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FE1E5-C35F-E24D-819F-C1F08DAB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40644-6D69-604F-A017-0AC591D6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176A-3597-6143-A10E-223DDA4824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40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D5CE9-48CA-EE45-BC91-9416B6448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FD7D2-0B51-6142-AB19-D4273528D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0FD11-8E2A-5048-875B-701458E43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242-BAC3-E24C-A1A2-6CD7BAFF06C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1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4AB056-1CD8-0741-B78F-50243A47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BA1B60-8243-084C-8D0C-DBC66E66A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2DBB52-4956-374B-AB2C-E6549CFB6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21CE4F-092C-F646-9350-3BE01BE3D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E5878C-1767-FD42-B996-3D8A408D6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02F179-1E03-CB49-A67B-14AC5041FE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ozelka.jiri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570B616-A533-A247-8432-8ED18229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49500"/>
            <a:ext cx="333296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F1190 Úvod do biofyziky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Masarykova Univerzita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Podzimní semestr 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23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Řešení úlohy z 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19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.10.20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23</a:t>
            </a:r>
            <a:endParaRPr lang="fr-FR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BED9A35-7236-3F48-8EC7-2A709929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Vyučující: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>
                <a:ea typeface="ＭＳ Ｐゴシック" panose="020B0600070205080204" pitchFamily="34" charset="-128"/>
                <a:cs typeface="Times New Roman" panose="02020603050405020304" pitchFamily="18" charset="0"/>
              </a:rPr>
              <a:t>Prof. Jiří Kozelka, Biofyzikální Laboratoř, Ústav fyziky kondenzovaných látek, PřF MU, Kotlářská 2, </a:t>
            </a:r>
            <a:r>
              <a:rPr lang="cs-CZ" altLang="fr-FR" sz="2000" b="1">
                <a:ea typeface="ＭＳ Ｐゴシック" panose="020B0600070205080204" pitchFamily="34" charset="-128"/>
                <a:cs typeface="Times New Roman" panose="02020603050405020304" pitchFamily="18" charset="0"/>
                <a:hlinkClick r:id="rId2"/>
              </a:rPr>
              <a:t>kozelka.jiri@gmail.com</a:t>
            </a:r>
            <a:endParaRPr lang="cs-CZ" altLang="fr-FR" sz="2000" b="1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39" name="Picture 4" descr="OPVK_hor_zakladni_logolink_RGB_cz">
            <a:extLst>
              <a:ext uri="{FF2B5EF4-FFF2-40B4-BE49-F238E27FC236}">
                <a16:creationId xmlns:a16="http://schemas.microsoft.com/office/drawing/2014/main" id="{79FD3BB6-1C6F-0745-AF94-951672A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91"/>
    </mc:Choice>
    <mc:Fallback xmlns="">
      <p:transition spd="slow" advTm="609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62D5AC7E-29CF-434A-9BF5-6C151643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0"/>
            <a:ext cx="835292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altLang="fr-FR" b="1" dirty="0" err="1"/>
              <a:t>Seznam</a:t>
            </a:r>
            <a:r>
              <a:rPr lang="de-CH" altLang="fr-FR" b="1" dirty="0"/>
              <a:t> </a:t>
            </a:r>
            <a:r>
              <a:rPr lang="de-CH" altLang="fr-FR" b="1" dirty="0" err="1"/>
              <a:t>krátkých</a:t>
            </a:r>
            <a:r>
              <a:rPr lang="de-CH" altLang="fr-FR" b="1" dirty="0"/>
              <a:t> </a:t>
            </a:r>
            <a:r>
              <a:rPr lang="de-CH" altLang="fr-FR" b="1" dirty="0" err="1"/>
              <a:t>kontaktů</a:t>
            </a:r>
            <a:r>
              <a:rPr lang="de-CH" altLang="fr-FR" b="1" dirty="0"/>
              <a:t> (&lt;3 A) H---O a H---N </a:t>
            </a:r>
            <a:r>
              <a:rPr lang="de-CH" altLang="fr-FR" b="1" dirty="0" err="1"/>
              <a:t>mezi</a:t>
            </a:r>
            <a:r>
              <a:rPr lang="de-CH" altLang="fr-FR" b="1" dirty="0"/>
              <a:t> </a:t>
            </a:r>
            <a:r>
              <a:rPr lang="de-CH" altLang="fr-FR" b="1" dirty="0" err="1"/>
              <a:t>derivátem</a:t>
            </a:r>
            <a:r>
              <a:rPr lang="de-CH" altLang="fr-FR" b="1" dirty="0"/>
              <a:t> CPAD </a:t>
            </a:r>
            <a:r>
              <a:rPr lang="de-CH" altLang="fr-FR" b="1" dirty="0" err="1"/>
              <a:t>kofaktoru</a:t>
            </a:r>
            <a:r>
              <a:rPr lang="de-CH" altLang="fr-FR" b="1" dirty="0"/>
              <a:t> NAD</a:t>
            </a:r>
            <a:r>
              <a:rPr lang="de-CH" altLang="fr-FR" b="1" baseline="30000" dirty="0"/>
              <a:t>+</a:t>
            </a:r>
            <a:r>
              <a:rPr lang="de-CH" altLang="fr-FR" b="1" dirty="0"/>
              <a:t> a </a:t>
            </a:r>
            <a:r>
              <a:rPr lang="de-CH" altLang="fr-FR" b="1" dirty="0" err="1"/>
              <a:t>vazebným</a:t>
            </a:r>
            <a:r>
              <a:rPr lang="de-CH" altLang="fr-FR" b="1" dirty="0"/>
              <a:t> </a:t>
            </a:r>
            <a:r>
              <a:rPr lang="de-CH" altLang="fr-FR" b="1" dirty="0" err="1"/>
              <a:t>místem</a:t>
            </a:r>
            <a:r>
              <a:rPr lang="de-CH" altLang="fr-FR" b="1" dirty="0"/>
              <a:t> v </a:t>
            </a:r>
            <a:r>
              <a:rPr lang="de-CH" altLang="fr-FR" b="1" dirty="0" err="1"/>
              <a:t>alkohol</a:t>
            </a:r>
            <a:r>
              <a:rPr lang="de-CH" altLang="fr-FR" b="1" dirty="0"/>
              <a:t> </a:t>
            </a:r>
            <a:r>
              <a:rPr lang="de-CH" altLang="fr-FR" b="1" dirty="0" err="1"/>
              <a:t>dehydrogenáze</a:t>
            </a:r>
            <a:r>
              <a:rPr lang="de-CH" altLang="fr-FR" b="1" dirty="0"/>
              <a:t> (</a:t>
            </a:r>
            <a:r>
              <a:rPr lang="de-CH" altLang="fr-FR" b="1" dirty="0" err="1"/>
              <a:t>pdb</a:t>
            </a:r>
            <a:r>
              <a:rPr lang="de-CH" altLang="fr-FR" b="1" dirty="0"/>
              <a:t> 1adc)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0AC5A-2F38-304F-BD35-95ED2559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16" y="710882"/>
            <a:ext cx="6513944" cy="61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BFA9CF-5AAC-3745-8EA4-DEF6103009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75856" y="2476660"/>
            <a:ext cx="5756910" cy="2174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580049-CAC1-9748-AE07-E9BF5C364F1D}"/>
              </a:ext>
            </a:extLst>
          </p:cNvPr>
          <p:cNvGrpSpPr/>
          <p:nvPr/>
        </p:nvGrpSpPr>
        <p:grpSpPr>
          <a:xfrm>
            <a:off x="3052077" y="2948546"/>
            <a:ext cx="3292080" cy="1641171"/>
            <a:chOff x="3052077" y="5150139"/>
            <a:chExt cx="3292080" cy="16411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6AEF4D-58BC-6C4C-9B8C-4F62A8CF70E4}"/>
                </a:ext>
              </a:extLst>
            </p:cNvPr>
            <p:cNvSpPr txBox="1"/>
            <p:nvPr/>
          </p:nvSpPr>
          <p:spPr>
            <a:xfrm>
              <a:off x="4420229" y="5150139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2" charset="2"/>
                </a:rPr>
                <a:t>d</a:t>
              </a:r>
              <a:r>
                <a:rPr lang="fr-FR" dirty="0"/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52959C-70EB-974B-9BA5-02715027D2F8}"/>
                </a:ext>
              </a:extLst>
            </p:cNvPr>
            <p:cNvSpPr txBox="1"/>
            <p:nvPr/>
          </p:nvSpPr>
          <p:spPr>
            <a:xfrm>
              <a:off x="3052077" y="6237312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2" charset="2"/>
                </a:rPr>
                <a:t>d</a:t>
              </a:r>
              <a:r>
                <a:rPr lang="fr-FR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36078C-56A1-484E-8D6F-5165A2543DD5}"/>
                </a:ext>
              </a:extLst>
            </p:cNvPr>
            <p:cNvSpPr txBox="1"/>
            <p:nvPr/>
          </p:nvSpPr>
          <p:spPr>
            <a:xfrm>
              <a:off x="5968733" y="642197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Symbol" pitchFamily="2" charset="2"/>
                </a:rPr>
                <a:t>d</a:t>
              </a:r>
              <a:r>
                <a:rPr lang="fr-FR" dirty="0"/>
                <a:t>-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9311CAA-0B0F-BF48-A5B1-EA6E355D8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0000">
            <a:off x="3317603" y="3948279"/>
            <a:ext cx="328543" cy="2063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97F6CA8-7EB3-D443-87B2-601BCBB5C1A4}"/>
              </a:ext>
            </a:extLst>
          </p:cNvPr>
          <p:cNvGrpSpPr/>
          <p:nvPr/>
        </p:nvGrpSpPr>
        <p:grpSpPr>
          <a:xfrm>
            <a:off x="5064392" y="3612277"/>
            <a:ext cx="710856" cy="493713"/>
            <a:chOff x="5064392" y="5813870"/>
            <a:chExt cx="710856" cy="4937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8801F4-0075-2F40-AD97-6F25C3C18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400000" flipH="1">
              <a:off x="5064392" y="5837484"/>
              <a:ext cx="710856" cy="446487"/>
            </a:xfrm>
            <a:prstGeom prst="rect">
              <a:avLst/>
            </a:prstGeom>
          </p:spPr>
        </p:pic>
        <p:graphicFrame>
          <p:nvGraphicFramePr>
            <p:cNvPr id="21" name="Object 12">
              <a:extLst>
                <a:ext uri="{FF2B5EF4-FFF2-40B4-BE49-F238E27FC236}">
                  <a16:creationId xmlns:a16="http://schemas.microsoft.com/office/drawing/2014/main" id="{47E4DC05-534E-D44C-B4A6-062EEB6ED5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1444" y="5813870"/>
            <a:ext cx="271463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6" name="CS ChemDraw Drawing" r:id="rId6" imgW="272034" imgH="493776" progId="ChemDraw.Document.6.0">
                    <p:embed/>
                  </p:oleObj>
                </mc:Choice>
                <mc:Fallback>
                  <p:oleObj name="CS ChemDraw Drawing" r:id="rId6" imgW="272034" imgH="493776" progId="ChemDraw.Document.6.0">
                    <p:embed/>
                    <p:pic>
                      <p:nvPicPr>
                        <p:cNvPr id="21" name="Object 12">
                          <a:extLst>
                            <a:ext uri="{FF2B5EF4-FFF2-40B4-BE49-F238E27FC236}">
                              <a16:creationId xmlns:a16="http://schemas.microsoft.com/office/drawing/2014/main" id="{47E4DC05-534E-D44C-B4A6-062EEB6ED5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1444" y="5813870"/>
                          <a:ext cx="271463" cy="493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6933D6-C512-824E-9F7A-AFEA5C3E28F4}"/>
              </a:ext>
            </a:extLst>
          </p:cNvPr>
          <p:cNvSpPr txBox="1"/>
          <p:nvPr/>
        </p:nvSpPr>
        <p:spPr>
          <a:xfrm>
            <a:off x="179512" y="116632"/>
            <a:ext cx="8644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Kovalentní</a:t>
            </a:r>
            <a:r>
              <a:rPr lang="fr-FR" b="1" dirty="0"/>
              <a:t> </a:t>
            </a:r>
            <a:r>
              <a:rPr lang="fr-FR" b="1" dirty="0" err="1"/>
              <a:t>složka</a:t>
            </a:r>
            <a:r>
              <a:rPr lang="fr-FR" b="1" dirty="0"/>
              <a:t> H-</a:t>
            </a:r>
            <a:r>
              <a:rPr lang="fr-FR" b="1" dirty="0" err="1"/>
              <a:t>můstku</a:t>
            </a:r>
            <a:r>
              <a:rPr lang="fr-FR" b="1" dirty="0"/>
              <a:t>:</a:t>
            </a:r>
          </a:p>
          <a:p>
            <a:r>
              <a:rPr lang="fr-FR" b="1" dirty="0" err="1"/>
              <a:t>Vzniká</a:t>
            </a:r>
            <a:r>
              <a:rPr lang="fr-FR" b="1" dirty="0"/>
              <a:t> </a:t>
            </a:r>
            <a:r>
              <a:rPr lang="fr-FR" b="1" dirty="0" err="1"/>
              <a:t>překryvem</a:t>
            </a:r>
            <a:r>
              <a:rPr lang="fr-FR" b="1" dirty="0"/>
              <a:t> </a:t>
            </a:r>
            <a:r>
              <a:rPr lang="fr-FR" b="1" dirty="0" err="1"/>
              <a:t>orbitálu</a:t>
            </a:r>
            <a:r>
              <a:rPr lang="fr-FR" b="1" dirty="0"/>
              <a:t> </a:t>
            </a:r>
            <a:r>
              <a:rPr lang="fr-FR" b="1" dirty="0" err="1"/>
              <a:t>volného</a:t>
            </a:r>
            <a:r>
              <a:rPr lang="fr-FR" b="1" dirty="0"/>
              <a:t> el. </a:t>
            </a:r>
            <a:r>
              <a:rPr lang="fr-FR" b="1" dirty="0" err="1"/>
              <a:t>páru</a:t>
            </a:r>
            <a:r>
              <a:rPr lang="fr-FR" b="1" dirty="0"/>
              <a:t> na </a:t>
            </a:r>
            <a:r>
              <a:rPr lang="fr-FR" b="1" dirty="0" err="1"/>
              <a:t>akceptoru</a:t>
            </a:r>
            <a:r>
              <a:rPr lang="fr-FR" b="1" dirty="0"/>
              <a:t> A s </a:t>
            </a:r>
            <a:r>
              <a:rPr lang="fr-FR" b="1" dirty="0" err="1"/>
              <a:t>antivazebným</a:t>
            </a:r>
            <a:r>
              <a:rPr lang="fr-FR" b="1" dirty="0"/>
              <a:t> </a:t>
            </a:r>
            <a:r>
              <a:rPr lang="fr-FR" b="1" dirty="0" err="1"/>
              <a:t>orbitálem</a:t>
            </a:r>
            <a:r>
              <a:rPr lang="fr-FR" b="1" dirty="0"/>
              <a:t> </a:t>
            </a:r>
            <a:r>
              <a:rPr lang="fr-FR" b="1" dirty="0" err="1"/>
              <a:t>vazby</a:t>
            </a:r>
            <a:r>
              <a:rPr lang="fr-FR" b="1" dirty="0"/>
              <a:t> D-H. </a:t>
            </a:r>
            <a:r>
              <a:rPr lang="fr-FR" b="1" dirty="0" err="1"/>
              <a:t>Silně</a:t>
            </a:r>
            <a:r>
              <a:rPr lang="fr-FR" b="1" dirty="0"/>
              <a:t> </a:t>
            </a:r>
            <a:r>
              <a:rPr lang="fr-FR" b="1" dirty="0" err="1"/>
              <a:t>závisí</a:t>
            </a:r>
            <a:r>
              <a:rPr lang="fr-FR" b="1" dirty="0"/>
              <a:t> na </a:t>
            </a:r>
            <a:r>
              <a:rPr lang="fr-FR" b="1" dirty="0" err="1"/>
              <a:t>úhlu</a:t>
            </a:r>
            <a:r>
              <a:rPr lang="fr-FR" b="1" dirty="0"/>
              <a:t> D-H---A !</a:t>
            </a:r>
          </a:p>
          <a:p>
            <a:endParaRPr lang="fr-FR" b="1" dirty="0"/>
          </a:p>
          <a:p>
            <a:r>
              <a:rPr lang="fr-FR" b="1" dirty="0"/>
              <a:t>(v </a:t>
            </a:r>
            <a:r>
              <a:rPr lang="fr-FR" b="1" dirty="0" err="1"/>
              <a:t>našem</a:t>
            </a:r>
            <a:r>
              <a:rPr lang="fr-FR" b="1" dirty="0"/>
              <a:t> </a:t>
            </a:r>
            <a:r>
              <a:rPr lang="fr-FR" b="1" dirty="0" err="1"/>
              <a:t>seznamu</a:t>
            </a:r>
            <a:r>
              <a:rPr lang="fr-FR" b="1" dirty="0"/>
              <a:t> </a:t>
            </a:r>
            <a:r>
              <a:rPr lang="fr-FR" b="1" dirty="0" err="1"/>
              <a:t>má</a:t>
            </a:r>
            <a:r>
              <a:rPr lang="fr-FR" b="1" dirty="0"/>
              <a:t> </a:t>
            </a:r>
            <a:r>
              <a:rPr lang="fr-FR" b="1" dirty="0" err="1"/>
              <a:t>donor</a:t>
            </a:r>
            <a:r>
              <a:rPr lang="fr-FR" b="1" dirty="0"/>
              <a:t> D </a:t>
            </a:r>
            <a:r>
              <a:rPr lang="fr-FR" b="1" dirty="0" err="1"/>
              <a:t>značku</a:t>
            </a:r>
            <a:r>
              <a:rPr lang="fr-FR" b="1" dirty="0"/>
              <a:t> « X » a </a:t>
            </a:r>
            <a:r>
              <a:rPr lang="fr-FR" b="1" dirty="0" err="1"/>
              <a:t>akceptor</a:t>
            </a:r>
            <a:r>
              <a:rPr lang="fr-FR" b="1" dirty="0"/>
              <a:t> A </a:t>
            </a:r>
            <a:r>
              <a:rPr lang="fr-FR" b="1" dirty="0" err="1"/>
              <a:t>značku</a:t>
            </a:r>
            <a:r>
              <a:rPr lang="fr-FR" b="1" dirty="0"/>
              <a:t> « Y »)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0D7AED-10D4-5C44-9629-82F197825730}"/>
              </a:ext>
            </a:extLst>
          </p:cNvPr>
          <p:cNvGrpSpPr/>
          <p:nvPr/>
        </p:nvGrpSpPr>
        <p:grpSpPr>
          <a:xfrm>
            <a:off x="3317603" y="3131112"/>
            <a:ext cx="1869020" cy="1023524"/>
            <a:chOff x="3317603" y="5332705"/>
            <a:chExt cx="1869020" cy="102352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7FA7DE0-C90D-F14D-9187-D72256D7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1800000">
              <a:off x="4688828" y="5332705"/>
              <a:ext cx="497795" cy="3126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2F5CC9-8999-104D-BE8B-A1A4B4359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000000">
              <a:off x="3317603" y="6149872"/>
              <a:ext cx="328543" cy="206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0"/>
    </mc:Choice>
    <mc:Fallback xmlns="">
      <p:transition spd="slow" advTm="2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Text Box 8">
            <a:extLst>
              <a:ext uri="{FF2B5EF4-FFF2-40B4-BE49-F238E27FC236}">
                <a16:creationId xmlns:a16="http://schemas.microsoft.com/office/drawing/2014/main" id="{B28A624F-0365-2C48-B4CD-C202C21A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0"/>
            <a:ext cx="6619752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CH" altLang="fr-FR" b="1" dirty="0" err="1"/>
              <a:t>Schématické</a:t>
            </a:r>
            <a:r>
              <a:rPr lang="de-CH" altLang="fr-FR" b="1" dirty="0"/>
              <a:t> </a:t>
            </a:r>
            <a:r>
              <a:rPr lang="de-CH" altLang="fr-FR" b="1" dirty="0" err="1"/>
              <a:t>znázornění</a:t>
            </a:r>
            <a:r>
              <a:rPr lang="de-CH" altLang="fr-FR" b="1" dirty="0"/>
              <a:t>  </a:t>
            </a:r>
            <a:r>
              <a:rPr lang="de-CH" altLang="fr-FR" b="1" dirty="0" err="1"/>
              <a:t>vodíkových</a:t>
            </a:r>
            <a:r>
              <a:rPr lang="de-CH" altLang="fr-FR" b="1" dirty="0"/>
              <a:t> </a:t>
            </a:r>
            <a:r>
              <a:rPr lang="de-CH" altLang="fr-FR" b="1" dirty="0" err="1"/>
              <a:t>vazeb</a:t>
            </a:r>
            <a:r>
              <a:rPr lang="de-CH" altLang="fr-FR" b="1" dirty="0"/>
              <a:t> </a:t>
            </a:r>
            <a:r>
              <a:rPr lang="de-CH" altLang="fr-FR" b="1" dirty="0" err="1"/>
              <a:t>mezi</a:t>
            </a:r>
            <a:r>
              <a:rPr lang="de-CH" altLang="fr-FR" b="1" dirty="0"/>
              <a:t> </a:t>
            </a:r>
            <a:r>
              <a:rPr lang="de-CH" altLang="fr-FR" b="1" dirty="0" err="1"/>
              <a:t>derivátem</a:t>
            </a:r>
            <a:r>
              <a:rPr lang="de-CH" altLang="fr-FR" b="1" dirty="0"/>
              <a:t> CPAD </a:t>
            </a:r>
            <a:r>
              <a:rPr lang="de-CH" altLang="fr-FR" b="1" dirty="0" err="1"/>
              <a:t>kofaktoru</a:t>
            </a:r>
            <a:r>
              <a:rPr lang="de-CH" altLang="fr-FR" b="1" dirty="0"/>
              <a:t> NAD</a:t>
            </a:r>
            <a:r>
              <a:rPr lang="de-CH" altLang="fr-FR" b="1" baseline="30000" dirty="0"/>
              <a:t>+</a:t>
            </a:r>
            <a:r>
              <a:rPr lang="de-CH" altLang="fr-FR" b="1" dirty="0"/>
              <a:t> a </a:t>
            </a:r>
            <a:r>
              <a:rPr lang="de-CH" altLang="fr-FR" b="1" dirty="0" err="1"/>
              <a:t>aminokyselinami</a:t>
            </a:r>
            <a:r>
              <a:rPr lang="de-CH" altLang="fr-FR" b="1" dirty="0"/>
              <a:t> </a:t>
            </a:r>
            <a:r>
              <a:rPr lang="de-CH" altLang="fr-FR" b="1" dirty="0" err="1"/>
              <a:t>ve</a:t>
            </a:r>
            <a:r>
              <a:rPr lang="de-CH" altLang="fr-FR" b="1" dirty="0"/>
              <a:t> </a:t>
            </a:r>
            <a:r>
              <a:rPr lang="de-CH" altLang="fr-FR" b="1" dirty="0" err="1"/>
              <a:t>vazebném</a:t>
            </a:r>
            <a:r>
              <a:rPr lang="de-CH" altLang="fr-FR" b="1" dirty="0"/>
              <a:t> </a:t>
            </a:r>
            <a:r>
              <a:rPr lang="de-CH" altLang="fr-FR" b="1" dirty="0" err="1"/>
              <a:t>místě</a:t>
            </a:r>
            <a:r>
              <a:rPr lang="de-CH" altLang="fr-FR" b="1" dirty="0"/>
              <a:t> v </a:t>
            </a:r>
            <a:r>
              <a:rPr lang="de-CH" altLang="fr-FR" b="1" dirty="0" err="1"/>
              <a:t>alkohol</a:t>
            </a:r>
            <a:r>
              <a:rPr lang="de-CH" altLang="fr-FR" b="1" dirty="0"/>
              <a:t> </a:t>
            </a:r>
            <a:r>
              <a:rPr lang="de-CH" altLang="fr-FR" b="1" dirty="0" err="1"/>
              <a:t>dehydrogenáze</a:t>
            </a:r>
            <a:r>
              <a:rPr lang="de-CH" altLang="fr-FR" b="1" dirty="0"/>
              <a:t> (</a:t>
            </a:r>
            <a:r>
              <a:rPr lang="de-CH" altLang="fr-FR" b="1" dirty="0" err="1"/>
              <a:t>pdb-kód</a:t>
            </a:r>
            <a:r>
              <a:rPr lang="de-CH" altLang="fr-FR" b="1" dirty="0"/>
              <a:t> 1adc)</a:t>
            </a:r>
          </a:p>
        </p:txBody>
      </p:sp>
      <p:pic>
        <p:nvPicPr>
          <p:cNvPr id="15" name="Picture 5" descr="Strukturformel von NAD+ unter physiologischen Bedingungen">
            <a:extLst>
              <a:ext uri="{FF2B5EF4-FFF2-40B4-BE49-F238E27FC236}">
                <a16:creationId xmlns:a16="http://schemas.microsoft.com/office/drawing/2014/main" id="{1B8962E3-2B14-0C4C-BFCF-C31E8A56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32" y="1916832"/>
            <a:ext cx="2684463" cy="390683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107AD52-E0DA-5740-BDA8-C468431B65A7}"/>
              </a:ext>
            </a:extLst>
          </p:cNvPr>
          <p:cNvGrpSpPr/>
          <p:nvPr/>
        </p:nvGrpSpPr>
        <p:grpSpPr>
          <a:xfrm>
            <a:off x="4667250" y="2636913"/>
            <a:ext cx="480814" cy="356700"/>
            <a:chOff x="4667250" y="2636913"/>
            <a:chExt cx="480814" cy="356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54CB344-EDBF-E548-8BA5-8DE5B7903718}"/>
                </a:ext>
              </a:extLst>
            </p:cNvPr>
            <p:cNvSpPr txBox="1"/>
            <p:nvPr/>
          </p:nvSpPr>
          <p:spPr>
            <a:xfrm>
              <a:off x="4919990" y="2708920"/>
              <a:ext cx="228074" cy="284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50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AC834C-EC73-0A41-8E3B-325AF1B17B22}"/>
                </a:ext>
              </a:extLst>
            </p:cNvPr>
            <p:cNvSpPr txBox="1"/>
            <p:nvPr/>
          </p:nvSpPr>
          <p:spPr>
            <a:xfrm>
              <a:off x="4667250" y="2636913"/>
              <a:ext cx="252740" cy="284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50" dirty="0"/>
                <a:t>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95D93D-FFEE-0B43-81F2-173BB89F995E}"/>
                </a:ext>
              </a:extLst>
            </p:cNvPr>
            <p:cNvCxnSpPr>
              <a:cxnSpLocks/>
            </p:cNvCxnSpPr>
            <p:nvPr/>
          </p:nvCxnSpPr>
          <p:spPr>
            <a:xfrm rot="-240000">
              <a:off x="4919990" y="2779260"/>
              <a:ext cx="86525" cy="7065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24A63C39-15D0-9846-8821-34A540EAFB3F}"/>
              </a:ext>
            </a:extLst>
          </p:cNvPr>
          <p:cNvSpPr/>
          <p:nvPr/>
        </p:nvSpPr>
        <p:spPr>
          <a:xfrm>
            <a:off x="5940152" y="2492896"/>
            <a:ext cx="72008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3C6C0-3E43-8A4F-959A-B2F4E3BBBECB}"/>
              </a:ext>
            </a:extLst>
          </p:cNvPr>
          <p:cNvSpPr txBox="1"/>
          <p:nvPr/>
        </p:nvSpPr>
        <p:spPr>
          <a:xfrm>
            <a:off x="5788894" y="2503929"/>
            <a:ext cx="3000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51CB3E-CE00-C044-A6FC-13A05439DD62}"/>
              </a:ext>
            </a:extLst>
          </p:cNvPr>
          <p:cNvCxnSpPr>
            <a:cxnSpLocks/>
          </p:cNvCxnSpPr>
          <p:nvPr/>
        </p:nvCxnSpPr>
        <p:spPr>
          <a:xfrm flipV="1">
            <a:off x="5976156" y="2291534"/>
            <a:ext cx="252536" cy="14401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51B375-EB88-1C48-9AA5-B6B1183B687B}"/>
              </a:ext>
            </a:extLst>
          </p:cNvPr>
          <p:cNvCxnSpPr>
            <a:cxnSpLocks/>
          </p:cNvCxnSpPr>
          <p:nvPr/>
        </p:nvCxnSpPr>
        <p:spPr>
          <a:xfrm>
            <a:off x="5940152" y="2636912"/>
            <a:ext cx="200789" cy="28550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26E1A5E-F567-6C49-BAA7-E3B62D8DC9C8}"/>
              </a:ext>
            </a:extLst>
          </p:cNvPr>
          <p:cNvSpPr txBox="1"/>
          <p:nvPr/>
        </p:nvSpPr>
        <p:spPr>
          <a:xfrm>
            <a:off x="6060324" y="2776328"/>
            <a:ext cx="109767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O=C  Val292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74BD41-C512-6D4F-B9AC-85B967A90212}"/>
              </a:ext>
            </a:extLst>
          </p:cNvPr>
          <p:cNvSpPr txBox="1"/>
          <p:nvPr/>
        </p:nvSpPr>
        <p:spPr>
          <a:xfrm>
            <a:off x="6213802" y="2109192"/>
            <a:ext cx="110075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O=C  Ala317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45BE65E-3AD6-C34B-83E3-5967478FD305}"/>
              </a:ext>
            </a:extLst>
          </p:cNvPr>
          <p:cNvCxnSpPr>
            <a:cxnSpLocks/>
          </p:cNvCxnSpPr>
          <p:nvPr/>
        </p:nvCxnSpPr>
        <p:spPr>
          <a:xfrm flipV="1">
            <a:off x="5634117" y="1844824"/>
            <a:ext cx="252536" cy="14401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63FA1F-21DB-4947-AB08-CE119D3B028B}"/>
              </a:ext>
            </a:extLst>
          </p:cNvPr>
          <p:cNvSpPr txBox="1"/>
          <p:nvPr/>
        </p:nvSpPr>
        <p:spPr>
          <a:xfrm>
            <a:off x="5826115" y="1669915"/>
            <a:ext cx="3000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A227BF-85D1-0042-A14F-FD772BDF5240}"/>
              </a:ext>
            </a:extLst>
          </p:cNvPr>
          <p:cNvCxnSpPr>
            <a:cxnSpLocks/>
          </p:cNvCxnSpPr>
          <p:nvPr/>
        </p:nvCxnSpPr>
        <p:spPr>
          <a:xfrm rot="-780000" flipV="1">
            <a:off x="6020074" y="1738259"/>
            <a:ext cx="336573" cy="316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591D7F0-9BB0-4D4D-9FC2-5E1C98858FAE}"/>
              </a:ext>
            </a:extLst>
          </p:cNvPr>
          <p:cNvSpPr txBox="1"/>
          <p:nvPr/>
        </p:nvSpPr>
        <p:spPr>
          <a:xfrm>
            <a:off x="6206606" y="1560131"/>
            <a:ext cx="94609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N  Phe319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9672BB0-A0B8-D14F-A5AD-68D2C9E3C463}"/>
              </a:ext>
            </a:extLst>
          </p:cNvPr>
          <p:cNvCxnSpPr>
            <a:cxnSpLocks/>
          </p:cNvCxnSpPr>
          <p:nvPr/>
        </p:nvCxnSpPr>
        <p:spPr>
          <a:xfrm flipV="1">
            <a:off x="4644008" y="3892044"/>
            <a:ext cx="158109" cy="32904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84664E-52EB-5049-BB9E-3D7BD5185739}"/>
              </a:ext>
            </a:extLst>
          </p:cNvPr>
          <p:cNvSpPr txBox="1"/>
          <p:nvPr/>
        </p:nvSpPr>
        <p:spPr>
          <a:xfrm>
            <a:off x="3491880" y="3965976"/>
            <a:ext cx="950197" cy="2846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50" dirty="0"/>
              <a:t>Val294 NH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A8157A-22CF-E540-B748-644D5613137E}"/>
              </a:ext>
            </a:extLst>
          </p:cNvPr>
          <p:cNvSpPr txBox="1"/>
          <p:nvPr/>
        </p:nvSpPr>
        <p:spPr>
          <a:xfrm>
            <a:off x="3851920" y="4152419"/>
            <a:ext cx="89960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Ser48 OH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A0D182-0F3E-3648-AC5E-690D0E230E99}"/>
              </a:ext>
            </a:extLst>
          </p:cNvPr>
          <p:cNvCxnSpPr>
            <a:cxnSpLocks/>
          </p:cNvCxnSpPr>
          <p:nvPr/>
        </p:nvCxnSpPr>
        <p:spPr>
          <a:xfrm flipV="1">
            <a:off x="4290701" y="3861049"/>
            <a:ext cx="167485" cy="247273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EF3A61-6522-D24B-A2C0-44BD0D03E278}"/>
              </a:ext>
            </a:extLst>
          </p:cNvPr>
          <p:cNvCxnSpPr>
            <a:cxnSpLocks/>
          </p:cNvCxnSpPr>
          <p:nvPr/>
        </p:nvCxnSpPr>
        <p:spPr>
          <a:xfrm flipV="1">
            <a:off x="4644008" y="3673224"/>
            <a:ext cx="431038" cy="18782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123DCB6-FE7D-5F4D-9C8E-DEAE98241700}"/>
              </a:ext>
            </a:extLst>
          </p:cNvPr>
          <p:cNvSpPr txBox="1"/>
          <p:nvPr/>
        </p:nvSpPr>
        <p:spPr>
          <a:xfrm>
            <a:off x="5034027" y="3530877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O=C</a:t>
            </a:r>
            <a:r>
              <a:rPr lang="fr-FR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fr-FR" sz="1250" dirty="0">
                <a:latin typeface="+mj-lt"/>
                <a:cs typeface="Times New Roman" panose="02020603050405020304" pitchFamily="18" charset="0"/>
              </a:rPr>
              <a:t>269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522838-4BD9-5C47-861A-36302FB5C4E2}"/>
              </a:ext>
            </a:extLst>
          </p:cNvPr>
          <p:cNvSpPr txBox="1"/>
          <p:nvPr/>
        </p:nvSpPr>
        <p:spPr>
          <a:xfrm>
            <a:off x="2251157" y="2689761"/>
            <a:ext cx="950197" cy="2846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50" dirty="0"/>
              <a:t>Val203 NH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9056A2-5CF0-7C4C-810E-1DA64A4C1DC7}"/>
              </a:ext>
            </a:extLst>
          </p:cNvPr>
          <p:cNvCxnSpPr>
            <a:cxnSpLocks/>
          </p:cNvCxnSpPr>
          <p:nvPr/>
        </p:nvCxnSpPr>
        <p:spPr>
          <a:xfrm>
            <a:off x="3071478" y="2834426"/>
            <a:ext cx="344176" cy="1684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8EE63C-E21E-5646-BBFF-785B42D66627}"/>
              </a:ext>
            </a:extLst>
          </p:cNvPr>
          <p:cNvCxnSpPr>
            <a:cxnSpLocks/>
          </p:cNvCxnSpPr>
          <p:nvPr/>
        </p:nvCxnSpPr>
        <p:spPr>
          <a:xfrm flipH="1">
            <a:off x="3860304" y="2417747"/>
            <a:ext cx="430397" cy="14136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B22BB94-9C03-DB4C-AEBA-CAC2AF720380}"/>
              </a:ext>
            </a:extLst>
          </p:cNvPr>
          <p:cNvSpPr txBox="1"/>
          <p:nvPr/>
        </p:nvSpPr>
        <p:spPr>
          <a:xfrm>
            <a:off x="3063335" y="2256614"/>
            <a:ext cx="428546" cy="308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fr-FR" sz="1250" dirty="0"/>
              <a:t>HN   </a:t>
            </a:r>
          </a:p>
          <a:p>
            <a:pPr>
              <a:lnSpc>
                <a:spcPts val="800"/>
              </a:lnSpc>
            </a:pPr>
            <a:r>
              <a:rPr lang="fr-FR" sz="1250" dirty="0"/>
              <a:t>  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9A5D8-847E-9142-833A-74E796C8DDD8}"/>
              </a:ext>
            </a:extLst>
          </p:cNvPr>
          <p:cNvSpPr txBox="1"/>
          <p:nvPr/>
        </p:nvSpPr>
        <p:spPr>
          <a:xfrm>
            <a:off x="3549696" y="1951706"/>
            <a:ext cx="798821" cy="284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50" dirty="0"/>
              <a:t>C=N</a:t>
            </a:r>
            <a:r>
              <a:rPr lang="fr-FR" sz="1250" baseline="30000" dirty="0"/>
              <a:t>+</a:t>
            </a:r>
            <a:r>
              <a:rPr lang="fr-FR" sz="1250" dirty="0"/>
              <a:t>H</a:t>
            </a:r>
            <a:r>
              <a:rPr lang="fr-FR" sz="1250" baseline="-25000" dirty="0"/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B93EA7-5B43-7045-8021-D43E60F823B2}"/>
              </a:ext>
            </a:extLst>
          </p:cNvPr>
          <p:cNvCxnSpPr>
            <a:cxnSpLocks/>
          </p:cNvCxnSpPr>
          <p:nvPr/>
        </p:nvCxnSpPr>
        <p:spPr>
          <a:xfrm>
            <a:off x="3459590" y="2317847"/>
            <a:ext cx="248314" cy="17504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C217F0B-D5B2-8944-898A-4AFDF651471C}"/>
              </a:ext>
            </a:extLst>
          </p:cNvPr>
          <p:cNvCxnSpPr>
            <a:cxnSpLocks/>
          </p:cNvCxnSpPr>
          <p:nvPr/>
        </p:nvCxnSpPr>
        <p:spPr>
          <a:xfrm flipV="1">
            <a:off x="3402388" y="2097814"/>
            <a:ext cx="218522" cy="2068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81665A-5827-464A-8EB3-30E44A40BDD4}"/>
              </a:ext>
            </a:extLst>
          </p:cNvPr>
          <p:cNvCxnSpPr>
            <a:cxnSpLocks/>
          </p:cNvCxnSpPr>
          <p:nvPr/>
        </p:nvCxnSpPr>
        <p:spPr>
          <a:xfrm flipH="1" flipV="1">
            <a:off x="3536715" y="1746723"/>
            <a:ext cx="99181" cy="314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9290ED-171B-8E42-8AEA-BF08EC3E4FB6}"/>
              </a:ext>
            </a:extLst>
          </p:cNvPr>
          <p:cNvCxnSpPr>
            <a:cxnSpLocks/>
          </p:cNvCxnSpPr>
          <p:nvPr/>
        </p:nvCxnSpPr>
        <p:spPr>
          <a:xfrm flipH="1">
            <a:off x="3864337" y="2163106"/>
            <a:ext cx="211990" cy="29120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13D7D39-209D-BC41-862E-9A1317B7611A}"/>
              </a:ext>
            </a:extLst>
          </p:cNvPr>
          <p:cNvSpPr txBox="1"/>
          <p:nvPr/>
        </p:nvSpPr>
        <p:spPr>
          <a:xfrm>
            <a:off x="3003865" y="1560131"/>
            <a:ext cx="70403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Arg369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605C25-E924-234B-8077-19002610EF9F}"/>
              </a:ext>
            </a:extLst>
          </p:cNvPr>
          <p:cNvSpPr txBox="1"/>
          <p:nvPr/>
        </p:nvSpPr>
        <p:spPr>
          <a:xfrm>
            <a:off x="4214134" y="2147894"/>
            <a:ext cx="61427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Arg47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FD35DC-7C43-194F-8E37-9FA7FA603F08}"/>
              </a:ext>
            </a:extLst>
          </p:cNvPr>
          <p:cNvSpPr txBox="1"/>
          <p:nvPr/>
        </p:nvSpPr>
        <p:spPr>
          <a:xfrm>
            <a:off x="4216746" y="2275400"/>
            <a:ext cx="41549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HN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6D9693E-BBBF-094C-BF2D-6F689F1A1E79}"/>
              </a:ext>
            </a:extLst>
          </p:cNvPr>
          <p:cNvCxnSpPr>
            <a:cxnSpLocks/>
          </p:cNvCxnSpPr>
          <p:nvPr/>
        </p:nvCxnSpPr>
        <p:spPr>
          <a:xfrm flipV="1">
            <a:off x="3573893" y="5013176"/>
            <a:ext cx="158109" cy="32904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18B4DF8-EC3B-F444-830F-6ED66C42438C}"/>
              </a:ext>
            </a:extLst>
          </p:cNvPr>
          <p:cNvSpPr txBox="1"/>
          <p:nvPr/>
        </p:nvSpPr>
        <p:spPr>
          <a:xfrm>
            <a:off x="2773033" y="5229200"/>
            <a:ext cx="108715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Arg47  N</a:t>
            </a:r>
            <a:r>
              <a:rPr lang="fr-FR" sz="1250" baseline="30000" dirty="0"/>
              <a:t>+</a:t>
            </a:r>
            <a:r>
              <a:rPr lang="fr-FR" sz="1250" dirty="0"/>
              <a:t>H</a:t>
            </a:r>
            <a:r>
              <a:rPr lang="fr-FR" sz="1250" baseline="-250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BE0D1A-3288-7840-84B9-CFD5E9434126}"/>
              </a:ext>
            </a:extLst>
          </p:cNvPr>
          <p:cNvSpPr txBox="1"/>
          <p:nvPr/>
        </p:nvSpPr>
        <p:spPr>
          <a:xfrm>
            <a:off x="2305719" y="4293096"/>
            <a:ext cx="97013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Gly202 NH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4771F20-36DA-B241-9E88-B1803B5DE7A0}"/>
              </a:ext>
            </a:extLst>
          </p:cNvPr>
          <p:cNvCxnSpPr>
            <a:cxnSpLocks/>
          </p:cNvCxnSpPr>
          <p:nvPr/>
        </p:nvCxnSpPr>
        <p:spPr>
          <a:xfrm>
            <a:off x="3167340" y="4437112"/>
            <a:ext cx="248314" cy="17504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72654F2-7A35-7544-AB7E-C275E1C0E9E7}"/>
              </a:ext>
            </a:extLst>
          </p:cNvPr>
          <p:cNvSpPr txBox="1"/>
          <p:nvPr/>
        </p:nvSpPr>
        <p:spPr>
          <a:xfrm>
            <a:off x="3275856" y="5880611"/>
            <a:ext cx="99899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Leu200 NH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B726374-FD7E-0841-9B50-E722ECC70608}"/>
              </a:ext>
            </a:extLst>
          </p:cNvPr>
          <p:cNvCxnSpPr>
            <a:cxnSpLocks/>
          </p:cNvCxnSpPr>
          <p:nvPr/>
        </p:nvCxnSpPr>
        <p:spPr>
          <a:xfrm flipV="1">
            <a:off x="4195793" y="5733086"/>
            <a:ext cx="216536" cy="27146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0D3B238-F294-6B47-BBF9-CCD33DA4620C}"/>
              </a:ext>
            </a:extLst>
          </p:cNvPr>
          <p:cNvCxnSpPr>
            <a:cxnSpLocks/>
          </p:cNvCxnSpPr>
          <p:nvPr/>
        </p:nvCxnSpPr>
        <p:spPr>
          <a:xfrm>
            <a:off x="5611164" y="4782600"/>
            <a:ext cx="344176" cy="1684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BD1B88E-9511-0D4D-94D9-E3DE8700A684}"/>
              </a:ext>
            </a:extLst>
          </p:cNvPr>
          <p:cNvSpPr txBox="1"/>
          <p:nvPr/>
        </p:nvSpPr>
        <p:spPr>
          <a:xfrm>
            <a:off x="5868144" y="4675066"/>
            <a:ext cx="94288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H-N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fr-FR" sz="1200" dirty="0">
                <a:cs typeface="Times New Roman" panose="02020603050405020304" pitchFamily="18" charset="0"/>
              </a:rPr>
              <a:t>224</a:t>
            </a:r>
          </a:p>
          <a:p>
            <a:r>
              <a:rPr lang="fr-FR" sz="1200" dirty="0">
                <a:cs typeface="Times New Roman" panose="02020603050405020304" pitchFamily="18" charset="0"/>
              </a:rPr>
              <a:t>« N-H---</a:t>
            </a:r>
            <a:r>
              <a:rPr lang="fr-FR" sz="1200" dirty="0">
                <a:latin typeface="Symbol" pitchFamily="2" charset="2"/>
                <a:cs typeface="Times New Roman" panose="02020603050405020304" pitchFamily="18" charset="0"/>
              </a:rPr>
              <a:t>p </a:t>
            </a:r>
            <a:r>
              <a:rPr lang="fr-FR" sz="1200" dirty="0">
                <a:latin typeface="+mn-lt"/>
                <a:cs typeface="Times New Roman" panose="02020603050405020304" pitchFamily="18" charset="0"/>
              </a:rPr>
              <a:t>»</a:t>
            </a:r>
            <a:endParaRPr lang="fr-FR" sz="1250" dirty="0">
              <a:latin typeface="+mn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DDF442-3ACF-A547-B23F-D4ECD4552D52}"/>
              </a:ext>
            </a:extLst>
          </p:cNvPr>
          <p:cNvSpPr txBox="1"/>
          <p:nvPr/>
        </p:nvSpPr>
        <p:spPr>
          <a:xfrm>
            <a:off x="6206606" y="4248090"/>
            <a:ext cx="256192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H</a:t>
            </a:r>
            <a:r>
              <a:rPr lang="fr-FR" sz="1250" baseline="-25000" dirty="0"/>
              <a:t>3</a:t>
            </a:r>
            <a:r>
              <a:rPr lang="fr-FR" sz="1250" dirty="0"/>
              <a:t>C  Ile269 London interaction***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9713309-57AA-C247-B0FF-A905EEAFF3CF}"/>
              </a:ext>
            </a:extLst>
          </p:cNvPr>
          <p:cNvCxnSpPr>
            <a:cxnSpLocks/>
          </p:cNvCxnSpPr>
          <p:nvPr/>
        </p:nvCxnSpPr>
        <p:spPr>
          <a:xfrm>
            <a:off x="5860924" y="4381137"/>
            <a:ext cx="478663" cy="2153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5236F0-15A6-7542-AF03-8A0813A1322F}"/>
              </a:ext>
            </a:extLst>
          </p:cNvPr>
          <p:cNvCxnSpPr>
            <a:cxnSpLocks/>
          </p:cNvCxnSpPr>
          <p:nvPr/>
        </p:nvCxnSpPr>
        <p:spPr>
          <a:xfrm flipV="1">
            <a:off x="5836179" y="4420373"/>
            <a:ext cx="519720" cy="1917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7416DD7-9177-B14B-8528-B324726E6214}"/>
              </a:ext>
            </a:extLst>
          </p:cNvPr>
          <p:cNvCxnSpPr>
            <a:cxnSpLocks/>
          </p:cNvCxnSpPr>
          <p:nvPr/>
        </p:nvCxnSpPr>
        <p:spPr>
          <a:xfrm flipV="1">
            <a:off x="5646001" y="4420373"/>
            <a:ext cx="656253" cy="36767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7832126-F83B-1B42-9758-706BFD41D714}"/>
              </a:ext>
            </a:extLst>
          </p:cNvPr>
          <p:cNvCxnSpPr>
            <a:cxnSpLocks/>
          </p:cNvCxnSpPr>
          <p:nvPr/>
        </p:nvCxnSpPr>
        <p:spPr>
          <a:xfrm flipV="1">
            <a:off x="5411998" y="4434019"/>
            <a:ext cx="920977" cy="19125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959E4F8-A697-F24A-952D-DB0C2033B5E8}"/>
              </a:ext>
            </a:extLst>
          </p:cNvPr>
          <p:cNvCxnSpPr>
            <a:cxnSpLocks/>
          </p:cNvCxnSpPr>
          <p:nvPr/>
        </p:nvCxnSpPr>
        <p:spPr>
          <a:xfrm>
            <a:off x="5389074" y="4346211"/>
            <a:ext cx="966825" cy="11824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55893E1-15C7-DA40-8B5A-148A00D66786}"/>
              </a:ext>
            </a:extLst>
          </p:cNvPr>
          <p:cNvCxnSpPr>
            <a:cxnSpLocks/>
          </p:cNvCxnSpPr>
          <p:nvPr/>
        </p:nvCxnSpPr>
        <p:spPr>
          <a:xfrm>
            <a:off x="5611164" y="4221089"/>
            <a:ext cx="655009" cy="16004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B733B53-6742-974E-BEC9-40E2FED9C4B5}"/>
              </a:ext>
            </a:extLst>
          </p:cNvPr>
          <p:cNvSpPr txBox="1"/>
          <p:nvPr/>
        </p:nvSpPr>
        <p:spPr>
          <a:xfrm>
            <a:off x="3503692" y="3379389"/>
            <a:ext cx="870751" cy="2846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50" dirty="0"/>
              <a:t>His51 NH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A9F6487-230A-7746-B1B5-D5B8301B48AD}"/>
              </a:ext>
            </a:extLst>
          </p:cNvPr>
          <p:cNvCxnSpPr>
            <a:cxnSpLocks/>
          </p:cNvCxnSpPr>
          <p:nvPr/>
        </p:nvCxnSpPr>
        <p:spPr>
          <a:xfrm>
            <a:off x="4260351" y="3582977"/>
            <a:ext cx="146371" cy="21915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2D31274E-5FB6-D849-BE24-21E1A88FD629}"/>
              </a:ext>
            </a:extLst>
          </p:cNvPr>
          <p:cNvSpPr/>
          <p:nvPr/>
        </p:nvSpPr>
        <p:spPr>
          <a:xfrm>
            <a:off x="3003865" y="1484784"/>
            <a:ext cx="61704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DB44533-B739-204B-945B-E11F6ED8EC89}"/>
              </a:ext>
            </a:extLst>
          </p:cNvPr>
          <p:cNvSpPr/>
          <p:nvPr/>
        </p:nvSpPr>
        <p:spPr>
          <a:xfrm>
            <a:off x="4212746" y="2058374"/>
            <a:ext cx="61704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666653E3-6A45-0344-91BE-5EB7DFCCC80E}"/>
              </a:ext>
            </a:extLst>
          </p:cNvPr>
          <p:cNvSpPr/>
          <p:nvPr/>
        </p:nvSpPr>
        <p:spPr>
          <a:xfrm>
            <a:off x="2773033" y="5146569"/>
            <a:ext cx="61704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98CC4E-0F3F-154B-8BD4-D7996A4409E9}"/>
              </a:ext>
            </a:extLst>
          </p:cNvPr>
          <p:cNvGrpSpPr/>
          <p:nvPr/>
        </p:nvGrpSpPr>
        <p:grpSpPr>
          <a:xfrm>
            <a:off x="3397918" y="2441695"/>
            <a:ext cx="805948" cy="2594117"/>
            <a:chOff x="3397918" y="2441695"/>
            <a:chExt cx="805948" cy="259411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06DD02-79C8-3D4A-BB17-B95660929EE7}"/>
                </a:ext>
              </a:extLst>
            </p:cNvPr>
            <p:cNvSpPr/>
            <p:nvPr/>
          </p:nvSpPr>
          <p:spPr>
            <a:xfrm>
              <a:off x="3413000" y="2441695"/>
              <a:ext cx="790866" cy="78082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173F5D-B91C-3E49-BE45-B54771D8F4D0}"/>
                </a:ext>
              </a:extLst>
            </p:cNvPr>
            <p:cNvSpPr/>
            <p:nvPr/>
          </p:nvSpPr>
          <p:spPr>
            <a:xfrm>
              <a:off x="3397918" y="4254986"/>
              <a:ext cx="790866" cy="78082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17B835B-CFA8-5346-9D98-7A727236D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74165" y="4863199"/>
            <a:ext cx="333053" cy="2091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C4EEAA-D8D4-DE42-8A7F-61DBB588C506}"/>
              </a:ext>
            </a:extLst>
          </p:cNvPr>
          <p:cNvGrpSpPr/>
          <p:nvPr/>
        </p:nvGrpSpPr>
        <p:grpSpPr>
          <a:xfrm>
            <a:off x="5367590" y="5041964"/>
            <a:ext cx="450030" cy="979324"/>
            <a:chOff x="5367590" y="5041964"/>
            <a:chExt cx="450030" cy="97932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39A220-1ACA-AD40-8AC0-7F7A5078C5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8104" y="5041964"/>
              <a:ext cx="8839" cy="410735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279C067-8CCC-0E4B-B0A7-67176BC4FAE0}"/>
                </a:ext>
              </a:extLst>
            </p:cNvPr>
            <p:cNvSpPr txBox="1"/>
            <p:nvPr/>
          </p:nvSpPr>
          <p:spPr>
            <a:xfrm>
              <a:off x="5389074" y="5445224"/>
              <a:ext cx="428546" cy="2056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fr-FR" sz="1250" dirty="0"/>
                <a:t>H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FB1A41-4B6B-2445-B867-A99E509531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12523" y="5568890"/>
              <a:ext cx="4421" cy="2363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C934C8B-C592-5D4F-8B11-5895D719AADE}"/>
                </a:ext>
              </a:extLst>
            </p:cNvPr>
            <p:cNvSpPr txBox="1"/>
            <p:nvPr/>
          </p:nvSpPr>
          <p:spPr>
            <a:xfrm>
              <a:off x="5367590" y="5815591"/>
              <a:ext cx="428546" cy="2056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fr-FR" sz="1250" dirty="0"/>
                <a:t>N</a:t>
              </a:r>
            </a:p>
          </p:txBody>
        </p:sp>
      </p:grpSp>
      <p:sp>
        <p:nvSpPr>
          <p:cNvPr id="9" name="Left Arrow 8">
            <a:extLst>
              <a:ext uri="{FF2B5EF4-FFF2-40B4-BE49-F238E27FC236}">
                <a16:creationId xmlns:a16="http://schemas.microsoft.com/office/drawing/2014/main" id="{07324157-088A-304F-BD1A-257B5358B46E}"/>
              </a:ext>
            </a:extLst>
          </p:cNvPr>
          <p:cNvSpPr/>
          <p:nvPr/>
        </p:nvSpPr>
        <p:spPr>
          <a:xfrm>
            <a:off x="6804248" y="4799440"/>
            <a:ext cx="371629" cy="213736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3298128-149E-0048-8D1E-6BBBD1C706BB}"/>
              </a:ext>
            </a:extLst>
          </p:cNvPr>
          <p:cNvSpPr txBox="1"/>
          <p:nvPr/>
        </p:nvSpPr>
        <p:spPr>
          <a:xfrm>
            <a:off x="7184221" y="4667781"/>
            <a:ext cx="14398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« non-</a:t>
            </a:r>
            <a:r>
              <a:rPr lang="fr-FR" sz="1250" dirty="0" err="1"/>
              <a:t>classical</a:t>
            </a:r>
            <a:endParaRPr lang="fr-FR" sz="1250" dirty="0"/>
          </a:p>
          <a:p>
            <a:r>
              <a:rPr lang="fr-FR" sz="1250" dirty="0"/>
              <a:t> </a:t>
            </a:r>
            <a:r>
              <a:rPr lang="fr-FR" sz="1250" dirty="0" err="1"/>
              <a:t>hydrogen</a:t>
            </a:r>
            <a:r>
              <a:rPr lang="fr-FR" sz="1250" dirty="0"/>
              <a:t> bond »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B8119B-0049-CB40-A380-4D153CED0240}"/>
              </a:ext>
            </a:extLst>
          </p:cNvPr>
          <p:cNvSpPr txBox="1"/>
          <p:nvPr/>
        </p:nvSpPr>
        <p:spPr>
          <a:xfrm>
            <a:off x="5728467" y="5493743"/>
            <a:ext cx="22229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0" dirty="0"/>
              <a:t>This </a:t>
            </a:r>
            <a:r>
              <a:rPr lang="fr-FR" sz="1250" dirty="0" err="1"/>
              <a:t>would</a:t>
            </a:r>
            <a:r>
              <a:rPr lang="fr-FR" sz="1250" dirty="0"/>
              <a:t> </a:t>
            </a:r>
            <a:r>
              <a:rPr lang="fr-FR" sz="1250" dirty="0" err="1"/>
              <a:t>be</a:t>
            </a:r>
            <a:r>
              <a:rPr lang="fr-FR" sz="1250" dirty="0"/>
              <a:t> a</a:t>
            </a:r>
          </a:p>
          <a:p>
            <a:r>
              <a:rPr lang="fr-FR" sz="1250" dirty="0"/>
              <a:t> « </a:t>
            </a:r>
            <a:r>
              <a:rPr lang="fr-FR" sz="1250" dirty="0" err="1"/>
              <a:t>classical</a:t>
            </a:r>
            <a:r>
              <a:rPr lang="fr-FR" sz="1250" dirty="0"/>
              <a:t> </a:t>
            </a:r>
            <a:r>
              <a:rPr lang="fr-FR" sz="1250" dirty="0" err="1"/>
              <a:t>hydrogen</a:t>
            </a:r>
            <a:r>
              <a:rPr lang="fr-FR" sz="1250" dirty="0"/>
              <a:t> bond »</a:t>
            </a:r>
          </a:p>
        </p:txBody>
      </p:sp>
      <p:sp>
        <p:nvSpPr>
          <p:cNvPr id="85" name="Left Arrow 84">
            <a:extLst>
              <a:ext uri="{FF2B5EF4-FFF2-40B4-BE49-F238E27FC236}">
                <a16:creationId xmlns:a16="http://schemas.microsoft.com/office/drawing/2014/main" id="{D33993E7-F2D0-9146-A92A-9E98B7AA75A4}"/>
              </a:ext>
            </a:extLst>
          </p:cNvPr>
          <p:cNvSpPr/>
          <p:nvPr/>
        </p:nvSpPr>
        <p:spPr>
          <a:xfrm>
            <a:off x="5762755" y="5253581"/>
            <a:ext cx="371629" cy="213736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D1B866-DB5D-6C4D-8BEE-9F4A08D8BDFA}"/>
              </a:ext>
            </a:extLst>
          </p:cNvPr>
          <p:cNvSpPr txBox="1"/>
          <p:nvPr/>
        </p:nvSpPr>
        <p:spPr>
          <a:xfrm>
            <a:off x="3968653" y="6200637"/>
            <a:ext cx="110639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/>
              <a:t>Asp223 OD2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A88060E-D568-3E44-87E8-1013D6A4D149}"/>
              </a:ext>
            </a:extLst>
          </p:cNvPr>
          <p:cNvCxnSpPr>
            <a:cxnSpLocks/>
          </p:cNvCxnSpPr>
          <p:nvPr/>
        </p:nvCxnSpPr>
        <p:spPr>
          <a:xfrm>
            <a:off x="4644008" y="5753631"/>
            <a:ext cx="40430" cy="4116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E2A1249-04CE-0248-B8A4-AB01FF0C37D4}"/>
              </a:ext>
            </a:extLst>
          </p:cNvPr>
          <p:cNvSpPr txBox="1"/>
          <p:nvPr/>
        </p:nvSpPr>
        <p:spPr>
          <a:xfrm>
            <a:off x="228867" y="6485330"/>
            <a:ext cx="212141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50" dirty="0" err="1"/>
              <a:t>viz</a:t>
            </a:r>
            <a:r>
              <a:rPr lang="fr-FR" sz="1250" dirty="0"/>
              <a:t> </a:t>
            </a:r>
            <a:r>
              <a:rPr lang="fr-FR" sz="1250" dirty="0" err="1"/>
              <a:t>následující</a:t>
            </a:r>
            <a:r>
              <a:rPr lang="fr-FR" sz="1250" dirty="0"/>
              <a:t> </a:t>
            </a:r>
            <a:r>
              <a:rPr lang="fr-FR" sz="1250" dirty="0" err="1"/>
              <a:t>diapozitiv</a:t>
            </a:r>
            <a:r>
              <a:rPr lang="fr-FR" sz="125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9843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16"/>
    </mc:Choice>
    <mc:Fallback xmlns="">
      <p:transition spd="slow" advTm="68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3" grpId="0"/>
      <p:bldP spid="82" grpId="0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FD7DB-C9BB-ED43-87EA-57422CFF742D}"/>
              </a:ext>
            </a:extLst>
          </p:cNvPr>
          <p:cNvSpPr/>
          <p:nvPr/>
        </p:nvSpPr>
        <p:spPr>
          <a:xfrm>
            <a:off x="179512" y="692696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/>
              <a:t>*** V zadání úlohy e)  « Rozšiřte vyhledávání na kontakty C-H---</a:t>
            </a:r>
            <a:r>
              <a:rPr lang="cs-CZ" dirty="0" err="1"/>
              <a:t>Y</a:t>
            </a:r>
            <a:r>
              <a:rPr lang="cs-CZ" dirty="0"/>
              <a:t> (tedy X = C), přidejte je do seznamu kontaktů odděleně » </a:t>
            </a:r>
          </a:p>
          <a:p>
            <a:pPr eaLnBrk="1" hangingPunct="1">
              <a:defRPr/>
            </a:pPr>
            <a:r>
              <a:rPr lang="cs-CZ" dirty="0"/>
              <a:t>jsem nevzal v úvahu, že soubor souřadnic 1adc neobsahuje vodíkové atomy vázané na atomy uhlíku, takže je vyhledáváním krátkých odstupů H---N nebo H---O nenajdete.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Vyhledávat krátké kontakty mezi vazbami C-H na jedné straně a elektronegativními atomy (O,N) na straně druhé je tedy možné jen na základě vzdáleností C---N a C---O.</a:t>
            </a:r>
          </a:p>
          <a:p>
            <a:pPr eaLnBrk="1" hangingPunct="1">
              <a:defRPr/>
            </a:pPr>
            <a:r>
              <a:rPr lang="cs-CZ" dirty="0"/>
              <a:t>Krátké vzdálenosti C---N pod 4 </a:t>
            </a:r>
            <a:r>
              <a:rPr lang="cs-CZ" dirty="0" err="1"/>
              <a:t>Å</a:t>
            </a:r>
            <a:r>
              <a:rPr lang="cs-CZ" dirty="0"/>
              <a:t>, (takže některé kontakty H---N jsou &lt; 3 </a:t>
            </a:r>
            <a:r>
              <a:rPr lang="cs-CZ" dirty="0" err="1"/>
              <a:t>Å</a:t>
            </a:r>
            <a:r>
              <a:rPr lang="cs-CZ" dirty="0"/>
              <a:t>) má uhlík CD1 methylové skupiny postranního řetězce aminokyseliny </a:t>
            </a:r>
            <a:r>
              <a:rPr lang="cs-CZ" dirty="0" err="1"/>
              <a:t>isoleucin</a:t>
            </a:r>
            <a:r>
              <a:rPr lang="cs-CZ" dirty="0"/>
              <a:t> ILE269 s dusíkovými atomy šestičlenného kruhu adeninu v molekule CPAD. Takové interakce mezi prakticky nepolárním atomem vodíku (takto hovoříme o atomu nesoucímu téměř nulový parciální pozitivní náboj; rozdíl elektronegativit pro C a H je 2.5-2.1=0.4) a aromatickým kruhem cyklické skupiny pozorujeme často v krystalových strukturách organických sloučenin. Jsou to ukázkové příklady Londonových interakcí.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Tuto úlohu ještě prodiskutujeme na přednášce 14.12.2023, takže si na ni prosím připravte případné dotazy.</a:t>
            </a:r>
          </a:p>
        </p:txBody>
      </p:sp>
    </p:spTree>
    <p:extLst>
      <p:ext uri="{BB962C8B-B14F-4D97-AF65-F5344CB8AC3E}">
        <p14:creationId xmlns:p14="http://schemas.microsoft.com/office/powerpoint/2010/main" val="85361119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16611</TotalTime>
  <Words>440</Words>
  <Application>Microsoft Macintosh PowerPoint</Application>
  <PresentationFormat>On-screen Show (4:3)</PresentationFormat>
  <Paragraphs>57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Symbol</vt:lpstr>
      <vt:lpstr>Times New Roman</vt:lpstr>
      <vt:lpstr>Modèle par défaut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JIRKA KOZELKA</dc:creator>
  <cp:lastModifiedBy>Microsoft Office User</cp:lastModifiedBy>
  <cp:revision>386</cp:revision>
  <cp:lastPrinted>2019-10-07T14:02:25Z</cp:lastPrinted>
  <dcterms:created xsi:type="dcterms:W3CDTF">2016-09-29T18:33:53Z</dcterms:created>
  <dcterms:modified xsi:type="dcterms:W3CDTF">2023-11-13T07:18:40Z</dcterms:modified>
</cp:coreProperties>
</file>