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handoutMasterIdLst>
    <p:handoutMasterId r:id="rId80"/>
  </p:handoutMasterIdLst>
  <p:sldIdLst>
    <p:sldId id="324" r:id="rId2"/>
    <p:sldId id="342" r:id="rId3"/>
    <p:sldId id="343" r:id="rId4"/>
    <p:sldId id="344" r:id="rId5"/>
    <p:sldId id="345" r:id="rId6"/>
    <p:sldId id="346" r:id="rId7"/>
    <p:sldId id="347" r:id="rId8"/>
    <p:sldId id="348" r:id="rId9"/>
    <p:sldId id="349" r:id="rId10"/>
    <p:sldId id="350" r:id="rId11"/>
    <p:sldId id="351" r:id="rId12"/>
    <p:sldId id="382" r:id="rId13"/>
    <p:sldId id="352" r:id="rId14"/>
    <p:sldId id="353" r:id="rId15"/>
    <p:sldId id="354" r:id="rId16"/>
    <p:sldId id="381" r:id="rId17"/>
    <p:sldId id="355" r:id="rId18"/>
    <p:sldId id="356" r:id="rId19"/>
    <p:sldId id="357" r:id="rId20"/>
    <p:sldId id="358" r:id="rId21"/>
    <p:sldId id="359" r:id="rId22"/>
    <p:sldId id="360" r:id="rId23"/>
    <p:sldId id="361" r:id="rId24"/>
    <p:sldId id="362" r:id="rId25"/>
    <p:sldId id="380" r:id="rId26"/>
    <p:sldId id="363" r:id="rId27"/>
    <p:sldId id="379" r:id="rId28"/>
    <p:sldId id="364" r:id="rId29"/>
    <p:sldId id="365" r:id="rId30"/>
    <p:sldId id="366" r:id="rId31"/>
    <p:sldId id="367" r:id="rId32"/>
    <p:sldId id="368" r:id="rId33"/>
    <p:sldId id="369" r:id="rId34"/>
    <p:sldId id="370" r:id="rId35"/>
    <p:sldId id="371" r:id="rId36"/>
    <p:sldId id="372" r:id="rId37"/>
    <p:sldId id="373" r:id="rId38"/>
    <p:sldId id="374" r:id="rId39"/>
    <p:sldId id="375" r:id="rId40"/>
    <p:sldId id="376" r:id="rId41"/>
    <p:sldId id="304" r:id="rId42"/>
    <p:sldId id="302" r:id="rId43"/>
    <p:sldId id="307" r:id="rId44"/>
    <p:sldId id="316" r:id="rId45"/>
    <p:sldId id="325" r:id="rId46"/>
    <p:sldId id="317"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10" r:id="rId63"/>
    <p:sldId id="261" r:id="rId64"/>
    <p:sldId id="262" r:id="rId65"/>
    <p:sldId id="264" r:id="rId66"/>
    <p:sldId id="268" r:id="rId67"/>
    <p:sldId id="271" r:id="rId68"/>
    <p:sldId id="377" r:id="rId69"/>
    <p:sldId id="378" r:id="rId70"/>
    <p:sldId id="274" r:id="rId71"/>
    <p:sldId id="275" r:id="rId72"/>
    <p:sldId id="341" r:id="rId73"/>
    <p:sldId id="276" r:id="rId74"/>
    <p:sldId id="277" r:id="rId75"/>
    <p:sldId id="278" r:id="rId76"/>
    <p:sldId id="279" r:id="rId77"/>
    <p:sldId id="280" r:id="rId78"/>
  </p:sldIdLst>
  <p:sldSz cx="9144000" cy="6858000" type="screen4x3"/>
  <p:notesSz cx="6858000" cy="9144000"/>
  <p:defaultTextStyle>
    <a:defPPr>
      <a:defRPr lang="cs-CZ"/>
    </a:defPPr>
    <a:lvl1pPr algn="ctr" rtl="0" fontAlgn="base">
      <a:spcBef>
        <a:spcPct val="50000"/>
      </a:spcBef>
      <a:spcAft>
        <a:spcPct val="0"/>
      </a:spcAft>
      <a:defRPr sz="1400" kern="1200">
        <a:solidFill>
          <a:srgbClr val="FFFFCC"/>
        </a:solidFill>
        <a:latin typeface="Arial" charset="0"/>
        <a:ea typeface="ＭＳ Ｐゴシック" charset="0"/>
        <a:cs typeface="+mn-cs"/>
      </a:defRPr>
    </a:lvl1pPr>
    <a:lvl2pPr marL="457200" algn="ctr" rtl="0" fontAlgn="base">
      <a:spcBef>
        <a:spcPct val="50000"/>
      </a:spcBef>
      <a:spcAft>
        <a:spcPct val="0"/>
      </a:spcAft>
      <a:defRPr sz="1400" kern="1200">
        <a:solidFill>
          <a:srgbClr val="FFFFCC"/>
        </a:solidFill>
        <a:latin typeface="Arial" charset="0"/>
        <a:ea typeface="ＭＳ Ｐゴシック" charset="0"/>
        <a:cs typeface="+mn-cs"/>
      </a:defRPr>
    </a:lvl2pPr>
    <a:lvl3pPr marL="914400" algn="ctr" rtl="0" fontAlgn="base">
      <a:spcBef>
        <a:spcPct val="50000"/>
      </a:spcBef>
      <a:spcAft>
        <a:spcPct val="0"/>
      </a:spcAft>
      <a:defRPr sz="1400" kern="1200">
        <a:solidFill>
          <a:srgbClr val="FFFFCC"/>
        </a:solidFill>
        <a:latin typeface="Arial" charset="0"/>
        <a:ea typeface="ＭＳ Ｐゴシック" charset="0"/>
        <a:cs typeface="+mn-cs"/>
      </a:defRPr>
    </a:lvl3pPr>
    <a:lvl4pPr marL="1371600" algn="ctr" rtl="0" fontAlgn="base">
      <a:spcBef>
        <a:spcPct val="50000"/>
      </a:spcBef>
      <a:spcAft>
        <a:spcPct val="0"/>
      </a:spcAft>
      <a:defRPr sz="1400" kern="1200">
        <a:solidFill>
          <a:srgbClr val="FFFFCC"/>
        </a:solidFill>
        <a:latin typeface="Arial" charset="0"/>
        <a:ea typeface="ＭＳ Ｐゴシック" charset="0"/>
        <a:cs typeface="+mn-cs"/>
      </a:defRPr>
    </a:lvl4pPr>
    <a:lvl5pPr marL="1828800" algn="ctr" rtl="0" fontAlgn="base">
      <a:spcBef>
        <a:spcPct val="50000"/>
      </a:spcBef>
      <a:spcAft>
        <a:spcPct val="0"/>
      </a:spcAft>
      <a:defRPr sz="1400" kern="1200">
        <a:solidFill>
          <a:srgbClr val="FFFFCC"/>
        </a:solidFill>
        <a:latin typeface="Arial" charset="0"/>
        <a:ea typeface="ＭＳ Ｐゴシック" charset="0"/>
        <a:cs typeface="+mn-cs"/>
      </a:defRPr>
    </a:lvl5pPr>
    <a:lvl6pPr marL="2286000" algn="l" defTabSz="457200" rtl="0" eaLnBrk="1" latinLnBrk="0" hangingPunct="1">
      <a:defRPr sz="1400" kern="1200">
        <a:solidFill>
          <a:srgbClr val="FFFFCC"/>
        </a:solidFill>
        <a:latin typeface="Arial" charset="0"/>
        <a:ea typeface="ＭＳ Ｐゴシック" charset="0"/>
        <a:cs typeface="+mn-cs"/>
      </a:defRPr>
    </a:lvl6pPr>
    <a:lvl7pPr marL="2743200" algn="l" defTabSz="457200" rtl="0" eaLnBrk="1" latinLnBrk="0" hangingPunct="1">
      <a:defRPr sz="1400" kern="1200">
        <a:solidFill>
          <a:srgbClr val="FFFFCC"/>
        </a:solidFill>
        <a:latin typeface="Arial" charset="0"/>
        <a:ea typeface="ＭＳ Ｐゴシック" charset="0"/>
        <a:cs typeface="+mn-cs"/>
      </a:defRPr>
    </a:lvl7pPr>
    <a:lvl8pPr marL="3200400" algn="l" defTabSz="457200" rtl="0" eaLnBrk="1" latinLnBrk="0" hangingPunct="1">
      <a:defRPr sz="1400" kern="1200">
        <a:solidFill>
          <a:srgbClr val="FFFFCC"/>
        </a:solidFill>
        <a:latin typeface="Arial" charset="0"/>
        <a:ea typeface="ＭＳ Ｐゴシック" charset="0"/>
        <a:cs typeface="+mn-cs"/>
      </a:defRPr>
    </a:lvl8pPr>
    <a:lvl9pPr marL="3657600" algn="l" defTabSz="457200" rtl="0" eaLnBrk="1" latinLnBrk="0" hangingPunct="1">
      <a:defRPr sz="1400" kern="1200">
        <a:solidFill>
          <a:srgbClr val="FFFFCC"/>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CCCC00"/>
    <a:srgbClr val="FFFF66"/>
    <a:srgbClr val="669900"/>
    <a:srgbClr val="663300"/>
    <a:srgbClr val="FF0000"/>
    <a:srgbClr val="FF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45" autoAdjust="0"/>
    <p:restoredTop sz="94260"/>
  </p:normalViewPr>
  <p:slideViewPr>
    <p:cSldViewPr>
      <p:cViewPr varScale="1">
        <p:scale>
          <a:sx n="103" d="100"/>
          <a:sy n="103" d="100"/>
        </p:scale>
        <p:origin x="10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197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image" Target="../media/image8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image" Target="../media/image8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200">
                <a:solidFill>
                  <a:schemeClr val="tx1"/>
                </a:solidFill>
              </a:defRPr>
            </a:lvl1pPr>
          </a:lstStyle>
          <a:p>
            <a:endParaRPr lang="cs-CZ"/>
          </a:p>
        </p:txBody>
      </p:sp>
      <p:sp>
        <p:nvSpPr>
          <p:cNvPr id="344067" name="Rectangle 3"/>
          <p:cNvSpPr>
            <a:spLocks noGrp="1" noChangeArrowheads="1"/>
          </p:cNvSpPr>
          <p:nvPr>
            <p:ph type="dt" sz="quarter" idx="1"/>
          </p:nvPr>
        </p:nvSpPr>
        <p:spPr bwMode="auto">
          <a:xfrm>
            <a:off x="3884613"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defRPr>
            </a:lvl1pPr>
          </a:lstStyle>
          <a:p>
            <a:endParaRPr lang="cs-CZ"/>
          </a:p>
        </p:txBody>
      </p:sp>
      <p:sp>
        <p:nvSpPr>
          <p:cNvPr id="344068" name="Rectangle 4"/>
          <p:cNvSpPr>
            <a:spLocks noGrp="1" noChangeArrowheads="1"/>
          </p:cNvSpPr>
          <p:nvPr>
            <p:ph type="ftr" sz="quarter" idx="2"/>
          </p:nvPr>
        </p:nvSpPr>
        <p:spPr bwMode="auto">
          <a:xfrm>
            <a:off x="0" y="8685213"/>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sz="1200">
                <a:solidFill>
                  <a:schemeClr val="tx1"/>
                </a:solidFill>
              </a:defRPr>
            </a:lvl1pPr>
          </a:lstStyle>
          <a:p>
            <a:endParaRPr lang="cs-CZ"/>
          </a:p>
        </p:txBody>
      </p:sp>
      <p:sp>
        <p:nvSpPr>
          <p:cNvPr id="34406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defRPr>
            </a:lvl1pPr>
          </a:lstStyle>
          <a:p>
            <a:fld id="{E1AC9200-EBED-FB43-923C-52690852E83D}" type="slidenum">
              <a:rPr lang="cs-CZ"/>
              <a:pPr/>
              <a:t>‹#›</a:t>
            </a:fld>
            <a:endParaRPr lang="cs-CZ"/>
          </a:p>
        </p:txBody>
      </p:sp>
    </p:spTree>
    <p:extLst>
      <p:ext uri="{BB962C8B-B14F-4D97-AF65-F5344CB8AC3E}">
        <p14:creationId xmlns:p14="http://schemas.microsoft.com/office/powerpoint/2010/main" val="15680930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200">
                <a:solidFill>
                  <a:schemeClr val="tx1"/>
                </a:solidFill>
              </a:defRPr>
            </a:lvl1pPr>
          </a:lstStyle>
          <a:p>
            <a:endParaRPr lang="cs-CZ"/>
          </a:p>
        </p:txBody>
      </p:sp>
      <p:sp>
        <p:nvSpPr>
          <p:cNvPr id="208899" name="Rectangle 3"/>
          <p:cNvSpPr>
            <a:spLocks noGrp="1" noChangeArrowheads="1"/>
          </p:cNvSpPr>
          <p:nvPr>
            <p:ph type="dt" idx="1"/>
          </p:nvPr>
        </p:nvSpPr>
        <p:spPr bwMode="auto">
          <a:xfrm>
            <a:off x="3884613"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defRPr>
            </a:lvl1pPr>
          </a:lstStyle>
          <a:p>
            <a:endParaRPr lang="cs-CZ"/>
          </a:p>
        </p:txBody>
      </p:sp>
      <p:sp>
        <p:nvSpPr>
          <p:cNvPr id="208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089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208902" name="Rectangle 6"/>
          <p:cNvSpPr>
            <a:spLocks noGrp="1" noChangeArrowheads="1"/>
          </p:cNvSpPr>
          <p:nvPr>
            <p:ph type="ftr" sz="quarter" idx="4"/>
          </p:nvPr>
        </p:nvSpPr>
        <p:spPr bwMode="auto">
          <a:xfrm>
            <a:off x="0" y="8685213"/>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sz="1200">
                <a:solidFill>
                  <a:schemeClr val="tx1"/>
                </a:solidFill>
              </a:defRPr>
            </a:lvl1pPr>
          </a:lstStyle>
          <a:p>
            <a:endParaRPr lang="cs-CZ"/>
          </a:p>
        </p:txBody>
      </p:sp>
      <p:sp>
        <p:nvSpPr>
          <p:cNvPr id="2089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defRPr>
            </a:lvl1pPr>
          </a:lstStyle>
          <a:p>
            <a:fld id="{2E132A5B-178A-734E-999D-E71D01833A83}" type="slidenum">
              <a:rPr lang="cs-CZ"/>
              <a:pPr/>
              <a:t>‹#›</a:t>
            </a:fld>
            <a:endParaRPr lang="cs-CZ"/>
          </a:p>
        </p:txBody>
      </p:sp>
    </p:spTree>
    <p:extLst>
      <p:ext uri="{BB962C8B-B14F-4D97-AF65-F5344CB8AC3E}">
        <p14:creationId xmlns:p14="http://schemas.microsoft.com/office/powerpoint/2010/main" val="4281529104"/>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32A5B-178A-734E-999D-E71D01833A83}" type="slidenum">
              <a:rPr lang="cs-CZ" smtClean="0"/>
              <a:pPr/>
              <a:t>12</a:t>
            </a:fld>
            <a:endParaRPr lang="cs-CZ"/>
          </a:p>
        </p:txBody>
      </p:sp>
    </p:spTree>
    <p:extLst>
      <p:ext uri="{BB962C8B-B14F-4D97-AF65-F5344CB8AC3E}">
        <p14:creationId xmlns:p14="http://schemas.microsoft.com/office/powerpoint/2010/main" val="1197340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06009-FA05-EF40-9568-C9F3269D08FF}" type="slidenum">
              <a:rPr lang="cs-CZ"/>
              <a:pPr/>
              <a:t>65</a:t>
            </a:fld>
            <a:endParaRPr lang="cs-CZ"/>
          </a:p>
        </p:txBody>
      </p:sp>
      <p:sp>
        <p:nvSpPr>
          <p:cNvPr id="22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163" name="Rectangle 3"/>
          <p:cNvSpPr>
            <a:spLocks noGrp="1" noChangeArrowheads="1"/>
          </p:cNvSpPr>
          <p:nvPr>
            <p:ph type="body" idx="1"/>
          </p:nvPr>
        </p:nvSpPr>
        <p:spPr>
          <a:xfrm>
            <a:off x="914400" y="4343400"/>
            <a:ext cx="5029200" cy="4114800"/>
          </a:xfrm>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2E5096-ADFC-3842-AFF5-C602E4378D86}" type="slidenum">
              <a:rPr lang="cs-CZ"/>
              <a:pPr/>
              <a:t>66</a:t>
            </a:fld>
            <a:endParaRPr lang="cs-CZ"/>
          </a:p>
        </p:txBody>
      </p:sp>
      <p:sp>
        <p:nvSpPr>
          <p:cNvPr id="228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8355" name="Rectangle 3"/>
          <p:cNvSpPr>
            <a:spLocks noGrp="1" noChangeArrowheads="1"/>
          </p:cNvSpPr>
          <p:nvPr>
            <p:ph type="body" idx="1"/>
          </p:nvPr>
        </p:nvSpPr>
        <p:spPr>
          <a:xfrm>
            <a:off x="914400" y="4343400"/>
            <a:ext cx="5029200" cy="4114800"/>
          </a:xfrm>
        </p:spPr>
        <p:txBody>
          <a:bodyPr/>
          <a:lstStyle/>
          <a:p>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B55DF0-072F-3544-BFAB-07DC12C53E99}" type="slidenum">
              <a:rPr lang="cs-CZ"/>
              <a:pPr/>
              <a:t>67</a:t>
            </a:fld>
            <a:endParaRPr lang="cs-CZ"/>
          </a:p>
        </p:txBody>
      </p:sp>
      <p:sp>
        <p:nvSpPr>
          <p:cNvPr id="234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4499" name="Rectangle 3"/>
          <p:cNvSpPr>
            <a:spLocks noGrp="1" noChangeArrowheads="1"/>
          </p:cNvSpPr>
          <p:nvPr>
            <p:ph type="body" idx="1"/>
          </p:nvPr>
        </p:nvSpPr>
        <p:spPr>
          <a:xfrm>
            <a:off x="914400" y="4343400"/>
            <a:ext cx="5029200" cy="4114800"/>
          </a:xfrm>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5C9071-9841-8444-89E7-38C8A5666479}" type="slidenum">
              <a:rPr lang="cs-CZ"/>
              <a:pPr/>
              <a:t>70</a:t>
            </a:fld>
            <a:endParaRPr lang="cs-CZ"/>
          </a:p>
        </p:txBody>
      </p:sp>
      <p:sp>
        <p:nvSpPr>
          <p:cNvPr id="240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0643" name="Rectangle 3"/>
          <p:cNvSpPr>
            <a:spLocks noGrp="1" noChangeArrowheads="1"/>
          </p:cNvSpPr>
          <p:nvPr>
            <p:ph type="body" idx="1"/>
          </p:nvPr>
        </p:nvSpPr>
        <p:spPr>
          <a:xfrm>
            <a:off x="914400" y="4343400"/>
            <a:ext cx="5029200" cy="4114800"/>
          </a:xfrm>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2D4241-D7CF-434B-84E4-E55C816A2006}" type="slidenum">
              <a:rPr lang="cs-CZ"/>
              <a:pPr/>
              <a:t>71</a:t>
            </a:fld>
            <a:endParaRPr lang="cs-CZ"/>
          </a:p>
        </p:txBody>
      </p:sp>
      <p:sp>
        <p:nvSpPr>
          <p:cNvPr id="242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2691" name="Rectangle 3"/>
          <p:cNvSpPr>
            <a:spLocks noGrp="1" noChangeArrowheads="1"/>
          </p:cNvSpPr>
          <p:nvPr>
            <p:ph type="body" idx="1"/>
          </p:nvPr>
        </p:nvSpPr>
        <p:spPr>
          <a:xfrm>
            <a:off x="914400" y="4343400"/>
            <a:ext cx="5029200" cy="4114800"/>
          </a:xfrm>
        </p:spPr>
        <p:txBody>
          <a:bodyPr/>
          <a:lstStyle/>
          <a:p>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99C77B-F6AB-F944-AC20-500A45FD0F93}" type="slidenum">
              <a:rPr lang="cs-CZ"/>
              <a:pPr/>
              <a:t>73</a:t>
            </a:fld>
            <a:endParaRPr lang="cs-CZ"/>
          </a:p>
        </p:txBody>
      </p:sp>
      <p:sp>
        <p:nvSpPr>
          <p:cNvPr id="244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4739" name="Rectangle 3"/>
          <p:cNvSpPr>
            <a:spLocks noGrp="1" noChangeArrowheads="1"/>
          </p:cNvSpPr>
          <p:nvPr>
            <p:ph type="body" idx="1"/>
          </p:nvPr>
        </p:nvSpPr>
        <p:spPr>
          <a:xfrm>
            <a:off x="914400" y="4343400"/>
            <a:ext cx="5029200" cy="4114800"/>
          </a:xfrm>
        </p:spPr>
        <p:txBody>
          <a:bodyPr/>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44254B-8F8E-FF45-B418-3452937E2F30}" type="slidenum">
              <a:rPr lang="cs-CZ"/>
              <a:pPr/>
              <a:t>74</a:t>
            </a:fld>
            <a:endParaRPr lang="cs-CZ"/>
          </a:p>
        </p:txBody>
      </p:sp>
      <p:sp>
        <p:nvSpPr>
          <p:cNvPr id="246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6787" name="Rectangle 3"/>
          <p:cNvSpPr>
            <a:spLocks noGrp="1" noChangeArrowheads="1"/>
          </p:cNvSpPr>
          <p:nvPr>
            <p:ph type="body" idx="1"/>
          </p:nvPr>
        </p:nvSpPr>
        <p:spPr>
          <a:xfrm>
            <a:off x="914400" y="4343400"/>
            <a:ext cx="5029200" cy="4114800"/>
          </a:xfrm>
        </p:spPr>
        <p:txBody>
          <a:bodyPr/>
          <a:lstStyle/>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C9DC63-1626-9D47-83CE-F1DD490309AA}" type="slidenum">
              <a:rPr lang="cs-CZ"/>
              <a:pPr/>
              <a:t>75</a:t>
            </a:fld>
            <a:endParaRPr lang="cs-CZ"/>
          </a:p>
        </p:txBody>
      </p:sp>
      <p:sp>
        <p:nvSpPr>
          <p:cNvPr id="248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8835" name="Rectangle 3"/>
          <p:cNvSpPr>
            <a:spLocks noGrp="1" noChangeArrowheads="1"/>
          </p:cNvSpPr>
          <p:nvPr>
            <p:ph type="body" idx="1"/>
          </p:nvPr>
        </p:nvSpPr>
        <p:spPr>
          <a:xfrm>
            <a:off x="914400" y="4343400"/>
            <a:ext cx="5029200" cy="4114800"/>
          </a:xfrm>
        </p:spPr>
        <p:txBody>
          <a:bodyPr/>
          <a:lstStyle/>
          <a:p>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FDBF82-6E8C-714F-96FE-51B9D3EB427B}" type="slidenum">
              <a:rPr lang="cs-CZ"/>
              <a:pPr/>
              <a:t>76</a:t>
            </a:fld>
            <a:endParaRPr lang="cs-CZ"/>
          </a:p>
        </p:txBody>
      </p:sp>
      <p:sp>
        <p:nvSpPr>
          <p:cNvPr id="250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0883" name="Rectangle 3"/>
          <p:cNvSpPr>
            <a:spLocks noGrp="1" noChangeArrowheads="1"/>
          </p:cNvSpPr>
          <p:nvPr>
            <p:ph type="body" idx="1"/>
          </p:nvPr>
        </p:nvSpPr>
        <p:spPr>
          <a:xfrm>
            <a:off x="914400" y="4343400"/>
            <a:ext cx="5029200" cy="4114800"/>
          </a:xfrm>
        </p:spPr>
        <p:txBody>
          <a:bodyPr/>
          <a:lstStyle/>
          <a:p>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2ABA43-86F5-B44D-A577-0ABD7207C655}" type="slidenum">
              <a:rPr lang="cs-CZ"/>
              <a:pPr/>
              <a:t>77</a:t>
            </a:fld>
            <a:endParaRPr lang="cs-CZ"/>
          </a:p>
        </p:txBody>
      </p:sp>
      <p:sp>
        <p:nvSpPr>
          <p:cNvPr id="252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2931" name="Rectangle 3"/>
          <p:cNvSpPr>
            <a:spLocks noGrp="1" noChangeArrowheads="1"/>
          </p:cNvSpPr>
          <p:nvPr>
            <p:ph type="body" idx="1"/>
          </p:nvPr>
        </p:nvSpPr>
        <p:spPr>
          <a:xfrm>
            <a:off x="914400" y="4343400"/>
            <a:ext cx="5029200" cy="4114800"/>
          </a:xfrm>
        </p:spPr>
        <p:txBody>
          <a:bodyPr/>
          <a:lstStyle/>
          <a:p>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688A2D-4974-5449-8871-5454001749B7}" type="slidenum">
              <a:rPr lang="cs-CZ"/>
              <a:pPr/>
              <a:t>41</a:t>
            </a:fld>
            <a:endParaRPr lang="cs-CZ"/>
          </a:p>
        </p:txBody>
      </p:sp>
      <p:sp>
        <p:nvSpPr>
          <p:cNvPr id="362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2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BA80A2-BE8B-7D4C-A7F5-E2E709CDC8EC}" type="slidenum">
              <a:rPr lang="cs-CZ"/>
              <a:pPr/>
              <a:t>42</a:t>
            </a:fld>
            <a:endParaRPr lang="cs-CZ"/>
          </a:p>
        </p:txBody>
      </p:sp>
      <p:sp>
        <p:nvSpPr>
          <p:cNvPr id="363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35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BD719A-1ACF-B048-8DB6-5CD483CD26B0}" type="slidenum">
              <a:rPr lang="cs-CZ"/>
              <a:pPr/>
              <a:t>43</a:t>
            </a:fld>
            <a:endParaRPr lang="cs-CZ"/>
          </a:p>
        </p:txBody>
      </p:sp>
      <p:sp>
        <p:nvSpPr>
          <p:cNvPr id="365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5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863929-ACC8-B541-9E5F-25134F172A57}" type="slidenum">
              <a:rPr lang="cs-CZ"/>
              <a:pPr/>
              <a:t>44</a:t>
            </a:fld>
            <a:endParaRPr lang="cs-CZ"/>
          </a:p>
        </p:txBody>
      </p:sp>
      <p:sp>
        <p:nvSpPr>
          <p:cNvPr id="366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74E7B1-02A7-0E48-A853-74EF5B3C4CDD}" type="slidenum">
              <a:rPr lang="cs-CZ"/>
              <a:pPr/>
              <a:t>46</a:t>
            </a:fld>
            <a:endParaRPr lang="cs-CZ"/>
          </a:p>
        </p:txBody>
      </p:sp>
      <p:sp>
        <p:nvSpPr>
          <p:cNvPr id="368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8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6342EF-CC6C-9D42-BF37-46FAE66E3E15}" type="slidenum">
              <a:rPr lang="cs-CZ"/>
              <a:pPr/>
              <a:t>62</a:t>
            </a:fld>
            <a:endParaRPr lang="cs-CZ"/>
          </a:p>
        </p:txBody>
      </p:sp>
      <p:sp>
        <p:nvSpPr>
          <p:cNvPr id="369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9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33E126-13A9-6946-AA91-2CCA136C6587}" type="slidenum">
              <a:rPr lang="cs-CZ"/>
              <a:pPr/>
              <a:t>63</a:t>
            </a:fld>
            <a:endParaRPr lang="cs-CZ"/>
          </a:p>
        </p:txBody>
      </p:sp>
      <p:sp>
        <p:nvSpPr>
          <p:cNvPr id="214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4019" name="Rectangle 3"/>
          <p:cNvSpPr>
            <a:spLocks noGrp="1" noChangeArrowheads="1"/>
          </p:cNvSpPr>
          <p:nvPr>
            <p:ph type="body" idx="1"/>
          </p:nvPr>
        </p:nvSpPr>
        <p:spPr>
          <a:xfrm>
            <a:off x="914400" y="4343400"/>
            <a:ext cx="5029200" cy="4114800"/>
          </a:xfrm>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B580C2-BD00-AD4A-9B73-0C1DA749BF03}" type="slidenum">
              <a:rPr lang="cs-CZ"/>
              <a:pPr/>
              <a:t>64</a:t>
            </a:fld>
            <a:endParaRPr lang="cs-CZ"/>
          </a:p>
        </p:txBody>
      </p:sp>
      <p:sp>
        <p:nvSpPr>
          <p:cNvPr id="21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6067" name="Rectangle 3"/>
          <p:cNvSpPr>
            <a:spLocks noGrp="1" noChangeArrowheads="1"/>
          </p:cNvSpPr>
          <p:nvPr>
            <p:ph type="body" idx="1"/>
          </p:nvPr>
        </p:nvSpPr>
        <p:spPr>
          <a:xfrm>
            <a:off x="914400" y="4343400"/>
            <a:ext cx="5029200" cy="4114800"/>
          </a:xfrm>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cs-CZ"/>
              <a:t>2021/11/23</a:t>
            </a:r>
          </a:p>
        </p:txBody>
      </p:sp>
      <p:sp>
        <p:nvSpPr>
          <p:cNvPr id="5" name="Footer Placeholder 4"/>
          <p:cNvSpPr>
            <a:spLocks noGrp="1"/>
          </p:cNvSpPr>
          <p:nvPr>
            <p:ph type="ftr" sz="quarter" idx="11"/>
          </p:nvPr>
        </p:nvSpPr>
        <p:spPr/>
        <p:txBody>
          <a:bodyPr/>
          <a:lstStyle>
            <a:lvl1pPr>
              <a:defRPr/>
            </a:lvl1pPr>
          </a:lstStyle>
          <a:p>
            <a:r>
              <a:rPr lang="cs-CZ"/>
              <a:t>Lipidy, membrány, Karel Kubíček</a:t>
            </a:r>
          </a:p>
        </p:txBody>
      </p:sp>
      <p:sp>
        <p:nvSpPr>
          <p:cNvPr id="6" name="Slide Number Placeholder 5"/>
          <p:cNvSpPr>
            <a:spLocks noGrp="1"/>
          </p:cNvSpPr>
          <p:nvPr>
            <p:ph type="sldNum" sz="quarter" idx="12"/>
          </p:nvPr>
        </p:nvSpPr>
        <p:spPr/>
        <p:txBody>
          <a:bodyPr/>
          <a:lstStyle>
            <a:lvl1pPr>
              <a:defRPr/>
            </a:lvl1pPr>
          </a:lstStyle>
          <a:p>
            <a:fld id="{79C74054-04FF-634B-A380-217669AB6253}" type="slidenum">
              <a:rPr lang="cs-CZ"/>
              <a:pPr/>
              <a:t>‹#›</a:t>
            </a:fld>
            <a:endParaRPr lang="cs-CZ"/>
          </a:p>
        </p:txBody>
      </p:sp>
    </p:spTree>
    <p:extLst>
      <p:ext uri="{BB962C8B-B14F-4D97-AF65-F5344CB8AC3E}">
        <p14:creationId xmlns:p14="http://schemas.microsoft.com/office/powerpoint/2010/main" val="4059886429"/>
      </p:ext>
    </p:extLst>
  </p:cSld>
  <p:clrMapOvr>
    <a:masterClrMapping/>
  </p:clrMapOvr>
  <p:transition spd="med">
    <p:diamon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lvl1pPr>
              <a:defRPr/>
            </a:lvl1pPr>
          </a:lstStyle>
          <a:p>
            <a:r>
              <a:rPr lang="cs-CZ"/>
              <a:t>2021/11/23</a:t>
            </a:r>
          </a:p>
        </p:txBody>
      </p:sp>
      <p:sp>
        <p:nvSpPr>
          <p:cNvPr id="5" name="Footer Placeholder 4"/>
          <p:cNvSpPr>
            <a:spLocks noGrp="1"/>
          </p:cNvSpPr>
          <p:nvPr>
            <p:ph type="ftr" sz="quarter" idx="11"/>
          </p:nvPr>
        </p:nvSpPr>
        <p:spPr/>
        <p:txBody>
          <a:bodyPr/>
          <a:lstStyle>
            <a:lvl1pPr>
              <a:defRPr/>
            </a:lvl1pPr>
          </a:lstStyle>
          <a:p>
            <a:r>
              <a:rPr lang="cs-CZ"/>
              <a:t>Lipidy, membrány, Karel Kubíček</a:t>
            </a:r>
          </a:p>
        </p:txBody>
      </p:sp>
      <p:sp>
        <p:nvSpPr>
          <p:cNvPr id="6" name="Slide Number Placeholder 5"/>
          <p:cNvSpPr>
            <a:spLocks noGrp="1"/>
          </p:cNvSpPr>
          <p:nvPr>
            <p:ph type="sldNum" sz="quarter" idx="12"/>
          </p:nvPr>
        </p:nvSpPr>
        <p:spPr/>
        <p:txBody>
          <a:bodyPr/>
          <a:lstStyle>
            <a:lvl1pPr>
              <a:defRPr/>
            </a:lvl1pPr>
          </a:lstStyle>
          <a:p>
            <a:fld id="{B159B03C-ED4F-2743-8949-62CEDBBB5F5B}" type="slidenum">
              <a:rPr lang="cs-CZ"/>
              <a:pPr/>
              <a:t>‹#›</a:t>
            </a:fld>
            <a:endParaRPr lang="cs-CZ"/>
          </a:p>
        </p:txBody>
      </p:sp>
    </p:spTree>
    <p:extLst>
      <p:ext uri="{BB962C8B-B14F-4D97-AF65-F5344CB8AC3E}">
        <p14:creationId xmlns:p14="http://schemas.microsoft.com/office/powerpoint/2010/main" val="2522468657"/>
      </p:ext>
    </p:extLst>
  </p:cSld>
  <p:clrMapOvr>
    <a:masterClrMapping/>
  </p:clrMapOvr>
  <p:transition spd="med">
    <p:diamon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lvl1pPr>
              <a:defRPr/>
            </a:lvl1pPr>
          </a:lstStyle>
          <a:p>
            <a:r>
              <a:rPr lang="cs-CZ"/>
              <a:t>2021/11/23</a:t>
            </a:r>
          </a:p>
        </p:txBody>
      </p:sp>
      <p:sp>
        <p:nvSpPr>
          <p:cNvPr id="5" name="Footer Placeholder 4"/>
          <p:cNvSpPr>
            <a:spLocks noGrp="1"/>
          </p:cNvSpPr>
          <p:nvPr>
            <p:ph type="ftr" sz="quarter" idx="11"/>
          </p:nvPr>
        </p:nvSpPr>
        <p:spPr/>
        <p:txBody>
          <a:bodyPr/>
          <a:lstStyle>
            <a:lvl1pPr>
              <a:defRPr/>
            </a:lvl1pPr>
          </a:lstStyle>
          <a:p>
            <a:r>
              <a:rPr lang="cs-CZ"/>
              <a:t>Lipidy, membrány, Karel Kubíček</a:t>
            </a:r>
          </a:p>
        </p:txBody>
      </p:sp>
      <p:sp>
        <p:nvSpPr>
          <p:cNvPr id="6" name="Slide Number Placeholder 5"/>
          <p:cNvSpPr>
            <a:spLocks noGrp="1"/>
          </p:cNvSpPr>
          <p:nvPr>
            <p:ph type="sldNum" sz="quarter" idx="12"/>
          </p:nvPr>
        </p:nvSpPr>
        <p:spPr/>
        <p:txBody>
          <a:bodyPr/>
          <a:lstStyle>
            <a:lvl1pPr>
              <a:defRPr/>
            </a:lvl1pPr>
          </a:lstStyle>
          <a:p>
            <a:fld id="{CA09C8A6-E7A9-4D4C-B815-E953CCC704DE}" type="slidenum">
              <a:rPr lang="cs-CZ"/>
              <a:pPr/>
              <a:t>‹#›</a:t>
            </a:fld>
            <a:endParaRPr lang="cs-CZ"/>
          </a:p>
        </p:txBody>
      </p:sp>
    </p:spTree>
    <p:extLst>
      <p:ext uri="{BB962C8B-B14F-4D97-AF65-F5344CB8AC3E}">
        <p14:creationId xmlns:p14="http://schemas.microsoft.com/office/powerpoint/2010/main" val="4139526395"/>
      </p:ext>
    </p:extLst>
  </p:cSld>
  <p:clrMapOvr>
    <a:masterClrMapping/>
  </p:clrMapOvr>
  <p:transition spd="med">
    <p:diamon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cs-CZ"/>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cs-CZ"/>
              <a:t>2021/11/23</a:t>
            </a: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cs-CZ"/>
              <a:t>Lipidy, membrány, Karel Kubíček</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D51FB702-F808-9449-8B41-1C817F1F0309}" type="slidenum">
              <a:rPr lang="cs-CZ"/>
              <a:pPr/>
              <a:t>‹#›</a:t>
            </a:fld>
            <a:endParaRPr lang="cs-CZ"/>
          </a:p>
        </p:txBody>
      </p:sp>
    </p:spTree>
    <p:extLst>
      <p:ext uri="{BB962C8B-B14F-4D97-AF65-F5344CB8AC3E}">
        <p14:creationId xmlns:p14="http://schemas.microsoft.com/office/powerpoint/2010/main" val="4066567911"/>
      </p:ext>
    </p:extLst>
  </p:cSld>
  <p:clrMapOvr>
    <a:masterClrMapping/>
  </p:clrMapOvr>
  <p:transition spd="med">
    <p:diamon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r>
              <a:rPr lang="cs-CZ"/>
              <a:t>2021/11/23</a:t>
            </a: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cs-CZ"/>
              <a:t>Lipidy, membrány, Karel Kubíček</a:t>
            </a: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FF9070E9-9FCD-774D-9AE9-3B19145A7836}" type="slidenum">
              <a:rPr lang="cs-CZ"/>
              <a:pPr/>
              <a:t>‹#›</a:t>
            </a:fld>
            <a:endParaRPr lang="cs-CZ"/>
          </a:p>
        </p:txBody>
      </p:sp>
    </p:spTree>
    <p:extLst>
      <p:ext uri="{BB962C8B-B14F-4D97-AF65-F5344CB8AC3E}">
        <p14:creationId xmlns:p14="http://schemas.microsoft.com/office/powerpoint/2010/main" val="1450406385"/>
      </p:ext>
    </p:extLst>
  </p:cSld>
  <p:clrMapOvr>
    <a:masterClrMapping/>
  </p:clrMapOvr>
  <p:transition spd="med">
    <p:diamon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lvl1pPr>
              <a:defRPr/>
            </a:lvl1pPr>
          </a:lstStyle>
          <a:p>
            <a:r>
              <a:rPr lang="cs-CZ"/>
              <a:t>2021/11/23</a:t>
            </a:r>
          </a:p>
        </p:txBody>
      </p:sp>
      <p:sp>
        <p:nvSpPr>
          <p:cNvPr id="5" name="Footer Placeholder 4"/>
          <p:cNvSpPr>
            <a:spLocks noGrp="1"/>
          </p:cNvSpPr>
          <p:nvPr>
            <p:ph type="ftr" sz="quarter" idx="11"/>
          </p:nvPr>
        </p:nvSpPr>
        <p:spPr/>
        <p:txBody>
          <a:bodyPr/>
          <a:lstStyle>
            <a:lvl1pPr>
              <a:defRPr/>
            </a:lvl1pPr>
          </a:lstStyle>
          <a:p>
            <a:r>
              <a:rPr lang="cs-CZ"/>
              <a:t>Lipidy, membrány, Karel Kubíček</a:t>
            </a:r>
          </a:p>
        </p:txBody>
      </p:sp>
      <p:sp>
        <p:nvSpPr>
          <p:cNvPr id="6" name="Slide Number Placeholder 5"/>
          <p:cNvSpPr>
            <a:spLocks noGrp="1"/>
          </p:cNvSpPr>
          <p:nvPr>
            <p:ph type="sldNum" sz="quarter" idx="12"/>
          </p:nvPr>
        </p:nvSpPr>
        <p:spPr/>
        <p:txBody>
          <a:bodyPr/>
          <a:lstStyle>
            <a:lvl1pPr>
              <a:defRPr/>
            </a:lvl1pPr>
          </a:lstStyle>
          <a:p>
            <a:fld id="{CEC8F291-E0CD-6B48-853C-D51A71F3BF61}" type="slidenum">
              <a:rPr lang="cs-CZ"/>
              <a:pPr/>
              <a:t>‹#›</a:t>
            </a:fld>
            <a:endParaRPr lang="cs-CZ"/>
          </a:p>
        </p:txBody>
      </p:sp>
    </p:spTree>
    <p:extLst>
      <p:ext uri="{BB962C8B-B14F-4D97-AF65-F5344CB8AC3E}">
        <p14:creationId xmlns:p14="http://schemas.microsoft.com/office/powerpoint/2010/main" val="569658254"/>
      </p:ext>
    </p:extLst>
  </p:cSld>
  <p:clrMapOvr>
    <a:masterClrMapping/>
  </p:clrMapOvr>
  <p:transition spd="med">
    <p:diamon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Click to edit Master text styles</a:t>
            </a:r>
          </a:p>
        </p:txBody>
      </p:sp>
      <p:sp>
        <p:nvSpPr>
          <p:cNvPr id="4" name="Date Placeholder 3"/>
          <p:cNvSpPr>
            <a:spLocks noGrp="1"/>
          </p:cNvSpPr>
          <p:nvPr>
            <p:ph type="dt" sz="half" idx="10"/>
          </p:nvPr>
        </p:nvSpPr>
        <p:spPr/>
        <p:txBody>
          <a:bodyPr/>
          <a:lstStyle>
            <a:lvl1pPr>
              <a:defRPr/>
            </a:lvl1pPr>
          </a:lstStyle>
          <a:p>
            <a:r>
              <a:rPr lang="cs-CZ"/>
              <a:t>2021/11/23</a:t>
            </a:r>
          </a:p>
        </p:txBody>
      </p:sp>
      <p:sp>
        <p:nvSpPr>
          <p:cNvPr id="5" name="Footer Placeholder 4"/>
          <p:cNvSpPr>
            <a:spLocks noGrp="1"/>
          </p:cNvSpPr>
          <p:nvPr>
            <p:ph type="ftr" sz="quarter" idx="11"/>
          </p:nvPr>
        </p:nvSpPr>
        <p:spPr/>
        <p:txBody>
          <a:bodyPr/>
          <a:lstStyle>
            <a:lvl1pPr>
              <a:defRPr/>
            </a:lvl1pPr>
          </a:lstStyle>
          <a:p>
            <a:r>
              <a:rPr lang="cs-CZ"/>
              <a:t>Lipidy, membrány, Karel Kubíček</a:t>
            </a:r>
          </a:p>
        </p:txBody>
      </p:sp>
      <p:sp>
        <p:nvSpPr>
          <p:cNvPr id="6" name="Slide Number Placeholder 5"/>
          <p:cNvSpPr>
            <a:spLocks noGrp="1"/>
          </p:cNvSpPr>
          <p:nvPr>
            <p:ph type="sldNum" sz="quarter" idx="12"/>
          </p:nvPr>
        </p:nvSpPr>
        <p:spPr/>
        <p:txBody>
          <a:bodyPr/>
          <a:lstStyle>
            <a:lvl1pPr>
              <a:defRPr/>
            </a:lvl1pPr>
          </a:lstStyle>
          <a:p>
            <a:fld id="{B8D85510-06DF-1F43-9AEB-3C9A8A875398}" type="slidenum">
              <a:rPr lang="cs-CZ"/>
              <a:pPr/>
              <a:t>‹#›</a:t>
            </a:fld>
            <a:endParaRPr lang="cs-CZ"/>
          </a:p>
        </p:txBody>
      </p:sp>
    </p:spTree>
    <p:extLst>
      <p:ext uri="{BB962C8B-B14F-4D97-AF65-F5344CB8AC3E}">
        <p14:creationId xmlns:p14="http://schemas.microsoft.com/office/powerpoint/2010/main" val="2956737137"/>
      </p:ext>
    </p:extLst>
  </p:cSld>
  <p:clrMapOvr>
    <a:masterClrMapping/>
  </p:clrMapOvr>
  <p:transition spd="med">
    <p:diamon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lvl1pPr>
              <a:defRPr/>
            </a:lvl1pPr>
          </a:lstStyle>
          <a:p>
            <a:r>
              <a:rPr lang="cs-CZ"/>
              <a:t>2021/11/23</a:t>
            </a:r>
          </a:p>
        </p:txBody>
      </p:sp>
      <p:sp>
        <p:nvSpPr>
          <p:cNvPr id="6" name="Footer Placeholder 5"/>
          <p:cNvSpPr>
            <a:spLocks noGrp="1"/>
          </p:cNvSpPr>
          <p:nvPr>
            <p:ph type="ftr" sz="quarter" idx="11"/>
          </p:nvPr>
        </p:nvSpPr>
        <p:spPr/>
        <p:txBody>
          <a:bodyPr/>
          <a:lstStyle>
            <a:lvl1pPr>
              <a:defRPr/>
            </a:lvl1pPr>
          </a:lstStyle>
          <a:p>
            <a:r>
              <a:rPr lang="cs-CZ"/>
              <a:t>Lipidy, membrány, Karel Kubíček</a:t>
            </a:r>
          </a:p>
        </p:txBody>
      </p:sp>
      <p:sp>
        <p:nvSpPr>
          <p:cNvPr id="7" name="Slide Number Placeholder 6"/>
          <p:cNvSpPr>
            <a:spLocks noGrp="1"/>
          </p:cNvSpPr>
          <p:nvPr>
            <p:ph type="sldNum" sz="quarter" idx="12"/>
          </p:nvPr>
        </p:nvSpPr>
        <p:spPr/>
        <p:txBody>
          <a:bodyPr/>
          <a:lstStyle>
            <a:lvl1pPr>
              <a:defRPr/>
            </a:lvl1pPr>
          </a:lstStyle>
          <a:p>
            <a:fld id="{0F485386-BA90-B848-B3F5-9100315952AA}" type="slidenum">
              <a:rPr lang="cs-CZ"/>
              <a:pPr/>
              <a:t>‹#›</a:t>
            </a:fld>
            <a:endParaRPr lang="cs-CZ"/>
          </a:p>
        </p:txBody>
      </p:sp>
    </p:spTree>
    <p:extLst>
      <p:ext uri="{BB962C8B-B14F-4D97-AF65-F5344CB8AC3E}">
        <p14:creationId xmlns:p14="http://schemas.microsoft.com/office/powerpoint/2010/main" val="2409427527"/>
      </p:ext>
    </p:extLst>
  </p:cSld>
  <p:clrMapOvr>
    <a:masterClrMapping/>
  </p:clrMapOvr>
  <p:transition spd="med">
    <p:diamon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lvl1pPr>
              <a:defRPr/>
            </a:lvl1pPr>
          </a:lstStyle>
          <a:p>
            <a:r>
              <a:rPr lang="cs-CZ"/>
              <a:t>2021/11/23</a:t>
            </a:r>
          </a:p>
        </p:txBody>
      </p:sp>
      <p:sp>
        <p:nvSpPr>
          <p:cNvPr id="8" name="Footer Placeholder 7"/>
          <p:cNvSpPr>
            <a:spLocks noGrp="1"/>
          </p:cNvSpPr>
          <p:nvPr>
            <p:ph type="ftr" sz="quarter" idx="11"/>
          </p:nvPr>
        </p:nvSpPr>
        <p:spPr/>
        <p:txBody>
          <a:bodyPr/>
          <a:lstStyle>
            <a:lvl1pPr>
              <a:defRPr/>
            </a:lvl1pPr>
          </a:lstStyle>
          <a:p>
            <a:r>
              <a:rPr lang="cs-CZ"/>
              <a:t>Lipidy, membrány, Karel Kubíček</a:t>
            </a:r>
          </a:p>
        </p:txBody>
      </p:sp>
      <p:sp>
        <p:nvSpPr>
          <p:cNvPr id="9" name="Slide Number Placeholder 8"/>
          <p:cNvSpPr>
            <a:spLocks noGrp="1"/>
          </p:cNvSpPr>
          <p:nvPr>
            <p:ph type="sldNum" sz="quarter" idx="12"/>
          </p:nvPr>
        </p:nvSpPr>
        <p:spPr/>
        <p:txBody>
          <a:bodyPr/>
          <a:lstStyle>
            <a:lvl1pPr>
              <a:defRPr/>
            </a:lvl1pPr>
          </a:lstStyle>
          <a:p>
            <a:fld id="{2F557FA4-1E18-4849-A26A-9481A25AA4F5}" type="slidenum">
              <a:rPr lang="cs-CZ"/>
              <a:pPr/>
              <a:t>‹#›</a:t>
            </a:fld>
            <a:endParaRPr lang="cs-CZ"/>
          </a:p>
        </p:txBody>
      </p:sp>
    </p:spTree>
    <p:extLst>
      <p:ext uri="{BB962C8B-B14F-4D97-AF65-F5344CB8AC3E}">
        <p14:creationId xmlns:p14="http://schemas.microsoft.com/office/powerpoint/2010/main" val="3854449592"/>
      </p:ext>
    </p:extLst>
  </p:cSld>
  <p:clrMapOvr>
    <a:masterClrMapping/>
  </p:clrMapOvr>
  <p:transition spd="med">
    <p:diamon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cs-CZ"/>
              <a:t>2021/11/23</a:t>
            </a:r>
          </a:p>
        </p:txBody>
      </p:sp>
      <p:sp>
        <p:nvSpPr>
          <p:cNvPr id="4" name="Footer Placeholder 3"/>
          <p:cNvSpPr>
            <a:spLocks noGrp="1"/>
          </p:cNvSpPr>
          <p:nvPr>
            <p:ph type="ftr" sz="quarter" idx="11"/>
          </p:nvPr>
        </p:nvSpPr>
        <p:spPr/>
        <p:txBody>
          <a:bodyPr/>
          <a:lstStyle>
            <a:lvl1pPr>
              <a:defRPr/>
            </a:lvl1pPr>
          </a:lstStyle>
          <a:p>
            <a:r>
              <a:rPr lang="cs-CZ"/>
              <a:t>Lipidy, membrány, Karel Kubíček</a:t>
            </a:r>
          </a:p>
        </p:txBody>
      </p:sp>
      <p:sp>
        <p:nvSpPr>
          <p:cNvPr id="5" name="Slide Number Placeholder 4"/>
          <p:cNvSpPr>
            <a:spLocks noGrp="1"/>
          </p:cNvSpPr>
          <p:nvPr>
            <p:ph type="sldNum" sz="quarter" idx="12"/>
          </p:nvPr>
        </p:nvSpPr>
        <p:spPr/>
        <p:txBody>
          <a:bodyPr/>
          <a:lstStyle>
            <a:lvl1pPr>
              <a:defRPr/>
            </a:lvl1pPr>
          </a:lstStyle>
          <a:p>
            <a:fld id="{A51EB94A-2D5A-E34D-A65F-942B758F17B2}" type="slidenum">
              <a:rPr lang="cs-CZ"/>
              <a:pPr/>
              <a:t>‹#›</a:t>
            </a:fld>
            <a:endParaRPr lang="cs-CZ"/>
          </a:p>
        </p:txBody>
      </p:sp>
    </p:spTree>
    <p:extLst>
      <p:ext uri="{BB962C8B-B14F-4D97-AF65-F5344CB8AC3E}">
        <p14:creationId xmlns:p14="http://schemas.microsoft.com/office/powerpoint/2010/main" val="4221225253"/>
      </p:ext>
    </p:extLst>
  </p:cSld>
  <p:clrMapOvr>
    <a:masterClrMapping/>
  </p:clrMapOvr>
  <p:transition spd="med">
    <p:diamon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cs-CZ"/>
              <a:t>2021/11/23</a:t>
            </a:r>
          </a:p>
        </p:txBody>
      </p:sp>
      <p:sp>
        <p:nvSpPr>
          <p:cNvPr id="3" name="Footer Placeholder 2"/>
          <p:cNvSpPr>
            <a:spLocks noGrp="1"/>
          </p:cNvSpPr>
          <p:nvPr>
            <p:ph type="ftr" sz="quarter" idx="11"/>
          </p:nvPr>
        </p:nvSpPr>
        <p:spPr/>
        <p:txBody>
          <a:bodyPr/>
          <a:lstStyle>
            <a:lvl1pPr>
              <a:defRPr/>
            </a:lvl1pPr>
          </a:lstStyle>
          <a:p>
            <a:r>
              <a:rPr lang="cs-CZ"/>
              <a:t>Lipidy, membrány, Karel Kubíček</a:t>
            </a:r>
          </a:p>
        </p:txBody>
      </p:sp>
      <p:sp>
        <p:nvSpPr>
          <p:cNvPr id="4" name="Slide Number Placeholder 3"/>
          <p:cNvSpPr>
            <a:spLocks noGrp="1"/>
          </p:cNvSpPr>
          <p:nvPr>
            <p:ph type="sldNum" sz="quarter" idx="12"/>
          </p:nvPr>
        </p:nvSpPr>
        <p:spPr/>
        <p:txBody>
          <a:bodyPr/>
          <a:lstStyle>
            <a:lvl1pPr>
              <a:defRPr/>
            </a:lvl1pPr>
          </a:lstStyle>
          <a:p>
            <a:fld id="{F4E9F0CC-AB9A-0F4C-9861-0563B366BF26}" type="slidenum">
              <a:rPr lang="cs-CZ"/>
              <a:pPr/>
              <a:t>‹#›</a:t>
            </a:fld>
            <a:endParaRPr lang="cs-CZ"/>
          </a:p>
        </p:txBody>
      </p:sp>
    </p:spTree>
    <p:extLst>
      <p:ext uri="{BB962C8B-B14F-4D97-AF65-F5344CB8AC3E}">
        <p14:creationId xmlns:p14="http://schemas.microsoft.com/office/powerpoint/2010/main" val="3247996311"/>
      </p:ext>
    </p:extLst>
  </p:cSld>
  <p:clrMapOvr>
    <a:masterClrMapping/>
  </p:clrMapOvr>
  <p:transition spd="med">
    <p:diamon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lvl1pPr>
              <a:defRPr/>
            </a:lvl1pPr>
          </a:lstStyle>
          <a:p>
            <a:r>
              <a:rPr lang="cs-CZ"/>
              <a:t>2021/11/23</a:t>
            </a:r>
          </a:p>
        </p:txBody>
      </p:sp>
      <p:sp>
        <p:nvSpPr>
          <p:cNvPr id="6" name="Footer Placeholder 5"/>
          <p:cNvSpPr>
            <a:spLocks noGrp="1"/>
          </p:cNvSpPr>
          <p:nvPr>
            <p:ph type="ftr" sz="quarter" idx="11"/>
          </p:nvPr>
        </p:nvSpPr>
        <p:spPr/>
        <p:txBody>
          <a:bodyPr/>
          <a:lstStyle>
            <a:lvl1pPr>
              <a:defRPr/>
            </a:lvl1pPr>
          </a:lstStyle>
          <a:p>
            <a:r>
              <a:rPr lang="cs-CZ"/>
              <a:t>Lipidy, membrány, Karel Kubíček</a:t>
            </a:r>
          </a:p>
        </p:txBody>
      </p:sp>
      <p:sp>
        <p:nvSpPr>
          <p:cNvPr id="7" name="Slide Number Placeholder 6"/>
          <p:cNvSpPr>
            <a:spLocks noGrp="1"/>
          </p:cNvSpPr>
          <p:nvPr>
            <p:ph type="sldNum" sz="quarter" idx="12"/>
          </p:nvPr>
        </p:nvSpPr>
        <p:spPr/>
        <p:txBody>
          <a:bodyPr/>
          <a:lstStyle>
            <a:lvl1pPr>
              <a:defRPr/>
            </a:lvl1pPr>
          </a:lstStyle>
          <a:p>
            <a:fld id="{7BB27299-808F-F74B-8E0F-0FD90A43881F}" type="slidenum">
              <a:rPr lang="cs-CZ"/>
              <a:pPr/>
              <a:t>‹#›</a:t>
            </a:fld>
            <a:endParaRPr lang="cs-CZ"/>
          </a:p>
        </p:txBody>
      </p:sp>
    </p:spTree>
    <p:extLst>
      <p:ext uri="{BB962C8B-B14F-4D97-AF65-F5344CB8AC3E}">
        <p14:creationId xmlns:p14="http://schemas.microsoft.com/office/powerpoint/2010/main" val="1031278336"/>
      </p:ext>
    </p:extLst>
  </p:cSld>
  <p:clrMapOvr>
    <a:masterClrMapping/>
  </p:clrMapOvr>
  <p:transition spd="med">
    <p:diamon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lvl1pPr>
              <a:defRPr/>
            </a:lvl1pPr>
          </a:lstStyle>
          <a:p>
            <a:r>
              <a:rPr lang="cs-CZ"/>
              <a:t>2021/11/23</a:t>
            </a:r>
          </a:p>
        </p:txBody>
      </p:sp>
      <p:sp>
        <p:nvSpPr>
          <p:cNvPr id="6" name="Footer Placeholder 5"/>
          <p:cNvSpPr>
            <a:spLocks noGrp="1"/>
          </p:cNvSpPr>
          <p:nvPr>
            <p:ph type="ftr" sz="quarter" idx="11"/>
          </p:nvPr>
        </p:nvSpPr>
        <p:spPr/>
        <p:txBody>
          <a:bodyPr/>
          <a:lstStyle>
            <a:lvl1pPr>
              <a:defRPr/>
            </a:lvl1pPr>
          </a:lstStyle>
          <a:p>
            <a:r>
              <a:rPr lang="cs-CZ"/>
              <a:t>Lipidy, membrány, Karel Kubíček</a:t>
            </a:r>
          </a:p>
        </p:txBody>
      </p:sp>
      <p:sp>
        <p:nvSpPr>
          <p:cNvPr id="7" name="Slide Number Placeholder 6"/>
          <p:cNvSpPr>
            <a:spLocks noGrp="1"/>
          </p:cNvSpPr>
          <p:nvPr>
            <p:ph type="sldNum" sz="quarter" idx="12"/>
          </p:nvPr>
        </p:nvSpPr>
        <p:spPr/>
        <p:txBody>
          <a:bodyPr/>
          <a:lstStyle>
            <a:lvl1pPr>
              <a:defRPr/>
            </a:lvl1pPr>
          </a:lstStyle>
          <a:p>
            <a:fld id="{FDEA86E4-A410-8B44-ADFA-4A45B65C0CCC}" type="slidenum">
              <a:rPr lang="cs-CZ"/>
              <a:pPr/>
              <a:t>‹#›</a:t>
            </a:fld>
            <a:endParaRPr lang="cs-CZ"/>
          </a:p>
        </p:txBody>
      </p:sp>
    </p:spTree>
    <p:extLst>
      <p:ext uri="{BB962C8B-B14F-4D97-AF65-F5344CB8AC3E}">
        <p14:creationId xmlns:p14="http://schemas.microsoft.com/office/powerpoint/2010/main" val="1819889522"/>
      </p:ext>
    </p:extLst>
  </p:cSld>
  <p:clrMapOvr>
    <a:masterClrMapping/>
  </p:clrMapOvr>
  <p:transition spd="med">
    <p:diamon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a:solidFill>
                  <a:schemeClr val="tx1"/>
                </a:solidFill>
              </a:defRPr>
            </a:lvl1pPr>
          </a:lstStyle>
          <a:p>
            <a:r>
              <a:rPr lang="cs-CZ"/>
              <a:t>2021/11/23</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a:solidFill>
                  <a:schemeClr val="tx1"/>
                </a:solidFill>
              </a:defRPr>
            </a:lvl1pPr>
          </a:lstStyle>
          <a:p>
            <a:r>
              <a:rPr lang="cs-CZ"/>
              <a:t>Lipidy, membrány, Karel Kubíček</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a:solidFill>
                  <a:schemeClr val="tx1"/>
                </a:solidFill>
              </a:defRPr>
            </a:lvl1pPr>
          </a:lstStyle>
          <a:p>
            <a:fld id="{0DC08108-67D1-CB43-952C-7BE168848CB0}" type="slidenum">
              <a:rPr lang="cs-CZ"/>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diamond/>
  </p:transition>
  <p:hf hd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moPJkCbKjBs&amp;feature=related" TargetMode="External"/><Relationship Id="rId2" Type="http://schemas.openxmlformats.org/officeDocument/2006/relationships/hyperlink" Target="http://www.youtube.com/watch?v=ULR79TiUj80" TargetMode="External"/><Relationship Id="rId1" Type="http://schemas.openxmlformats.org/officeDocument/2006/relationships/slideLayout" Target="../slideLayouts/slideLayout2.xml"/><Relationship Id="rId5" Type="http://schemas.openxmlformats.org/officeDocument/2006/relationships/hyperlink" Target="http://www.youtube.com/watch?v=IzuKhespz20&amp;feature=related" TargetMode="External"/><Relationship Id="rId4" Type="http://schemas.openxmlformats.org/officeDocument/2006/relationships/hyperlink" Target="http://www.youtube.com/watch?v=LKN5sq5dtW4&amp;feature=relat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77.png"/><Relationship Id="rId5" Type="http://schemas.openxmlformats.org/officeDocument/2006/relationships/oleObject" Target="../embeddings/oleObject1.bin"/><Relationship Id="rId4" Type="http://schemas.openxmlformats.org/officeDocument/2006/relationships/image" Target="../media/image78.jpeg"/></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86.wmf"/><Relationship Id="rId4" Type="http://schemas.openxmlformats.org/officeDocument/2006/relationships/oleObject" Target="../embeddings/oleObject2.bin"/></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88.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87.wmf"/><Relationship Id="rId4" Type="http://schemas.openxmlformats.org/officeDocument/2006/relationships/oleObject" Target="../embeddings/oleObject3.bin"/></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7.xml"/><Relationship Id="rId7" Type="http://schemas.openxmlformats.org/officeDocument/2006/relationships/image" Target="../media/image90.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89.wmf"/><Relationship Id="rId4" Type="http://schemas.openxmlformats.org/officeDocument/2006/relationships/oleObject" Target="../embeddings/oleObject5.bin"/><Relationship Id="rId9" Type="http://schemas.openxmlformats.org/officeDocument/2006/relationships/image" Target="../media/image91.wm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93.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92.wmf"/><Relationship Id="rId4" Type="http://schemas.openxmlformats.org/officeDocument/2006/relationships/oleObject" Target="../embeddings/oleObject8.bin"/></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p:spPr>
        <p:txBody>
          <a:bodyPr/>
          <a:lstStyle/>
          <a:p>
            <a:fld id="{E71775A2-2568-454E-9A2F-8B4F7F72D183}" type="slidenum">
              <a:rPr lang="en-US" smtClean="0"/>
              <a:pPr/>
              <a:t>1</a:t>
            </a:fld>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a:t>Lipidy, membrány, Karel Kubíček</a:t>
            </a:r>
            <a:endParaRPr lang="en-US" dirty="0"/>
          </a:p>
        </p:txBody>
      </p:sp>
      <p:sp>
        <p:nvSpPr>
          <p:cNvPr id="6" name="Date Placeholder 5"/>
          <p:cNvSpPr>
            <a:spLocks noGrp="1"/>
          </p:cNvSpPr>
          <p:nvPr>
            <p:ph type="dt" sz="half" idx="10"/>
          </p:nvPr>
        </p:nvSpPr>
        <p:spPr>
          <a:xfrm>
            <a:off x="457200" y="6356350"/>
            <a:ext cx="2133600" cy="365125"/>
          </a:xfrm>
        </p:spPr>
        <p:txBody>
          <a:bodyPr/>
          <a:lstStyle/>
          <a:p>
            <a:r>
              <a:rPr lang="cs-CZ"/>
              <a:t>2021/11/23</a:t>
            </a:r>
            <a:endParaRPr lang="en-US" dirty="0"/>
          </a:p>
        </p:txBody>
      </p:sp>
      <p:sp>
        <p:nvSpPr>
          <p:cNvPr id="7" name="TextBox 6"/>
          <p:cNvSpPr txBox="1"/>
          <p:nvPr/>
        </p:nvSpPr>
        <p:spPr>
          <a:xfrm>
            <a:off x="267999" y="44624"/>
            <a:ext cx="8645872" cy="6617198"/>
          </a:xfrm>
          <a:prstGeom prst="rect">
            <a:avLst/>
          </a:prstGeom>
          <a:noFill/>
        </p:spPr>
        <p:txBody>
          <a:bodyPr wrap="square" rtlCol="0">
            <a:spAutoFit/>
          </a:bodyPr>
          <a:lstStyle/>
          <a:p>
            <a:pPr algn="l"/>
            <a:r>
              <a:rPr lang="en-US" sz="1600" b="1" dirty="0" err="1">
                <a:solidFill>
                  <a:srgbClr val="000000"/>
                </a:solidFill>
                <a:latin typeface="Arial"/>
                <a:cs typeface="Arial"/>
              </a:rPr>
              <a:t>Membrány</a:t>
            </a:r>
            <a:endParaRPr lang="en-US" sz="1600" b="1" dirty="0">
              <a:solidFill>
                <a:srgbClr val="000000"/>
              </a:solidFill>
              <a:latin typeface="Arial"/>
              <a:cs typeface="Arial"/>
            </a:endParaRPr>
          </a:p>
          <a:p>
            <a:pPr algn="l"/>
            <a:r>
              <a:rPr lang="en-US" sz="1600" b="1" dirty="0" err="1">
                <a:solidFill>
                  <a:srgbClr val="000000"/>
                </a:solidFill>
                <a:latin typeface="Arial"/>
                <a:cs typeface="Arial"/>
              </a:rPr>
              <a:t>Literatura</a:t>
            </a:r>
            <a:r>
              <a:rPr lang="en-US" sz="1600" b="1" dirty="0">
                <a:solidFill>
                  <a:srgbClr val="000000"/>
                </a:solidFill>
                <a:latin typeface="Arial"/>
                <a:cs typeface="Arial"/>
              </a:rPr>
              <a:t>:</a:t>
            </a:r>
          </a:p>
          <a:p>
            <a:pPr marL="342900" indent="-342900" algn="l">
              <a:buAutoNum type="arabicParenR"/>
            </a:pPr>
            <a:r>
              <a:rPr lang="en-US" sz="1600" dirty="0" err="1">
                <a:solidFill>
                  <a:srgbClr val="000000"/>
                </a:solidFill>
                <a:latin typeface="Arial"/>
                <a:cs typeface="Arial"/>
              </a:rPr>
              <a:t>Cotterill</a:t>
            </a:r>
            <a:r>
              <a:rPr lang="en-US" sz="1600" dirty="0">
                <a:solidFill>
                  <a:srgbClr val="000000"/>
                </a:solidFill>
                <a:latin typeface="Arial"/>
                <a:cs typeface="Arial"/>
              </a:rPr>
              <a:t>, R.: </a:t>
            </a:r>
            <a:r>
              <a:rPr lang="en-US" sz="1600" i="1" dirty="0">
                <a:solidFill>
                  <a:srgbClr val="000000"/>
                </a:solidFill>
                <a:latin typeface="Arial"/>
                <a:cs typeface="Arial"/>
              </a:rPr>
              <a:t>Biophysics: An Introduction</a:t>
            </a:r>
            <a:r>
              <a:rPr lang="en-US" sz="1600" dirty="0">
                <a:solidFill>
                  <a:srgbClr val="000000"/>
                </a:solidFill>
                <a:latin typeface="Arial"/>
                <a:cs typeface="Arial"/>
              </a:rPr>
              <a:t>, John Wiley &amp; Sons, Ltd. </a:t>
            </a:r>
            <a:r>
              <a:rPr lang="en-US" sz="1600" b="1" dirty="0">
                <a:solidFill>
                  <a:srgbClr val="000000"/>
                </a:solidFill>
                <a:latin typeface="Arial"/>
                <a:cs typeface="Arial"/>
              </a:rPr>
              <a:t>2002</a:t>
            </a:r>
          </a:p>
          <a:p>
            <a:pPr marL="342900" indent="-342900" algn="l">
              <a:buAutoNum type="arabicParenR"/>
            </a:pPr>
            <a:r>
              <a:rPr lang="en-US" sz="1600" dirty="0">
                <a:solidFill>
                  <a:srgbClr val="000000"/>
                </a:solidFill>
                <a:latin typeface="Arial"/>
                <a:cs typeface="Arial"/>
              </a:rPr>
              <a:t>Murray, R.K., </a:t>
            </a:r>
            <a:r>
              <a:rPr lang="en-US" sz="1600" dirty="0" err="1">
                <a:solidFill>
                  <a:srgbClr val="000000"/>
                </a:solidFill>
                <a:latin typeface="Arial"/>
                <a:cs typeface="Arial"/>
              </a:rPr>
              <a:t>Granner</a:t>
            </a:r>
            <a:r>
              <a:rPr lang="en-US" sz="1600" dirty="0">
                <a:solidFill>
                  <a:srgbClr val="000000"/>
                </a:solidFill>
                <a:latin typeface="Arial"/>
                <a:cs typeface="Arial"/>
              </a:rPr>
              <a:t>, D. K., Mayes, P., A., </a:t>
            </a:r>
            <a:r>
              <a:rPr lang="en-US" sz="1600" dirty="0" err="1">
                <a:solidFill>
                  <a:srgbClr val="000000"/>
                </a:solidFill>
                <a:latin typeface="Arial"/>
                <a:cs typeface="Arial"/>
              </a:rPr>
              <a:t>Rodwell</a:t>
            </a:r>
            <a:r>
              <a:rPr lang="en-US" sz="1600" dirty="0">
                <a:solidFill>
                  <a:srgbClr val="000000"/>
                </a:solidFill>
                <a:latin typeface="Arial"/>
                <a:cs typeface="Arial"/>
              </a:rPr>
              <a:t>, V., W.: </a:t>
            </a:r>
            <a:r>
              <a:rPr lang="en-US" sz="1600" i="1" dirty="0">
                <a:solidFill>
                  <a:srgbClr val="000000"/>
                </a:solidFill>
                <a:latin typeface="Arial"/>
                <a:cs typeface="Arial"/>
              </a:rPr>
              <a:t>Harper’s Illustrated Biochemistry</a:t>
            </a:r>
            <a:r>
              <a:rPr lang="en-US" sz="1600" dirty="0">
                <a:solidFill>
                  <a:srgbClr val="000000"/>
                </a:solidFill>
                <a:latin typeface="Arial"/>
                <a:cs typeface="Arial"/>
              </a:rPr>
              <a:t>, Lange Medical Books, </a:t>
            </a:r>
            <a:r>
              <a:rPr lang="en-US" sz="1600" b="1" dirty="0">
                <a:solidFill>
                  <a:srgbClr val="000000"/>
                </a:solidFill>
                <a:latin typeface="Arial"/>
                <a:cs typeface="Arial"/>
              </a:rPr>
              <a:t>2003</a:t>
            </a:r>
          </a:p>
          <a:p>
            <a:pPr marL="342900" indent="-342900" algn="l">
              <a:buAutoNum type="arabicParenR"/>
            </a:pPr>
            <a:r>
              <a:rPr lang="en-US" sz="1600" dirty="0" err="1">
                <a:solidFill>
                  <a:srgbClr val="000000"/>
                </a:solidFill>
                <a:latin typeface="Arial"/>
                <a:cs typeface="Arial"/>
              </a:rPr>
              <a:t>Schuenemann</a:t>
            </a:r>
            <a:r>
              <a:rPr lang="en-US" sz="1600" dirty="0">
                <a:solidFill>
                  <a:srgbClr val="000000"/>
                </a:solidFill>
                <a:latin typeface="Arial"/>
                <a:cs typeface="Arial"/>
              </a:rPr>
              <a:t>, V.: </a:t>
            </a:r>
            <a:r>
              <a:rPr lang="en-US" sz="1600" i="1" dirty="0" err="1">
                <a:solidFill>
                  <a:srgbClr val="000000"/>
                </a:solidFill>
                <a:latin typeface="Arial"/>
                <a:cs typeface="Arial"/>
              </a:rPr>
              <a:t>Biophysik</a:t>
            </a:r>
            <a:r>
              <a:rPr lang="en-US" sz="1600" i="1" dirty="0">
                <a:solidFill>
                  <a:srgbClr val="000000"/>
                </a:solidFill>
                <a:latin typeface="Arial"/>
                <a:cs typeface="Arial"/>
              </a:rPr>
              <a:t>: </a:t>
            </a:r>
            <a:r>
              <a:rPr lang="en-US" sz="1600" i="1" dirty="0" err="1">
                <a:solidFill>
                  <a:srgbClr val="000000"/>
                </a:solidFill>
                <a:latin typeface="Arial"/>
                <a:cs typeface="Arial"/>
              </a:rPr>
              <a:t>Eine</a:t>
            </a:r>
            <a:r>
              <a:rPr lang="en-US" sz="1600" i="1" dirty="0">
                <a:solidFill>
                  <a:srgbClr val="000000"/>
                </a:solidFill>
                <a:latin typeface="Arial"/>
                <a:cs typeface="Arial"/>
              </a:rPr>
              <a:t> </a:t>
            </a:r>
            <a:r>
              <a:rPr lang="en-US" sz="1600" i="1" dirty="0" err="1">
                <a:solidFill>
                  <a:srgbClr val="000000"/>
                </a:solidFill>
                <a:latin typeface="Arial"/>
                <a:cs typeface="Arial"/>
              </a:rPr>
              <a:t>Einfuehrung</a:t>
            </a:r>
            <a:r>
              <a:rPr lang="en-US" sz="1600" dirty="0">
                <a:solidFill>
                  <a:srgbClr val="000000"/>
                </a:solidFill>
                <a:latin typeface="Arial"/>
                <a:cs typeface="Arial"/>
              </a:rPr>
              <a:t>, Springer, </a:t>
            </a:r>
            <a:r>
              <a:rPr lang="en-US" sz="1600" b="1" dirty="0">
                <a:solidFill>
                  <a:srgbClr val="000000"/>
                </a:solidFill>
                <a:latin typeface="Arial"/>
                <a:cs typeface="Arial"/>
              </a:rPr>
              <a:t>2005</a:t>
            </a:r>
          </a:p>
          <a:p>
            <a:pPr marL="342900" indent="-342900" algn="l">
              <a:buAutoNum type="arabicParenR"/>
            </a:pPr>
            <a:r>
              <a:rPr lang="en-US" sz="1600" dirty="0">
                <a:solidFill>
                  <a:srgbClr val="000000"/>
                </a:solidFill>
                <a:latin typeface="Arial"/>
                <a:cs typeface="Arial"/>
              </a:rPr>
              <a:t>Garrett, R.H., Grisham, C.M.: </a:t>
            </a:r>
            <a:r>
              <a:rPr lang="en-US" sz="1600" i="1" dirty="0">
                <a:solidFill>
                  <a:srgbClr val="000000"/>
                </a:solidFill>
                <a:latin typeface="Arial"/>
                <a:cs typeface="Arial"/>
              </a:rPr>
              <a:t>Biochemistry</a:t>
            </a:r>
            <a:r>
              <a:rPr lang="en-US" sz="1600" dirty="0">
                <a:solidFill>
                  <a:srgbClr val="000000"/>
                </a:solidFill>
                <a:latin typeface="Arial"/>
                <a:cs typeface="Arial"/>
              </a:rPr>
              <a:t>, 2</a:t>
            </a:r>
            <a:r>
              <a:rPr lang="en-US" sz="1600" baseline="30000" dirty="0">
                <a:solidFill>
                  <a:srgbClr val="000000"/>
                </a:solidFill>
                <a:latin typeface="Arial"/>
                <a:cs typeface="Arial"/>
              </a:rPr>
              <a:t>nd</a:t>
            </a:r>
            <a:r>
              <a:rPr lang="en-US" sz="1600" dirty="0">
                <a:solidFill>
                  <a:srgbClr val="000000"/>
                </a:solidFill>
                <a:latin typeface="Arial"/>
                <a:cs typeface="Arial"/>
              </a:rPr>
              <a:t> ed., </a:t>
            </a:r>
            <a:r>
              <a:rPr lang="en-US" sz="1600" b="1" dirty="0">
                <a:solidFill>
                  <a:srgbClr val="000000"/>
                </a:solidFill>
                <a:latin typeface="Arial"/>
                <a:cs typeface="Arial"/>
              </a:rPr>
              <a:t>1999</a:t>
            </a:r>
          </a:p>
          <a:p>
            <a:pPr marL="342900" indent="-342900" algn="l">
              <a:buAutoNum type="arabicParenR"/>
            </a:pPr>
            <a:r>
              <a:rPr lang="en-US" sz="1600" dirty="0">
                <a:solidFill>
                  <a:srgbClr val="000000"/>
                </a:solidFill>
                <a:latin typeface="Arial"/>
                <a:cs typeface="Arial"/>
              </a:rPr>
              <a:t>Jackson, M.B.: </a:t>
            </a:r>
            <a:r>
              <a:rPr lang="en-US" sz="1600" i="1" dirty="0">
                <a:solidFill>
                  <a:srgbClr val="000000"/>
                </a:solidFill>
                <a:latin typeface="Arial"/>
                <a:cs typeface="Arial"/>
              </a:rPr>
              <a:t>Molecular and Cellular Biophysics</a:t>
            </a:r>
            <a:r>
              <a:rPr lang="en-US" sz="1600" dirty="0">
                <a:solidFill>
                  <a:srgbClr val="000000"/>
                </a:solidFill>
                <a:latin typeface="Arial"/>
                <a:cs typeface="Arial"/>
              </a:rPr>
              <a:t>, Cambridge University Press, </a:t>
            </a:r>
            <a:r>
              <a:rPr lang="en-US" sz="1600" b="1" dirty="0">
                <a:solidFill>
                  <a:srgbClr val="000000"/>
                </a:solidFill>
                <a:latin typeface="Arial"/>
                <a:cs typeface="Arial"/>
              </a:rPr>
              <a:t>2006</a:t>
            </a:r>
          </a:p>
          <a:p>
            <a:pPr marL="342900" indent="-342900" algn="l">
              <a:buAutoNum type="arabicParenR"/>
            </a:pPr>
            <a:r>
              <a:rPr lang="en-US" sz="1600" dirty="0" err="1">
                <a:solidFill>
                  <a:srgbClr val="000000"/>
                </a:solidFill>
                <a:latin typeface="Arial"/>
                <a:cs typeface="Arial"/>
              </a:rPr>
              <a:t>Kodíček</a:t>
            </a:r>
            <a:r>
              <a:rPr lang="en-US" sz="1600" dirty="0">
                <a:solidFill>
                  <a:srgbClr val="000000"/>
                </a:solidFill>
                <a:latin typeface="Arial"/>
                <a:cs typeface="Arial"/>
              </a:rPr>
              <a:t>, M. &amp; </a:t>
            </a:r>
            <a:r>
              <a:rPr lang="en-US" sz="1600" dirty="0" err="1">
                <a:solidFill>
                  <a:srgbClr val="000000"/>
                </a:solidFill>
                <a:latin typeface="Arial"/>
                <a:cs typeface="Arial"/>
              </a:rPr>
              <a:t>Karpenko</a:t>
            </a:r>
            <a:r>
              <a:rPr lang="en-US" sz="1600" dirty="0">
                <a:solidFill>
                  <a:srgbClr val="000000"/>
                </a:solidFill>
                <a:latin typeface="Arial"/>
                <a:cs typeface="Arial"/>
              </a:rPr>
              <a:t>, V.: </a:t>
            </a:r>
            <a:r>
              <a:rPr lang="en-US" sz="1600" i="1" dirty="0" err="1">
                <a:solidFill>
                  <a:srgbClr val="000000"/>
                </a:solidFill>
                <a:latin typeface="Arial"/>
                <a:cs typeface="Arial"/>
              </a:rPr>
              <a:t>Biofysikálni</a:t>
            </a:r>
            <a:r>
              <a:rPr lang="en-US" sz="1600" i="1" dirty="0">
                <a:solidFill>
                  <a:srgbClr val="000000"/>
                </a:solidFill>
                <a:latin typeface="Arial"/>
                <a:cs typeface="Arial"/>
              </a:rPr>
              <a:t> </a:t>
            </a:r>
            <a:r>
              <a:rPr lang="en-US" sz="1600" i="1" dirty="0" err="1">
                <a:solidFill>
                  <a:srgbClr val="000000"/>
                </a:solidFill>
                <a:latin typeface="Arial"/>
                <a:cs typeface="Arial"/>
              </a:rPr>
              <a:t>chemie</a:t>
            </a:r>
            <a:r>
              <a:rPr lang="en-US" sz="1600" dirty="0">
                <a:solidFill>
                  <a:srgbClr val="000000"/>
                </a:solidFill>
                <a:latin typeface="Arial"/>
                <a:cs typeface="Arial"/>
              </a:rPr>
              <a:t>, Academia</a:t>
            </a:r>
          </a:p>
          <a:p>
            <a:pPr marL="342900" indent="-342900" algn="l">
              <a:buAutoNum type="arabicParenR"/>
            </a:pPr>
            <a:r>
              <a:rPr lang="en-US" sz="1600" dirty="0">
                <a:solidFill>
                  <a:srgbClr val="000000"/>
                </a:solidFill>
                <a:latin typeface="Arial"/>
                <a:cs typeface="Arial"/>
              </a:rPr>
              <a:t>Cooper, G.M.: </a:t>
            </a:r>
            <a:r>
              <a:rPr lang="en-US" sz="1600" i="1" dirty="0">
                <a:solidFill>
                  <a:srgbClr val="000000"/>
                </a:solidFill>
                <a:latin typeface="Arial"/>
                <a:cs typeface="Arial"/>
              </a:rPr>
              <a:t>Cell – A molecular approach</a:t>
            </a:r>
            <a:r>
              <a:rPr lang="en-US" sz="1600" dirty="0">
                <a:solidFill>
                  <a:srgbClr val="000000"/>
                </a:solidFill>
                <a:latin typeface="Arial"/>
                <a:cs typeface="Arial"/>
              </a:rPr>
              <a:t>, ASM Press</a:t>
            </a:r>
          </a:p>
          <a:p>
            <a:pPr marL="342900" indent="-342900" algn="l">
              <a:buAutoNum type="arabicParenR"/>
            </a:pPr>
            <a:r>
              <a:rPr lang="en-US" sz="1600" dirty="0">
                <a:solidFill>
                  <a:srgbClr val="000000"/>
                </a:solidFill>
                <a:latin typeface="Arial"/>
                <a:cs typeface="Arial"/>
              </a:rPr>
              <a:t>Ti </a:t>
            </a:r>
            <a:r>
              <a:rPr lang="en-US" sz="1600" dirty="0" err="1">
                <a:solidFill>
                  <a:srgbClr val="000000"/>
                </a:solidFill>
                <a:latin typeface="Arial"/>
                <a:cs typeface="Arial"/>
              </a:rPr>
              <a:t>Tien</a:t>
            </a:r>
            <a:r>
              <a:rPr lang="en-US" sz="1600" dirty="0">
                <a:solidFill>
                  <a:srgbClr val="000000"/>
                </a:solidFill>
                <a:latin typeface="Arial"/>
                <a:cs typeface="Arial"/>
              </a:rPr>
              <a:t>, H. &amp; </a:t>
            </a:r>
            <a:r>
              <a:rPr lang="en-US" sz="1600" dirty="0" err="1">
                <a:solidFill>
                  <a:srgbClr val="000000"/>
                </a:solidFill>
                <a:latin typeface="Arial"/>
                <a:cs typeface="Arial"/>
              </a:rPr>
              <a:t>Ottova-Leitnmannova</a:t>
            </a:r>
            <a:r>
              <a:rPr lang="en-US" sz="1600" dirty="0">
                <a:solidFill>
                  <a:srgbClr val="000000"/>
                </a:solidFill>
                <a:latin typeface="Arial"/>
                <a:cs typeface="Arial"/>
              </a:rPr>
              <a:t>, A.</a:t>
            </a:r>
            <a:r>
              <a:rPr lang="en-US" sz="1600" i="1" dirty="0">
                <a:solidFill>
                  <a:srgbClr val="000000"/>
                </a:solidFill>
                <a:latin typeface="Arial"/>
                <a:cs typeface="Arial"/>
              </a:rPr>
              <a:t>: Membrane biophysics (As viewed from </a:t>
            </a:r>
            <a:r>
              <a:rPr lang="en-US" sz="1600" i="1" dirty="0" err="1">
                <a:solidFill>
                  <a:srgbClr val="000000"/>
                </a:solidFill>
                <a:latin typeface="Arial"/>
                <a:cs typeface="Arial"/>
              </a:rPr>
              <a:t>experimenta</a:t>
            </a:r>
            <a:r>
              <a:rPr lang="en-US" sz="1600" i="1" dirty="0">
                <a:solidFill>
                  <a:srgbClr val="000000"/>
                </a:solidFill>
                <a:latin typeface="Arial"/>
                <a:cs typeface="Arial"/>
              </a:rPr>
              <a:t> bilayer lipid membranes; Planar Lipid Bilayers and Spherical Liposomes)</a:t>
            </a:r>
            <a:r>
              <a:rPr lang="en-US" sz="1600" dirty="0">
                <a:solidFill>
                  <a:srgbClr val="000000"/>
                </a:solidFill>
                <a:latin typeface="Arial"/>
                <a:cs typeface="Arial"/>
              </a:rPr>
              <a:t>, Elsevier, </a:t>
            </a:r>
            <a:r>
              <a:rPr lang="en-US" sz="1600" b="1" dirty="0">
                <a:solidFill>
                  <a:srgbClr val="000000"/>
                </a:solidFill>
                <a:latin typeface="Arial"/>
                <a:cs typeface="Arial"/>
              </a:rPr>
              <a:t>2000</a:t>
            </a:r>
          </a:p>
          <a:p>
            <a:pPr marL="342900" indent="-342900" algn="l">
              <a:buAutoNum type="arabicParenR"/>
            </a:pPr>
            <a:r>
              <a:rPr lang="en-US" sz="1600" dirty="0" err="1">
                <a:solidFill>
                  <a:srgbClr val="000000"/>
                </a:solidFill>
                <a:latin typeface="Arial"/>
                <a:cs typeface="Arial"/>
              </a:rPr>
              <a:t>Templer</a:t>
            </a:r>
            <a:r>
              <a:rPr lang="en-US" sz="1600" dirty="0">
                <a:solidFill>
                  <a:srgbClr val="000000"/>
                </a:solidFill>
                <a:latin typeface="Arial"/>
                <a:cs typeface="Arial"/>
              </a:rPr>
              <a:t>, R.H. &amp; </a:t>
            </a:r>
            <a:r>
              <a:rPr lang="en-US" sz="1600" dirty="0" err="1">
                <a:solidFill>
                  <a:srgbClr val="000000"/>
                </a:solidFill>
                <a:latin typeface="Arial"/>
                <a:cs typeface="Arial"/>
              </a:rPr>
              <a:t>Leatherbarrow</a:t>
            </a:r>
            <a:r>
              <a:rPr lang="en-US" sz="1600" dirty="0">
                <a:solidFill>
                  <a:srgbClr val="000000"/>
                </a:solidFill>
                <a:latin typeface="Arial"/>
                <a:cs typeface="Arial"/>
              </a:rPr>
              <a:t>, R.: </a:t>
            </a:r>
            <a:r>
              <a:rPr lang="en-US" sz="1600" i="1" dirty="0">
                <a:solidFill>
                  <a:srgbClr val="000000"/>
                </a:solidFill>
                <a:latin typeface="Arial"/>
                <a:cs typeface="Arial"/>
              </a:rPr>
              <a:t>Biophysical Chemistry – Membranes and Proteins</a:t>
            </a:r>
            <a:r>
              <a:rPr lang="en-US" sz="1600" dirty="0">
                <a:solidFill>
                  <a:srgbClr val="000000"/>
                </a:solidFill>
                <a:latin typeface="Arial"/>
                <a:cs typeface="Arial"/>
              </a:rPr>
              <a:t>, Royal Society of Chemistry, </a:t>
            </a:r>
            <a:r>
              <a:rPr lang="en-US" sz="1600" b="1" dirty="0">
                <a:solidFill>
                  <a:srgbClr val="000000"/>
                </a:solidFill>
                <a:latin typeface="Arial"/>
                <a:cs typeface="Arial"/>
              </a:rPr>
              <a:t>2002</a:t>
            </a:r>
          </a:p>
          <a:p>
            <a:pPr marL="342900" indent="-342900" algn="l">
              <a:buAutoNum type="arabicParenR"/>
            </a:pPr>
            <a:r>
              <a:rPr lang="en-US" sz="1600" dirty="0">
                <a:solidFill>
                  <a:srgbClr val="000000"/>
                </a:solidFill>
                <a:latin typeface="Arial"/>
                <a:cs typeface="Arial"/>
              </a:rPr>
              <a:t> </a:t>
            </a:r>
            <a:r>
              <a:rPr lang="en-US" sz="1600" dirty="0" err="1">
                <a:solidFill>
                  <a:srgbClr val="000000"/>
                </a:solidFill>
                <a:latin typeface="Arial"/>
                <a:cs typeface="Arial"/>
              </a:rPr>
              <a:t>Alberts</a:t>
            </a:r>
            <a:r>
              <a:rPr lang="en-US" sz="1600" dirty="0">
                <a:solidFill>
                  <a:srgbClr val="000000"/>
                </a:solidFill>
                <a:latin typeface="Arial"/>
                <a:cs typeface="Arial"/>
              </a:rPr>
              <a:t>, B., Johnson, A., Lewis, J., Raff, M., Roberts, K., Walter, P.: </a:t>
            </a:r>
            <a:r>
              <a:rPr lang="en-US" sz="1600" i="1" dirty="0">
                <a:solidFill>
                  <a:srgbClr val="000000"/>
                </a:solidFill>
                <a:latin typeface="Arial"/>
                <a:cs typeface="Arial"/>
              </a:rPr>
              <a:t>Molecular Biology of The Cell</a:t>
            </a:r>
            <a:r>
              <a:rPr lang="en-US" sz="1600" dirty="0">
                <a:solidFill>
                  <a:srgbClr val="000000"/>
                </a:solidFill>
                <a:latin typeface="Arial"/>
                <a:cs typeface="Arial"/>
              </a:rPr>
              <a:t>, 5</a:t>
            </a:r>
            <a:r>
              <a:rPr lang="en-US" sz="1600" baseline="30000" dirty="0">
                <a:solidFill>
                  <a:srgbClr val="000000"/>
                </a:solidFill>
                <a:latin typeface="Arial"/>
                <a:cs typeface="Arial"/>
              </a:rPr>
              <a:t>th</a:t>
            </a:r>
            <a:r>
              <a:rPr lang="en-US" sz="1600" dirty="0">
                <a:solidFill>
                  <a:srgbClr val="000000"/>
                </a:solidFill>
                <a:latin typeface="Arial"/>
                <a:cs typeface="Arial"/>
              </a:rPr>
              <a:t> ed., Garland Science, </a:t>
            </a:r>
            <a:r>
              <a:rPr lang="en-US" sz="1600" b="1" dirty="0">
                <a:solidFill>
                  <a:srgbClr val="000000"/>
                </a:solidFill>
                <a:latin typeface="Arial"/>
                <a:cs typeface="Arial"/>
              </a:rPr>
              <a:t>2008 </a:t>
            </a:r>
          </a:p>
          <a:p>
            <a:pPr marL="342900" indent="-342900" algn="l">
              <a:buAutoNum type="arabicParenR"/>
            </a:pPr>
            <a:r>
              <a:rPr lang="en-US" sz="1600" dirty="0" err="1">
                <a:solidFill>
                  <a:srgbClr val="000000"/>
                </a:solidFill>
                <a:latin typeface="Arial"/>
                <a:cs typeface="Arial"/>
              </a:rPr>
              <a:t>Bergethon</a:t>
            </a:r>
            <a:r>
              <a:rPr lang="en-US" sz="1600" dirty="0">
                <a:solidFill>
                  <a:srgbClr val="000000"/>
                </a:solidFill>
                <a:latin typeface="Arial"/>
                <a:cs typeface="Arial"/>
              </a:rPr>
              <a:t>, P.R.</a:t>
            </a:r>
            <a:r>
              <a:rPr lang="en-US" sz="1600" i="1" dirty="0">
                <a:solidFill>
                  <a:srgbClr val="000000"/>
                </a:solidFill>
                <a:latin typeface="Arial"/>
                <a:cs typeface="Arial"/>
              </a:rPr>
              <a:t>: The Physical Basis of Biochemistry – The Foundations of Molecular Biophysics</a:t>
            </a:r>
            <a:r>
              <a:rPr lang="en-US" sz="1600" dirty="0">
                <a:solidFill>
                  <a:srgbClr val="000000"/>
                </a:solidFill>
                <a:latin typeface="Arial"/>
                <a:cs typeface="Arial"/>
              </a:rPr>
              <a:t>, 2</a:t>
            </a:r>
            <a:r>
              <a:rPr lang="en-US" sz="1600" baseline="30000" dirty="0">
                <a:solidFill>
                  <a:srgbClr val="000000"/>
                </a:solidFill>
                <a:latin typeface="Arial"/>
                <a:cs typeface="Arial"/>
              </a:rPr>
              <a:t>nd</a:t>
            </a:r>
            <a:r>
              <a:rPr lang="en-US" sz="1600" dirty="0">
                <a:solidFill>
                  <a:srgbClr val="000000"/>
                </a:solidFill>
                <a:latin typeface="Arial"/>
                <a:cs typeface="Arial"/>
              </a:rPr>
              <a:t> ed. Springer, </a:t>
            </a:r>
            <a:r>
              <a:rPr lang="en-US" sz="1600" b="1" dirty="0">
                <a:solidFill>
                  <a:srgbClr val="000000"/>
                </a:solidFill>
                <a:latin typeface="Arial"/>
                <a:cs typeface="Arial"/>
              </a:rPr>
              <a:t>2010</a:t>
            </a:r>
          </a:p>
          <a:p>
            <a:pPr algn="l"/>
            <a:endParaRPr lang="en-US" sz="1600" dirty="0">
              <a:solidFill>
                <a:srgbClr val="000000"/>
              </a:solidFill>
              <a:latin typeface="Arial"/>
              <a:cs typeface="Arial"/>
            </a:endParaRPr>
          </a:p>
        </p:txBody>
      </p:sp>
    </p:spTree>
    <p:extLst>
      <p:ext uri="{BB962C8B-B14F-4D97-AF65-F5344CB8AC3E}">
        <p14:creationId xmlns:p14="http://schemas.microsoft.com/office/powerpoint/2010/main" val="1638383279"/>
      </p:ext>
    </p:extLst>
  </p:cSld>
  <p:clrMapOvr>
    <a:masterClrMapping/>
  </p:clrMapOvr>
  <p:transition spd="med">
    <p:diamon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10</a:t>
            </a:fld>
            <a:endParaRPr lang="en-US"/>
          </a:p>
        </p:txBody>
      </p:sp>
      <p:sp>
        <p:nvSpPr>
          <p:cNvPr id="7" name="TextBox 6"/>
          <p:cNvSpPr txBox="1"/>
          <p:nvPr/>
        </p:nvSpPr>
        <p:spPr>
          <a:xfrm>
            <a:off x="662069" y="364769"/>
            <a:ext cx="7997707" cy="2739211"/>
          </a:xfrm>
          <a:prstGeom prst="rect">
            <a:avLst/>
          </a:prstGeom>
          <a:noFill/>
        </p:spPr>
        <p:txBody>
          <a:bodyPr wrap="square" rtlCol="0">
            <a:spAutoFit/>
          </a:bodyPr>
          <a:lstStyle/>
          <a:p>
            <a:pPr algn="l"/>
            <a:r>
              <a:rPr lang="en-US" sz="2400" b="1" dirty="0" err="1">
                <a:solidFill>
                  <a:srgbClr val="000000"/>
                </a:solidFill>
              </a:rPr>
              <a:t>Stavební</a:t>
            </a:r>
            <a:r>
              <a:rPr lang="en-US" sz="2400" b="1" dirty="0">
                <a:solidFill>
                  <a:srgbClr val="000000"/>
                </a:solidFill>
              </a:rPr>
              <a:t> </a:t>
            </a:r>
            <a:r>
              <a:rPr lang="en-US" sz="2400" b="1" dirty="0" err="1">
                <a:solidFill>
                  <a:srgbClr val="000000"/>
                </a:solidFill>
              </a:rPr>
              <a:t>jednotky</a:t>
            </a:r>
            <a:r>
              <a:rPr lang="en-US" sz="2400" b="1" dirty="0">
                <a:solidFill>
                  <a:srgbClr val="000000"/>
                </a:solidFill>
              </a:rPr>
              <a:t> </a:t>
            </a:r>
            <a:r>
              <a:rPr lang="en-US" sz="2400" b="1" dirty="0" err="1">
                <a:solidFill>
                  <a:srgbClr val="000000"/>
                </a:solidFill>
              </a:rPr>
              <a:t>lipidů</a:t>
            </a:r>
            <a:r>
              <a:rPr lang="en-US" sz="2400" b="1" dirty="0">
                <a:solidFill>
                  <a:srgbClr val="000000"/>
                </a:solidFill>
              </a:rPr>
              <a:t>/</a:t>
            </a:r>
            <a:r>
              <a:rPr lang="en-US" sz="2400" b="1" dirty="0" err="1">
                <a:solidFill>
                  <a:srgbClr val="000000"/>
                </a:solidFill>
              </a:rPr>
              <a:t>membrán</a:t>
            </a:r>
            <a:endParaRPr lang="en-US" sz="2400" b="1" dirty="0">
              <a:solidFill>
                <a:srgbClr val="000000"/>
              </a:solidFill>
            </a:endParaRPr>
          </a:p>
          <a:p>
            <a:pPr algn="l"/>
            <a:endParaRPr lang="en-US" sz="2400" b="1" dirty="0">
              <a:solidFill>
                <a:srgbClr val="000000"/>
              </a:solidFill>
            </a:endParaRPr>
          </a:p>
          <a:p>
            <a:pPr marL="342900" indent="-342900" algn="l">
              <a:buAutoNum type="alphaUcParenR"/>
            </a:pPr>
            <a:r>
              <a:rPr lang="en-US" dirty="0" err="1">
                <a:solidFill>
                  <a:srgbClr val="000000"/>
                </a:solidFill>
              </a:rPr>
              <a:t>Mastné</a:t>
            </a:r>
            <a:r>
              <a:rPr lang="en-US" dirty="0">
                <a:solidFill>
                  <a:srgbClr val="000000"/>
                </a:solidFill>
              </a:rPr>
              <a:t> </a:t>
            </a:r>
            <a:r>
              <a:rPr lang="en-US" dirty="0" err="1">
                <a:solidFill>
                  <a:srgbClr val="000000"/>
                </a:solidFill>
              </a:rPr>
              <a:t>kyseliny</a:t>
            </a:r>
            <a:r>
              <a:rPr lang="en-US" dirty="0">
                <a:solidFill>
                  <a:srgbClr val="000000"/>
                </a:solidFill>
              </a:rPr>
              <a:t> (</a:t>
            </a:r>
            <a:r>
              <a:rPr lang="en-US" dirty="0">
                <a:solidFill>
                  <a:srgbClr val="000000"/>
                </a:solidFill>
                <a:latin typeface="Symbol" charset="2"/>
                <a:cs typeface="Symbol" charset="2"/>
              </a:rPr>
              <a:t>e</a:t>
            </a:r>
            <a:r>
              <a:rPr lang="en-US" dirty="0">
                <a:solidFill>
                  <a:srgbClr val="000000"/>
                </a:solidFill>
              </a:rPr>
              <a:t>=2..10)</a:t>
            </a:r>
          </a:p>
          <a:p>
            <a:pPr marL="342900" indent="-342900" algn="l">
              <a:buAutoNum type="alphaUcParenR"/>
            </a:pPr>
            <a:r>
              <a:rPr lang="en-US" dirty="0">
                <a:solidFill>
                  <a:srgbClr val="000000"/>
                </a:solidFill>
              </a:rPr>
              <a:t>Glycerol; </a:t>
            </a:r>
            <a:r>
              <a:rPr lang="en-US" dirty="0" err="1">
                <a:solidFill>
                  <a:srgbClr val="000000"/>
                </a:solidFill>
              </a:rPr>
              <a:t>anorganický</a:t>
            </a:r>
            <a:r>
              <a:rPr lang="en-US" dirty="0">
                <a:solidFill>
                  <a:srgbClr val="000000"/>
                </a:solidFill>
              </a:rPr>
              <a:t> </a:t>
            </a:r>
            <a:r>
              <a:rPr lang="en-US" dirty="0" err="1">
                <a:solidFill>
                  <a:srgbClr val="000000"/>
                </a:solidFill>
              </a:rPr>
              <a:t>fosfát</a:t>
            </a:r>
            <a:r>
              <a:rPr lang="en-US" dirty="0">
                <a:solidFill>
                  <a:srgbClr val="000000"/>
                </a:solidFill>
              </a:rPr>
              <a:t> (PA) (</a:t>
            </a:r>
            <a:r>
              <a:rPr lang="en-US" dirty="0">
                <a:solidFill>
                  <a:srgbClr val="000000"/>
                </a:solidFill>
                <a:latin typeface="Symbol" charset="2"/>
                <a:cs typeface="Symbol" charset="2"/>
              </a:rPr>
              <a:t>e</a:t>
            </a:r>
            <a:r>
              <a:rPr lang="en-US" dirty="0">
                <a:solidFill>
                  <a:srgbClr val="000000"/>
                </a:solidFill>
              </a:rPr>
              <a:t>=80)</a:t>
            </a:r>
          </a:p>
          <a:p>
            <a:pPr marL="342900" indent="-342900" algn="l">
              <a:buAutoNum type="alphaUcParenR"/>
            </a:pPr>
            <a:r>
              <a:rPr lang="en-US" b="1" dirty="0">
                <a:solidFill>
                  <a:srgbClr val="000000"/>
                </a:solidFill>
              </a:rPr>
              <a:t>Choline</a:t>
            </a:r>
            <a:r>
              <a:rPr lang="en-US" dirty="0">
                <a:solidFill>
                  <a:srgbClr val="000000"/>
                </a:solidFill>
              </a:rPr>
              <a:t> (PC), </a:t>
            </a:r>
            <a:r>
              <a:rPr lang="en-US" b="1" dirty="0" err="1">
                <a:solidFill>
                  <a:srgbClr val="000000"/>
                </a:solidFill>
              </a:rPr>
              <a:t>Ethanolamin</a:t>
            </a:r>
            <a:r>
              <a:rPr lang="en-US" b="1" dirty="0">
                <a:solidFill>
                  <a:srgbClr val="000000"/>
                </a:solidFill>
              </a:rPr>
              <a:t> </a:t>
            </a:r>
            <a:r>
              <a:rPr lang="en-US" dirty="0">
                <a:solidFill>
                  <a:srgbClr val="000000"/>
                </a:solidFill>
              </a:rPr>
              <a:t>(PE), </a:t>
            </a:r>
            <a:r>
              <a:rPr lang="en-US" b="1" dirty="0" err="1">
                <a:solidFill>
                  <a:srgbClr val="000000"/>
                </a:solidFill>
              </a:rPr>
              <a:t>Serin</a:t>
            </a:r>
            <a:r>
              <a:rPr lang="en-US" b="1" dirty="0">
                <a:solidFill>
                  <a:srgbClr val="000000"/>
                </a:solidFill>
              </a:rPr>
              <a:t> </a:t>
            </a:r>
            <a:r>
              <a:rPr lang="en-US" dirty="0">
                <a:solidFill>
                  <a:srgbClr val="000000"/>
                </a:solidFill>
              </a:rPr>
              <a:t>(PS), </a:t>
            </a:r>
            <a:r>
              <a:rPr lang="en-US" b="1" dirty="0">
                <a:solidFill>
                  <a:srgbClr val="000000"/>
                </a:solidFill>
              </a:rPr>
              <a:t>Inositol</a:t>
            </a:r>
            <a:r>
              <a:rPr lang="en-US" dirty="0">
                <a:solidFill>
                  <a:srgbClr val="000000"/>
                </a:solidFill>
              </a:rPr>
              <a:t> (PI – </a:t>
            </a:r>
            <a:r>
              <a:rPr lang="en-US" dirty="0" err="1">
                <a:solidFill>
                  <a:srgbClr val="000000"/>
                </a:solidFill>
              </a:rPr>
              <a:t>fosfatidylinositol</a:t>
            </a:r>
            <a:r>
              <a:rPr lang="en-US" dirty="0">
                <a:solidFill>
                  <a:srgbClr val="000000"/>
                </a:solidFill>
              </a:rPr>
              <a:t>, IP</a:t>
            </a:r>
            <a:r>
              <a:rPr lang="en-US" baseline="-25000" dirty="0">
                <a:solidFill>
                  <a:srgbClr val="000000"/>
                </a:solidFill>
              </a:rPr>
              <a:t>3</a:t>
            </a:r>
            <a:r>
              <a:rPr lang="en-US" dirty="0">
                <a:solidFill>
                  <a:srgbClr val="000000"/>
                </a:solidFill>
              </a:rPr>
              <a:t> – inositol </a:t>
            </a:r>
            <a:r>
              <a:rPr lang="en-US" dirty="0" err="1">
                <a:solidFill>
                  <a:srgbClr val="000000"/>
                </a:solidFill>
              </a:rPr>
              <a:t>trifosfát</a:t>
            </a:r>
            <a:r>
              <a:rPr lang="en-US" dirty="0">
                <a:solidFill>
                  <a:srgbClr val="000000"/>
                </a:solidFill>
              </a:rPr>
              <a:t>, PIP</a:t>
            </a:r>
            <a:r>
              <a:rPr lang="en-US" baseline="-25000" dirty="0">
                <a:solidFill>
                  <a:srgbClr val="000000"/>
                </a:solidFill>
              </a:rPr>
              <a:t>2</a:t>
            </a:r>
            <a:r>
              <a:rPr lang="en-US" dirty="0">
                <a:solidFill>
                  <a:srgbClr val="000000"/>
                </a:solidFill>
              </a:rPr>
              <a:t> – fosfatidylinositol-4,5-bifosfát), </a:t>
            </a:r>
            <a:r>
              <a:rPr lang="en-US" b="1" dirty="0" err="1">
                <a:solidFill>
                  <a:srgbClr val="000000"/>
                </a:solidFill>
              </a:rPr>
              <a:t>Galactóza</a:t>
            </a:r>
            <a:r>
              <a:rPr lang="en-US" b="1" dirty="0">
                <a:solidFill>
                  <a:srgbClr val="000000"/>
                </a:solidFill>
              </a:rPr>
              <a:t>, N-acetyl-</a:t>
            </a:r>
            <a:r>
              <a:rPr lang="en-US" b="1" dirty="0" err="1">
                <a:solidFill>
                  <a:srgbClr val="000000"/>
                </a:solidFill>
              </a:rPr>
              <a:t>neuroaminová</a:t>
            </a:r>
            <a:r>
              <a:rPr lang="en-US" b="1" dirty="0">
                <a:solidFill>
                  <a:srgbClr val="000000"/>
                </a:solidFill>
              </a:rPr>
              <a:t> </a:t>
            </a:r>
            <a:r>
              <a:rPr lang="en-US" b="1" dirty="0" err="1">
                <a:solidFill>
                  <a:srgbClr val="000000"/>
                </a:solidFill>
              </a:rPr>
              <a:t>kyselina</a:t>
            </a:r>
            <a:r>
              <a:rPr lang="en-US" dirty="0">
                <a:solidFill>
                  <a:srgbClr val="000000"/>
                </a:solidFill>
              </a:rPr>
              <a:t>, </a:t>
            </a:r>
            <a:r>
              <a:rPr lang="en-US" b="1" dirty="0" err="1">
                <a:solidFill>
                  <a:srgbClr val="000000"/>
                </a:solidFill>
              </a:rPr>
              <a:t>Organický</a:t>
            </a:r>
            <a:r>
              <a:rPr lang="en-US" b="1" dirty="0">
                <a:solidFill>
                  <a:srgbClr val="000000"/>
                </a:solidFill>
              </a:rPr>
              <a:t> </a:t>
            </a:r>
            <a:r>
              <a:rPr lang="en-US" b="1" dirty="0" err="1">
                <a:solidFill>
                  <a:srgbClr val="000000"/>
                </a:solidFill>
              </a:rPr>
              <a:t>sulfát</a:t>
            </a:r>
            <a:endParaRPr lang="en-US" b="1" dirty="0">
              <a:solidFill>
                <a:srgbClr val="000000"/>
              </a:solidFill>
            </a:endParaRPr>
          </a:p>
          <a:p>
            <a:pPr marL="342900" indent="-342900" algn="l">
              <a:buAutoNum type="alphaUcParenR"/>
            </a:pPr>
            <a:r>
              <a:rPr lang="en-US" b="1" dirty="0" err="1">
                <a:solidFill>
                  <a:srgbClr val="000000"/>
                </a:solidFill>
              </a:rPr>
              <a:t>Sfingosin</a:t>
            </a:r>
            <a:r>
              <a:rPr lang="en-US" b="1" dirty="0">
                <a:solidFill>
                  <a:srgbClr val="000000"/>
                </a:solidFill>
              </a:rPr>
              <a:t> =&gt; </a:t>
            </a:r>
            <a:r>
              <a:rPr lang="en-US" b="1" dirty="0" err="1">
                <a:solidFill>
                  <a:srgbClr val="000000"/>
                </a:solidFill>
              </a:rPr>
              <a:t>Sfingolipidy</a:t>
            </a:r>
            <a:r>
              <a:rPr lang="en-US" b="1" dirty="0">
                <a:solidFill>
                  <a:srgbClr val="000000"/>
                </a:solidFill>
              </a:rPr>
              <a:t>, </a:t>
            </a:r>
            <a:r>
              <a:rPr lang="en-US" b="1" dirty="0" err="1">
                <a:solidFill>
                  <a:srgbClr val="000000"/>
                </a:solidFill>
              </a:rPr>
              <a:t>Glycolipidy</a:t>
            </a:r>
            <a:r>
              <a:rPr lang="en-US" b="1" dirty="0">
                <a:solidFill>
                  <a:srgbClr val="000000"/>
                </a:solidFill>
              </a:rPr>
              <a:t> =&gt; </a:t>
            </a:r>
            <a:r>
              <a:rPr lang="en-US" b="1" dirty="0" err="1">
                <a:solidFill>
                  <a:srgbClr val="000000"/>
                </a:solidFill>
              </a:rPr>
              <a:t>sulfolipidy</a:t>
            </a:r>
            <a:r>
              <a:rPr lang="en-US" b="1" dirty="0">
                <a:solidFill>
                  <a:srgbClr val="000000"/>
                </a:solidFill>
              </a:rPr>
              <a:t>, </a:t>
            </a:r>
            <a:r>
              <a:rPr lang="en-US" b="1" dirty="0" err="1">
                <a:solidFill>
                  <a:srgbClr val="000000"/>
                </a:solidFill>
              </a:rPr>
              <a:t>steroidy</a:t>
            </a:r>
            <a:r>
              <a:rPr lang="en-US" b="1" dirty="0">
                <a:solidFill>
                  <a:srgbClr val="000000"/>
                </a:solidFill>
              </a:rPr>
              <a:t>, </a:t>
            </a:r>
          </a:p>
        </p:txBody>
      </p:sp>
    </p:spTree>
    <p:extLst>
      <p:ext uri="{BB962C8B-B14F-4D97-AF65-F5344CB8AC3E}">
        <p14:creationId xmlns:p14="http://schemas.microsoft.com/office/powerpoint/2010/main" val="4253153937"/>
      </p:ext>
    </p:extLst>
  </p:cSld>
  <p:clrMapOvr>
    <a:masterClrMapping/>
  </p:clrMapOvr>
  <p:transition spd="med">
    <p:diamon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11</a:t>
            </a:fld>
            <a:endParaRPr lang="en-US"/>
          </a:p>
        </p:txBody>
      </p:sp>
      <p:pic>
        <p:nvPicPr>
          <p:cNvPr id="7" name="Picture 6" descr="Screen Shot 2011-11-01 at 8.38.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605" y="96008"/>
            <a:ext cx="5526714" cy="6086494"/>
          </a:xfrm>
          <a:prstGeom prst="rect">
            <a:avLst/>
          </a:prstGeom>
        </p:spPr>
      </p:pic>
    </p:spTree>
    <p:extLst>
      <p:ext uri="{BB962C8B-B14F-4D97-AF65-F5344CB8AC3E}">
        <p14:creationId xmlns:p14="http://schemas.microsoft.com/office/powerpoint/2010/main" val="3373300420"/>
      </p:ext>
    </p:extLst>
  </p:cSld>
  <p:clrMapOvr>
    <a:masterClrMapping/>
  </p:clrMapOvr>
  <p:transition spd="med">
    <p:diamon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p>
        </p:txBody>
      </p:sp>
      <p:sp>
        <p:nvSpPr>
          <p:cNvPr id="5" name="Footer Placeholder 4"/>
          <p:cNvSpPr>
            <a:spLocks noGrp="1"/>
          </p:cNvSpPr>
          <p:nvPr>
            <p:ph type="ftr" sz="quarter" idx="11"/>
          </p:nvPr>
        </p:nvSpPr>
        <p:spPr/>
        <p:txBody>
          <a:bodyPr/>
          <a:lstStyle/>
          <a:p>
            <a:r>
              <a:rPr lang="cs-CZ"/>
              <a:t>Lipidy, membrány, Karel Kubíček</a:t>
            </a:r>
          </a:p>
        </p:txBody>
      </p:sp>
      <p:sp>
        <p:nvSpPr>
          <p:cNvPr id="6" name="Slide Number Placeholder 5"/>
          <p:cNvSpPr>
            <a:spLocks noGrp="1"/>
          </p:cNvSpPr>
          <p:nvPr>
            <p:ph type="sldNum" sz="quarter" idx="12"/>
          </p:nvPr>
        </p:nvSpPr>
        <p:spPr/>
        <p:txBody>
          <a:bodyPr/>
          <a:lstStyle/>
          <a:p>
            <a:fld id="{CEC8F291-E0CD-6B48-853C-D51A71F3BF61}" type="slidenum">
              <a:rPr lang="cs-CZ" smtClean="0"/>
              <a:pPr/>
              <a:t>12</a:t>
            </a:fld>
            <a:endParaRPr lang="cs-CZ"/>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116632"/>
            <a:ext cx="6350000" cy="5969000"/>
          </a:xfrm>
          <a:prstGeom prst="rect">
            <a:avLst/>
          </a:prstGeom>
        </p:spPr>
      </p:pic>
    </p:spTree>
    <p:extLst>
      <p:ext uri="{BB962C8B-B14F-4D97-AF65-F5344CB8AC3E}">
        <p14:creationId xmlns:p14="http://schemas.microsoft.com/office/powerpoint/2010/main" val="1149381904"/>
      </p:ext>
    </p:extLst>
  </p:cSld>
  <p:clrMapOvr>
    <a:masterClrMapping/>
  </p:clrMapOvr>
  <p:transition spd="med">
    <p:diamon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solidFill>
                  <a:srgbClr val="000000"/>
                </a:solidFill>
              </a:rPr>
              <a:t>2021/11/23</a:t>
            </a:r>
            <a:endParaRPr lang="en-US">
              <a:solidFill>
                <a:srgbClr val="000000"/>
              </a:solidFill>
            </a:endParaRPr>
          </a:p>
        </p:txBody>
      </p:sp>
      <p:sp>
        <p:nvSpPr>
          <p:cNvPr id="5" name="Footer Placeholder 4"/>
          <p:cNvSpPr>
            <a:spLocks noGrp="1"/>
          </p:cNvSpPr>
          <p:nvPr>
            <p:ph type="ftr" sz="quarter" idx="11"/>
          </p:nvPr>
        </p:nvSpPr>
        <p:spPr/>
        <p:txBody>
          <a:bodyPr/>
          <a:lstStyle/>
          <a:p>
            <a:r>
              <a:rPr lang="en-US">
                <a:solidFill>
                  <a:srgbClr val="000000"/>
                </a:solidFill>
              </a:rPr>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solidFill>
                  <a:srgbClr val="000000"/>
                </a:solidFill>
              </a:rPr>
              <a:pPr/>
              <a:t>13</a:t>
            </a:fld>
            <a:endParaRPr lang="en-US">
              <a:solidFill>
                <a:srgbClr val="000000"/>
              </a:solidFill>
            </a:endParaRPr>
          </a:p>
        </p:txBody>
      </p:sp>
      <p:pic>
        <p:nvPicPr>
          <p:cNvPr id="7" name="Picture 6" descr="Screen Shot 2011-11-01 at 8.26.1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9868"/>
            <a:ext cx="9144000" cy="3472155"/>
          </a:xfrm>
          <a:prstGeom prst="rect">
            <a:avLst/>
          </a:prstGeom>
        </p:spPr>
      </p:pic>
      <p:sp>
        <p:nvSpPr>
          <p:cNvPr id="8" name="TextBox 7"/>
          <p:cNvSpPr txBox="1"/>
          <p:nvPr/>
        </p:nvSpPr>
        <p:spPr>
          <a:xfrm>
            <a:off x="457200" y="4602023"/>
            <a:ext cx="8514527" cy="1754327"/>
          </a:xfrm>
          <a:prstGeom prst="rect">
            <a:avLst/>
          </a:prstGeom>
          <a:noFill/>
        </p:spPr>
        <p:txBody>
          <a:bodyPr wrap="square" rtlCol="0">
            <a:spAutoFit/>
          </a:bodyPr>
          <a:lstStyle/>
          <a:p>
            <a:pPr marL="342900" indent="-342900" algn="l">
              <a:buAutoNum type="arabicParenR"/>
            </a:pPr>
            <a:r>
              <a:rPr lang="en-US" dirty="0">
                <a:solidFill>
                  <a:srgbClr val="000000"/>
                </a:solidFill>
              </a:rPr>
              <a:t>Lipoprotein:	lipid + protein, </a:t>
            </a:r>
            <a:r>
              <a:rPr lang="en-US" dirty="0" err="1">
                <a:solidFill>
                  <a:srgbClr val="000000"/>
                </a:solidFill>
              </a:rPr>
              <a:t>který</a:t>
            </a:r>
            <a:r>
              <a:rPr lang="en-US" dirty="0">
                <a:solidFill>
                  <a:srgbClr val="000000"/>
                </a:solidFill>
              </a:rPr>
              <a:t> je </a:t>
            </a:r>
            <a:r>
              <a:rPr lang="en-US" dirty="0" err="1">
                <a:solidFill>
                  <a:srgbClr val="000000"/>
                </a:solidFill>
              </a:rPr>
              <a:t>většinou</a:t>
            </a:r>
            <a:r>
              <a:rPr lang="en-US" dirty="0">
                <a:solidFill>
                  <a:srgbClr val="000000"/>
                </a:solidFill>
              </a:rPr>
              <a:t> </a:t>
            </a:r>
            <a:r>
              <a:rPr lang="en-US" dirty="0" err="1">
                <a:solidFill>
                  <a:srgbClr val="000000"/>
                </a:solidFill>
              </a:rPr>
              <a:t>rozpustný</a:t>
            </a:r>
            <a:r>
              <a:rPr lang="en-US" dirty="0">
                <a:solidFill>
                  <a:srgbClr val="000000"/>
                </a:solidFill>
              </a:rPr>
              <a:t> v H</a:t>
            </a:r>
            <a:r>
              <a:rPr lang="en-US" baseline="-25000" dirty="0">
                <a:solidFill>
                  <a:srgbClr val="000000"/>
                </a:solidFill>
              </a:rPr>
              <a:t>2</a:t>
            </a:r>
            <a:r>
              <a:rPr lang="en-US" dirty="0">
                <a:solidFill>
                  <a:srgbClr val="000000"/>
                </a:solidFill>
              </a:rPr>
              <a:t>O</a:t>
            </a:r>
          </a:p>
          <a:p>
            <a:pPr marL="342900" indent="-342900" algn="l">
              <a:buAutoNum type="arabicParenR"/>
            </a:pPr>
            <a:r>
              <a:rPr lang="en-US" dirty="0" err="1">
                <a:solidFill>
                  <a:srgbClr val="000000"/>
                </a:solidFill>
              </a:rPr>
              <a:t>Proteolipid</a:t>
            </a:r>
            <a:r>
              <a:rPr lang="en-US" dirty="0">
                <a:solidFill>
                  <a:srgbClr val="000000"/>
                </a:solidFill>
              </a:rPr>
              <a:t>:	protein + lipid, ---------”------- v </a:t>
            </a:r>
            <a:r>
              <a:rPr lang="en-US" dirty="0" err="1">
                <a:solidFill>
                  <a:srgbClr val="000000"/>
                </a:solidFill>
              </a:rPr>
              <a:t>organice</a:t>
            </a:r>
            <a:r>
              <a:rPr lang="en-US" dirty="0">
                <a:solidFill>
                  <a:srgbClr val="000000"/>
                </a:solidFill>
              </a:rPr>
              <a:t> (e.g. 2:1 = CHCl</a:t>
            </a:r>
            <a:r>
              <a:rPr lang="en-US" baseline="-25000" dirty="0">
                <a:solidFill>
                  <a:srgbClr val="000000"/>
                </a:solidFill>
              </a:rPr>
              <a:t>3</a:t>
            </a:r>
            <a:r>
              <a:rPr lang="en-US" dirty="0">
                <a:solidFill>
                  <a:srgbClr val="000000"/>
                </a:solidFill>
              </a:rPr>
              <a:t> : CH</a:t>
            </a:r>
            <a:r>
              <a:rPr lang="en-US" baseline="-25000" dirty="0">
                <a:solidFill>
                  <a:srgbClr val="000000"/>
                </a:solidFill>
              </a:rPr>
              <a:t>3</a:t>
            </a:r>
            <a:r>
              <a:rPr lang="en-US" dirty="0">
                <a:solidFill>
                  <a:srgbClr val="000000"/>
                </a:solidFill>
              </a:rPr>
              <a:t>OH)</a:t>
            </a:r>
          </a:p>
          <a:p>
            <a:pPr marL="342900" indent="-342900" algn="l">
              <a:buAutoNum type="arabicParenR"/>
            </a:pPr>
            <a:r>
              <a:rPr lang="en-US" dirty="0">
                <a:solidFill>
                  <a:srgbClr val="000000"/>
                </a:solidFill>
              </a:rPr>
              <a:t>Glycolipid:		lipid + carbohydrate. </a:t>
            </a:r>
            <a:r>
              <a:rPr lang="en-US" dirty="0" err="1">
                <a:solidFill>
                  <a:srgbClr val="000000"/>
                </a:solidFill>
              </a:rPr>
              <a:t>Cukry</a:t>
            </a:r>
            <a:r>
              <a:rPr lang="en-US" dirty="0">
                <a:solidFill>
                  <a:srgbClr val="000000"/>
                </a:solidFill>
              </a:rPr>
              <a:t> </a:t>
            </a:r>
            <a:r>
              <a:rPr lang="en-US" dirty="0" err="1">
                <a:solidFill>
                  <a:srgbClr val="000000"/>
                </a:solidFill>
              </a:rPr>
              <a:t>glycolipidů</a:t>
            </a:r>
            <a:r>
              <a:rPr lang="en-US" dirty="0">
                <a:solidFill>
                  <a:srgbClr val="000000"/>
                </a:solidFill>
              </a:rPr>
              <a:t> </a:t>
            </a:r>
            <a:r>
              <a:rPr lang="en-US" dirty="0" err="1">
                <a:solidFill>
                  <a:srgbClr val="000000"/>
                </a:solidFill>
              </a:rPr>
              <a:t>jsou</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vnějším</a:t>
            </a:r>
            <a:r>
              <a:rPr lang="en-US" dirty="0">
                <a:solidFill>
                  <a:srgbClr val="000000"/>
                </a:solidFill>
              </a:rPr>
              <a:t> </a:t>
            </a:r>
            <a:r>
              <a:rPr lang="en-US" dirty="0" err="1">
                <a:solidFill>
                  <a:srgbClr val="000000"/>
                </a:solidFill>
              </a:rPr>
              <a:t>povrchu</a:t>
            </a:r>
            <a:r>
              <a:rPr lang="en-US" dirty="0">
                <a:solidFill>
                  <a:srgbClr val="000000"/>
                </a:solidFill>
              </a:rPr>
              <a:t> a </a:t>
            </a:r>
            <a:r>
              <a:rPr lang="en-US" dirty="0" err="1">
                <a:solidFill>
                  <a:srgbClr val="000000"/>
                </a:solidFill>
              </a:rPr>
              <a:t>velmi</a:t>
            </a:r>
            <a:r>
              <a:rPr lang="en-US" dirty="0">
                <a:solidFill>
                  <a:srgbClr val="000000"/>
                </a:solidFill>
              </a:rPr>
              <a:t> </a:t>
            </a:r>
            <a:r>
              <a:rPr lang="en-US" dirty="0" err="1">
                <a:solidFill>
                  <a:srgbClr val="000000"/>
                </a:solidFill>
              </a:rPr>
              <a:t>pravděpodobně</a:t>
            </a:r>
            <a:r>
              <a:rPr lang="en-US" dirty="0">
                <a:solidFill>
                  <a:srgbClr val="000000"/>
                </a:solidFill>
              </a:rPr>
              <a:t> se </a:t>
            </a:r>
            <a:r>
              <a:rPr lang="en-US" dirty="0" err="1">
                <a:solidFill>
                  <a:srgbClr val="000000"/>
                </a:solidFill>
              </a:rPr>
              <a:t>účastní</a:t>
            </a:r>
            <a:r>
              <a:rPr lang="en-US" dirty="0">
                <a:solidFill>
                  <a:srgbClr val="000000"/>
                </a:solidFill>
              </a:rPr>
              <a:t> </a:t>
            </a:r>
            <a:r>
              <a:rPr lang="en-US" dirty="0" err="1">
                <a:solidFill>
                  <a:srgbClr val="000000"/>
                </a:solidFill>
              </a:rPr>
              <a:t>mezibuněčných</a:t>
            </a:r>
            <a:r>
              <a:rPr lang="en-US" dirty="0">
                <a:solidFill>
                  <a:srgbClr val="000000"/>
                </a:solidFill>
              </a:rPr>
              <a:t> </a:t>
            </a:r>
            <a:r>
              <a:rPr lang="en-US" dirty="0" err="1">
                <a:solidFill>
                  <a:srgbClr val="000000"/>
                </a:solidFill>
              </a:rPr>
              <a:t>komunikací</a:t>
            </a:r>
            <a:endParaRPr lang="en-US" dirty="0">
              <a:solidFill>
                <a:srgbClr val="000000"/>
              </a:solidFill>
            </a:endParaRPr>
          </a:p>
          <a:p>
            <a:pPr marL="342900" indent="-342900" algn="l">
              <a:buAutoNum type="arabicParenR"/>
            </a:pPr>
            <a:r>
              <a:rPr lang="en-US" dirty="0">
                <a:solidFill>
                  <a:srgbClr val="000000"/>
                </a:solidFill>
              </a:rPr>
              <a:t>Glycoprotein:	carbohydrate + protein. </a:t>
            </a:r>
            <a:r>
              <a:rPr lang="en-US" dirty="0" err="1">
                <a:solidFill>
                  <a:srgbClr val="000000"/>
                </a:solidFill>
              </a:rPr>
              <a:t>Podobně</a:t>
            </a:r>
            <a:r>
              <a:rPr lang="en-US" dirty="0">
                <a:solidFill>
                  <a:srgbClr val="000000"/>
                </a:solidFill>
              </a:rPr>
              <a:t> </a:t>
            </a:r>
            <a:r>
              <a:rPr lang="en-US" dirty="0" err="1">
                <a:solidFill>
                  <a:srgbClr val="000000"/>
                </a:solidFill>
              </a:rPr>
              <a:t>jako</a:t>
            </a:r>
            <a:r>
              <a:rPr lang="en-US" dirty="0">
                <a:solidFill>
                  <a:srgbClr val="000000"/>
                </a:solidFill>
              </a:rPr>
              <a:t> </a:t>
            </a:r>
            <a:r>
              <a:rPr lang="en-US" dirty="0" err="1">
                <a:solidFill>
                  <a:srgbClr val="000000"/>
                </a:solidFill>
              </a:rPr>
              <a:t>glycolipidy</a:t>
            </a:r>
            <a:r>
              <a:rPr lang="en-US" dirty="0">
                <a:solidFill>
                  <a:srgbClr val="000000"/>
                </a:solidFill>
              </a:rPr>
              <a:t>, </a:t>
            </a:r>
            <a:r>
              <a:rPr lang="en-US" dirty="0" err="1">
                <a:solidFill>
                  <a:srgbClr val="000000"/>
                </a:solidFill>
              </a:rPr>
              <a:t>cukerné</a:t>
            </a:r>
            <a:r>
              <a:rPr lang="en-US" dirty="0">
                <a:solidFill>
                  <a:srgbClr val="000000"/>
                </a:solidFill>
              </a:rPr>
              <a:t> </a:t>
            </a:r>
            <a:r>
              <a:rPr lang="en-US" dirty="0" err="1">
                <a:solidFill>
                  <a:srgbClr val="000000"/>
                </a:solidFill>
              </a:rPr>
              <a:t>zbytky</a:t>
            </a:r>
            <a:r>
              <a:rPr lang="en-US" dirty="0">
                <a:solidFill>
                  <a:srgbClr val="000000"/>
                </a:solidFill>
              </a:rPr>
              <a:t>  </a:t>
            </a:r>
            <a:r>
              <a:rPr lang="en-US" dirty="0" err="1">
                <a:solidFill>
                  <a:srgbClr val="000000"/>
                </a:solidFill>
              </a:rPr>
              <a:t>glycoproteinů</a:t>
            </a:r>
            <a:r>
              <a:rPr lang="en-US" dirty="0">
                <a:solidFill>
                  <a:srgbClr val="000000"/>
                </a:solidFill>
              </a:rPr>
              <a:t> </a:t>
            </a:r>
            <a:r>
              <a:rPr lang="en-US" dirty="0" err="1">
                <a:solidFill>
                  <a:srgbClr val="000000"/>
                </a:solidFill>
              </a:rPr>
              <a:t>jsou</a:t>
            </a:r>
            <a:r>
              <a:rPr lang="en-US" dirty="0">
                <a:solidFill>
                  <a:srgbClr val="000000"/>
                </a:solidFill>
              </a:rPr>
              <a:t> </a:t>
            </a:r>
            <a:r>
              <a:rPr lang="en-US" dirty="0" err="1">
                <a:solidFill>
                  <a:srgbClr val="000000"/>
                </a:solidFill>
              </a:rPr>
              <a:t>připojeny</a:t>
            </a:r>
            <a:r>
              <a:rPr lang="en-US" dirty="0">
                <a:solidFill>
                  <a:srgbClr val="000000"/>
                </a:solidFill>
              </a:rPr>
              <a:t> </a:t>
            </a:r>
            <a:r>
              <a:rPr lang="en-US" dirty="0" err="1">
                <a:solidFill>
                  <a:srgbClr val="000000"/>
                </a:solidFill>
              </a:rPr>
              <a:t>na</a:t>
            </a:r>
            <a:r>
              <a:rPr lang="en-US" dirty="0">
                <a:solidFill>
                  <a:srgbClr val="000000"/>
                </a:solidFill>
              </a:rPr>
              <a:t> ne-</a:t>
            </a:r>
            <a:r>
              <a:rPr lang="en-US" dirty="0" err="1">
                <a:solidFill>
                  <a:srgbClr val="000000"/>
                </a:solidFill>
              </a:rPr>
              <a:t>cytoplasmické</a:t>
            </a:r>
            <a:r>
              <a:rPr lang="en-US" dirty="0">
                <a:solidFill>
                  <a:srgbClr val="000000"/>
                </a:solidFill>
              </a:rPr>
              <a:t> </a:t>
            </a:r>
            <a:r>
              <a:rPr lang="en-US" dirty="0" err="1">
                <a:solidFill>
                  <a:srgbClr val="000000"/>
                </a:solidFill>
              </a:rPr>
              <a:t>straně</a:t>
            </a:r>
            <a:r>
              <a:rPr lang="en-US" dirty="0">
                <a:solidFill>
                  <a:srgbClr val="000000"/>
                </a:solidFill>
              </a:rPr>
              <a:t> </a:t>
            </a:r>
            <a:r>
              <a:rPr lang="en-US" dirty="0" err="1">
                <a:solidFill>
                  <a:srgbClr val="000000"/>
                </a:solidFill>
              </a:rPr>
              <a:t>membrány</a:t>
            </a:r>
            <a:r>
              <a:rPr lang="en-US" dirty="0">
                <a:solidFill>
                  <a:srgbClr val="000000"/>
                </a:solidFill>
              </a:rPr>
              <a:t>.</a:t>
            </a:r>
          </a:p>
        </p:txBody>
      </p:sp>
      <p:sp>
        <p:nvSpPr>
          <p:cNvPr id="9" name="TextBox 8"/>
          <p:cNvSpPr txBox="1"/>
          <p:nvPr/>
        </p:nvSpPr>
        <p:spPr>
          <a:xfrm>
            <a:off x="756652" y="459339"/>
            <a:ext cx="6174818" cy="307777"/>
          </a:xfrm>
          <a:prstGeom prst="rect">
            <a:avLst/>
          </a:prstGeom>
          <a:noFill/>
        </p:spPr>
        <p:txBody>
          <a:bodyPr wrap="square" rtlCol="0">
            <a:spAutoFit/>
          </a:bodyPr>
          <a:lstStyle/>
          <a:p>
            <a:r>
              <a:rPr lang="en-US" dirty="0" err="1">
                <a:solidFill>
                  <a:srgbClr val="000000"/>
                </a:solidFill>
              </a:rPr>
              <a:t>Membránové</a:t>
            </a:r>
            <a:r>
              <a:rPr lang="en-US" dirty="0">
                <a:solidFill>
                  <a:srgbClr val="000000"/>
                </a:solidFill>
              </a:rPr>
              <a:t> </a:t>
            </a:r>
            <a:r>
              <a:rPr lang="en-US" dirty="0" err="1">
                <a:solidFill>
                  <a:srgbClr val="000000"/>
                </a:solidFill>
              </a:rPr>
              <a:t>komponenty</a:t>
            </a:r>
            <a:endParaRPr lang="en-US" dirty="0">
              <a:solidFill>
                <a:srgbClr val="000000"/>
              </a:solidFill>
            </a:endParaRPr>
          </a:p>
        </p:txBody>
      </p:sp>
    </p:spTree>
    <p:extLst>
      <p:ext uri="{BB962C8B-B14F-4D97-AF65-F5344CB8AC3E}">
        <p14:creationId xmlns:p14="http://schemas.microsoft.com/office/powerpoint/2010/main" val="1989954957"/>
      </p:ext>
    </p:extLst>
  </p:cSld>
  <p:clrMapOvr>
    <a:masterClrMapping/>
  </p:clrMapOvr>
  <p:transition spd="med">
    <p:diamon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14</a:t>
            </a:fld>
            <a:endParaRPr lang="en-US"/>
          </a:p>
        </p:txBody>
      </p:sp>
      <p:pic>
        <p:nvPicPr>
          <p:cNvPr id="7" name="Picture 6" descr="Screen shot 2010-11-15 at 11.44.49 PM.png"/>
          <p:cNvPicPr>
            <a:picLocks noChangeAspect="1"/>
          </p:cNvPicPr>
          <p:nvPr/>
        </p:nvPicPr>
        <p:blipFill>
          <a:blip r:embed="rId2"/>
          <a:srcRect l="5000" t="3956" r="5000" b="9514"/>
          <a:stretch>
            <a:fillRect/>
          </a:stretch>
        </p:blipFill>
        <p:spPr>
          <a:xfrm>
            <a:off x="457200" y="910606"/>
            <a:ext cx="8229600" cy="4732754"/>
          </a:xfrm>
          <a:prstGeom prst="rect">
            <a:avLst/>
          </a:prstGeom>
        </p:spPr>
      </p:pic>
    </p:spTree>
    <p:extLst>
      <p:ext uri="{BB962C8B-B14F-4D97-AF65-F5344CB8AC3E}">
        <p14:creationId xmlns:p14="http://schemas.microsoft.com/office/powerpoint/2010/main" val="963101757"/>
      </p:ext>
    </p:extLst>
  </p:cSld>
  <p:clrMapOvr>
    <a:masterClrMapping/>
  </p:clrMapOvr>
  <p:transition spd="med">
    <p:diamon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15</a:t>
            </a:fld>
            <a:endParaRPr lang="en-US"/>
          </a:p>
        </p:txBody>
      </p:sp>
      <p:pic>
        <p:nvPicPr>
          <p:cNvPr id="7" name="Picture 6" descr="Screen shot 2010-11-15 at 11.06.53 PM.png"/>
          <p:cNvPicPr>
            <a:picLocks noChangeAspect="1"/>
          </p:cNvPicPr>
          <p:nvPr/>
        </p:nvPicPr>
        <p:blipFill>
          <a:blip r:embed="rId2"/>
          <a:stretch>
            <a:fillRect/>
          </a:stretch>
        </p:blipFill>
        <p:spPr>
          <a:xfrm>
            <a:off x="2590800" y="215670"/>
            <a:ext cx="4144259" cy="5827578"/>
          </a:xfrm>
          <a:prstGeom prst="rect">
            <a:avLst/>
          </a:prstGeom>
        </p:spPr>
      </p:pic>
    </p:spTree>
    <p:extLst>
      <p:ext uri="{BB962C8B-B14F-4D97-AF65-F5344CB8AC3E}">
        <p14:creationId xmlns:p14="http://schemas.microsoft.com/office/powerpoint/2010/main" val="2255354163"/>
      </p:ext>
    </p:extLst>
  </p:cSld>
  <p:clrMapOvr>
    <a:masterClrMapping/>
  </p:clrMapOvr>
  <p:transition spd="med">
    <p:diamon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acha_langmui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5" y="1124743"/>
            <a:ext cx="6871058" cy="4531975"/>
          </a:xfrm>
          <a:prstGeom prst="rect">
            <a:avLst/>
          </a:prstGeom>
        </p:spPr>
      </p:pic>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4" name="Slide Number Placeholder 3"/>
          <p:cNvSpPr>
            <a:spLocks noGrp="1"/>
          </p:cNvSpPr>
          <p:nvPr>
            <p:ph type="sldNum" sz="quarter" idx="12"/>
          </p:nvPr>
        </p:nvSpPr>
        <p:spPr/>
        <p:txBody>
          <a:bodyPr/>
          <a:lstStyle/>
          <a:p>
            <a:fld id="{CEC8F291-E0CD-6B48-853C-D51A71F3BF61}" type="slidenum">
              <a:rPr lang="cs-CZ" smtClean="0"/>
              <a:pPr/>
              <a:t>16</a:t>
            </a:fld>
            <a:endParaRPr lang="cs-CZ"/>
          </a:p>
        </p:txBody>
      </p:sp>
    </p:spTree>
    <p:extLst>
      <p:ext uri="{BB962C8B-B14F-4D97-AF65-F5344CB8AC3E}">
        <p14:creationId xmlns:p14="http://schemas.microsoft.com/office/powerpoint/2010/main" val="3793026507"/>
      </p:ext>
    </p:extLst>
  </p:cSld>
  <p:clrMapOvr>
    <a:masterClrMapping/>
  </p:clrMapOvr>
  <p:transition spd="med">
    <p:diamon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17</a:t>
            </a:fld>
            <a:endParaRPr lang="en-US"/>
          </a:p>
        </p:txBody>
      </p:sp>
      <p:pic>
        <p:nvPicPr>
          <p:cNvPr id="7" name="Picture 6" descr="Screen shot 2010-11-15 at 11.09.14 PM.png"/>
          <p:cNvPicPr>
            <a:picLocks noChangeAspect="1"/>
          </p:cNvPicPr>
          <p:nvPr/>
        </p:nvPicPr>
        <p:blipFill>
          <a:blip r:embed="rId2"/>
          <a:stretch>
            <a:fillRect/>
          </a:stretch>
        </p:blipFill>
        <p:spPr>
          <a:xfrm>
            <a:off x="659830" y="786329"/>
            <a:ext cx="3861939" cy="4322347"/>
          </a:xfrm>
          <a:prstGeom prst="rect">
            <a:avLst/>
          </a:prstGeom>
        </p:spPr>
      </p:pic>
      <p:pic>
        <p:nvPicPr>
          <p:cNvPr id="8" name="Picture 7" descr="Screen shot 2010-11-15 at 11.09.33 PM.png"/>
          <p:cNvPicPr>
            <a:picLocks noChangeAspect="1"/>
          </p:cNvPicPr>
          <p:nvPr/>
        </p:nvPicPr>
        <p:blipFill>
          <a:blip r:embed="rId3"/>
          <a:stretch>
            <a:fillRect/>
          </a:stretch>
        </p:blipFill>
        <p:spPr>
          <a:xfrm>
            <a:off x="5196706" y="786329"/>
            <a:ext cx="3490094" cy="4937430"/>
          </a:xfrm>
          <a:prstGeom prst="rect">
            <a:avLst/>
          </a:prstGeom>
        </p:spPr>
      </p:pic>
      <p:sp>
        <p:nvSpPr>
          <p:cNvPr id="9" name="TextBox 8"/>
          <p:cNvSpPr txBox="1"/>
          <p:nvPr/>
        </p:nvSpPr>
        <p:spPr>
          <a:xfrm>
            <a:off x="203666" y="323505"/>
            <a:ext cx="3114890" cy="307777"/>
          </a:xfrm>
          <a:prstGeom prst="rect">
            <a:avLst/>
          </a:prstGeom>
          <a:noFill/>
        </p:spPr>
        <p:txBody>
          <a:bodyPr wrap="square" rtlCol="0">
            <a:spAutoFit/>
          </a:bodyPr>
          <a:lstStyle/>
          <a:p>
            <a:r>
              <a:rPr lang="en-US" dirty="0">
                <a:solidFill>
                  <a:srgbClr val="000000"/>
                </a:solidFill>
              </a:rPr>
              <a:t>Liposome</a:t>
            </a:r>
          </a:p>
        </p:txBody>
      </p:sp>
    </p:spTree>
    <p:extLst>
      <p:ext uri="{BB962C8B-B14F-4D97-AF65-F5344CB8AC3E}">
        <p14:creationId xmlns:p14="http://schemas.microsoft.com/office/powerpoint/2010/main" val="1039365817"/>
      </p:ext>
    </p:extLst>
  </p:cSld>
  <p:clrMapOvr>
    <a:masterClrMapping/>
  </p:clrMapOvr>
  <p:transition spd="med">
    <p:diamon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18</a:t>
            </a:fld>
            <a:endParaRPr lang="en-US"/>
          </a:p>
        </p:txBody>
      </p:sp>
      <p:pic>
        <p:nvPicPr>
          <p:cNvPr id="7" name="Picture 6" descr="Screen shot 2010-11-15 at 11.10.30 PM.png"/>
          <p:cNvPicPr>
            <a:picLocks noChangeAspect="1"/>
          </p:cNvPicPr>
          <p:nvPr/>
        </p:nvPicPr>
        <p:blipFill>
          <a:blip r:embed="rId2"/>
          <a:stretch>
            <a:fillRect/>
          </a:stretch>
        </p:blipFill>
        <p:spPr>
          <a:xfrm>
            <a:off x="0" y="1110867"/>
            <a:ext cx="9144000" cy="4636265"/>
          </a:xfrm>
          <a:prstGeom prst="rect">
            <a:avLst/>
          </a:prstGeom>
        </p:spPr>
      </p:pic>
    </p:spTree>
    <p:extLst>
      <p:ext uri="{BB962C8B-B14F-4D97-AF65-F5344CB8AC3E}">
        <p14:creationId xmlns:p14="http://schemas.microsoft.com/office/powerpoint/2010/main" val="2653012454"/>
      </p:ext>
    </p:extLst>
  </p:cSld>
  <p:clrMapOvr>
    <a:masterClrMapping/>
  </p:clrMapOvr>
  <p:transition spd="med">
    <p:diamon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19</a:t>
            </a:fld>
            <a:endParaRPr lang="en-US"/>
          </a:p>
        </p:txBody>
      </p:sp>
      <p:pic>
        <p:nvPicPr>
          <p:cNvPr id="7" name="Picture 6" descr="Screen shot 2010-11-15 at 11.10.53 PM.png"/>
          <p:cNvPicPr>
            <a:picLocks noChangeAspect="1"/>
          </p:cNvPicPr>
          <p:nvPr/>
        </p:nvPicPr>
        <p:blipFill>
          <a:blip r:embed="rId2"/>
          <a:stretch>
            <a:fillRect/>
          </a:stretch>
        </p:blipFill>
        <p:spPr>
          <a:xfrm>
            <a:off x="0" y="878521"/>
            <a:ext cx="9144000" cy="5100958"/>
          </a:xfrm>
          <a:prstGeom prst="rect">
            <a:avLst/>
          </a:prstGeom>
        </p:spPr>
      </p:pic>
    </p:spTree>
    <p:extLst>
      <p:ext uri="{BB962C8B-B14F-4D97-AF65-F5344CB8AC3E}">
        <p14:creationId xmlns:p14="http://schemas.microsoft.com/office/powerpoint/2010/main" val="1733930593"/>
      </p:ext>
    </p:extLst>
  </p:cSld>
  <p:clrMapOvr>
    <a:masterClrMapping/>
  </p:clrMapOvr>
  <p:transition spd="med">
    <p:diamon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2</a:t>
            </a:fld>
            <a:endParaRPr lang="en-US"/>
          </a:p>
        </p:txBody>
      </p:sp>
      <p:pic>
        <p:nvPicPr>
          <p:cNvPr id="8" name="Picture 7" descr="Screen Shot 2011-11-01 at 8.16.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16" y="310729"/>
            <a:ext cx="5613583" cy="4753264"/>
          </a:xfrm>
          <a:prstGeom prst="rect">
            <a:avLst/>
          </a:prstGeom>
        </p:spPr>
      </p:pic>
      <p:sp>
        <p:nvSpPr>
          <p:cNvPr id="10" name="TextBox 9"/>
          <p:cNvSpPr txBox="1"/>
          <p:nvPr/>
        </p:nvSpPr>
        <p:spPr>
          <a:xfrm>
            <a:off x="5903967" y="580929"/>
            <a:ext cx="3213009" cy="3216265"/>
          </a:xfrm>
          <a:prstGeom prst="rect">
            <a:avLst/>
          </a:prstGeom>
          <a:noFill/>
        </p:spPr>
        <p:txBody>
          <a:bodyPr wrap="square" rtlCol="0">
            <a:spAutoFit/>
          </a:bodyPr>
          <a:lstStyle/>
          <a:p>
            <a:pPr marL="342900" indent="-342900">
              <a:buAutoNum type="arabicParenR"/>
            </a:pPr>
            <a:r>
              <a:rPr lang="en-US" dirty="0" err="1">
                <a:solidFill>
                  <a:srgbClr val="000000"/>
                </a:solidFill>
              </a:rPr>
              <a:t>Gorter</a:t>
            </a:r>
            <a:r>
              <a:rPr lang="en-US" dirty="0">
                <a:solidFill>
                  <a:srgbClr val="000000"/>
                </a:solidFill>
              </a:rPr>
              <a:t> &amp; Grendel</a:t>
            </a:r>
          </a:p>
          <a:p>
            <a:pPr marL="342900" indent="-342900">
              <a:buAutoNum type="arabicParenR"/>
            </a:pPr>
            <a:r>
              <a:rPr lang="en-US" dirty="0">
                <a:solidFill>
                  <a:srgbClr val="000000"/>
                </a:solidFill>
              </a:rPr>
              <a:t>Harvey, </a:t>
            </a:r>
            <a:r>
              <a:rPr lang="en-US" dirty="0" err="1">
                <a:solidFill>
                  <a:srgbClr val="000000"/>
                </a:solidFill>
              </a:rPr>
              <a:t>Danielli</a:t>
            </a:r>
            <a:r>
              <a:rPr lang="en-US" dirty="0">
                <a:solidFill>
                  <a:srgbClr val="000000"/>
                </a:solidFill>
              </a:rPr>
              <a:t>, </a:t>
            </a:r>
            <a:r>
              <a:rPr lang="en-US" dirty="0" err="1">
                <a:solidFill>
                  <a:srgbClr val="000000"/>
                </a:solidFill>
              </a:rPr>
              <a:t>Davson</a:t>
            </a:r>
            <a:endParaRPr lang="en-US" dirty="0">
              <a:solidFill>
                <a:srgbClr val="000000"/>
              </a:solidFill>
            </a:endParaRPr>
          </a:p>
          <a:p>
            <a:pPr marL="342900" indent="-342900">
              <a:buAutoNum type="arabicParenR"/>
            </a:pPr>
            <a:r>
              <a:rPr lang="en-US" dirty="0">
                <a:solidFill>
                  <a:srgbClr val="000000"/>
                </a:solidFill>
              </a:rPr>
              <a:t>Robertson (X-ray diffraction)</a:t>
            </a:r>
          </a:p>
          <a:p>
            <a:pPr marL="342900" indent="-342900">
              <a:buAutoNum type="arabicParenR"/>
            </a:pPr>
            <a:r>
              <a:rPr lang="en-US" dirty="0">
                <a:solidFill>
                  <a:srgbClr val="000000"/>
                </a:solidFill>
              </a:rPr>
              <a:t>Benson</a:t>
            </a:r>
          </a:p>
          <a:p>
            <a:pPr marL="342900" indent="-342900">
              <a:buAutoNum type="arabicParenR"/>
            </a:pPr>
            <a:r>
              <a:rPr lang="en-US" dirty="0">
                <a:solidFill>
                  <a:srgbClr val="000000"/>
                </a:solidFill>
              </a:rPr>
              <a:t>Singer &amp; Nicolson</a:t>
            </a:r>
          </a:p>
          <a:p>
            <a:pPr marL="342900" indent="-342900">
              <a:buAutoNum type="arabicParenR"/>
            </a:pPr>
            <a:r>
              <a:rPr lang="en-US" dirty="0">
                <a:solidFill>
                  <a:srgbClr val="000000"/>
                </a:solidFill>
              </a:rPr>
              <a:t> --------”----------</a:t>
            </a:r>
          </a:p>
          <a:p>
            <a:pPr marL="342900" indent="-342900">
              <a:buAutoNum type="arabicParenR"/>
            </a:pPr>
            <a:r>
              <a:rPr lang="en-US" dirty="0">
                <a:solidFill>
                  <a:srgbClr val="000000"/>
                </a:solidFill>
              </a:rPr>
              <a:t>Green</a:t>
            </a:r>
          </a:p>
          <a:p>
            <a:pPr marL="342900" indent="-342900">
              <a:buAutoNum type="arabicParenR"/>
            </a:pPr>
            <a:r>
              <a:rPr lang="en-US" dirty="0" err="1">
                <a:solidFill>
                  <a:srgbClr val="000000"/>
                </a:solidFill>
              </a:rPr>
              <a:t>Sjostrand</a:t>
            </a:r>
            <a:r>
              <a:rPr lang="en-US" dirty="0">
                <a:solidFill>
                  <a:srgbClr val="000000"/>
                </a:solidFill>
              </a:rPr>
              <a:t> &amp; Lucy</a:t>
            </a:r>
          </a:p>
          <a:p>
            <a:pPr marL="342900" indent="-342900">
              <a:buAutoNum type="arabicParenR"/>
            </a:pPr>
            <a:r>
              <a:rPr lang="en-US" dirty="0">
                <a:solidFill>
                  <a:srgbClr val="000000"/>
                </a:solidFill>
              </a:rPr>
              <a:t>Brown (</a:t>
            </a:r>
            <a:r>
              <a:rPr lang="en-US" b="1" dirty="0">
                <a:solidFill>
                  <a:srgbClr val="000000"/>
                </a:solidFill>
              </a:rPr>
              <a:t>1971</a:t>
            </a:r>
            <a:r>
              <a:rPr lang="en-US" dirty="0">
                <a:solidFill>
                  <a:srgbClr val="000000"/>
                </a:solidFill>
              </a:rPr>
              <a:t>)</a:t>
            </a:r>
          </a:p>
          <a:p>
            <a:pPr marL="342900" indent="-342900">
              <a:buAutoNum type="arabicParenR"/>
            </a:pPr>
            <a:endParaRPr lang="en-US" dirty="0"/>
          </a:p>
        </p:txBody>
      </p:sp>
    </p:spTree>
    <p:extLst>
      <p:ext uri="{BB962C8B-B14F-4D97-AF65-F5344CB8AC3E}">
        <p14:creationId xmlns:p14="http://schemas.microsoft.com/office/powerpoint/2010/main" val="3483696359"/>
      </p:ext>
    </p:extLst>
  </p:cSld>
  <p:clrMapOvr>
    <a:masterClrMapping/>
  </p:clrMapOvr>
  <p:transition spd="med">
    <p:diamon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20</a:t>
            </a:fld>
            <a:endParaRPr lang="en-US"/>
          </a:p>
        </p:txBody>
      </p:sp>
      <p:pic>
        <p:nvPicPr>
          <p:cNvPr id="7" name="Picture 6" descr="Screen shot 2010-11-15 at 11.15.34 PM.png"/>
          <p:cNvPicPr>
            <a:picLocks noChangeAspect="1"/>
          </p:cNvPicPr>
          <p:nvPr/>
        </p:nvPicPr>
        <p:blipFill>
          <a:blip r:embed="rId2"/>
          <a:stretch>
            <a:fillRect/>
          </a:stretch>
        </p:blipFill>
        <p:spPr>
          <a:xfrm>
            <a:off x="457200" y="1801847"/>
            <a:ext cx="8437306" cy="3002797"/>
          </a:xfrm>
          <a:prstGeom prst="rect">
            <a:avLst/>
          </a:prstGeom>
        </p:spPr>
      </p:pic>
    </p:spTree>
    <p:extLst>
      <p:ext uri="{BB962C8B-B14F-4D97-AF65-F5344CB8AC3E}">
        <p14:creationId xmlns:p14="http://schemas.microsoft.com/office/powerpoint/2010/main" val="2589685268"/>
      </p:ext>
    </p:extLst>
  </p:cSld>
  <p:clrMapOvr>
    <a:masterClrMapping/>
  </p:clrMapOvr>
  <p:transition spd="med">
    <p:diamon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21</a:t>
            </a:fld>
            <a:endParaRPr lang="en-US"/>
          </a:p>
        </p:txBody>
      </p:sp>
      <p:pic>
        <p:nvPicPr>
          <p:cNvPr id="32770" name="Picture 2"/>
          <p:cNvPicPr>
            <a:picLocks noChangeAspect="1" noChangeArrowheads="1"/>
          </p:cNvPicPr>
          <p:nvPr/>
        </p:nvPicPr>
        <p:blipFill>
          <a:blip r:embed="rId2"/>
          <a:srcRect l="4693" t="21870" r="17777" b="8355"/>
          <a:stretch>
            <a:fillRect/>
          </a:stretch>
        </p:blipFill>
        <p:spPr bwMode="auto">
          <a:xfrm>
            <a:off x="658918" y="236693"/>
            <a:ext cx="8027881" cy="5418648"/>
          </a:xfrm>
          <a:prstGeom prst="rect">
            <a:avLst/>
          </a:prstGeom>
          <a:noFill/>
          <a:ln w="9525">
            <a:noFill/>
            <a:miter lim="800000"/>
            <a:headEnd/>
            <a:tailEnd/>
          </a:ln>
          <a:effectLst/>
        </p:spPr>
      </p:pic>
    </p:spTree>
    <p:extLst>
      <p:ext uri="{BB962C8B-B14F-4D97-AF65-F5344CB8AC3E}">
        <p14:creationId xmlns:p14="http://schemas.microsoft.com/office/powerpoint/2010/main" val="1941343084"/>
      </p:ext>
    </p:extLst>
  </p:cSld>
  <p:clrMapOvr>
    <a:masterClrMapping/>
  </p:clrMapOvr>
  <p:transition spd="med">
    <p:diamon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22</a:t>
            </a:fld>
            <a:endParaRPr lang="en-US"/>
          </a:p>
        </p:txBody>
      </p:sp>
      <p:pic>
        <p:nvPicPr>
          <p:cNvPr id="7" name="Picture 6" descr="Screen shot 2010-11-15 at 11.28.44 PM.png"/>
          <p:cNvPicPr>
            <a:picLocks noChangeAspect="1"/>
          </p:cNvPicPr>
          <p:nvPr/>
        </p:nvPicPr>
        <p:blipFill>
          <a:blip r:embed="rId2"/>
          <a:stretch>
            <a:fillRect/>
          </a:stretch>
        </p:blipFill>
        <p:spPr>
          <a:xfrm>
            <a:off x="277500" y="1594786"/>
            <a:ext cx="8686800" cy="3485008"/>
          </a:xfrm>
          <a:prstGeom prst="rect">
            <a:avLst/>
          </a:prstGeom>
        </p:spPr>
      </p:pic>
    </p:spTree>
    <p:extLst>
      <p:ext uri="{BB962C8B-B14F-4D97-AF65-F5344CB8AC3E}">
        <p14:creationId xmlns:p14="http://schemas.microsoft.com/office/powerpoint/2010/main" val="3934452426"/>
      </p:ext>
    </p:extLst>
  </p:cSld>
  <p:clrMapOvr>
    <a:masterClrMapping/>
  </p:clrMapOvr>
  <p:transition spd="med">
    <p:diamon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23</a:t>
            </a:fld>
            <a:endParaRPr lang="en-US"/>
          </a:p>
        </p:txBody>
      </p:sp>
      <p:pic>
        <p:nvPicPr>
          <p:cNvPr id="7" name="Picture 6" descr="Screen shot 2010-11-15 at 11.38.52 PM.png"/>
          <p:cNvPicPr>
            <a:picLocks noChangeAspect="1"/>
          </p:cNvPicPr>
          <p:nvPr/>
        </p:nvPicPr>
        <p:blipFill>
          <a:blip r:embed="rId2"/>
          <a:stretch>
            <a:fillRect/>
          </a:stretch>
        </p:blipFill>
        <p:spPr>
          <a:xfrm>
            <a:off x="443282" y="509331"/>
            <a:ext cx="8365277" cy="5830969"/>
          </a:xfrm>
          <a:prstGeom prst="rect">
            <a:avLst/>
          </a:prstGeom>
        </p:spPr>
      </p:pic>
    </p:spTree>
    <p:extLst>
      <p:ext uri="{BB962C8B-B14F-4D97-AF65-F5344CB8AC3E}">
        <p14:creationId xmlns:p14="http://schemas.microsoft.com/office/powerpoint/2010/main" val="1558184304"/>
      </p:ext>
    </p:extLst>
  </p:cSld>
  <p:clrMapOvr>
    <a:masterClrMapping/>
  </p:clrMapOvr>
  <p:transition spd="med">
    <p:diamon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24</a:t>
            </a:fld>
            <a:endParaRPr lang="en-US"/>
          </a:p>
        </p:txBody>
      </p:sp>
      <p:pic>
        <p:nvPicPr>
          <p:cNvPr id="7" name="Picture 6" descr="Screen shot 2010-11-15 at 11.46.55 PM.png"/>
          <p:cNvPicPr>
            <a:picLocks noChangeAspect="1"/>
          </p:cNvPicPr>
          <p:nvPr/>
        </p:nvPicPr>
        <p:blipFill>
          <a:blip r:embed="rId2"/>
          <a:srcRect l="7468" r="5000"/>
          <a:stretch>
            <a:fillRect/>
          </a:stretch>
        </p:blipFill>
        <p:spPr>
          <a:xfrm>
            <a:off x="403677" y="1689413"/>
            <a:ext cx="8426883" cy="3312893"/>
          </a:xfrm>
          <a:prstGeom prst="rect">
            <a:avLst/>
          </a:prstGeom>
        </p:spPr>
      </p:pic>
    </p:spTree>
    <p:extLst>
      <p:ext uri="{BB962C8B-B14F-4D97-AF65-F5344CB8AC3E}">
        <p14:creationId xmlns:p14="http://schemas.microsoft.com/office/powerpoint/2010/main" val="3386690985"/>
      </p:ext>
    </p:extLst>
  </p:cSld>
  <p:clrMapOvr>
    <a:masterClrMapping/>
  </p:clrMapOvr>
  <p:transition spd="med">
    <p:diamon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acha_langmuir_obru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772816"/>
            <a:ext cx="7855418" cy="3024336"/>
          </a:xfrm>
          <a:prstGeom prst="rect">
            <a:avLst/>
          </a:prstGeom>
        </p:spPr>
      </p:pic>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4" name="Slide Number Placeholder 3"/>
          <p:cNvSpPr>
            <a:spLocks noGrp="1"/>
          </p:cNvSpPr>
          <p:nvPr>
            <p:ph type="sldNum" sz="quarter" idx="12"/>
          </p:nvPr>
        </p:nvSpPr>
        <p:spPr/>
        <p:txBody>
          <a:bodyPr/>
          <a:lstStyle/>
          <a:p>
            <a:fld id="{CEC8F291-E0CD-6B48-853C-D51A71F3BF61}" type="slidenum">
              <a:rPr lang="cs-CZ" smtClean="0"/>
              <a:pPr/>
              <a:t>25</a:t>
            </a:fld>
            <a:endParaRPr lang="cs-CZ"/>
          </a:p>
        </p:txBody>
      </p:sp>
    </p:spTree>
    <p:extLst>
      <p:ext uri="{BB962C8B-B14F-4D97-AF65-F5344CB8AC3E}">
        <p14:creationId xmlns:p14="http://schemas.microsoft.com/office/powerpoint/2010/main" val="16327808"/>
      </p:ext>
    </p:extLst>
  </p:cSld>
  <p:clrMapOvr>
    <a:masterClrMapping/>
  </p:clrMapOvr>
  <p:transition spd="med">
    <p:diamon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solidFill>
                  <a:srgbClr val="000000"/>
                </a:solidFill>
              </a:rPr>
              <a:t>2021/11/23</a:t>
            </a:r>
            <a:endParaRPr lang="en-US">
              <a:solidFill>
                <a:srgbClr val="000000"/>
              </a:solidFill>
            </a:endParaRPr>
          </a:p>
        </p:txBody>
      </p:sp>
      <p:sp>
        <p:nvSpPr>
          <p:cNvPr id="5" name="Footer Placeholder 4"/>
          <p:cNvSpPr>
            <a:spLocks noGrp="1"/>
          </p:cNvSpPr>
          <p:nvPr>
            <p:ph type="ftr" sz="quarter" idx="11"/>
          </p:nvPr>
        </p:nvSpPr>
        <p:spPr/>
        <p:txBody>
          <a:bodyPr/>
          <a:lstStyle/>
          <a:p>
            <a:pPr algn="l"/>
            <a:r>
              <a:rPr lang="en-US">
                <a:solidFill>
                  <a:srgbClr val="000000"/>
                </a:solidFill>
              </a:rPr>
              <a:t>Lipidy, membrány, Karel Kubíček</a:t>
            </a:r>
          </a:p>
        </p:txBody>
      </p:sp>
      <p:sp>
        <p:nvSpPr>
          <p:cNvPr id="6" name="Slide Number Placeholder 5"/>
          <p:cNvSpPr>
            <a:spLocks noGrp="1"/>
          </p:cNvSpPr>
          <p:nvPr>
            <p:ph type="sldNum" sz="quarter" idx="12"/>
          </p:nvPr>
        </p:nvSpPr>
        <p:spPr/>
        <p:txBody>
          <a:bodyPr/>
          <a:lstStyle/>
          <a:p>
            <a:pPr algn="l"/>
            <a:fld id="{0A91A5BC-E76B-3E4A-9830-99544116780B}" type="slidenum">
              <a:rPr lang="en-US" smtClean="0">
                <a:solidFill>
                  <a:srgbClr val="000000"/>
                </a:solidFill>
              </a:rPr>
              <a:pPr algn="l"/>
              <a:t>26</a:t>
            </a:fld>
            <a:endParaRPr lang="en-US">
              <a:solidFill>
                <a:srgbClr val="000000"/>
              </a:solidFill>
            </a:endParaRPr>
          </a:p>
        </p:txBody>
      </p:sp>
      <p:sp>
        <p:nvSpPr>
          <p:cNvPr id="7" name="TextBox 6"/>
          <p:cNvSpPr txBox="1"/>
          <p:nvPr/>
        </p:nvSpPr>
        <p:spPr>
          <a:xfrm>
            <a:off x="433240" y="188640"/>
            <a:ext cx="8229600" cy="3754873"/>
          </a:xfrm>
          <a:prstGeom prst="rect">
            <a:avLst/>
          </a:prstGeom>
          <a:noFill/>
        </p:spPr>
        <p:txBody>
          <a:bodyPr wrap="square" rtlCol="0">
            <a:spAutoFit/>
          </a:bodyPr>
          <a:lstStyle/>
          <a:p>
            <a:pPr algn="l"/>
            <a:r>
              <a:rPr lang="en-US" dirty="0" err="1">
                <a:solidFill>
                  <a:srgbClr val="000000"/>
                </a:solidFill>
              </a:rPr>
              <a:t>Membrány</a:t>
            </a:r>
            <a:r>
              <a:rPr lang="en-US" dirty="0">
                <a:solidFill>
                  <a:srgbClr val="000000"/>
                </a:solidFill>
              </a:rPr>
              <a:t> </a:t>
            </a:r>
            <a:r>
              <a:rPr lang="en-US" dirty="0" err="1">
                <a:solidFill>
                  <a:srgbClr val="000000"/>
                </a:solidFill>
              </a:rPr>
              <a:t>oddělují</a:t>
            </a:r>
            <a:r>
              <a:rPr lang="en-US" dirty="0">
                <a:solidFill>
                  <a:srgbClr val="000000"/>
                </a:solidFill>
              </a:rPr>
              <a:t> </a:t>
            </a:r>
            <a:r>
              <a:rPr lang="en-US" dirty="0" err="1">
                <a:solidFill>
                  <a:srgbClr val="000000"/>
                </a:solidFill>
              </a:rPr>
              <a:t>různé</a:t>
            </a:r>
            <a:r>
              <a:rPr lang="en-US" dirty="0">
                <a:solidFill>
                  <a:srgbClr val="000000"/>
                </a:solidFill>
              </a:rPr>
              <a:t> </a:t>
            </a:r>
            <a:r>
              <a:rPr lang="en-US" dirty="0" err="1">
                <a:solidFill>
                  <a:srgbClr val="000000"/>
                </a:solidFill>
              </a:rPr>
              <a:t>útvary</a:t>
            </a:r>
            <a:r>
              <a:rPr lang="en-US" dirty="0">
                <a:solidFill>
                  <a:srgbClr val="000000"/>
                </a:solidFill>
              </a:rPr>
              <a:t> </a:t>
            </a:r>
            <a:r>
              <a:rPr lang="en-US" dirty="0" err="1">
                <a:solidFill>
                  <a:srgbClr val="000000"/>
                </a:solidFill>
              </a:rPr>
              <a:t>buněk</a:t>
            </a:r>
            <a:r>
              <a:rPr lang="en-US" dirty="0">
                <a:solidFill>
                  <a:srgbClr val="000000"/>
                </a:solidFill>
              </a:rPr>
              <a:t> a </a:t>
            </a:r>
            <a:r>
              <a:rPr lang="en-US" dirty="0" err="1">
                <a:solidFill>
                  <a:srgbClr val="000000"/>
                </a:solidFill>
              </a:rPr>
              <a:t>selektivním</a:t>
            </a:r>
            <a:r>
              <a:rPr lang="en-US" dirty="0">
                <a:solidFill>
                  <a:srgbClr val="000000"/>
                </a:solidFill>
              </a:rPr>
              <a:t> </a:t>
            </a:r>
            <a:r>
              <a:rPr lang="en-US" dirty="0" err="1">
                <a:solidFill>
                  <a:srgbClr val="000000"/>
                </a:solidFill>
              </a:rPr>
              <a:t>transportem</a:t>
            </a:r>
            <a:r>
              <a:rPr lang="en-US" dirty="0">
                <a:solidFill>
                  <a:srgbClr val="000000"/>
                </a:solidFill>
              </a:rPr>
              <a:t> </a:t>
            </a:r>
            <a:r>
              <a:rPr lang="en-US" dirty="0" err="1">
                <a:solidFill>
                  <a:srgbClr val="000000"/>
                </a:solidFill>
              </a:rPr>
              <a:t>látek</a:t>
            </a:r>
            <a:r>
              <a:rPr lang="en-US" dirty="0">
                <a:solidFill>
                  <a:srgbClr val="000000"/>
                </a:solidFill>
              </a:rPr>
              <a:t> </a:t>
            </a:r>
            <a:r>
              <a:rPr lang="en-US" dirty="0" err="1">
                <a:solidFill>
                  <a:srgbClr val="000000"/>
                </a:solidFill>
              </a:rPr>
              <a:t>umožňují</a:t>
            </a:r>
            <a:r>
              <a:rPr lang="en-US" dirty="0">
                <a:solidFill>
                  <a:srgbClr val="000000"/>
                </a:solidFill>
              </a:rPr>
              <a:t> </a:t>
            </a:r>
            <a:r>
              <a:rPr lang="en-US" dirty="0" err="1">
                <a:solidFill>
                  <a:srgbClr val="000000"/>
                </a:solidFill>
              </a:rPr>
              <a:t>komunikaci</a:t>
            </a:r>
            <a:r>
              <a:rPr lang="en-US" dirty="0">
                <a:solidFill>
                  <a:srgbClr val="000000"/>
                </a:solidFill>
              </a:rPr>
              <a:t> </a:t>
            </a:r>
            <a:r>
              <a:rPr lang="en-US" dirty="0" err="1">
                <a:solidFill>
                  <a:srgbClr val="000000"/>
                </a:solidFill>
              </a:rPr>
              <a:t>mezi</a:t>
            </a:r>
            <a:r>
              <a:rPr lang="en-US" dirty="0">
                <a:solidFill>
                  <a:srgbClr val="000000"/>
                </a:solidFill>
              </a:rPr>
              <a:t> </a:t>
            </a:r>
            <a:r>
              <a:rPr lang="en-US" dirty="0" err="1">
                <a:solidFill>
                  <a:srgbClr val="000000"/>
                </a:solidFill>
              </a:rPr>
              <a:t>kapalnými</a:t>
            </a:r>
            <a:r>
              <a:rPr lang="en-US" dirty="0">
                <a:solidFill>
                  <a:srgbClr val="000000"/>
                </a:solidFill>
              </a:rPr>
              <a:t> </a:t>
            </a:r>
            <a:r>
              <a:rPr lang="en-US" dirty="0" err="1">
                <a:solidFill>
                  <a:srgbClr val="000000"/>
                </a:solidFill>
              </a:rPr>
              <a:t>fázemi</a:t>
            </a:r>
            <a:r>
              <a:rPr lang="en-US" dirty="0">
                <a:solidFill>
                  <a:srgbClr val="000000"/>
                </a:solidFill>
              </a:rPr>
              <a:t>.</a:t>
            </a:r>
          </a:p>
          <a:p>
            <a:pPr algn="l"/>
            <a:endParaRPr lang="en-US" dirty="0">
              <a:solidFill>
                <a:srgbClr val="000000"/>
              </a:solidFill>
            </a:endParaRPr>
          </a:p>
          <a:p>
            <a:pPr algn="l"/>
            <a:r>
              <a:rPr lang="en-US" b="1" dirty="0">
                <a:solidFill>
                  <a:srgbClr val="000000"/>
                </a:solidFill>
              </a:rPr>
              <a:t>Transport </a:t>
            </a:r>
            <a:r>
              <a:rPr lang="en-US" b="1" dirty="0" err="1">
                <a:solidFill>
                  <a:srgbClr val="000000"/>
                </a:solidFill>
              </a:rPr>
              <a:t>hmoty</a:t>
            </a:r>
            <a:r>
              <a:rPr lang="en-US" b="1" dirty="0">
                <a:solidFill>
                  <a:srgbClr val="000000"/>
                </a:solidFill>
              </a:rPr>
              <a:t> </a:t>
            </a:r>
            <a:r>
              <a:rPr lang="en-US" b="1" dirty="0" err="1">
                <a:solidFill>
                  <a:srgbClr val="000000"/>
                </a:solidFill>
              </a:rPr>
              <a:t>přes</a:t>
            </a:r>
            <a:r>
              <a:rPr lang="en-US" b="1" dirty="0">
                <a:solidFill>
                  <a:srgbClr val="000000"/>
                </a:solidFill>
              </a:rPr>
              <a:t> </a:t>
            </a:r>
            <a:r>
              <a:rPr lang="en-US" b="1" dirty="0" err="1">
                <a:solidFill>
                  <a:srgbClr val="000000"/>
                </a:solidFill>
              </a:rPr>
              <a:t>membránu</a:t>
            </a:r>
            <a:endParaRPr lang="en-US" b="1" dirty="0">
              <a:solidFill>
                <a:srgbClr val="000000"/>
              </a:solidFill>
            </a:endParaRPr>
          </a:p>
          <a:p>
            <a:pPr algn="l"/>
            <a:endParaRPr lang="en-US" dirty="0">
              <a:solidFill>
                <a:srgbClr val="000000"/>
              </a:solidFill>
            </a:endParaRPr>
          </a:p>
          <a:p>
            <a:pPr algn="l"/>
            <a:r>
              <a:rPr lang="en-US" dirty="0">
                <a:solidFill>
                  <a:srgbClr val="000000"/>
                </a:solidFill>
              </a:rPr>
              <a:t>A] </a:t>
            </a:r>
            <a:r>
              <a:rPr lang="en-US" dirty="0" err="1">
                <a:solidFill>
                  <a:srgbClr val="000000"/>
                </a:solidFill>
              </a:rPr>
              <a:t>Pasivní</a:t>
            </a:r>
            <a:r>
              <a:rPr lang="en-US" dirty="0">
                <a:solidFill>
                  <a:srgbClr val="000000"/>
                </a:solidFill>
              </a:rPr>
              <a:t> transport (</a:t>
            </a:r>
            <a:r>
              <a:rPr lang="en-US" dirty="0" err="1">
                <a:solidFill>
                  <a:srgbClr val="000000"/>
                </a:solidFill>
              </a:rPr>
              <a:t>ve</a:t>
            </a:r>
            <a:r>
              <a:rPr lang="en-US" dirty="0">
                <a:solidFill>
                  <a:srgbClr val="000000"/>
                </a:solidFill>
              </a:rPr>
              <a:t> </a:t>
            </a:r>
            <a:r>
              <a:rPr lang="en-US" dirty="0" err="1">
                <a:solidFill>
                  <a:srgbClr val="000000"/>
                </a:solidFill>
              </a:rPr>
              <a:t>směru</a:t>
            </a:r>
            <a:r>
              <a:rPr lang="en-US" dirty="0">
                <a:solidFill>
                  <a:srgbClr val="000000"/>
                </a:solidFill>
              </a:rPr>
              <a:t> </a:t>
            </a:r>
            <a:r>
              <a:rPr lang="en-US" dirty="0" err="1">
                <a:solidFill>
                  <a:srgbClr val="000000"/>
                </a:solidFill>
              </a:rPr>
              <a:t>gradientu</a:t>
            </a:r>
            <a:r>
              <a:rPr lang="en-US" dirty="0">
                <a:solidFill>
                  <a:srgbClr val="000000"/>
                </a:solidFill>
              </a:rPr>
              <a:t> </a:t>
            </a:r>
            <a:r>
              <a:rPr lang="en-US" dirty="0" err="1">
                <a:solidFill>
                  <a:srgbClr val="000000"/>
                </a:solidFill>
              </a:rPr>
              <a:t>elektrochemického</a:t>
            </a:r>
            <a:r>
              <a:rPr lang="en-US" dirty="0">
                <a:solidFill>
                  <a:srgbClr val="000000"/>
                </a:solidFill>
              </a:rPr>
              <a:t> </a:t>
            </a:r>
            <a:r>
              <a:rPr lang="en-US" dirty="0" err="1">
                <a:solidFill>
                  <a:srgbClr val="000000"/>
                </a:solidFill>
              </a:rPr>
              <a:t>potenciálu</a:t>
            </a:r>
            <a:r>
              <a:rPr lang="en-US" dirty="0">
                <a:solidFill>
                  <a:srgbClr val="000000"/>
                </a:solidFill>
              </a:rPr>
              <a:t>) </a:t>
            </a:r>
          </a:p>
          <a:p>
            <a:pPr algn="l"/>
            <a:endParaRPr lang="en-US" dirty="0">
              <a:solidFill>
                <a:srgbClr val="000000"/>
              </a:solidFill>
            </a:endParaRPr>
          </a:p>
          <a:p>
            <a:pPr marL="342900" indent="-342900" algn="l">
              <a:buAutoNum type="arabicParenR"/>
            </a:pPr>
            <a:r>
              <a:rPr lang="en-US" dirty="0" err="1">
                <a:solidFill>
                  <a:srgbClr val="000000"/>
                </a:solidFill>
              </a:rPr>
              <a:t>Volná</a:t>
            </a:r>
            <a:r>
              <a:rPr lang="en-US" dirty="0">
                <a:solidFill>
                  <a:srgbClr val="000000"/>
                </a:solidFill>
              </a:rPr>
              <a:t> </a:t>
            </a:r>
            <a:r>
              <a:rPr lang="en-US" dirty="0" err="1">
                <a:solidFill>
                  <a:srgbClr val="000000"/>
                </a:solidFill>
              </a:rPr>
              <a:t>difúze</a:t>
            </a:r>
            <a:endParaRPr lang="en-US" dirty="0">
              <a:solidFill>
                <a:srgbClr val="000000"/>
              </a:solidFill>
            </a:endParaRPr>
          </a:p>
          <a:p>
            <a:pPr marL="342900" indent="-342900" algn="l">
              <a:buAutoNum type="arabicParenR"/>
            </a:pPr>
            <a:r>
              <a:rPr lang="en-US" dirty="0" err="1">
                <a:solidFill>
                  <a:srgbClr val="000000"/>
                </a:solidFill>
              </a:rPr>
              <a:t>Exo-/endocytoza</a:t>
            </a:r>
            <a:endParaRPr lang="en-US" dirty="0">
              <a:solidFill>
                <a:srgbClr val="000000"/>
              </a:solidFill>
            </a:endParaRPr>
          </a:p>
          <a:p>
            <a:pPr marL="342900" indent="-342900" algn="l">
              <a:buFontTx/>
              <a:buAutoNum type="arabicParenR"/>
            </a:pPr>
            <a:r>
              <a:rPr lang="en-US" dirty="0">
                <a:solidFill>
                  <a:srgbClr val="000000"/>
                </a:solidFill>
              </a:rPr>
              <a:t>(Ne) </a:t>
            </a:r>
            <a:r>
              <a:rPr lang="en-US" dirty="0" err="1">
                <a:solidFill>
                  <a:srgbClr val="000000"/>
                </a:solidFill>
              </a:rPr>
              <a:t>specifickýmí</a:t>
            </a:r>
            <a:r>
              <a:rPr lang="en-US" dirty="0">
                <a:solidFill>
                  <a:srgbClr val="000000"/>
                </a:solidFill>
              </a:rPr>
              <a:t> </a:t>
            </a:r>
            <a:r>
              <a:rPr lang="en-US" dirty="0" err="1">
                <a:solidFill>
                  <a:srgbClr val="000000"/>
                </a:solidFill>
              </a:rPr>
              <a:t>póry/kanály</a:t>
            </a:r>
            <a:r>
              <a:rPr lang="en-US" dirty="0">
                <a:solidFill>
                  <a:srgbClr val="000000"/>
                </a:solidFill>
              </a:rPr>
              <a:t> – gramicidin A</a:t>
            </a:r>
          </a:p>
          <a:p>
            <a:pPr marL="342900" indent="-342900" algn="l"/>
            <a:endParaRPr lang="en-US" dirty="0">
              <a:solidFill>
                <a:srgbClr val="000000"/>
              </a:solidFill>
            </a:endParaRPr>
          </a:p>
          <a:p>
            <a:pPr marL="342900" indent="-342900" algn="l">
              <a:buAutoNum type="arabicParenR"/>
            </a:pPr>
            <a:endParaRPr lang="en-US" dirty="0">
              <a:solidFill>
                <a:srgbClr val="000000"/>
              </a:solidFill>
            </a:endParaRPr>
          </a:p>
        </p:txBody>
      </p:sp>
      <p:pic>
        <p:nvPicPr>
          <p:cNvPr id="8" name="Picture 7" descr="Screen shot 2010-11-16 at 9.32.19 AM.png"/>
          <p:cNvPicPr>
            <a:picLocks noChangeAspect="1"/>
          </p:cNvPicPr>
          <p:nvPr/>
        </p:nvPicPr>
        <p:blipFill>
          <a:blip r:embed="rId2"/>
          <a:stretch>
            <a:fillRect/>
          </a:stretch>
        </p:blipFill>
        <p:spPr>
          <a:xfrm>
            <a:off x="0" y="3428999"/>
            <a:ext cx="9144000" cy="2855047"/>
          </a:xfrm>
          <a:prstGeom prst="rect">
            <a:avLst/>
          </a:prstGeom>
        </p:spPr>
      </p:pic>
    </p:spTree>
    <p:extLst>
      <p:ext uri="{BB962C8B-B14F-4D97-AF65-F5344CB8AC3E}">
        <p14:creationId xmlns:p14="http://schemas.microsoft.com/office/powerpoint/2010/main" val="4125700869"/>
      </p:ext>
    </p:extLst>
  </p:cSld>
  <p:clrMapOvr>
    <a:masterClrMapping/>
  </p:clrMapOvr>
  <p:transition spd="med">
    <p:diamon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acha_langmuir_endocy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171087"/>
            <a:ext cx="6120680" cy="6146129"/>
          </a:xfrm>
          <a:prstGeom prst="rect">
            <a:avLst/>
          </a:prstGeom>
        </p:spPr>
      </p:pic>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4" name="Slide Number Placeholder 3"/>
          <p:cNvSpPr>
            <a:spLocks noGrp="1"/>
          </p:cNvSpPr>
          <p:nvPr>
            <p:ph type="sldNum" sz="quarter" idx="12"/>
          </p:nvPr>
        </p:nvSpPr>
        <p:spPr/>
        <p:txBody>
          <a:bodyPr/>
          <a:lstStyle/>
          <a:p>
            <a:fld id="{CEC8F291-E0CD-6B48-853C-D51A71F3BF61}" type="slidenum">
              <a:rPr lang="cs-CZ" smtClean="0"/>
              <a:pPr/>
              <a:t>27</a:t>
            </a:fld>
            <a:endParaRPr lang="cs-CZ"/>
          </a:p>
        </p:txBody>
      </p:sp>
    </p:spTree>
    <p:extLst>
      <p:ext uri="{BB962C8B-B14F-4D97-AF65-F5344CB8AC3E}">
        <p14:creationId xmlns:p14="http://schemas.microsoft.com/office/powerpoint/2010/main" val="4279235799"/>
      </p:ext>
    </p:extLst>
  </p:cSld>
  <p:clrMapOvr>
    <a:masterClrMapping/>
  </p:clrMapOvr>
  <p:transition spd="med">
    <p:diamon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solidFill>
                  <a:srgbClr val="000000"/>
                </a:solidFill>
              </a:rPr>
              <a:t>2021/11/23</a:t>
            </a:r>
            <a:endParaRPr lang="en-US">
              <a:solidFill>
                <a:srgbClr val="000000"/>
              </a:solidFill>
            </a:endParaRPr>
          </a:p>
        </p:txBody>
      </p:sp>
      <p:sp>
        <p:nvSpPr>
          <p:cNvPr id="5" name="Footer Placeholder 4"/>
          <p:cNvSpPr>
            <a:spLocks noGrp="1"/>
          </p:cNvSpPr>
          <p:nvPr>
            <p:ph type="ftr" sz="quarter" idx="11"/>
          </p:nvPr>
        </p:nvSpPr>
        <p:spPr/>
        <p:txBody>
          <a:bodyPr/>
          <a:lstStyle/>
          <a:p>
            <a:r>
              <a:rPr lang="en-US">
                <a:solidFill>
                  <a:srgbClr val="000000"/>
                </a:solidFill>
              </a:rPr>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solidFill>
                  <a:srgbClr val="000000"/>
                </a:solidFill>
              </a:rPr>
              <a:pPr/>
              <a:t>28</a:t>
            </a:fld>
            <a:endParaRPr lang="en-US">
              <a:solidFill>
                <a:srgbClr val="000000"/>
              </a:solidFill>
            </a:endParaRPr>
          </a:p>
        </p:txBody>
      </p:sp>
      <p:sp>
        <p:nvSpPr>
          <p:cNvPr id="7" name="TextBox 6"/>
          <p:cNvSpPr txBox="1"/>
          <p:nvPr/>
        </p:nvSpPr>
        <p:spPr>
          <a:xfrm>
            <a:off x="457200" y="539174"/>
            <a:ext cx="8229600" cy="1923603"/>
          </a:xfrm>
          <a:prstGeom prst="rect">
            <a:avLst/>
          </a:prstGeom>
          <a:noFill/>
        </p:spPr>
        <p:txBody>
          <a:bodyPr wrap="square" rtlCol="0">
            <a:spAutoFit/>
          </a:bodyPr>
          <a:lstStyle/>
          <a:p>
            <a:pPr algn="l"/>
            <a:r>
              <a:rPr lang="en-US" dirty="0">
                <a:solidFill>
                  <a:srgbClr val="000000"/>
                </a:solidFill>
              </a:rPr>
              <a:t>4) </a:t>
            </a:r>
            <a:r>
              <a:rPr lang="en-US" dirty="0" err="1">
                <a:solidFill>
                  <a:srgbClr val="000000"/>
                </a:solidFill>
              </a:rPr>
              <a:t>Přenašeče</a:t>
            </a:r>
            <a:r>
              <a:rPr lang="en-US" dirty="0">
                <a:solidFill>
                  <a:srgbClr val="000000"/>
                </a:solidFill>
              </a:rPr>
              <a:t> – </a:t>
            </a:r>
            <a:r>
              <a:rPr lang="en-US" dirty="0" err="1">
                <a:solidFill>
                  <a:srgbClr val="000000"/>
                </a:solidFill>
              </a:rPr>
              <a:t>např</a:t>
            </a:r>
            <a:r>
              <a:rPr lang="en-US" dirty="0">
                <a:solidFill>
                  <a:srgbClr val="000000"/>
                </a:solidFill>
              </a:rPr>
              <a:t>. </a:t>
            </a:r>
            <a:r>
              <a:rPr lang="en-US" dirty="0" err="1">
                <a:solidFill>
                  <a:srgbClr val="000000"/>
                </a:solidFill>
              </a:rPr>
              <a:t>Valinomycin</a:t>
            </a:r>
            <a:endParaRPr lang="en-US" dirty="0">
              <a:solidFill>
                <a:srgbClr val="000000"/>
              </a:solidFill>
            </a:endParaRPr>
          </a:p>
          <a:p>
            <a:pPr algn="l"/>
            <a:r>
              <a:rPr lang="en-US" dirty="0">
                <a:solidFill>
                  <a:srgbClr val="000000"/>
                </a:solidFill>
              </a:rPr>
              <a:t>	</a:t>
            </a:r>
            <a:r>
              <a:rPr lang="en-US" dirty="0" err="1">
                <a:solidFill>
                  <a:srgbClr val="000000"/>
                </a:solidFill>
              </a:rPr>
              <a:t>i</a:t>
            </a:r>
            <a:r>
              <a:rPr lang="en-US" dirty="0">
                <a:solidFill>
                  <a:srgbClr val="000000"/>
                </a:solidFill>
              </a:rPr>
              <a:t>) </a:t>
            </a:r>
            <a:r>
              <a:rPr lang="en-US" dirty="0" err="1">
                <a:solidFill>
                  <a:srgbClr val="000000"/>
                </a:solidFill>
              </a:rPr>
              <a:t>saturační</a:t>
            </a:r>
            <a:r>
              <a:rPr lang="en-US" dirty="0">
                <a:solidFill>
                  <a:srgbClr val="000000"/>
                </a:solidFill>
              </a:rPr>
              <a:t> </a:t>
            </a:r>
            <a:r>
              <a:rPr lang="en-US" dirty="0" err="1">
                <a:solidFill>
                  <a:srgbClr val="000000"/>
                </a:solidFill>
              </a:rPr>
              <a:t>kinetika</a:t>
            </a:r>
            <a:endParaRPr lang="en-US" dirty="0">
              <a:solidFill>
                <a:srgbClr val="000000"/>
              </a:solidFill>
            </a:endParaRPr>
          </a:p>
          <a:p>
            <a:pPr algn="l"/>
            <a:r>
              <a:rPr lang="en-US" dirty="0">
                <a:solidFill>
                  <a:srgbClr val="000000"/>
                </a:solidFill>
              </a:rPr>
              <a:t>	ii) </a:t>
            </a:r>
            <a:r>
              <a:rPr lang="en-US" dirty="0" err="1">
                <a:solidFill>
                  <a:srgbClr val="000000"/>
                </a:solidFill>
              </a:rPr>
              <a:t>vysoká</a:t>
            </a:r>
            <a:r>
              <a:rPr lang="en-US" dirty="0">
                <a:solidFill>
                  <a:srgbClr val="000000"/>
                </a:solidFill>
              </a:rPr>
              <a:t> </a:t>
            </a:r>
            <a:r>
              <a:rPr lang="en-US" dirty="0" err="1">
                <a:solidFill>
                  <a:srgbClr val="000000"/>
                </a:solidFill>
              </a:rPr>
              <a:t>specificita</a:t>
            </a:r>
            <a:endParaRPr lang="en-US" dirty="0">
              <a:solidFill>
                <a:srgbClr val="000000"/>
              </a:solidFill>
            </a:endParaRPr>
          </a:p>
          <a:p>
            <a:pPr algn="l"/>
            <a:r>
              <a:rPr lang="en-US" dirty="0">
                <a:solidFill>
                  <a:srgbClr val="000000"/>
                </a:solidFill>
              </a:rPr>
              <a:t>	ii) transport </a:t>
            </a:r>
            <a:r>
              <a:rPr lang="en-US" dirty="0" err="1">
                <a:solidFill>
                  <a:srgbClr val="000000"/>
                </a:solidFill>
              </a:rPr>
              <a:t>může</a:t>
            </a:r>
            <a:r>
              <a:rPr lang="en-US" dirty="0">
                <a:solidFill>
                  <a:srgbClr val="000000"/>
                </a:solidFill>
              </a:rPr>
              <a:t> </a:t>
            </a:r>
            <a:r>
              <a:rPr lang="en-US" dirty="0" err="1">
                <a:solidFill>
                  <a:srgbClr val="000000"/>
                </a:solidFill>
              </a:rPr>
              <a:t>být</a:t>
            </a:r>
            <a:r>
              <a:rPr lang="en-US" dirty="0">
                <a:solidFill>
                  <a:srgbClr val="000000"/>
                </a:solidFill>
              </a:rPr>
              <a:t> </a:t>
            </a:r>
            <a:r>
              <a:rPr lang="en-US" dirty="0" err="1">
                <a:solidFill>
                  <a:srgbClr val="000000"/>
                </a:solidFill>
              </a:rPr>
              <a:t>inhibován</a:t>
            </a:r>
            <a:r>
              <a:rPr lang="en-US" dirty="0">
                <a:solidFill>
                  <a:srgbClr val="000000"/>
                </a:solidFill>
              </a:rPr>
              <a:t> </a:t>
            </a:r>
          </a:p>
          <a:p>
            <a:pPr algn="l"/>
            <a:endParaRPr lang="en-US" dirty="0">
              <a:solidFill>
                <a:srgbClr val="000000"/>
              </a:solidFill>
            </a:endParaRPr>
          </a:p>
          <a:p>
            <a:pPr algn="l"/>
            <a:endParaRPr lang="en-US" dirty="0">
              <a:solidFill>
                <a:srgbClr val="000000"/>
              </a:solidFill>
            </a:endParaRPr>
          </a:p>
        </p:txBody>
      </p:sp>
      <p:pic>
        <p:nvPicPr>
          <p:cNvPr id="8" name="Picture 7" descr="Screen shot 2010-11-16 at 9.37.09 AM.png"/>
          <p:cNvPicPr>
            <a:picLocks noChangeAspect="1"/>
          </p:cNvPicPr>
          <p:nvPr/>
        </p:nvPicPr>
        <p:blipFill>
          <a:blip r:embed="rId2"/>
          <a:stretch>
            <a:fillRect/>
          </a:stretch>
        </p:blipFill>
        <p:spPr>
          <a:xfrm>
            <a:off x="167774" y="1763246"/>
            <a:ext cx="6915655" cy="4593104"/>
          </a:xfrm>
          <a:prstGeom prst="rect">
            <a:avLst/>
          </a:prstGeom>
        </p:spPr>
      </p:pic>
      <p:sp>
        <p:nvSpPr>
          <p:cNvPr id="9" name="TextBox 8"/>
          <p:cNvSpPr txBox="1"/>
          <p:nvPr/>
        </p:nvSpPr>
        <p:spPr>
          <a:xfrm>
            <a:off x="3486280" y="2918583"/>
            <a:ext cx="3066919" cy="707886"/>
          </a:xfrm>
          <a:prstGeom prst="rect">
            <a:avLst/>
          </a:prstGeom>
          <a:noFill/>
        </p:spPr>
        <p:txBody>
          <a:bodyPr wrap="square" rtlCol="0">
            <a:spAutoFit/>
          </a:bodyPr>
          <a:lstStyle/>
          <a:p>
            <a:r>
              <a:rPr lang="en-US" sz="1600" dirty="0" err="1">
                <a:solidFill>
                  <a:srgbClr val="000000"/>
                </a:solidFill>
              </a:rPr>
              <a:t>difúze</a:t>
            </a:r>
            <a:r>
              <a:rPr lang="en-US" sz="1600" dirty="0">
                <a:solidFill>
                  <a:srgbClr val="000000"/>
                </a:solidFill>
              </a:rPr>
              <a:t> </a:t>
            </a:r>
            <a:r>
              <a:rPr lang="en-US" sz="1600" dirty="0" err="1">
                <a:solidFill>
                  <a:srgbClr val="000000"/>
                </a:solidFill>
              </a:rPr>
              <a:t>pomocí</a:t>
            </a:r>
            <a:r>
              <a:rPr lang="en-US" sz="1600" dirty="0">
                <a:solidFill>
                  <a:srgbClr val="000000"/>
                </a:solidFill>
              </a:rPr>
              <a:t> </a:t>
            </a:r>
            <a:r>
              <a:rPr lang="en-US" sz="1600" dirty="0" err="1">
                <a:solidFill>
                  <a:srgbClr val="000000"/>
                </a:solidFill>
              </a:rPr>
              <a:t>přenašeče</a:t>
            </a:r>
            <a:endParaRPr lang="en-US" sz="1600" dirty="0">
              <a:solidFill>
                <a:srgbClr val="000000"/>
              </a:solidFill>
            </a:endParaRPr>
          </a:p>
          <a:p>
            <a:r>
              <a:rPr lang="en-US" sz="1600" dirty="0">
                <a:solidFill>
                  <a:srgbClr val="000000"/>
                </a:solidFill>
              </a:rPr>
              <a:t>K</a:t>
            </a:r>
            <a:r>
              <a:rPr lang="en-US" sz="1600" baseline="-25000" dirty="0">
                <a:solidFill>
                  <a:srgbClr val="000000"/>
                </a:solidFill>
              </a:rPr>
              <a:t>M</a:t>
            </a:r>
            <a:r>
              <a:rPr lang="en-US" sz="1600" dirty="0">
                <a:solidFill>
                  <a:srgbClr val="000000"/>
                </a:solidFill>
              </a:rPr>
              <a:t>=2mM, </a:t>
            </a:r>
            <a:r>
              <a:rPr lang="en-US" sz="1600" dirty="0" err="1">
                <a:solidFill>
                  <a:srgbClr val="000000"/>
                </a:solidFill>
              </a:rPr>
              <a:t>V</a:t>
            </a:r>
            <a:r>
              <a:rPr lang="en-US" sz="1600" baseline="-25000" dirty="0" err="1">
                <a:solidFill>
                  <a:srgbClr val="000000"/>
                </a:solidFill>
              </a:rPr>
              <a:t>lim</a:t>
            </a:r>
            <a:r>
              <a:rPr lang="en-US" sz="1600" dirty="0">
                <a:solidFill>
                  <a:srgbClr val="000000"/>
                </a:solidFill>
              </a:rPr>
              <a:t>=7mmol/min</a:t>
            </a:r>
          </a:p>
        </p:txBody>
      </p:sp>
      <p:sp>
        <p:nvSpPr>
          <p:cNvPr id="10" name="TextBox 9"/>
          <p:cNvSpPr txBox="1"/>
          <p:nvPr/>
        </p:nvSpPr>
        <p:spPr>
          <a:xfrm>
            <a:off x="3806405" y="4433212"/>
            <a:ext cx="3066919" cy="338554"/>
          </a:xfrm>
          <a:prstGeom prst="rect">
            <a:avLst/>
          </a:prstGeom>
          <a:noFill/>
        </p:spPr>
        <p:txBody>
          <a:bodyPr wrap="square" rtlCol="0">
            <a:spAutoFit/>
          </a:bodyPr>
          <a:lstStyle/>
          <a:p>
            <a:r>
              <a:rPr lang="en-US" sz="1600" dirty="0" err="1">
                <a:solidFill>
                  <a:srgbClr val="000000"/>
                </a:solidFill>
              </a:rPr>
              <a:t>volná</a:t>
            </a:r>
            <a:r>
              <a:rPr lang="en-US" sz="1600" dirty="0">
                <a:solidFill>
                  <a:srgbClr val="000000"/>
                </a:solidFill>
              </a:rPr>
              <a:t> </a:t>
            </a:r>
            <a:r>
              <a:rPr lang="en-US" sz="1600" dirty="0" err="1">
                <a:solidFill>
                  <a:srgbClr val="000000"/>
                </a:solidFill>
              </a:rPr>
              <a:t>difúze</a:t>
            </a:r>
            <a:endParaRPr lang="en-US" sz="1600" dirty="0">
              <a:solidFill>
                <a:srgbClr val="000000"/>
              </a:solidFill>
            </a:endParaRPr>
          </a:p>
        </p:txBody>
      </p:sp>
    </p:spTree>
    <p:extLst>
      <p:ext uri="{BB962C8B-B14F-4D97-AF65-F5344CB8AC3E}">
        <p14:creationId xmlns:p14="http://schemas.microsoft.com/office/powerpoint/2010/main" val="1081698410"/>
      </p:ext>
    </p:extLst>
  </p:cSld>
  <p:clrMapOvr>
    <a:masterClrMapping/>
  </p:clrMapOvr>
  <p:transition spd="med">
    <p:diamon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solidFill>
                  <a:srgbClr val="000000"/>
                </a:solidFill>
              </a:rPr>
              <a:t>2021/11/23</a:t>
            </a:r>
            <a:endParaRPr lang="en-US">
              <a:solidFill>
                <a:srgbClr val="000000"/>
              </a:solidFill>
            </a:endParaRPr>
          </a:p>
        </p:txBody>
      </p:sp>
      <p:sp>
        <p:nvSpPr>
          <p:cNvPr id="5" name="Footer Placeholder 4"/>
          <p:cNvSpPr>
            <a:spLocks noGrp="1"/>
          </p:cNvSpPr>
          <p:nvPr>
            <p:ph type="ftr" sz="quarter" idx="11"/>
          </p:nvPr>
        </p:nvSpPr>
        <p:spPr/>
        <p:txBody>
          <a:bodyPr/>
          <a:lstStyle/>
          <a:p>
            <a:r>
              <a:rPr lang="en-US">
                <a:solidFill>
                  <a:srgbClr val="000000"/>
                </a:solidFill>
              </a:rPr>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solidFill>
                  <a:srgbClr val="000000"/>
                </a:solidFill>
              </a:rPr>
              <a:pPr/>
              <a:t>29</a:t>
            </a:fld>
            <a:endParaRPr lang="en-US">
              <a:solidFill>
                <a:srgbClr val="000000"/>
              </a:solidFill>
            </a:endParaRPr>
          </a:p>
        </p:txBody>
      </p:sp>
      <p:sp>
        <p:nvSpPr>
          <p:cNvPr id="7" name="TextBox 6"/>
          <p:cNvSpPr txBox="1"/>
          <p:nvPr/>
        </p:nvSpPr>
        <p:spPr>
          <a:xfrm>
            <a:off x="457200" y="683980"/>
            <a:ext cx="8229600" cy="4401204"/>
          </a:xfrm>
          <a:prstGeom prst="rect">
            <a:avLst/>
          </a:prstGeom>
          <a:noFill/>
        </p:spPr>
        <p:txBody>
          <a:bodyPr wrap="square" rtlCol="0">
            <a:spAutoFit/>
          </a:bodyPr>
          <a:lstStyle/>
          <a:p>
            <a:r>
              <a:rPr lang="en-US" sz="2000" dirty="0" err="1">
                <a:solidFill>
                  <a:srgbClr val="000000"/>
                </a:solidFill>
              </a:rPr>
              <a:t>Efektivita</a:t>
            </a:r>
            <a:r>
              <a:rPr lang="en-US" sz="2000" dirty="0">
                <a:solidFill>
                  <a:srgbClr val="000000"/>
                </a:solidFill>
              </a:rPr>
              <a:t> </a:t>
            </a:r>
            <a:r>
              <a:rPr lang="en-US" sz="2000" dirty="0" err="1">
                <a:solidFill>
                  <a:srgbClr val="000000"/>
                </a:solidFill>
              </a:rPr>
              <a:t>transportu</a:t>
            </a:r>
            <a:r>
              <a:rPr lang="en-US" sz="2000" dirty="0">
                <a:solidFill>
                  <a:srgbClr val="000000"/>
                </a:solidFill>
              </a:rPr>
              <a:t> </a:t>
            </a:r>
            <a:r>
              <a:rPr lang="en-US" sz="2000" dirty="0" err="1">
                <a:solidFill>
                  <a:srgbClr val="000000"/>
                </a:solidFill>
              </a:rPr>
              <a:t>pomocí</a:t>
            </a:r>
            <a:r>
              <a:rPr lang="en-US" sz="2000" dirty="0">
                <a:solidFill>
                  <a:srgbClr val="000000"/>
                </a:solidFill>
              </a:rPr>
              <a:t> </a:t>
            </a:r>
            <a:r>
              <a:rPr lang="en-US" sz="2000" dirty="0" err="1">
                <a:solidFill>
                  <a:srgbClr val="000000"/>
                </a:solidFill>
              </a:rPr>
              <a:t>specifických</a:t>
            </a:r>
            <a:r>
              <a:rPr lang="en-US" sz="2000" dirty="0">
                <a:solidFill>
                  <a:srgbClr val="000000"/>
                </a:solidFill>
              </a:rPr>
              <a:t> </a:t>
            </a:r>
            <a:r>
              <a:rPr lang="en-US" sz="2000" dirty="0" err="1">
                <a:solidFill>
                  <a:srgbClr val="000000"/>
                </a:solidFill>
              </a:rPr>
              <a:t>přenašečů</a:t>
            </a:r>
            <a:r>
              <a:rPr lang="en-US" sz="2000" dirty="0">
                <a:solidFill>
                  <a:srgbClr val="000000"/>
                </a:solidFill>
              </a:rPr>
              <a:t> </a:t>
            </a:r>
            <a:r>
              <a:rPr lang="en-US" sz="2000" dirty="0" err="1">
                <a:solidFill>
                  <a:srgbClr val="000000"/>
                </a:solidFill>
              </a:rPr>
              <a:t>může</a:t>
            </a:r>
            <a:r>
              <a:rPr lang="en-US" sz="2000" dirty="0">
                <a:solidFill>
                  <a:srgbClr val="000000"/>
                </a:solidFill>
              </a:rPr>
              <a:t> </a:t>
            </a:r>
            <a:r>
              <a:rPr lang="en-US" sz="2000" dirty="0" err="1">
                <a:solidFill>
                  <a:srgbClr val="000000"/>
                </a:solidFill>
              </a:rPr>
              <a:t>být</a:t>
            </a:r>
            <a:r>
              <a:rPr lang="en-US" sz="2000" dirty="0">
                <a:solidFill>
                  <a:srgbClr val="000000"/>
                </a:solidFill>
              </a:rPr>
              <a:t> </a:t>
            </a:r>
            <a:r>
              <a:rPr lang="en-US" sz="2000" dirty="0" err="1">
                <a:solidFill>
                  <a:srgbClr val="000000"/>
                </a:solidFill>
              </a:rPr>
              <a:t>ovlivněna</a:t>
            </a:r>
            <a:r>
              <a:rPr lang="en-US" sz="2000" dirty="0">
                <a:solidFill>
                  <a:srgbClr val="000000"/>
                </a:solidFill>
              </a:rPr>
              <a:t>:</a:t>
            </a:r>
          </a:p>
          <a:p>
            <a:pPr marL="342900" indent="-342900" algn="l">
              <a:buAutoNum type="alphaLcParenR"/>
            </a:pPr>
            <a:r>
              <a:rPr lang="en-US" dirty="0" err="1">
                <a:solidFill>
                  <a:srgbClr val="000000"/>
                </a:solidFill>
              </a:rPr>
              <a:t>Koncentračním</a:t>
            </a:r>
            <a:r>
              <a:rPr lang="en-US" dirty="0">
                <a:solidFill>
                  <a:srgbClr val="000000"/>
                </a:solidFill>
              </a:rPr>
              <a:t> </a:t>
            </a:r>
            <a:r>
              <a:rPr lang="en-US" dirty="0" err="1">
                <a:solidFill>
                  <a:srgbClr val="000000"/>
                </a:solidFill>
              </a:rPr>
              <a:t>spádem</a:t>
            </a:r>
            <a:endParaRPr lang="en-US" dirty="0">
              <a:solidFill>
                <a:srgbClr val="000000"/>
              </a:solidFill>
            </a:endParaRPr>
          </a:p>
          <a:p>
            <a:pPr marL="342900" indent="-342900" algn="l">
              <a:buAutoNum type="alphaLcParenR"/>
            </a:pPr>
            <a:r>
              <a:rPr lang="en-US" dirty="0" err="1">
                <a:solidFill>
                  <a:srgbClr val="000000"/>
                </a:solidFill>
              </a:rPr>
              <a:t>Elektrické</a:t>
            </a:r>
            <a:r>
              <a:rPr lang="en-US" dirty="0">
                <a:solidFill>
                  <a:srgbClr val="000000"/>
                </a:solidFill>
              </a:rPr>
              <a:t> </a:t>
            </a:r>
            <a:r>
              <a:rPr lang="en-US" dirty="0" err="1">
                <a:solidFill>
                  <a:srgbClr val="000000"/>
                </a:solidFill>
              </a:rPr>
              <a:t>řízení</a:t>
            </a:r>
            <a:endParaRPr lang="en-US" dirty="0">
              <a:solidFill>
                <a:srgbClr val="000000"/>
              </a:solidFill>
            </a:endParaRPr>
          </a:p>
          <a:p>
            <a:pPr marL="342900" indent="-342900" algn="l">
              <a:buAutoNum type="alphaLcParenR"/>
            </a:pPr>
            <a:r>
              <a:rPr lang="en-US" dirty="0" err="1">
                <a:solidFill>
                  <a:srgbClr val="000000"/>
                </a:solidFill>
              </a:rPr>
              <a:t>Chemické</a:t>
            </a:r>
            <a:r>
              <a:rPr lang="en-US" dirty="0">
                <a:solidFill>
                  <a:srgbClr val="000000"/>
                </a:solidFill>
              </a:rPr>
              <a:t> </a:t>
            </a:r>
            <a:r>
              <a:rPr lang="en-US" dirty="0" err="1">
                <a:solidFill>
                  <a:srgbClr val="000000"/>
                </a:solidFill>
              </a:rPr>
              <a:t>řízení</a:t>
            </a:r>
            <a:endParaRPr lang="en-US" dirty="0">
              <a:solidFill>
                <a:srgbClr val="000000"/>
              </a:solidFill>
            </a:endParaRPr>
          </a:p>
          <a:p>
            <a:pPr marL="342900" indent="-342900" algn="l">
              <a:buAutoNum type="alphaLcParenR"/>
            </a:pPr>
            <a:r>
              <a:rPr lang="en-US" dirty="0" err="1">
                <a:solidFill>
                  <a:srgbClr val="000000"/>
                </a:solidFill>
              </a:rPr>
              <a:t>Řízení</a:t>
            </a:r>
            <a:r>
              <a:rPr lang="en-US" dirty="0">
                <a:solidFill>
                  <a:srgbClr val="000000"/>
                </a:solidFill>
              </a:rPr>
              <a:t> </a:t>
            </a:r>
            <a:r>
              <a:rPr lang="en-US" dirty="0" err="1">
                <a:solidFill>
                  <a:srgbClr val="000000"/>
                </a:solidFill>
              </a:rPr>
              <a:t>mechanickými</a:t>
            </a:r>
            <a:r>
              <a:rPr lang="en-US" dirty="0">
                <a:solidFill>
                  <a:srgbClr val="000000"/>
                </a:solidFill>
              </a:rPr>
              <a:t> </a:t>
            </a:r>
            <a:r>
              <a:rPr lang="en-US" dirty="0" err="1">
                <a:solidFill>
                  <a:srgbClr val="000000"/>
                </a:solidFill>
              </a:rPr>
              <a:t>podněty</a:t>
            </a:r>
            <a:endParaRPr lang="en-US" dirty="0">
              <a:solidFill>
                <a:srgbClr val="000000"/>
              </a:solidFill>
            </a:endParaRPr>
          </a:p>
          <a:p>
            <a:pPr marL="342900" indent="-342900" algn="l"/>
            <a:endParaRPr lang="en-US" dirty="0">
              <a:solidFill>
                <a:srgbClr val="000000"/>
              </a:solidFill>
            </a:endParaRPr>
          </a:p>
          <a:p>
            <a:pPr marL="342900" indent="-342900" algn="l"/>
            <a:r>
              <a:rPr lang="en-US" dirty="0">
                <a:solidFill>
                  <a:srgbClr val="000000"/>
                </a:solidFill>
              </a:rPr>
              <a:t>5) </a:t>
            </a:r>
            <a:r>
              <a:rPr lang="en-US" dirty="0" err="1">
                <a:solidFill>
                  <a:srgbClr val="000000"/>
                </a:solidFill>
              </a:rPr>
              <a:t>Aktivní</a:t>
            </a:r>
            <a:r>
              <a:rPr lang="en-US" dirty="0">
                <a:solidFill>
                  <a:srgbClr val="000000"/>
                </a:solidFill>
              </a:rPr>
              <a:t> transport (viz. </a:t>
            </a:r>
            <a:r>
              <a:rPr lang="en-US" dirty="0" err="1">
                <a:solidFill>
                  <a:srgbClr val="000000"/>
                </a:solidFill>
              </a:rPr>
              <a:t>tabulka</a:t>
            </a:r>
            <a:r>
              <a:rPr lang="en-US" dirty="0">
                <a:solidFill>
                  <a:srgbClr val="000000"/>
                </a:solidFill>
              </a:rPr>
              <a:t>)</a:t>
            </a:r>
          </a:p>
          <a:p>
            <a:pPr marL="342900" indent="-342900" algn="l"/>
            <a:endParaRPr lang="en-US" dirty="0">
              <a:solidFill>
                <a:srgbClr val="000000"/>
              </a:solidFill>
            </a:endParaRPr>
          </a:p>
          <a:p>
            <a:pPr marL="342900" indent="-342900" algn="l"/>
            <a:r>
              <a:rPr lang="en-US" dirty="0">
                <a:solidFill>
                  <a:srgbClr val="000000"/>
                </a:solidFill>
              </a:rPr>
              <a:t>6</a:t>
            </a:r>
            <a:r>
              <a:rPr lang="en-US" sz="2000" dirty="0">
                <a:solidFill>
                  <a:srgbClr val="000000"/>
                </a:solidFill>
              </a:rPr>
              <a:t>) </a:t>
            </a:r>
            <a:r>
              <a:rPr lang="en-US" sz="2000" dirty="0" err="1">
                <a:solidFill>
                  <a:srgbClr val="000000"/>
                </a:solidFill>
              </a:rPr>
              <a:t>Skupinová</a:t>
            </a:r>
            <a:r>
              <a:rPr lang="en-US" sz="2000" dirty="0">
                <a:solidFill>
                  <a:srgbClr val="000000"/>
                </a:solidFill>
              </a:rPr>
              <a:t> </a:t>
            </a:r>
            <a:r>
              <a:rPr lang="en-US" sz="2000" dirty="0" err="1">
                <a:solidFill>
                  <a:srgbClr val="000000"/>
                </a:solidFill>
              </a:rPr>
              <a:t>translokace</a:t>
            </a:r>
            <a:endParaRPr lang="en-US" sz="2000" dirty="0">
              <a:solidFill>
                <a:srgbClr val="000000"/>
              </a:solidFill>
            </a:endParaRPr>
          </a:p>
          <a:p>
            <a:pPr marL="342900" indent="-342900" algn="l"/>
            <a:endParaRPr lang="en-US" dirty="0">
              <a:solidFill>
                <a:srgbClr val="000000"/>
              </a:solidFill>
            </a:endParaRPr>
          </a:p>
          <a:p>
            <a:pPr marL="342900" indent="-342900" algn="l"/>
            <a:endParaRPr lang="en-US" dirty="0">
              <a:solidFill>
                <a:srgbClr val="000000"/>
              </a:solidFill>
            </a:endParaRPr>
          </a:p>
          <a:p>
            <a:pPr marL="342900" indent="-342900" algn="l"/>
            <a:endParaRPr lang="en-US" dirty="0">
              <a:solidFill>
                <a:srgbClr val="000000"/>
              </a:solidFill>
            </a:endParaRPr>
          </a:p>
        </p:txBody>
      </p:sp>
    </p:spTree>
    <p:extLst>
      <p:ext uri="{BB962C8B-B14F-4D97-AF65-F5344CB8AC3E}">
        <p14:creationId xmlns:p14="http://schemas.microsoft.com/office/powerpoint/2010/main" val="997501252"/>
      </p:ext>
    </p:extLst>
  </p:cSld>
  <p:clrMapOvr>
    <a:masterClrMapping/>
  </p:clrMapOvr>
  <p:transition spd="med">
    <p:diamon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3</a:t>
            </a:fld>
            <a:endParaRPr lang="en-US"/>
          </a:p>
        </p:txBody>
      </p:sp>
      <p:pic>
        <p:nvPicPr>
          <p:cNvPr id="7" name="Picture 6" descr="Screen shot 2010-11-15 at 11.02.23 PM.png"/>
          <p:cNvPicPr>
            <a:picLocks noChangeAspect="1"/>
          </p:cNvPicPr>
          <p:nvPr/>
        </p:nvPicPr>
        <p:blipFill>
          <a:blip r:embed="rId2"/>
          <a:stretch>
            <a:fillRect/>
          </a:stretch>
        </p:blipFill>
        <p:spPr>
          <a:xfrm>
            <a:off x="131788" y="1416010"/>
            <a:ext cx="8856472" cy="3899386"/>
          </a:xfrm>
          <a:prstGeom prst="rect">
            <a:avLst/>
          </a:prstGeom>
        </p:spPr>
      </p:pic>
    </p:spTree>
    <p:extLst>
      <p:ext uri="{BB962C8B-B14F-4D97-AF65-F5344CB8AC3E}">
        <p14:creationId xmlns:p14="http://schemas.microsoft.com/office/powerpoint/2010/main" val="3740076516"/>
      </p:ext>
    </p:extLst>
  </p:cSld>
  <p:clrMapOvr>
    <a:masterClrMapping/>
  </p:clrMapOvr>
  <p:transition spd="med">
    <p:diamon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30</a:t>
            </a:fld>
            <a:endParaRPr lang="en-US"/>
          </a:p>
        </p:txBody>
      </p:sp>
      <p:pic>
        <p:nvPicPr>
          <p:cNvPr id="8" name="Picture 7" descr="Screen shot 2010-11-15 at 11.54.14 PM.png"/>
          <p:cNvPicPr>
            <a:picLocks noChangeAspect="1"/>
          </p:cNvPicPr>
          <p:nvPr/>
        </p:nvPicPr>
        <p:blipFill>
          <a:blip r:embed="rId2"/>
          <a:stretch>
            <a:fillRect/>
          </a:stretch>
        </p:blipFill>
        <p:spPr>
          <a:xfrm>
            <a:off x="1120573" y="95856"/>
            <a:ext cx="6990111" cy="6270025"/>
          </a:xfrm>
          <a:prstGeom prst="rect">
            <a:avLst/>
          </a:prstGeom>
        </p:spPr>
      </p:pic>
    </p:spTree>
    <p:extLst>
      <p:ext uri="{BB962C8B-B14F-4D97-AF65-F5344CB8AC3E}">
        <p14:creationId xmlns:p14="http://schemas.microsoft.com/office/powerpoint/2010/main" val="820146554"/>
      </p:ext>
    </p:extLst>
  </p:cSld>
  <p:clrMapOvr>
    <a:masterClrMapping/>
  </p:clrMapOvr>
  <p:transition spd="med">
    <p:diamon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31</a:t>
            </a:fld>
            <a:endParaRPr lang="en-US"/>
          </a:p>
        </p:txBody>
      </p:sp>
      <p:sp>
        <p:nvSpPr>
          <p:cNvPr id="7" name="Rectangle 6"/>
          <p:cNvSpPr/>
          <p:nvPr/>
        </p:nvSpPr>
        <p:spPr>
          <a:xfrm>
            <a:off x="860339" y="2108771"/>
            <a:ext cx="8005118" cy="1477328"/>
          </a:xfrm>
          <a:prstGeom prst="rect">
            <a:avLst/>
          </a:prstGeom>
        </p:spPr>
        <p:txBody>
          <a:bodyPr wrap="square">
            <a:spAutoFit/>
          </a:bodyPr>
          <a:lstStyle/>
          <a:p>
            <a:r>
              <a:rPr lang="en-US" dirty="0">
                <a:hlinkClick r:id="rId2"/>
              </a:rPr>
              <a:t>http://www.youtube.com/watch?v=ULR79TiUj80</a:t>
            </a:r>
            <a:endParaRPr lang="en-US" dirty="0"/>
          </a:p>
          <a:p>
            <a:r>
              <a:rPr lang="en-US" dirty="0">
                <a:hlinkClick r:id="rId3"/>
              </a:rPr>
              <a:t>http://www.youtube.com/watch?v=moPJkCbKjBs&amp;feature=related</a:t>
            </a:r>
            <a:endParaRPr lang="en-US" dirty="0"/>
          </a:p>
          <a:p>
            <a:r>
              <a:rPr lang="en-US" dirty="0">
                <a:hlinkClick r:id="rId4"/>
              </a:rPr>
              <a:t>http://www.youtube.com/watch?v=LKN5sq5dtW4&amp;feature=related</a:t>
            </a:r>
            <a:endParaRPr lang="en-US" dirty="0"/>
          </a:p>
          <a:p>
            <a:r>
              <a:rPr lang="en-US" dirty="0">
                <a:hlinkClick r:id="rId5"/>
              </a:rPr>
              <a:t>http://www.youtube.com/watch?v=IzuKhespz20&amp;feature=related</a:t>
            </a:r>
            <a:endParaRPr lang="en-US" dirty="0"/>
          </a:p>
          <a:p>
            <a:endParaRPr lang="en-US" dirty="0"/>
          </a:p>
        </p:txBody>
      </p:sp>
      <p:sp>
        <p:nvSpPr>
          <p:cNvPr id="8" name="TextBox 7"/>
          <p:cNvSpPr txBox="1"/>
          <p:nvPr/>
        </p:nvSpPr>
        <p:spPr>
          <a:xfrm>
            <a:off x="860339" y="515211"/>
            <a:ext cx="4063584" cy="307777"/>
          </a:xfrm>
          <a:prstGeom prst="rect">
            <a:avLst/>
          </a:prstGeom>
          <a:noFill/>
        </p:spPr>
        <p:txBody>
          <a:bodyPr wrap="square" rtlCol="0">
            <a:spAutoFit/>
          </a:bodyPr>
          <a:lstStyle/>
          <a:p>
            <a:r>
              <a:rPr lang="en-US" dirty="0" err="1">
                <a:solidFill>
                  <a:srgbClr val="000000"/>
                </a:solidFill>
              </a:rPr>
              <a:t>Vizualizace</a:t>
            </a:r>
            <a:r>
              <a:rPr lang="en-US" dirty="0">
                <a:solidFill>
                  <a:srgbClr val="000000"/>
                </a:solidFill>
              </a:rPr>
              <a:t> </a:t>
            </a:r>
            <a:r>
              <a:rPr lang="en-US" dirty="0" err="1">
                <a:solidFill>
                  <a:srgbClr val="000000"/>
                </a:solidFill>
              </a:rPr>
              <a:t>membrán</a:t>
            </a:r>
            <a:r>
              <a:rPr lang="en-US" dirty="0">
                <a:solidFill>
                  <a:srgbClr val="000000"/>
                </a:solidFill>
              </a:rPr>
              <a:t>, </a:t>
            </a:r>
            <a:r>
              <a:rPr lang="en-US" dirty="0" err="1">
                <a:solidFill>
                  <a:srgbClr val="000000"/>
                </a:solidFill>
              </a:rPr>
              <a:t>např</a:t>
            </a:r>
            <a:r>
              <a:rPr lang="en-US" dirty="0">
                <a:solidFill>
                  <a:srgbClr val="000000"/>
                </a:solidFill>
              </a:rPr>
              <a:t>.:</a:t>
            </a:r>
          </a:p>
        </p:txBody>
      </p:sp>
    </p:spTree>
    <p:extLst>
      <p:ext uri="{BB962C8B-B14F-4D97-AF65-F5344CB8AC3E}">
        <p14:creationId xmlns:p14="http://schemas.microsoft.com/office/powerpoint/2010/main" val="3025408850"/>
      </p:ext>
    </p:extLst>
  </p:cSld>
  <p:clrMapOvr>
    <a:masterClrMapping/>
  </p:clrMapOvr>
  <p:transition spd="med">
    <p:diamon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solidFill>
                  <a:srgbClr val="000000"/>
                </a:solidFill>
              </a:rPr>
              <a:t>2021/11/23</a:t>
            </a:r>
            <a:endParaRPr lang="en-US">
              <a:solidFill>
                <a:srgbClr val="000000"/>
              </a:solidFill>
            </a:endParaRPr>
          </a:p>
        </p:txBody>
      </p:sp>
      <p:sp>
        <p:nvSpPr>
          <p:cNvPr id="5" name="Footer Placeholder 4"/>
          <p:cNvSpPr>
            <a:spLocks noGrp="1"/>
          </p:cNvSpPr>
          <p:nvPr>
            <p:ph type="ftr" sz="quarter" idx="11"/>
          </p:nvPr>
        </p:nvSpPr>
        <p:spPr/>
        <p:txBody>
          <a:bodyPr/>
          <a:lstStyle/>
          <a:p>
            <a:r>
              <a:rPr lang="en-US">
                <a:solidFill>
                  <a:srgbClr val="000000"/>
                </a:solidFill>
              </a:rPr>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solidFill>
                  <a:srgbClr val="000000"/>
                </a:solidFill>
              </a:rPr>
              <a:pPr/>
              <a:t>32</a:t>
            </a:fld>
            <a:endParaRPr lang="en-US">
              <a:solidFill>
                <a:srgbClr val="000000"/>
              </a:solidFill>
            </a:endParaRPr>
          </a:p>
        </p:txBody>
      </p:sp>
      <p:sp>
        <p:nvSpPr>
          <p:cNvPr id="7" name="TextBox 6"/>
          <p:cNvSpPr txBox="1"/>
          <p:nvPr/>
        </p:nvSpPr>
        <p:spPr>
          <a:xfrm>
            <a:off x="457200" y="551156"/>
            <a:ext cx="8420237" cy="3539430"/>
          </a:xfrm>
          <a:prstGeom prst="rect">
            <a:avLst/>
          </a:prstGeom>
          <a:noFill/>
        </p:spPr>
        <p:txBody>
          <a:bodyPr wrap="square" rtlCol="0">
            <a:spAutoFit/>
          </a:bodyPr>
          <a:lstStyle/>
          <a:p>
            <a:pPr algn="l"/>
            <a:r>
              <a:rPr lang="en-US" dirty="0" err="1">
                <a:solidFill>
                  <a:srgbClr val="000000"/>
                </a:solidFill>
              </a:rPr>
              <a:t>Osmóza</a:t>
            </a:r>
            <a:endParaRPr lang="en-US" dirty="0">
              <a:solidFill>
                <a:srgbClr val="000000"/>
              </a:solidFill>
            </a:endParaRPr>
          </a:p>
          <a:p>
            <a:pPr algn="l"/>
            <a:r>
              <a:rPr lang="en-US" dirty="0">
                <a:solidFill>
                  <a:srgbClr val="000000"/>
                </a:solidFill>
              </a:rPr>
              <a:t>z </a:t>
            </a:r>
            <a:r>
              <a:rPr lang="en-US" dirty="0" err="1">
                <a:solidFill>
                  <a:srgbClr val="000000"/>
                </a:solidFill>
              </a:rPr>
              <a:t>řeckého</a:t>
            </a:r>
            <a:r>
              <a:rPr lang="en-US" dirty="0">
                <a:solidFill>
                  <a:srgbClr val="000000"/>
                </a:solidFill>
              </a:rPr>
              <a:t> </a:t>
            </a:r>
            <a:r>
              <a:rPr lang="en-US" dirty="0" err="1">
                <a:solidFill>
                  <a:srgbClr val="000000"/>
                </a:solidFill>
              </a:rPr>
              <a:t>tlak/tlačit</a:t>
            </a:r>
            <a:endParaRPr lang="en-US" dirty="0">
              <a:solidFill>
                <a:srgbClr val="000000"/>
              </a:solidFill>
            </a:endParaRPr>
          </a:p>
          <a:p>
            <a:pPr algn="l">
              <a:buFont typeface="Symbol" charset="2"/>
              <a:buChar char="P"/>
            </a:pPr>
            <a:r>
              <a:rPr lang="en-US" dirty="0">
                <a:solidFill>
                  <a:srgbClr val="000000"/>
                </a:solidFill>
              </a:rPr>
              <a:t>– </a:t>
            </a:r>
            <a:r>
              <a:rPr lang="en-US" dirty="0" err="1">
                <a:solidFill>
                  <a:srgbClr val="000000"/>
                </a:solidFill>
              </a:rPr>
              <a:t>velké</a:t>
            </a:r>
            <a:r>
              <a:rPr lang="en-US" dirty="0">
                <a:solidFill>
                  <a:srgbClr val="000000"/>
                </a:solidFill>
              </a:rPr>
              <a:t> </a:t>
            </a:r>
            <a:r>
              <a:rPr lang="en-US" dirty="0" err="1">
                <a:solidFill>
                  <a:srgbClr val="000000"/>
                </a:solidFill>
              </a:rPr>
              <a:t>řecké</a:t>
            </a:r>
            <a:r>
              <a:rPr lang="en-US" dirty="0">
                <a:solidFill>
                  <a:srgbClr val="000000"/>
                </a:solidFill>
              </a:rPr>
              <a:t> </a:t>
            </a:r>
            <a:r>
              <a:rPr lang="en-US" dirty="0" err="1">
                <a:solidFill>
                  <a:srgbClr val="000000"/>
                </a:solidFill>
              </a:rPr>
              <a:t>pí</a:t>
            </a:r>
            <a:endParaRPr lang="en-US" dirty="0">
              <a:solidFill>
                <a:srgbClr val="000000"/>
              </a:solidFill>
            </a:endParaRPr>
          </a:p>
          <a:p>
            <a:pPr algn="l"/>
            <a:r>
              <a:rPr lang="en-US" dirty="0" err="1">
                <a:solidFill>
                  <a:srgbClr val="000000"/>
                </a:solidFill>
              </a:rPr>
              <a:t>Síla</a:t>
            </a:r>
            <a:r>
              <a:rPr lang="en-US" dirty="0">
                <a:solidFill>
                  <a:srgbClr val="000000"/>
                </a:solidFill>
              </a:rPr>
              <a:t>, </a:t>
            </a:r>
            <a:r>
              <a:rPr lang="en-US" dirty="0" err="1">
                <a:solidFill>
                  <a:srgbClr val="000000"/>
                </a:solidFill>
              </a:rPr>
              <a:t>kterou</a:t>
            </a:r>
            <a:r>
              <a:rPr lang="en-US" dirty="0">
                <a:solidFill>
                  <a:srgbClr val="000000"/>
                </a:solidFill>
              </a:rPr>
              <a:t> je </a:t>
            </a:r>
            <a:r>
              <a:rPr lang="en-US" dirty="0" err="1">
                <a:solidFill>
                  <a:srgbClr val="000000"/>
                </a:solidFill>
              </a:rPr>
              <a:t>třeba</a:t>
            </a:r>
            <a:r>
              <a:rPr lang="en-US" dirty="0">
                <a:solidFill>
                  <a:srgbClr val="000000"/>
                </a:solidFill>
              </a:rPr>
              <a:t> </a:t>
            </a:r>
            <a:r>
              <a:rPr lang="en-US" dirty="0" err="1">
                <a:solidFill>
                  <a:srgbClr val="000000"/>
                </a:solidFill>
              </a:rPr>
              <a:t>aplikovat</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roztok</a:t>
            </a:r>
            <a:r>
              <a:rPr lang="en-US" dirty="0">
                <a:solidFill>
                  <a:srgbClr val="000000"/>
                </a:solidFill>
              </a:rPr>
              <a:t> </a:t>
            </a:r>
            <a:r>
              <a:rPr lang="en-US" dirty="0" err="1">
                <a:solidFill>
                  <a:srgbClr val="000000"/>
                </a:solidFill>
              </a:rPr>
              <a:t>k</a:t>
            </a:r>
            <a:r>
              <a:rPr lang="en-US" dirty="0">
                <a:solidFill>
                  <a:srgbClr val="000000"/>
                </a:solidFill>
              </a:rPr>
              <a:t> </a:t>
            </a:r>
            <a:r>
              <a:rPr lang="en-US" dirty="0" err="1">
                <a:solidFill>
                  <a:srgbClr val="000000"/>
                </a:solidFill>
              </a:rPr>
              <a:t>zastavení</a:t>
            </a:r>
            <a:r>
              <a:rPr lang="en-US" dirty="0">
                <a:solidFill>
                  <a:srgbClr val="000000"/>
                </a:solidFill>
              </a:rPr>
              <a:t> </a:t>
            </a:r>
            <a:r>
              <a:rPr lang="en-US" dirty="0" err="1">
                <a:solidFill>
                  <a:srgbClr val="000000"/>
                </a:solidFill>
              </a:rPr>
              <a:t>přítoku</a:t>
            </a:r>
            <a:r>
              <a:rPr lang="en-US" dirty="0">
                <a:solidFill>
                  <a:srgbClr val="000000"/>
                </a:solidFill>
              </a:rPr>
              <a:t> </a:t>
            </a:r>
            <a:r>
              <a:rPr lang="en-US" dirty="0" err="1">
                <a:solidFill>
                  <a:srgbClr val="000000"/>
                </a:solidFill>
              </a:rPr>
              <a:t>rozpouštědla</a:t>
            </a:r>
            <a:endParaRPr lang="en-US" dirty="0">
              <a:solidFill>
                <a:srgbClr val="000000"/>
              </a:solidFill>
            </a:endParaRPr>
          </a:p>
          <a:p>
            <a:pPr algn="l"/>
            <a:r>
              <a:rPr lang="en-US" dirty="0" err="1">
                <a:solidFill>
                  <a:srgbClr val="000000"/>
                </a:solidFill>
              </a:rPr>
              <a:t>Osmotický</a:t>
            </a:r>
            <a:r>
              <a:rPr lang="en-US" dirty="0">
                <a:solidFill>
                  <a:srgbClr val="000000"/>
                </a:solidFill>
              </a:rPr>
              <a:t> </a:t>
            </a:r>
            <a:r>
              <a:rPr lang="en-US" dirty="0" err="1">
                <a:solidFill>
                  <a:srgbClr val="000000"/>
                </a:solidFill>
              </a:rPr>
              <a:t>tlak</a:t>
            </a:r>
            <a:r>
              <a:rPr lang="en-US" dirty="0">
                <a:solidFill>
                  <a:srgbClr val="000000"/>
                </a:solidFill>
              </a:rPr>
              <a:t> </a:t>
            </a:r>
            <a:r>
              <a:rPr lang="en-US" dirty="0" err="1">
                <a:solidFill>
                  <a:srgbClr val="000000"/>
                </a:solidFill>
              </a:rPr>
              <a:t>roztoku</a:t>
            </a:r>
            <a:r>
              <a:rPr lang="en-US" dirty="0">
                <a:solidFill>
                  <a:srgbClr val="000000"/>
                </a:solidFill>
              </a:rPr>
              <a:t> je </a:t>
            </a:r>
            <a:r>
              <a:rPr lang="en-US" dirty="0" err="1">
                <a:solidFill>
                  <a:srgbClr val="000000"/>
                </a:solidFill>
              </a:rPr>
              <a:t>úměrný</a:t>
            </a:r>
            <a:r>
              <a:rPr lang="en-US" dirty="0">
                <a:solidFill>
                  <a:srgbClr val="000000"/>
                </a:solidFill>
              </a:rPr>
              <a:t> </a:t>
            </a:r>
            <a:r>
              <a:rPr lang="en-US" dirty="0" err="1">
                <a:solidFill>
                  <a:srgbClr val="000000"/>
                </a:solidFill>
              </a:rPr>
              <a:t>koncentraci</a:t>
            </a:r>
            <a:r>
              <a:rPr lang="en-US" dirty="0">
                <a:solidFill>
                  <a:srgbClr val="000000"/>
                </a:solidFill>
              </a:rPr>
              <a:t> </a:t>
            </a:r>
            <a:r>
              <a:rPr lang="en-US" dirty="0" err="1">
                <a:solidFill>
                  <a:srgbClr val="000000"/>
                </a:solidFill>
              </a:rPr>
              <a:t>rozuštěné</a:t>
            </a:r>
            <a:r>
              <a:rPr lang="en-US" dirty="0">
                <a:solidFill>
                  <a:srgbClr val="000000"/>
                </a:solidFill>
              </a:rPr>
              <a:t> </a:t>
            </a:r>
            <a:r>
              <a:rPr lang="en-US" dirty="0" err="1">
                <a:solidFill>
                  <a:srgbClr val="000000"/>
                </a:solidFill>
              </a:rPr>
              <a:t>látky</a:t>
            </a:r>
            <a:r>
              <a:rPr lang="en-US" dirty="0">
                <a:solidFill>
                  <a:srgbClr val="000000"/>
                </a:solidFill>
              </a:rPr>
              <a:t> </a:t>
            </a:r>
          </a:p>
          <a:p>
            <a:pPr algn="l"/>
            <a:r>
              <a:rPr lang="en-US" dirty="0" err="1">
                <a:solidFill>
                  <a:srgbClr val="000000"/>
                </a:solidFill>
              </a:rPr>
              <a:t>Osmóza</a:t>
            </a:r>
            <a:r>
              <a:rPr lang="en-US" dirty="0">
                <a:solidFill>
                  <a:srgbClr val="000000"/>
                </a:solidFill>
              </a:rPr>
              <a:t> </a:t>
            </a:r>
            <a:r>
              <a:rPr lang="en-US" dirty="0" err="1">
                <a:solidFill>
                  <a:srgbClr val="000000"/>
                </a:solidFill>
              </a:rPr>
              <a:t>umožňuje</a:t>
            </a:r>
            <a:r>
              <a:rPr lang="en-US" dirty="0">
                <a:solidFill>
                  <a:srgbClr val="000000"/>
                </a:solidFill>
              </a:rPr>
              <a:t> </a:t>
            </a:r>
            <a:r>
              <a:rPr lang="en-US" dirty="0" err="1">
                <a:solidFill>
                  <a:srgbClr val="000000"/>
                </a:solidFill>
              </a:rPr>
              <a:t>buňkám</a:t>
            </a:r>
            <a:r>
              <a:rPr lang="en-US" dirty="0">
                <a:solidFill>
                  <a:srgbClr val="000000"/>
                </a:solidFill>
              </a:rPr>
              <a:t> </a:t>
            </a:r>
            <a:r>
              <a:rPr lang="en-US" dirty="0" err="1">
                <a:solidFill>
                  <a:srgbClr val="000000"/>
                </a:solidFill>
              </a:rPr>
              <a:t>držet</a:t>
            </a:r>
            <a:r>
              <a:rPr lang="en-US" dirty="0">
                <a:solidFill>
                  <a:srgbClr val="000000"/>
                </a:solidFill>
              </a:rPr>
              <a:t> </a:t>
            </a:r>
            <a:r>
              <a:rPr lang="en-US" dirty="0" err="1">
                <a:solidFill>
                  <a:srgbClr val="000000"/>
                </a:solidFill>
              </a:rPr>
              <a:t>jejich</a:t>
            </a:r>
            <a:r>
              <a:rPr lang="en-US" dirty="0">
                <a:solidFill>
                  <a:srgbClr val="000000"/>
                </a:solidFill>
              </a:rPr>
              <a:t> </a:t>
            </a:r>
            <a:r>
              <a:rPr lang="en-US" dirty="0" err="1">
                <a:solidFill>
                  <a:srgbClr val="000000"/>
                </a:solidFill>
              </a:rPr>
              <a:t>tvar</a:t>
            </a:r>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r>
              <a:rPr lang="en-US" b="1" dirty="0" err="1">
                <a:solidFill>
                  <a:srgbClr val="000000"/>
                </a:solidFill>
              </a:rPr>
              <a:t>van’t</a:t>
            </a:r>
            <a:r>
              <a:rPr lang="en-US" b="1" dirty="0">
                <a:solidFill>
                  <a:srgbClr val="000000"/>
                </a:solidFill>
              </a:rPr>
              <a:t> </a:t>
            </a:r>
            <a:r>
              <a:rPr lang="en-US" b="1" dirty="0" err="1">
                <a:solidFill>
                  <a:srgbClr val="000000"/>
                </a:solidFill>
              </a:rPr>
              <a:t>Hoffova</a:t>
            </a:r>
            <a:r>
              <a:rPr lang="en-US" b="1" dirty="0">
                <a:solidFill>
                  <a:srgbClr val="000000"/>
                </a:solidFill>
              </a:rPr>
              <a:t> </a:t>
            </a:r>
            <a:r>
              <a:rPr lang="en-US" b="1" dirty="0" err="1">
                <a:solidFill>
                  <a:srgbClr val="000000"/>
                </a:solidFill>
              </a:rPr>
              <a:t>rovnice</a:t>
            </a:r>
            <a:endParaRPr lang="en-US" b="1" dirty="0">
              <a:solidFill>
                <a:srgbClr val="000000"/>
              </a:solidFill>
            </a:endParaRPr>
          </a:p>
          <a:p>
            <a:pPr algn="l"/>
            <a:endParaRPr lang="en-US" dirty="0">
              <a:solidFill>
                <a:srgbClr val="000000"/>
              </a:solidFill>
            </a:endParaRPr>
          </a:p>
        </p:txBody>
      </p:sp>
      <p:pic>
        <p:nvPicPr>
          <p:cNvPr id="8" name="Picture 7" descr="Screen shot 2010-11-23 at 12.50.33 AM.png"/>
          <p:cNvPicPr>
            <a:picLocks noChangeAspect="1"/>
          </p:cNvPicPr>
          <p:nvPr/>
        </p:nvPicPr>
        <p:blipFill>
          <a:blip r:embed="rId2"/>
          <a:stretch>
            <a:fillRect/>
          </a:stretch>
        </p:blipFill>
        <p:spPr>
          <a:xfrm>
            <a:off x="3371850" y="4906506"/>
            <a:ext cx="2882900" cy="660400"/>
          </a:xfrm>
          <a:prstGeom prst="rect">
            <a:avLst/>
          </a:prstGeom>
        </p:spPr>
      </p:pic>
      <p:pic>
        <p:nvPicPr>
          <p:cNvPr id="9" name="Picture 8" descr="Screen shot 2010-11-23 at 12.50.22 AM.png"/>
          <p:cNvPicPr>
            <a:picLocks noChangeAspect="1"/>
          </p:cNvPicPr>
          <p:nvPr/>
        </p:nvPicPr>
        <p:blipFill>
          <a:blip r:embed="rId3"/>
          <a:stretch>
            <a:fillRect/>
          </a:stretch>
        </p:blipFill>
        <p:spPr>
          <a:xfrm>
            <a:off x="2801590" y="3786089"/>
            <a:ext cx="2654300" cy="736600"/>
          </a:xfrm>
          <a:prstGeom prst="rect">
            <a:avLst/>
          </a:prstGeom>
        </p:spPr>
      </p:pic>
      <p:pic>
        <p:nvPicPr>
          <p:cNvPr id="10" name="Picture 9" descr="Screen shot 2010-11-23 at 12.50.03 AM.png"/>
          <p:cNvPicPr>
            <a:picLocks noChangeAspect="1"/>
          </p:cNvPicPr>
          <p:nvPr/>
        </p:nvPicPr>
        <p:blipFill>
          <a:blip r:embed="rId4"/>
          <a:stretch>
            <a:fillRect/>
          </a:stretch>
        </p:blipFill>
        <p:spPr>
          <a:xfrm>
            <a:off x="2889250" y="2556983"/>
            <a:ext cx="3365500" cy="1028700"/>
          </a:xfrm>
          <a:prstGeom prst="rect">
            <a:avLst/>
          </a:prstGeom>
        </p:spPr>
      </p:pic>
    </p:spTree>
    <p:extLst>
      <p:ext uri="{BB962C8B-B14F-4D97-AF65-F5344CB8AC3E}">
        <p14:creationId xmlns:p14="http://schemas.microsoft.com/office/powerpoint/2010/main" val="3292335606"/>
      </p:ext>
    </p:extLst>
  </p:cSld>
  <p:clrMapOvr>
    <a:masterClrMapping/>
  </p:clrMapOvr>
  <p:transition spd="med">
    <p:diamon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33</a:t>
            </a:fld>
            <a:endParaRPr lang="en-US"/>
          </a:p>
        </p:txBody>
      </p:sp>
      <p:pic>
        <p:nvPicPr>
          <p:cNvPr id="7" name="Picture 6" descr="Screen shot 2010-11-23 at 12.47.30 AM.png"/>
          <p:cNvPicPr>
            <a:picLocks noChangeAspect="1"/>
          </p:cNvPicPr>
          <p:nvPr/>
        </p:nvPicPr>
        <p:blipFill>
          <a:blip r:embed="rId2"/>
          <a:stretch>
            <a:fillRect/>
          </a:stretch>
        </p:blipFill>
        <p:spPr>
          <a:xfrm>
            <a:off x="4589706" y="564911"/>
            <a:ext cx="4227973" cy="4977140"/>
          </a:xfrm>
          <a:prstGeom prst="rect">
            <a:avLst/>
          </a:prstGeom>
        </p:spPr>
      </p:pic>
      <p:pic>
        <p:nvPicPr>
          <p:cNvPr id="10" name="Picture 9" descr="Screen shot 2010-11-23 at 12.26.12 AM.png"/>
          <p:cNvPicPr>
            <a:picLocks noChangeAspect="1"/>
          </p:cNvPicPr>
          <p:nvPr/>
        </p:nvPicPr>
        <p:blipFill>
          <a:blip r:embed="rId3"/>
          <a:stretch>
            <a:fillRect/>
          </a:stretch>
        </p:blipFill>
        <p:spPr>
          <a:xfrm>
            <a:off x="186069" y="1006465"/>
            <a:ext cx="4245019" cy="5133341"/>
          </a:xfrm>
          <a:prstGeom prst="rect">
            <a:avLst/>
          </a:prstGeom>
        </p:spPr>
      </p:pic>
    </p:spTree>
    <p:extLst>
      <p:ext uri="{BB962C8B-B14F-4D97-AF65-F5344CB8AC3E}">
        <p14:creationId xmlns:p14="http://schemas.microsoft.com/office/powerpoint/2010/main" val="3645438186"/>
      </p:ext>
    </p:extLst>
  </p:cSld>
  <p:clrMapOvr>
    <a:masterClrMapping/>
  </p:clrMapOvr>
  <p:transition spd="med">
    <p:diamon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solidFill>
                  <a:srgbClr val="000000"/>
                </a:solidFill>
              </a:rPr>
              <a:t>2021/11/23</a:t>
            </a:r>
            <a:endParaRPr lang="en-US">
              <a:solidFill>
                <a:srgbClr val="000000"/>
              </a:solidFill>
            </a:endParaRPr>
          </a:p>
        </p:txBody>
      </p:sp>
      <p:sp>
        <p:nvSpPr>
          <p:cNvPr id="5" name="Footer Placeholder 4"/>
          <p:cNvSpPr>
            <a:spLocks noGrp="1"/>
          </p:cNvSpPr>
          <p:nvPr>
            <p:ph type="ftr" sz="quarter" idx="11"/>
          </p:nvPr>
        </p:nvSpPr>
        <p:spPr/>
        <p:txBody>
          <a:bodyPr/>
          <a:lstStyle/>
          <a:p>
            <a:r>
              <a:rPr lang="en-US">
                <a:solidFill>
                  <a:srgbClr val="000000"/>
                </a:solidFill>
              </a:rPr>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solidFill>
                  <a:srgbClr val="000000"/>
                </a:solidFill>
              </a:rPr>
              <a:pPr/>
              <a:t>34</a:t>
            </a:fld>
            <a:endParaRPr lang="en-US">
              <a:solidFill>
                <a:srgbClr val="000000"/>
              </a:solidFill>
            </a:endParaRPr>
          </a:p>
        </p:txBody>
      </p:sp>
      <p:pic>
        <p:nvPicPr>
          <p:cNvPr id="7" name="Picture 6" descr="Screen shot 2010-11-23 at 12.43.52 AM.png"/>
          <p:cNvPicPr>
            <a:picLocks noChangeAspect="1"/>
          </p:cNvPicPr>
          <p:nvPr/>
        </p:nvPicPr>
        <p:blipFill>
          <a:blip r:embed="rId2"/>
          <a:stretch>
            <a:fillRect/>
          </a:stretch>
        </p:blipFill>
        <p:spPr>
          <a:xfrm>
            <a:off x="1104900" y="1619250"/>
            <a:ext cx="6934200" cy="3619500"/>
          </a:xfrm>
          <a:prstGeom prst="rect">
            <a:avLst/>
          </a:prstGeom>
        </p:spPr>
      </p:pic>
      <p:sp>
        <p:nvSpPr>
          <p:cNvPr id="8" name="TextBox 7"/>
          <p:cNvSpPr txBox="1"/>
          <p:nvPr/>
        </p:nvSpPr>
        <p:spPr>
          <a:xfrm>
            <a:off x="6516161" y="5238750"/>
            <a:ext cx="1304489" cy="307777"/>
          </a:xfrm>
          <a:prstGeom prst="rect">
            <a:avLst/>
          </a:prstGeom>
          <a:noFill/>
        </p:spPr>
        <p:txBody>
          <a:bodyPr wrap="square" rtlCol="0">
            <a:spAutoFit/>
          </a:bodyPr>
          <a:lstStyle/>
          <a:p>
            <a:r>
              <a:rPr lang="en-US" b="1" dirty="0" err="1">
                <a:solidFill>
                  <a:srgbClr val="000000"/>
                </a:solidFill>
              </a:rPr>
              <a:t>hemolýza</a:t>
            </a:r>
            <a:endParaRPr lang="en-US" b="1" dirty="0">
              <a:solidFill>
                <a:srgbClr val="000000"/>
              </a:solidFill>
            </a:endParaRPr>
          </a:p>
        </p:txBody>
      </p:sp>
    </p:spTree>
    <p:extLst>
      <p:ext uri="{BB962C8B-B14F-4D97-AF65-F5344CB8AC3E}">
        <p14:creationId xmlns:p14="http://schemas.microsoft.com/office/powerpoint/2010/main" val="556953405"/>
      </p:ext>
    </p:extLst>
  </p:cSld>
  <p:clrMapOvr>
    <a:masterClrMapping/>
  </p:clrMapOvr>
  <p:transition spd="med">
    <p:diamon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solidFill>
                  <a:srgbClr val="000000"/>
                </a:solidFill>
              </a:rPr>
              <a:t>2021/11/23</a:t>
            </a:r>
            <a:endParaRPr lang="en-US">
              <a:solidFill>
                <a:srgbClr val="000000"/>
              </a:solidFill>
            </a:endParaRPr>
          </a:p>
        </p:txBody>
      </p:sp>
      <p:sp>
        <p:nvSpPr>
          <p:cNvPr id="5" name="Footer Placeholder 4"/>
          <p:cNvSpPr>
            <a:spLocks noGrp="1"/>
          </p:cNvSpPr>
          <p:nvPr>
            <p:ph type="ftr" sz="quarter" idx="11"/>
          </p:nvPr>
        </p:nvSpPr>
        <p:spPr/>
        <p:txBody>
          <a:bodyPr/>
          <a:lstStyle/>
          <a:p>
            <a:r>
              <a:rPr lang="en-US">
                <a:solidFill>
                  <a:srgbClr val="000000"/>
                </a:solidFill>
              </a:rPr>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solidFill>
                  <a:srgbClr val="000000"/>
                </a:solidFill>
              </a:rPr>
              <a:pPr/>
              <a:t>35</a:t>
            </a:fld>
            <a:endParaRPr lang="en-US">
              <a:solidFill>
                <a:srgbClr val="000000"/>
              </a:solidFill>
            </a:endParaRPr>
          </a:p>
        </p:txBody>
      </p:sp>
      <p:pic>
        <p:nvPicPr>
          <p:cNvPr id="12" name="Picture 11" descr="Screen shot 2010-11-23 at 8.52.08 AM.png"/>
          <p:cNvPicPr>
            <a:picLocks noChangeAspect="1"/>
          </p:cNvPicPr>
          <p:nvPr/>
        </p:nvPicPr>
        <p:blipFill>
          <a:blip r:embed="rId2"/>
          <a:stretch>
            <a:fillRect/>
          </a:stretch>
        </p:blipFill>
        <p:spPr>
          <a:xfrm>
            <a:off x="7861300" y="2062590"/>
            <a:ext cx="1282700" cy="736600"/>
          </a:xfrm>
          <a:prstGeom prst="rect">
            <a:avLst/>
          </a:prstGeom>
        </p:spPr>
      </p:pic>
      <p:pic>
        <p:nvPicPr>
          <p:cNvPr id="14" name="Picture 13" descr="Screen shot 2010-11-23 at 8.55.52 AM.png"/>
          <p:cNvPicPr>
            <a:picLocks noChangeAspect="1"/>
          </p:cNvPicPr>
          <p:nvPr/>
        </p:nvPicPr>
        <p:blipFill>
          <a:blip r:embed="rId3"/>
          <a:stretch>
            <a:fillRect/>
          </a:stretch>
        </p:blipFill>
        <p:spPr>
          <a:xfrm>
            <a:off x="4853332" y="164013"/>
            <a:ext cx="4227803" cy="6019057"/>
          </a:xfrm>
          <a:prstGeom prst="rect">
            <a:avLst/>
          </a:prstGeom>
        </p:spPr>
      </p:pic>
      <p:pic>
        <p:nvPicPr>
          <p:cNvPr id="15" name="Picture 14" descr="Screen shot 2010-11-23 at 8.55.31 AM.png"/>
          <p:cNvPicPr>
            <a:picLocks noChangeAspect="1"/>
          </p:cNvPicPr>
          <p:nvPr/>
        </p:nvPicPr>
        <p:blipFill>
          <a:blip r:embed="rId4"/>
          <a:stretch>
            <a:fillRect/>
          </a:stretch>
        </p:blipFill>
        <p:spPr>
          <a:xfrm>
            <a:off x="567034" y="1860511"/>
            <a:ext cx="4047532" cy="2650170"/>
          </a:xfrm>
          <a:prstGeom prst="rect">
            <a:avLst/>
          </a:prstGeom>
        </p:spPr>
      </p:pic>
      <p:pic>
        <p:nvPicPr>
          <p:cNvPr id="17" name="Picture 16" descr="Screen shot 2010-11-23 at 8.55.17 AM.png"/>
          <p:cNvPicPr>
            <a:picLocks noChangeAspect="1"/>
          </p:cNvPicPr>
          <p:nvPr/>
        </p:nvPicPr>
        <p:blipFill>
          <a:blip r:embed="rId5"/>
          <a:stretch>
            <a:fillRect/>
          </a:stretch>
        </p:blipFill>
        <p:spPr>
          <a:xfrm>
            <a:off x="708660" y="1087087"/>
            <a:ext cx="4647605" cy="533186"/>
          </a:xfrm>
          <a:prstGeom prst="rect">
            <a:avLst/>
          </a:prstGeom>
        </p:spPr>
      </p:pic>
      <p:sp>
        <p:nvSpPr>
          <p:cNvPr id="18" name="TextBox 17"/>
          <p:cNvSpPr txBox="1"/>
          <p:nvPr/>
        </p:nvSpPr>
        <p:spPr>
          <a:xfrm>
            <a:off x="238893" y="164013"/>
            <a:ext cx="5117371" cy="307777"/>
          </a:xfrm>
          <a:prstGeom prst="rect">
            <a:avLst/>
          </a:prstGeom>
          <a:noFill/>
        </p:spPr>
        <p:txBody>
          <a:bodyPr wrap="square" rtlCol="0">
            <a:spAutoFit/>
          </a:bodyPr>
          <a:lstStyle/>
          <a:p>
            <a:r>
              <a:rPr lang="en-US" dirty="0" err="1">
                <a:solidFill>
                  <a:srgbClr val="000000"/>
                </a:solidFill>
              </a:rPr>
              <a:t>Osmotický</a:t>
            </a:r>
            <a:r>
              <a:rPr lang="en-US" dirty="0">
                <a:solidFill>
                  <a:srgbClr val="000000"/>
                </a:solidFill>
              </a:rPr>
              <a:t> </a:t>
            </a:r>
            <a:r>
              <a:rPr lang="en-US" dirty="0" err="1">
                <a:solidFill>
                  <a:srgbClr val="000000"/>
                </a:solidFill>
              </a:rPr>
              <a:t>tlak</a:t>
            </a:r>
            <a:r>
              <a:rPr lang="en-US" dirty="0">
                <a:solidFill>
                  <a:srgbClr val="000000"/>
                </a:solidFill>
              </a:rPr>
              <a:t> a </a:t>
            </a:r>
            <a:r>
              <a:rPr lang="en-US" dirty="0" err="1">
                <a:solidFill>
                  <a:srgbClr val="000000"/>
                </a:solidFill>
              </a:rPr>
              <a:t>biomolekuly/molekulová</a:t>
            </a:r>
            <a:r>
              <a:rPr lang="en-US" dirty="0">
                <a:solidFill>
                  <a:srgbClr val="000000"/>
                </a:solidFill>
              </a:rPr>
              <a:t> </a:t>
            </a:r>
            <a:r>
              <a:rPr lang="en-US" dirty="0" err="1">
                <a:solidFill>
                  <a:srgbClr val="000000"/>
                </a:solidFill>
              </a:rPr>
              <a:t>hmotnost</a:t>
            </a:r>
            <a:endParaRPr lang="en-US" dirty="0">
              <a:solidFill>
                <a:srgbClr val="000000"/>
              </a:solidFill>
            </a:endParaRPr>
          </a:p>
        </p:txBody>
      </p:sp>
      <p:pic>
        <p:nvPicPr>
          <p:cNvPr id="19" name="Picture 18" descr="Screen shot 2010-11-23 at 9.39.38 AM.png"/>
          <p:cNvPicPr>
            <a:picLocks noChangeAspect="1"/>
          </p:cNvPicPr>
          <p:nvPr/>
        </p:nvPicPr>
        <p:blipFill>
          <a:blip r:embed="rId6"/>
          <a:stretch>
            <a:fillRect/>
          </a:stretch>
        </p:blipFill>
        <p:spPr>
          <a:xfrm>
            <a:off x="787400" y="4801426"/>
            <a:ext cx="1803400" cy="457200"/>
          </a:xfrm>
          <a:prstGeom prst="rect">
            <a:avLst/>
          </a:prstGeom>
        </p:spPr>
      </p:pic>
    </p:spTree>
    <p:extLst>
      <p:ext uri="{BB962C8B-B14F-4D97-AF65-F5344CB8AC3E}">
        <p14:creationId xmlns:p14="http://schemas.microsoft.com/office/powerpoint/2010/main" val="2095002673"/>
      </p:ext>
    </p:extLst>
  </p:cSld>
  <p:clrMapOvr>
    <a:masterClrMapping/>
  </p:clrMapOvr>
  <p:transition spd="med">
    <p:diamon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36</a:t>
            </a:fld>
            <a:endParaRPr lang="en-US"/>
          </a:p>
        </p:txBody>
      </p:sp>
      <p:pic>
        <p:nvPicPr>
          <p:cNvPr id="11" name="Picture 10" descr="Screen shot 2010-11-23 at 8.51.31 AM.png"/>
          <p:cNvPicPr>
            <a:picLocks noChangeAspect="1"/>
          </p:cNvPicPr>
          <p:nvPr/>
        </p:nvPicPr>
        <p:blipFill>
          <a:blip r:embed="rId2"/>
          <a:stretch>
            <a:fillRect/>
          </a:stretch>
        </p:blipFill>
        <p:spPr>
          <a:xfrm>
            <a:off x="841517" y="3963408"/>
            <a:ext cx="4832314" cy="1119062"/>
          </a:xfrm>
          <a:prstGeom prst="rect">
            <a:avLst/>
          </a:prstGeom>
        </p:spPr>
      </p:pic>
      <p:pic>
        <p:nvPicPr>
          <p:cNvPr id="12" name="Picture 11" descr="Screen shot 2010-11-23 at 8.50.52 AM.png"/>
          <p:cNvPicPr>
            <a:picLocks noChangeAspect="1"/>
          </p:cNvPicPr>
          <p:nvPr/>
        </p:nvPicPr>
        <p:blipFill>
          <a:blip r:embed="rId3"/>
          <a:srcRect t="17110" b="1006"/>
          <a:stretch>
            <a:fillRect/>
          </a:stretch>
        </p:blipFill>
        <p:spPr>
          <a:xfrm>
            <a:off x="250368" y="2915212"/>
            <a:ext cx="5024734" cy="1023046"/>
          </a:xfrm>
          <a:prstGeom prst="rect">
            <a:avLst/>
          </a:prstGeom>
        </p:spPr>
      </p:pic>
      <p:pic>
        <p:nvPicPr>
          <p:cNvPr id="14" name="Picture 13" descr="Screen shot 2010-11-23 at 8.49.47 AM.png"/>
          <p:cNvPicPr>
            <a:picLocks noChangeAspect="1"/>
          </p:cNvPicPr>
          <p:nvPr/>
        </p:nvPicPr>
        <p:blipFill>
          <a:blip r:embed="rId4"/>
          <a:srcRect t="16327"/>
          <a:stretch>
            <a:fillRect/>
          </a:stretch>
        </p:blipFill>
        <p:spPr>
          <a:xfrm>
            <a:off x="465201" y="276648"/>
            <a:ext cx="8395284" cy="954557"/>
          </a:xfrm>
          <a:prstGeom prst="rect">
            <a:avLst/>
          </a:prstGeom>
        </p:spPr>
      </p:pic>
      <p:pic>
        <p:nvPicPr>
          <p:cNvPr id="15" name="Picture 14" descr="Screen shot 2010-11-23 at 8.50.12 AM.png"/>
          <p:cNvPicPr>
            <a:picLocks noChangeAspect="1"/>
          </p:cNvPicPr>
          <p:nvPr/>
        </p:nvPicPr>
        <p:blipFill>
          <a:blip r:embed="rId5"/>
          <a:stretch>
            <a:fillRect/>
          </a:stretch>
        </p:blipFill>
        <p:spPr>
          <a:xfrm>
            <a:off x="6915369" y="2125153"/>
            <a:ext cx="1889371" cy="538559"/>
          </a:xfrm>
          <a:prstGeom prst="rect">
            <a:avLst/>
          </a:prstGeom>
        </p:spPr>
      </p:pic>
      <p:pic>
        <p:nvPicPr>
          <p:cNvPr id="16" name="Picture 15" descr="Screen shot 2010-11-23 at 8.50.00 AM.png"/>
          <p:cNvPicPr>
            <a:picLocks noChangeAspect="1"/>
          </p:cNvPicPr>
          <p:nvPr/>
        </p:nvPicPr>
        <p:blipFill>
          <a:blip r:embed="rId6"/>
          <a:srcRect b="9326"/>
          <a:stretch>
            <a:fillRect/>
          </a:stretch>
        </p:blipFill>
        <p:spPr>
          <a:xfrm>
            <a:off x="985033" y="1876593"/>
            <a:ext cx="5769986" cy="1051194"/>
          </a:xfrm>
          <a:prstGeom prst="rect">
            <a:avLst/>
          </a:prstGeom>
        </p:spPr>
      </p:pic>
      <p:sp>
        <p:nvSpPr>
          <p:cNvPr id="17" name="TextBox 16"/>
          <p:cNvSpPr txBox="1"/>
          <p:nvPr/>
        </p:nvSpPr>
        <p:spPr>
          <a:xfrm>
            <a:off x="6591569" y="2276053"/>
            <a:ext cx="160351" cy="461665"/>
          </a:xfrm>
          <a:prstGeom prst="rect">
            <a:avLst/>
          </a:prstGeom>
          <a:noFill/>
        </p:spPr>
        <p:txBody>
          <a:bodyPr wrap="square" rtlCol="0">
            <a:spAutoFit/>
          </a:bodyPr>
          <a:lstStyle/>
          <a:p>
            <a:r>
              <a:rPr lang="en-US" sz="2400" b="1" dirty="0"/>
              <a:t>;</a:t>
            </a:r>
          </a:p>
        </p:txBody>
      </p:sp>
    </p:spTree>
    <p:extLst>
      <p:ext uri="{BB962C8B-B14F-4D97-AF65-F5344CB8AC3E}">
        <p14:creationId xmlns:p14="http://schemas.microsoft.com/office/powerpoint/2010/main" val="2638340604"/>
      </p:ext>
    </p:extLst>
  </p:cSld>
  <p:clrMapOvr>
    <a:masterClrMapping/>
  </p:clrMapOvr>
  <p:transition spd="med">
    <p:diamon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37</a:t>
            </a:fld>
            <a:endParaRPr lang="en-US"/>
          </a:p>
        </p:txBody>
      </p:sp>
      <p:pic>
        <p:nvPicPr>
          <p:cNvPr id="8" name="Picture 7" descr="Screen shot 2010-11-23 at 8.51.48 AM.png"/>
          <p:cNvPicPr>
            <a:picLocks noChangeAspect="1"/>
          </p:cNvPicPr>
          <p:nvPr/>
        </p:nvPicPr>
        <p:blipFill>
          <a:blip r:embed="rId2"/>
          <a:stretch>
            <a:fillRect/>
          </a:stretch>
        </p:blipFill>
        <p:spPr>
          <a:xfrm>
            <a:off x="62871" y="190717"/>
            <a:ext cx="8973929" cy="921934"/>
          </a:xfrm>
          <a:prstGeom prst="rect">
            <a:avLst/>
          </a:prstGeom>
        </p:spPr>
      </p:pic>
      <p:pic>
        <p:nvPicPr>
          <p:cNvPr id="10" name="Picture 9" descr="Screen shot 2010-11-23 at 8.52.55 AM.png"/>
          <p:cNvPicPr>
            <a:picLocks noChangeAspect="1"/>
          </p:cNvPicPr>
          <p:nvPr/>
        </p:nvPicPr>
        <p:blipFill>
          <a:blip r:embed="rId3"/>
          <a:stretch>
            <a:fillRect/>
          </a:stretch>
        </p:blipFill>
        <p:spPr>
          <a:xfrm>
            <a:off x="1834171" y="3398865"/>
            <a:ext cx="5295900" cy="1136816"/>
          </a:xfrm>
          <a:prstGeom prst="rect">
            <a:avLst/>
          </a:prstGeom>
        </p:spPr>
      </p:pic>
      <p:pic>
        <p:nvPicPr>
          <p:cNvPr id="11" name="Picture 10" descr="Screen shot 2010-11-23 at 8.53.08 AM.png"/>
          <p:cNvPicPr>
            <a:picLocks noChangeAspect="1"/>
          </p:cNvPicPr>
          <p:nvPr/>
        </p:nvPicPr>
        <p:blipFill>
          <a:blip r:embed="rId4"/>
          <a:stretch>
            <a:fillRect/>
          </a:stretch>
        </p:blipFill>
        <p:spPr>
          <a:xfrm>
            <a:off x="457200" y="5090286"/>
            <a:ext cx="8170787" cy="760644"/>
          </a:xfrm>
          <a:prstGeom prst="rect">
            <a:avLst/>
          </a:prstGeom>
        </p:spPr>
      </p:pic>
      <p:pic>
        <p:nvPicPr>
          <p:cNvPr id="14" name="Picture 13" descr="Screen shot 2010-11-23 at 8.52.23 AM.png"/>
          <p:cNvPicPr>
            <a:picLocks noChangeAspect="1"/>
          </p:cNvPicPr>
          <p:nvPr/>
        </p:nvPicPr>
        <p:blipFill>
          <a:blip r:embed="rId5"/>
          <a:stretch>
            <a:fillRect/>
          </a:stretch>
        </p:blipFill>
        <p:spPr>
          <a:xfrm>
            <a:off x="0" y="1718111"/>
            <a:ext cx="3482830" cy="1032839"/>
          </a:xfrm>
          <a:prstGeom prst="rect">
            <a:avLst/>
          </a:prstGeom>
        </p:spPr>
      </p:pic>
      <p:pic>
        <p:nvPicPr>
          <p:cNvPr id="15" name="Picture 14" descr="Screen shot 2010-11-23 at 8.52.42 AM.png"/>
          <p:cNvPicPr>
            <a:picLocks noChangeAspect="1"/>
          </p:cNvPicPr>
          <p:nvPr/>
        </p:nvPicPr>
        <p:blipFill>
          <a:blip r:embed="rId6"/>
          <a:stretch>
            <a:fillRect/>
          </a:stretch>
        </p:blipFill>
        <p:spPr>
          <a:xfrm>
            <a:off x="1257343" y="2750950"/>
            <a:ext cx="6232329" cy="647915"/>
          </a:xfrm>
          <a:prstGeom prst="rect">
            <a:avLst/>
          </a:prstGeom>
        </p:spPr>
      </p:pic>
    </p:spTree>
    <p:extLst>
      <p:ext uri="{BB962C8B-B14F-4D97-AF65-F5344CB8AC3E}">
        <p14:creationId xmlns:p14="http://schemas.microsoft.com/office/powerpoint/2010/main" val="391780464"/>
      </p:ext>
    </p:extLst>
  </p:cSld>
  <p:clrMapOvr>
    <a:masterClrMapping/>
  </p:clrMapOvr>
  <p:transition spd="med">
    <p:diamon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solidFill>
                  <a:srgbClr val="000000"/>
                </a:solidFill>
              </a:rPr>
              <a:t>2021/11/23</a:t>
            </a:r>
            <a:endParaRPr lang="en-US">
              <a:solidFill>
                <a:srgbClr val="000000"/>
              </a:solidFill>
            </a:endParaRPr>
          </a:p>
        </p:txBody>
      </p:sp>
      <p:sp>
        <p:nvSpPr>
          <p:cNvPr id="5" name="Footer Placeholder 4"/>
          <p:cNvSpPr>
            <a:spLocks noGrp="1"/>
          </p:cNvSpPr>
          <p:nvPr>
            <p:ph type="ftr" sz="quarter" idx="11"/>
          </p:nvPr>
        </p:nvSpPr>
        <p:spPr/>
        <p:txBody>
          <a:bodyPr/>
          <a:lstStyle/>
          <a:p>
            <a:r>
              <a:rPr lang="en-US">
                <a:solidFill>
                  <a:srgbClr val="000000"/>
                </a:solidFill>
              </a:rPr>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solidFill>
                  <a:srgbClr val="000000"/>
                </a:solidFill>
              </a:rPr>
              <a:pPr/>
              <a:t>38</a:t>
            </a:fld>
            <a:endParaRPr lang="en-US">
              <a:solidFill>
                <a:srgbClr val="000000"/>
              </a:solidFill>
            </a:endParaRPr>
          </a:p>
        </p:txBody>
      </p:sp>
      <p:pic>
        <p:nvPicPr>
          <p:cNvPr id="7" name="Picture 6" descr="Screen shot 2010-11-23 at 2.19.47 PM.png"/>
          <p:cNvPicPr>
            <a:picLocks noChangeAspect="1"/>
          </p:cNvPicPr>
          <p:nvPr/>
        </p:nvPicPr>
        <p:blipFill>
          <a:blip r:embed="rId2"/>
          <a:stretch>
            <a:fillRect/>
          </a:stretch>
        </p:blipFill>
        <p:spPr>
          <a:xfrm>
            <a:off x="140602" y="322971"/>
            <a:ext cx="4110644" cy="2511711"/>
          </a:xfrm>
          <a:prstGeom prst="rect">
            <a:avLst/>
          </a:prstGeom>
        </p:spPr>
      </p:pic>
      <p:pic>
        <p:nvPicPr>
          <p:cNvPr id="8" name="Picture 7" descr="Screen shot 2010-11-23 at 2.20.19 PM.png"/>
          <p:cNvPicPr>
            <a:picLocks noChangeAspect="1"/>
          </p:cNvPicPr>
          <p:nvPr/>
        </p:nvPicPr>
        <p:blipFill>
          <a:blip r:embed="rId3"/>
          <a:stretch>
            <a:fillRect/>
          </a:stretch>
        </p:blipFill>
        <p:spPr>
          <a:xfrm>
            <a:off x="172352" y="3154665"/>
            <a:ext cx="4317224" cy="2709609"/>
          </a:xfrm>
          <a:prstGeom prst="rect">
            <a:avLst/>
          </a:prstGeom>
        </p:spPr>
      </p:pic>
      <p:pic>
        <p:nvPicPr>
          <p:cNvPr id="9" name="Picture 8" descr="Screen shot 2010-11-23 at 2.20.38 PM.png"/>
          <p:cNvPicPr>
            <a:picLocks noChangeAspect="1"/>
          </p:cNvPicPr>
          <p:nvPr/>
        </p:nvPicPr>
        <p:blipFill>
          <a:blip r:embed="rId4"/>
          <a:stretch>
            <a:fillRect/>
          </a:stretch>
        </p:blipFill>
        <p:spPr>
          <a:xfrm>
            <a:off x="4753708" y="289103"/>
            <a:ext cx="4286685" cy="2899430"/>
          </a:xfrm>
          <a:prstGeom prst="rect">
            <a:avLst/>
          </a:prstGeom>
        </p:spPr>
      </p:pic>
      <p:pic>
        <p:nvPicPr>
          <p:cNvPr id="10" name="Picture 9" descr="Screen shot 2010-11-23 at 2.20.57 PM.png"/>
          <p:cNvPicPr>
            <a:picLocks noChangeAspect="1"/>
          </p:cNvPicPr>
          <p:nvPr/>
        </p:nvPicPr>
        <p:blipFill>
          <a:blip r:embed="rId5"/>
          <a:stretch>
            <a:fillRect/>
          </a:stretch>
        </p:blipFill>
        <p:spPr>
          <a:xfrm>
            <a:off x="7365036" y="3154664"/>
            <a:ext cx="1675357" cy="3036585"/>
          </a:xfrm>
          <a:prstGeom prst="rect">
            <a:avLst/>
          </a:prstGeom>
        </p:spPr>
      </p:pic>
      <p:sp>
        <p:nvSpPr>
          <p:cNvPr id="11" name="TextBox 10"/>
          <p:cNvSpPr txBox="1"/>
          <p:nvPr/>
        </p:nvSpPr>
        <p:spPr>
          <a:xfrm>
            <a:off x="172351" y="-67741"/>
            <a:ext cx="8099581" cy="338554"/>
          </a:xfrm>
          <a:prstGeom prst="rect">
            <a:avLst/>
          </a:prstGeom>
          <a:noFill/>
        </p:spPr>
        <p:txBody>
          <a:bodyPr wrap="square" rtlCol="0">
            <a:spAutoFit/>
          </a:bodyPr>
          <a:lstStyle/>
          <a:p>
            <a:r>
              <a:rPr lang="en-US" sz="1600" dirty="0" err="1">
                <a:solidFill>
                  <a:srgbClr val="000000"/>
                </a:solidFill>
              </a:rPr>
              <a:t>Řešení</a:t>
            </a:r>
            <a:r>
              <a:rPr lang="en-US" sz="1600" dirty="0">
                <a:solidFill>
                  <a:srgbClr val="000000"/>
                </a:solidFill>
              </a:rPr>
              <a:t> </a:t>
            </a:r>
            <a:r>
              <a:rPr lang="en-US" sz="1600" dirty="0" err="1">
                <a:solidFill>
                  <a:srgbClr val="000000"/>
                </a:solidFill>
              </a:rPr>
              <a:t>příkladu</a:t>
            </a:r>
            <a:r>
              <a:rPr lang="en-US" sz="1600" dirty="0">
                <a:solidFill>
                  <a:srgbClr val="000000"/>
                </a:solidFill>
              </a:rPr>
              <a:t> </a:t>
            </a:r>
            <a:r>
              <a:rPr lang="en-US" sz="1600" dirty="0" err="1">
                <a:solidFill>
                  <a:srgbClr val="000000"/>
                </a:solidFill>
              </a:rPr>
              <a:t>pomocí</a:t>
            </a:r>
            <a:r>
              <a:rPr lang="en-US" sz="1600" dirty="0">
                <a:solidFill>
                  <a:srgbClr val="000000"/>
                </a:solidFill>
              </a:rPr>
              <a:t> </a:t>
            </a:r>
            <a:r>
              <a:rPr lang="en-US" sz="1600" dirty="0" err="1">
                <a:solidFill>
                  <a:srgbClr val="000000"/>
                </a:solidFill>
              </a:rPr>
              <a:t>programu</a:t>
            </a:r>
            <a:r>
              <a:rPr lang="en-US" sz="1600" dirty="0">
                <a:solidFill>
                  <a:srgbClr val="000000"/>
                </a:solidFill>
              </a:rPr>
              <a:t> excel s </a:t>
            </a:r>
            <a:r>
              <a:rPr lang="en-US" sz="1600" dirty="0" err="1">
                <a:solidFill>
                  <a:srgbClr val="000000"/>
                </a:solidFill>
              </a:rPr>
              <a:t>grafem</a:t>
            </a:r>
            <a:r>
              <a:rPr lang="en-US" sz="1600" dirty="0">
                <a:solidFill>
                  <a:srgbClr val="000000"/>
                </a:solidFill>
              </a:rPr>
              <a:t> a </a:t>
            </a:r>
            <a:r>
              <a:rPr lang="en-US" sz="1600" dirty="0" err="1">
                <a:solidFill>
                  <a:srgbClr val="000000"/>
                </a:solidFill>
              </a:rPr>
              <a:t>bez</a:t>
            </a:r>
            <a:r>
              <a:rPr lang="en-US" sz="1600" dirty="0">
                <a:solidFill>
                  <a:srgbClr val="000000"/>
                </a:solidFill>
              </a:rPr>
              <a:t> </a:t>
            </a:r>
            <a:r>
              <a:rPr lang="en-US" sz="1600" dirty="0" err="1">
                <a:solidFill>
                  <a:srgbClr val="000000"/>
                </a:solidFill>
              </a:rPr>
              <a:t>grafu</a:t>
            </a:r>
            <a:endParaRPr lang="en-US" sz="1600" dirty="0">
              <a:solidFill>
                <a:srgbClr val="000000"/>
              </a:solidFill>
            </a:endParaRPr>
          </a:p>
        </p:txBody>
      </p:sp>
      <p:sp>
        <p:nvSpPr>
          <p:cNvPr id="17" name="Freeform 16"/>
          <p:cNvSpPr/>
          <p:nvPr/>
        </p:nvSpPr>
        <p:spPr>
          <a:xfrm>
            <a:off x="25400" y="457200"/>
            <a:ext cx="1270000" cy="2328333"/>
          </a:xfrm>
          <a:custGeom>
            <a:avLst/>
            <a:gdLst>
              <a:gd name="connsiteX0" fmla="*/ 889000 w 1270000"/>
              <a:gd name="connsiteY0" fmla="*/ 2328333 h 2328333"/>
              <a:gd name="connsiteX1" fmla="*/ 516467 w 1270000"/>
              <a:gd name="connsiteY1" fmla="*/ 2243667 h 2328333"/>
              <a:gd name="connsiteX2" fmla="*/ 203200 w 1270000"/>
              <a:gd name="connsiteY2" fmla="*/ 2133600 h 2328333"/>
              <a:gd name="connsiteX3" fmla="*/ 76200 w 1270000"/>
              <a:gd name="connsiteY3" fmla="*/ 2057400 h 2328333"/>
              <a:gd name="connsiteX4" fmla="*/ 59267 w 1270000"/>
              <a:gd name="connsiteY4" fmla="*/ 1651000 h 2328333"/>
              <a:gd name="connsiteX5" fmla="*/ 431800 w 1270000"/>
              <a:gd name="connsiteY5" fmla="*/ 1278467 h 2328333"/>
              <a:gd name="connsiteX6" fmla="*/ 1270000 w 1270000"/>
              <a:gd name="connsiteY6" fmla="*/ 0 h 232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0" h="2328333">
                <a:moveTo>
                  <a:pt x="889000" y="2328333"/>
                </a:moveTo>
                <a:cubicBezTo>
                  <a:pt x="759883" y="2302228"/>
                  <a:pt x="630767" y="2276123"/>
                  <a:pt x="516467" y="2243667"/>
                </a:cubicBezTo>
                <a:cubicBezTo>
                  <a:pt x="402167" y="2211212"/>
                  <a:pt x="276578" y="2164645"/>
                  <a:pt x="203200" y="2133600"/>
                </a:cubicBezTo>
                <a:cubicBezTo>
                  <a:pt x="129822" y="2102556"/>
                  <a:pt x="100189" y="2137833"/>
                  <a:pt x="76200" y="2057400"/>
                </a:cubicBezTo>
                <a:cubicBezTo>
                  <a:pt x="52211" y="1976967"/>
                  <a:pt x="0" y="1780822"/>
                  <a:pt x="59267" y="1651000"/>
                </a:cubicBezTo>
                <a:cubicBezTo>
                  <a:pt x="118534" y="1521178"/>
                  <a:pt x="230011" y="1553634"/>
                  <a:pt x="431800" y="1278467"/>
                </a:cubicBezTo>
                <a:cubicBezTo>
                  <a:pt x="633589" y="1003300"/>
                  <a:pt x="1270000" y="0"/>
                  <a:pt x="1270000" y="0"/>
                </a:cubicBezTo>
              </a:path>
            </a:pathLst>
          </a:custGeom>
          <a:ln>
            <a:solidFill>
              <a:srgbClr val="FF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8" name="Freeform 17"/>
          <p:cNvSpPr/>
          <p:nvPr/>
        </p:nvSpPr>
        <p:spPr>
          <a:xfrm>
            <a:off x="4639733" y="440267"/>
            <a:ext cx="1270000" cy="2697464"/>
          </a:xfrm>
          <a:custGeom>
            <a:avLst/>
            <a:gdLst>
              <a:gd name="connsiteX0" fmla="*/ 889000 w 1270000"/>
              <a:gd name="connsiteY0" fmla="*/ 2328333 h 2328333"/>
              <a:gd name="connsiteX1" fmla="*/ 516467 w 1270000"/>
              <a:gd name="connsiteY1" fmla="*/ 2243667 h 2328333"/>
              <a:gd name="connsiteX2" fmla="*/ 203200 w 1270000"/>
              <a:gd name="connsiteY2" fmla="*/ 2133600 h 2328333"/>
              <a:gd name="connsiteX3" fmla="*/ 76200 w 1270000"/>
              <a:gd name="connsiteY3" fmla="*/ 2057400 h 2328333"/>
              <a:gd name="connsiteX4" fmla="*/ 59267 w 1270000"/>
              <a:gd name="connsiteY4" fmla="*/ 1651000 h 2328333"/>
              <a:gd name="connsiteX5" fmla="*/ 431800 w 1270000"/>
              <a:gd name="connsiteY5" fmla="*/ 1278467 h 2328333"/>
              <a:gd name="connsiteX6" fmla="*/ 1270000 w 1270000"/>
              <a:gd name="connsiteY6" fmla="*/ 0 h 232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0" h="2328333">
                <a:moveTo>
                  <a:pt x="889000" y="2328333"/>
                </a:moveTo>
                <a:cubicBezTo>
                  <a:pt x="759883" y="2302228"/>
                  <a:pt x="630767" y="2276123"/>
                  <a:pt x="516467" y="2243667"/>
                </a:cubicBezTo>
                <a:cubicBezTo>
                  <a:pt x="402167" y="2211212"/>
                  <a:pt x="276578" y="2164645"/>
                  <a:pt x="203200" y="2133600"/>
                </a:cubicBezTo>
                <a:cubicBezTo>
                  <a:pt x="129822" y="2102556"/>
                  <a:pt x="100189" y="2137833"/>
                  <a:pt x="76200" y="2057400"/>
                </a:cubicBezTo>
                <a:cubicBezTo>
                  <a:pt x="52211" y="1976967"/>
                  <a:pt x="0" y="1780822"/>
                  <a:pt x="59267" y="1651000"/>
                </a:cubicBezTo>
                <a:cubicBezTo>
                  <a:pt x="118534" y="1521178"/>
                  <a:pt x="230011" y="1553634"/>
                  <a:pt x="431800" y="1278467"/>
                </a:cubicBezTo>
                <a:cubicBezTo>
                  <a:pt x="633589" y="1003300"/>
                  <a:pt x="1270000" y="0"/>
                  <a:pt x="1270000" y="0"/>
                </a:cubicBezTo>
              </a:path>
            </a:pathLst>
          </a:custGeom>
          <a:ln>
            <a:solidFill>
              <a:srgbClr val="FF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9" name="Freeform 18"/>
          <p:cNvSpPr/>
          <p:nvPr/>
        </p:nvSpPr>
        <p:spPr>
          <a:xfrm>
            <a:off x="-25402" y="3259665"/>
            <a:ext cx="1405467" cy="2570741"/>
          </a:xfrm>
          <a:custGeom>
            <a:avLst/>
            <a:gdLst>
              <a:gd name="connsiteX0" fmla="*/ 889000 w 1270000"/>
              <a:gd name="connsiteY0" fmla="*/ 2328333 h 2328333"/>
              <a:gd name="connsiteX1" fmla="*/ 516467 w 1270000"/>
              <a:gd name="connsiteY1" fmla="*/ 2243667 h 2328333"/>
              <a:gd name="connsiteX2" fmla="*/ 203200 w 1270000"/>
              <a:gd name="connsiteY2" fmla="*/ 2133600 h 2328333"/>
              <a:gd name="connsiteX3" fmla="*/ 76200 w 1270000"/>
              <a:gd name="connsiteY3" fmla="*/ 2057400 h 2328333"/>
              <a:gd name="connsiteX4" fmla="*/ 59267 w 1270000"/>
              <a:gd name="connsiteY4" fmla="*/ 1651000 h 2328333"/>
              <a:gd name="connsiteX5" fmla="*/ 431800 w 1270000"/>
              <a:gd name="connsiteY5" fmla="*/ 1278467 h 2328333"/>
              <a:gd name="connsiteX6" fmla="*/ 1270000 w 1270000"/>
              <a:gd name="connsiteY6" fmla="*/ 0 h 232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0" h="2328333">
                <a:moveTo>
                  <a:pt x="889000" y="2328333"/>
                </a:moveTo>
                <a:cubicBezTo>
                  <a:pt x="759883" y="2302228"/>
                  <a:pt x="630767" y="2276123"/>
                  <a:pt x="516467" y="2243667"/>
                </a:cubicBezTo>
                <a:cubicBezTo>
                  <a:pt x="402167" y="2211212"/>
                  <a:pt x="276578" y="2164645"/>
                  <a:pt x="203200" y="2133600"/>
                </a:cubicBezTo>
                <a:cubicBezTo>
                  <a:pt x="129822" y="2102556"/>
                  <a:pt x="100189" y="2137833"/>
                  <a:pt x="76200" y="2057400"/>
                </a:cubicBezTo>
                <a:cubicBezTo>
                  <a:pt x="52211" y="1976967"/>
                  <a:pt x="0" y="1780822"/>
                  <a:pt x="59267" y="1651000"/>
                </a:cubicBezTo>
                <a:cubicBezTo>
                  <a:pt x="118534" y="1521178"/>
                  <a:pt x="230011" y="1553634"/>
                  <a:pt x="431800" y="1278467"/>
                </a:cubicBezTo>
                <a:cubicBezTo>
                  <a:pt x="633589" y="1003300"/>
                  <a:pt x="1270000" y="0"/>
                  <a:pt x="1270000" y="0"/>
                </a:cubicBezTo>
              </a:path>
            </a:pathLst>
          </a:custGeom>
          <a:ln>
            <a:solidFill>
              <a:srgbClr val="FF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20" name="TextBox 19"/>
          <p:cNvSpPr txBox="1"/>
          <p:nvPr/>
        </p:nvSpPr>
        <p:spPr>
          <a:xfrm>
            <a:off x="770472" y="2690806"/>
            <a:ext cx="1955800" cy="338554"/>
          </a:xfrm>
          <a:prstGeom prst="rect">
            <a:avLst/>
          </a:prstGeom>
          <a:noFill/>
        </p:spPr>
        <p:txBody>
          <a:bodyPr wrap="square" rtlCol="0">
            <a:spAutoFit/>
          </a:bodyPr>
          <a:lstStyle/>
          <a:p>
            <a:r>
              <a:rPr lang="en-US" sz="1600" dirty="0" err="1">
                <a:solidFill>
                  <a:srgbClr val="000000"/>
                </a:solidFill>
              </a:rPr>
              <a:t>výpočet</a:t>
            </a:r>
            <a:r>
              <a:rPr lang="en-US" sz="1600" dirty="0">
                <a:solidFill>
                  <a:srgbClr val="000000"/>
                </a:solidFill>
              </a:rPr>
              <a:t> </a:t>
            </a:r>
            <a:r>
              <a:rPr lang="en-US" sz="1600" dirty="0" err="1">
                <a:solidFill>
                  <a:srgbClr val="000000"/>
                </a:solidFill>
              </a:rPr>
              <a:t>směrnice</a:t>
            </a:r>
            <a:endParaRPr lang="en-US" sz="1600" dirty="0">
              <a:solidFill>
                <a:srgbClr val="000000"/>
              </a:solidFill>
            </a:endParaRPr>
          </a:p>
        </p:txBody>
      </p:sp>
      <p:sp>
        <p:nvSpPr>
          <p:cNvPr id="21" name="TextBox 20"/>
          <p:cNvSpPr txBox="1"/>
          <p:nvPr/>
        </p:nvSpPr>
        <p:spPr>
          <a:xfrm>
            <a:off x="770472" y="5762733"/>
            <a:ext cx="1955800" cy="338554"/>
          </a:xfrm>
          <a:prstGeom prst="rect">
            <a:avLst/>
          </a:prstGeom>
          <a:noFill/>
        </p:spPr>
        <p:txBody>
          <a:bodyPr wrap="square" rtlCol="0">
            <a:spAutoFit/>
          </a:bodyPr>
          <a:lstStyle/>
          <a:p>
            <a:r>
              <a:rPr lang="en-US" sz="1600" dirty="0" err="1">
                <a:solidFill>
                  <a:srgbClr val="000000"/>
                </a:solidFill>
              </a:rPr>
              <a:t>výpočet</a:t>
            </a:r>
            <a:r>
              <a:rPr lang="en-US" sz="1600" dirty="0">
                <a:solidFill>
                  <a:srgbClr val="000000"/>
                </a:solidFill>
              </a:rPr>
              <a:t> </a:t>
            </a:r>
            <a:r>
              <a:rPr lang="en-US" sz="1600" dirty="0" err="1">
                <a:solidFill>
                  <a:srgbClr val="000000"/>
                </a:solidFill>
              </a:rPr>
              <a:t>průsečíku</a:t>
            </a:r>
            <a:endParaRPr lang="en-US" sz="1600" dirty="0">
              <a:solidFill>
                <a:srgbClr val="000000"/>
              </a:solidFill>
            </a:endParaRPr>
          </a:p>
        </p:txBody>
      </p:sp>
      <p:sp>
        <p:nvSpPr>
          <p:cNvPr id="22" name="TextBox 21"/>
          <p:cNvSpPr txBox="1"/>
          <p:nvPr/>
        </p:nvSpPr>
        <p:spPr>
          <a:xfrm>
            <a:off x="5680180" y="5881271"/>
            <a:ext cx="1955800" cy="584776"/>
          </a:xfrm>
          <a:prstGeom prst="rect">
            <a:avLst/>
          </a:prstGeom>
          <a:noFill/>
        </p:spPr>
        <p:txBody>
          <a:bodyPr wrap="square" rtlCol="0">
            <a:spAutoFit/>
          </a:bodyPr>
          <a:lstStyle/>
          <a:p>
            <a:r>
              <a:rPr lang="en-US" sz="1600" dirty="0" err="1">
                <a:solidFill>
                  <a:srgbClr val="000000"/>
                </a:solidFill>
              </a:rPr>
              <a:t>výpočet</a:t>
            </a:r>
            <a:r>
              <a:rPr lang="en-US" sz="1600" dirty="0">
                <a:solidFill>
                  <a:srgbClr val="000000"/>
                </a:solidFill>
              </a:rPr>
              <a:t> </a:t>
            </a:r>
            <a:r>
              <a:rPr lang="en-US" sz="1600" dirty="0" err="1">
                <a:solidFill>
                  <a:srgbClr val="000000"/>
                </a:solidFill>
              </a:rPr>
              <a:t>regresního</a:t>
            </a:r>
            <a:r>
              <a:rPr lang="en-US" sz="1600" dirty="0">
                <a:solidFill>
                  <a:srgbClr val="000000"/>
                </a:solidFill>
              </a:rPr>
              <a:t> </a:t>
            </a:r>
            <a:r>
              <a:rPr lang="en-US" sz="1600" dirty="0" err="1">
                <a:solidFill>
                  <a:srgbClr val="000000"/>
                </a:solidFill>
              </a:rPr>
              <a:t>koeficientu</a:t>
            </a:r>
            <a:endParaRPr lang="en-US" sz="1600" dirty="0">
              <a:solidFill>
                <a:srgbClr val="000000"/>
              </a:solidFill>
            </a:endParaRPr>
          </a:p>
        </p:txBody>
      </p:sp>
      <p:sp>
        <p:nvSpPr>
          <p:cNvPr id="23" name="Freeform 22"/>
          <p:cNvSpPr/>
          <p:nvPr/>
        </p:nvSpPr>
        <p:spPr>
          <a:xfrm>
            <a:off x="4490156" y="2387600"/>
            <a:ext cx="4213577" cy="4014611"/>
          </a:xfrm>
          <a:custGeom>
            <a:avLst/>
            <a:gdLst>
              <a:gd name="connsiteX0" fmla="*/ 4213577 w 4213577"/>
              <a:gd name="connsiteY0" fmla="*/ 3767667 h 4014611"/>
              <a:gd name="connsiteX1" fmla="*/ 3925711 w 4213577"/>
              <a:gd name="connsiteY1" fmla="*/ 3903133 h 4014611"/>
              <a:gd name="connsiteX2" fmla="*/ 2943577 w 4213577"/>
              <a:gd name="connsiteY2" fmla="*/ 3928533 h 4014611"/>
              <a:gd name="connsiteX3" fmla="*/ 2562577 w 4213577"/>
              <a:gd name="connsiteY3" fmla="*/ 3386667 h 4014611"/>
              <a:gd name="connsiteX4" fmla="*/ 395111 w 4213577"/>
              <a:gd name="connsiteY4" fmla="*/ 1083733 h 4014611"/>
              <a:gd name="connsiteX5" fmla="*/ 191911 w 4213577"/>
              <a:gd name="connsiteY5" fmla="*/ 0 h 401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3577" h="4014611">
                <a:moveTo>
                  <a:pt x="4213577" y="3767667"/>
                </a:moveTo>
                <a:cubicBezTo>
                  <a:pt x="4175477" y="3821994"/>
                  <a:pt x="4137378" y="3876322"/>
                  <a:pt x="3925711" y="3903133"/>
                </a:cubicBezTo>
                <a:cubicBezTo>
                  <a:pt x="3714044" y="3929944"/>
                  <a:pt x="3170766" y="4014611"/>
                  <a:pt x="2943577" y="3928533"/>
                </a:cubicBezTo>
                <a:cubicBezTo>
                  <a:pt x="2716388" y="3842455"/>
                  <a:pt x="2987321" y="3860800"/>
                  <a:pt x="2562577" y="3386667"/>
                </a:cubicBezTo>
                <a:cubicBezTo>
                  <a:pt x="2137833" y="2912534"/>
                  <a:pt x="790222" y="1648177"/>
                  <a:pt x="395111" y="1083733"/>
                </a:cubicBezTo>
                <a:cubicBezTo>
                  <a:pt x="0" y="519289"/>
                  <a:pt x="95955" y="259644"/>
                  <a:pt x="191911" y="0"/>
                </a:cubicBezTo>
              </a:path>
            </a:pathLst>
          </a:custGeom>
          <a:ln>
            <a:solidFill>
              <a:srgbClr val="FF0000"/>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24" name="TextBox 23"/>
          <p:cNvSpPr txBox="1"/>
          <p:nvPr/>
        </p:nvSpPr>
        <p:spPr>
          <a:xfrm>
            <a:off x="4969933" y="3513667"/>
            <a:ext cx="2395103" cy="3647152"/>
          </a:xfrm>
          <a:prstGeom prst="rect">
            <a:avLst/>
          </a:prstGeom>
          <a:noFill/>
        </p:spPr>
        <p:txBody>
          <a:bodyPr wrap="square" rtlCol="0">
            <a:spAutoFit/>
          </a:bodyPr>
          <a:lstStyle/>
          <a:p>
            <a:r>
              <a:rPr lang="en-US" sz="1400" dirty="0">
                <a:solidFill>
                  <a:srgbClr val="000000"/>
                </a:solidFill>
              </a:rPr>
              <a:t>n – </a:t>
            </a:r>
            <a:r>
              <a:rPr lang="en-US" sz="1400" dirty="0" err="1">
                <a:solidFill>
                  <a:srgbClr val="000000"/>
                </a:solidFill>
              </a:rPr>
              <a:t>počet</a:t>
            </a:r>
            <a:r>
              <a:rPr lang="en-US" sz="1400" dirty="0">
                <a:solidFill>
                  <a:srgbClr val="000000"/>
                </a:solidFill>
              </a:rPr>
              <a:t> </a:t>
            </a:r>
            <a:r>
              <a:rPr lang="en-US" sz="1400" dirty="0" err="1">
                <a:solidFill>
                  <a:srgbClr val="000000"/>
                </a:solidFill>
              </a:rPr>
              <a:t>měření/bodů</a:t>
            </a:r>
            <a:endParaRPr lang="en-US" sz="1400" dirty="0">
              <a:solidFill>
                <a:srgbClr val="000000"/>
              </a:solidFill>
            </a:endParaRPr>
          </a:p>
          <a:p>
            <a:r>
              <a:rPr lang="en-US" sz="1400" dirty="0">
                <a:solidFill>
                  <a:srgbClr val="000000"/>
                </a:solidFill>
                <a:latin typeface="Symbol" charset="2"/>
                <a:cs typeface="Symbol" charset="2"/>
              </a:rPr>
              <a:t>S</a:t>
            </a:r>
            <a:r>
              <a:rPr lang="en-US" sz="1400" baseline="-25000" dirty="0">
                <a:solidFill>
                  <a:srgbClr val="000000"/>
                </a:solidFill>
              </a:rPr>
              <a:t>B</a:t>
            </a:r>
            <a:r>
              <a:rPr lang="en-US" sz="1400" dirty="0">
                <a:solidFill>
                  <a:srgbClr val="000000"/>
                </a:solidFill>
              </a:rPr>
              <a:t> – </a:t>
            </a:r>
            <a:r>
              <a:rPr lang="en-US" sz="1400" dirty="0" err="1">
                <a:solidFill>
                  <a:srgbClr val="000000"/>
                </a:solidFill>
              </a:rPr>
              <a:t>suma</a:t>
            </a:r>
            <a:r>
              <a:rPr lang="en-US" sz="1400" dirty="0">
                <a:solidFill>
                  <a:srgbClr val="000000"/>
                </a:solidFill>
              </a:rPr>
              <a:t> </a:t>
            </a:r>
            <a:r>
              <a:rPr lang="en-US" sz="1400" dirty="0" err="1">
                <a:solidFill>
                  <a:srgbClr val="000000"/>
                </a:solidFill>
              </a:rPr>
              <a:t>sloupce</a:t>
            </a:r>
            <a:r>
              <a:rPr lang="en-US" sz="1400" dirty="0">
                <a:solidFill>
                  <a:srgbClr val="000000"/>
                </a:solidFill>
              </a:rPr>
              <a:t> </a:t>
            </a:r>
            <a:r>
              <a:rPr lang="en-US" sz="1400" dirty="0" err="1">
                <a:solidFill>
                  <a:srgbClr val="000000"/>
                </a:solidFill>
              </a:rPr>
              <a:t>hodnot</a:t>
            </a:r>
            <a:r>
              <a:rPr lang="en-US" sz="1400" dirty="0">
                <a:solidFill>
                  <a:srgbClr val="000000"/>
                </a:solidFill>
              </a:rPr>
              <a:t> X</a:t>
            </a:r>
          </a:p>
          <a:p>
            <a:r>
              <a:rPr lang="en-US" sz="1400" dirty="0">
                <a:solidFill>
                  <a:srgbClr val="000000"/>
                </a:solidFill>
                <a:latin typeface="Symbol" charset="2"/>
                <a:cs typeface="Symbol" charset="2"/>
              </a:rPr>
              <a:t>S</a:t>
            </a:r>
            <a:r>
              <a:rPr lang="en-US" sz="1400" baseline="-25000" dirty="0">
                <a:solidFill>
                  <a:srgbClr val="000000"/>
                </a:solidFill>
              </a:rPr>
              <a:t>C</a:t>
            </a:r>
            <a:r>
              <a:rPr lang="en-US" sz="1400" dirty="0">
                <a:solidFill>
                  <a:srgbClr val="000000"/>
                </a:solidFill>
              </a:rPr>
              <a:t> – </a:t>
            </a:r>
            <a:r>
              <a:rPr lang="en-US" sz="1400" dirty="0" err="1">
                <a:solidFill>
                  <a:srgbClr val="000000"/>
                </a:solidFill>
              </a:rPr>
              <a:t>suma</a:t>
            </a:r>
            <a:r>
              <a:rPr lang="en-US" sz="1400" dirty="0">
                <a:solidFill>
                  <a:srgbClr val="000000"/>
                </a:solidFill>
              </a:rPr>
              <a:t> </a:t>
            </a:r>
            <a:r>
              <a:rPr lang="en-US" sz="1400" dirty="0" err="1">
                <a:solidFill>
                  <a:srgbClr val="000000"/>
                </a:solidFill>
              </a:rPr>
              <a:t>sloupce</a:t>
            </a:r>
            <a:r>
              <a:rPr lang="en-US" sz="1400" dirty="0">
                <a:solidFill>
                  <a:srgbClr val="000000"/>
                </a:solidFill>
              </a:rPr>
              <a:t> </a:t>
            </a:r>
            <a:r>
              <a:rPr lang="en-US" sz="1400" dirty="0" err="1">
                <a:solidFill>
                  <a:srgbClr val="000000"/>
                </a:solidFill>
              </a:rPr>
              <a:t>hodnot</a:t>
            </a:r>
            <a:r>
              <a:rPr lang="en-US" sz="1400" dirty="0">
                <a:solidFill>
                  <a:srgbClr val="000000"/>
                </a:solidFill>
              </a:rPr>
              <a:t> Y</a:t>
            </a:r>
          </a:p>
          <a:p>
            <a:r>
              <a:rPr lang="en-US" sz="1400" dirty="0">
                <a:solidFill>
                  <a:srgbClr val="000000"/>
                </a:solidFill>
                <a:latin typeface="Symbol" charset="2"/>
                <a:cs typeface="Symbol" charset="2"/>
              </a:rPr>
              <a:t>S</a:t>
            </a:r>
            <a:r>
              <a:rPr lang="en-US" sz="1400" baseline="-25000" dirty="0">
                <a:solidFill>
                  <a:srgbClr val="000000"/>
                </a:solidFill>
              </a:rPr>
              <a:t>D</a:t>
            </a:r>
            <a:r>
              <a:rPr lang="en-US" sz="1400" dirty="0">
                <a:solidFill>
                  <a:srgbClr val="000000"/>
                </a:solidFill>
              </a:rPr>
              <a:t> – </a:t>
            </a:r>
            <a:r>
              <a:rPr lang="en-US" sz="1400" dirty="0" err="1">
                <a:solidFill>
                  <a:srgbClr val="000000"/>
                </a:solidFill>
              </a:rPr>
              <a:t>suma</a:t>
            </a:r>
            <a:r>
              <a:rPr lang="en-US" sz="1400" dirty="0">
                <a:solidFill>
                  <a:srgbClr val="000000"/>
                </a:solidFill>
              </a:rPr>
              <a:t> </a:t>
            </a:r>
            <a:r>
              <a:rPr lang="en-US" sz="1400" dirty="0" err="1">
                <a:solidFill>
                  <a:srgbClr val="000000"/>
                </a:solidFill>
              </a:rPr>
              <a:t>sloupce</a:t>
            </a:r>
            <a:r>
              <a:rPr lang="en-US" sz="1400" dirty="0">
                <a:solidFill>
                  <a:srgbClr val="000000"/>
                </a:solidFill>
              </a:rPr>
              <a:t> </a:t>
            </a:r>
            <a:r>
              <a:rPr lang="en-US" sz="1400" dirty="0" err="1">
                <a:solidFill>
                  <a:srgbClr val="000000"/>
                </a:solidFill>
              </a:rPr>
              <a:t>součinu</a:t>
            </a:r>
            <a:r>
              <a:rPr lang="en-US" sz="1400" dirty="0">
                <a:solidFill>
                  <a:srgbClr val="000000"/>
                </a:solidFill>
              </a:rPr>
              <a:t> X.Y</a:t>
            </a:r>
          </a:p>
          <a:p>
            <a:r>
              <a:rPr lang="en-US" sz="1400" dirty="0">
                <a:solidFill>
                  <a:srgbClr val="000000"/>
                </a:solidFill>
                <a:latin typeface="Symbol" charset="2"/>
                <a:cs typeface="Symbol" charset="2"/>
              </a:rPr>
              <a:t>S</a:t>
            </a:r>
            <a:r>
              <a:rPr lang="en-US" sz="1400" baseline="-25000" dirty="0">
                <a:solidFill>
                  <a:srgbClr val="000000"/>
                </a:solidFill>
              </a:rPr>
              <a:t>E</a:t>
            </a:r>
            <a:r>
              <a:rPr lang="en-US" sz="1400" dirty="0">
                <a:solidFill>
                  <a:srgbClr val="000000"/>
                </a:solidFill>
              </a:rPr>
              <a:t> – </a:t>
            </a:r>
            <a:r>
              <a:rPr lang="en-US" sz="1400" dirty="0" err="1">
                <a:solidFill>
                  <a:srgbClr val="000000"/>
                </a:solidFill>
              </a:rPr>
              <a:t>suma</a:t>
            </a:r>
            <a:r>
              <a:rPr lang="en-US" sz="1400" dirty="0">
                <a:solidFill>
                  <a:srgbClr val="000000"/>
                </a:solidFill>
              </a:rPr>
              <a:t> </a:t>
            </a:r>
            <a:r>
              <a:rPr lang="en-US" sz="1400" dirty="0" err="1">
                <a:solidFill>
                  <a:srgbClr val="000000"/>
                </a:solidFill>
              </a:rPr>
              <a:t>druhých</a:t>
            </a:r>
            <a:r>
              <a:rPr lang="en-US" sz="1400" dirty="0">
                <a:solidFill>
                  <a:srgbClr val="000000"/>
                </a:solidFill>
              </a:rPr>
              <a:t> </a:t>
            </a:r>
            <a:r>
              <a:rPr lang="en-US" sz="1400" dirty="0" err="1">
                <a:solidFill>
                  <a:srgbClr val="000000"/>
                </a:solidFill>
              </a:rPr>
              <a:t>mocnin</a:t>
            </a:r>
            <a:r>
              <a:rPr lang="en-US" sz="1400" dirty="0">
                <a:solidFill>
                  <a:srgbClr val="000000"/>
                </a:solidFill>
              </a:rPr>
              <a:t> </a:t>
            </a:r>
            <a:r>
              <a:rPr lang="en-US" sz="1400" dirty="0" err="1">
                <a:solidFill>
                  <a:srgbClr val="000000"/>
                </a:solidFill>
              </a:rPr>
              <a:t>hodnot</a:t>
            </a:r>
            <a:r>
              <a:rPr lang="en-US" sz="1400" dirty="0">
                <a:solidFill>
                  <a:srgbClr val="000000"/>
                </a:solidFill>
              </a:rPr>
              <a:t> X</a:t>
            </a:r>
          </a:p>
          <a:p>
            <a:r>
              <a:rPr lang="en-US" sz="1400" dirty="0">
                <a:solidFill>
                  <a:srgbClr val="000000"/>
                </a:solidFill>
                <a:latin typeface="Symbol" charset="2"/>
                <a:cs typeface="Symbol" charset="2"/>
              </a:rPr>
              <a:t>S</a:t>
            </a:r>
            <a:r>
              <a:rPr lang="en-US" sz="1400" baseline="-25000" dirty="0">
                <a:solidFill>
                  <a:srgbClr val="000000"/>
                </a:solidFill>
              </a:rPr>
              <a:t>F</a:t>
            </a:r>
            <a:r>
              <a:rPr lang="en-US" sz="1400" dirty="0">
                <a:solidFill>
                  <a:srgbClr val="000000"/>
                </a:solidFill>
              </a:rPr>
              <a:t> – </a:t>
            </a:r>
            <a:r>
              <a:rPr lang="en-US" sz="1400" dirty="0" err="1">
                <a:solidFill>
                  <a:srgbClr val="000000"/>
                </a:solidFill>
              </a:rPr>
              <a:t>suma</a:t>
            </a:r>
            <a:r>
              <a:rPr lang="en-US" sz="1400" dirty="0">
                <a:solidFill>
                  <a:srgbClr val="000000"/>
                </a:solidFill>
              </a:rPr>
              <a:t> </a:t>
            </a:r>
            <a:r>
              <a:rPr lang="en-US" sz="1400" dirty="0" err="1">
                <a:solidFill>
                  <a:srgbClr val="000000"/>
                </a:solidFill>
              </a:rPr>
              <a:t>druhých</a:t>
            </a:r>
            <a:r>
              <a:rPr lang="en-US" sz="1400" dirty="0">
                <a:solidFill>
                  <a:srgbClr val="000000"/>
                </a:solidFill>
              </a:rPr>
              <a:t> </a:t>
            </a:r>
            <a:r>
              <a:rPr lang="en-US" sz="1400" dirty="0" err="1">
                <a:solidFill>
                  <a:srgbClr val="000000"/>
                </a:solidFill>
              </a:rPr>
              <a:t>mocnin</a:t>
            </a:r>
            <a:r>
              <a:rPr lang="en-US" sz="1400" dirty="0">
                <a:solidFill>
                  <a:srgbClr val="000000"/>
                </a:solidFill>
              </a:rPr>
              <a:t> </a:t>
            </a:r>
            <a:r>
              <a:rPr lang="en-US" sz="1400" dirty="0" err="1">
                <a:solidFill>
                  <a:srgbClr val="000000"/>
                </a:solidFill>
              </a:rPr>
              <a:t>hodnot</a:t>
            </a:r>
            <a:r>
              <a:rPr lang="en-US" sz="1400" dirty="0">
                <a:solidFill>
                  <a:srgbClr val="000000"/>
                </a:solidFill>
              </a:rPr>
              <a:t> Y</a:t>
            </a:r>
          </a:p>
          <a:p>
            <a:r>
              <a:rPr lang="en-US" sz="1400" dirty="0">
                <a:solidFill>
                  <a:srgbClr val="000000"/>
                </a:solidFill>
              </a:rPr>
              <a:t>529=23^2; 730=27.02^2</a:t>
            </a:r>
          </a:p>
          <a:p>
            <a:endParaRPr lang="en-US" sz="1400" dirty="0">
              <a:solidFill>
                <a:srgbClr val="000000"/>
              </a:solidFill>
            </a:endParaRPr>
          </a:p>
        </p:txBody>
      </p:sp>
    </p:spTree>
    <p:extLst>
      <p:ext uri="{BB962C8B-B14F-4D97-AF65-F5344CB8AC3E}">
        <p14:creationId xmlns:p14="http://schemas.microsoft.com/office/powerpoint/2010/main" val="3202198001"/>
      </p:ext>
    </p:extLst>
  </p:cSld>
  <p:clrMapOvr>
    <a:masterClrMapping/>
  </p:clrMapOvr>
  <p:transition spd="med">
    <p:diamon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0-11-23 at 2.22.04 PM.png"/>
          <p:cNvPicPr>
            <a:picLocks noChangeAspect="1"/>
          </p:cNvPicPr>
          <p:nvPr/>
        </p:nvPicPr>
        <p:blipFill>
          <a:blip r:embed="rId2"/>
          <a:stretch>
            <a:fillRect/>
          </a:stretch>
        </p:blipFill>
        <p:spPr>
          <a:xfrm>
            <a:off x="3124200" y="2716744"/>
            <a:ext cx="5607050" cy="3603921"/>
          </a:xfrm>
          <a:prstGeom prst="rect">
            <a:avLst/>
          </a:prstGeom>
        </p:spPr>
      </p:pic>
      <p:sp>
        <p:nvSpPr>
          <p:cNvPr id="4" name="Date Placeholder 3"/>
          <p:cNvSpPr>
            <a:spLocks noGrp="1"/>
          </p:cNvSpPr>
          <p:nvPr>
            <p:ph type="dt" sz="half" idx="10"/>
          </p:nvPr>
        </p:nvSpPr>
        <p:spPr>
          <a:xfrm>
            <a:off x="457200" y="6209540"/>
            <a:ext cx="2133600" cy="476250"/>
          </a:xfrm>
        </p:spPr>
        <p:txBody>
          <a:bodyPr/>
          <a:lstStyle/>
          <a:p>
            <a:r>
              <a:rPr lang="cs-CZ">
                <a:solidFill>
                  <a:srgbClr val="000000"/>
                </a:solidFill>
              </a:rPr>
              <a:t>2021/11/23</a:t>
            </a:r>
            <a:endParaRPr lang="en-US">
              <a:solidFill>
                <a:srgbClr val="000000"/>
              </a:solidFill>
            </a:endParaRPr>
          </a:p>
        </p:txBody>
      </p:sp>
      <p:sp>
        <p:nvSpPr>
          <p:cNvPr id="5" name="Footer Placeholder 4"/>
          <p:cNvSpPr>
            <a:spLocks noGrp="1"/>
          </p:cNvSpPr>
          <p:nvPr>
            <p:ph type="ftr" sz="quarter" idx="11"/>
          </p:nvPr>
        </p:nvSpPr>
        <p:spPr>
          <a:xfrm>
            <a:off x="3124200" y="6209540"/>
            <a:ext cx="2895600" cy="476250"/>
          </a:xfrm>
        </p:spPr>
        <p:txBody>
          <a:bodyPr/>
          <a:lstStyle/>
          <a:p>
            <a:r>
              <a:rPr lang="en-US">
                <a:solidFill>
                  <a:srgbClr val="000000"/>
                </a:solidFill>
              </a:rPr>
              <a:t>Lipidy, membrány, Karel Kubíček</a:t>
            </a:r>
          </a:p>
        </p:txBody>
      </p:sp>
      <p:sp>
        <p:nvSpPr>
          <p:cNvPr id="6" name="Slide Number Placeholder 5"/>
          <p:cNvSpPr>
            <a:spLocks noGrp="1"/>
          </p:cNvSpPr>
          <p:nvPr>
            <p:ph type="sldNum" sz="quarter" idx="12"/>
          </p:nvPr>
        </p:nvSpPr>
        <p:spPr>
          <a:xfrm>
            <a:off x="6553200" y="6209540"/>
            <a:ext cx="2133600" cy="476250"/>
          </a:xfrm>
        </p:spPr>
        <p:txBody>
          <a:bodyPr/>
          <a:lstStyle/>
          <a:p>
            <a:fld id="{0A91A5BC-E76B-3E4A-9830-99544116780B}" type="slidenum">
              <a:rPr lang="en-US" smtClean="0">
                <a:solidFill>
                  <a:srgbClr val="000000"/>
                </a:solidFill>
              </a:rPr>
              <a:pPr/>
              <a:t>39</a:t>
            </a:fld>
            <a:endParaRPr lang="en-US">
              <a:solidFill>
                <a:srgbClr val="000000"/>
              </a:solidFill>
            </a:endParaRPr>
          </a:p>
        </p:txBody>
      </p:sp>
      <p:pic>
        <p:nvPicPr>
          <p:cNvPr id="7" name="Picture 6" descr="Screen shot 2010-11-23 at 2.21.13 PM.png"/>
          <p:cNvPicPr>
            <a:picLocks noChangeAspect="1"/>
          </p:cNvPicPr>
          <p:nvPr/>
        </p:nvPicPr>
        <p:blipFill>
          <a:blip r:embed="rId3"/>
          <a:stretch>
            <a:fillRect/>
          </a:stretch>
        </p:blipFill>
        <p:spPr>
          <a:xfrm>
            <a:off x="457200" y="364365"/>
            <a:ext cx="3594100" cy="2960286"/>
          </a:xfrm>
          <a:prstGeom prst="rect">
            <a:avLst/>
          </a:prstGeom>
        </p:spPr>
      </p:pic>
      <p:cxnSp>
        <p:nvCxnSpPr>
          <p:cNvPr id="12" name="Straight Arrow Connector 11"/>
          <p:cNvCxnSpPr/>
          <p:nvPr/>
        </p:nvCxnSpPr>
        <p:spPr>
          <a:xfrm rot="16200000" flipH="1">
            <a:off x="4487334" y="3164715"/>
            <a:ext cx="3115733" cy="2573866"/>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323669" y="5972619"/>
            <a:ext cx="1066801" cy="276999"/>
          </a:xfrm>
          <a:prstGeom prst="rect">
            <a:avLst/>
          </a:prstGeom>
          <a:solidFill>
            <a:schemeClr val="bg1"/>
          </a:solidFill>
        </p:spPr>
        <p:txBody>
          <a:bodyPr wrap="square" rtlCol="0" anchor="t">
            <a:spAutoFit/>
          </a:bodyPr>
          <a:lstStyle/>
          <a:p>
            <a:r>
              <a:rPr lang="en-US" sz="1200" b="1" dirty="0">
                <a:solidFill>
                  <a:srgbClr val="000000"/>
                </a:solidFill>
              </a:rPr>
              <a:t>=125019,111</a:t>
            </a:r>
          </a:p>
        </p:txBody>
      </p:sp>
      <p:sp>
        <p:nvSpPr>
          <p:cNvPr id="15" name="Oval 14"/>
          <p:cNvSpPr/>
          <p:nvPr/>
        </p:nvSpPr>
        <p:spPr>
          <a:xfrm>
            <a:off x="2387600" y="1149648"/>
            <a:ext cx="1236133" cy="287867"/>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6" name="Oval 15"/>
          <p:cNvSpPr/>
          <p:nvPr/>
        </p:nvSpPr>
        <p:spPr>
          <a:xfrm>
            <a:off x="1024467" y="260648"/>
            <a:ext cx="677333" cy="414867"/>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7" name="Oval 16"/>
          <p:cNvSpPr/>
          <p:nvPr/>
        </p:nvSpPr>
        <p:spPr>
          <a:xfrm flipV="1">
            <a:off x="2971801" y="6077247"/>
            <a:ext cx="1803400" cy="304798"/>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cxnSp>
        <p:nvCxnSpPr>
          <p:cNvPr id="19" name="Straight Arrow Connector 18"/>
          <p:cNvCxnSpPr>
            <a:endCxn id="16" idx="5"/>
          </p:cNvCxnSpPr>
          <p:nvPr/>
        </p:nvCxnSpPr>
        <p:spPr>
          <a:xfrm rot="10800000">
            <a:off x="1602608" y="614760"/>
            <a:ext cx="1089795" cy="534891"/>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6200000" flipV="1">
            <a:off x="1261536" y="3469516"/>
            <a:ext cx="4639731" cy="575732"/>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051300" y="364365"/>
            <a:ext cx="4931833" cy="523220"/>
          </a:xfrm>
          <a:prstGeom prst="rect">
            <a:avLst/>
          </a:prstGeom>
          <a:noFill/>
        </p:spPr>
        <p:txBody>
          <a:bodyPr wrap="square" rtlCol="0">
            <a:spAutoFit/>
          </a:bodyPr>
          <a:lstStyle/>
          <a:p>
            <a:r>
              <a:rPr lang="en-US" dirty="0" err="1">
                <a:solidFill>
                  <a:srgbClr val="000000"/>
                </a:solidFill>
              </a:rPr>
              <a:t>Porovnání</a:t>
            </a:r>
            <a:r>
              <a:rPr lang="en-US" dirty="0">
                <a:solidFill>
                  <a:srgbClr val="000000"/>
                </a:solidFill>
              </a:rPr>
              <a:t> </a:t>
            </a:r>
            <a:r>
              <a:rPr lang="en-US" dirty="0" err="1">
                <a:solidFill>
                  <a:srgbClr val="000000"/>
                </a:solidFill>
              </a:rPr>
              <a:t>vypočítaných</a:t>
            </a:r>
            <a:r>
              <a:rPr lang="en-US" dirty="0">
                <a:solidFill>
                  <a:srgbClr val="000000"/>
                </a:solidFill>
              </a:rPr>
              <a:t> </a:t>
            </a:r>
            <a:r>
              <a:rPr lang="en-US" dirty="0" err="1">
                <a:solidFill>
                  <a:srgbClr val="000000"/>
                </a:solidFill>
              </a:rPr>
              <a:t>hodnot</a:t>
            </a:r>
            <a:r>
              <a:rPr lang="en-US" dirty="0">
                <a:solidFill>
                  <a:srgbClr val="000000"/>
                </a:solidFill>
              </a:rPr>
              <a:t> </a:t>
            </a:r>
            <a:r>
              <a:rPr lang="en-US" dirty="0" err="1">
                <a:solidFill>
                  <a:srgbClr val="000000"/>
                </a:solidFill>
              </a:rPr>
              <a:t>s</a:t>
            </a:r>
            <a:r>
              <a:rPr lang="en-US" dirty="0">
                <a:solidFill>
                  <a:srgbClr val="000000"/>
                </a:solidFill>
              </a:rPr>
              <a:t> </a:t>
            </a:r>
            <a:r>
              <a:rPr lang="en-US" dirty="0" err="1">
                <a:solidFill>
                  <a:srgbClr val="000000"/>
                </a:solidFill>
              </a:rPr>
              <a:t>hodnotami</a:t>
            </a:r>
            <a:r>
              <a:rPr lang="en-US" dirty="0">
                <a:solidFill>
                  <a:srgbClr val="000000"/>
                </a:solidFill>
              </a:rPr>
              <a:t> </a:t>
            </a:r>
            <a:r>
              <a:rPr lang="en-US" dirty="0" err="1">
                <a:solidFill>
                  <a:srgbClr val="000000"/>
                </a:solidFill>
              </a:rPr>
              <a:t>získanými</a:t>
            </a:r>
            <a:r>
              <a:rPr lang="en-US" dirty="0">
                <a:solidFill>
                  <a:srgbClr val="000000"/>
                </a:solidFill>
              </a:rPr>
              <a:t> </a:t>
            </a:r>
            <a:r>
              <a:rPr lang="en-US" dirty="0" err="1">
                <a:solidFill>
                  <a:srgbClr val="000000"/>
                </a:solidFill>
              </a:rPr>
              <a:t>grafu</a:t>
            </a:r>
            <a:r>
              <a:rPr lang="en-US" dirty="0">
                <a:solidFill>
                  <a:srgbClr val="000000"/>
                </a:solidFill>
              </a:rPr>
              <a:t>; </a:t>
            </a:r>
            <a:r>
              <a:rPr lang="en-US" dirty="0" err="1">
                <a:solidFill>
                  <a:srgbClr val="000000"/>
                </a:solidFill>
              </a:rPr>
              <a:t>finální</a:t>
            </a:r>
            <a:r>
              <a:rPr lang="en-US" dirty="0">
                <a:solidFill>
                  <a:srgbClr val="000000"/>
                </a:solidFill>
              </a:rPr>
              <a:t> </a:t>
            </a:r>
            <a:r>
              <a:rPr lang="en-US" dirty="0" err="1">
                <a:solidFill>
                  <a:srgbClr val="000000"/>
                </a:solidFill>
              </a:rPr>
              <a:t>výpočet</a:t>
            </a:r>
            <a:r>
              <a:rPr lang="en-US" dirty="0">
                <a:solidFill>
                  <a:srgbClr val="000000"/>
                </a:solidFill>
              </a:rPr>
              <a:t> M</a:t>
            </a:r>
            <a:r>
              <a:rPr lang="en-US" baseline="-25000" dirty="0">
                <a:solidFill>
                  <a:srgbClr val="000000"/>
                </a:solidFill>
              </a:rPr>
              <a:t>W</a:t>
            </a:r>
            <a:r>
              <a:rPr lang="en-US" dirty="0">
                <a:solidFill>
                  <a:srgbClr val="000000"/>
                </a:solidFill>
              </a:rPr>
              <a:t> </a:t>
            </a:r>
          </a:p>
        </p:txBody>
      </p:sp>
    </p:spTree>
    <p:extLst>
      <p:ext uri="{BB962C8B-B14F-4D97-AF65-F5344CB8AC3E}">
        <p14:creationId xmlns:p14="http://schemas.microsoft.com/office/powerpoint/2010/main" val="1214111368"/>
      </p:ext>
    </p:extLst>
  </p:cSld>
  <p:clrMapOvr>
    <a:masterClrMapping/>
  </p:clrMapOvr>
  <p:transition spd="med">
    <p:diamon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4</a:t>
            </a:fld>
            <a:endParaRPr lang="en-US"/>
          </a:p>
        </p:txBody>
      </p:sp>
      <p:pic>
        <p:nvPicPr>
          <p:cNvPr id="7" name="Picture 6" descr="Screen shot 2010-11-15 at 11.40.18 PM.png"/>
          <p:cNvPicPr>
            <a:picLocks noChangeAspect="1"/>
          </p:cNvPicPr>
          <p:nvPr/>
        </p:nvPicPr>
        <p:blipFill>
          <a:blip r:embed="rId2"/>
          <a:stretch>
            <a:fillRect/>
          </a:stretch>
        </p:blipFill>
        <p:spPr>
          <a:xfrm>
            <a:off x="239599" y="895561"/>
            <a:ext cx="8721529" cy="4855633"/>
          </a:xfrm>
          <a:prstGeom prst="rect">
            <a:avLst/>
          </a:prstGeom>
        </p:spPr>
      </p:pic>
    </p:spTree>
    <p:extLst>
      <p:ext uri="{BB962C8B-B14F-4D97-AF65-F5344CB8AC3E}">
        <p14:creationId xmlns:p14="http://schemas.microsoft.com/office/powerpoint/2010/main" val="2858038269"/>
      </p:ext>
    </p:extLst>
  </p:cSld>
  <p:clrMapOvr>
    <a:masterClrMapping/>
  </p:clrMapOvr>
  <p:transition spd="med">
    <p:diamon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solidFill>
                  <a:srgbClr val="000000"/>
                </a:solidFill>
              </a:rPr>
              <a:t>2021/11/23</a:t>
            </a:r>
            <a:endParaRPr lang="en-US">
              <a:solidFill>
                <a:srgbClr val="000000"/>
              </a:solidFill>
            </a:endParaRPr>
          </a:p>
        </p:txBody>
      </p:sp>
      <p:sp>
        <p:nvSpPr>
          <p:cNvPr id="5" name="Footer Placeholder 4"/>
          <p:cNvSpPr>
            <a:spLocks noGrp="1"/>
          </p:cNvSpPr>
          <p:nvPr>
            <p:ph type="ftr" sz="quarter" idx="11"/>
          </p:nvPr>
        </p:nvSpPr>
        <p:spPr/>
        <p:txBody>
          <a:bodyPr/>
          <a:lstStyle/>
          <a:p>
            <a:r>
              <a:rPr lang="en-US">
                <a:solidFill>
                  <a:srgbClr val="000000"/>
                </a:solidFill>
              </a:rPr>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solidFill>
                  <a:srgbClr val="000000"/>
                </a:solidFill>
              </a:rPr>
              <a:pPr/>
              <a:t>40</a:t>
            </a:fld>
            <a:endParaRPr lang="en-US">
              <a:solidFill>
                <a:srgbClr val="000000"/>
              </a:solidFill>
            </a:endParaRPr>
          </a:p>
        </p:txBody>
      </p:sp>
      <p:pic>
        <p:nvPicPr>
          <p:cNvPr id="7" name="Picture 6" descr="Screen shot 2010-11-23 at 8.53.29 AM.png"/>
          <p:cNvPicPr>
            <a:picLocks noChangeAspect="1"/>
          </p:cNvPicPr>
          <p:nvPr/>
        </p:nvPicPr>
        <p:blipFill>
          <a:blip r:embed="rId2"/>
          <a:stretch>
            <a:fillRect/>
          </a:stretch>
        </p:blipFill>
        <p:spPr>
          <a:xfrm>
            <a:off x="457200" y="1363375"/>
            <a:ext cx="7833224" cy="867524"/>
          </a:xfrm>
          <a:prstGeom prst="rect">
            <a:avLst/>
          </a:prstGeom>
        </p:spPr>
      </p:pic>
      <p:sp>
        <p:nvSpPr>
          <p:cNvPr id="8" name="TextBox 7"/>
          <p:cNvSpPr txBox="1"/>
          <p:nvPr/>
        </p:nvSpPr>
        <p:spPr>
          <a:xfrm>
            <a:off x="457200" y="339521"/>
            <a:ext cx="8229600" cy="307777"/>
          </a:xfrm>
          <a:prstGeom prst="rect">
            <a:avLst/>
          </a:prstGeom>
          <a:noFill/>
        </p:spPr>
        <p:txBody>
          <a:bodyPr wrap="square" rtlCol="0">
            <a:spAutoFit/>
          </a:bodyPr>
          <a:lstStyle/>
          <a:p>
            <a:r>
              <a:rPr lang="en-US" dirty="0" err="1">
                <a:solidFill>
                  <a:srgbClr val="000000"/>
                </a:solidFill>
              </a:rPr>
              <a:t>Jaká</a:t>
            </a:r>
            <a:r>
              <a:rPr lang="en-US" dirty="0">
                <a:solidFill>
                  <a:srgbClr val="000000"/>
                </a:solidFill>
              </a:rPr>
              <a:t> je mol. </a:t>
            </a:r>
            <a:r>
              <a:rPr lang="en-US" dirty="0" err="1">
                <a:solidFill>
                  <a:srgbClr val="000000"/>
                </a:solidFill>
              </a:rPr>
              <a:t>hmotnost</a:t>
            </a:r>
            <a:r>
              <a:rPr lang="en-US" dirty="0">
                <a:solidFill>
                  <a:srgbClr val="000000"/>
                </a:solidFill>
              </a:rPr>
              <a:t> (M</a:t>
            </a:r>
            <a:r>
              <a:rPr lang="en-US" baseline="-25000" dirty="0">
                <a:solidFill>
                  <a:srgbClr val="000000"/>
                </a:solidFill>
              </a:rPr>
              <a:t>W</a:t>
            </a:r>
            <a:r>
              <a:rPr lang="en-US" dirty="0">
                <a:solidFill>
                  <a:srgbClr val="000000"/>
                </a:solidFill>
              </a:rPr>
              <a:t>) </a:t>
            </a:r>
            <a:r>
              <a:rPr lang="en-US" dirty="0" err="1">
                <a:solidFill>
                  <a:srgbClr val="000000"/>
                </a:solidFill>
              </a:rPr>
              <a:t>proteinu</a:t>
            </a:r>
            <a:r>
              <a:rPr lang="en-US" dirty="0">
                <a:solidFill>
                  <a:srgbClr val="000000"/>
                </a:solidFill>
              </a:rPr>
              <a:t> </a:t>
            </a:r>
            <a:r>
              <a:rPr lang="en-US" dirty="0" err="1">
                <a:solidFill>
                  <a:srgbClr val="000000"/>
                </a:solidFill>
              </a:rPr>
              <a:t>v</a:t>
            </a:r>
            <a:r>
              <a:rPr lang="en-US" dirty="0">
                <a:solidFill>
                  <a:srgbClr val="000000"/>
                </a:solidFill>
              </a:rPr>
              <a:t> </a:t>
            </a:r>
            <a:r>
              <a:rPr lang="en-US" dirty="0" err="1">
                <a:solidFill>
                  <a:srgbClr val="000000"/>
                </a:solidFill>
              </a:rPr>
              <a:t>roztoku</a:t>
            </a:r>
            <a:r>
              <a:rPr lang="en-US" dirty="0">
                <a:solidFill>
                  <a:srgbClr val="000000"/>
                </a:solidFill>
              </a:rPr>
              <a:t>, </a:t>
            </a:r>
            <a:r>
              <a:rPr lang="en-US" dirty="0" err="1">
                <a:solidFill>
                  <a:srgbClr val="000000"/>
                </a:solidFill>
              </a:rPr>
              <a:t>jehož</a:t>
            </a:r>
            <a:r>
              <a:rPr lang="en-US" dirty="0">
                <a:solidFill>
                  <a:srgbClr val="000000"/>
                </a:solidFill>
              </a:rPr>
              <a:t> </a:t>
            </a:r>
            <a:r>
              <a:rPr lang="en-US" dirty="0" err="1">
                <a:solidFill>
                  <a:srgbClr val="000000"/>
                </a:solidFill>
              </a:rPr>
              <a:t>osmotický</a:t>
            </a:r>
            <a:r>
              <a:rPr lang="en-US" dirty="0">
                <a:solidFill>
                  <a:srgbClr val="000000"/>
                </a:solidFill>
              </a:rPr>
              <a:t> </a:t>
            </a:r>
            <a:r>
              <a:rPr lang="en-US" dirty="0" err="1">
                <a:solidFill>
                  <a:srgbClr val="000000"/>
                </a:solidFill>
              </a:rPr>
              <a:t>tlak</a:t>
            </a:r>
            <a:r>
              <a:rPr lang="en-US" dirty="0">
                <a:solidFill>
                  <a:srgbClr val="000000"/>
                </a:solidFill>
              </a:rPr>
              <a:t> je:</a:t>
            </a:r>
          </a:p>
        </p:txBody>
      </p:sp>
    </p:spTree>
    <p:extLst>
      <p:ext uri="{BB962C8B-B14F-4D97-AF65-F5344CB8AC3E}">
        <p14:creationId xmlns:p14="http://schemas.microsoft.com/office/powerpoint/2010/main" val="3166238087"/>
      </p:ext>
    </p:extLst>
  </p:cSld>
  <p:clrMapOvr>
    <a:masterClrMapping/>
  </p:clrMapOvr>
  <p:transition spd="med">
    <p:diamon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9" name="Rectangle 3"/>
          <p:cNvSpPr>
            <a:spLocks noGrp="1" noChangeArrowheads="1"/>
          </p:cNvSpPr>
          <p:nvPr>
            <p:ph type="body" idx="1"/>
          </p:nvPr>
        </p:nvSpPr>
        <p:spPr>
          <a:xfrm>
            <a:off x="179388" y="1484313"/>
            <a:ext cx="8785225" cy="5184775"/>
          </a:xfrm>
        </p:spPr>
        <p:txBody>
          <a:bodyPr/>
          <a:lstStyle/>
          <a:p>
            <a:pPr>
              <a:lnSpc>
                <a:spcPct val="90000"/>
              </a:lnSpc>
            </a:pPr>
            <a:r>
              <a:rPr lang="cs-CZ" sz="2000" dirty="0">
                <a:solidFill>
                  <a:srgbClr val="000000"/>
                </a:solidFill>
              </a:rPr>
              <a:t>Membrána - nevodivá tenká ~6nm dvojvrstva fosfolipidů</a:t>
            </a:r>
          </a:p>
          <a:p>
            <a:pPr>
              <a:lnSpc>
                <a:spcPct val="90000"/>
              </a:lnSpc>
            </a:pPr>
            <a:endParaRPr lang="cs-CZ" sz="2000" dirty="0">
              <a:solidFill>
                <a:srgbClr val="000000"/>
              </a:solidFill>
            </a:endParaRPr>
          </a:p>
          <a:p>
            <a:pPr>
              <a:lnSpc>
                <a:spcPct val="90000"/>
              </a:lnSpc>
            </a:pPr>
            <a:endParaRPr lang="cs-CZ" sz="2000" dirty="0">
              <a:solidFill>
                <a:srgbClr val="000000"/>
              </a:solidFill>
            </a:endParaRPr>
          </a:p>
          <a:p>
            <a:pPr>
              <a:lnSpc>
                <a:spcPct val="90000"/>
              </a:lnSpc>
            </a:pPr>
            <a:r>
              <a:rPr lang="cs-CZ" sz="2000" dirty="0">
                <a:solidFill>
                  <a:srgbClr val="000000"/>
                </a:solidFill>
              </a:rPr>
              <a:t>Membrána může být přerušena </a:t>
            </a:r>
            <a:r>
              <a:rPr lang="cs-CZ" sz="2000" dirty="0" err="1">
                <a:solidFill>
                  <a:srgbClr val="000000"/>
                </a:solidFill>
              </a:rPr>
              <a:t>transmembrálními</a:t>
            </a:r>
            <a:r>
              <a:rPr lang="cs-CZ" sz="2000" dirty="0">
                <a:solidFill>
                  <a:srgbClr val="000000"/>
                </a:solidFill>
              </a:rPr>
              <a:t> proteiny, které obstarávají transportní mechanizmy a fungují v nich jako (</a:t>
            </a:r>
            <a:r>
              <a:rPr lang="cs-CZ" sz="2000" b="1" i="1" dirty="0">
                <a:solidFill>
                  <a:srgbClr val="000000"/>
                </a:solidFill>
              </a:rPr>
              <a:t>iontové</a:t>
            </a:r>
            <a:r>
              <a:rPr lang="cs-CZ" sz="2000" dirty="0">
                <a:solidFill>
                  <a:srgbClr val="000000"/>
                </a:solidFill>
              </a:rPr>
              <a:t>) </a:t>
            </a:r>
            <a:r>
              <a:rPr lang="cs-CZ" sz="2000" b="1" dirty="0">
                <a:solidFill>
                  <a:srgbClr val="000000"/>
                </a:solidFill>
              </a:rPr>
              <a:t>kanály</a:t>
            </a:r>
            <a:r>
              <a:rPr lang="cs-CZ" sz="2000" dirty="0">
                <a:solidFill>
                  <a:srgbClr val="000000"/>
                </a:solidFill>
              </a:rPr>
              <a:t> a </a:t>
            </a:r>
            <a:r>
              <a:rPr lang="cs-CZ" sz="2000" b="1" dirty="0">
                <a:solidFill>
                  <a:srgbClr val="000000"/>
                </a:solidFill>
              </a:rPr>
              <a:t>přenašeče</a:t>
            </a:r>
            <a:r>
              <a:rPr lang="cs-CZ" sz="2000" dirty="0">
                <a:solidFill>
                  <a:srgbClr val="000000"/>
                </a:solidFill>
              </a:rPr>
              <a:t>.</a:t>
            </a:r>
          </a:p>
        </p:txBody>
      </p:sp>
      <p:sp>
        <p:nvSpPr>
          <p:cNvPr id="3" name="TextBox 2"/>
          <p:cNvSpPr txBox="1"/>
          <p:nvPr/>
        </p:nvSpPr>
        <p:spPr>
          <a:xfrm>
            <a:off x="395536" y="404664"/>
            <a:ext cx="6480720" cy="461665"/>
          </a:xfrm>
          <a:prstGeom prst="rect">
            <a:avLst/>
          </a:prstGeom>
          <a:noFill/>
        </p:spPr>
        <p:txBody>
          <a:bodyPr wrap="square" rtlCol="0">
            <a:spAutoFit/>
          </a:bodyPr>
          <a:lstStyle/>
          <a:p>
            <a:pPr algn="l"/>
            <a:r>
              <a:rPr lang="en-US" sz="2400" b="1" dirty="0" err="1">
                <a:solidFill>
                  <a:srgbClr val="000000"/>
                </a:solidFill>
              </a:rPr>
              <a:t>Biologické</a:t>
            </a:r>
            <a:r>
              <a:rPr lang="en-US" sz="2400" b="1" dirty="0">
                <a:solidFill>
                  <a:srgbClr val="000000"/>
                </a:solidFill>
              </a:rPr>
              <a:t> </a:t>
            </a:r>
            <a:r>
              <a:rPr lang="en-US" sz="2400" b="1" dirty="0" err="1">
                <a:solidFill>
                  <a:srgbClr val="000000"/>
                </a:solidFill>
              </a:rPr>
              <a:t>membrány</a:t>
            </a:r>
            <a:endParaRPr lang="en-US" sz="2400" b="1" dirty="0">
              <a:solidFill>
                <a:srgbClr val="000000"/>
              </a:solidFill>
            </a:endParaRPr>
          </a:p>
        </p:txBody>
      </p:sp>
      <p:sp>
        <p:nvSpPr>
          <p:cNvPr id="2" name="Date Placeholder 1"/>
          <p:cNvSpPr>
            <a:spLocks noGrp="1"/>
          </p:cNvSpPr>
          <p:nvPr>
            <p:ph type="dt" sz="half" idx="10"/>
          </p:nvPr>
        </p:nvSpPr>
        <p:spPr/>
        <p:txBody>
          <a:bodyPr/>
          <a:lstStyle/>
          <a:p>
            <a:r>
              <a:rPr lang="cs-CZ"/>
              <a:t>2021/11/23</a:t>
            </a:r>
          </a:p>
        </p:txBody>
      </p:sp>
      <p:sp>
        <p:nvSpPr>
          <p:cNvPr id="4" name="Footer Placeholder 3"/>
          <p:cNvSpPr>
            <a:spLocks noGrp="1"/>
          </p:cNvSpPr>
          <p:nvPr>
            <p:ph type="ftr" sz="quarter" idx="11"/>
          </p:nvPr>
        </p:nvSpPr>
        <p:spPr/>
        <p:txBody>
          <a:bodyPr/>
          <a:lstStyle/>
          <a:p>
            <a:r>
              <a:rPr lang="cs-CZ"/>
              <a:t>Lipidy, membrány, Karel Kubíček</a:t>
            </a:r>
          </a:p>
        </p:txBody>
      </p:sp>
      <p:sp>
        <p:nvSpPr>
          <p:cNvPr id="5" name="Slide Number Placeholder 4"/>
          <p:cNvSpPr>
            <a:spLocks noGrp="1"/>
          </p:cNvSpPr>
          <p:nvPr>
            <p:ph type="sldNum" sz="quarter" idx="12"/>
          </p:nvPr>
        </p:nvSpPr>
        <p:spPr/>
        <p:txBody>
          <a:bodyPr/>
          <a:lstStyle/>
          <a:p>
            <a:fld id="{CEC8F291-E0CD-6B48-853C-D51A71F3BF61}" type="slidenum">
              <a:rPr lang="cs-CZ" smtClean="0"/>
              <a:pPr/>
              <a:t>41</a:t>
            </a:fld>
            <a:endParaRPr lang="cs-CZ"/>
          </a:p>
        </p:txBody>
      </p:sp>
    </p:spTree>
  </p:cSld>
  <p:clrMapOvr>
    <a:masterClrMapping/>
  </p:clrMapOvr>
  <p:transition spd="med">
    <p:diamon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544" y="404664"/>
            <a:ext cx="8136904" cy="3847207"/>
          </a:xfrm>
          <a:prstGeom prst="rect">
            <a:avLst/>
          </a:prstGeom>
          <a:noFill/>
        </p:spPr>
        <p:txBody>
          <a:bodyPr wrap="square" rtlCol="0">
            <a:spAutoFit/>
          </a:bodyPr>
          <a:lstStyle/>
          <a:p>
            <a:pPr algn="l"/>
            <a:r>
              <a:rPr lang="en-US" sz="2400" b="1" dirty="0">
                <a:solidFill>
                  <a:srgbClr val="000000"/>
                </a:solidFill>
              </a:rPr>
              <a:t>Bio-</a:t>
            </a:r>
            <a:r>
              <a:rPr lang="en-US" sz="2400" b="1" dirty="0" err="1">
                <a:solidFill>
                  <a:srgbClr val="000000"/>
                </a:solidFill>
              </a:rPr>
              <a:t>elektrický</a:t>
            </a:r>
            <a:r>
              <a:rPr lang="en-US" sz="2400" b="1" dirty="0">
                <a:solidFill>
                  <a:srgbClr val="000000"/>
                </a:solidFill>
              </a:rPr>
              <a:t> </a:t>
            </a:r>
            <a:r>
              <a:rPr lang="en-US" sz="2400" b="1" dirty="0" err="1">
                <a:solidFill>
                  <a:srgbClr val="000000"/>
                </a:solidFill>
              </a:rPr>
              <a:t>jev</a:t>
            </a:r>
            <a:endParaRPr lang="en-US" sz="2400" b="1" dirty="0">
              <a:solidFill>
                <a:srgbClr val="000000"/>
              </a:solidFill>
            </a:endParaRPr>
          </a:p>
          <a:p>
            <a:pPr algn="l"/>
            <a:endParaRPr lang="en-US" sz="2000" b="1" dirty="0">
              <a:solidFill>
                <a:srgbClr val="000000"/>
              </a:solidFill>
            </a:endParaRPr>
          </a:p>
          <a:p>
            <a:pPr marL="342900" indent="-342900" algn="l">
              <a:buFontTx/>
              <a:buChar char="-"/>
            </a:pPr>
            <a:r>
              <a:rPr lang="en-US" sz="2000" b="1" dirty="0" err="1">
                <a:solidFill>
                  <a:srgbClr val="000000"/>
                </a:solidFill>
              </a:rPr>
              <a:t>Elektrické</a:t>
            </a:r>
            <a:r>
              <a:rPr lang="en-US" sz="2000" b="1" dirty="0">
                <a:solidFill>
                  <a:srgbClr val="000000"/>
                </a:solidFill>
              </a:rPr>
              <a:t> </a:t>
            </a:r>
            <a:r>
              <a:rPr lang="en-US" sz="2000" b="1" dirty="0" err="1">
                <a:solidFill>
                  <a:srgbClr val="000000"/>
                </a:solidFill>
              </a:rPr>
              <a:t>signály</a:t>
            </a:r>
            <a:r>
              <a:rPr lang="en-US" sz="2000" b="1" dirty="0">
                <a:solidFill>
                  <a:srgbClr val="000000"/>
                </a:solidFill>
              </a:rPr>
              <a:t> </a:t>
            </a:r>
            <a:r>
              <a:rPr lang="en-US" sz="2000" b="1" dirty="0" err="1">
                <a:solidFill>
                  <a:srgbClr val="000000"/>
                </a:solidFill>
              </a:rPr>
              <a:t>zprpostředkovávají</a:t>
            </a:r>
            <a:r>
              <a:rPr lang="en-US" sz="2000" b="1" dirty="0">
                <a:solidFill>
                  <a:srgbClr val="000000"/>
                </a:solidFill>
              </a:rPr>
              <a:t> </a:t>
            </a:r>
            <a:r>
              <a:rPr lang="en-US" sz="2000" b="1" dirty="0" err="1">
                <a:solidFill>
                  <a:srgbClr val="000000"/>
                </a:solidFill>
              </a:rPr>
              <a:t>rychlý</a:t>
            </a:r>
            <a:r>
              <a:rPr lang="en-US" sz="2000" b="1" dirty="0">
                <a:solidFill>
                  <a:srgbClr val="000000"/>
                </a:solidFill>
              </a:rPr>
              <a:t> </a:t>
            </a:r>
            <a:r>
              <a:rPr lang="en-US" sz="2000" b="1" dirty="0" err="1">
                <a:solidFill>
                  <a:srgbClr val="000000"/>
                </a:solidFill>
              </a:rPr>
              <a:t>přenos</a:t>
            </a:r>
            <a:r>
              <a:rPr lang="en-US" sz="2000" b="1" dirty="0">
                <a:solidFill>
                  <a:srgbClr val="000000"/>
                </a:solidFill>
              </a:rPr>
              <a:t> </a:t>
            </a:r>
            <a:r>
              <a:rPr lang="en-US" sz="2000" b="1" dirty="0" err="1">
                <a:solidFill>
                  <a:srgbClr val="000000"/>
                </a:solidFill>
              </a:rPr>
              <a:t>informací</a:t>
            </a:r>
            <a:r>
              <a:rPr lang="en-US" sz="2000" b="1" dirty="0">
                <a:solidFill>
                  <a:srgbClr val="000000"/>
                </a:solidFill>
              </a:rPr>
              <a:t> v </a:t>
            </a:r>
            <a:r>
              <a:rPr lang="en-US" sz="2000" b="1" dirty="0" err="1">
                <a:solidFill>
                  <a:srgbClr val="000000"/>
                </a:solidFill>
              </a:rPr>
              <a:t>organismu</a:t>
            </a:r>
            <a:r>
              <a:rPr lang="en-US" sz="2000" b="1" dirty="0">
                <a:solidFill>
                  <a:srgbClr val="000000"/>
                </a:solidFill>
              </a:rPr>
              <a:t>. </a:t>
            </a:r>
          </a:p>
          <a:p>
            <a:pPr marL="342900" indent="-342900" algn="l">
              <a:buFontTx/>
              <a:buChar char="-"/>
            </a:pPr>
            <a:endParaRPr lang="en-US" sz="2000" b="1" dirty="0">
              <a:solidFill>
                <a:srgbClr val="000000"/>
              </a:solidFill>
            </a:endParaRPr>
          </a:p>
          <a:p>
            <a:pPr marL="342900" indent="-342900" algn="l">
              <a:buFontTx/>
              <a:buChar char="-"/>
            </a:pPr>
            <a:r>
              <a:rPr lang="en-US" sz="2000" b="1" dirty="0" err="1">
                <a:solidFill>
                  <a:srgbClr val="000000"/>
                </a:solidFill>
              </a:rPr>
              <a:t>Šíří</a:t>
            </a:r>
            <a:r>
              <a:rPr lang="en-US" sz="2000" b="1" dirty="0">
                <a:solidFill>
                  <a:srgbClr val="000000"/>
                </a:solidFill>
              </a:rPr>
              <a:t> se </a:t>
            </a:r>
            <a:r>
              <a:rPr lang="en-US" sz="2000" b="1" dirty="0" err="1">
                <a:solidFill>
                  <a:srgbClr val="000000"/>
                </a:solidFill>
              </a:rPr>
              <a:t>buňkami</a:t>
            </a:r>
            <a:r>
              <a:rPr lang="en-US" sz="2000" b="1" dirty="0">
                <a:solidFill>
                  <a:srgbClr val="000000"/>
                </a:solidFill>
              </a:rPr>
              <a:t> </a:t>
            </a:r>
            <a:r>
              <a:rPr lang="en-US" sz="2000" b="1" dirty="0" err="1">
                <a:solidFill>
                  <a:srgbClr val="000000"/>
                </a:solidFill>
              </a:rPr>
              <a:t>nervového</a:t>
            </a:r>
            <a:r>
              <a:rPr lang="en-US" sz="2000" b="1" dirty="0">
                <a:solidFill>
                  <a:srgbClr val="000000"/>
                </a:solidFill>
              </a:rPr>
              <a:t> </a:t>
            </a:r>
            <a:r>
              <a:rPr lang="en-US" sz="2000" b="1" dirty="0" err="1">
                <a:solidFill>
                  <a:srgbClr val="000000"/>
                </a:solidFill>
              </a:rPr>
              <a:t>systému</a:t>
            </a:r>
            <a:r>
              <a:rPr lang="en-US" sz="2000" b="1" dirty="0">
                <a:solidFill>
                  <a:srgbClr val="000000"/>
                </a:solidFill>
              </a:rPr>
              <a:t> </a:t>
            </a:r>
            <a:r>
              <a:rPr lang="en-US" sz="2000" b="1" dirty="0" err="1">
                <a:solidFill>
                  <a:srgbClr val="000000"/>
                </a:solidFill>
              </a:rPr>
              <a:t>i</a:t>
            </a:r>
            <a:r>
              <a:rPr lang="en-US" sz="2000" b="1" dirty="0">
                <a:solidFill>
                  <a:srgbClr val="000000"/>
                </a:solidFill>
              </a:rPr>
              <a:t> </a:t>
            </a:r>
            <a:r>
              <a:rPr lang="en-US" sz="2000" b="1" dirty="0" err="1">
                <a:solidFill>
                  <a:srgbClr val="000000"/>
                </a:solidFill>
              </a:rPr>
              <a:t>svalovými</a:t>
            </a:r>
            <a:r>
              <a:rPr lang="en-US" sz="2000" b="1" dirty="0">
                <a:solidFill>
                  <a:srgbClr val="000000"/>
                </a:solidFill>
              </a:rPr>
              <a:t> </a:t>
            </a:r>
            <a:r>
              <a:rPr lang="en-US" sz="2000" b="1" dirty="0" err="1">
                <a:solidFill>
                  <a:srgbClr val="000000"/>
                </a:solidFill>
              </a:rPr>
              <a:t>buňkami</a:t>
            </a:r>
            <a:endParaRPr lang="en-US" sz="2000" b="1" dirty="0">
              <a:solidFill>
                <a:srgbClr val="000000"/>
              </a:solidFill>
            </a:endParaRPr>
          </a:p>
          <a:p>
            <a:pPr marL="342900" indent="-342900" algn="l">
              <a:buFontTx/>
              <a:buChar char="-"/>
            </a:pPr>
            <a:endParaRPr lang="en-US" sz="2000" b="1" dirty="0">
              <a:solidFill>
                <a:srgbClr val="000000"/>
              </a:solidFill>
            </a:endParaRPr>
          </a:p>
          <a:p>
            <a:pPr marL="342900" indent="-342900" algn="l">
              <a:buFontTx/>
              <a:buChar char="-"/>
            </a:pPr>
            <a:r>
              <a:rPr lang="en-US" sz="2000" b="1" dirty="0" err="1">
                <a:solidFill>
                  <a:srgbClr val="000000"/>
                </a:solidFill>
              </a:rPr>
              <a:t>Jsou</a:t>
            </a:r>
            <a:r>
              <a:rPr lang="en-US" sz="2000" b="1" dirty="0">
                <a:solidFill>
                  <a:srgbClr val="000000"/>
                </a:solidFill>
              </a:rPr>
              <a:t> </a:t>
            </a:r>
            <a:r>
              <a:rPr lang="en-US" sz="2000" b="1" dirty="0" err="1">
                <a:solidFill>
                  <a:srgbClr val="000000"/>
                </a:solidFill>
              </a:rPr>
              <a:t>zahrnuty</a:t>
            </a:r>
            <a:r>
              <a:rPr lang="en-US" sz="2000" b="1" dirty="0">
                <a:solidFill>
                  <a:srgbClr val="000000"/>
                </a:solidFill>
              </a:rPr>
              <a:t> v </a:t>
            </a:r>
            <a:r>
              <a:rPr lang="en-US" sz="2000" b="1" dirty="0" err="1">
                <a:solidFill>
                  <a:srgbClr val="000000"/>
                </a:solidFill>
              </a:rPr>
              <a:t>základních</a:t>
            </a:r>
            <a:r>
              <a:rPr lang="en-US" sz="2000" b="1" dirty="0">
                <a:solidFill>
                  <a:srgbClr val="000000"/>
                </a:solidFill>
              </a:rPr>
              <a:t> </a:t>
            </a:r>
            <a:r>
              <a:rPr lang="en-US" sz="2000" b="1" dirty="0" err="1">
                <a:solidFill>
                  <a:srgbClr val="000000"/>
                </a:solidFill>
              </a:rPr>
              <a:t>mechanizmech</a:t>
            </a:r>
            <a:r>
              <a:rPr lang="en-US" sz="2000" b="1" dirty="0">
                <a:solidFill>
                  <a:srgbClr val="000000"/>
                </a:solidFill>
              </a:rPr>
              <a:t> </a:t>
            </a:r>
            <a:r>
              <a:rPr lang="en-US" sz="2000" b="1" dirty="0" err="1">
                <a:solidFill>
                  <a:srgbClr val="000000"/>
                </a:solidFill>
              </a:rPr>
              <a:t>funkce</a:t>
            </a:r>
            <a:r>
              <a:rPr lang="en-US" sz="2000" b="1" dirty="0">
                <a:solidFill>
                  <a:srgbClr val="000000"/>
                </a:solidFill>
              </a:rPr>
              <a:t> </a:t>
            </a:r>
            <a:r>
              <a:rPr lang="en-US" sz="2000" b="1" dirty="0" err="1">
                <a:solidFill>
                  <a:srgbClr val="000000"/>
                </a:solidFill>
              </a:rPr>
              <a:t>smyslových</a:t>
            </a:r>
            <a:r>
              <a:rPr lang="en-US" sz="2000" b="1" dirty="0">
                <a:solidFill>
                  <a:srgbClr val="000000"/>
                </a:solidFill>
              </a:rPr>
              <a:t> a </a:t>
            </a:r>
            <a:r>
              <a:rPr lang="en-US" sz="2000" b="1" dirty="0" err="1">
                <a:solidFill>
                  <a:srgbClr val="000000"/>
                </a:solidFill>
              </a:rPr>
              <a:t>jiných</a:t>
            </a:r>
            <a:r>
              <a:rPr lang="en-US" sz="2000" b="1" dirty="0">
                <a:solidFill>
                  <a:srgbClr val="000000"/>
                </a:solidFill>
              </a:rPr>
              <a:t> </a:t>
            </a:r>
            <a:r>
              <a:rPr lang="en-US" sz="2000" b="1" dirty="0" err="1">
                <a:solidFill>
                  <a:srgbClr val="000000"/>
                </a:solidFill>
              </a:rPr>
              <a:t>orgánů</a:t>
            </a:r>
            <a:r>
              <a:rPr lang="en-US" sz="2000" b="1" dirty="0">
                <a:solidFill>
                  <a:srgbClr val="000000"/>
                </a:solidFill>
              </a:rPr>
              <a:t>.</a:t>
            </a: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4" name="Slide Number Placeholder 3"/>
          <p:cNvSpPr>
            <a:spLocks noGrp="1"/>
          </p:cNvSpPr>
          <p:nvPr>
            <p:ph type="sldNum" sz="quarter" idx="12"/>
          </p:nvPr>
        </p:nvSpPr>
        <p:spPr/>
        <p:txBody>
          <a:bodyPr/>
          <a:lstStyle/>
          <a:p>
            <a:fld id="{CEC8F291-E0CD-6B48-853C-D51A71F3BF61}" type="slidenum">
              <a:rPr lang="cs-CZ" smtClean="0"/>
              <a:pPr/>
              <a:t>42</a:t>
            </a:fld>
            <a:endParaRPr lang="cs-CZ"/>
          </a:p>
        </p:txBody>
      </p:sp>
    </p:spTree>
  </p:cSld>
  <p:clrMapOvr>
    <a:masterClrMapping/>
  </p:clrMapOvr>
  <p:transition spd="med">
    <p:diamon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27384"/>
            <a:ext cx="7560840" cy="523220"/>
          </a:xfrm>
          <a:prstGeom prst="rect">
            <a:avLst/>
          </a:prstGeom>
          <a:noFill/>
        </p:spPr>
        <p:txBody>
          <a:bodyPr wrap="square" rtlCol="0">
            <a:spAutoFit/>
          </a:bodyPr>
          <a:lstStyle/>
          <a:p>
            <a:pPr algn="l"/>
            <a:r>
              <a:rPr lang="cs-CZ" sz="2800" b="1" dirty="0">
                <a:solidFill>
                  <a:srgbClr val="000000"/>
                </a:solidFill>
              </a:rPr>
              <a:t>Membránové kanály</a:t>
            </a:r>
            <a:endParaRPr lang="en-US" sz="2800" b="1" dirty="0">
              <a:solidFill>
                <a:srgbClr val="000000"/>
              </a:solidFill>
            </a:endParaRPr>
          </a:p>
        </p:txBody>
      </p:sp>
      <p:sp>
        <p:nvSpPr>
          <p:cNvPr id="7" name="TextBox 6"/>
          <p:cNvSpPr txBox="1"/>
          <p:nvPr/>
        </p:nvSpPr>
        <p:spPr>
          <a:xfrm>
            <a:off x="251520" y="620688"/>
            <a:ext cx="8424936" cy="5170646"/>
          </a:xfrm>
          <a:prstGeom prst="rect">
            <a:avLst/>
          </a:prstGeom>
          <a:noFill/>
        </p:spPr>
        <p:txBody>
          <a:bodyPr wrap="square" rtlCol="0">
            <a:spAutoFit/>
          </a:bodyPr>
          <a:lstStyle/>
          <a:p>
            <a:pPr algn="just"/>
            <a:r>
              <a:rPr lang="en-US" sz="2000" b="1" dirty="0" err="1">
                <a:solidFill>
                  <a:srgbClr val="000000"/>
                </a:solidFill>
              </a:rPr>
              <a:t>Výměna</a:t>
            </a:r>
            <a:r>
              <a:rPr lang="en-US" sz="2000" b="1" dirty="0">
                <a:solidFill>
                  <a:srgbClr val="000000"/>
                </a:solidFill>
              </a:rPr>
              <a:t> </a:t>
            </a:r>
            <a:r>
              <a:rPr lang="en-US" sz="2000" dirty="0" err="1">
                <a:solidFill>
                  <a:srgbClr val="000000"/>
                </a:solidFill>
              </a:rPr>
              <a:t>iontů</a:t>
            </a:r>
            <a:r>
              <a:rPr lang="en-US" sz="2000" b="1" dirty="0">
                <a:solidFill>
                  <a:srgbClr val="000000"/>
                </a:solidFill>
              </a:rPr>
              <a:t> </a:t>
            </a:r>
            <a:r>
              <a:rPr lang="en-US" sz="2000" b="1" dirty="0" err="1">
                <a:solidFill>
                  <a:srgbClr val="000000"/>
                </a:solidFill>
              </a:rPr>
              <a:t>mezi</a:t>
            </a:r>
            <a:r>
              <a:rPr lang="en-US" sz="2000" b="1" dirty="0">
                <a:solidFill>
                  <a:srgbClr val="000000"/>
                </a:solidFill>
              </a:rPr>
              <a:t> </a:t>
            </a:r>
            <a:r>
              <a:rPr lang="en-US" sz="2000" b="1" dirty="0" err="1">
                <a:solidFill>
                  <a:srgbClr val="000000"/>
                </a:solidFill>
              </a:rPr>
              <a:t>vnitřním</a:t>
            </a:r>
            <a:r>
              <a:rPr lang="en-US" sz="2000" b="1" dirty="0">
                <a:solidFill>
                  <a:srgbClr val="000000"/>
                </a:solidFill>
              </a:rPr>
              <a:t> </a:t>
            </a:r>
            <a:r>
              <a:rPr lang="en-US" sz="2000" dirty="0">
                <a:solidFill>
                  <a:srgbClr val="000000"/>
                </a:solidFill>
              </a:rPr>
              <a:t>a </a:t>
            </a:r>
            <a:r>
              <a:rPr lang="en-US" sz="2000" b="1" dirty="0" err="1">
                <a:solidFill>
                  <a:srgbClr val="000000"/>
                </a:solidFill>
              </a:rPr>
              <a:t>vnějším</a:t>
            </a:r>
            <a:r>
              <a:rPr lang="en-US" sz="2000" dirty="0">
                <a:solidFill>
                  <a:srgbClr val="000000"/>
                </a:solidFill>
              </a:rPr>
              <a:t> </a:t>
            </a:r>
            <a:r>
              <a:rPr lang="en-US" sz="2000" dirty="0" err="1">
                <a:solidFill>
                  <a:srgbClr val="000000"/>
                </a:solidFill>
              </a:rPr>
              <a:t>prostředím</a:t>
            </a:r>
            <a:r>
              <a:rPr lang="en-US" sz="2000" dirty="0">
                <a:solidFill>
                  <a:srgbClr val="000000"/>
                </a:solidFill>
              </a:rPr>
              <a:t> </a:t>
            </a:r>
            <a:r>
              <a:rPr lang="en-US" sz="2000" b="1" dirty="0" err="1">
                <a:solidFill>
                  <a:srgbClr val="000000"/>
                </a:solidFill>
              </a:rPr>
              <a:t>buňky</a:t>
            </a:r>
            <a:r>
              <a:rPr lang="en-US" sz="2000" dirty="0">
                <a:solidFill>
                  <a:srgbClr val="000000"/>
                </a:solidFill>
              </a:rPr>
              <a:t> je </a:t>
            </a:r>
            <a:r>
              <a:rPr lang="en-US" sz="2000" b="1" dirty="0" err="1">
                <a:solidFill>
                  <a:srgbClr val="000000"/>
                </a:solidFill>
              </a:rPr>
              <a:t>uskutečňována</a:t>
            </a:r>
            <a:r>
              <a:rPr lang="en-US" sz="2000" dirty="0">
                <a:solidFill>
                  <a:srgbClr val="000000"/>
                </a:solidFill>
              </a:rPr>
              <a:t> </a:t>
            </a:r>
            <a:r>
              <a:rPr lang="en-US" sz="2000" b="1" dirty="0" err="1">
                <a:solidFill>
                  <a:srgbClr val="000000"/>
                </a:solidFill>
              </a:rPr>
              <a:t>membránovými</a:t>
            </a:r>
            <a:r>
              <a:rPr lang="en-US" sz="2000" b="1" dirty="0">
                <a:solidFill>
                  <a:srgbClr val="000000"/>
                </a:solidFill>
              </a:rPr>
              <a:t> </a:t>
            </a:r>
            <a:r>
              <a:rPr lang="en-US" sz="2000" b="1" dirty="0" err="1">
                <a:solidFill>
                  <a:srgbClr val="000000"/>
                </a:solidFill>
              </a:rPr>
              <a:t>kanály</a:t>
            </a:r>
            <a:r>
              <a:rPr lang="en-US" sz="2000" dirty="0">
                <a:solidFill>
                  <a:srgbClr val="000000"/>
                </a:solidFill>
              </a:rPr>
              <a:t>.</a:t>
            </a:r>
          </a:p>
          <a:p>
            <a:pPr algn="just"/>
            <a:r>
              <a:rPr lang="en-US" sz="2000" b="1" dirty="0" err="1">
                <a:solidFill>
                  <a:srgbClr val="000000"/>
                </a:solidFill>
              </a:rPr>
              <a:t>Kanály</a:t>
            </a:r>
            <a:r>
              <a:rPr lang="en-US" sz="2000" dirty="0">
                <a:solidFill>
                  <a:srgbClr val="000000"/>
                </a:solidFill>
              </a:rPr>
              <a:t> se </a:t>
            </a:r>
            <a:r>
              <a:rPr lang="en-US" sz="2000" dirty="0" err="1">
                <a:solidFill>
                  <a:srgbClr val="000000"/>
                </a:solidFill>
              </a:rPr>
              <a:t>liší</a:t>
            </a:r>
            <a:r>
              <a:rPr lang="en-US" sz="2000" dirty="0">
                <a:solidFill>
                  <a:srgbClr val="000000"/>
                </a:solidFill>
              </a:rPr>
              <a:t> od </a:t>
            </a:r>
            <a:r>
              <a:rPr lang="en-US" sz="2000" dirty="0" err="1">
                <a:solidFill>
                  <a:srgbClr val="000000"/>
                </a:solidFill>
              </a:rPr>
              <a:t>přenašečů</a:t>
            </a:r>
            <a:r>
              <a:rPr lang="en-US" sz="2000" dirty="0">
                <a:solidFill>
                  <a:srgbClr val="000000"/>
                </a:solidFill>
              </a:rPr>
              <a:t> </a:t>
            </a:r>
            <a:r>
              <a:rPr lang="en-US" sz="2000" dirty="0" err="1">
                <a:solidFill>
                  <a:srgbClr val="000000"/>
                </a:solidFill>
              </a:rPr>
              <a:t>mají</a:t>
            </a:r>
            <a:r>
              <a:rPr lang="en-US" sz="2000" dirty="0">
                <a:solidFill>
                  <a:srgbClr val="000000"/>
                </a:solidFill>
              </a:rPr>
              <a:t> </a:t>
            </a:r>
            <a:r>
              <a:rPr lang="en-US" sz="2000" dirty="0" err="1">
                <a:solidFill>
                  <a:srgbClr val="000000"/>
                </a:solidFill>
              </a:rPr>
              <a:t>pevná</a:t>
            </a:r>
            <a:r>
              <a:rPr lang="en-US" sz="2000" dirty="0">
                <a:solidFill>
                  <a:srgbClr val="000000"/>
                </a:solidFill>
              </a:rPr>
              <a:t> </a:t>
            </a:r>
            <a:r>
              <a:rPr lang="en-US" sz="2000" dirty="0" err="1">
                <a:solidFill>
                  <a:srgbClr val="000000"/>
                </a:solidFill>
              </a:rPr>
              <a:t>vazebná</a:t>
            </a:r>
            <a:r>
              <a:rPr lang="en-US" sz="2000" dirty="0">
                <a:solidFill>
                  <a:srgbClr val="000000"/>
                </a:solidFill>
              </a:rPr>
              <a:t> </a:t>
            </a:r>
            <a:r>
              <a:rPr lang="en-US" sz="2000" dirty="0" err="1">
                <a:solidFill>
                  <a:srgbClr val="000000"/>
                </a:solidFill>
              </a:rPr>
              <a:t>místa</a:t>
            </a:r>
            <a:r>
              <a:rPr lang="en-US" sz="2000" dirty="0">
                <a:solidFill>
                  <a:srgbClr val="000000"/>
                </a:solidFill>
              </a:rPr>
              <a:t> pro </a:t>
            </a:r>
            <a:r>
              <a:rPr lang="en-US" sz="2000" dirty="0" err="1">
                <a:solidFill>
                  <a:srgbClr val="000000"/>
                </a:solidFill>
              </a:rPr>
              <a:t>ionty</a:t>
            </a:r>
            <a:r>
              <a:rPr lang="en-US" sz="2000" dirty="0">
                <a:solidFill>
                  <a:srgbClr val="000000"/>
                </a:solidFill>
              </a:rPr>
              <a:t> a v </a:t>
            </a:r>
            <a:r>
              <a:rPr lang="en-US" sz="2000" dirty="0" err="1">
                <a:solidFill>
                  <a:srgbClr val="000000"/>
                </a:solidFill>
              </a:rPr>
              <a:t>membráně</a:t>
            </a:r>
            <a:r>
              <a:rPr lang="en-US" sz="2000" dirty="0">
                <a:solidFill>
                  <a:srgbClr val="000000"/>
                </a:solidFill>
              </a:rPr>
              <a:t> </a:t>
            </a:r>
            <a:r>
              <a:rPr lang="en-US" sz="2000" b="1" dirty="0" err="1">
                <a:solidFill>
                  <a:srgbClr val="000000"/>
                </a:solidFill>
              </a:rPr>
              <a:t>vytvářejí</a:t>
            </a:r>
            <a:r>
              <a:rPr lang="en-US" sz="2000" dirty="0">
                <a:solidFill>
                  <a:srgbClr val="000000"/>
                </a:solidFill>
              </a:rPr>
              <a:t> </a:t>
            </a:r>
            <a:r>
              <a:rPr lang="en-US" sz="2000" b="1" dirty="0" err="1">
                <a:solidFill>
                  <a:srgbClr val="000000"/>
                </a:solidFill>
              </a:rPr>
              <a:t>póry</a:t>
            </a:r>
            <a:r>
              <a:rPr lang="en-US" sz="2000" b="1" dirty="0">
                <a:solidFill>
                  <a:srgbClr val="000000"/>
                </a:solidFill>
              </a:rPr>
              <a:t> </a:t>
            </a:r>
            <a:r>
              <a:rPr lang="en-US" sz="2000" b="1" dirty="0" err="1">
                <a:solidFill>
                  <a:srgbClr val="000000"/>
                </a:solidFill>
              </a:rPr>
              <a:t>propustné</a:t>
            </a:r>
            <a:r>
              <a:rPr lang="en-US" sz="2000" b="1" dirty="0">
                <a:solidFill>
                  <a:srgbClr val="000000"/>
                </a:solidFill>
              </a:rPr>
              <a:t> pro </a:t>
            </a:r>
            <a:r>
              <a:rPr lang="en-US" sz="2000" b="1" dirty="0" err="1">
                <a:solidFill>
                  <a:srgbClr val="000000"/>
                </a:solidFill>
              </a:rPr>
              <a:t>vodu</a:t>
            </a:r>
            <a:r>
              <a:rPr lang="en-US" sz="2000" dirty="0">
                <a:solidFill>
                  <a:srgbClr val="000000"/>
                </a:solidFill>
              </a:rPr>
              <a:t>.</a:t>
            </a:r>
          </a:p>
          <a:p>
            <a:pPr algn="just"/>
            <a:r>
              <a:rPr lang="en-US" sz="2000" b="1" dirty="0" err="1">
                <a:solidFill>
                  <a:srgbClr val="000000"/>
                </a:solidFill>
              </a:rPr>
              <a:t>Otevírání</a:t>
            </a:r>
            <a:r>
              <a:rPr lang="en-US" sz="2000" b="1" dirty="0">
                <a:solidFill>
                  <a:srgbClr val="000000"/>
                </a:solidFill>
              </a:rPr>
              <a:t>/</a:t>
            </a:r>
            <a:r>
              <a:rPr lang="en-US" sz="2000" b="1" dirty="0" err="1">
                <a:solidFill>
                  <a:srgbClr val="000000"/>
                </a:solidFill>
              </a:rPr>
              <a:t>uzavírání</a:t>
            </a:r>
            <a:r>
              <a:rPr lang="en-US" sz="2000" b="1" dirty="0">
                <a:solidFill>
                  <a:srgbClr val="000000"/>
                </a:solidFill>
              </a:rPr>
              <a:t> </a:t>
            </a:r>
            <a:r>
              <a:rPr lang="en-US" sz="2000" dirty="0" err="1">
                <a:solidFill>
                  <a:srgbClr val="000000"/>
                </a:solidFill>
              </a:rPr>
              <a:t>těchto</a:t>
            </a:r>
            <a:r>
              <a:rPr lang="en-US" sz="2000" dirty="0">
                <a:solidFill>
                  <a:srgbClr val="000000"/>
                </a:solidFill>
              </a:rPr>
              <a:t> </a:t>
            </a:r>
            <a:r>
              <a:rPr lang="en-US" sz="2000" b="1" dirty="0" err="1">
                <a:solidFill>
                  <a:srgbClr val="000000"/>
                </a:solidFill>
              </a:rPr>
              <a:t>pórů</a:t>
            </a:r>
            <a:r>
              <a:rPr lang="en-US" sz="2000" dirty="0">
                <a:solidFill>
                  <a:srgbClr val="000000"/>
                </a:solidFill>
              </a:rPr>
              <a:t>/</a:t>
            </a:r>
            <a:r>
              <a:rPr lang="en-US" sz="2000" dirty="0" err="1">
                <a:solidFill>
                  <a:srgbClr val="000000"/>
                </a:solidFill>
              </a:rPr>
              <a:t>kanálů</a:t>
            </a:r>
            <a:r>
              <a:rPr lang="en-US" sz="2000" dirty="0">
                <a:solidFill>
                  <a:srgbClr val="000000"/>
                </a:solidFill>
              </a:rPr>
              <a:t> (</a:t>
            </a:r>
            <a:r>
              <a:rPr lang="en-US" sz="2000" dirty="0" err="1">
                <a:solidFill>
                  <a:srgbClr val="000000"/>
                </a:solidFill>
              </a:rPr>
              <a:t>vrátkování</a:t>
            </a:r>
            <a:r>
              <a:rPr lang="en-US" sz="2000" dirty="0">
                <a:solidFill>
                  <a:srgbClr val="000000"/>
                </a:solidFill>
              </a:rPr>
              <a:t>/gating) se </a:t>
            </a:r>
            <a:r>
              <a:rPr lang="en-US" sz="2000" dirty="0" err="1">
                <a:solidFill>
                  <a:srgbClr val="000000"/>
                </a:solidFill>
              </a:rPr>
              <a:t>může</a:t>
            </a:r>
            <a:r>
              <a:rPr lang="en-US" sz="2000" dirty="0">
                <a:solidFill>
                  <a:srgbClr val="000000"/>
                </a:solidFill>
              </a:rPr>
              <a:t> </a:t>
            </a:r>
            <a:r>
              <a:rPr lang="en-US" sz="2000" dirty="0" err="1">
                <a:solidFill>
                  <a:srgbClr val="000000"/>
                </a:solidFill>
              </a:rPr>
              <a:t>dít</a:t>
            </a:r>
            <a:r>
              <a:rPr lang="en-US" sz="2000" dirty="0">
                <a:solidFill>
                  <a:srgbClr val="000000"/>
                </a:solidFill>
              </a:rPr>
              <a:t> </a:t>
            </a:r>
            <a:r>
              <a:rPr lang="en-US" sz="2000" dirty="0" err="1">
                <a:solidFill>
                  <a:srgbClr val="000000"/>
                </a:solidFill>
              </a:rPr>
              <a:t>několika</a:t>
            </a:r>
            <a:r>
              <a:rPr lang="en-US" sz="2000" dirty="0">
                <a:solidFill>
                  <a:srgbClr val="000000"/>
                </a:solidFill>
              </a:rPr>
              <a:t> </a:t>
            </a:r>
            <a:r>
              <a:rPr lang="en-US" sz="2000" dirty="0" err="1">
                <a:solidFill>
                  <a:srgbClr val="000000"/>
                </a:solidFill>
              </a:rPr>
              <a:t>mechanismy</a:t>
            </a:r>
            <a:r>
              <a:rPr lang="en-US" sz="2000" dirty="0">
                <a:solidFill>
                  <a:srgbClr val="000000"/>
                </a:solidFill>
              </a:rPr>
              <a:t>. </a:t>
            </a:r>
            <a:r>
              <a:rPr lang="en-US" sz="2000" dirty="0" err="1">
                <a:solidFill>
                  <a:srgbClr val="000000"/>
                </a:solidFill>
              </a:rPr>
              <a:t>Vedle</a:t>
            </a:r>
            <a:r>
              <a:rPr lang="en-US" sz="2000" dirty="0">
                <a:solidFill>
                  <a:srgbClr val="000000"/>
                </a:solidFill>
              </a:rPr>
              <a:t> </a:t>
            </a:r>
            <a:r>
              <a:rPr lang="en-US" sz="2000" b="1" dirty="0" err="1">
                <a:solidFill>
                  <a:srgbClr val="000000"/>
                </a:solidFill>
              </a:rPr>
              <a:t>elektrického</a:t>
            </a:r>
            <a:r>
              <a:rPr lang="en-US" sz="2000" dirty="0">
                <a:solidFill>
                  <a:srgbClr val="000000"/>
                </a:solidFill>
              </a:rPr>
              <a:t> je </a:t>
            </a:r>
            <a:r>
              <a:rPr lang="en-US" sz="2000" b="1" dirty="0" err="1">
                <a:solidFill>
                  <a:srgbClr val="000000"/>
                </a:solidFill>
              </a:rPr>
              <a:t>vrátkování</a:t>
            </a:r>
            <a:r>
              <a:rPr lang="en-US" sz="2000" dirty="0">
                <a:solidFill>
                  <a:srgbClr val="000000"/>
                </a:solidFill>
              </a:rPr>
              <a:t> </a:t>
            </a:r>
            <a:r>
              <a:rPr lang="en-US" sz="2000" dirty="0" err="1">
                <a:solidFill>
                  <a:srgbClr val="000000"/>
                </a:solidFill>
              </a:rPr>
              <a:t>některých</a:t>
            </a:r>
            <a:r>
              <a:rPr lang="en-US" sz="2000" dirty="0">
                <a:solidFill>
                  <a:srgbClr val="000000"/>
                </a:solidFill>
              </a:rPr>
              <a:t> </a:t>
            </a:r>
            <a:r>
              <a:rPr lang="en-US" sz="2000" dirty="0" err="1">
                <a:solidFill>
                  <a:srgbClr val="000000"/>
                </a:solidFill>
              </a:rPr>
              <a:t>kanálů</a:t>
            </a:r>
            <a:r>
              <a:rPr lang="en-US" sz="2000" dirty="0">
                <a:solidFill>
                  <a:srgbClr val="000000"/>
                </a:solidFill>
              </a:rPr>
              <a:t> </a:t>
            </a:r>
            <a:r>
              <a:rPr lang="en-US" sz="2000" dirty="0" err="1">
                <a:solidFill>
                  <a:srgbClr val="000000"/>
                </a:solidFill>
              </a:rPr>
              <a:t>ovládáno</a:t>
            </a:r>
            <a:r>
              <a:rPr lang="en-US" sz="2000" dirty="0">
                <a:solidFill>
                  <a:srgbClr val="000000"/>
                </a:solidFill>
              </a:rPr>
              <a:t> </a:t>
            </a:r>
            <a:r>
              <a:rPr lang="en-US" sz="2000" dirty="0" err="1">
                <a:solidFill>
                  <a:srgbClr val="000000"/>
                </a:solidFill>
              </a:rPr>
              <a:t>jinými</a:t>
            </a:r>
            <a:r>
              <a:rPr lang="en-US" sz="2000" dirty="0">
                <a:solidFill>
                  <a:srgbClr val="000000"/>
                </a:solidFill>
              </a:rPr>
              <a:t> </a:t>
            </a:r>
            <a:r>
              <a:rPr lang="en-US" sz="2000" dirty="0" err="1">
                <a:solidFill>
                  <a:srgbClr val="000000"/>
                </a:solidFill>
              </a:rPr>
              <a:t>podněty</a:t>
            </a:r>
            <a:r>
              <a:rPr lang="en-US" sz="2000" dirty="0">
                <a:solidFill>
                  <a:srgbClr val="000000"/>
                </a:solidFill>
              </a:rPr>
              <a:t> (</a:t>
            </a:r>
            <a:r>
              <a:rPr lang="en-US" sz="2000" b="1" dirty="0" err="1">
                <a:solidFill>
                  <a:srgbClr val="000000"/>
                </a:solidFill>
              </a:rPr>
              <a:t>chemickou</a:t>
            </a:r>
            <a:r>
              <a:rPr lang="en-US" sz="2000" b="1" dirty="0">
                <a:solidFill>
                  <a:srgbClr val="000000"/>
                </a:solidFill>
              </a:rPr>
              <a:t> </a:t>
            </a:r>
            <a:r>
              <a:rPr lang="en-US" sz="2000" b="1" dirty="0" err="1">
                <a:solidFill>
                  <a:srgbClr val="000000"/>
                </a:solidFill>
              </a:rPr>
              <a:t>vazbou</a:t>
            </a:r>
            <a:r>
              <a:rPr lang="en-US" sz="2000" b="1" dirty="0">
                <a:solidFill>
                  <a:srgbClr val="000000"/>
                </a:solidFill>
              </a:rPr>
              <a:t> </a:t>
            </a:r>
            <a:r>
              <a:rPr lang="en-US" sz="2000" b="1" dirty="0" err="1">
                <a:solidFill>
                  <a:srgbClr val="000000"/>
                </a:solidFill>
              </a:rPr>
              <a:t>látek</a:t>
            </a:r>
            <a:r>
              <a:rPr lang="en-US" sz="2000" dirty="0">
                <a:solidFill>
                  <a:srgbClr val="000000"/>
                </a:solidFill>
              </a:rPr>
              <a:t>, </a:t>
            </a:r>
            <a:r>
              <a:rPr lang="en-US" sz="2000" b="1" dirty="0" err="1">
                <a:solidFill>
                  <a:srgbClr val="000000"/>
                </a:solidFill>
              </a:rPr>
              <a:t>mechanickým</a:t>
            </a:r>
            <a:r>
              <a:rPr lang="en-US" sz="2000" b="1" dirty="0">
                <a:solidFill>
                  <a:srgbClr val="000000"/>
                </a:solidFill>
              </a:rPr>
              <a:t> </a:t>
            </a:r>
            <a:r>
              <a:rPr lang="en-US" sz="2000" b="1" dirty="0" err="1">
                <a:solidFill>
                  <a:srgbClr val="000000"/>
                </a:solidFill>
              </a:rPr>
              <a:t>napětím</a:t>
            </a:r>
            <a:r>
              <a:rPr lang="en-US" sz="2000" b="1" dirty="0">
                <a:solidFill>
                  <a:srgbClr val="000000"/>
                </a:solidFill>
              </a:rPr>
              <a:t> </a:t>
            </a:r>
            <a:r>
              <a:rPr lang="en-US" sz="2000" dirty="0" err="1">
                <a:solidFill>
                  <a:srgbClr val="000000"/>
                </a:solidFill>
              </a:rPr>
              <a:t>aj</a:t>
            </a:r>
            <a:r>
              <a:rPr lang="en-US" sz="2000" dirty="0">
                <a:solidFill>
                  <a:srgbClr val="000000"/>
                </a:solidFill>
              </a:rPr>
              <a:t>.). </a:t>
            </a:r>
            <a:endParaRPr lang="en-US" sz="2000" b="1" dirty="0">
              <a:solidFill>
                <a:srgbClr val="000000"/>
              </a:solidFill>
            </a:endParaRPr>
          </a:p>
          <a:p>
            <a:pPr algn="just"/>
            <a:r>
              <a:rPr lang="en-US" sz="2000" b="1" dirty="0" err="1">
                <a:solidFill>
                  <a:srgbClr val="000000"/>
                </a:solidFill>
              </a:rPr>
              <a:t>Průchod</a:t>
            </a:r>
            <a:r>
              <a:rPr lang="en-US" sz="2000" b="1" dirty="0">
                <a:solidFill>
                  <a:srgbClr val="000000"/>
                </a:solidFill>
              </a:rPr>
              <a:t> </a:t>
            </a:r>
            <a:r>
              <a:rPr lang="en-US" sz="2000" b="1" dirty="0" err="1">
                <a:solidFill>
                  <a:srgbClr val="000000"/>
                </a:solidFill>
              </a:rPr>
              <a:t>iontů</a:t>
            </a:r>
            <a:r>
              <a:rPr lang="en-US" sz="2000" b="1" dirty="0">
                <a:solidFill>
                  <a:srgbClr val="000000"/>
                </a:solidFill>
              </a:rPr>
              <a:t> </a:t>
            </a:r>
            <a:r>
              <a:rPr lang="en-US" sz="2000" dirty="0" err="1">
                <a:solidFill>
                  <a:srgbClr val="000000"/>
                </a:solidFill>
              </a:rPr>
              <a:t>celým</a:t>
            </a:r>
            <a:r>
              <a:rPr lang="en-US" sz="2000" dirty="0">
                <a:solidFill>
                  <a:srgbClr val="000000"/>
                </a:solidFill>
              </a:rPr>
              <a:t> </a:t>
            </a:r>
            <a:r>
              <a:rPr lang="en-US" sz="2000" dirty="0" err="1">
                <a:solidFill>
                  <a:srgbClr val="000000"/>
                </a:solidFill>
              </a:rPr>
              <a:t>kanálem</a:t>
            </a:r>
            <a:r>
              <a:rPr lang="en-US" sz="2000" dirty="0">
                <a:solidFill>
                  <a:srgbClr val="000000"/>
                </a:solidFill>
              </a:rPr>
              <a:t> </a:t>
            </a:r>
            <a:r>
              <a:rPr lang="en-US" sz="2000" b="1" dirty="0" err="1">
                <a:solidFill>
                  <a:srgbClr val="000000"/>
                </a:solidFill>
              </a:rPr>
              <a:t>nelze</a:t>
            </a:r>
            <a:r>
              <a:rPr lang="en-US" sz="2000" b="1" dirty="0">
                <a:solidFill>
                  <a:srgbClr val="000000"/>
                </a:solidFill>
              </a:rPr>
              <a:t> </a:t>
            </a:r>
            <a:r>
              <a:rPr lang="en-US" sz="2000" b="1" dirty="0" err="1">
                <a:solidFill>
                  <a:srgbClr val="000000"/>
                </a:solidFill>
              </a:rPr>
              <a:t>považovat</a:t>
            </a:r>
            <a:r>
              <a:rPr lang="en-US" sz="2000" b="1" dirty="0">
                <a:solidFill>
                  <a:srgbClr val="000000"/>
                </a:solidFill>
              </a:rPr>
              <a:t> </a:t>
            </a:r>
            <a:r>
              <a:rPr lang="en-US" sz="2000" b="1" dirty="0" err="1">
                <a:solidFill>
                  <a:srgbClr val="000000"/>
                </a:solidFill>
              </a:rPr>
              <a:t>za</a:t>
            </a:r>
            <a:r>
              <a:rPr lang="en-US" sz="2000" b="1" dirty="0">
                <a:solidFill>
                  <a:srgbClr val="000000"/>
                </a:solidFill>
              </a:rPr>
              <a:t> </a:t>
            </a:r>
            <a:r>
              <a:rPr lang="en-US" sz="2000" b="1" dirty="0" err="1">
                <a:solidFill>
                  <a:srgbClr val="000000"/>
                </a:solidFill>
              </a:rPr>
              <a:t>volnou</a:t>
            </a:r>
            <a:r>
              <a:rPr lang="en-US" sz="2000" b="1" dirty="0">
                <a:solidFill>
                  <a:srgbClr val="000000"/>
                </a:solidFill>
              </a:rPr>
              <a:t> </a:t>
            </a:r>
            <a:r>
              <a:rPr lang="en-US" sz="2000" b="1" dirty="0" err="1">
                <a:solidFill>
                  <a:srgbClr val="000000"/>
                </a:solidFill>
              </a:rPr>
              <a:t>difuzi</a:t>
            </a:r>
            <a:r>
              <a:rPr lang="en-US" sz="2000" dirty="0">
                <a:solidFill>
                  <a:srgbClr val="000000"/>
                </a:solidFill>
              </a:rPr>
              <a:t>. </a:t>
            </a:r>
            <a:r>
              <a:rPr lang="en-US" sz="2000" dirty="0" err="1">
                <a:solidFill>
                  <a:srgbClr val="000000"/>
                </a:solidFill>
              </a:rPr>
              <a:t>Většina</a:t>
            </a:r>
            <a:r>
              <a:rPr lang="en-US" sz="2000" dirty="0">
                <a:solidFill>
                  <a:srgbClr val="000000"/>
                </a:solidFill>
              </a:rPr>
              <a:t> </a:t>
            </a:r>
            <a:r>
              <a:rPr lang="en-US" sz="2000" dirty="0" err="1">
                <a:solidFill>
                  <a:srgbClr val="000000"/>
                </a:solidFill>
              </a:rPr>
              <a:t>kanálů</a:t>
            </a:r>
            <a:r>
              <a:rPr lang="en-US" sz="2000" dirty="0">
                <a:solidFill>
                  <a:srgbClr val="000000"/>
                </a:solidFill>
              </a:rPr>
              <a:t> je </a:t>
            </a:r>
            <a:r>
              <a:rPr lang="en-US" sz="2000" dirty="0" err="1">
                <a:solidFill>
                  <a:srgbClr val="000000"/>
                </a:solidFill>
              </a:rPr>
              <a:t>totiž</a:t>
            </a:r>
            <a:r>
              <a:rPr lang="en-US" sz="2000" dirty="0">
                <a:solidFill>
                  <a:srgbClr val="000000"/>
                </a:solidFill>
              </a:rPr>
              <a:t> </a:t>
            </a:r>
            <a:r>
              <a:rPr lang="en-US" sz="2000" dirty="0" err="1">
                <a:solidFill>
                  <a:srgbClr val="000000"/>
                </a:solidFill>
              </a:rPr>
              <a:t>charakterizována</a:t>
            </a:r>
            <a:r>
              <a:rPr lang="en-US" sz="2000" dirty="0">
                <a:solidFill>
                  <a:srgbClr val="000000"/>
                </a:solidFill>
              </a:rPr>
              <a:t> </a:t>
            </a:r>
            <a:r>
              <a:rPr lang="en-US" sz="2000" dirty="0" err="1">
                <a:solidFill>
                  <a:srgbClr val="000000"/>
                </a:solidFill>
              </a:rPr>
              <a:t>větší</a:t>
            </a:r>
            <a:r>
              <a:rPr lang="en-US" sz="2000" dirty="0">
                <a:solidFill>
                  <a:srgbClr val="000000"/>
                </a:solidFill>
              </a:rPr>
              <a:t> </a:t>
            </a:r>
            <a:r>
              <a:rPr lang="en-US" sz="2000" dirty="0" err="1">
                <a:solidFill>
                  <a:srgbClr val="000000"/>
                </a:solidFill>
              </a:rPr>
              <a:t>či</a:t>
            </a:r>
            <a:r>
              <a:rPr lang="en-US" sz="2000" dirty="0">
                <a:solidFill>
                  <a:srgbClr val="000000"/>
                </a:solidFill>
              </a:rPr>
              <a:t> </a:t>
            </a:r>
            <a:r>
              <a:rPr lang="en-US" sz="2000" dirty="0" err="1">
                <a:solidFill>
                  <a:srgbClr val="000000"/>
                </a:solidFill>
              </a:rPr>
              <a:t>menší</a:t>
            </a:r>
            <a:r>
              <a:rPr lang="en-US" sz="2000" dirty="0">
                <a:solidFill>
                  <a:srgbClr val="000000"/>
                </a:solidFill>
              </a:rPr>
              <a:t> </a:t>
            </a:r>
            <a:r>
              <a:rPr lang="en-US" sz="2000" dirty="0" err="1">
                <a:solidFill>
                  <a:srgbClr val="000000"/>
                </a:solidFill>
              </a:rPr>
              <a:t>mírou</a:t>
            </a:r>
            <a:r>
              <a:rPr lang="en-US" sz="2000" dirty="0">
                <a:solidFill>
                  <a:srgbClr val="000000"/>
                </a:solidFill>
              </a:rPr>
              <a:t> </a:t>
            </a:r>
            <a:r>
              <a:rPr lang="en-US" sz="2000" dirty="0" err="1">
                <a:solidFill>
                  <a:srgbClr val="000000"/>
                </a:solidFill>
              </a:rPr>
              <a:t>selektivity</a:t>
            </a:r>
            <a:r>
              <a:rPr lang="en-US" sz="2000" dirty="0">
                <a:solidFill>
                  <a:srgbClr val="000000"/>
                </a:solidFill>
              </a:rPr>
              <a:t> v </a:t>
            </a:r>
            <a:r>
              <a:rPr lang="en-US" sz="2000" dirty="0" err="1">
                <a:solidFill>
                  <a:srgbClr val="000000"/>
                </a:solidFill>
              </a:rPr>
              <a:t>propustnosti</a:t>
            </a:r>
            <a:r>
              <a:rPr lang="en-US" sz="2000" dirty="0">
                <a:solidFill>
                  <a:srgbClr val="000000"/>
                </a:solidFill>
              </a:rPr>
              <a:t> </a:t>
            </a:r>
            <a:r>
              <a:rPr lang="en-US" sz="2000" dirty="0" err="1">
                <a:solidFill>
                  <a:srgbClr val="000000"/>
                </a:solidFill>
              </a:rPr>
              <a:t>iontů</a:t>
            </a:r>
            <a:r>
              <a:rPr lang="en-US" sz="2000" dirty="0">
                <a:solidFill>
                  <a:srgbClr val="000000"/>
                </a:solidFill>
              </a:rPr>
              <a:t>. V </a:t>
            </a:r>
            <a:r>
              <a:rPr lang="en-US" sz="2000" dirty="0" err="1">
                <a:solidFill>
                  <a:srgbClr val="000000"/>
                </a:solidFill>
              </a:rPr>
              <a:t>tomto</a:t>
            </a:r>
            <a:r>
              <a:rPr lang="en-US" sz="2000" dirty="0">
                <a:solidFill>
                  <a:srgbClr val="000000"/>
                </a:solidFill>
              </a:rPr>
              <a:t> </a:t>
            </a:r>
            <a:r>
              <a:rPr lang="en-US" sz="2000" dirty="0" err="1">
                <a:solidFill>
                  <a:srgbClr val="000000"/>
                </a:solidFill>
              </a:rPr>
              <a:t>smyslu</a:t>
            </a:r>
            <a:r>
              <a:rPr lang="en-US" sz="2000" dirty="0">
                <a:solidFill>
                  <a:srgbClr val="000000"/>
                </a:solidFill>
              </a:rPr>
              <a:t> </a:t>
            </a:r>
            <a:r>
              <a:rPr lang="en-US" sz="2000" dirty="0" err="1">
                <a:solidFill>
                  <a:srgbClr val="000000"/>
                </a:solidFill>
              </a:rPr>
              <a:t>hovoříme</a:t>
            </a:r>
            <a:r>
              <a:rPr lang="en-US" sz="2000" dirty="0">
                <a:solidFill>
                  <a:srgbClr val="000000"/>
                </a:solidFill>
              </a:rPr>
              <a:t> o </a:t>
            </a:r>
            <a:r>
              <a:rPr lang="en-US" sz="2000" dirty="0" err="1">
                <a:solidFill>
                  <a:srgbClr val="000000"/>
                </a:solidFill>
              </a:rPr>
              <a:t>sodíkových</a:t>
            </a:r>
            <a:r>
              <a:rPr lang="en-US" sz="2000" dirty="0">
                <a:solidFill>
                  <a:srgbClr val="000000"/>
                </a:solidFill>
              </a:rPr>
              <a:t>, </a:t>
            </a:r>
            <a:r>
              <a:rPr lang="en-US" sz="2000" dirty="0" err="1">
                <a:solidFill>
                  <a:srgbClr val="000000"/>
                </a:solidFill>
              </a:rPr>
              <a:t>draslíkových</a:t>
            </a:r>
            <a:r>
              <a:rPr lang="en-US" sz="2000" dirty="0">
                <a:solidFill>
                  <a:srgbClr val="000000"/>
                </a:solidFill>
              </a:rPr>
              <a:t>, </a:t>
            </a:r>
            <a:r>
              <a:rPr lang="en-US" sz="2000" dirty="0" err="1">
                <a:solidFill>
                  <a:srgbClr val="000000"/>
                </a:solidFill>
              </a:rPr>
              <a:t>vápníkových</a:t>
            </a:r>
            <a:r>
              <a:rPr lang="en-US" sz="2000" dirty="0">
                <a:solidFill>
                  <a:srgbClr val="000000"/>
                </a:solidFill>
              </a:rPr>
              <a:t> </a:t>
            </a:r>
            <a:r>
              <a:rPr lang="en-US" sz="2000" dirty="0" err="1">
                <a:solidFill>
                  <a:srgbClr val="000000"/>
                </a:solidFill>
              </a:rPr>
              <a:t>nebo</a:t>
            </a:r>
            <a:r>
              <a:rPr lang="en-US" sz="2000" dirty="0">
                <a:solidFill>
                  <a:srgbClr val="000000"/>
                </a:solidFill>
              </a:rPr>
              <a:t> </a:t>
            </a:r>
            <a:r>
              <a:rPr lang="en-US" sz="2000" dirty="0" err="1">
                <a:solidFill>
                  <a:srgbClr val="000000"/>
                </a:solidFill>
              </a:rPr>
              <a:t>chloridových</a:t>
            </a:r>
            <a:r>
              <a:rPr lang="en-US" sz="2000" dirty="0">
                <a:solidFill>
                  <a:srgbClr val="000000"/>
                </a:solidFill>
              </a:rPr>
              <a:t> </a:t>
            </a:r>
            <a:r>
              <a:rPr lang="en-US" sz="2000" dirty="0" err="1">
                <a:solidFill>
                  <a:srgbClr val="000000"/>
                </a:solidFill>
              </a:rPr>
              <a:t>kanálech</a:t>
            </a:r>
            <a:r>
              <a:rPr lang="en-US" sz="2000" dirty="0">
                <a:solidFill>
                  <a:srgbClr val="000000"/>
                </a:solidFill>
              </a:rPr>
              <a:t>.</a:t>
            </a:r>
          </a:p>
          <a:p>
            <a:pPr algn="just"/>
            <a:r>
              <a:rPr lang="en-US" sz="2000" b="1" dirty="0">
                <a:solidFill>
                  <a:srgbClr val="000000"/>
                </a:solidFill>
              </a:rPr>
              <a:t>Transport </a:t>
            </a:r>
            <a:r>
              <a:rPr lang="en-US" sz="2000" b="1" dirty="0" err="1">
                <a:solidFill>
                  <a:srgbClr val="000000"/>
                </a:solidFill>
              </a:rPr>
              <a:t>iontů</a:t>
            </a:r>
            <a:r>
              <a:rPr lang="en-US" sz="2000" b="1" dirty="0">
                <a:solidFill>
                  <a:srgbClr val="000000"/>
                </a:solidFill>
              </a:rPr>
              <a:t> </a:t>
            </a:r>
            <a:r>
              <a:rPr lang="en-US" sz="2000" b="1" dirty="0" err="1">
                <a:solidFill>
                  <a:srgbClr val="000000"/>
                </a:solidFill>
              </a:rPr>
              <a:t>kanály</a:t>
            </a:r>
            <a:r>
              <a:rPr lang="en-US" sz="2000" b="1" dirty="0">
                <a:solidFill>
                  <a:srgbClr val="000000"/>
                </a:solidFill>
              </a:rPr>
              <a:t> </a:t>
            </a:r>
            <a:r>
              <a:rPr lang="en-US" sz="2000" b="1" dirty="0" err="1">
                <a:solidFill>
                  <a:srgbClr val="000000"/>
                </a:solidFill>
              </a:rPr>
              <a:t>nevyžaduje</a:t>
            </a:r>
            <a:r>
              <a:rPr lang="en-US" sz="2000" b="1" dirty="0">
                <a:solidFill>
                  <a:srgbClr val="000000"/>
                </a:solidFill>
              </a:rPr>
              <a:t> </a:t>
            </a:r>
            <a:r>
              <a:rPr lang="en-US" sz="2000" b="1" dirty="0" err="1">
                <a:solidFill>
                  <a:srgbClr val="000000"/>
                </a:solidFill>
              </a:rPr>
              <a:t>dodání</a:t>
            </a:r>
            <a:r>
              <a:rPr lang="en-US" sz="2000" b="1" dirty="0">
                <a:solidFill>
                  <a:srgbClr val="000000"/>
                </a:solidFill>
              </a:rPr>
              <a:t> </a:t>
            </a:r>
            <a:r>
              <a:rPr lang="en-US" sz="2000" b="1" dirty="0" err="1">
                <a:solidFill>
                  <a:srgbClr val="000000"/>
                </a:solidFill>
              </a:rPr>
              <a:t>energie</a:t>
            </a:r>
            <a:r>
              <a:rPr lang="en-US" sz="2000" b="1" dirty="0">
                <a:solidFill>
                  <a:srgbClr val="000000"/>
                </a:solidFill>
              </a:rPr>
              <a:t>.</a:t>
            </a:r>
          </a:p>
          <a:p>
            <a:pPr algn="just"/>
            <a:endParaRPr lang="en-US" sz="2000" b="1" dirty="0">
              <a:solidFill>
                <a:srgbClr val="000000"/>
              </a:solidFill>
            </a:endParaRPr>
          </a:p>
        </p:txBody>
      </p:sp>
      <p:sp>
        <p:nvSpPr>
          <p:cNvPr id="2" name="Date Placeholder 1"/>
          <p:cNvSpPr>
            <a:spLocks noGrp="1"/>
          </p:cNvSpPr>
          <p:nvPr>
            <p:ph type="dt" sz="half" idx="10"/>
          </p:nvPr>
        </p:nvSpPr>
        <p:spPr/>
        <p:txBody>
          <a:bodyPr/>
          <a:lstStyle/>
          <a:p>
            <a:r>
              <a:rPr lang="cs-CZ"/>
              <a:t>2021/11/23</a:t>
            </a:r>
          </a:p>
        </p:txBody>
      </p:sp>
      <p:sp>
        <p:nvSpPr>
          <p:cNvPr id="4" name="Footer Placeholder 3"/>
          <p:cNvSpPr>
            <a:spLocks noGrp="1"/>
          </p:cNvSpPr>
          <p:nvPr>
            <p:ph type="ftr" sz="quarter" idx="11"/>
          </p:nvPr>
        </p:nvSpPr>
        <p:spPr/>
        <p:txBody>
          <a:bodyPr/>
          <a:lstStyle/>
          <a:p>
            <a:r>
              <a:rPr lang="cs-CZ"/>
              <a:t>Lipidy, membrány, Karel Kubíček</a:t>
            </a:r>
          </a:p>
        </p:txBody>
      </p:sp>
      <p:sp>
        <p:nvSpPr>
          <p:cNvPr id="5" name="Slide Number Placeholder 4"/>
          <p:cNvSpPr>
            <a:spLocks noGrp="1"/>
          </p:cNvSpPr>
          <p:nvPr>
            <p:ph type="sldNum" sz="quarter" idx="12"/>
          </p:nvPr>
        </p:nvSpPr>
        <p:spPr/>
        <p:txBody>
          <a:bodyPr/>
          <a:lstStyle/>
          <a:p>
            <a:fld id="{CEC8F291-E0CD-6B48-853C-D51A71F3BF61}" type="slidenum">
              <a:rPr lang="cs-CZ" smtClean="0"/>
              <a:pPr/>
              <a:t>43</a:t>
            </a:fld>
            <a:endParaRPr lang="cs-CZ"/>
          </a:p>
        </p:txBody>
      </p:sp>
    </p:spTree>
  </p:cSld>
  <p:clrMapOvr>
    <a:masterClrMapping/>
  </p:clrMapOvr>
  <p:transition spd="med">
    <p:diamon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4" y="404664"/>
            <a:ext cx="8280920" cy="523220"/>
          </a:xfrm>
          <a:prstGeom prst="rect">
            <a:avLst/>
          </a:prstGeom>
          <a:noFill/>
        </p:spPr>
        <p:txBody>
          <a:bodyPr wrap="square" rtlCol="0">
            <a:spAutoFit/>
          </a:bodyPr>
          <a:lstStyle/>
          <a:p>
            <a:r>
              <a:rPr lang="en-US" sz="2800" b="1" dirty="0" err="1">
                <a:solidFill>
                  <a:srgbClr val="000000"/>
                </a:solidFill>
              </a:rPr>
              <a:t>Otevírání</a:t>
            </a:r>
            <a:r>
              <a:rPr lang="en-US" sz="2800" b="1" dirty="0">
                <a:solidFill>
                  <a:srgbClr val="000000"/>
                </a:solidFill>
              </a:rPr>
              <a:t>/</a:t>
            </a:r>
            <a:r>
              <a:rPr lang="en-US" sz="2800" b="1" dirty="0" err="1">
                <a:solidFill>
                  <a:srgbClr val="000000"/>
                </a:solidFill>
              </a:rPr>
              <a:t>zavírání</a:t>
            </a:r>
            <a:r>
              <a:rPr lang="en-US" sz="2800" b="1" dirty="0">
                <a:solidFill>
                  <a:srgbClr val="000000"/>
                </a:solidFill>
              </a:rPr>
              <a:t> </a:t>
            </a:r>
            <a:r>
              <a:rPr lang="en-US" sz="2800" b="1" dirty="0" err="1">
                <a:solidFill>
                  <a:srgbClr val="000000"/>
                </a:solidFill>
              </a:rPr>
              <a:t>kanálů</a:t>
            </a:r>
            <a:r>
              <a:rPr lang="en-US" sz="2800" b="1" dirty="0">
                <a:solidFill>
                  <a:srgbClr val="000000"/>
                </a:solidFill>
              </a:rPr>
              <a:t> (gating/</a:t>
            </a:r>
            <a:r>
              <a:rPr lang="en-US" sz="2800" b="1" dirty="0" err="1">
                <a:solidFill>
                  <a:srgbClr val="000000"/>
                </a:solidFill>
              </a:rPr>
              <a:t>vrátkování</a:t>
            </a:r>
            <a:r>
              <a:rPr lang="en-US" sz="2800" b="1" dirty="0">
                <a:solidFill>
                  <a:srgbClr val="000000"/>
                </a:solidFill>
              </a:rPr>
              <a:t>)</a:t>
            </a:r>
          </a:p>
        </p:txBody>
      </p:sp>
      <p:pic>
        <p:nvPicPr>
          <p:cNvPr id="7" name="Picture 6" descr="ion_chann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2060848"/>
            <a:ext cx="7620000" cy="2301875"/>
          </a:xfrm>
          <a:prstGeom prst="rect">
            <a:avLst/>
          </a:prstGeom>
        </p:spPr>
      </p:pic>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4" name="Slide Number Placeholder 3"/>
          <p:cNvSpPr>
            <a:spLocks noGrp="1"/>
          </p:cNvSpPr>
          <p:nvPr>
            <p:ph type="sldNum" sz="quarter" idx="12"/>
          </p:nvPr>
        </p:nvSpPr>
        <p:spPr/>
        <p:txBody>
          <a:bodyPr/>
          <a:lstStyle/>
          <a:p>
            <a:fld id="{CEC8F291-E0CD-6B48-853C-D51A71F3BF61}" type="slidenum">
              <a:rPr lang="cs-CZ" smtClean="0"/>
              <a:pPr/>
              <a:t>44</a:t>
            </a:fld>
            <a:endParaRPr lang="cs-CZ"/>
          </a:p>
        </p:txBody>
      </p:sp>
    </p:spTree>
  </p:cSld>
  <p:clrMapOvr>
    <a:masterClrMapping/>
  </p:clrMapOvr>
  <p:transition spd="med">
    <p:diamon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04664"/>
            <a:ext cx="8280920" cy="523220"/>
          </a:xfrm>
          <a:prstGeom prst="rect">
            <a:avLst/>
          </a:prstGeom>
          <a:noFill/>
        </p:spPr>
        <p:txBody>
          <a:bodyPr wrap="square" rtlCol="0">
            <a:spAutoFit/>
          </a:bodyPr>
          <a:lstStyle/>
          <a:p>
            <a:r>
              <a:rPr lang="en-US" sz="2800" b="1" dirty="0" err="1">
                <a:solidFill>
                  <a:srgbClr val="000000"/>
                </a:solidFill>
              </a:rPr>
              <a:t>Otevírání</a:t>
            </a:r>
            <a:r>
              <a:rPr lang="en-US" sz="2800" b="1" dirty="0">
                <a:solidFill>
                  <a:srgbClr val="000000"/>
                </a:solidFill>
              </a:rPr>
              <a:t>/</a:t>
            </a:r>
            <a:r>
              <a:rPr lang="en-US" sz="2800" b="1" dirty="0" err="1">
                <a:solidFill>
                  <a:srgbClr val="000000"/>
                </a:solidFill>
              </a:rPr>
              <a:t>zavírání</a:t>
            </a:r>
            <a:r>
              <a:rPr lang="en-US" sz="2800" b="1" dirty="0">
                <a:solidFill>
                  <a:srgbClr val="000000"/>
                </a:solidFill>
              </a:rPr>
              <a:t> </a:t>
            </a:r>
            <a:r>
              <a:rPr lang="en-US" sz="2800" b="1" dirty="0" err="1">
                <a:solidFill>
                  <a:srgbClr val="000000"/>
                </a:solidFill>
              </a:rPr>
              <a:t>kanálů</a:t>
            </a:r>
            <a:r>
              <a:rPr lang="en-US" sz="2800" b="1" dirty="0">
                <a:solidFill>
                  <a:srgbClr val="000000"/>
                </a:solidFill>
              </a:rPr>
              <a:t> (gating/</a:t>
            </a:r>
            <a:r>
              <a:rPr lang="en-US" sz="2800" b="1" dirty="0" err="1">
                <a:solidFill>
                  <a:srgbClr val="000000"/>
                </a:solidFill>
              </a:rPr>
              <a:t>vrátkování</a:t>
            </a:r>
            <a:r>
              <a:rPr lang="en-US" sz="2800" b="1" dirty="0">
                <a:solidFill>
                  <a:srgbClr val="000000"/>
                </a:solidFill>
              </a:rPr>
              <a:t>)</a:t>
            </a:r>
          </a:p>
        </p:txBody>
      </p:sp>
      <p:pic>
        <p:nvPicPr>
          <p:cNvPr id="5" name="Picture 4" descr="ion_channel_vg_ig_m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484784"/>
            <a:ext cx="8255000" cy="4587875"/>
          </a:xfrm>
          <a:prstGeom prst="rect">
            <a:avLst/>
          </a:prstGeom>
        </p:spPr>
      </p:pic>
      <p:cxnSp>
        <p:nvCxnSpPr>
          <p:cNvPr id="7" name="Straight Connector 6"/>
          <p:cNvCxnSpPr/>
          <p:nvPr/>
        </p:nvCxnSpPr>
        <p:spPr bwMode="auto">
          <a:xfrm>
            <a:off x="3275856" y="1196752"/>
            <a:ext cx="72008" cy="5472608"/>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63500" dist="35921" dir="2700000" algn="ctr" rotWithShape="0">
              <a:schemeClr val="bg2"/>
            </a:outerShdw>
          </a:effectLst>
        </p:spPr>
      </p:cxnSp>
      <p:cxnSp>
        <p:nvCxnSpPr>
          <p:cNvPr id="8" name="Straight Connector 7"/>
          <p:cNvCxnSpPr/>
          <p:nvPr/>
        </p:nvCxnSpPr>
        <p:spPr bwMode="auto">
          <a:xfrm>
            <a:off x="6516216" y="1196752"/>
            <a:ext cx="72008" cy="5472608"/>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63500" dist="35921" dir="2700000" algn="ctr" rotWithShape="0">
              <a:schemeClr val="bg2"/>
            </a:outerShdw>
          </a:effectLst>
        </p:spPr>
      </p:cxnSp>
      <p:sp>
        <p:nvSpPr>
          <p:cNvPr id="9" name="Oval 8"/>
          <p:cNvSpPr/>
          <p:nvPr/>
        </p:nvSpPr>
        <p:spPr bwMode="auto">
          <a:xfrm>
            <a:off x="1763688" y="1412776"/>
            <a:ext cx="1224136" cy="576064"/>
          </a:xfrm>
          <a:prstGeom prst="ellipse">
            <a:avLst/>
          </a:prstGeom>
          <a:no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sp>
        <p:nvSpPr>
          <p:cNvPr id="10" name="Oval 9"/>
          <p:cNvSpPr/>
          <p:nvPr/>
        </p:nvSpPr>
        <p:spPr bwMode="auto">
          <a:xfrm>
            <a:off x="3491880" y="1268760"/>
            <a:ext cx="1296144" cy="936104"/>
          </a:xfrm>
          <a:prstGeom prst="ellipse">
            <a:avLst/>
          </a:prstGeom>
          <a:no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sp>
        <p:nvSpPr>
          <p:cNvPr id="11" name="Oval 10"/>
          <p:cNvSpPr/>
          <p:nvPr/>
        </p:nvSpPr>
        <p:spPr bwMode="auto">
          <a:xfrm>
            <a:off x="5004048" y="1268760"/>
            <a:ext cx="1296144" cy="936104"/>
          </a:xfrm>
          <a:prstGeom prst="ellipse">
            <a:avLst/>
          </a:prstGeom>
          <a:no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sp>
        <p:nvSpPr>
          <p:cNvPr id="13" name="Oval 12"/>
          <p:cNvSpPr/>
          <p:nvPr/>
        </p:nvSpPr>
        <p:spPr bwMode="auto">
          <a:xfrm>
            <a:off x="6660232" y="1412776"/>
            <a:ext cx="1224136" cy="576064"/>
          </a:xfrm>
          <a:prstGeom prst="ellipse">
            <a:avLst/>
          </a:prstGeom>
          <a:no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6" name="Slide Number Placeholder 5"/>
          <p:cNvSpPr>
            <a:spLocks noGrp="1"/>
          </p:cNvSpPr>
          <p:nvPr>
            <p:ph type="sldNum" sz="quarter" idx="12"/>
          </p:nvPr>
        </p:nvSpPr>
        <p:spPr/>
        <p:txBody>
          <a:bodyPr/>
          <a:lstStyle/>
          <a:p>
            <a:fld id="{CEC8F291-E0CD-6B48-853C-D51A71F3BF61}" type="slidenum">
              <a:rPr lang="cs-CZ" smtClean="0"/>
              <a:pPr/>
              <a:t>45</a:t>
            </a:fld>
            <a:endParaRPr lang="cs-CZ"/>
          </a:p>
        </p:txBody>
      </p:sp>
    </p:spTree>
    <p:extLst>
      <p:ext uri="{BB962C8B-B14F-4D97-AF65-F5344CB8AC3E}">
        <p14:creationId xmlns:p14="http://schemas.microsoft.com/office/powerpoint/2010/main" val="3884749565"/>
      </p:ext>
    </p:extLst>
  </p:cSld>
  <p:clrMapOvr>
    <a:masterClrMapping/>
  </p:clrMapOvr>
  <p:transition spd="med">
    <p:diamon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7 at 9.16.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60648"/>
            <a:ext cx="5292080" cy="3818880"/>
          </a:xfrm>
          <a:prstGeom prst="rect">
            <a:avLst/>
          </a:prstGeom>
        </p:spPr>
      </p:pic>
      <p:pic>
        <p:nvPicPr>
          <p:cNvPr id="7" name="Picture 6" descr="Screen Shot 2011-11-07 at 9.17.0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253" y="3068960"/>
            <a:ext cx="4875235" cy="3501008"/>
          </a:xfrm>
          <a:prstGeom prst="rect">
            <a:avLst/>
          </a:prstGeom>
        </p:spPr>
      </p:pic>
      <p:sp>
        <p:nvSpPr>
          <p:cNvPr id="8" name="TextBox 7"/>
          <p:cNvSpPr txBox="1"/>
          <p:nvPr/>
        </p:nvSpPr>
        <p:spPr>
          <a:xfrm>
            <a:off x="0" y="6381328"/>
            <a:ext cx="3995936" cy="307777"/>
          </a:xfrm>
          <a:prstGeom prst="rect">
            <a:avLst/>
          </a:prstGeom>
          <a:noFill/>
        </p:spPr>
        <p:txBody>
          <a:bodyPr wrap="square" rtlCol="0">
            <a:spAutoFit/>
          </a:bodyPr>
          <a:lstStyle/>
          <a:p>
            <a:r>
              <a:rPr lang="en-US" dirty="0">
                <a:solidFill>
                  <a:srgbClr val="000000"/>
                </a:solidFill>
              </a:rPr>
              <a:t>© The McGraw-Hill Companies, Inc.</a:t>
            </a:r>
          </a:p>
        </p:txBody>
      </p:sp>
      <p:sp>
        <p:nvSpPr>
          <p:cNvPr id="9" name="TextBox 8"/>
          <p:cNvSpPr txBox="1"/>
          <p:nvPr/>
        </p:nvSpPr>
        <p:spPr>
          <a:xfrm>
            <a:off x="5580112" y="332656"/>
            <a:ext cx="3312368" cy="523220"/>
          </a:xfrm>
          <a:prstGeom prst="rect">
            <a:avLst/>
          </a:prstGeom>
          <a:noFill/>
        </p:spPr>
        <p:txBody>
          <a:bodyPr wrap="square" rtlCol="0">
            <a:spAutoFit/>
          </a:bodyPr>
          <a:lstStyle/>
          <a:p>
            <a:r>
              <a:rPr lang="en-US" sz="2800" b="1" dirty="0">
                <a:solidFill>
                  <a:schemeClr val="tx1"/>
                </a:solidFill>
              </a:rPr>
              <a:t>Na</a:t>
            </a:r>
            <a:r>
              <a:rPr lang="en-US" sz="2800" b="1" baseline="30000" dirty="0">
                <a:solidFill>
                  <a:schemeClr val="tx1"/>
                </a:solidFill>
              </a:rPr>
              <a:t>+</a:t>
            </a:r>
            <a:r>
              <a:rPr lang="en-US" sz="2800" b="1" dirty="0">
                <a:solidFill>
                  <a:schemeClr val="tx1"/>
                </a:solidFill>
              </a:rPr>
              <a:t>/K</a:t>
            </a:r>
            <a:r>
              <a:rPr lang="en-US" sz="2800" b="1" baseline="30000" dirty="0">
                <a:solidFill>
                  <a:schemeClr val="tx1"/>
                </a:solidFill>
              </a:rPr>
              <a:t>+</a:t>
            </a:r>
            <a:r>
              <a:rPr lang="en-US" sz="2800" b="1" dirty="0">
                <a:solidFill>
                  <a:schemeClr val="tx1"/>
                </a:solidFill>
              </a:rPr>
              <a:t> </a:t>
            </a:r>
            <a:r>
              <a:rPr lang="en-US" sz="2800" b="1" dirty="0" err="1">
                <a:solidFill>
                  <a:schemeClr val="tx1"/>
                </a:solidFill>
              </a:rPr>
              <a:t>pumpa</a:t>
            </a:r>
            <a:endParaRPr lang="en-US" sz="2800" b="1" dirty="0">
              <a:solidFill>
                <a:schemeClr val="tx1"/>
              </a:solidFill>
            </a:endParaRP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5" name="Slide Number Placeholder 4"/>
          <p:cNvSpPr>
            <a:spLocks noGrp="1"/>
          </p:cNvSpPr>
          <p:nvPr>
            <p:ph type="sldNum" sz="quarter" idx="12"/>
          </p:nvPr>
        </p:nvSpPr>
        <p:spPr/>
        <p:txBody>
          <a:bodyPr/>
          <a:lstStyle/>
          <a:p>
            <a:fld id="{CEC8F291-E0CD-6B48-853C-D51A71F3BF61}" type="slidenum">
              <a:rPr lang="cs-CZ" smtClean="0"/>
              <a:pPr/>
              <a:t>46</a:t>
            </a:fld>
            <a:endParaRPr lang="cs-CZ"/>
          </a:p>
        </p:txBody>
      </p:sp>
    </p:spTree>
  </p:cSld>
  <p:clrMapOvr>
    <a:masterClrMapping/>
  </p:clrMapOvr>
  <p:transition spd="med">
    <p:diamon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1-07 at 9.17.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2564904"/>
            <a:ext cx="5472608" cy="3956892"/>
          </a:xfrm>
          <a:prstGeom prst="rect">
            <a:avLst/>
          </a:prstGeom>
        </p:spPr>
      </p:pic>
      <p:pic>
        <p:nvPicPr>
          <p:cNvPr id="4" name="Picture 3" descr="Screen Shot 2011-11-07 at 9.17.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88640"/>
            <a:ext cx="5329536" cy="3861048"/>
          </a:xfrm>
          <a:prstGeom prst="rect">
            <a:avLst/>
          </a:prstGeom>
        </p:spPr>
      </p:pic>
      <p:sp>
        <p:nvSpPr>
          <p:cNvPr id="6" name="TextBox 5"/>
          <p:cNvSpPr txBox="1"/>
          <p:nvPr/>
        </p:nvSpPr>
        <p:spPr>
          <a:xfrm>
            <a:off x="0" y="6381328"/>
            <a:ext cx="3995936" cy="307777"/>
          </a:xfrm>
          <a:prstGeom prst="rect">
            <a:avLst/>
          </a:prstGeom>
          <a:noFill/>
        </p:spPr>
        <p:txBody>
          <a:bodyPr wrap="square" rtlCol="0">
            <a:spAutoFit/>
          </a:bodyPr>
          <a:lstStyle/>
          <a:p>
            <a:r>
              <a:rPr lang="en-US" dirty="0">
                <a:solidFill>
                  <a:srgbClr val="000000"/>
                </a:solidFill>
              </a:rPr>
              <a:t>© The McGraw-Hill Companies, Inc.</a:t>
            </a:r>
          </a:p>
        </p:txBody>
      </p:sp>
      <p:sp>
        <p:nvSpPr>
          <p:cNvPr id="7" name="TextBox 6"/>
          <p:cNvSpPr txBox="1"/>
          <p:nvPr/>
        </p:nvSpPr>
        <p:spPr>
          <a:xfrm>
            <a:off x="5580112" y="332656"/>
            <a:ext cx="3312368" cy="523220"/>
          </a:xfrm>
          <a:prstGeom prst="rect">
            <a:avLst/>
          </a:prstGeom>
          <a:noFill/>
        </p:spPr>
        <p:txBody>
          <a:bodyPr wrap="square" rtlCol="0">
            <a:spAutoFit/>
          </a:bodyPr>
          <a:lstStyle/>
          <a:p>
            <a:r>
              <a:rPr lang="en-US" sz="2800" b="1" dirty="0">
                <a:solidFill>
                  <a:schemeClr val="tx1"/>
                </a:solidFill>
              </a:rPr>
              <a:t>Na</a:t>
            </a:r>
            <a:r>
              <a:rPr lang="en-US" sz="2800" b="1" baseline="30000" dirty="0">
                <a:solidFill>
                  <a:schemeClr val="tx1"/>
                </a:solidFill>
              </a:rPr>
              <a:t>+</a:t>
            </a:r>
            <a:r>
              <a:rPr lang="en-US" sz="2800" b="1" dirty="0">
                <a:solidFill>
                  <a:schemeClr val="tx1"/>
                </a:solidFill>
              </a:rPr>
              <a:t>/K</a:t>
            </a:r>
            <a:r>
              <a:rPr lang="en-US" sz="2800" b="1" baseline="30000" dirty="0">
                <a:solidFill>
                  <a:schemeClr val="tx1"/>
                </a:solidFill>
              </a:rPr>
              <a:t>+</a:t>
            </a:r>
            <a:r>
              <a:rPr lang="en-US" sz="2800" b="1" dirty="0">
                <a:solidFill>
                  <a:schemeClr val="tx1"/>
                </a:solidFill>
              </a:rPr>
              <a:t> </a:t>
            </a:r>
            <a:r>
              <a:rPr lang="en-US" sz="2800" b="1" dirty="0" err="1">
                <a:solidFill>
                  <a:schemeClr val="tx1"/>
                </a:solidFill>
              </a:rPr>
              <a:t>pumpa</a:t>
            </a:r>
            <a:endParaRPr lang="en-US" sz="2800" b="1" dirty="0">
              <a:solidFill>
                <a:schemeClr val="tx1"/>
              </a:solidFill>
            </a:endParaRP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8" name="Slide Number Placeholder 7"/>
          <p:cNvSpPr>
            <a:spLocks noGrp="1"/>
          </p:cNvSpPr>
          <p:nvPr>
            <p:ph type="sldNum" sz="quarter" idx="12"/>
          </p:nvPr>
        </p:nvSpPr>
        <p:spPr/>
        <p:txBody>
          <a:bodyPr/>
          <a:lstStyle/>
          <a:p>
            <a:fld id="{CEC8F291-E0CD-6B48-853C-D51A71F3BF61}" type="slidenum">
              <a:rPr lang="cs-CZ" smtClean="0"/>
              <a:pPr/>
              <a:t>47</a:t>
            </a:fld>
            <a:endParaRPr lang="cs-CZ"/>
          </a:p>
        </p:txBody>
      </p:sp>
    </p:spTree>
    <p:extLst>
      <p:ext uri="{BB962C8B-B14F-4D97-AF65-F5344CB8AC3E}">
        <p14:creationId xmlns:p14="http://schemas.microsoft.com/office/powerpoint/2010/main" val="3495516214"/>
      </p:ext>
    </p:extLst>
  </p:cSld>
  <p:clrMapOvr>
    <a:masterClrMapping/>
  </p:clrMapOvr>
  <p:transition spd="med">
    <p:diamon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1-07 at 9.19.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896" y="2852936"/>
            <a:ext cx="5292080" cy="3823229"/>
          </a:xfrm>
          <a:prstGeom prst="rect">
            <a:avLst/>
          </a:prstGeom>
        </p:spPr>
      </p:pic>
      <p:pic>
        <p:nvPicPr>
          <p:cNvPr id="4" name="Picture 3" descr="Screen Shot 2011-11-07 at 9.19.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32" y="260648"/>
            <a:ext cx="4788024" cy="3468289"/>
          </a:xfrm>
          <a:prstGeom prst="rect">
            <a:avLst/>
          </a:prstGeom>
        </p:spPr>
      </p:pic>
      <p:sp>
        <p:nvSpPr>
          <p:cNvPr id="6" name="TextBox 5"/>
          <p:cNvSpPr txBox="1"/>
          <p:nvPr/>
        </p:nvSpPr>
        <p:spPr>
          <a:xfrm>
            <a:off x="0" y="6381328"/>
            <a:ext cx="3995936" cy="307777"/>
          </a:xfrm>
          <a:prstGeom prst="rect">
            <a:avLst/>
          </a:prstGeom>
          <a:noFill/>
        </p:spPr>
        <p:txBody>
          <a:bodyPr wrap="square" rtlCol="0">
            <a:spAutoFit/>
          </a:bodyPr>
          <a:lstStyle/>
          <a:p>
            <a:r>
              <a:rPr lang="en-US" dirty="0">
                <a:solidFill>
                  <a:srgbClr val="000000"/>
                </a:solidFill>
              </a:rPr>
              <a:t>© The McGraw-Hill Companies, Inc.</a:t>
            </a:r>
          </a:p>
        </p:txBody>
      </p:sp>
      <p:sp>
        <p:nvSpPr>
          <p:cNvPr id="7" name="TextBox 6"/>
          <p:cNvSpPr txBox="1"/>
          <p:nvPr/>
        </p:nvSpPr>
        <p:spPr>
          <a:xfrm>
            <a:off x="5580112" y="332656"/>
            <a:ext cx="3312368" cy="523220"/>
          </a:xfrm>
          <a:prstGeom prst="rect">
            <a:avLst/>
          </a:prstGeom>
          <a:noFill/>
        </p:spPr>
        <p:txBody>
          <a:bodyPr wrap="square" rtlCol="0">
            <a:spAutoFit/>
          </a:bodyPr>
          <a:lstStyle/>
          <a:p>
            <a:r>
              <a:rPr lang="en-US" sz="2800" b="1" dirty="0">
                <a:solidFill>
                  <a:schemeClr val="tx1"/>
                </a:solidFill>
              </a:rPr>
              <a:t>Na</a:t>
            </a:r>
            <a:r>
              <a:rPr lang="en-US" sz="2800" b="1" baseline="30000" dirty="0">
                <a:solidFill>
                  <a:schemeClr val="tx1"/>
                </a:solidFill>
              </a:rPr>
              <a:t>+</a:t>
            </a:r>
            <a:r>
              <a:rPr lang="en-US" sz="2800" b="1" dirty="0">
                <a:solidFill>
                  <a:schemeClr val="tx1"/>
                </a:solidFill>
              </a:rPr>
              <a:t>/K</a:t>
            </a:r>
            <a:r>
              <a:rPr lang="en-US" sz="2800" b="1" baseline="30000" dirty="0">
                <a:solidFill>
                  <a:schemeClr val="tx1"/>
                </a:solidFill>
              </a:rPr>
              <a:t>+</a:t>
            </a:r>
            <a:r>
              <a:rPr lang="en-US" sz="2800" b="1" dirty="0">
                <a:solidFill>
                  <a:schemeClr val="tx1"/>
                </a:solidFill>
              </a:rPr>
              <a:t> </a:t>
            </a:r>
            <a:r>
              <a:rPr lang="en-US" sz="2800" b="1" dirty="0" err="1">
                <a:solidFill>
                  <a:schemeClr val="tx1"/>
                </a:solidFill>
              </a:rPr>
              <a:t>pumpa</a:t>
            </a:r>
            <a:endParaRPr lang="en-US" sz="2800" b="1" dirty="0">
              <a:solidFill>
                <a:schemeClr val="tx1"/>
              </a:solidFill>
            </a:endParaRP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8" name="Slide Number Placeholder 7"/>
          <p:cNvSpPr>
            <a:spLocks noGrp="1"/>
          </p:cNvSpPr>
          <p:nvPr>
            <p:ph type="sldNum" sz="quarter" idx="12"/>
          </p:nvPr>
        </p:nvSpPr>
        <p:spPr/>
        <p:txBody>
          <a:bodyPr/>
          <a:lstStyle/>
          <a:p>
            <a:fld id="{CEC8F291-E0CD-6B48-853C-D51A71F3BF61}" type="slidenum">
              <a:rPr lang="cs-CZ" smtClean="0"/>
              <a:pPr/>
              <a:t>48</a:t>
            </a:fld>
            <a:endParaRPr lang="cs-CZ"/>
          </a:p>
        </p:txBody>
      </p:sp>
    </p:spTree>
    <p:extLst>
      <p:ext uri="{BB962C8B-B14F-4D97-AF65-F5344CB8AC3E}">
        <p14:creationId xmlns:p14="http://schemas.microsoft.com/office/powerpoint/2010/main" val="1152189167"/>
      </p:ext>
    </p:extLst>
  </p:cSld>
  <p:clrMapOvr>
    <a:masterClrMapping/>
  </p:clrMapOvr>
  <p:transition spd="med">
    <p:diamon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7 at 9.20.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640"/>
            <a:ext cx="5040560" cy="4050317"/>
          </a:xfrm>
          <a:prstGeom prst="rect">
            <a:avLst/>
          </a:prstGeom>
        </p:spPr>
      </p:pic>
      <p:pic>
        <p:nvPicPr>
          <p:cNvPr id="5" name="Picture 4" descr="Screen Shot 2011-11-07 at 9.21.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3068960"/>
            <a:ext cx="4788024" cy="3694589"/>
          </a:xfrm>
          <a:prstGeom prst="rect">
            <a:avLst/>
          </a:prstGeom>
        </p:spPr>
      </p:pic>
      <p:sp>
        <p:nvSpPr>
          <p:cNvPr id="6" name="TextBox 5"/>
          <p:cNvSpPr txBox="1"/>
          <p:nvPr/>
        </p:nvSpPr>
        <p:spPr>
          <a:xfrm>
            <a:off x="0" y="6381328"/>
            <a:ext cx="3995936" cy="307777"/>
          </a:xfrm>
          <a:prstGeom prst="rect">
            <a:avLst/>
          </a:prstGeom>
          <a:noFill/>
        </p:spPr>
        <p:txBody>
          <a:bodyPr wrap="square" rtlCol="0">
            <a:spAutoFit/>
          </a:bodyPr>
          <a:lstStyle/>
          <a:p>
            <a:r>
              <a:rPr lang="en-US" dirty="0">
                <a:solidFill>
                  <a:srgbClr val="000000"/>
                </a:solidFill>
              </a:rPr>
              <a:t>© The McGraw-Hill Companies, Inc.</a:t>
            </a:r>
          </a:p>
        </p:txBody>
      </p:sp>
      <p:sp>
        <p:nvSpPr>
          <p:cNvPr id="7" name="TextBox 6"/>
          <p:cNvSpPr txBox="1"/>
          <p:nvPr/>
        </p:nvSpPr>
        <p:spPr>
          <a:xfrm>
            <a:off x="5580112" y="332656"/>
            <a:ext cx="3312368" cy="523220"/>
          </a:xfrm>
          <a:prstGeom prst="rect">
            <a:avLst/>
          </a:prstGeom>
          <a:noFill/>
        </p:spPr>
        <p:txBody>
          <a:bodyPr wrap="square" rtlCol="0">
            <a:spAutoFit/>
          </a:bodyPr>
          <a:lstStyle/>
          <a:p>
            <a:r>
              <a:rPr lang="en-US" sz="2800" b="1" dirty="0">
                <a:solidFill>
                  <a:schemeClr val="tx1"/>
                </a:solidFill>
              </a:rPr>
              <a:t>Na</a:t>
            </a:r>
            <a:r>
              <a:rPr lang="en-US" sz="2800" b="1" baseline="30000" dirty="0">
                <a:solidFill>
                  <a:schemeClr val="tx1"/>
                </a:solidFill>
              </a:rPr>
              <a:t>+</a:t>
            </a:r>
            <a:r>
              <a:rPr lang="en-US" sz="2800" b="1" dirty="0">
                <a:solidFill>
                  <a:schemeClr val="tx1"/>
                </a:solidFill>
              </a:rPr>
              <a:t>/K</a:t>
            </a:r>
            <a:r>
              <a:rPr lang="en-US" sz="2800" b="1" baseline="30000" dirty="0">
                <a:solidFill>
                  <a:schemeClr val="tx1"/>
                </a:solidFill>
              </a:rPr>
              <a:t>+</a:t>
            </a:r>
            <a:r>
              <a:rPr lang="en-US" sz="2800" b="1" dirty="0">
                <a:solidFill>
                  <a:schemeClr val="tx1"/>
                </a:solidFill>
              </a:rPr>
              <a:t> </a:t>
            </a:r>
            <a:r>
              <a:rPr lang="en-US" sz="2800" b="1" dirty="0" err="1">
                <a:solidFill>
                  <a:schemeClr val="tx1"/>
                </a:solidFill>
              </a:rPr>
              <a:t>pumpa</a:t>
            </a:r>
            <a:endParaRPr lang="en-US" sz="2800" b="1" dirty="0">
              <a:solidFill>
                <a:schemeClr val="tx1"/>
              </a:solidFill>
            </a:endParaRP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8" name="Slide Number Placeholder 7"/>
          <p:cNvSpPr>
            <a:spLocks noGrp="1"/>
          </p:cNvSpPr>
          <p:nvPr>
            <p:ph type="sldNum" sz="quarter" idx="12"/>
          </p:nvPr>
        </p:nvSpPr>
        <p:spPr/>
        <p:txBody>
          <a:bodyPr/>
          <a:lstStyle/>
          <a:p>
            <a:fld id="{CEC8F291-E0CD-6B48-853C-D51A71F3BF61}" type="slidenum">
              <a:rPr lang="cs-CZ" smtClean="0"/>
              <a:pPr/>
              <a:t>49</a:t>
            </a:fld>
            <a:endParaRPr lang="cs-CZ"/>
          </a:p>
        </p:txBody>
      </p:sp>
    </p:spTree>
    <p:extLst>
      <p:ext uri="{BB962C8B-B14F-4D97-AF65-F5344CB8AC3E}">
        <p14:creationId xmlns:p14="http://schemas.microsoft.com/office/powerpoint/2010/main" val="1985256565"/>
      </p:ext>
    </p:extLst>
  </p:cSld>
  <p:clrMapOvr>
    <a:masterClrMapping/>
  </p:clrMapOvr>
  <p:transition spd="med">
    <p:diamon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5</a:t>
            </a:fld>
            <a:endParaRPr lang="en-US"/>
          </a:p>
        </p:txBody>
      </p:sp>
      <p:pic>
        <p:nvPicPr>
          <p:cNvPr id="8" name="Picture 7" descr="Screen shot 2010-11-15 at 11.42.49 PM.png"/>
          <p:cNvPicPr>
            <a:picLocks noChangeAspect="1"/>
          </p:cNvPicPr>
          <p:nvPr/>
        </p:nvPicPr>
        <p:blipFill>
          <a:blip r:embed="rId2"/>
          <a:srcRect l="11006" r="2915"/>
          <a:stretch>
            <a:fillRect/>
          </a:stretch>
        </p:blipFill>
        <p:spPr>
          <a:xfrm>
            <a:off x="1006349" y="1014274"/>
            <a:ext cx="7871088" cy="4829452"/>
          </a:xfrm>
          <a:prstGeom prst="rect">
            <a:avLst/>
          </a:prstGeom>
        </p:spPr>
      </p:pic>
    </p:spTree>
    <p:extLst>
      <p:ext uri="{BB962C8B-B14F-4D97-AF65-F5344CB8AC3E}">
        <p14:creationId xmlns:p14="http://schemas.microsoft.com/office/powerpoint/2010/main" val="3577426100"/>
      </p:ext>
    </p:extLst>
  </p:cSld>
  <p:clrMapOvr>
    <a:masterClrMapping/>
  </p:clrMapOvr>
  <p:transition spd="med">
    <p:diamon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7 at 9.22.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640"/>
            <a:ext cx="4860032" cy="3757685"/>
          </a:xfrm>
          <a:prstGeom prst="rect">
            <a:avLst/>
          </a:prstGeom>
        </p:spPr>
      </p:pic>
      <p:pic>
        <p:nvPicPr>
          <p:cNvPr id="5" name="Picture 4" descr="Screen Shot 2011-11-07 at 9.22.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2852936"/>
            <a:ext cx="5004048" cy="3796900"/>
          </a:xfrm>
          <a:prstGeom prst="rect">
            <a:avLst/>
          </a:prstGeom>
        </p:spPr>
      </p:pic>
      <p:sp>
        <p:nvSpPr>
          <p:cNvPr id="6" name="TextBox 5"/>
          <p:cNvSpPr txBox="1"/>
          <p:nvPr/>
        </p:nvSpPr>
        <p:spPr>
          <a:xfrm>
            <a:off x="0" y="6381328"/>
            <a:ext cx="3995936" cy="307777"/>
          </a:xfrm>
          <a:prstGeom prst="rect">
            <a:avLst/>
          </a:prstGeom>
          <a:noFill/>
        </p:spPr>
        <p:txBody>
          <a:bodyPr wrap="square" rtlCol="0">
            <a:spAutoFit/>
          </a:bodyPr>
          <a:lstStyle/>
          <a:p>
            <a:r>
              <a:rPr lang="en-US" dirty="0">
                <a:solidFill>
                  <a:srgbClr val="000000"/>
                </a:solidFill>
              </a:rPr>
              <a:t>© The McGraw-Hill Companies, Inc.</a:t>
            </a:r>
          </a:p>
        </p:txBody>
      </p:sp>
      <p:sp>
        <p:nvSpPr>
          <p:cNvPr id="7" name="TextBox 6"/>
          <p:cNvSpPr txBox="1"/>
          <p:nvPr/>
        </p:nvSpPr>
        <p:spPr>
          <a:xfrm>
            <a:off x="5580112" y="332656"/>
            <a:ext cx="3312368" cy="523220"/>
          </a:xfrm>
          <a:prstGeom prst="rect">
            <a:avLst/>
          </a:prstGeom>
          <a:noFill/>
        </p:spPr>
        <p:txBody>
          <a:bodyPr wrap="square" rtlCol="0">
            <a:spAutoFit/>
          </a:bodyPr>
          <a:lstStyle/>
          <a:p>
            <a:r>
              <a:rPr lang="en-US" sz="2800" b="1" dirty="0">
                <a:solidFill>
                  <a:schemeClr val="tx1"/>
                </a:solidFill>
              </a:rPr>
              <a:t>Na</a:t>
            </a:r>
            <a:r>
              <a:rPr lang="en-US" sz="2800" b="1" baseline="30000" dirty="0">
                <a:solidFill>
                  <a:schemeClr val="tx1"/>
                </a:solidFill>
              </a:rPr>
              <a:t>+</a:t>
            </a:r>
            <a:r>
              <a:rPr lang="en-US" sz="2800" b="1" dirty="0">
                <a:solidFill>
                  <a:schemeClr val="tx1"/>
                </a:solidFill>
              </a:rPr>
              <a:t>/K</a:t>
            </a:r>
            <a:r>
              <a:rPr lang="en-US" sz="2800" b="1" baseline="30000" dirty="0">
                <a:solidFill>
                  <a:schemeClr val="tx1"/>
                </a:solidFill>
              </a:rPr>
              <a:t>+</a:t>
            </a:r>
            <a:r>
              <a:rPr lang="en-US" sz="2800" b="1" dirty="0">
                <a:solidFill>
                  <a:schemeClr val="tx1"/>
                </a:solidFill>
              </a:rPr>
              <a:t> </a:t>
            </a:r>
            <a:r>
              <a:rPr lang="en-US" sz="2800" b="1" dirty="0" err="1">
                <a:solidFill>
                  <a:schemeClr val="tx1"/>
                </a:solidFill>
              </a:rPr>
              <a:t>pumpa</a:t>
            </a:r>
            <a:endParaRPr lang="en-US" sz="2800" b="1" dirty="0">
              <a:solidFill>
                <a:schemeClr val="tx1"/>
              </a:solidFill>
            </a:endParaRP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8" name="Slide Number Placeholder 7"/>
          <p:cNvSpPr>
            <a:spLocks noGrp="1"/>
          </p:cNvSpPr>
          <p:nvPr>
            <p:ph type="sldNum" sz="quarter" idx="12"/>
          </p:nvPr>
        </p:nvSpPr>
        <p:spPr/>
        <p:txBody>
          <a:bodyPr/>
          <a:lstStyle/>
          <a:p>
            <a:fld id="{CEC8F291-E0CD-6B48-853C-D51A71F3BF61}" type="slidenum">
              <a:rPr lang="cs-CZ" smtClean="0"/>
              <a:pPr/>
              <a:t>50</a:t>
            </a:fld>
            <a:endParaRPr lang="cs-CZ"/>
          </a:p>
        </p:txBody>
      </p:sp>
    </p:spTree>
    <p:extLst>
      <p:ext uri="{BB962C8B-B14F-4D97-AF65-F5344CB8AC3E}">
        <p14:creationId xmlns:p14="http://schemas.microsoft.com/office/powerpoint/2010/main" val="2118751390"/>
      </p:ext>
    </p:extLst>
  </p:cSld>
  <p:clrMapOvr>
    <a:masterClrMapping/>
  </p:clrMapOvr>
  <p:transition spd="med">
    <p:diamon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7 at 9.23.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640"/>
            <a:ext cx="5004048" cy="3722189"/>
          </a:xfrm>
          <a:prstGeom prst="rect">
            <a:avLst/>
          </a:prstGeom>
        </p:spPr>
      </p:pic>
      <p:pic>
        <p:nvPicPr>
          <p:cNvPr id="5" name="Picture 4" descr="Screen Shot 2011-11-07 at 9.25.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3068960"/>
            <a:ext cx="5031350" cy="3645024"/>
          </a:xfrm>
          <a:prstGeom prst="rect">
            <a:avLst/>
          </a:prstGeom>
        </p:spPr>
      </p:pic>
      <p:sp>
        <p:nvSpPr>
          <p:cNvPr id="6" name="TextBox 5"/>
          <p:cNvSpPr txBox="1"/>
          <p:nvPr/>
        </p:nvSpPr>
        <p:spPr>
          <a:xfrm>
            <a:off x="0" y="6381328"/>
            <a:ext cx="3995936" cy="307777"/>
          </a:xfrm>
          <a:prstGeom prst="rect">
            <a:avLst/>
          </a:prstGeom>
          <a:noFill/>
        </p:spPr>
        <p:txBody>
          <a:bodyPr wrap="square" rtlCol="0">
            <a:spAutoFit/>
          </a:bodyPr>
          <a:lstStyle/>
          <a:p>
            <a:r>
              <a:rPr lang="en-US" dirty="0">
                <a:solidFill>
                  <a:srgbClr val="000000"/>
                </a:solidFill>
              </a:rPr>
              <a:t>© The McGraw-Hill Companies, Inc.</a:t>
            </a:r>
          </a:p>
        </p:txBody>
      </p:sp>
      <p:sp>
        <p:nvSpPr>
          <p:cNvPr id="7" name="TextBox 6"/>
          <p:cNvSpPr txBox="1"/>
          <p:nvPr/>
        </p:nvSpPr>
        <p:spPr>
          <a:xfrm>
            <a:off x="5580112" y="332656"/>
            <a:ext cx="3312368" cy="523220"/>
          </a:xfrm>
          <a:prstGeom prst="rect">
            <a:avLst/>
          </a:prstGeom>
          <a:noFill/>
        </p:spPr>
        <p:txBody>
          <a:bodyPr wrap="square" rtlCol="0">
            <a:spAutoFit/>
          </a:bodyPr>
          <a:lstStyle/>
          <a:p>
            <a:r>
              <a:rPr lang="en-US" sz="2800" b="1" dirty="0">
                <a:solidFill>
                  <a:schemeClr val="tx1"/>
                </a:solidFill>
              </a:rPr>
              <a:t>Na</a:t>
            </a:r>
            <a:r>
              <a:rPr lang="en-US" sz="2800" b="1" baseline="30000" dirty="0">
                <a:solidFill>
                  <a:schemeClr val="tx1"/>
                </a:solidFill>
              </a:rPr>
              <a:t>+</a:t>
            </a:r>
            <a:r>
              <a:rPr lang="en-US" sz="2800" b="1" dirty="0">
                <a:solidFill>
                  <a:schemeClr val="tx1"/>
                </a:solidFill>
              </a:rPr>
              <a:t>/K</a:t>
            </a:r>
            <a:r>
              <a:rPr lang="en-US" sz="2800" b="1" baseline="30000" dirty="0">
                <a:solidFill>
                  <a:schemeClr val="tx1"/>
                </a:solidFill>
              </a:rPr>
              <a:t>+</a:t>
            </a:r>
            <a:r>
              <a:rPr lang="en-US" sz="2800" b="1" dirty="0">
                <a:solidFill>
                  <a:schemeClr val="tx1"/>
                </a:solidFill>
              </a:rPr>
              <a:t> </a:t>
            </a:r>
            <a:r>
              <a:rPr lang="en-US" sz="2800" b="1" dirty="0" err="1">
                <a:solidFill>
                  <a:schemeClr val="tx1"/>
                </a:solidFill>
              </a:rPr>
              <a:t>pumpa</a:t>
            </a:r>
            <a:endParaRPr lang="en-US" sz="2800" b="1" dirty="0">
              <a:solidFill>
                <a:schemeClr val="tx1"/>
              </a:solidFill>
            </a:endParaRP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8" name="Slide Number Placeholder 7"/>
          <p:cNvSpPr>
            <a:spLocks noGrp="1"/>
          </p:cNvSpPr>
          <p:nvPr>
            <p:ph type="sldNum" sz="quarter" idx="12"/>
          </p:nvPr>
        </p:nvSpPr>
        <p:spPr/>
        <p:txBody>
          <a:bodyPr/>
          <a:lstStyle/>
          <a:p>
            <a:fld id="{CEC8F291-E0CD-6B48-853C-D51A71F3BF61}" type="slidenum">
              <a:rPr lang="cs-CZ" smtClean="0"/>
              <a:pPr/>
              <a:t>51</a:t>
            </a:fld>
            <a:endParaRPr lang="cs-CZ"/>
          </a:p>
        </p:txBody>
      </p:sp>
    </p:spTree>
    <p:extLst>
      <p:ext uri="{BB962C8B-B14F-4D97-AF65-F5344CB8AC3E}">
        <p14:creationId xmlns:p14="http://schemas.microsoft.com/office/powerpoint/2010/main" val="4278771118"/>
      </p:ext>
    </p:extLst>
  </p:cSld>
  <p:clrMapOvr>
    <a:masterClrMapping/>
  </p:clrMapOvr>
  <p:transition spd="med">
    <p:diamon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332656"/>
            <a:ext cx="8712968" cy="6124754"/>
          </a:xfrm>
          <a:prstGeom prst="rect">
            <a:avLst/>
          </a:prstGeom>
          <a:noFill/>
        </p:spPr>
        <p:txBody>
          <a:bodyPr wrap="square" rtlCol="0">
            <a:spAutoFit/>
          </a:bodyPr>
          <a:lstStyle/>
          <a:p>
            <a:pPr algn="l"/>
            <a:r>
              <a:rPr lang="en-US" sz="2400" b="1" dirty="0" err="1">
                <a:solidFill>
                  <a:srgbClr val="000000"/>
                </a:solidFill>
              </a:rPr>
              <a:t>Sodno-draselná</a:t>
            </a:r>
            <a:r>
              <a:rPr lang="en-US" sz="2400" b="1" dirty="0">
                <a:solidFill>
                  <a:srgbClr val="000000"/>
                </a:solidFill>
              </a:rPr>
              <a:t> </a:t>
            </a:r>
            <a:r>
              <a:rPr lang="en-US" sz="2400" b="1" dirty="0" err="1">
                <a:solidFill>
                  <a:srgbClr val="000000"/>
                </a:solidFill>
              </a:rPr>
              <a:t>pumpa</a:t>
            </a:r>
            <a:endParaRPr lang="en-US" sz="2400" b="1" dirty="0">
              <a:solidFill>
                <a:srgbClr val="000000"/>
              </a:solidFill>
            </a:endParaRPr>
          </a:p>
          <a:p>
            <a:pPr algn="l"/>
            <a:endParaRPr lang="en-US" sz="2400" b="1" dirty="0">
              <a:solidFill>
                <a:srgbClr val="000000"/>
              </a:solidFill>
            </a:endParaRPr>
          </a:p>
          <a:p>
            <a:pPr marL="342900" indent="-342900" algn="l">
              <a:buFontTx/>
              <a:buChar char="-"/>
            </a:pPr>
            <a:r>
              <a:rPr lang="en-US" sz="2000" dirty="0" err="1">
                <a:solidFill>
                  <a:srgbClr val="000000"/>
                </a:solidFill>
              </a:rPr>
              <a:t>Objevena</a:t>
            </a:r>
            <a:r>
              <a:rPr lang="en-US" sz="2000" dirty="0">
                <a:solidFill>
                  <a:srgbClr val="000000"/>
                </a:solidFill>
              </a:rPr>
              <a:t> </a:t>
            </a:r>
            <a:r>
              <a:rPr lang="en-US" sz="2000" dirty="0" err="1">
                <a:solidFill>
                  <a:srgbClr val="000000"/>
                </a:solidFill>
              </a:rPr>
              <a:t>cca</a:t>
            </a:r>
            <a:r>
              <a:rPr lang="en-US" sz="2000" dirty="0">
                <a:solidFill>
                  <a:srgbClr val="000000"/>
                </a:solidFill>
              </a:rPr>
              <a:t> v 1957 </a:t>
            </a:r>
            <a:r>
              <a:rPr lang="en-US" sz="2000" b="1" dirty="0" err="1">
                <a:solidFill>
                  <a:srgbClr val="000000"/>
                </a:solidFill>
              </a:rPr>
              <a:t>Jensem</a:t>
            </a:r>
            <a:r>
              <a:rPr lang="en-US" sz="2000" b="1" dirty="0">
                <a:solidFill>
                  <a:srgbClr val="000000"/>
                </a:solidFill>
              </a:rPr>
              <a:t> </a:t>
            </a:r>
            <a:r>
              <a:rPr lang="en-US" sz="2000" b="1" dirty="0" err="1">
                <a:solidFill>
                  <a:srgbClr val="000000"/>
                </a:solidFill>
              </a:rPr>
              <a:t>Christianem</a:t>
            </a:r>
            <a:r>
              <a:rPr lang="en-US" sz="2000" b="1" dirty="0">
                <a:solidFill>
                  <a:srgbClr val="000000"/>
                </a:solidFill>
              </a:rPr>
              <a:t> </a:t>
            </a:r>
            <a:r>
              <a:rPr lang="en-US" sz="2000" b="1" dirty="0" err="1">
                <a:solidFill>
                  <a:srgbClr val="000000"/>
                </a:solidFill>
              </a:rPr>
              <a:t>Skou</a:t>
            </a:r>
            <a:r>
              <a:rPr lang="en-US" sz="2000" dirty="0">
                <a:solidFill>
                  <a:srgbClr val="000000"/>
                </a:solidFill>
              </a:rPr>
              <a:t>, </a:t>
            </a:r>
            <a:r>
              <a:rPr lang="en-US" sz="2000" dirty="0" err="1">
                <a:solidFill>
                  <a:srgbClr val="000000"/>
                </a:solidFill>
              </a:rPr>
              <a:t>který</a:t>
            </a:r>
            <a:r>
              <a:rPr lang="en-US" sz="2000" dirty="0">
                <a:solidFill>
                  <a:srgbClr val="000000"/>
                </a:solidFill>
              </a:rPr>
              <a:t> </a:t>
            </a:r>
            <a:r>
              <a:rPr lang="en-US" sz="2000" dirty="0" err="1">
                <a:solidFill>
                  <a:srgbClr val="000000"/>
                </a:solidFill>
              </a:rPr>
              <a:t>za</a:t>
            </a:r>
            <a:r>
              <a:rPr lang="en-US" sz="2000" dirty="0">
                <a:solidFill>
                  <a:srgbClr val="000000"/>
                </a:solidFill>
              </a:rPr>
              <a:t> </a:t>
            </a:r>
            <a:r>
              <a:rPr lang="en-US" sz="2000" dirty="0" err="1">
                <a:solidFill>
                  <a:srgbClr val="000000"/>
                </a:solidFill>
              </a:rPr>
              <a:t>ni</a:t>
            </a:r>
            <a:r>
              <a:rPr lang="en-US" sz="2000" dirty="0">
                <a:solidFill>
                  <a:srgbClr val="000000"/>
                </a:solidFill>
              </a:rPr>
              <a:t> v r. 1997 </a:t>
            </a:r>
            <a:r>
              <a:rPr lang="en-US" sz="2000" dirty="0" err="1">
                <a:solidFill>
                  <a:srgbClr val="000000"/>
                </a:solidFill>
              </a:rPr>
              <a:t>dostal</a:t>
            </a:r>
            <a:r>
              <a:rPr lang="en-US" sz="2000" dirty="0">
                <a:solidFill>
                  <a:srgbClr val="000000"/>
                </a:solidFill>
              </a:rPr>
              <a:t> ½ </a:t>
            </a:r>
            <a:r>
              <a:rPr lang="en-US" sz="2000" b="1" dirty="0">
                <a:solidFill>
                  <a:srgbClr val="000000"/>
                </a:solidFill>
              </a:rPr>
              <a:t>NC </a:t>
            </a:r>
            <a:r>
              <a:rPr lang="en-US" sz="2000" b="1" dirty="0" err="1">
                <a:solidFill>
                  <a:srgbClr val="000000"/>
                </a:solidFill>
              </a:rPr>
              <a:t>za</a:t>
            </a:r>
            <a:r>
              <a:rPr lang="en-US" sz="2000" b="1" dirty="0">
                <a:solidFill>
                  <a:srgbClr val="000000"/>
                </a:solidFill>
              </a:rPr>
              <a:t> </a:t>
            </a:r>
            <a:r>
              <a:rPr lang="en-US" sz="2000" b="1" dirty="0" err="1">
                <a:solidFill>
                  <a:srgbClr val="000000"/>
                </a:solidFill>
              </a:rPr>
              <a:t>chemii</a:t>
            </a:r>
            <a:r>
              <a:rPr lang="en-US" sz="2000" b="1" dirty="0">
                <a:solidFill>
                  <a:srgbClr val="000000"/>
                </a:solidFill>
              </a:rPr>
              <a:t> </a:t>
            </a:r>
            <a:r>
              <a:rPr lang="en-US" sz="2000" dirty="0" err="1">
                <a:solidFill>
                  <a:srgbClr val="000000"/>
                </a:solidFill>
              </a:rPr>
              <a:t>za</a:t>
            </a:r>
            <a:r>
              <a:rPr lang="en-US" sz="2000" dirty="0">
                <a:solidFill>
                  <a:srgbClr val="000000"/>
                </a:solidFill>
              </a:rPr>
              <a:t> “</a:t>
            </a:r>
            <a:r>
              <a:rPr lang="en-US" sz="2000" dirty="0" err="1">
                <a:solidFill>
                  <a:srgbClr val="000000"/>
                </a:solidFill>
              </a:rPr>
              <a:t>objev</a:t>
            </a:r>
            <a:r>
              <a:rPr lang="en-US" sz="2000" dirty="0">
                <a:solidFill>
                  <a:srgbClr val="000000"/>
                </a:solidFill>
              </a:rPr>
              <a:t> </a:t>
            </a:r>
            <a:r>
              <a:rPr lang="en-US" sz="2000" dirty="0" err="1">
                <a:solidFill>
                  <a:srgbClr val="000000"/>
                </a:solidFill>
              </a:rPr>
              <a:t>iontového</a:t>
            </a:r>
            <a:r>
              <a:rPr lang="en-US" sz="2000" dirty="0">
                <a:solidFill>
                  <a:srgbClr val="000000"/>
                </a:solidFill>
              </a:rPr>
              <a:t> </a:t>
            </a:r>
            <a:r>
              <a:rPr lang="en-US" sz="2000" dirty="0" err="1">
                <a:solidFill>
                  <a:srgbClr val="000000"/>
                </a:solidFill>
              </a:rPr>
              <a:t>přenašeče</a:t>
            </a:r>
            <a:r>
              <a:rPr lang="en-US" sz="2000" dirty="0">
                <a:solidFill>
                  <a:srgbClr val="000000"/>
                </a:solidFill>
              </a:rPr>
              <a:t> Na</a:t>
            </a:r>
            <a:r>
              <a:rPr lang="en-US" sz="2000" baseline="30000" dirty="0">
                <a:solidFill>
                  <a:srgbClr val="000000"/>
                </a:solidFill>
              </a:rPr>
              <a:t>+</a:t>
            </a:r>
            <a:r>
              <a:rPr lang="en-US" sz="2000" dirty="0">
                <a:solidFill>
                  <a:srgbClr val="000000"/>
                </a:solidFill>
              </a:rPr>
              <a:t>/K</a:t>
            </a:r>
            <a:r>
              <a:rPr lang="en-US" sz="2000" baseline="30000" dirty="0">
                <a:solidFill>
                  <a:srgbClr val="000000"/>
                </a:solidFill>
              </a:rPr>
              <a:t>+</a:t>
            </a:r>
            <a:r>
              <a:rPr lang="en-US" sz="2000" dirty="0">
                <a:solidFill>
                  <a:srgbClr val="000000"/>
                </a:solidFill>
              </a:rPr>
              <a:t> </a:t>
            </a:r>
            <a:r>
              <a:rPr lang="en-US" sz="2000" dirty="0" err="1">
                <a:solidFill>
                  <a:srgbClr val="000000"/>
                </a:solidFill>
              </a:rPr>
              <a:t>ATPázy</a:t>
            </a:r>
            <a:r>
              <a:rPr lang="en-US" sz="2000" dirty="0">
                <a:solidFill>
                  <a:srgbClr val="000000"/>
                </a:solidFill>
              </a:rPr>
              <a:t>”</a:t>
            </a:r>
          </a:p>
          <a:p>
            <a:pPr marL="342900" indent="-342900" algn="l">
              <a:buFontTx/>
              <a:buChar char="-"/>
            </a:pPr>
            <a:r>
              <a:rPr lang="en-US" sz="2000" dirty="0" err="1">
                <a:solidFill>
                  <a:srgbClr val="000000"/>
                </a:solidFill>
              </a:rPr>
              <a:t>Poskytuje</a:t>
            </a:r>
            <a:r>
              <a:rPr lang="en-US" sz="2000" dirty="0">
                <a:solidFill>
                  <a:srgbClr val="000000"/>
                </a:solidFill>
              </a:rPr>
              <a:t> 1/3 </a:t>
            </a:r>
            <a:r>
              <a:rPr lang="en-US" sz="2000" dirty="0" err="1">
                <a:solidFill>
                  <a:srgbClr val="000000"/>
                </a:solidFill>
              </a:rPr>
              <a:t>energetického</a:t>
            </a:r>
            <a:r>
              <a:rPr lang="en-US" sz="2000" dirty="0">
                <a:solidFill>
                  <a:srgbClr val="000000"/>
                </a:solidFill>
              </a:rPr>
              <a:t> </a:t>
            </a:r>
            <a:r>
              <a:rPr lang="en-US" sz="2000" dirty="0" err="1">
                <a:solidFill>
                  <a:srgbClr val="000000"/>
                </a:solidFill>
              </a:rPr>
              <a:t>výdaje</a:t>
            </a:r>
            <a:r>
              <a:rPr lang="en-US" sz="2000" dirty="0">
                <a:solidFill>
                  <a:srgbClr val="000000"/>
                </a:solidFill>
              </a:rPr>
              <a:t> (</a:t>
            </a:r>
            <a:r>
              <a:rPr lang="en-US" sz="2000" dirty="0" err="1">
                <a:solidFill>
                  <a:srgbClr val="000000"/>
                </a:solidFill>
              </a:rPr>
              <a:t>některých</a:t>
            </a:r>
            <a:r>
              <a:rPr lang="en-US" sz="2000" dirty="0">
                <a:solidFill>
                  <a:srgbClr val="000000"/>
                </a:solidFill>
              </a:rPr>
              <a:t>) </a:t>
            </a:r>
            <a:r>
              <a:rPr lang="en-US" sz="2000" dirty="0" err="1">
                <a:solidFill>
                  <a:srgbClr val="000000"/>
                </a:solidFill>
              </a:rPr>
              <a:t>buněk</a:t>
            </a:r>
            <a:r>
              <a:rPr lang="en-US" sz="2000" dirty="0">
                <a:solidFill>
                  <a:srgbClr val="000000"/>
                </a:solidFill>
              </a:rPr>
              <a:t> a </a:t>
            </a:r>
            <a:r>
              <a:rPr lang="en-US" sz="2000" dirty="0" err="1">
                <a:solidFill>
                  <a:srgbClr val="000000"/>
                </a:solidFill>
              </a:rPr>
              <a:t>až</a:t>
            </a:r>
            <a:r>
              <a:rPr lang="en-US" sz="2000" dirty="0">
                <a:solidFill>
                  <a:srgbClr val="000000"/>
                </a:solidFill>
              </a:rPr>
              <a:t> 2/3 </a:t>
            </a:r>
            <a:r>
              <a:rPr lang="en-US" sz="2000" dirty="0" err="1">
                <a:solidFill>
                  <a:srgbClr val="000000"/>
                </a:solidFill>
              </a:rPr>
              <a:t>energetického</a:t>
            </a:r>
            <a:r>
              <a:rPr lang="en-US" sz="2000" dirty="0">
                <a:solidFill>
                  <a:srgbClr val="000000"/>
                </a:solidFill>
              </a:rPr>
              <a:t> </a:t>
            </a:r>
            <a:r>
              <a:rPr lang="en-US" sz="2000" dirty="0" err="1">
                <a:solidFill>
                  <a:srgbClr val="000000"/>
                </a:solidFill>
              </a:rPr>
              <a:t>výdaje</a:t>
            </a:r>
            <a:r>
              <a:rPr lang="en-US" sz="2000" dirty="0">
                <a:solidFill>
                  <a:srgbClr val="000000"/>
                </a:solidFill>
              </a:rPr>
              <a:t> </a:t>
            </a:r>
            <a:r>
              <a:rPr lang="en-US" sz="2000" dirty="0" err="1">
                <a:solidFill>
                  <a:srgbClr val="000000"/>
                </a:solidFill>
              </a:rPr>
              <a:t>neuronů</a:t>
            </a:r>
            <a:endParaRPr lang="en-US" sz="2000" dirty="0">
              <a:solidFill>
                <a:srgbClr val="000000"/>
              </a:solidFill>
            </a:endParaRPr>
          </a:p>
          <a:p>
            <a:pPr marL="342900" indent="-342900" algn="l">
              <a:buFontTx/>
              <a:buChar char="-"/>
            </a:pPr>
            <a:r>
              <a:rPr lang="en-US" sz="2000" dirty="0" err="1">
                <a:solidFill>
                  <a:srgbClr val="000000"/>
                </a:solidFill>
              </a:rPr>
              <a:t>Kontroluje</a:t>
            </a:r>
            <a:r>
              <a:rPr lang="en-US" sz="2000" dirty="0">
                <a:solidFill>
                  <a:srgbClr val="000000"/>
                </a:solidFill>
              </a:rPr>
              <a:t> </a:t>
            </a:r>
            <a:r>
              <a:rPr lang="en-US" sz="2000" dirty="0" err="1">
                <a:solidFill>
                  <a:srgbClr val="000000"/>
                </a:solidFill>
              </a:rPr>
              <a:t>mj</a:t>
            </a:r>
            <a:r>
              <a:rPr lang="en-US" sz="2000" dirty="0">
                <a:solidFill>
                  <a:srgbClr val="000000"/>
                </a:solidFill>
              </a:rPr>
              <a:t>. </a:t>
            </a:r>
            <a:r>
              <a:rPr lang="en-US" sz="2000" dirty="0" err="1">
                <a:solidFill>
                  <a:srgbClr val="000000"/>
                </a:solidFill>
              </a:rPr>
              <a:t>objem</a:t>
            </a:r>
            <a:r>
              <a:rPr lang="en-US" sz="2000" dirty="0">
                <a:solidFill>
                  <a:srgbClr val="000000"/>
                </a:solidFill>
              </a:rPr>
              <a:t> </a:t>
            </a:r>
            <a:r>
              <a:rPr lang="en-US" sz="2000" dirty="0" err="1">
                <a:solidFill>
                  <a:srgbClr val="000000"/>
                </a:solidFill>
              </a:rPr>
              <a:t>buňky</a:t>
            </a:r>
            <a:r>
              <a:rPr lang="en-US" sz="2000" dirty="0">
                <a:solidFill>
                  <a:srgbClr val="000000"/>
                </a:solidFill>
              </a:rPr>
              <a:t> (</a:t>
            </a:r>
            <a:r>
              <a:rPr lang="en-US" sz="2000" dirty="0" err="1">
                <a:solidFill>
                  <a:srgbClr val="000000"/>
                </a:solidFill>
              </a:rPr>
              <a:t>zabraňuje</a:t>
            </a:r>
            <a:r>
              <a:rPr lang="en-US" sz="2000" dirty="0">
                <a:solidFill>
                  <a:srgbClr val="000000"/>
                </a:solidFill>
              </a:rPr>
              <a:t> </a:t>
            </a:r>
            <a:r>
              <a:rPr lang="en-US" sz="2000" dirty="0" err="1">
                <a:solidFill>
                  <a:srgbClr val="000000"/>
                </a:solidFill>
              </a:rPr>
              <a:t>prasknutí</a:t>
            </a:r>
            <a:r>
              <a:rPr lang="en-US" sz="2000" dirty="0">
                <a:solidFill>
                  <a:srgbClr val="000000"/>
                </a:solidFill>
              </a:rPr>
              <a:t> </a:t>
            </a:r>
            <a:r>
              <a:rPr lang="en-US" sz="2000" dirty="0" err="1">
                <a:solidFill>
                  <a:srgbClr val="000000"/>
                </a:solidFill>
              </a:rPr>
              <a:t>buňky</a:t>
            </a:r>
            <a:r>
              <a:rPr lang="en-US" sz="2000" dirty="0">
                <a:solidFill>
                  <a:srgbClr val="000000"/>
                </a:solidFill>
              </a:rPr>
              <a:t> </a:t>
            </a:r>
            <a:r>
              <a:rPr lang="en-US" sz="2000" dirty="0" err="1">
                <a:solidFill>
                  <a:srgbClr val="000000"/>
                </a:solidFill>
              </a:rPr>
              <a:t>vlivem</a:t>
            </a:r>
            <a:r>
              <a:rPr lang="en-US" sz="2000" dirty="0">
                <a:solidFill>
                  <a:srgbClr val="000000"/>
                </a:solidFill>
              </a:rPr>
              <a:t> </a:t>
            </a:r>
            <a:r>
              <a:rPr lang="en-US" sz="2000" dirty="0" err="1">
                <a:solidFill>
                  <a:srgbClr val="000000"/>
                </a:solidFill>
              </a:rPr>
              <a:t>osmózy</a:t>
            </a:r>
            <a:r>
              <a:rPr lang="en-US" sz="2000" dirty="0">
                <a:solidFill>
                  <a:srgbClr val="000000"/>
                </a:solidFill>
              </a:rPr>
              <a:t>)</a:t>
            </a:r>
          </a:p>
          <a:p>
            <a:pPr marL="342900" indent="-342900" algn="l">
              <a:buFontTx/>
              <a:buChar char="-"/>
            </a:pPr>
            <a:r>
              <a:rPr lang="en-US" sz="2000" dirty="0" err="1">
                <a:solidFill>
                  <a:srgbClr val="000000"/>
                </a:solidFill>
              </a:rPr>
              <a:t>Udržuje</a:t>
            </a:r>
            <a:r>
              <a:rPr lang="en-US" sz="2000" dirty="0">
                <a:solidFill>
                  <a:srgbClr val="000000"/>
                </a:solidFill>
              </a:rPr>
              <a:t> </a:t>
            </a:r>
            <a:r>
              <a:rPr lang="en-US" sz="2000" dirty="0" err="1">
                <a:solidFill>
                  <a:srgbClr val="000000"/>
                </a:solidFill>
              </a:rPr>
              <a:t>klidový</a:t>
            </a:r>
            <a:r>
              <a:rPr lang="en-US" sz="2000" dirty="0">
                <a:solidFill>
                  <a:srgbClr val="000000"/>
                </a:solidFill>
              </a:rPr>
              <a:t> (resting) </a:t>
            </a:r>
            <a:r>
              <a:rPr lang="en-US" sz="2000" dirty="0" err="1">
                <a:solidFill>
                  <a:srgbClr val="000000"/>
                </a:solidFill>
              </a:rPr>
              <a:t>potenciál</a:t>
            </a:r>
            <a:r>
              <a:rPr lang="en-US" sz="2000" dirty="0">
                <a:solidFill>
                  <a:srgbClr val="000000"/>
                </a:solidFill>
              </a:rPr>
              <a:t> </a:t>
            </a:r>
            <a:r>
              <a:rPr lang="en-US" sz="2000" dirty="0" err="1">
                <a:solidFill>
                  <a:srgbClr val="000000"/>
                </a:solidFill>
              </a:rPr>
              <a:t>buňky</a:t>
            </a:r>
            <a:endParaRPr lang="en-US" sz="2000" dirty="0">
              <a:solidFill>
                <a:srgbClr val="000000"/>
              </a:solidFill>
            </a:endParaRPr>
          </a:p>
          <a:p>
            <a:pPr algn="l"/>
            <a:r>
              <a:rPr lang="en-US" sz="2000" dirty="0">
                <a:solidFill>
                  <a:srgbClr val="000000"/>
                </a:solidFill>
              </a:rPr>
              <a:t>	</a:t>
            </a:r>
            <a:r>
              <a:rPr lang="en-US" sz="2800" b="1" dirty="0">
                <a:solidFill>
                  <a:srgbClr val="800000"/>
                </a:solidFill>
              </a:rPr>
              <a:t>3Na</a:t>
            </a:r>
            <a:r>
              <a:rPr lang="en-US" sz="2800" b="1" baseline="30000" dirty="0">
                <a:solidFill>
                  <a:srgbClr val="800000"/>
                </a:solidFill>
              </a:rPr>
              <a:t>+</a:t>
            </a:r>
            <a:r>
              <a:rPr lang="en-US" sz="2800" b="1" dirty="0">
                <a:solidFill>
                  <a:srgbClr val="800000"/>
                </a:solidFill>
              </a:rPr>
              <a:t> </a:t>
            </a:r>
            <a:r>
              <a:rPr lang="en-US" sz="2800" b="1" dirty="0">
                <a:solidFill>
                  <a:srgbClr val="800000"/>
                </a:solidFill>
                <a:sym typeface="Wingdings"/>
              </a:rPr>
              <a:t> </a:t>
            </a:r>
            <a:r>
              <a:rPr lang="en-US" sz="2800" dirty="0">
                <a:solidFill>
                  <a:srgbClr val="000000"/>
                </a:solidFill>
                <a:sym typeface="Wingdings"/>
              </a:rPr>
              <a:t>(out); </a:t>
            </a:r>
            <a:r>
              <a:rPr lang="en-US" sz="2800" b="1" dirty="0">
                <a:solidFill>
                  <a:srgbClr val="800000"/>
                </a:solidFill>
                <a:sym typeface="Wingdings"/>
              </a:rPr>
              <a:t>2K</a:t>
            </a:r>
            <a:r>
              <a:rPr lang="en-US" sz="2800" b="1" baseline="30000" dirty="0">
                <a:solidFill>
                  <a:srgbClr val="800000"/>
                </a:solidFill>
                <a:sym typeface="Wingdings"/>
              </a:rPr>
              <a:t>+</a:t>
            </a:r>
            <a:r>
              <a:rPr lang="en-US" sz="2800" b="1" dirty="0">
                <a:solidFill>
                  <a:srgbClr val="800000"/>
                </a:solidFill>
                <a:sym typeface="Wingdings"/>
              </a:rPr>
              <a:t> </a:t>
            </a:r>
            <a:r>
              <a:rPr lang="en-US" sz="2800" dirty="0">
                <a:solidFill>
                  <a:srgbClr val="000000"/>
                </a:solidFill>
                <a:sym typeface="Wingdings"/>
              </a:rPr>
              <a:t>(in); z </a:t>
            </a:r>
            <a:r>
              <a:rPr lang="en-US" sz="2800" dirty="0" err="1">
                <a:solidFill>
                  <a:srgbClr val="000000"/>
                </a:solidFill>
                <a:sym typeface="Wingdings"/>
              </a:rPr>
              <a:t>toho</a:t>
            </a:r>
            <a:r>
              <a:rPr lang="en-US" sz="2800" dirty="0">
                <a:solidFill>
                  <a:srgbClr val="000000"/>
                </a:solidFill>
                <a:sym typeface="Wingdings"/>
              </a:rPr>
              <a:t> </a:t>
            </a:r>
            <a:r>
              <a:rPr lang="en-US" sz="2800" dirty="0" err="1">
                <a:solidFill>
                  <a:srgbClr val="000000"/>
                </a:solidFill>
                <a:sym typeface="Wingdings"/>
              </a:rPr>
              <a:t>tedy</a:t>
            </a:r>
            <a:r>
              <a:rPr lang="en-US" sz="2800" dirty="0">
                <a:solidFill>
                  <a:srgbClr val="000000"/>
                </a:solidFill>
                <a:sym typeface="Wingdings"/>
              </a:rPr>
              <a:t>=&gt; </a:t>
            </a:r>
            <a:r>
              <a:rPr lang="en-US" sz="2800" b="1" dirty="0">
                <a:solidFill>
                  <a:srgbClr val="800000"/>
                </a:solidFill>
                <a:sym typeface="Wingdings"/>
              </a:rPr>
              <a:t>1</a:t>
            </a:r>
            <a:r>
              <a:rPr lang="en-US" sz="2800" b="1" baseline="30000" dirty="0">
                <a:solidFill>
                  <a:srgbClr val="800000"/>
                </a:solidFill>
                <a:sym typeface="Wingdings"/>
              </a:rPr>
              <a:t>+</a:t>
            </a:r>
            <a:r>
              <a:rPr lang="en-US" sz="2800" b="1" dirty="0">
                <a:solidFill>
                  <a:srgbClr val="800000"/>
                </a:solidFill>
                <a:sym typeface="Wingdings"/>
              </a:rPr>
              <a:t>  </a:t>
            </a:r>
            <a:endParaRPr lang="en-US" sz="2800" b="1" dirty="0">
              <a:solidFill>
                <a:srgbClr val="800000"/>
              </a:solidFill>
            </a:endParaRPr>
          </a:p>
          <a:p>
            <a:pPr marL="342900" indent="-342900" algn="l">
              <a:buFontTx/>
              <a:buChar char="-"/>
            </a:pPr>
            <a:r>
              <a:rPr lang="en-US" sz="2000" dirty="0">
                <a:solidFill>
                  <a:srgbClr val="000000"/>
                </a:solidFill>
              </a:rPr>
              <a:t>Export Na</a:t>
            </a:r>
            <a:r>
              <a:rPr lang="en-US" sz="2000" baseline="30000" dirty="0">
                <a:solidFill>
                  <a:srgbClr val="000000"/>
                </a:solidFill>
              </a:rPr>
              <a:t>+</a:t>
            </a:r>
            <a:r>
              <a:rPr lang="en-US" sz="2000" dirty="0">
                <a:solidFill>
                  <a:srgbClr val="000000"/>
                </a:solidFill>
              </a:rPr>
              <a:t> </a:t>
            </a:r>
            <a:r>
              <a:rPr lang="en-US" sz="2000" dirty="0" err="1">
                <a:solidFill>
                  <a:srgbClr val="000000"/>
                </a:solidFill>
              </a:rPr>
              <a:t>poskytuje</a:t>
            </a:r>
            <a:r>
              <a:rPr lang="en-US" sz="2000" dirty="0">
                <a:solidFill>
                  <a:srgbClr val="000000"/>
                </a:solidFill>
              </a:rPr>
              <a:t> </a:t>
            </a:r>
            <a:r>
              <a:rPr lang="en-US" sz="2000" dirty="0" err="1">
                <a:solidFill>
                  <a:srgbClr val="000000"/>
                </a:solidFill>
              </a:rPr>
              <a:t>hnací</a:t>
            </a:r>
            <a:r>
              <a:rPr lang="en-US" sz="2000" dirty="0">
                <a:solidFill>
                  <a:srgbClr val="000000"/>
                </a:solidFill>
              </a:rPr>
              <a:t> </a:t>
            </a:r>
            <a:r>
              <a:rPr lang="en-US" sz="2000" dirty="0" err="1">
                <a:solidFill>
                  <a:srgbClr val="000000"/>
                </a:solidFill>
              </a:rPr>
              <a:t>sílu</a:t>
            </a:r>
            <a:r>
              <a:rPr lang="en-US" sz="2000" dirty="0">
                <a:solidFill>
                  <a:srgbClr val="000000"/>
                </a:solidFill>
              </a:rPr>
              <a:t> pro </a:t>
            </a:r>
            <a:r>
              <a:rPr lang="en-US" sz="2000" dirty="0" err="1">
                <a:solidFill>
                  <a:srgbClr val="000000"/>
                </a:solidFill>
              </a:rPr>
              <a:t>další</a:t>
            </a:r>
            <a:r>
              <a:rPr lang="en-US" sz="2000" dirty="0">
                <a:solidFill>
                  <a:srgbClr val="000000"/>
                </a:solidFill>
              </a:rPr>
              <a:t> </a:t>
            </a:r>
            <a:r>
              <a:rPr lang="en-US" sz="2000" dirty="0" err="1">
                <a:solidFill>
                  <a:srgbClr val="000000"/>
                </a:solidFill>
              </a:rPr>
              <a:t>sekundární</a:t>
            </a:r>
            <a:r>
              <a:rPr lang="en-US" sz="2000" dirty="0">
                <a:solidFill>
                  <a:srgbClr val="000000"/>
                </a:solidFill>
              </a:rPr>
              <a:t> </a:t>
            </a:r>
            <a:r>
              <a:rPr lang="en-US" sz="2000" dirty="0" err="1">
                <a:solidFill>
                  <a:srgbClr val="000000"/>
                </a:solidFill>
              </a:rPr>
              <a:t>aktivní</a:t>
            </a:r>
            <a:r>
              <a:rPr lang="en-US" sz="2000" dirty="0">
                <a:solidFill>
                  <a:srgbClr val="000000"/>
                </a:solidFill>
              </a:rPr>
              <a:t> </a:t>
            </a:r>
            <a:r>
              <a:rPr lang="en-US" sz="2000" dirty="0" err="1">
                <a:solidFill>
                  <a:srgbClr val="000000"/>
                </a:solidFill>
              </a:rPr>
              <a:t>membránové</a:t>
            </a:r>
            <a:r>
              <a:rPr lang="en-US" sz="2000" dirty="0">
                <a:solidFill>
                  <a:srgbClr val="000000"/>
                </a:solidFill>
              </a:rPr>
              <a:t> </a:t>
            </a:r>
            <a:r>
              <a:rPr lang="en-US" sz="2000" dirty="0" err="1">
                <a:solidFill>
                  <a:srgbClr val="000000"/>
                </a:solidFill>
              </a:rPr>
              <a:t>přenašeče</a:t>
            </a:r>
            <a:r>
              <a:rPr lang="en-US" sz="2000" dirty="0">
                <a:solidFill>
                  <a:srgbClr val="000000"/>
                </a:solidFill>
              </a:rPr>
              <a:t> (</a:t>
            </a:r>
            <a:r>
              <a:rPr lang="en-US" sz="2000" dirty="0" err="1">
                <a:solidFill>
                  <a:srgbClr val="000000"/>
                </a:solidFill>
              </a:rPr>
              <a:t>např</a:t>
            </a:r>
            <a:r>
              <a:rPr lang="en-US" sz="2000" dirty="0">
                <a:solidFill>
                  <a:srgbClr val="000000"/>
                </a:solidFill>
              </a:rPr>
              <a:t>. import </a:t>
            </a:r>
            <a:r>
              <a:rPr lang="en-US" sz="2000" dirty="0" err="1">
                <a:solidFill>
                  <a:srgbClr val="000000"/>
                </a:solidFill>
              </a:rPr>
              <a:t>glukózy</a:t>
            </a:r>
            <a:r>
              <a:rPr lang="en-US" sz="2000" dirty="0">
                <a:solidFill>
                  <a:srgbClr val="000000"/>
                </a:solidFill>
              </a:rPr>
              <a:t>, amino </a:t>
            </a:r>
            <a:r>
              <a:rPr lang="en-US" sz="2000" dirty="0" err="1">
                <a:solidFill>
                  <a:srgbClr val="000000"/>
                </a:solidFill>
              </a:rPr>
              <a:t>kys</a:t>
            </a:r>
            <a:r>
              <a:rPr lang="en-US" sz="2000" dirty="0">
                <a:solidFill>
                  <a:srgbClr val="000000"/>
                </a:solidFill>
              </a:rPr>
              <a:t>. a </a:t>
            </a:r>
            <a:r>
              <a:rPr lang="en-US" sz="2000" dirty="0" err="1">
                <a:solidFill>
                  <a:srgbClr val="000000"/>
                </a:solidFill>
              </a:rPr>
              <a:t>dalších</a:t>
            </a:r>
            <a:r>
              <a:rPr lang="en-US" sz="2000" dirty="0">
                <a:solidFill>
                  <a:srgbClr val="000000"/>
                </a:solidFill>
              </a:rPr>
              <a:t> </a:t>
            </a:r>
            <a:r>
              <a:rPr lang="en-US" sz="2000" dirty="0" err="1">
                <a:solidFill>
                  <a:srgbClr val="000000"/>
                </a:solidFill>
              </a:rPr>
              <a:t>živin</a:t>
            </a:r>
            <a:r>
              <a:rPr lang="en-US" sz="2000" dirty="0">
                <a:solidFill>
                  <a:srgbClr val="000000"/>
                </a:solidFill>
              </a:rPr>
              <a:t>)</a:t>
            </a:r>
          </a:p>
          <a:p>
            <a:pPr marL="342900" indent="-342900" algn="l">
              <a:buFontTx/>
              <a:buChar char="-"/>
            </a:pPr>
            <a:endParaRPr lang="en-US" sz="2000" dirty="0">
              <a:solidFill>
                <a:srgbClr val="000000"/>
              </a:solidFill>
            </a:endParaRPr>
          </a:p>
          <a:p>
            <a:pPr marL="342900" indent="-342900" algn="l">
              <a:buFontTx/>
              <a:buChar char="-"/>
            </a:pPr>
            <a:endParaRPr lang="en-US" sz="2000" dirty="0">
              <a:solidFill>
                <a:srgbClr val="000000"/>
              </a:solidFill>
            </a:endParaRP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5" name="Slide Number Placeholder 4"/>
          <p:cNvSpPr>
            <a:spLocks noGrp="1"/>
          </p:cNvSpPr>
          <p:nvPr>
            <p:ph type="sldNum" sz="quarter" idx="12"/>
          </p:nvPr>
        </p:nvSpPr>
        <p:spPr/>
        <p:txBody>
          <a:bodyPr/>
          <a:lstStyle/>
          <a:p>
            <a:fld id="{CEC8F291-E0CD-6B48-853C-D51A71F3BF61}" type="slidenum">
              <a:rPr lang="cs-CZ" smtClean="0"/>
              <a:pPr/>
              <a:t>52</a:t>
            </a:fld>
            <a:endParaRPr lang="cs-CZ"/>
          </a:p>
        </p:txBody>
      </p:sp>
    </p:spTree>
    <p:extLst>
      <p:ext uri="{BB962C8B-B14F-4D97-AF65-F5344CB8AC3E}">
        <p14:creationId xmlns:p14="http://schemas.microsoft.com/office/powerpoint/2010/main" val="2711919366"/>
      </p:ext>
    </p:extLst>
  </p:cSld>
  <p:clrMapOvr>
    <a:masterClrMapping/>
  </p:clrMapOvr>
  <p:transition spd="med">
    <p:diamon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16632"/>
            <a:ext cx="8568952" cy="523220"/>
          </a:xfrm>
          <a:prstGeom prst="rect">
            <a:avLst/>
          </a:prstGeom>
          <a:noFill/>
        </p:spPr>
        <p:txBody>
          <a:bodyPr wrap="square" rtlCol="0">
            <a:spAutoFit/>
          </a:bodyPr>
          <a:lstStyle/>
          <a:p>
            <a:r>
              <a:rPr lang="en-US" sz="2800" b="1" dirty="0">
                <a:solidFill>
                  <a:srgbClr val="000000"/>
                </a:solidFill>
              </a:rPr>
              <a:t>Na</a:t>
            </a:r>
            <a:r>
              <a:rPr lang="en-US" sz="2800" b="1" baseline="30000" dirty="0">
                <a:solidFill>
                  <a:srgbClr val="000000"/>
                </a:solidFill>
              </a:rPr>
              <a:t>+</a:t>
            </a:r>
            <a:r>
              <a:rPr lang="en-US" sz="2800" b="1" dirty="0">
                <a:solidFill>
                  <a:srgbClr val="000000"/>
                </a:solidFill>
              </a:rPr>
              <a:t>/K</a:t>
            </a:r>
            <a:r>
              <a:rPr lang="en-US" sz="2800" b="1" baseline="30000" dirty="0">
                <a:solidFill>
                  <a:srgbClr val="000000"/>
                </a:solidFill>
              </a:rPr>
              <a:t>+</a:t>
            </a:r>
            <a:r>
              <a:rPr lang="en-US" sz="2800" b="1" dirty="0">
                <a:solidFill>
                  <a:srgbClr val="000000"/>
                </a:solidFill>
              </a:rPr>
              <a:t>; H</a:t>
            </a:r>
            <a:r>
              <a:rPr lang="en-US" sz="2800" b="1" baseline="30000" dirty="0">
                <a:solidFill>
                  <a:srgbClr val="000000"/>
                </a:solidFill>
              </a:rPr>
              <a:t>+</a:t>
            </a:r>
            <a:r>
              <a:rPr lang="en-US" sz="2800" b="1" dirty="0">
                <a:solidFill>
                  <a:srgbClr val="000000"/>
                </a:solidFill>
              </a:rPr>
              <a:t>; Ca</a:t>
            </a:r>
            <a:r>
              <a:rPr lang="en-US" sz="2800" b="1" baseline="30000" dirty="0">
                <a:solidFill>
                  <a:srgbClr val="000000"/>
                </a:solidFill>
              </a:rPr>
              <a:t>2+</a:t>
            </a:r>
            <a:r>
              <a:rPr lang="en-US" sz="2800" b="1" dirty="0">
                <a:solidFill>
                  <a:srgbClr val="000000"/>
                </a:solidFill>
              </a:rPr>
              <a:t> - </a:t>
            </a:r>
            <a:r>
              <a:rPr lang="en-US" sz="2800" b="1" dirty="0" err="1">
                <a:solidFill>
                  <a:srgbClr val="000000"/>
                </a:solidFill>
              </a:rPr>
              <a:t>pumpy</a:t>
            </a:r>
            <a:endParaRPr lang="en-US" sz="2800" b="1" dirty="0">
              <a:solidFill>
                <a:srgbClr val="000000"/>
              </a:solidFill>
            </a:endParaRPr>
          </a:p>
        </p:txBody>
      </p:sp>
      <p:pic>
        <p:nvPicPr>
          <p:cNvPr id="5" name="Picture 4" descr="Screen Shot 2011-11-07 at 10.45.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764704"/>
            <a:ext cx="6300192" cy="3386761"/>
          </a:xfrm>
          <a:prstGeom prst="rect">
            <a:avLst/>
          </a:prstGeom>
        </p:spPr>
      </p:pic>
      <p:pic>
        <p:nvPicPr>
          <p:cNvPr id="6" name="Picture 5" descr="Screen Shot 2011-11-07 at 10.46.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3789040"/>
            <a:ext cx="6912768" cy="2592288"/>
          </a:xfrm>
          <a:prstGeom prst="rect">
            <a:avLst/>
          </a:prstGeom>
        </p:spPr>
      </p:pic>
      <p:sp>
        <p:nvSpPr>
          <p:cNvPr id="7" name="Rectangle 6"/>
          <p:cNvSpPr/>
          <p:nvPr/>
        </p:nvSpPr>
        <p:spPr bwMode="auto">
          <a:xfrm>
            <a:off x="1115616" y="3933056"/>
            <a:ext cx="648072" cy="648072"/>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8" name="Slide Number Placeholder 7"/>
          <p:cNvSpPr>
            <a:spLocks noGrp="1"/>
          </p:cNvSpPr>
          <p:nvPr>
            <p:ph type="sldNum" sz="quarter" idx="12"/>
          </p:nvPr>
        </p:nvSpPr>
        <p:spPr/>
        <p:txBody>
          <a:bodyPr/>
          <a:lstStyle/>
          <a:p>
            <a:fld id="{CEC8F291-E0CD-6B48-853C-D51A71F3BF61}" type="slidenum">
              <a:rPr lang="cs-CZ" smtClean="0"/>
              <a:pPr/>
              <a:t>53</a:t>
            </a:fld>
            <a:endParaRPr lang="cs-CZ"/>
          </a:p>
        </p:txBody>
      </p:sp>
    </p:spTree>
    <p:extLst>
      <p:ext uri="{BB962C8B-B14F-4D97-AF65-F5344CB8AC3E}">
        <p14:creationId xmlns:p14="http://schemas.microsoft.com/office/powerpoint/2010/main" val="2510288543"/>
      </p:ext>
    </p:extLst>
  </p:cSld>
  <p:clrMapOvr>
    <a:masterClrMapping/>
  </p:clrMapOvr>
  <p:transition spd="med">
    <p:diamon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7 at 10.48.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877" y="0"/>
            <a:ext cx="6981872" cy="6858000"/>
          </a:xfrm>
          <a:prstGeom prst="rect">
            <a:avLst/>
          </a:prstGeom>
        </p:spPr>
      </p:pic>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5" name="Slide Number Placeholder 4"/>
          <p:cNvSpPr>
            <a:spLocks noGrp="1"/>
          </p:cNvSpPr>
          <p:nvPr>
            <p:ph type="sldNum" sz="quarter" idx="12"/>
          </p:nvPr>
        </p:nvSpPr>
        <p:spPr/>
        <p:txBody>
          <a:bodyPr/>
          <a:lstStyle/>
          <a:p>
            <a:fld id="{CEC8F291-E0CD-6B48-853C-D51A71F3BF61}" type="slidenum">
              <a:rPr lang="cs-CZ" smtClean="0"/>
              <a:pPr/>
              <a:t>54</a:t>
            </a:fld>
            <a:endParaRPr lang="cs-CZ"/>
          </a:p>
        </p:txBody>
      </p:sp>
    </p:spTree>
    <p:extLst>
      <p:ext uri="{BB962C8B-B14F-4D97-AF65-F5344CB8AC3E}">
        <p14:creationId xmlns:p14="http://schemas.microsoft.com/office/powerpoint/2010/main" val="234065412"/>
      </p:ext>
    </p:extLst>
  </p:cSld>
  <p:clrMapOvr>
    <a:masterClrMapping/>
  </p:clrMapOvr>
  <p:transition spd="med">
    <p:diamon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7 at 10.56.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744"/>
            <a:ext cx="9144000" cy="5102025"/>
          </a:xfrm>
          <a:prstGeom prst="rect">
            <a:avLst/>
          </a:prstGeom>
        </p:spPr>
      </p:pic>
      <p:sp>
        <p:nvSpPr>
          <p:cNvPr id="5" name="TextBox 4"/>
          <p:cNvSpPr txBox="1"/>
          <p:nvPr/>
        </p:nvSpPr>
        <p:spPr>
          <a:xfrm>
            <a:off x="1043608" y="260648"/>
            <a:ext cx="7056784" cy="523220"/>
          </a:xfrm>
          <a:prstGeom prst="rect">
            <a:avLst/>
          </a:prstGeom>
          <a:noFill/>
        </p:spPr>
        <p:txBody>
          <a:bodyPr wrap="square" rtlCol="0">
            <a:spAutoFit/>
          </a:bodyPr>
          <a:lstStyle/>
          <a:p>
            <a:r>
              <a:rPr lang="en-US" sz="2800" b="1" dirty="0">
                <a:solidFill>
                  <a:srgbClr val="000000"/>
                </a:solidFill>
              </a:rPr>
              <a:t>H</a:t>
            </a:r>
            <a:r>
              <a:rPr lang="en-US" sz="2800" b="1" baseline="30000" dirty="0">
                <a:solidFill>
                  <a:srgbClr val="000000"/>
                </a:solidFill>
              </a:rPr>
              <a:t>+</a:t>
            </a:r>
            <a:r>
              <a:rPr lang="en-US" sz="2800" b="1" dirty="0">
                <a:solidFill>
                  <a:srgbClr val="000000"/>
                </a:solidFill>
              </a:rPr>
              <a:t> - </a:t>
            </a:r>
            <a:r>
              <a:rPr lang="en-US" sz="2800" b="1" dirty="0" err="1">
                <a:solidFill>
                  <a:srgbClr val="000000"/>
                </a:solidFill>
              </a:rPr>
              <a:t>pumpa</a:t>
            </a:r>
            <a:endParaRPr lang="en-US" sz="2800" b="1" dirty="0">
              <a:solidFill>
                <a:srgbClr val="000000"/>
              </a:solidFill>
            </a:endParaRP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6" name="Slide Number Placeholder 5"/>
          <p:cNvSpPr>
            <a:spLocks noGrp="1"/>
          </p:cNvSpPr>
          <p:nvPr>
            <p:ph type="sldNum" sz="quarter" idx="12"/>
          </p:nvPr>
        </p:nvSpPr>
        <p:spPr/>
        <p:txBody>
          <a:bodyPr/>
          <a:lstStyle/>
          <a:p>
            <a:fld id="{CEC8F291-E0CD-6B48-853C-D51A71F3BF61}" type="slidenum">
              <a:rPr lang="cs-CZ" smtClean="0"/>
              <a:pPr/>
              <a:t>55</a:t>
            </a:fld>
            <a:endParaRPr lang="cs-CZ"/>
          </a:p>
        </p:txBody>
      </p:sp>
    </p:spTree>
    <p:extLst>
      <p:ext uri="{BB962C8B-B14F-4D97-AF65-F5344CB8AC3E}">
        <p14:creationId xmlns:p14="http://schemas.microsoft.com/office/powerpoint/2010/main" val="272925848"/>
      </p:ext>
    </p:extLst>
  </p:cSld>
  <p:clrMapOvr>
    <a:masterClrMapping/>
  </p:clrMapOvr>
  <p:transition spd="med">
    <p:diamon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7 at 10.56.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744"/>
            <a:ext cx="9144000" cy="5102025"/>
          </a:xfrm>
          <a:prstGeom prst="rect">
            <a:avLst/>
          </a:prstGeom>
        </p:spPr>
      </p:pic>
      <p:sp>
        <p:nvSpPr>
          <p:cNvPr id="5" name="TextBox 4"/>
          <p:cNvSpPr txBox="1"/>
          <p:nvPr/>
        </p:nvSpPr>
        <p:spPr>
          <a:xfrm>
            <a:off x="1043608" y="260648"/>
            <a:ext cx="7056784" cy="523220"/>
          </a:xfrm>
          <a:prstGeom prst="rect">
            <a:avLst/>
          </a:prstGeom>
          <a:noFill/>
        </p:spPr>
        <p:txBody>
          <a:bodyPr wrap="square" rtlCol="0">
            <a:spAutoFit/>
          </a:bodyPr>
          <a:lstStyle/>
          <a:p>
            <a:r>
              <a:rPr lang="en-US" sz="2800" b="1" dirty="0">
                <a:solidFill>
                  <a:srgbClr val="000000"/>
                </a:solidFill>
              </a:rPr>
              <a:t>H</a:t>
            </a:r>
            <a:r>
              <a:rPr lang="en-US" sz="2800" b="1" baseline="30000" dirty="0">
                <a:solidFill>
                  <a:srgbClr val="000000"/>
                </a:solidFill>
              </a:rPr>
              <a:t>+</a:t>
            </a:r>
            <a:r>
              <a:rPr lang="en-US" sz="2800" b="1" dirty="0">
                <a:solidFill>
                  <a:srgbClr val="000000"/>
                </a:solidFill>
              </a:rPr>
              <a:t> - </a:t>
            </a:r>
            <a:r>
              <a:rPr lang="en-US" sz="2800" b="1" dirty="0" err="1">
                <a:solidFill>
                  <a:srgbClr val="000000"/>
                </a:solidFill>
              </a:rPr>
              <a:t>pumpa</a:t>
            </a:r>
            <a:endParaRPr lang="en-US" sz="2800" b="1" dirty="0">
              <a:solidFill>
                <a:srgbClr val="000000"/>
              </a:solidFill>
            </a:endParaRPr>
          </a:p>
        </p:txBody>
      </p:sp>
      <p:sp>
        <p:nvSpPr>
          <p:cNvPr id="2" name="Oval 1"/>
          <p:cNvSpPr/>
          <p:nvPr/>
        </p:nvSpPr>
        <p:spPr bwMode="auto">
          <a:xfrm>
            <a:off x="755576" y="3717032"/>
            <a:ext cx="1872208" cy="1368152"/>
          </a:xfrm>
          <a:prstGeom prst="ellipse">
            <a:avLst/>
          </a:prstGeom>
          <a:noFill/>
          <a:ln w="5715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sp>
        <p:nvSpPr>
          <p:cNvPr id="3" name="Date Placeholder 2"/>
          <p:cNvSpPr>
            <a:spLocks noGrp="1"/>
          </p:cNvSpPr>
          <p:nvPr>
            <p:ph type="dt" sz="half" idx="10"/>
          </p:nvPr>
        </p:nvSpPr>
        <p:spPr/>
        <p:txBody>
          <a:bodyPr/>
          <a:lstStyle/>
          <a:p>
            <a:r>
              <a:rPr lang="cs-CZ"/>
              <a:t>2021/11/23</a:t>
            </a:r>
          </a:p>
        </p:txBody>
      </p:sp>
      <p:sp>
        <p:nvSpPr>
          <p:cNvPr id="6" name="Footer Placeholder 5"/>
          <p:cNvSpPr>
            <a:spLocks noGrp="1"/>
          </p:cNvSpPr>
          <p:nvPr>
            <p:ph type="ftr" sz="quarter" idx="11"/>
          </p:nvPr>
        </p:nvSpPr>
        <p:spPr/>
        <p:txBody>
          <a:bodyPr/>
          <a:lstStyle/>
          <a:p>
            <a:r>
              <a:rPr lang="cs-CZ"/>
              <a:t>Lipidy, membrány, Karel Kubíček</a:t>
            </a:r>
          </a:p>
        </p:txBody>
      </p:sp>
      <p:sp>
        <p:nvSpPr>
          <p:cNvPr id="7" name="Slide Number Placeholder 6"/>
          <p:cNvSpPr>
            <a:spLocks noGrp="1"/>
          </p:cNvSpPr>
          <p:nvPr>
            <p:ph type="sldNum" sz="quarter" idx="12"/>
          </p:nvPr>
        </p:nvSpPr>
        <p:spPr/>
        <p:txBody>
          <a:bodyPr/>
          <a:lstStyle/>
          <a:p>
            <a:fld id="{CEC8F291-E0CD-6B48-853C-D51A71F3BF61}" type="slidenum">
              <a:rPr lang="cs-CZ" smtClean="0"/>
              <a:pPr/>
              <a:t>56</a:t>
            </a:fld>
            <a:endParaRPr lang="cs-CZ"/>
          </a:p>
        </p:txBody>
      </p:sp>
    </p:spTree>
    <p:extLst>
      <p:ext uri="{BB962C8B-B14F-4D97-AF65-F5344CB8AC3E}">
        <p14:creationId xmlns:p14="http://schemas.microsoft.com/office/powerpoint/2010/main" val="2277432794"/>
      </p:ext>
    </p:extLst>
  </p:cSld>
  <p:clrMapOvr>
    <a:masterClrMapping/>
  </p:clrMapOvr>
  <p:transition spd="med">
    <p:diamon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7 at 10.56.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744"/>
            <a:ext cx="9144000" cy="5102025"/>
          </a:xfrm>
          <a:prstGeom prst="rect">
            <a:avLst/>
          </a:prstGeom>
        </p:spPr>
      </p:pic>
      <p:sp>
        <p:nvSpPr>
          <p:cNvPr id="5" name="TextBox 4"/>
          <p:cNvSpPr txBox="1"/>
          <p:nvPr/>
        </p:nvSpPr>
        <p:spPr>
          <a:xfrm>
            <a:off x="1043608" y="260648"/>
            <a:ext cx="7056784" cy="523220"/>
          </a:xfrm>
          <a:prstGeom prst="rect">
            <a:avLst/>
          </a:prstGeom>
          <a:noFill/>
        </p:spPr>
        <p:txBody>
          <a:bodyPr wrap="square" rtlCol="0">
            <a:spAutoFit/>
          </a:bodyPr>
          <a:lstStyle/>
          <a:p>
            <a:r>
              <a:rPr lang="en-US" sz="2800" b="1" dirty="0">
                <a:solidFill>
                  <a:srgbClr val="000000"/>
                </a:solidFill>
              </a:rPr>
              <a:t>H</a:t>
            </a:r>
            <a:r>
              <a:rPr lang="en-US" sz="2800" b="1" baseline="30000" dirty="0">
                <a:solidFill>
                  <a:srgbClr val="000000"/>
                </a:solidFill>
              </a:rPr>
              <a:t>+</a:t>
            </a:r>
            <a:r>
              <a:rPr lang="en-US" sz="2800" b="1" dirty="0">
                <a:solidFill>
                  <a:srgbClr val="000000"/>
                </a:solidFill>
              </a:rPr>
              <a:t> - </a:t>
            </a:r>
            <a:r>
              <a:rPr lang="en-US" sz="2800" b="1" dirty="0" err="1">
                <a:solidFill>
                  <a:srgbClr val="000000"/>
                </a:solidFill>
              </a:rPr>
              <a:t>pumpa</a:t>
            </a:r>
            <a:endParaRPr lang="en-US" sz="2800" b="1" dirty="0">
              <a:solidFill>
                <a:srgbClr val="000000"/>
              </a:solidFill>
            </a:endParaRPr>
          </a:p>
        </p:txBody>
      </p:sp>
      <p:sp>
        <p:nvSpPr>
          <p:cNvPr id="2" name="Oval 1"/>
          <p:cNvSpPr/>
          <p:nvPr/>
        </p:nvSpPr>
        <p:spPr bwMode="auto">
          <a:xfrm>
            <a:off x="755576" y="3717032"/>
            <a:ext cx="1872208" cy="1368152"/>
          </a:xfrm>
          <a:prstGeom prst="ellipse">
            <a:avLst/>
          </a:prstGeom>
          <a:noFill/>
          <a:ln w="5715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cxnSp>
        <p:nvCxnSpPr>
          <p:cNvPr id="8" name="Straight Arrow Connector 7"/>
          <p:cNvCxnSpPr/>
          <p:nvPr/>
        </p:nvCxnSpPr>
        <p:spPr bwMode="auto">
          <a:xfrm flipH="1" flipV="1">
            <a:off x="5076056" y="4365104"/>
            <a:ext cx="1368152" cy="1800200"/>
          </a:xfrm>
          <a:prstGeom prst="straightConnector1">
            <a:avLst/>
          </a:prstGeom>
          <a:solidFill>
            <a:schemeClr val="accent1"/>
          </a:solidFill>
          <a:ln w="57150" cap="flat" cmpd="sng" algn="ctr">
            <a:solidFill>
              <a:srgbClr val="800000"/>
            </a:solidFill>
            <a:prstDash val="solid"/>
            <a:round/>
            <a:headEnd type="none" w="med" len="med"/>
            <a:tailEnd type="arrow"/>
          </a:ln>
          <a:effectLst/>
        </p:spPr>
      </p:cxnSp>
      <p:sp>
        <p:nvSpPr>
          <p:cNvPr id="3" name="Date Placeholder 2"/>
          <p:cNvSpPr>
            <a:spLocks noGrp="1"/>
          </p:cNvSpPr>
          <p:nvPr>
            <p:ph type="dt" sz="half" idx="10"/>
          </p:nvPr>
        </p:nvSpPr>
        <p:spPr/>
        <p:txBody>
          <a:bodyPr/>
          <a:lstStyle/>
          <a:p>
            <a:r>
              <a:rPr lang="cs-CZ"/>
              <a:t>2021/11/23</a:t>
            </a:r>
          </a:p>
        </p:txBody>
      </p:sp>
      <p:sp>
        <p:nvSpPr>
          <p:cNvPr id="6" name="Footer Placeholder 5"/>
          <p:cNvSpPr>
            <a:spLocks noGrp="1"/>
          </p:cNvSpPr>
          <p:nvPr>
            <p:ph type="ftr" sz="quarter" idx="11"/>
          </p:nvPr>
        </p:nvSpPr>
        <p:spPr/>
        <p:txBody>
          <a:bodyPr/>
          <a:lstStyle/>
          <a:p>
            <a:r>
              <a:rPr lang="cs-CZ"/>
              <a:t>Lipidy, membrány, Karel Kubíček</a:t>
            </a:r>
          </a:p>
        </p:txBody>
      </p:sp>
      <p:sp>
        <p:nvSpPr>
          <p:cNvPr id="7" name="Slide Number Placeholder 6"/>
          <p:cNvSpPr>
            <a:spLocks noGrp="1"/>
          </p:cNvSpPr>
          <p:nvPr>
            <p:ph type="sldNum" sz="quarter" idx="12"/>
          </p:nvPr>
        </p:nvSpPr>
        <p:spPr/>
        <p:txBody>
          <a:bodyPr/>
          <a:lstStyle/>
          <a:p>
            <a:fld id="{CEC8F291-E0CD-6B48-853C-D51A71F3BF61}" type="slidenum">
              <a:rPr lang="cs-CZ" smtClean="0"/>
              <a:pPr/>
              <a:t>57</a:t>
            </a:fld>
            <a:endParaRPr lang="cs-CZ"/>
          </a:p>
        </p:txBody>
      </p:sp>
    </p:spTree>
    <p:extLst>
      <p:ext uri="{BB962C8B-B14F-4D97-AF65-F5344CB8AC3E}">
        <p14:creationId xmlns:p14="http://schemas.microsoft.com/office/powerpoint/2010/main" val="1742646302"/>
      </p:ext>
    </p:extLst>
  </p:cSld>
  <p:clrMapOvr>
    <a:masterClrMapping/>
  </p:clrMapOvr>
  <p:transition spd="med">
    <p:diamon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7 at 10.56.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744"/>
            <a:ext cx="9144000" cy="5102025"/>
          </a:xfrm>
          <a:prstGeom prst="rect">
            <a:avLst/>
          </a:prstGeom>
        </p:spPr>
      </p:pic>
      <p:sp>
        <p:nvSpPr>
          <p:cNvPr id="5" name="TextBox 4"/>
          <p:cNvSpPr txBox="1"/>
          <p:nvPr/>
        </p:nvSpPr>
        <p:spPr>
          <a:xfrm>
            <a:off x="1043608" y="260648"/>
            <a:ext cx="7056784" cy="523220"/>
          </a:xfrm>
          <a:prstGeom prst="rect">
            <a:avLst/>
          </a:prstGeom>
          <a:noFill/>
        </p:spPr>
        <p:txBody>
          <a:bodyPr wrap="square" rtlCol="0">
            <a:spAutoFit/>
          </a:bodyPr>
          <a:lstStyle/>
          <a:p>
            <a:r>
              <a:rPr lang="en-US" sz="2800" b="1" dirty="0">
                <a:solidFill>
                  <a:srgbClr val="000000"/>
                </a:solidFill>
              </a:rPr>
              <a:t>H</a:t>
            </a:r>
            <a:r>
              <a:rPr lang="en-US" sz="2800" b="1" baseline="30000" dirty="0">
                <a:solidFill>
                  <a:srgbClr val="000000"/>
                </a:solidFill>
              </a:rPr>
              <a:t>+</a:t>
            </a:r>
            <a:r>
              <a:rPr lang="en-US" sz="2800" b="1" dirty="0">
                <a:solidFill>
                  <a:srgbClr val="000000"/>
                </a:solidFill>
              </a:rPr>
              <a:t> - </a:t>
            </a:r>
            <a:r>
              <a:rPr lang="en-US" sz="2800" b="1" dirty="0" err="1">
                <a:solidFill>
                  <a:srgbClr val="000000"/>
                </a:solidFill>
              </a:rPr>
              <a:t>pumpa</a:t>
            </a:r>
            <a:endParaRPr lang="en-US" sz="2800" b="1" dirty="0">
              <a:solidFill>
                <a:srgbClr val="000000"/>
              </a:solidFill>
            </a:endParaRPr>
          </a:p>
        </p:txBody>
      </p:sp>
      <p:sp>
        <p:nvSpPr>
          <p:cNvPr id="2" name="Oval 1"/>
          <p:cNvSpPr/>
          <p:nvPr/>
        </p:nvSpPr>
        <p:spPr bwMode="auto">
          <a:xfrm>
            <a:off x="755576" y="3717032"/>
            <a:ext cx="1872208" cy="1368152"/>
          </a:xfrm>
          <a:prstGeom prst="ellipse">
            <a:avLst/>
          </a:prstGeom>
          <a:noFill/>
          <a:ln w="5715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cxnSp>
        <p:nvCxnSpPr>
          <p:cNvPr id="8" name="Straight Arrow Connector 7"/>
          <p:cNvCxnSpPr/>
          <p:nvPr/>
        </p:nvCxnSpPr>
        <p:spPr bwMode="auto">
          <a:xfrm flipH="1" flipV="1">
            <a:off x="5076056" y="4365104"/>
            <a:ext cx="1368152" cy="1800200"/>
          </a:xfrm>
          <a:prstGeom prst="straightConnector1">
            <a:avLst/>
          </a:prstGeom>
          <a:solidFill>
            <a:schemeClr val="accent1"/>
          </a:solidFill>
          <a:ln w="57150" cap="flat" cmpd="sng" algn="ctr">
            <a:solidFill>
              <a:srgbClr val="800000"/>
            </a:solidFill>
            <a:prstDash val="solid"/>
            <a:round/>
            <a:headEnd type="none" w="med" len="med"/>
            <a:tailEnd type="arrow"/>
          </a:ln>
          <a:effectLst/>
        </p:spPr>
      </p:cxnSp>
      <p:sp>
        <p:nvSpPr>
          <p:cNvPr id="6" name="Oval 5"/>
          <p:cNvSpPr/>
          <p:nvPr/>
        </p:nvSpPr>
        <p:spPr bwMode="auto">
          <a:xfrm>
            <a:off x="6732240" y="4293096"/>
            <a:ext cx="936104" cy="864096"/>
          </a:xfrm>
          <a:prstGeom prst="ellipse">
            <a:avLst/>
          </a:prstGeom>
          <a:noFill/>
          <a:ln w="5715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sp>
        <p:nvSpPr>
          <p:cNvPr id="3" name="Date Placeholder 2"/>
          <p:cNvSpPr>
            <a:spLocks noGrp="1"/>
          </p:cNvSpPr>
          <p:nvPr>
            <p:ph type="dt" sz="half" idx="10"/>
          </p:nvPr>
        </p:nvSpPr>
        <p:spPr/>
        <p:txBody>
          <a:bodyPr/>
          <a:lstStyle/>
          <a:p>
            <a:r>
              <a:rPr lang="cs-CZ"/>
              <a:t>2021/11/23</a:t>
            </a:r>
          </a:p>
        </p:txBody>
      </p:sp>
      <p:sp>
        <p:nvSpPr>
          <p:cNvPr id="7" name="Footer Placeholder 6"/>
          <p:cNvSpPr>
            <a:spLocks noGrp="1"/>
          </p:cNvSpPr>
          <p:nvPr>
            <p:ph type="ftr" sz="quarter" idx="11"/>
          </p:nvPr>
        </p:nvSpPr>
        <p:spPr/>
        <p:txBody>
          <a:bodyPr/>
          <a:lstStyle/>
          <a:p>
            <a:r>
              <a:rPr lang="cs-CZ"/>
              <a:t>Lipidy, membrány, Karel Kubíček</a:t>
            </a:r>
          </a:p>
        </p:txBody>
      </p:sp>
      <p:sp>
        <p:nvSpPr>
          <p:cNvPr id="9" name="Slide Number Placeholder 8"/>
          <p:cNvSpPr>
            <a:spLocks noGrp="1"/>
          </p:cNvSpPr>
          <p:nvPr>
            <p:ph type="sldNum" sz="quarter" idx="12"/>
          </p:nvPr>
        </p:nvSpPr>
        <p:spPr/>
        <p:txBody>
          <a:bodyPr/>
          <a:lstStyle/>
          <a:p>
            <a:fld id="{CEC8F291-E0CD-6B48-853C-D51A71F3BF61}" type="slidenum">
              <a:rPr lang="cs-CZ" smtClean="0"/>
              <a:pPr/>
              <a:t>58</a:t>
            </a:fld>
            <a:endParaRPr lang="cs-CZ"/>
          </a:p>
        </p:txBody>
      </p:sp>
    </p:spTree>
    <p:extLst>
      <p:ext uri="{BB962C8B-B14F-4D97-AF65-F5344CB8AC3E}">
        <p14:creationId xmlns:p14="http://schemas.microsoft.com/office/powerpoint/2010/main" val="2372294266"/>
      </p:ext>
    </p:extLst>
  </p:cSld>
  <p:clrMapOvr>
    <a:masterClrMapping/>
  </p:clrMapOvr>
  <p:transition spd="med">
    <p:diamon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7 at 10.59.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0" y="0"/>
            <a:ext cx="4306907" cy="6858000"/>
          </a:xfrm>
          <a:prstGeom prst="rect">
            <a:avLst/>
          </a:prstGeom>
        </p:spPr>
      </p:pic>
      <p:sp>
        <p:nvSpPr>
          <p:cNvPr id="5" name="Rectangle 4"/>
          <p:cNvSpPr/>
          <p:nvPr/>
        </p:nvSpPr>
        <p:spPr bwMode="auto">
          <a:xfrm>
            <a:off x="395536" y="44624"/>
            <a:ext cx="648072" cy="648072"/>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pic>
        <p:nvPicPr>
          <p:cNvPr id="6" name="Picture 5" descr="Screen Shot 2011-11-07 at 11.29.18 PM.png"/>
          <p:cNvPicPr>
            <a:picLocks noChangeAspect="1"/>
          </p:cNvPicPr>
          <p:nvPr/>
        </p:nvPicPr>
        <p:blipFill rotWithShape="1">
          <a:blip r:embed="rId3">
            <a:extLst>
              <a:ext uri="{28A0092B-C50C-407E-A947-70E740481C1C}">
                <a14:useLocalDpi xmlns:a14="http://schemas.microsoft.com/office/drawing/2010/main" val="0"/>
              </a:ext>
            </a:extLst>
          </a:blip>
          <a:srcRect r="59671"/>
          <a:stretch/>
        </p:blipFill>
        <p:spPr>
          <a:xfrm>
            <a:off x="5206126" y="1839135"/>
            <a:ext cx="3902378" cy="3750105"/>
          </a:xfrm>
          <a:prstGeom prst="rect">
            <a:avLst/>
          </a:prstGeom>
        </p:spPr>
      </p:pic>
      <p:sp>
        <p:nvSpPr>
          <p:cNvPr id="7" name="Curved Down Arrow 6"/>
          <p:cNvSpPr/>
          <p:nvPr/>
        </p:nvSpPr>
        <p:spPr bwMode="auto">
          <a:xfrm>
            <a:off x="3419872" y="3140968"/>
            <a:ext cx="1584176" cy="1008112"/>
          </a:xfrm>
          <a:prstGeom prst="curvedDownArrow">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sp>
        <p:nvSpPr>
          <p:cNvPr id="8" name="TextBox 7"/>
          <p:cNvSpPr txBox="1"/>
          <p:nvPr/>
        </p:nvSpPr>
        <p:spPr>
          <a:xfrm>
            <a:off x="3635896" y="3676962"/>
            <a:ext cx="1008112" cy="400110"/>
          </a:xfrm>
          <a:prstGeom prst="rect">
            <a:avLst/>
          </a:prstGeom>
          <a:noFill/>
        </p:spPr>
        <p:txBody>
          <a:bodyPr wrap="square" rtlCol="0">
            <a:spAutoFit/>
          </a:bodyPr>
          <a:lstStyle/>
          <a:p>
            <a:r>
              <a:rPr lang="en-US" sz="2000" b="1" dirty="0">
                <a:solidFill>
                  <a:srgbClr val="000000"/>
                </a:solidFill>
              </a:rPr>
              <a:t>90°</a:t>
            </a:r>
          </a:p>
        </p:txBody>
      </p:sp>
      <p:sp>
        <p:nvSpPr>
          <p:cNvPr id="9" name="TextBox 8"/>
          <p:cNvSpPr txBox="1"/>
          <p:nvPr/>
        </p:nvSpPr>
        <p:spPr>
          <a:xfrm>
            <a:off x="5868144" y="44624"/>
            <a:ext cx="3240360" cy="1015663"/>
          </a:xfrm>
          <a:prstGeom prst="rect">
            <a:avLst/>
          </a:prstGeom>
          <a:noFill/>
        </p:spPr>
        <p:txBody>
          <a:bodyPr wrap="square" rtlCol="0">
            <a:spAutoFit/>
          </a:bodyPr>
          <a:lstStyle/>
          <a:p>
            <a:r>
              <a:rPr lang="en-US" sz="2400" b="1" dirty="0">
                <a:solidFill>
                  <a:srgbClr val="0000FF"/>
                </a:solidFill>
              </a:rPr>
              <a:t>N, </a:t>
            </a:r>
            <a:r>
              <a:rPr lang="en-US" sz="2400" b="1" dirty="0">
                <a:ln w="18000">
                  <a:solidFill>
                    <a:schemeClr val="accent2">
                      <a:satMod val="140000"/>
                    </a:schemeClr>
                  </a:solidFill>
                  <a:prstDash val="solid"/>
                  <a:miter lim="800000"/>
                </a:ln>
                <a:noFill/>
              </a:rPr>
              <a:t>C, </a:t>
            </a:r>
            <a:r>
              <a:rPr lang="en-US" sz="2400" b="1" dirty="0">
                <a:ln w="18000">
                  <a:solidFill>
                    <a:schemeClr val="accent2">
                      <a:satMod val="140000"/>
                    </a:schemeClr>
                  </a:solidFill>
                  <a:prstDash val="solid"/>
                  <a:miter lim="800000"/>
                </a:ln>
                <a:solidFill>
                  <a:srgbClr val="FF0000"/>
                </a:solidFill>
              </a:rPr>
              <a:t>O,</a:t>
            </a:r>
            <a:r>
              <a:rPr lang="en-US" sz="2400" b="1" dirty="0">
                <a:ln w="18000">
                  <a:solidFill>
                    <a:schemeClr val="accent2">
                      <a:satMod val="140000"/>
                    </a:schemeClr>
                  </a:solidFill>
                  <a:prstDash val="solid"/>
                  <a:miter lim="800000"/>
                </a:ln>
                <a:noFill/>
              </a:rPr>
              <a:t> </a:t>
            </a:r>
            <a:r>
              <a:rPr lang="en-US" sz="2400" b="1" dirty="0">
                <a:ln w="18000">
                  <a:solidFill>
                    <a:schemeClr val="accent2">
                      <a:satMod val="140000"/>
                    </a:schemeClr>
                  </a:solidFill>
                  <a:prstDash val="solid"/>
                  <a:miter lim="800000"/>
                </a:ln>
                <a:solidFill>
                  <a:srgbClr val="FFFF00"/>
                </a:solidFill>
              </a:rPr>
              <a:t>S</a:t>
            </a:r>
          </a:p>
          <a:p>
            <a:r>
              <a:rPr lang="en-US" sz="2400" b="1" dirty="0">
                <a:solidFill>
                  <a:srgbClr val="669900"/>
                </a:solidFill>
              </a:rPr>
              <a:t>Ca</a:t>
            </a:r>
            <a:r>
              <a:rPr lang="en-US" sz="2400" b="1" baseline="30000" dirty="0">
                <a:solidFill>
                  <a:srgbClr val="669900"/>
                </a:solidFill>
              </a:rPr>
              <a:t>2+</a:t>
            </a:r>
            <a:r>
              <a:rPr lang="en-US" sz="2400" dirty="0">
                <a:solidFill>
                  <a:srgbClr val="000000"/>
                </a:solidFill>
              </a:rPr>
              <a:t>-</a:t>
            </a:r>
            <a:r>
              <a:rPr lang="en-US" sz="2400" dirty="0" err="1">
                <a:solidFill>
                  <a:srgbClr val="000000"/>
                </a:solidFill>
              </a:rPr>
              <a:t>vazebené</a:t>
            </a:r>
            <a:r>
              <a:rPr lang="en-US" sz="2400" dirty="0">
                <a:solidFill>
                  <a:srgbClr val="000000"/>
                </a:solidFill>
              </a:rPr>
              <a:t> </a:t>
            </a:r>
            <a:r>
              <a:rPr lang="en-US" sz="2400" dirty="0" err="1">
                <a:solidFill>
                  <a:srgbClr val="000000"/>
                </a:solidFill>
              </a:rPr>
              <a:t>místo</a:t>
            </a:r>
            <a:endParaRPr lang="en-US" sz="2400" dirty="0">
              <a:solidFill>
                <a:srgbClr val="000000"/>
              </a:solidFill>
            </a:endParaRP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10" name="Slide Number Placeholder 9"/>
          <p:cNvSpPr>
            <a:spLocks noGrp="1"/>
          </p:cNvSpPr>
          <p:nvPr>
            <p:ph type="sldNum" sz="quarter" idx="12"/>
          </p:nvPr>
        </p:nvSpPr>
        <p:spPr/>
        <p:txBody>
          <a:bodyPr/>
          <a:lstStyle/>
          <a:p>
            <a:fld id="{CEC8F291-E0CD-6B48-853C-D51A71F3BF61}" type="slidenum">
              <a:rPr lang="cs-CZ" smtClean="0"/>
              <a:pPr/>
              <a:t>59</a:t>
            </a:fld>
            <a:endParaRPr lang="cs-CZ"/>
          </a:p>
        </p:txBody>
      </p:sp>
    </p:spTree>
    <p:extLst>
      <p:ext uri="{BB962C8B-B14F-4D97-AF65-F5344CB8AC3E}">
        <p14:creationId xmlns:p14="http://schemas.microsoft.com/office/powerpoint/2010/main" val="325771040"/>
      </p:ext>
    </p:extLst>
  </p:cSld>
  <p:clrMapOvr>
    <a:masterClrMapping/>
  </p:clrMapOvr>
  <p:transition spd="med">
    <p:diamon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6</a:t>
            </a:fld>
            <a:endParaRPr lang="en-US"/>
          </a:p>
        </p:txBody>
      </p:sp>
      <p:pic>
        <p:nvPicPr>
          <p:cNvPr id="8" name="Picture 7" descr="Screen shot 2010-11-15 at 11.43.39 PM.png"/>
          <p:cNvPicPr>
            <a:picLocks noChangeAspect="1"/>
          </p:cNvPicPr>
          <p:nvPr/>
        </p:nvPicPr>
        <p:blipFill>
          <a:blip r:embed="rId2"/>
          <a:stretch>
            <a:fillRect/>
          </a:stretch>
        </p:blipFill>
        <p:spPr>
          <a:xfrm>
            <a:off x="551105" y="1195315"/>
            <a:ext cx="8086734" cy="3611753"/>
          </a:xfrm>
          <a:prstGeom prst="rect">
            <a:avLst/>
          </a:prstGeom>
        </p:spPr>
      </p:pic>
    </p:spTree>
    <p:extLst>
      <p:ext uri="{BB962C8B-B14F-4D97-AF65-F5344CB8AC3E}">
        <p14:creationId xmlns:p14="http://schemas.microsoft.com/office/powerpoint/2010/main" val="1249837999"/>
      </p:ext>
    </p:extLst>
  </p:cSld>
  <p:clrMapOvr>
    <a:masterClrMapping/>
  </p:clrMapOvr>
  <p:transition spd="med">
    <p:diamon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7 at 10.59.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9" y="27384"/>
            <a:ext cx="4306907" cy="6858000"/>
          </a:xfrm>
          <a:prstGeom prst="rect">
            <a:avLst/>
          </a:prstGeom>
        </p:spPr>
      </p:pic>
      <p:sp>
        <p:nvSpPr>
          <p:cNvPr id="5" name="Rectangle 4"/>
          <p:cNvSpPr/>
          <p:nvPr/>
        </p:nvSpPr>
        <p:spPr bwMode="auto">
          <a:xfrm>
            <a:off x="395536" y="44624"/>
            <a:ext cx="648072" cy="648072"/>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pic>
        <p:nvPicPr>
          <p:cNvPr id="6" name="Picture 5" descr="Screen Shot 2011-11-07 at 11.29.18 PM.png"/>
          <p:cNvPicPr>
            <a:picLocks noChangeAspect="1"/>
          </p:cNvPicPr>
          <p:nvPr/>
        </p:nvPicPr>
        <p:blipFill rotWithShape="1">
          <a:blip r:embed="rId3">
            <a:extLst>
              <a:ext uri="{28A0092B-C50C-407E-A947-70E740481C1C}">
                <a14:useLocalDpi xmlns:a14="http://schemas.microsoft.com/office/drawing/2010/main" val="0"/>
              </a:ext>
            </a:extLst>
          </a:blip>
          <a:srcRect r="59671"/>
          <a:stretch/>
        </p:blipFill>
        <p:spPr>
          <a:xfrm>
            <a:off x="5206126" y="1839135"/>
            <a:ext cx="3902378" cy="3750105"/>
          </a:xfrm>
          <a:prstGeom prst="rect">
            <a:avLst/>
          </a:prstGeom>
        </p:spPr>
      </p:pic>
      <p:sp>
        <p:nvSpPr>
          <p:cNvPr id="7" name="Curved Down Arrow 6"/>
          <p:cNvSpPr/>
          <p:nvPr/>
        </p:nvSpPr>
        <p:spPr bwMode="auto">
          <a:xfrm>
            <a:off x="3419872" y="3140968"/>
            <a:ext cx="1584176" cy="1008112"/>
          </a:xfrm>
          <a:prstGeom prst="curvedDownArrow">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sp>
        <p:nvSpPr>
          <p:cNvPr id="8" name="TextBox 7"/>
          <p:cNvSpPr txBox="1"/>
          <p:nvPr/>
        </p:nvSpPr>
        <p:spPr>
          <a:xfrm>
            <a:off x="3635896" y="3676962"/>
            <a:ext cx="1008112" cy="400110"/>
          </a:xfrm>
          <a:prstGeom prst="rect">
            <a:avLst/>
          </a:prstGeom>
          <a:noFill/>
        </p:spPr>
        <p:txBody>
          <a:bodyPr wrap="square" rtlCol="0">
            <a:spAutoFit/>
          </a:bodyPr>
          <a:lstStyle/>
          <a:p>
            <a:r>
              <a:rPr lang="en-US" sz="2000" b="1" dirty="0">
                <a:solidFill>
                  <a:srgbClr val="000000"/>
                </a:solidFill>
              </a:rPr>
              <a:t>90°</a:t>
            </a:r>
          </a:p>
        </p:txBody>
      </p:sp>
      <p:sp>
        <p:nvSpPr>
          <p:cNvPr id="9" name="TextBox 8"/>
          <p:cNvSpPr txBox="1"/>
          <p:nvPr/>
        </p:nvSpPr>
        <p:spPr>
          <a:xfrm>
            <a:off x="5868144" y="37073"/>
            <a:ext cx="3240360" cy="1015663"/>
          </a:xfrm>
          <a:prstGeom prst="rect">
            <a:avLst/>
          </a:prstGeom>
          <a:noFill/>
        </p:spPr>
        <p:txBody>
          <a:bodyPr wrap="square" rtlCol="0">
            <a:spAutoFit/>
          </a:bodyPr>
          <a:lstStyle/>
          <a:p>
            <a:r>
              <a:rPr lang="en-US" sz="2400" b="1" dirty="0">
                <a:solidFill>
                  <a:srgbClr val="0000FF"/>
                </a:solidFill>
              </a:rPr>
              <a:t>N, </a:t>
            </a:r>
            <a:r>
              <a:rPr lang="en-US" sz="2400" b="1" dirty="0">
                <a:ln w="18000">
                  <a:solidFill>
                    <a:schemeClr val="accent2">
                      <a:satMod val="140000"/>
                    </a:schemeClr>
                  </a:solidFill>
                  <a:prstDash val="solid"/>
                  <a:miter lim="800000"/>
                </a:ln>
                <a:noFill/>
              </a:rPr>
              <a:t>C, </a:t>
            </a:r>
            <a:r>
              <a:rPr lang="en-US" sz="2400" b="1" dirty="0">
                <a:ln w="18000">
                  <a:solidFill>
                    <a:schemeClr val="accent2">
                      <a:satMod val="140000"/>
                    </a:schemeClr>
                  </a:solidFill>
                  <a:prstDash val="solid"/>
                  <a:miter lim="800000"/>
                </a:ln>
                <a:solidFill>
                  <a:srgbClr val="FF0000"/>
                </a:solidFill>
              </a:rPr>
              <a:t>O,</a:t>
            </a:r>
            <a:r>
              <a:rPr lang="en-US" sz="2400" b="1" dirty="0">
                <a:ln w="18000">
                  <a:solidFill>
                    <a:schemeClr val="accent2">
                      <a:satMod val="140000"/>
                    </a:schemeClr>
                  </a:solidFill>
                  <a:prstDash val="solid"/>
                  <a:miter lim="800000"/>
                </a:ln>
                <a:noFill/>
              </a:rPr>
              <a:t> </a:t>
            </a:r>
            <a:r>
              <a:rPr lang="en-US" sz="2400" b="1" dirty="0">
                <a:ln w="18000">
                  <a:solidFill>
                    <a:schemeClr val="accent2">
                      <a:satMod val="140000"/>
                    </a:schemeClr>
                  </a:solidFill>
                  <a:prstDash val="solid"/>
                  <a:miter lim="800000"/>
                </a:ln>
                <a:solidFill>
                  <a:srgbClr val="FFFF00"/>
                </a:solidFill>
              </a:rPr>
              <a:t>S</a:t>
            </a:r>
          </a:p>
          <a:p>
            <a:r>
              <a:rPr lang="en-US" sz="2400" b="1" dirty="0">
                <a:solidFill>
                  <a:srgbClr val="669900"/>
                </a:solidFill>
              </a:rPr>
              <a:t>Ca</a:t>
            </a:r>
            <a:r>
              <a:rPr lang="en-US" sz="2400" b="1" baseline="30000" dirty="0">
                <a:solidFill>
                  <a:srgbClr val="669900"/>
                </a:solidFill>
              </a:rPr>
              <a:t>2+</a:t>
            </a:r>
            <a:r>
              <a:rPr lang="en-US" sz="2400" dirty="0">
                <a:solidFill>
                  <a:srgbClr val="000000"/>
                </a:solidFill>
              </a:rPr>
              <a:t>-</a:t>
            </a:r>
            <a:r>
              <a:rPr lang="en-US" sz="2400" dirty="0" err="1">
                <a:solidFill>
                  <a:srgbClr val="000000"/>
                </a:solidFill>
              </a:rPr>
              <a:t>vazebené</a:t>
            </a:r>
            <a:r>
              <a:rPr lang="en-US" sz="2400" dirty="0">
                <a:solidFill>
                  <a:srgbClr val="000000"/>
                </a:solidFill>
              </a:rPr>
              <a:t> </a:t>
            </a:r>
            <a:r>
              <a:rPr lang="en-US" sz="2400" dirty="0" err="1">
                <a:solidFill>
                  <a:srgbClr val="000000"/>
                </a:solidFill>
              </a:rPr>
              <a:t>místo</a:t>
            </a:r>
            <a:endParaRPr lang="en-US" sz="2400" dirty="0">
              <a:solidFill>
                <a:srgbClr val="000000"/>
              </a:solidFill>
            </a:endParaRPr>
          </a:p>
        </p:txBody>
      </p:sp>
      <p:sp>
        <p:nvSpPr>
          <p:cNvPr id="2" name="Oval 1"/>
          <p:cNvSpPr/>
          <p:nvPr/>
        </p:nvSpPr>
        <p:spPr bwMode="auto">
          <a:xfrm>
            <a:off x="395536" y="4221088"/>
            <a:ext cx="3096344" cy="1944216"/>
          </a:xfrm>
          <a:prstGeom prst="ellipse">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sp>
        <p:nvSpPr>
          <p:cNvPr id="10" name="Oval 9"/>
          <p:cNvSpPr/>
          <p:nvPr/>
        </p:nvSpPr>
        <p:spPr bwMode="auto">
          <a:xfrm>
            <a:off x="5076056" y="1988840"/>
            <a:ext cx="1872208" cy="1368152"/>
          </a:xfrm>
          <a:prstGeom prst="ellipse">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cxnSp>
        <p:nvCxnSpPr>
          <p:cNvPr id="12" name="Straight Connector 11"/>
          <p:cNvCxnSpPr/>
          <p:nvPr/>
        </p:nvCxnSpPr>
        <p:spPr bwMode="auto">
          <a:xfrm flipH="1">
            <a:off x="4932040" y="3284984"/>
            <a:ext cx="432048" cy="2232248"/>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63500" dist="35921" dir="2700000" algn="ctr" rotWithShape="0">
              <a:schemeClr val="bg2"/>
            </a:outerShdw>
          </a:effectLst>
        </p:spPr>
      </p:cxnSp>
      <p:cxnSp>
        <p:nvCxnSpPr>
          <p:cNvPr id="13" name="Straight Connector 12"/>
          <p:cNvCxnSpPr/>
          <p:nvPr/>
        </p:nvCxnSpPr>
        <p:spPr bwMode="auto">
          <a:xfrm>
            <a:off x="3491880" y="5517232"/>
            <a:ext cx="1152128" cy="288032"/>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63500" dist="35921" dir="2700000" algn="ctr" rotWithShape="0">
              <a:schemeClr val="bg2"/>
            </a:outerShdw>
          </a:effectLst>
        </p:spPr>
      </p:cxnSp>
      <p:sp>
        <p:nvSpPr>
          <p:cNvPr id="14" name="TextBox 13"/>
          <p:cNvSpPr txBox="1"/>
          <p:nvPr/>
        </p:nvSpPr>
        <p:spPr>
          <a:xfrm>
            <a:off x="4499992" y="5549170"/>
            <a:ext cx="2088232" cy="400110"/>
          </a:xfrm>
          <a:prstGeom prst="rect">
            <a:avLst/>
          </a:prstGeom>
          <a:noFill/>
        </p:spPr>
        <p:txBody>
          <a:bodyPr wrap="square" rtlCol="0">
            <a:spAutoFit/>
          </a:bodyPr>
          <a:lstStyle/>
          <a:p>
            <a:r>
              <a:rPr lang="en-US" sz="2000" dirty="0" err="1">
                <a:solidFill>
                  <a:schemeClr val="tx1"/>
                </a:solidFill>
              </a:rPr>
              <a:t>Integrální</a:t>
            </a:r>
            <a:r>
              <a:rPr lang="en-US" sz="2000" dirty="0">
                <a:solidFill>
                  <a:schemeClr val="tx1"/>
                </a:solidFill>
              </a:rPr>
              <a:t> </a:t>
            </a:r>
            <a:r>
              <a:rPr lang="en-US" sz="2000" dirty="0" err="1">
                <a:solidFill>
                  <a:schemeClr val="tx1"/>
                </a:solidFill>
              </a:rPr>
              <a:t>část</a:t>
            </a:r>
            <a:endParaRPr lang="en-US" sz="2000" dirty="0">
              <a:solidFill>
                <a:schemeClr val="tx1"/>
              </a:solidFill>
            </a:endParaRPr>
          </a:p>
        </p:txBody>
      </p:sp>
      <p:sp>
        <p:nvSpPr>
          <p:cNvPr id="3" name="Date Placeholder 2"/>
          <p:cNvSpPr>
            <a:spLocks noGrp="1"/>
          </p:cNvSpPr>
          <p:nvPr>
            <p:ph type="dt" sz="half" idx="10"/>
          </p:nvPr>
        </p:nvSpPr>
        <p:spPr/>
        <p:txBody>
          <a:bodyPr/>
          <a:lstStyle/>
          <a:p>
            <a:r>
              <a:rPr lang="cs-CZ"/>
              <a:t>2021/11/23</a:t>
            </a:r>
          </a:p>
        </p:txBody>
      </p:sp>
      <p:sp>
        <p:nvSpPr>
          <p:cNvPr id="11" name="Footer Placeholder 10"/>
          <p:cNvSpPr>
            <a:spLocks noGrp="1"/>
          </p:cNvSpPr>
          <p:nvPr>
            <p:ph type="ftr" sz="quarter" idx="11"/>
          </p:nvPr>
        </p:nvSpPr>
        <p:spPr/>
        <p:txBody>
          <a:bodyPr/>
          <a:lstStyle/>
          <a:p>
            <a:r>
              <a:rPr lang="cs-CZ"/>
              <a:t>Lipidy, membrány, Karel Kubíček</a:t>
            </a:r>
          </a:p>
        </p:txBody>
      </p:sp>
      <p:sp>
        <p:nvSpPr>
          <p:cNvPr id="15" name="Slide Number Placeholder 14"/>
          <p:cNvSpPr>
            <a:spLocks noGrp="1"/>
          </p:cNvSpPr>
          <p:nvPr>
            <p:ph type="sldNum" sz="quarter" idx="12"/>
          </p:nvPr>
        </p:nvSpPr>
        <p:spPr/>
        <p:txBody>
          <a:bodyPr/>
          <a:lstStyle/>
          <a:p>
            <a:fld id="{CEC8F291-E0CD-6B48-853C-D51A71F3BF61}" type="slidenum">
              <a:rPr lang="cs-CZ" smtClean="0"/>
              <a:pPr/>
              <a:t>60</a:t>
            </a:fld>
            <a:endParaRPr lang="cs-CZ"/>
          </a:p>
        </p:txBody>
      </p:sp>
    </p:spTree>
    <p:extLst>
      <p:ext uri="{BB962C8B-B14F-4D97-AF65-F5344CB8AC3E}">
        <p14:creationId xmlns:p14="http://schemas.microsoft.com/office/powerpoint/2010/main" val="2037697515"/>
      </p:ext>
    </p:extLst>
  </p:cSld>
  <p:clrMapOvr>
    <a:masterClrMapping/>
  </p:clrMapOvr>
  <p:transition spd="med">
    <p:diamon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7 at 10.59.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9" y="27384"/>
            <a:ext cx="4306907" cy="6858000"/>
          </a:xfrm>
          <a:prstGeom prst="rect">
            <a:avLst/>
          </a:prstGeom>
        </p:spPr>
      </p:pic>
      <p:sp>
        <p:nvSpPr>
          <p:cNvPr id="5" name="Rectangle 4"/>
          <p:cNvSpPr/>
          <p:nvPr/>
        </p:nvSpPr>
        <p:spPr bwMode="auto">
          <a:xfrm>
            <a:off x="395536" y="44624"/>
            <a:ext cx="648072" cy="648072"/>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pic>
        <p:nvPicPr>
          <p:cNvPr id="6" name="Picture 5" descr="Screen Shot 2011-11-07 at 11.29.18 PM.png"/>
          <p:cNvPicPr>
            <a:picLocks noChangeAspect="1"/>
          </p:cNvPicPr>
          <p:nvPr/>
        </p:nvPicPr>
        <p:blipFill rotWithShape="1">
          <a:blip r:embed="rId3">
            <a:extLst>
              <a:ext uri="{28A0092B-C50C-407E-A947-70E740481C1C}">
                <a14:useLocalDpi xmlns:a14="http://schemas.microsoft.com/office/drawing/2010/main" val="0"/>
              </a:ext>
            </a:extLst>
          </a:blip>
          <a:srcRect r="59671"/>
          <a:stretch/>
        </p:blipFill>
        <p:spPr>
          <a:xfrm>
            <a:off x="5206126" y="1839135"/>
            <a:ext cx="3902378" cy="3750105"/>
          </a:xfrm>
          <a:prstGeom prst="rect">
            <a:avLst/>
          </a:prstGeom>
        </p:spPr>
      </p:pic>
      <p:sp>
        <p:nvSpPr>
          <p:cNvPr id="7" name="Curved Down Arrow 6"/>
          <p:cNvSpPr/>
          <p:nvPr/>
        </p:nvSpPr>
        <p:spPr bwMode="auto">
          <a:xfrm>
            <a:off x="3419872" y="3140968"/>
            <a:ext cx="1584176" cy="1008112"/>
          </a:xfrm>
          <a:prstGeom prst="curvedDownArrow">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sp>
        <p:nvSpPr>
          <p:cNvPr id="8" name="TextBox 7"/>
          <p:cNvSpPr txBox="1"/>
          <p:nvPr/>
        </p:nvSpPr>
        <p:spPr>
          <a:xfrm>
            <a:off x="3635896" y="3676962"/>
            <a:ext cx="1008112" cy="400110"/>
          </a:xfrm>
          <a:prstGeom prst="rect">
            <a:avLst/>
          </a:prstGeom>
          <a:noFill/>
        </p:spPr>
        <p:txBody>
          <a:bodyPr wrap="square" rtlCol="0">
            <a:spAutoFit/>
          </a:bodyPr>
          <a:lstStyle/>
          <a:p>
            <a:r>
              <a:rPr lang="en-US" sz="2000" b="1" dirty="0">
                <a:solidFill>
                  <a:srgbClr val="000000"/>
                </a:solidFill>
              </a:rPr>
              <a:t>90°</a:t>
            </a:r>
          </a:p>
        </p:txBody>
      </p:sp>
      <p:sp>
        <p:nvSpPr>
          <p:cNvPr id="9" name="TextBox 8"/>
          <p:cNvSpPr txBox="1"/>
          <p:nvPr/>
        </p:nvSpPr>
        <p:spPr>
          <a:xfrm>
            <a:off x="5868144" y="44624"/>
            <a:ext cx="3240360" cy="1015663"/>
          </a:xfrm>
          <a:prstGeom prst="rect">
            <a:avLst/>
          </a:prstGeom>
          <a:noFill/>
        </p:spPr>
        <p:txBody>
          <a:bodyPr wrap="square" rtlCol="0">
            <a:spAutoFit/>
          </a:bodyPr>
          <a:lstStyle/>
          <a:p>
            <a:r>
              <a:rPr lang="en-US" sz="2400" b="1" dirty="0">
                <a:solidFill>
                  <a:srgbClr val="0000FF"/>
                </a:solidFill>
              </a:rPr>
              <a:t>N, </a:t>
            </a:r>
            <a:r>
              <a:rPr lang="en-US" sz="2400" b="1" dirty="0">
                <a:ln w="18000">
                  <a:solidFill>
                    <a:schemeClr val="accent2">
                      <a:satMod val="140000"/>
                    </a:schemeClr>
                  </a:solidFill>
                  <a:prstDash val="solid"/>
                  <a:miter lim="800000"/>
                </a:ln>
                <a:noFill/>
              </a:rPr>
              <a:t>C, </a:t>
            </a:r>
            <a:r>
              <a:rPr lang="en-US" sz="2400" b="1" dirty="0">
                <a:ln w="18000">
                  <a:solidFill>
                    <a:schemeClr val="accent2">
                      <a:satMod val="140000"/>
                    </a:schemeClr>
                  </a:solidFill>
                  <a:prstDash val="solid"/>
                  <a:miter lim="800000"/>
                </a:ln>
                <a:solidFill>
                  <a:srgbClr val="FF0000"/>
                </a:solidFill>
              </a:rPr>
              <a:t>O,</a:t>
            </a:r>
            <a:r>
              <a:rPr lang="en-US" sz="2400" b="1" dirty="0">
                <a:ln w="18000">
                  <a:solidFill>
                    <a:schemeClr val="accent2">
                      <a:satMod val="140000"/>
                    </a:schemeClr>
                  </a:solidFill>
                  <a:prstDash val="solid"/>
                  <a:miter lim="800000"/>
                </a:ln>
                <a:noFill/>
              </a:rPr>
              <a:t> </a:t>
            </a:r>
            <a:r>
              <a:rPr lang="en-US" sz="2400" b="1" dirty="0">
                <a:ln w="18000">
                  <a:solidFill>
                    <a:schemeClr val="accent2">
                      <a:satMod val="140000"/>
                    </a:schemeClr>
                  </a:solidFill>
                  <a:prstDash val="solid"/>
                  <a:miter lim="800000"/>
                </a:ln>
                <a:solidFill>
                  <a:srgbClr val="FFFF00"/>
                </a:solidFill>
              </a:rPr>
              <a:t>S</a:t>
            </a:r>
          </a:p>
          <a:p>
            <a:r>
              <a:rPr lang="en-US" sz="2400" b="1" dirty="0">
                <a:solidFill>
                  <a:srgbClr val="669900"/>
                </a:solidFill>
              </a:rPr>
              <a:t>Ca</a:t>
            </a:r>
            <a:r>
              <a:rPr lang="en-US" sz="2400" b="1" baseline="30000" dirty="0">
                <a:solidFill>
                  <a:srgbClr val="669900"/>
                </a:solidFill>
              </a:rPr>
              <a:t>2+</a:t>
            </a:r>
            <a:r>
              <a:rPr lang="en-US" sz="2400" dirty="0">
                <a:solidFill>
                  <a:srgbClr val="000000"/>
                </a:solidFill>
              </a:rPr>
              <a:t>-</a:t>
            </a:r>
            <a:r>
              <a:rPr lang="en-US" sz="2400" dirty="0" err="1">
                <a:solidFill>
                  <a:srgbClr val="000000"/>
                </a:solidFill>
              </a:rPr>
              <a:t>vazebené</a:t>
            </a:r>
            <a:r>
              <a:rPr lang="en-US" sz="2400" dirty="0">
                <a:solidFill>
                  <a:srgbClr val="000000"/>
                </a:solidFill>
              </a:rPr>
              <a:t> </a:t>
            </a:r>
            <a:r>
              <a:rPr lang="en-US" sz="2400" dirty="0" err="1">
                <a:solidFill>
                  <a:srgbClr val="000000"/>
                </a:solidFill>
              </a:rPr>
              <a:t>místo</a:t>
            </a:r>
            <a:endParaRPr lang="en-US" sz="2400" dirty="0">
              <a:solidFill>
                <a:srgbClr val="000000"/>
              </a:solidFill>
            </a:endParaRPr>
          </a:p>
        </p:txBody>
      </p:sp>
      <p:sp>
        <p:nvSpPr>
          <p:cNvPr id="2" name="Oval 1"/>
          <p:cNvSpPr/>
          <p:nvPr/>
        </p:nvSpPr>
        <p:spPr bwMode="auto">
          <a:xfrm>
            <a:off x="395536" y="4221088"/>
            <a:ext cx="3096344" cy="1944216"/>
          </a:xfrm>
          <a:prstGeom prst="ellipse">
            <a:avLst/>
          </a:pr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sp>
        <p:nvSpPr>
          <p:cNvPr id="10" name="Oval 9"/>
          <p:cNvSpPr/>
          <p:nvPr/>
        </p:nvSpPr>
        <p:spPr bwMode="auto">
          <a:xfrm>
            <a:off x="5076056" y="1988840"/>
            <a:ext cx="1872208" cy="1368152"/>
          </a:xfrm>
          <a:prstGeom prst="ellipse">
            <a:avLst/>
          </a:pr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400" b="0" i="0" u="none" strike="noStrike" cap="none" normalizeH="0" baseline="0">
              <a:ln>
                <a:noFill/>
              </a:ln>
              <a:solidFill>
                <a:srgbClr val="FFFFCC"/>
              </a:solidFill>
              <a:effectLst/>
              <a:latin typeface="Arial" charset="0"/>
              <a:ea typeface="ＭＳ Ｐゴシック" charset="0"/>
            </a:endParaRPr>
          </a:p>
        </p:txBody>
      </p:sp>
      <p:cxnSp>
        <p:nvCxnSpPr>
          <p:cNvPr id="11" name="Straight Arrow Connector 10"/>
          <p:cNvCxnSpPr/>
          <p:nvPr/>
        </p:nvCxnSpPr>
        <p:spPr bwMode="auto">
          <a:xfrm>
            <a:off x="7380312" y="980728"/>
            <a:ext cx="0" cy="280831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4" name="Straight Connector 13"/>
          <p:cNvCxnSpPr/>
          <p:nvPr/>
        </p:nvCxnSpPr>
        <p:spPr bwMode="auto">
          <a:xfrm>
            <a:off x="3491880" y="5517232"/>
            <a:ext cx="1152128" cy="288032"/>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63500" dist="35921" dir="2700000" algn="ctr" rotWithShape="0">
              <a:schemeClr val="bg2"/>
            </a:outerShdw>
          </a:effectLst>
        </p:spPr>
      </p:cxnSp>
      <p:sp>
        <p:nvSpPr>
          <p:cNvPr id="15" name="TextBox 14"/>
          <p:cNvSpPr txBox="1"/>
          <p:nvPr/>
        </p:nvSpPr>
        <p:spPr>
          <a:xfrm>
            <a:off x="4499992" y="5549170"/>
            <a:ext cx="2088232" cy="400110"/>
          </a:xfrm>
          <a:prstGeom prst="rect">
            <a:avLst/>
          </a:prstGeom>
          <a:noFill/>
        </p:spPr>
        <p:txBody>
          <a:bodyPr wrap="square" rtlCol="0">
            <a:spAutoFit/>
          </a:bodyPr>
          <a:lstStyle/>
          <a:p>
            <a:r>
              <a:rPr lang="en-US" sz="2000" dirty="0" err="1">
                <a:solidFill>
                  <a:schemeClr val="tx1"/>
                </a:solidFill>
              </a:rPr>
              <a:t>Integrální</a:t>
            </a:r>
            <a:r>
              <a:rPr lang="en-US" sz="2000" dirty="0">
                <a:solidFill>
                  <a:schemeClr val="tx1"/>
                </a:solidFill>
              </a:rPr>
              <a:t> </a:t>
            </a:r>
            <a:r>
              <a:rPr lang="en-US" sz="2000" dirty="0" err="1">
                <a:solidFill>
                  <a:schemeClr val="tx1"/>
                </a:solidFill>
              </a:rPr>
              <a:t>část</a:t>
            </a:r>
            <a:endParaRPr lang="en-US" sz="2000" dirty="0">
              <a:solidFill>
                <a:schemeClr val="tx1"/>
              </a:solidFill>
            </a:endParaRPr>
          </a:p>
        </p:txBody>
      </p:sp>
      <p:cxnSp>
        <p:nvCxnSpPr>
          <p:cNvPr id="17" name="Straight Connector 16"/>
          <p:cNvCxnSpPr/>
          <p:nvPr/>
        </p:nvCxnSpPr>
        <p:spPr bwMode="auto">
          <a:xfrm flipH="1">
            <a:off x="4932040" y="3284984"/>
            <a:ext cx="432048" cy="2232248"/>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63500" dist="35921" dir="2700000" algn="ctr" rotWithShape="0">
              <a:schemeClr val="bg2"/>
            </a:outerShdw>
          </a:effectLst>
        </p:spPr>
      </p:cxnSp>
      <p:sp>
        <p:nvSpPr>
          <p:cNvPr id="3" name="Date Placeholder 2"/>
          <p:cNvSpPr>
            <a:spLocks noGrp="1"/>
          </p:cNvSpPr>
          <p:nvPr>
            <p:ph type="dt" sz="half" idx="10"/>
          </p:nvPr>
        </p:nvSpPr>
        <p:spPr/>
        <p:txBody>
          <a:bodyPr/>
          <a:lstStyle/>
          <a:p>
            <a:r>
              <a:rPr lang="cs-CZ"/>
              <a:t>2021/11/23</a:t>
            </a:r>
          </a:p>
        </p:txBody>
      </p:sp>
      <p:sp>
        <p:nvSpPr>
          <p:cNvPr id="12" name="Footer Placeholder 11"/>
          <p:cNvSpPr>
            <a:spLocks noGrp="1"/>
          </p:cNvSpPr>
          <p:nvPr>
            <p:ph type="ftr" sz="quarter" idx="11"/>
          </p:nvPr>
        </p:nvSpPr>
        <p:spPr/>
        <p:txBody>
          <a:bodyPr/>
          <a:lstStyle/>
          <a:p>
            <a:r>
              <a:rPr lang="cs-CZ"/>
              <a:t>Lipidy, membrány, Karel Kubíček</a:t>
            </a:r>
          </a:p>
        </p:txBody>
      </p:sp>
      <p:sp>
        <p:nvSpPr>
          <p:cNvPr id="13" name="Slide Number Placeholder 12"/>
          <p:cNvSpPr>
            <a:spLocks noGrp="1"/>
          </p:cNvSpPr>
          <p:nvPr>
            <p:ph type="sldNum" sz="quarter" idx="12"/>
          </p:nvPr>
        </p:nvSpPr>
        <p:spPr/>
        <p:txBody>
          <a:bodyPr/>
          <a:lstStyle/>
          <a:p>
            <a:fld id="{CEC8F291-E0CD-6B48-853C-D51A71F3BF61}" type="slidenum">
              <a:rPr lang="cs-CZ" smtClean="0"/>
              <a:pPr/>
              <a:t>61</a:t>
            </a:fld>
            <a:endParaRPr lang="cs-CZ"/>
          </a:p>
        </p:txBody>
      </p:sp>
    </p:spTree>
    <p:extLst>
      <p:ext uri="{BB962C8B-B14F-4D97-AF65-F5344CB8AC3E}">
        <p14:creationId xmlns:p14="http://schemas.microsoft.com/office/powerpoint/2010/main" val="2301442602"/>
      </p:ext>
    </p:extLst>
  </p:cSld>
  <p:clrMapOvr>
    <a:masterClrMapping/>
  </p:clrMapOvr>
  <p:transition spd="med">
    <p:diamon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p:txBody>
          <a:bodyPr/>
          <a:lstStyle/>
          <a:p>
            <a:r>
              <a:rPr lang="cs-CZ" sz="4000" b="1" dirty="0">
                <a:solidFill>
                  <a:srgbClr val="0000FF"/>
                </a:solidFill>
              </a:rPr>
              <a:t>Funkce biologických membrán</a:t>
            </a:r>
          </a:p>
        </p:txBody>
      </p:sp>
      <p:sp>
        <p:nvSpPr>
          <p:cNvPr id="322563" name="Rectangle 3"/>
          <p:cNvSpPr>
            <a:spLocks noGrp="1" noChangeArrowheads="1"/>
          </p:cNvSpPr>
          <p:nvPr>
            <p:ph type="body" idx="1"/>
          </p:nvPr>
        </p:nvSpPr>
        <p:spPr>
          <a:xfrm>
            <a:off x="468313" y="1916113"/>
            <a:ext cx="8507412" cy="4525962"/>
          </a:xfrm>
        </p:spPr>
        <p:txBody>
          <a:bodyPr/>
          <a:lstStyle/>
          <a:p>
            <a:pPr>
              <a:lnSpc>
                <a:spcPct val="90000"/>
              </a:lnSpc>
            </a:pPr>
            <a:r>
              <a:rPr lang="cs-CZ" dirty="0">
                <a:solidFill>
                  <a:srgbClr val="000000"/>
                </a:solidFill>
              </a:rPr>
              <a:t>Tvoří rozhraní mezi buňkami i uvnitř buněk.</a:t>
            </a:r>
          </a:p>
          <a:p>
            <a:pPr>
              <a:lnSpc>
                <a:spcPct val="90000"/>
              </a:lnSpc>
            </a:pPr>
            <a:r>
              <a:rPr lang="cs-CZ" dirty="0">
                <a:solidFill>
                  <a:srgbClr val="000000"/>
                </a:solidFill>
              </a:rPr>
              <a:t>Udržují stálé chemické složení uvnitř ohraničených prostorů, a to selektivními transportními mechanismy.</a:t>
            </a:r>
          </a:p>
          <a:p>
            <a:pPr>
              <a:lnSpc>
                <a:spcPct val="90000"/>
              </a:lnSpc>
            </a:pPr>
            <a:r>
              <a:rPr lang="cs-CZ" dirty="0">
                <a:solidFill>
                  <a:srgbClr val="000000"/>
                </a:solidFill>
              </a:rPr>
              <a:t>Jsou prostředím pro rychlou biochemickou transformaci pomocí enzymových systémů.</a:t>
            </a:r>
          </a:p>
          <a:p>
            <a:pPr>
              <a:lnSpc>
                <a:spcPct val="90000"/>
              </a:lnSpc>
            </a:pPr>
            <a:r>
              <a:rPr lang="cs-CZ" dirty="0">
                <a:solidFill>
                  <a:srgbClr val="000000"/>
                </a:solidFill>
              </a:rPr>
              <a:t>Specifická struktura a selektivní iontová propustnost je základem bioelektrických jevů</a:t>
            </a: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4" name="Slide Number Placeholder 3"/>
          <p:cNvSpPr>
            <a:spLocks noGrp="1"/>
          </p:cNvSpPr>
          <p:nvPr>
            <p:ph type="sldNum" sz="quarter" idx="12"/>
          </p:nvPr>
        </p:nvSpPr>
        <p:spPr/>
        <p:txBody>
          <a:bodyPr/>
          <a:lstStyle/>
          <a:p>
            <a:fld id="{CEC8F291-E0CD-6B48-853C-D51A71F3BF61}" type="slidenum">
              <a:rPr lang="cs-CZ" smtClean="0"/>
              <a:pPr/>
              <a:t>62</a:t>
            </a:fld>
            <a:endParaRPr lang="cs-CZ"/>
          </a:p>
        </p:txBody>
      </p:sp>
    </p:spTree>
  </p:cSld>
  <p:clrMapOvr>
    <a:masterClrMapping/>
  </p:clrMapOvr>
  <p:transition spd="med">
    <p:diamon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2124075" y="4652963"/>
            <a:ext cx="4800600" cy="2205037"/>
          </a:xfrm>
          <a:prstGeom prst="rect">
            <a:avLst/>
          </a:prstGeom>
          <a:gradFill rotWithShape="0">
            <a:gsLst>
              <a:gs pos="0">
                <a:srgbClr val="FFEDC7"/>
              </a:gs>
              <a:gs pos="50000">
                <a:srgbClr val="FF9900"/>
              </a:gs>
              <a:gs pos="100000">
                <a:srgbClr val="FFEDC7"/>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2995" name="Rectangle 3"/>
          <p:cNvSpPr>
            <a:spLocks noChangeArrowheads="1"/>
          </p:cNvSpPr>
          <p:nvPr/>
        </p:nvSpPr>
        <p:spPr bwMode="auto">
          <a:xfrm>
            <a:off x="4953000" y="5105400"/>
            <a:ext cx="457200" cy="76200"/>
          </a:xfrm>
          <a:prstGeom prst="rect">
            <a:avLst/>
          </a:prstGeom>
          <a:solidFill>
            <a:srgbClr val="CC66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2996" name="Line 4"/>
          <p:cNvSpPr>
            <a:spLocks noChangeShapeType="1"/>
          </p:cNvSpPr>
          <p:nvPr/>
        </p:nvSpPr>
        <p:spPr bwMode="auto">
          <a:xfrm flipV="1">
            <a:off x="5181600" y="4267200"/>
            <a:ext cx="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2997" name="Line 5"/>
          <p:cNvSpPr>
            <a:spLocks noChangeShapeType="1"/>
          </p:cNvSpPr>
          <p:nvPr/>
        </p:nvSpPr>
        <p:spPr bwMode="auto">
          <a:xfrm flipV="1">
            <a:off x="6372225" y="4292600"/>
            <a:ext cx="0" cy="685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2998" name="Oval 6"/>
          <p:cNvSpPr>
            <a:spLocks noChangeAspect="1" noChangeArrowheads="1"/>
          </p:cNvSpPr>
          <p:nvPr/>
        </p:nvSpPr>
        <p:spPr bwMode="auto">
          <a:xfrm>
            <a:off x="5580063" y="4076700"/>
            <a:ext cx="360362" cy="360363"/>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2999" name="Line 7"/>
          <p:cNvSpPr>
            <a:spLocks noChangeShapeType="1"/>
          </p:cNvSpPr>
          <p:nvPr/>
        </p:nvSpPr>
        <p:spPr bwMode="auto">
          <a:xfrm>
            <a:off x="5181600" y="4267200"/>
            <a:ext cx="381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3000" name="Line 8"/>
          <p:cNvSpPr>
            <a:spLocks noChangeShapeType="1"/>
          </p:cNvSpPr>
          <p:nvPr/>
        </p:nvSpPr>
        <p:spPr bwMode="auto">
          <a:xfrm>
            <a:off x="5940425" y="4292600"/>
            <a:ext cx="431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3001" name="Line 9"/>
          <p:cNvSpPr>
            <a:spLocks noChangeShapeType="1"/>
          </p:cNvSpPr>
          <p:nvPr/>
        </p:nvSpPr>
        <p:spPr bwMode="auto">
          <a:xfrm rot="20367545" flipV="1">
            <a:off x="5486400" y="4038600"/>
            <a:ext cx="533400" cy="381000"/>
          </a:xfrm>
          <a:prstGeom prst="line">
            <a:avLst/>
          </a:prstGeom>
          <a:noFill/>
          <a:ln w="28575">
            <a:solidFill>
              <a:schemeClr val="tx1"/>
            </a:solidFill>
            <a:round/>
            <a:headEnd/>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3002" name="Text Box 10"/>
          <p:cNvSpPr txBox="1">
            <a:spLocks noChangeArrowheads="1"/>
          </p:cNvSpPr>
          <p:nvPr/>
        </p:nvSpPr>
        <p:spPr bwMode="auto">
          <a:xfrm>
            <a:off x="6934200" y="50292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cs-CZ" sz="2400" b="1">
                <a:solidFill>
                  <a:srgbClr val="FF0000"/>
                </a:solidFill>
                <a:latin typeface="Times New Roman" charset="0"/>
              </a:rPr>
              <a:t>membrána</a:t>
            </a:r>
            <a:endParaRPr lang="cs-CZ" sz="2400">
              <a:solidFill>
                <a:srgbClr val="FF0000"/>
              </a:solidFill>
              <a:latin typeface="Times New Roman" charset="0"/>
            </a:endParaRPr>
          </a:p>
        </p:txBody>
      </p:sp>
      <p:sp>
        <p:nvSpPr>
          <p:cNvPr id="213003" name="Text Box 11"/>
          <p:cNvSpPr txBox="1">
            <a:spLocks noChangeArrowheads="1"/>
          </p:cNvSpPr>
          <p:nvPr/>
        </p:nvSpPr>
        <p:spPr bwMode="auto">
          <a:xfrm>
            <a:off x="2771775" y="5589588"/>
            <a:ext cx="3352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cs-CZ" sz="2400" b="1">
                <a:solidFill>
                  <a:srgbClr val="3333CC"/>
                </a:solidFill>
                <a:latin typeface="Times New Roman" charset="0"/>
              </a:rPr>
              <a:t>nitrobuněčný prostor</a:t>
            </a:r>
          </a:p>
        </p:txBody>
      </p:sp>
      <p:sp>
        <p:nvSpPr>
          <p:cNvPr id="213004" name="Text Box 12"/>
          <p:cNvSpPr txBox="1">
            <a:spLocks noChangeArrowheads="1"/>
          </p:cNvSpPr>
          <p:nvPr/>
        </p:nvSpPr>
        <p:spPr bwMode="auto">
          <a:xfrm>
            <a:off x="2124075" y="4652963"/>
            <a:ext cx="2057400" cy="60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lnSpc>
                <a:spcPct val="70000"/>
              </a:lnSpc>
            </a:pPr>
            <a:r>
              <a:rPr lang="cs-CZ" sz="2400" b="1">
                <a:solidFill>
                  <a:schemeClr val="hlink"/>
                </a:solidFill>
                <a:latin typeface="Times New Roman" charset="0"/>
              </a:rPr>
              <a:t>mimobuněčnýprostor</a:t>
            </a:r>
          </a:p>
        </p:txBody>
      </p:sp>
      <p:sp>
        <p:nvSpPr>
          <p:cNvPr id="213005" name="Rectangle 13"/>
          <p:cNvSpPr>
            <a:spLocks noChangeArrowheads="1"/>
          </p:cNvSpPr>
          <p:nvPr/>
        </p:nvSpPr>
        <p:spPr bwMode="auto">
          <a:xfrm>
            <a:off x="468313" y="260350"/>
            <a:ext cx="8478837"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cs-CZ" sz="4400" b="1">
                <a:solidFill>
                  <a:srgbClr val="FFCC66"/>
                </a:solidFill>
              </a:rPr>
              <a:t>Klidové membránové napětí (1)</a:t>
            </a:r>
          </a:p>
        </p:txBody>
      </p:sp>
      <p:sp>
        <p:nvSpPr>
          <p:cNvPr id="213006" name="Line 14"/>
          <p:cNvSpPr>
            <a:spLocks noChangeShapeType="1"/>
          </p:cNvSpPr>
          <p:nvPr/>
        </p:nvSpPr>
        <p:spPr bwMode="auto">
          <a:xfrm>
            <a:off x="2133600" y="5334000"/>
            <a:ext cx="4800600" cy="0"/>
          </a:xfrm>
          <a:prstGeom prst="line">
            <a:avLst/>
          </a:prstGeom>
          <a:noFill/>
          <a:ln w="76200">
            <a:solidFill>
              <a:srgbClr val="99663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3007" name="Line 15"/>
          <p:cNvSpPr>
            <a:spLocks noChangeShapeType="1"/>
          </p:cNvSpPr>
          <p:nvPr/>
        </p:nvSpPr>
        <p:spPr bwMode="auto">
          <a:xfrm>
            <a:off x="2133600" y="6248400"/>
            <a:ext cx="4800600" cy="0"/>
          </a:xfrm>
          <a:prstGeom prst="line">
            <a:avLst/>
          </a:prstGeom>
          <a:noFill/>
          <a:ln w="76200">
            <a:solidFill>
              <a:srgbClr val="99663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3008" name="AutoShape 16"/>
          <p:cNvSpPr>
            <a:spLocks noChangeArrowheads="1"/>
          </p:cNvSpPr>
          <p:nvPr/>
        </p:nvSpPr>
        <p:spPr bwMode="auto">
          <a:xfrm rot="10846273">
            <a:off x="6300788" y="4941888"/>
            <a:ext cx="152400" cy="838200"/>
          </a:xfrm>
          <a:prstGeom prst="triangle">
            <a:avLst>
              <a:gd name="adj" fmla="val 5000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3009" name="Rectangle 17"/>
          <p:cNvSpPr>
            <a:spLocks noChangeArrowheads="1"/>
          </p:cNvSpPr>
          <p:nvPr/>
        </p:nvSpPr>
        <p:spPr bwMode="auto">
          <a:xfrm>
            <a:off x="611188" y="1557338"/>
            <a:ext cx="8288337" cy="15799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spcBef>
                <a:spcPct val="0"/>
              </a:spcBef>
            </a:pPr>
            <a:r>
              <a:rPr lang="cs-CZ" sz="2000" b="1" dirty="0">
                <a:solidFill>
                  <a:srgbClr val="000000"/>
                </a:solidFill>
                <a:effectLst>
                  <a:outerShdw blurRad="38100" dist="38100" dir="2700000" algn="tl">
                    <a:srgbClr val="000000"/>
                  </a:outerShdw>
                </a:effectLst>
              </a:rPr>
              <a:t>membránové napětí </a:t>
            </a:r>
            <a:r>
              <a:rPr lang="cs-CZ" sz="2000" b="1" dirty="0">
                <a:solidFill>
                  <a:srgbClr val="000000"/>
                </a:solidFill>
              </a:rPr>
              <a:t>představuje</a:t>
            </a:r>
          </a:p>
          <a:p>
            <a:pPr algn="l">
              <a:lnSpc>
                <a:spcPct val="80000"/>
              </a:lnSpc>
              <a:spcBef>
                <a:spcPct val="0"/>
              </a:spcBef>
            </a:pPr>
            <a:r>
              <a:rPr lang="cs-CZ" sz="2000" b="1" dirty="0">
                <a:solidFill>
                  <a:srgbClr val="000000"/>
                </a:solidFill>
              </a:rPr>
              <a:t>potenciálový rozdíl mezi mikroelektrodou zavedenou do buňky </a:t>
            </a:r>
            <a:r>
              <a:rPr lang="cs-CZ" sz="2000" i="1" dirty="0">
                <a:solidFill>
                  <a:srgbClr val="000000"/>
                </a:solidFill>
              </a:rPr>
              <a:t>(negativní potenciál)</a:t>
            </a:r>
            <a:r>
              <a:rPr lang="cs-CZ" sz="2000" b="1" dirty="0">
                <a:solidFill>
                  <a:srgbClr val="000000"/>
                </a:solidFill>
              </a:rPr>
              <a:t>     a povrchovou elektrodou mimo buňku </a:t>
            </a:r>
            <a:r>
              <a:rPr lang="cs-CZ" sz="2000" i="1" dirty="0">
                <a:solidFill>
                  <a:srgbClr val="000000"/>
                </a:solidFill>
              </a:rPr>
              <a:t>(nulový potenciál)</a:t>
            </a:r>
            <a:r>
              <a:rPr lang="cs-CZ" sz="2000" b="1" dirty="0">
                <a:solidFill>
                  <a:srgbClr val="000000"/>
                </a:solidFill>
              </a:rPr>
              <a:t>  </a:t>
            </a:r>
          </a:p>
          <a:p>
            <a:pPr>
              <a:lnSpc>
                <a:spcPct val="80000"/>
              </a:lnSpc>
              <a:spcBef>
                <a:spcPct val="0"/>
              </a:spcBef>
            </a:pPr>
            <a:endParaRPr lang="cs-CZ" sz="2000" b="1" dirty="0">
              <a:solidFill>
                <a:srgbClr val="000000"/>
              </a:solidFill>
            </a:endParaRPr>
          </a:p>
          <a:p>
            <a:pPr algn="l">
              <a:lnSpc>
                <a:spcPct val="80000"/>
              </a:lnSpc>
              <a:spcBef>
                <a:spcPct val="0"/>
              </a:spcBef>
            </a:pPr>
            <a:r>
              <a:rPr lang="cs-CZ" sz="2000" b="1" i="1" dirty="0">
                <a:solidFill>
                  <a:srgbClr val="000000"/>
                </a:solidFill>
              </a:rPr>
              <a:t>Používají se nepolarizovatelné elektrody</a:t>
            </a:r>
          </a:p>
        </p:txBody>
      </p:sp>
      <p:sp>
        <p:nvSpPr>
          <p:cNvPr id="213010" name="Text Box 18"/>
          <p:cNvSpPr txBox="1">
            <a:spLocks noChangeArrowheads="1"/>
          </p:cNvSpPr>
          <p:nvPr/>
        </p:nvSpPr>
        <p:spPr bwMode="auto">
          <a:xfrm>
            <a:off x="6934200" y="59436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cs-CZ" sz="2400" b="1">
                <a:solidFill>
                  <a:srgbClr val="FF0000"/>
                </a:solidFill>
                <a:latin typeface="Times New Roman" charset="0"/>
              </a:rPr>
              <a:t>membrána</a:t>
            </a:r>
            <a:endParaRPr lang="cs-CZ" sz="2400">
              <a:solidFill>
                <a:srgbClr val="FF0000"/>
              </a:solidFill>
              <a:latin typeface="Times New Roman" charset="0"/>
            </a:endParaRPr>
          </a:p>
        </p:txBody>
      </p:sp>
      <p:sp>
        <p:nvSpPr>
          <p:cNvPr id="213011" name="Text Box 19"/>
          <p:cNvSpPr txBox="1">
            <a:spLocks noChangeArrowheads="1"/>
          </p:cNvSpPr>
          <p:nvPr/>
        </p:nvSpPr>
        <p:spPr bwMode="auto">
          <a:xfrm>
            <a:off x="2124075" y="6254750"/>
            <a:ext cx="2057400" cy="60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lnSpc>
                <a:spcPct val="70000"/>
              </a:lnSpc>
            </a:pPr>
            <a:r>
              <a:rPr lang="cs-CZ" sz="2400" b="1">
                <a:solidFill>
                  <a:schemeClr val="hlink"/>
                </a:solidFill>
                <a:latin typeface="Times New Roman" charset="0"/>
              </a:rPr>
              <a:t>mimobuněčný prostor</a:t>
            </a: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4" name="Slide Number Placeholder 3"/>
          <p:cNvSpPr>
            <a:spLocks noGrp="1"/>
          </p:cNvSpPr>
          <p:nvPr>
            <p:ph type="sldNum" sz="quarter" idx="12"/>
          </p:nvPr>
        </p:nvSpPr>
        <p:spPr/>
        <p:txBody>
          <a:bodyPr/>
          <a:lstStyle/>
          <a:p>
            <a:fld id="{79C74054-04FF-634B-A380-217669AB6253}" type="slidenum">
              <a:rPr lang="cs-CZ" smtClean="0"/>
              <a:pPr/>
              <a:t>63</a:t>
            </a:fld>
            <a:endParaRPr lang="cs-CZ"/>
          </a:p>
        </p:txBody>
      </p:sp>
    </p:spTree>
  </p:cSld>
  <p:clrMapOvr>
    <a:masterClrMapping/>
  </p:clrMapOvr>
  <p:transition spd="med">
    <p:diamon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323850" y="260350"/>
            <a:ext cx="8478838"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cs-CZ" sz="4400" b="1">
                <a:solidFill>
                  <a:srgbClr val="FFCC66"/>
                </a:solidFill>
              </a:rPr>
              <a:t>Klidové membránové napětí (2)</a:t>
            </a:r>
          </a:p>
        </p:txBody>
      </p:sp>
      <p:sp>
        <p:nvSpPr>
          <p:cNvPr id="215043" name="Rectangle 3"/>
          <p:cNvSpPr>
            <a:spLocks noChangeArrowheads="1"/>
          </p:cNvSpPr>
          <p:nvPr/>
        </p:nvSpPr>
        <p:spPr bwMode="auto">
          <a:xfrm>
            <a:off x="381000" y="1343025"/>
            <a:ext cx="8382000" cy="1960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algn="l">
              <a:lnSpc>
                <a:spcPct val="95000"/>
              </a:lnSpc>
              <a:spcBef>
                <a:spcPct val="10000"/>
              </a:spcBef>
            </a:pPr>
            <a:r>
              <a:rPr lang="cs-CZ" sz="2400" b="1" dirty="0">
                <a:solidFill>
                  <a:srgbClr val="000000"/>
                </a:solidFill>
              </a:rPr>
              <a:t>Jeho  hodnoty závisí na:</a:t>
            </a:r>
          </a:p>
          <a:p>
            <a:pPr marL="381000" indent="-381000" algn="l">
              <a:lnSpc>
                <a:spcPct val="95000"/>
              </a:lnSpc>
              <a:spcBef>
                <a:spcPct val="10000"/>
              </a:spcBef>
              <a:buFontTx/>
              <a:buChar char="•"/>
            </a:pPr>
            <a:r>
              <a:rPr lang="cs-CZ" sz="2400" b="1" dirty="0">
                <a:solidFill>
                  <a:srgbClr val="000000"/>
                </a:solidFill>
              </a:rPr>
              <a:t>typu buňky </a:t>
            </a:r>
          </a:p>
          <a:p>
            <a:pPr marL="381000" indent="-381000" algn="l">
              <a:lnSpc>
                <a:spcPct val="95000"/>
              </a:lnSpc>
              <a:spcBef>
                <a:spcPct val="10000"/>
              </a:spcBef>
              <a:buFontTx/>
              <a:buChar char="•"/>
            </a:pPr>
            <a:r>
              <a:rPr lang="cs-CZ" sz="2400" b="1" dirty="0">
                <a:solidFill>
                  <a:srgbClr val="000000"/>
                </a:solidFill>
              </a:rPr>
              <a:t>druhu živočicha, z něhož buňka pochází</a:t>
            </a:r>
          </a:p>
          <a:p>
            <a:pPr marL="381000" indent="-381000" algn="l">
              <a:lnSpc>
                <a:spcPct val="95000"/>
              </a:lnSpc>
              <a:spcBef>
                <a:spcPct val="10000"/>
              </a:spcBef>
              <a:buFontTx/>
              <a:buChar char="•"/>
            </a:pPr>
            <a:r>
              <a:rPr lang="cs-CZ" sz="2400" b="1" dirty="0">
                <a:solidFill>
                  <a:srgbClr val="000000"/>
                </a:solidFill>
              </a:rPr>
              <a:t>u identických buněk – na skladbě a koncentraci iontových složek roztoků obklopujících buňky</a:t>
            </a:r>
          </a:p>
        </p:txBody>
      </p:sp>
      <p:sp>
        <p:nvSpPr>
          <p:cNvPr id="215044" name="Text Box 4"/>
          <p:cNvSpPr txBox="1">
            <a:spLocks noChangeArrowheads="1"/>
          </p:cNvSpPr>
          <p:nvPr/>
        </p:nvSpPr>
        <p:spPr bwMode="auto">
          <a:xfrm>
            <a:off x="468313" y="3716338"/>
            <a:ext cx="7991475"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0"/>
              </a:spcBef>
              <a:buFontTx/>
              <a:buChar char="•"/>
            </a:pPr>
            <a:r>
              <a:rPr lang="cs-CZ" sz="2000" b="1" dirty="0">
                <a:solidFill>
                  <a:srgbClr val="000000"/>
                </a:solidFill>
              </a:rPr>
              <a:t>Hodnota klidového membránového napětí při normálním iontové skladbě IC a EC tekutiny: (-100 </a:t>
            </a:r>
            <a:r>
              <a:rPr lang="cs-CZ" sz="2000" b="1" dirty="0" err="1">
                <a:solidFill>
                  <a:srgbClr val="000000"/>
                </a:solidFill>
              </a:rPr>
              <a:t>mV</a:t>
            </a:r>
            <a:r>
              <a:rPr lang="cs-CZ" sz="2000" b="1" dirty="0">
                <a:solidFill>
                  <a:srgbClr val="000000"/>
                </a:solidFill>
              </a:rPr>
              <a:t>; -50 </a:t>
            </a:r>
            <a:r>
              <a:rPr lang="cs-CZ" sz="2000" b="1" dirty="0" err="1">
                <a:solidFill>
                  <a:srgbClr val="000000"/>
                </a:solidFill>
              </a:rPr>
              <a:t>mV</a:t>
            </a:r>
            <a:r>
              <a:rPr lang="cs-CZ" sz="2000" b="1" dirty="0">
                <a:solidFill>
                  <a:srgbClr val="000000"/>
                </a:solidFill>
              </a:rPr>
              <a:t>)</a:t>
            </a:r>
            <a:endParaRPr lang="cs-CZ" sz="2000" dirty="0">
              <a:solidFill>
                <a:srgbClr val="000000"/>
              </a:solidFill>
            </a:endParaRPr>
          </a:p>
        </p:txBody>
      </p:sp>
      <p:sp>
        <p:nvSpPr>
          <p:cNvPr id="215045" name="Rectangle 5"/>
          <p:cNvSpPr>
            <a:spLocks noChangeArrowheads="1"/>
          </p:cNvSpPr>
          <p:nvPr/>
        </p:nvSpPr>
        <p:spPr bwMode="auto">
          <a:xfrm>
            <a:off x="611188" y="4724400"/>
            <a:ext cx="7332662" cy="1406525"/>
          </a:xfrm>
          <a:prstGeom prst="rect">
            <a:avLst/>
          </a:prstGeom>
          <a:gradFill rotWithShape="0">
            <a:gsLst>
              <a:gs pos="0">
                <a:srgbClr val="66CCFF">
                  <a:gamma/>
                  <a:tint val="0"/>
                  <a:invGamma/>
                </a:srgbClr>
              </a:gs>
              <a:gs pos="100000">
                <a:srgbClr val="66CCFF"/>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120000"/>
              </a:lnSpc>
              <a:spcBef>
                <a:spcPct val="0"/>
              </a:spcBef>
            </a:pPr>
            <a:r>
              <a:rPr lang="cs-CZ" sz="2400" b="1" dirty="0">
                <a:solidFill>
                  <a:srgbClr val="333399"/>
                </a:solidFill>
                <a:latin typeface="Times New Roman" charset="0"/>
              </a:rPr>
              <a:t>tloušťka membrány ~ 6 </a:t>
            </a:r>
            <a:r>
              <a:rPr lang="cs-CZ" sz="2400" b="1" dirty="0" err="1">
                <a:solidFill>
                  <a:srgbClr val="333399"/>
                </a:solidFill>
                <a:latin typeface="Times New Roman" charset="0"/>
              </a:rPr>
              <a:t>nm</a:t>
            </a:r>
            <a:endParaRPr lang="cs-CZ" sz="2400" b="1" dirty="0">
              <a:solidFill>
                <a:srgbClr val="333399"/>
              </a:solidFill>
              <a:latin typeface="Times New Roman" charset="0"/>
            </a:endParaRPr>
          </a:p>
          <a:p>
            <a:pPr algn="l">
              <a:lnSpc>
                <a:spcPct val="120000"/>
              </a:lnSpc>
              <a:spcBef>
                <a:spcPct val="0"/>
              </a:spcBef>
            </a:pPr>
            <a:r>
              <a:rPr lang="cs-CZ" sz="2400" b="1" dirty="0">
                <a:solidFill>
                  <a:srgbClr val="333399"/>
                </a:solidFill>
                <a:latin typeface="Times New Roman" charset="0"/>
              </a:rPr>
              <a:t>intenzita elektrického pole v membráně ~ 10</a:t>
            </a:r>
            <a:r>
              <a:rPr lang="cs-CZ" sz="2400" b="1" baseline="30000" dirty="0">
                <a:solidFill>
                  <a:srgbClr val="333399"/>
                </a:solidFill>
                <a:latin typeface="Times New Roman" charset="0"/>
              </a:rPr>
              <a:t>7</a:t>
            </a:r>
            <a:r>
              <a:rPr lang="cs-CZ" sz="2400" b="1" dirty="0">
                <a:solidFill>
                  <a:srgbClr val="333399"/>
                </a:solidFill>
                <a:latin typeface="Times New Roman" charset="0"/>
              </a:rPr>
              <a:t> V/m</a:t>
            </a:r>
          </a:p>
          <a:p>
            <a:pPr algn="l">
              <a:lnSpc>
                <a:spcPct val="120000"/>
              </a:lnSpc>
              <a:spcBef>
                <a:spcPct val="0"/>
              </a:spcBef>
            </a:pPr>
            <a:r>
              <a:rPr lang="cs-CZ" sz="2400" b="1" dirty="0">
                <a:solidFill>
                  <a:srgbClr val="333399"/>
                </a:solidFill>
                <a:latin typeface="Times New Roman" charset="0"/>
              </a:rPr>
              <a:t>intenzita elektrického pole na povrchu Země ~ 10</a:t>
            </a:r>
            <a:r>
              <a:rPr lang="cs-CZ" sz="2400" b="1" baseline="30000" dirty="0">
                <a:solidFill>
                  <a:srgbClr val="333399"/>
                </a:solidFill>
                <a:latin typeface="Times New Roman" charset="0"/>
              </a:rPr>
              <a:t>2</a:t>
            </a:r>
            <a:r>
              <a:rPr lang="cs-CZ" sz="2400" b="1" dirty="0">
                <a:solidFill>
                  <a:srgbClr val="333399"/>
                </a:solidFill>
                <a:latin typeface="Times New Roman" charset="0"/>
              </a:rPr>
              <a:t> V/m</a:t>
            </a: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4" name="Slide Number Placeholder 3"/>
          <p:cNvSpPr>
            <a:spLocks noGrp="1"/>
          </p:cNvSpPr>
          <p:nvPr>
            <p:ph type="sldNum" sz="quarter" idx="12"/>
          </p:nvPr>
        </p:nvSpPr>
        <p:spPr/>
        <p:txBody>
          <a:bodyPr/>
          <a:lstStyle/>
          <a:p>
            <a:fld id="{79C74054-04FF-634B-A380-217669AB6253}" type="slidenum">
              <a:rPr lang="cs-CZ" smtClean="0"/>
              <a:pPr/>
              <a:t>64</a:t>
            </a:fld>
            <a:endParaRPr lang="cs-CZ"/>
          </a:p>
        </p:txBody>
      </p:sp>
    </p:spTree>
  </p:cSld>
  <p:clrMapOvr>
    <a:masterClrMapping/>
  </p:clrMapOvr>
  <p:transition spd="med">
    <p:diamon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ChangeArrowheads="1"/>
          </p:cNvSpPr>
          <p:nvPr/>
        </p:nvSpPr>
        <p:spPr bwMode="auto">
          <a:xfrm>
            <a:off x="611188" y="260350"/>
            <a:ext cx="8064500" cy="1311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cs-CZ" sz="4000" b="1" dirty="0">
                <a:solidFill>
                  <a:srgbClr val="FFCC66"/>
                </a:solidFill>
              </a:rPr>
              <a:t>Modely klidového membránového potenciálu</a:t>
            </a:r>
          </a:p>
        </p:txBody>
      </p:sp>
      <p:sp>
        <p:nvSpPr>
          <p:cNvPr id="219139" name="Rectangle 3"/>
          <p:cNvSpPr>
            <a:spLocks noChangeArrowheads="1"/>
          </p:cNvSpPr>
          <p:nvPr/>
        </p:nvSpPr>
        <p:spPr bwMode="auto">
          <a:xfrm>
            <a:off x="0" y="1412875"/>
            <a:ext cx="8893175" cy="45858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571500" indent="-571500" algn="l">
              <a:lnSpc>
                <a:spcPct val="90000"/>
              </a:lnSpc>
              <a:spcBef>
                <a:spcPct val="0"/>
              </a:spcBef>
            </a:pPr>
            <a:r>
              <a:rPr lang="cs-CZ" sz="4000" b="1" dirty="0"/>
              <a:t>  </a:t>
            </a:r>
            <a:r>
              <a:rPr lang="cs-CZ" sz="2000" b="1" dirty="0">
                <a:solidFill>
                  <a:srgbClr val="000000"/>
                </a:solidFill>
              </a:rPr>
              <a:t>(1):</a:t>
            </a:r>
            <a:r>
              <a:rPr lang="cs-CZ" sz="2000" b="1" dirty="0" err="1">
                <a:solidFill>
                  <a:srgbClr val="000000"/>
                </a:solidFill>
              </a:rPr>
              <a:t>elektrodifuzní</a:t>
            </a:r>
            <a:r>
              <a:rPr lang="cs-CZ" sz="2000" b="1" dirty="0">
                <a:solidFill>
                  <a:srgbClr val="000000"/>
                </a:solidFill>
              </a:rPr>
              <a:t>: </a:t>
            </a:r>
          </a:p>
          <a:p>
            <a:pPr marL="571500" indent="-571500" algn="l">
              <a:lnSpc>
                <a:spcPct val="90000"/>
              </a:lnSpc>
              <a:spcBef>
                <a:spcPct val="0"/>
              </a:spcBef>
            </a:pPr>
            <a:r>
              <a:rPr lang="cs-CZ" sz="2000" b="1" dirty="0">
                <a:solidFill>
                  <a:srgbClr val="000000"/>
                </a:solidFill>
              </a:rPr>
              <a:t>	- </a:t>
            </a:r>
            <a:r>
              <a:rPr lang="cs-CZ" sz="2000" dirty="0">
                <a:solidFill>
                  <a:srgbClr val="000000"/>
                </a:solidFill>
              </a:rPr>
              <a:t>popisují procesy fenomenologicky na základě termodynamiky</a:t>
            </a:r>
          </a:p>
          <a:p>
            <a:pPr marL="571500" indent="-571500" algn="l">
              <a:lnSpc>
                <a:spcPct val="90000"/>
              </a:lnSpc>
              <a:spcBef>
                <a:spcPct val="0"/>
              </a:spcBef>
            </a:pPr>
            <a:r>
              <a:rPr lang="cs-CZ" sz="2000" dirty="0">
                <a:solidFill>
                  <a:srgbClr val="000000"/>
                </a:solidFill>
              </a:rPr>
              <a:t>	- spojují vznik napětí s difuzí iontů přes membránu</a:t>
            </a:r>
          </a:p>
          <a:p>
            <a:pPr marL="571500" indent="-571500" algn="l">
              <a:lnSpc>
                <a:spcPct val="90000"/>
              </a:lnSpc>
              <a:spcBef>
                <a:spcPct val="0"/>
              </a:spcBef>
            </a:pPr>
            <a:r>
              <a:rPr lang="cs-CZ" sz="2000" b="1" dirty="0">
                <a:solidFill>
                  <a:srgbClr val="000000"/>
                </a:solidFill>
              </a:rPr>
              <a:t>	- </a:t>
            </a:r>
            <a:r>
              <a:rPr lang="cs-CZ" sz="2000" dirty="0" err="1">
                <a:solidFill>
                  <a:srgbClr val="000000"/>
                </a:solidFill>
              </a:rPr>
              <a:t>Nernstův</a:t>
            </a:r>
            <a:r>
              <a:rPr lang="cs-CZ" sz="2000" dirty="0">
                <a:solidFill>
                  <a:srgbClr val="000000"/>
                </a:solidFill>
              </a:rPr>
              <a:t> a  </a:t>
            </a:r>
            <a:r>
              <a:rPr lang="cs-CZ" sz="2000" dirty="0" err="1">
                <a:solidFill>
                  <a:srgbClr val="000000"/>
                </a:solidFill>
              </a:rPr>
              <a:t>Donnanův</a:t>
            </a:r>
            <a:r>
              <a:rPr lang="cs-CZ" sz="2000" dirty="0">
                <a:solidFill>
                  <a:srgbClr val="000000"/>
                </a:solidFill>
              </a:rPr>
              <a:t> model, model transportu iontů</a:t>
            </a:r>
          </a:p>
          <a:p>
            <a:pPr marL="571500" indent="-571500" algn="l">
              <a:lnSpc>
                <a:spcPct val="90000"/>
              </a:lnSpc>
              <a:spcBef>
                <a:spcPct val="0"/>
              </a:spcBef>
            </a:pPr>
            <a:endParaRPr lang="cs-CZ" sz="2000" dirty="0">
              <a:solidFill>
                <a:srgbClr val="000000"/>
              </a:solidFill>
            </a:endParaRPr>
          </a:p>
          <a:p>
            <a:pPr marL="571500" indent="-571500" algn="l">
              <a:lnSpc>
                <a:spcPct val="90000"/>
              </a:lnSpc>
              <a:spcBef>
                <a:spcPct val="0"/>
              </a:spcBef>
            </a:pPr>
            <a:r>
              <a:rPr lang="cs-CZ" sz="2000" b="1" dirty="0">
                <a:solidFill>
                  <a:srgbClr val="000000"/>
                </a:solidFill>
              </a:rPr>
              <a:t>    (2): fyzikální na bázi chování pevných látek nebo tekutých krystalů:</a:t>
            </a:r>
          </a:p>
          <a:p>
            <a:pPr marL="571500" indent="-571500" algn="l">
              <a:lnSpc>
                <a:spcPct val="90000"/>
              </a:lnSpc>
              <a:spcBef>
                <a:spcPct val="0"/>
              </a:spcBef>
            </a:pPr>
            <a:r>
              <a:rPr lang="cs-CZ" sz="2000" b="1" dirty="0">
                <a:solidFill>
                  <a:srgbClr val="000000"/>
                </a:solidFill>
              </a:rPr>
              <a:t>	</a:t>
            </a:r>
            <a:r>
              <a:rPr lang="cs-CZ" sz="2000" dirty="0">
                <a:solidFill>
                  <a:srgbClr val="000000"/>
                </a:solidFill>
              </a:rPr>
              <a:t>- popisují pohyb iontů přes membránu a jeho blokování</a:t>
            </a:r>
          </a:p>
          <a:p>
            <a:pPr marL="571500" indent="-571500" algn="l">
              <a:lnSpc>
                <a:spcPct val="90000"/>
              </a:lnSpc>
              <a:spcBef>
                <a:spcPct val="0"/>
              </a:spcBef>
            </a:pPr>
            <a:r>
              <a:rPr lang="cs-CZ" sz="2000" dirty="0">
                <a:solidFill>
                  <a:srgbClr val="000000"/>
                </a:solidFill>
              </a:rPr>
              <a:t>	- uvažují charakteristické vlastnosti strukturních prvků membrány (lipidy, proteiny) </a:t>
            </a:r>
          </a:p>
          <a:p>
            <a:pPr marL="571500" indent="-571500" algn="l">
              <a:lnSpc>
                <a:spcPct val="90000"/>
              </a:lnSpc>
              <a:spcBef>
                <a:spcPct val="0"/>
              </a:spcBef>
            </a:pPr>
            <a:endParaRPr lang="cs-CZ" sz="2000" dirty="0">
              <a:solidFill>
                <a:srgbClr val="000000"/>
              </a:solidFill>
            </a:endParaRPr>
          </a:p>
          <a:p>
            <a:pPr marL="571500" indent="-571500" algn="l">
              <a:lnSpc>
                <a:spcPct val="90000"/>
              </a:lnSpc>
              <a:spcBef>
                <a:spcPct val="0"/>
              </a:spcBef>
            </a:pPr>
            <a:r>
              <a:rPr lang="cs-CZ" sz="2000" b="1" dirty="0">
                <a:solidFill>
                  <a:srgbClr val="000000"/>
                </a:solidFill>
              </a:rPr>
              <a:t>    (3): na bázi ekvivalentních elektrických obvodů:</a:t>
            </a:r>
          </a:p>
          <a:p>
            <a:pPr marL="571500" indent="-571500" algn="l">
              <a:lnSpc>
                <a:spcPct val="90000"/>
              </a:lnSpc>
              <a:spcBef>
                <a:spcPct val="0"/>
              </a:spcBef>
            </a:pPr>
            <a:r>
              <a:rPr lang="cs-CZ" sz="2000" b="1" dirty="0">
                <a:solidFill>
                  <a:srgbClr val="000000"/>
                </a:solidFill>
              </a:rPr>
              <a:t>	</a:t>
            </a:r>
            <a:r>
              <a:rPr lang="cs-CZ" sz="2000" dirty="0">
                <a:solidFill>
                  <a:srgbClr val="000000"/>
                </a:solidFill>
              </a:rPr>
              <a:t>- popisují chování buněk v klidu a při jejich excitaci</a:t>
            </a:r>
          </a:p>
          <a:p>
            <a:pPr marL="571500" indent="-571500" algn="l">
              <a:lnSpc>
                <a:spcPct val="90000"/>
              </a:lnSpc>
              <a:spcBef>
                <a:spcPct val="0"/>
              </a:spcBef>
            </a:pPr>
            <a:r>
              <a:rPr lang="cs-CZ" sz="2000" dirty="0">
                <a:solidFill>
                  <a:srgbClr val="000000"/>
                </a:solidFill>
              </a:rPr>
              <a:t>	- využívají elektrické vlastnosti buněk v souladu s </a:t>
            </a:r>
            <a:r>
              <a:rPr lang="cs-CZ" sz="2000" dirty="0" err="1">
                <a:solidFill>
                  <a:srgbClr val="000000"/>
                </a:solidFill>
              </a:rPr>
              <a:t>elektrodifuzními</a:t>
            </a:r>
            <a:r>
              <a:rPr lang="cs-CZ" sz="2000" dirty="0">
                <a:solidFill>
                  <a:srgbClr val="000000"/>
                </a:solidFill>
              </a:rPr>
              <a:t> a pevnolátkovými modely</a:t>
            </a:r>
          </a:p>
          <a:p>
            <a:pPr marL="1238250" lvl="1" indent="-476250" algn="l">
              <a:lnSpc>
                <a:spcPct val="90000"/>
              </a:lnSpc>
              <a:spcBef>
                <a:spcPct val="0"/>
              </a:spcBef>
              <a:buFont typeface="Wingdings" charset="0"/>
              <a:buNone/>
            </a:pPr>
            <a:endParaRPr lang="cs-CZ" sz="2400" b="1" dirty="0"/>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4" name="Slide Number Placeholder 3"/>
          <p:cNvSpPr>
            <a:spLocks noGrp="1"/>
          </p:cNvSpPr>
          <p:nvPr>
            <p:ph type="sldNum" sz="quarter" idx="12"/>
          </p:nvPr>
        </p:nvSpPr>
        <p:spPr/>
        <p:txBody>
          <a:bodyPr/>
          <a:lstStyle/>
          <a:p>
            <a:fld id="{79C74054-04FF-634B-A380-217669AB6253}" type="slidenum">
              <a:rPr lang="cs-CZ" smtClean="0"/>
              <a:pPr/>
              <a:t>65</a:t>
            </a:fld>
            <a:endParaRPr lang="cs-CZ"/>
          </a:p>
        </p:txBody>
      </p:sp>
    </p:spTree>
  </p:cSld>
  <p:clrMapOvr>
    <a:masterClrMapping/>
  </p:clrMapOvr>
  <p:transition spd="med">
    <p:diamon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115"/>
          <p:cNvPicPr>
            <a:picLocks noChangeAspect="1" noChangeArrowheads="1"/>
          </p:cNvPicPr>
          <p:nvPr/>
        </p:nvPicPr>
        <p:blipFill>
          <a:blip r:embed="rId4">
            <a:lum contrast="18000"/>
            <a:extLst>
              <a:ext uri="{28A0092B-C50C-407E-A947-70E740481C1C}">
                <a14:useLocalDpi xmlns:a14="http://schemas.microsoft.com/office/drawing/2010/main" val="0"/>
              </a:ext>
            </a:extLst>
          </a:blip>
          <a:srcRect b="65407"/>
          <a:stretch>
            <a:fillRect/>
          </a:stretch>
        </p:blipFill>
        <p:spPr bwMode="auto">
          <a:xfrm>
            <a:off x="611188" y="2565400"/>
            <a:ext cx="3240087" cy="2609850"/>
          </a:xfrm>
          <a:prstGeom prst="rect">
            <a:avLst/>
          </a:prstGeom>
          <a:noFill/>
          <a:extLst>
            <a:ext uri="{909E8E84-426E-40dd-AFC4-6F175D3DCCD1}">
              <a14:hiddenFill xmlns="" xmlns:a14="http://schemas.microsoft.com/office/drawing/2010/main">
                <a:solidFill>
                  <a:srgbClr val="FFFFFF"/>
                </a:solidFill>
              </a14:hiddenFill>
            </a:ext>
          </a:extLst>
        </p:spPr>
      </p:pic>
      <p:sp>
        <p:nvSpPr>
          <p:cNvPr id="227331" name="Rectangle 3"/>
          <p:cNvSpPr>
            <a:spLocks noChangeArrowheads="1"/>
          </p:cNvSpPr>
          <p:nvPr/>
        </p:nvSpPr>
        <p:spPr bwMode="auto">
          <a:xfrm>
            <a:off x="1908175" y="188913"/>
            <a:ext cx="5102225" cy="8239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cs-CZ" sz="4800" b="1">
                <a:solidFill>
                  <a:srgbClr val="000000"/>
                </a:solidFill>
              </a:rPr>
              <a:t>Difuzní napě</a:t>
            </a:r>
            <a:r>
              <a:rPr lang="en-GB" sz="4800" b="1">
                <a:solidFill>
                  <a:srgbClr val="000000"/>
                </a:solidFill>
              </a:rPr>
              <a:t>t</a:t>
            </a:r>
            <a:r>
              <a:rPr lang="cs-CZ" sz="4800" b="1">
                <a:solidFill>
                  <a:srgbClr val="000000"/>
                </a:solidFill>
              </a:rPr>
              <a:t>í</a:t>
            </a:r>
            <a:r>
              <a:rPr lang="en-GB" sz="4800" b="1">
                <a:solidFill>
                  <a:srgbClr val="000000"/>
                </a:solidFill>
              </a:rPr>
              <a:t> (1)</a:t>
            </a:r>
          </a:p>
        </p:txBody>
      </p:sp>
      <p:sp>
        <p:nvSpPr>
          <p:cNvPr id="227332" name="Rectangle 4"/>
          <p:cNvSpPr>
            <a:spLocks noChangeArrowheads="1"/>
          </p:cNvSpPr>
          <p:nvPr/>
        </p:nvSpPr>
        <p:spPr bwMode="auto">
          <a:xfrm>
            <a:off x="1289050" y="1087438"/>
            <a:ext cx="5526088"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cs-CZ" sz="2800" b="1">
                <a:solidFill>
                  <a:srgbClr val="000000"/>
                </a:solidFill>
              </a:rPr>
              <a:t>vzniká při difuzi nabitých částic</a:t>
            </a:r>
          </a:p>
        </p:txBody>
      </p:sp>
      <p:sp>
        <p:nvSpPr>
          <p:cNvPr id="227333" name="Rectangle 5"/>
          <p:cNvSpPr>
            <a:spLocks noChangeArrowheads="1"/>
          </p:cNvSpPr>
          <p:nvPr/>
        </p:nvSpPr>
        <p:spPr bwMode="auto">
          <a:xfrm>
            <a:off x="179388" y="1700213"/>
            <a:ext cx="8856662"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0"/>
              </a:spcBef>
            </a:pPr>
            <a:r>
              <a:rPr lang="cs-CZ" sz="2400" b="1">
                <a:solidFill>
                  <a:srgbClr val="000000"/>
                </a:solidFill>
              </a:rPr>
              <a:t>Difuzní napětí v neživých systémech - roztoky jsou oddělené membránou permeabilní pro Na</a:t>
            </a:r>
            <a:r>
              <a:rPr lang="cs-CZ" sz="2400" b="1" baseline="30000">
                <a:solidFill>
                  <a:srgbClr val="000000"/>
                </a:solidFill>
              </a:rPr>
              <a:t>+</a:t>
            </a:r>
            <a:r>
              <a:rPr lang="cs-CZ" sz="2400" b="1">
                <a:solidFill>
                  <a:srgbClr val="000000"/>
                </a:solidFill>
              </a:rPr>
              <a:t> a Cl</a:t>
            </a:r>
            <a:r>
              <a:rPr lang="cs-CZ" sz="2400" b="1" baseline="30000">
                <a:solidFill>
                  <a:srgbClr val="000000"/>
                </a:solidFill>
              </a:rPr>
              <a:t>-</a:t>
            </a:r>
            <a:endParaRPr lang="en-GB" sz="2400" b="1">
              <a:solidFill>
                <a:srgbClr val="000000"/>
              </a:solidFill>
            </a:endParaRPr>
          </a:p>
        </p:txBody>
      </p:sp>
      <p:sp>
        <p:nvSpPr>
          <p:cNvPr id="227334" name="Text Box 6"/>
          <p:cNvSpPr txBox="1">
            <a:spLocks noChangeArrowheads="1"/>
          </p:cNvSpPr>
          <p:nvPr/>
        </p:nvSpPr>
        <p:spPr bwMode="auto">
          <a:xfrm>
            <a:off x="684213" y="2565400"/>
            <a:ext cx="1439862" cy="27463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GB" sz="1200" b="1">
                <a:solidFill>
                  <a:srgbClr val="000000"/>
                </a:solidFill>
                <a:latin typeface="Times New Roman" charset="0"/>
              </a:rPr>
              <a:t>[1]  0.5 mol NaCl</a:t>
            </a:r>
          </a:p>
        </p:txBody>
      </p:sp>
      <p:sp>
        <p:nvSpPr>
          <p:cNvPr id="227335" name="Text Box 7"/>
          <p:cNvSpPr txBox="1">
            <a:spLocks noChangeArrowheads="1"/>
          </p:cNvSpPr>
          <p:nvPr/>
        </p:nvSpPr>
        <p:spPr bwMode="auto">
          <a:xfrm>
            <a:off x="2339975" y="2565400"/>
            <a:ext cx="1441450" cy="27463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GB" sz="1200" b="1">
                <a:solidFill>
                  <a:srgbClr val="000000"/>
                </a:solidFill>
                <a:latin typeface="Times New Roman" charset="0"/>
              </a:rPr>
              <a:t>[2]  0.1 mol NaCl</a:t>
            </a:r>
          </a:p>
        </p:txBody>
      </p:sp>
      <p:sp>
        <p:nvSpPr>
          <p:cNvPr id="227336" name="Rectangle 8"/>
          <p:cNvSpPr>
            <a:spLocks noChangeArrowheads="1"/>
          </p:cNvSpPr>
          <p:nvPr/>
        </p:nvSpPr>
        <p:spPr bwMode="auto">
          <a:xfrm>
            <a:off x="539750" y="5300663"/>
            <a:ext cx="3287713" cy="13336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spcBef>
                <a:spcPct val="0"/>
              </a:spcBef>
            </a:pPr>
            <a:r>
              <a:rPr lang="cs-CZ" sz="2000" b="1">
                <a:solidFill>
                  <a:srgbClr val="000000"/>
                </a:solidFill>
              </a:rPr>
              <a:t>Kompartmenty jsou elektricky neutrální,  ale je přítomen koncentrační gradient </a:t>
            </a:r>
          </a:p>
          <a:p>
            <a:pPr algn="l">
              <a:lnSpc>
                <a:spcPct val="80000"/>
              </a:lnSpc>
              <a:spcBef>
                <a:spcPct val="0"/>
              </a:spcBef>
            </a:pPr>
            <a:r>
              <a:rPr lang="cs-CZ" sz="2000" b="1">
                <a:solidFill>
                  <a:srgbClr val="000000"/>
                </a:solidFill>
                <a:sym typeface="Symbol" charset="0"/>
              </a:rPr>
              <a:t> difuze iontů z [1] do [2]</a:t>
            </a:r>
          </a:p>
        </p:txBody>
      </p:sp>
      <p:sp>
        <p:nvSpPr>
          <p:cNvPr id="227339" name="Rectangle 11"/>
          <p:cNvSpPr>
            <a:spLocks noChangeArrowheads="1"/>
          </p:cNvSpPr>
          <p:nvPr/>
        </p:nvSpPr>
        <p:spPr bwMode="auto">
          <a:xfrm>
            <a:off x="1692275" y="3789363"/>
            <a:ext cx="1008063" cy="406400"/>
          </a:xfrm>
          <a:prstGeom prst="rect">
            <a:avLst/>
          </a:prstGeom>
          <a:solidFill>
            <a:schemeClr val="accent1"/>
          </a:solidFill>
          <a:ln w="9525">
            <a:solidFill>
              <a:schemeClr val="tx1"/>
            </a:solidFill>
            <a:miter lim="800000"/>
            <a:headEnd/>
            <a:tailEnd/>
          </a:ln>
          <a:effectLst>
            <a:outerShdw blurRad="63500" dist="38099" dir="2700000" algn="ctr" rotWithShape="0">
              <a:schemeClr val="bg2">
                <a:alpha val="74998"/>
              </a:schemeClr>
            </a:outerShdw>
          </a:effectLst>
        </p:spPr>
        <p:txBody>
          <a:bodyPr anchor="ctr">
            <a:spAutoFit/>
          </a:bodyPr>
          <a:lstStyle/>
          <a:p>
            <a:r>
              <a:rPr lang="cs-CZ" sz="1000" b="1">
                <a:solidFill>
                  <a:srgbClr val="000000"/>
                </a:solidFill>
              </a:rPr>
              <a:t>koncentrační gradient</a:t>
            </a:r>
          </a:p>
        </p:txBody>
      </p:sp>
      <p:graphicFrame>
        <p:nvGraphicFramePr>
          <p:cNvPr id="227345" name="Object 17"/>
          <p:cNvGraphicFramePr>
            <a:graphicFrameLocks noGrp="1" noChangeAspect="1"/>
          </p:cNvGraphicFramePr>
          <p:nvPr>
            <p:ph/>
            <p:extLst>
              <p:ext uri="{D42A27DB-BD31-4B8C-83A1-F6EECF244321}">
                <p14:modId xmlns:p14="http://schemas.microsoft.com/office/powerpoint/2010/main" val="1418858789"/>
              </p:ext>
            </p:extLst>
          </p:nvPr>
        </p:nvGraphicFramePr>
        <p:xfrm>
          <a:off x="4932363" y="2565400"/>
          <a:ext cx="3240087" cy="2538413"/>
        </p:xfrm>
        <a:graphic>
          <a:graphicData uri="http://schemas.openxmlformats.org/presentationml/2006/ole">
            <mc:AlternateContent xmlns:mc="http://schemas.openxmlformats.org/markup-compatibility/2006">
              <mc:Choice xmlns:v="urn:schemas-microsoft-com:vml" Requires="v">
                <p:oleObj spid="_x0000_s227445" name="Rastrový obrázek" r:id="rId5" imgW="2991268" imgH="2343477" progId="Paint.Picture">
                  <p:embed/>
                </p:oleObj>
              </mc:Choice>
              <mc:Fallback>
                <p:oleObj name="Rastrový obrázek" r:id="rId5" imgW="2991268" imgH="2343477" progId="Paint.Picture">
                  <p:embed/>
                  <p:pic>
                    <p:nvPicPr>
                      <p:cNvPr id="0"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565400"/>
                        <a:ext cx="3240087" cy="2538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227347" name="Rectangle 19"/>
          <p:cNvSpPr>
            <a:spLocks noChangeArrowheads="1"/>
          </p:cNvSpPr>
          <p:nvPr/>
        </p:nvSpPr>
        <p:spPr bwMode="auto">
          <a:xfrm>
            <a:off x="4932363" y="5300663"/>
            <a:ext cx="3635375" cy="1158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GB" sz="2000" b="1">
                <a:solidFill>
                  <a:srgbClr val="000000"/>
                </a:solidFill>
                <a:sym typeface="Symbol" charset="0"/>
              </a:rPr>
              <a:t> </a:t>
            </a:r>
            <a:r>
              <a:rPr lang="cs-CZ" sz="2000" b="1">
                <a:solidFill>
                  <a:srgbClr val="000000"/>
                </a:solidFill>
                <a:sym typeface="Symbol" charset="0"/>
              </a:rPr>
              <a:t>vznikne dočasné napětí mezi oběma kompartmenty </a:t>
            </a:r>
          </a:p>
          <a:p>
            <a:pPr algn="l"/>
            <a:r>
              <a:rPr lang="cs-CZ" sz="2000" b="1">
                <a:solidFill>
                  <a:srgbClr val="000000"/>
                </a:solidFill>
                <a:sym typeface="Symbol" charset="0"/>
              </a:rPr>
              <a:t> difuzní napětí</a:t>
            </a: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4" name="Slide Number Placeholder 3"/>
          <p:cNvSpPr>
            <a:spLocks noGrp="1"/>
          </p:cNvSpPr>
          <p:nvPr>
            <p:ph type="sldNum" sz="quarter" idx="12"/>
          </p:nvPr>
        </p:nvSpPr>
        <p:spPr/>
        <p:txBody>
          <a:bodyPr/>
          <a:lstStyle/>
          <a:p>
            <a:fld id="{FF9070E9-9FCD-774D-9AE9-3B19145A7836}" type="slidenum">
              <a:rPr lang="cs-CZ" smtClean="0"/>
              <a:pPr/>
              <a:t>66</a:t>
            </a:fld>
            <a:endParaRPr lang="cs-CZ"/>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2000"/>
                                  </p:stCondLst>
                                  <p:childTnLst>
                                    <p:set>
                                      <p:cBhvr>
                                        <p:cTn id="6" dur="1" fill="hold">
                                          <p:stCondLst>
                                            <p:cond delay="0"/>
                                          </p:stCondLst>
                                        </p:cTn>
                                        <p:tgtEl>
                                          <p:spTgt spid="227345"/>
                                        </p:tgtEl>
                                        <p:attrNameLst>
                                          <p:attrName>style.visibility</p:attrName>
                                        </p:attrNameLst>
                                      </p:cBhvr>
                                      <p:to>
                                        <p:strVal val="visible"/>
                                      </p:to>
                                    </p:set>
                                    <p:anim calcmode="lin" valueType="num">
                                      <p:cBhvr>
                                        <p:cTn id="7" dur="500" fill="hold"/>
                                        <p:tgtEl>
                                          <p:spTgt spid="227345"/>
                                        </p:tgtEl>
                                        <p:attrNameLst>
                                          <p:attrName>ppt_w</p:attrName>
                                        </p:attrNameLst>
                                      </p:cBhvr>
                                      <p:tavLst>
                                        <p:tav tm="0">
                                          <p:val>
                                            <p:fltVal val="0"/>
                                          </p:val>
                                        </p:tav>
                                        <p:tav tm="100000">
                                          <p:val>
                                            <p:strVal val="#ppt_w"/>
                                          </p:val>
                                        </p:tav>
                                      </p:tavLst>
                                    </p:anim>
                                    <p:anim calcmode="lin" valueType="num">
                                      <p:cBhvr>
                                        <p:cTn id="8" dur="500" fill="hold"/>
                                        <p:tgtEl>
                                          <p:spTgt spid="227345"/>
                                        </p:tgtEl>
                                        <p:attrNameLst>
                                          <p:attrName>ppt_h</p:attrName>
                                        </p:attrNameLst>
                                      </p:cBhvr>
                                      <p:tavLst>
                                        <p:tav tm="0">
                                          <p:val>
                                            <p:fltVal val="0"/>
                                          </p:val>
                                        </p:tav>
                                        <p:tav tm="100000">
                                          <p:val>
                                            <p:strVal val="#ppt_h"/>
                                          </p:val>
                                        </p:tav>
                                      </p:tavLst>
                                    </p:anim>
                                    <p:animEffect transition="in" filter="fade">
                                      <p:cBhvr>
                                        <p:cTn id="9" dur="500"/>
                                        <p:tgtEl>
                                          <p:spTgt spid="227345"/>
                                        </p:tgtEl>
                                      </p:cBhvr>
                                    </p:animEffect>
                                  </p:childTnLst>
                                </p:cTn>
                              </p:par>
                              <p:par>
                                <p:cTn id="10" presetID="53" presetClass="entr" presetSubtype="0" fill="hold" grpId="0" nodeType="withEffect">
                                  <p:stCondLst>
                                    <p:cond delay="2000"/>
                                  </p:stCondLst>
                                  <p:childTnLst>
                                    <p:set>
                                      <p:cBhvr>
                                        <p:cTn id="11" dur="1" fill="hold">
                                          <p:stCondLst>
                                            <p:cond delay="0"/>
                                          </p:stCondLst>
                                        </p:cTn>
                                        <p:tgtEl>
                                          <p:spTgt spid="227347"/>
                                        </p:tgtEl>
                                        <p:attrNameLst>
                                          <p:attrName>style.visibility</p:attrName>
                                        </p:attrNameLst>
                                      </p:cBhvr>
                                      <p:to>
                                        <p:strVal val="visible"/>
                                      </p:to>
                                    </p:set>
                                    <p:anim calcmode="lin" valueType="num">
                                      <p:cBhvr>
                                        <p:cTn id="12" dur="500" fill="hold"/>
                                        <p:tgtEl>
                                          <p:spTgt spid="227347"/>
                                        </p:tgtEl>
                                        <p:attrNameLst>
                                          <p:attrName>ppt_w</p:attrName>
                                        </p:attrNameLst>
                                      </p:cBhvr>
                                      <p:tavLst>
                                        <p:tav tm="0">
                                          <p:val>
                                            <p:fltVal val="0"/>
                                          </p:val>
                                        </p:tav>
                                        <p:tav tm="100000">
                                          <p:val>
                                            <p:strVal val="#ppt_w"/>
                                          </p:val>
                                        </p:tav>
                                      </p:tavLst>
                                    </p:anim>
                                    <p:anim calcmode="lin" valueType="num">
                                      <p:cBhvr>
                                        <p:cTn id="13" dur="500" fill="hold"/>
                                        <p:tgtEl>
                                          <p:spTgt spid="227347"/>
                                        </p:tgtEl>
                                        <p:attrNameLst>
                                          <p:attrName>ppt_h</p:attrName>
                                        </p:attrNameLst>
                                      </p:cBhvr>
                                      <p:tavLst>
                                        <p:tav tm="0">
                                          <p:val>
                                            <p:fltVal val="0"/>
                                          </p:val>
                                        </p:tav>
                                        <p:tav tm="100000">
                                          <p:val>
                                            <p:strVal val="#ppt_h"/>
                                          </p:val>
                                        </p:tav>
                                      </p:tavLst>
                                    </p:anim>
                                    <p:animEffect transition="in" filter="fade">
                                      <p:cBhvr>
                                        <p:cTn id="14" dur="500"/>
                                        <p:tgtEl>
                                          <p:spTgt spid="22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4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116"/>
          <p:cNvPicPr>
            <a:picLocks noChangeAspect="1" noChangeArrowheads="1"/>
          </p:cNvPicPr>
          <p:nvPr/>
        </p:nvPicPr>
        <p:blipFill>
          <a:blip r:embed="rId3">
            <a:lum contrast="12000"/>
            <a:extLst>
              <a:ext uri="{28A0092B-C50C-407E-A947-70E740481C1C}">
                <a14:useLocalDpi xmlns:a14="http://schemas.microsoft.com/office/drawing/2010/main" val="0"/>
              </a:ext>
            </a:extLst>
          </a:blip>
          <a:srcRect b="49106"/>
          <a:stretch>
            <a:fillRect/>
          </a:stretch>
        </p:blipFill>
        <p:spPr bwMode="auto">
          <a:xfrm>
            <a:off x="323850" y="2492375"/>
            <a:ext cx="3095625" cy="2481263"/>
          </a:xfrm>
          <a:prstGeom prst="rect">
            <a:avLst/>
          </a:prstGeom>
          <a:noFill/>
          <a:extLst>
            <a:ext uri="{909E8E84-426E-40dd-AFC4-6F175D3DCCD1}">
              <a14:hiddenFill xmlns="" xmlns:a14="http://schemas.microsoft.com/office/drawing/2010/main">
                <a:solidFill>
                  <a:srgbClr val="FFFFFF"/>
                </a:solidFill>
              </a14:hiddenFill>
            </a:ext>
          </a:extLst>
        </p:spPr>
      </p:pic>
      <p:sp>
        <p:nvSpPr>
          <p:cNvPr id="233475" name="Rectangle 3"/>
          <p:cNvSpPr>
            <a:spLocks noChangeArrowheads="1"/>
          </p:cNvSpPr>
          <p:nvPr/>
        </p:nvSpPr>
        <p:spPr bwMode="auto">
          <a:xfrm>
            <a:off x="2051050" y="260350"/>
            <a:ext cx="5102225"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sz="4800" b="1">
                <a:solidFill>
                  <a:srgbClr val="000000"/>
                </a:solidFill>
              </a:rPr>
              <a:t>Dif</a:t>
            </a:r>
            <a:r>
              <a:rPr lang="cs-CZ" sz="4800" b="1">
                <a:solidFill>
                  <a:srgbClr val="000000"/>
                </a:solidFill>
              </a:rPr>
              <a:t>u</a:t>
            </a:r>
            <a:r>
              <a:rPr lang="en-GB" sz="4800" b="1">
                <a:solidFill>
                  <a:srgbClr val="000000"/>
                </a:solidFill>
              </a:rPr>
              <a:t>zn</a:t>
            </a:r>
            <a:r>
              <a:rPr lang="cs-CZ" sz="4800" b="1">
                <a:solidFill>
                  <a:srgbClr val="000000"/>
                </a:solidFill>
              </a:rPr>
              <a:t>í</a:t>
            </a:r>
            <a:r>
              <a:rPr lang="en-GB" sz="4800" b="1">
                <a:solidFill>
                  <a:srgbClr val="000000"/>
                </a:solidFill>
              </a:rPr>
              <a:t> nap</a:t>
            </a:r>
            <a:r>
              <a:rPr lang="cs-CZ" sz="4800" b="1">
                <a:solidFill>
                  <a:srgbClr val="000000"/>
                </a:solidFill>
              </a:rPr>
              <a:t>ě</a:t>
            </a:r>
            <a:r>
              <a:rPr lang="en-GB" sz="4800" b="1">
                <a:solidFill>
                  <a:srgbClr val="000000"/>
                </a:solidFill>
              </a:rPr>
              <a:t>t</a:t>
            </a:r>
            <a:r>
              <a:rPr lang="cs-CZ" sz="4800" b="1">
                <a:solidFill>
                  <a:srgbClr val="000000"/>
                </a:solidFill>
              </a:rPr>
              <a:t>í</a:t>
            </a:r>
            <a:r>
              <a:rPr lang="en-GB" sz="4800" b="1">
                <a:solidFill>
                  <a:srgbClr val="000000"/>
                </a:solidFill>
              </a:rPr>
              <a:t> (</a:t>
            </a:r>
            <a:r>
              <a:rPr lang="cs-CZ" sz="4800" b="1">
                <a:solidFill>
                  <a:srgbClr val="000000"/>
                </a:solidFill>
              </a:rPr>
              <a:t>2</a:t>
            </a:r>
            <a:r>
              <a:rPr lang="en-GB" sz="4800" b="1">
                <a:solidFill>
                  <a:srgbClr val="000000"/>
                </a:solidFill>
              </a:rPr>
              <a:t>)</a:t>
            </a:r>
          </a:p>
        </p:txBody>
      </p:sp>
      <p:sp>
        <p:nvSpPr>
          <p:cNvPr id="233476" name="Rectangle 4"/>
          <p:cNvSpPr>
            <a:spLocks noChangeArrowheads="1"/>
          </p:cNvSpPr>
          <p:nvPr/>
        </p:nvSpPr>
        <p:spPr bwMode="auto">
          <a:xfrm>
            <a:off x="1979613" y="2492375"/>
            <a:ext cx="1313180" cy="27699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sz="1200" b="1">
                <a:solidFill>
                  <a:srgbClr val="000000"/>
                </a:solidFill>
                <a:latin typeface="Times New Roman" charset="0"/>
              </a:rPr>
              <a:t>[2]  0.1 mol NaCl</a:t>
            </a:r>
          </a:p>
        </p:txBody>
      </p:sp>
      <p:sp>
        <p:nvSpPr>
          <p:cNvPr id="233477" name="Rectangle 5"/>
          <p:cNvSpPr>
            <a:spLocks noChangeArrowheads="1"/>
          </p:cNvSpPr>
          <p:nvPr/>
        </p:nvSpPr>
        <p:spPr bwMode="auto">
          <a:xfrm>
            <a:off x="468313" y="2492375"/>
            <a:ext cx="1295400" cy="27463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GB" sz="1200" b="1">
                <a:solidFill>
                  <a:srgbClr val="000000"/>
                </a:solidFill>
                <a:latin typeface="Times New Roman" charset="0"/>
              </a:rPr>
              <a:t>[1]  0.1 mol KCl</a:t>
            </a:r>
          </a:p>
        </p:txBody>
      </p:sp>
      <p:sp>
        <p:nvSpPr>
          <p:cNvPr id="233478" name="Rectangle 6"/>
          <p:cNvSpPr>
            <a:spLocks noChangeArrowheads="1"/>
          </p:cNvSpPr>
          <p:nvPr/>
        </p:nvSpPr>
        <p:spPr bwMode="auto">
          <a:xfrm>
            <a:off x="228600" y="1317625"/>
            <a:ext cx="8686800" cy="763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90000"/>
              </a:lnSpc>
              <a:spcBef>
                <a:spcPct val="0"/>
              </a:spcBef>
            </a:pPr>
            <a:r>
              <a:rPr lang="cs-CZ" sz="2400" b="1">
                <a:solidFill>
                  <a:srgbClr val="000000"/>
                </a:solidFill>
              </a:rPr>
              <a:t>Difuzní napětí v živých systémech - roztoky oddělené membránou selektivně propustnou pro K</a:t>
            </a:r>
            <a:r>
              <a:rPr lang="cs-CZ" sz="2400" b="1" baseline="30000">
                <a:solidFill>
                  <a:srgbClr val="000000"/>
                </a:solidFill>
              </a:rPr>
              <a:t>+  </a:t>
            </a:r>
            <a:r>
              <a:rPr lang="cs-CZ" sz="2400" b="1">
                <a:solidFill>
                  <a:srgbClr val="000000"/>
                </a:solidFill>
              </a:rPr>
              <a:t>(vpravo)</a:t>
            </a:r>
            <a:endParaRPr lang="en-GB" sz="2400" b="1">
              <a:solidFill>
                <a:srgbClr val="000000"/>
              </a:solidFill>
            </a:endParaRPr>
          </a:p>
        </p:txBody>
      </p:sp>
      <p:sp>
        <p:nvSpPr>
          <p:cNvPr id="233479" name="Rectangle 7"/>
          <p:cNvSpPr>
            <a:spLocks noChangeArrowheads="1"/>
          </p:cNvSpPr>
          <p:nvPr/>
        </p:nvSpPr>
        <p:spPr bwMode="auto">
          <a:xfrm>
            <a:off x="250825" y="5229225"/>
            <a:ext cx="3492500" cy="754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90000"/>
              </a:lnSpc>
              <a:spcBef>
                <a:spcPct val="0"/>
              </a:spcBef>
            </a:pPr>
            <a:r>
              <a:rPr lang="cs-CZ" sz="1600" b="1">
                <a:solidFill>
                  <a:srgbClr val="000000"/>
                </a:solidFill>
              </a:rPr>
              <a:t>V takovém systému nastává rovnováha, když tam není žádný výsledný tok jednotlivých iontů </a:t>
            </a:r>
          </a:p>
        </p:txBody>
      </p:sp>
      <p:pic>
        <p:nvPicPr>
          <p:cNvPr id="233480" name="Picture 8" descr="116"/>
          <p:cNvPicPr>
            <a:picLocks noGrp="1" noChangeAspect="1" noChangeArrowheads="1"/>
          </p:cNvPicPr>
          <p:nvPr>
            <p:ph/>
          </p:nvPr>
        </p:nvPicPr>
        <p:blipFill>
          <a:blip r:embed="rId3">
            <a:lum contrast="24000"/>
            <a:extLst>
              <a:ext uri="{28A0092B-C50C-407E-A947-70E740481C1C}">
                <a14:useLocalDpi xmlns:a14="http://schemas.microsoft.com/office/drawing/2010/main" val="0"/>
              </a:ext>
            </a:extLst>
          </a:blip>
          <a:srcRect t="53334"/>
          <a:stretch>
            <a:fillRect/>
          </a:stretch>
        </p:blipFill>
        <p:spPr>
          <a:xfrm>
            <a:off x="4932363" y="2492375"/>
            <a:ext cx="3095625" cy="24034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33482" name="Rectangle 10"/>
          <p:cNvSpPr>
            <a:spLocks noChangeArrowheads="1"/>
          </p:cNvSpPr>
          <p:nvPr/>
        </p:nvSpPr>
        <p:spPr bwMode="auto">
          <a:xfrm>
            <a:off x="4643438" y="5013325"/>
            <a:ext cx="3671887" cy="168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cs-CZ" sz="1600" b="1">
                <a:solidFill>
                  <a:srgbClr val="000000"/>
                </a:solidFill>
                <a:sym typeface="Symbol" charset="0"/>
              </a:rPr>
              <a:t> difuze </a:t>
            </a:r>
            <a:r>
              <a:rPr lang="cs-CZ" sz="1600" b="1">
                <a:solidFill>
                  <a:srgbClr val="000000"/>
                </a:solidFill>
              </a:rPr>
              <a:t>K+ po</a:t>
            </a:r>
            <a:r>
              <a:rPr lang="cs-CZ" sz="1600" b="1">
                <a:solidFill>
                  <a:srgbClr val="000000"/>
                </a:solidFill>
                <a:sym typeface="Symbol" charset="0"/>
              </a:rPr>
              <a:t> jeho koncentračním spádu, dokud nevznikne stejně velký, avšak opačně orientovaný elektrický gradient</a:t>
            </a:r>
          </a:p>
          <a:p>
            <a:pPr algn="l"/>
            <a:r>
              <a:rPr lang="cs-CZ" sz="1600" b="1">
                <a:solidFill>
                  <a:srgbClr val="000000"/>
                </a:solidFill>
                <a:sym typeface="Symbol" charset="0"/>
              </a:rPr>
              <a:t> vznikne  rovnovážné napětí je-li výsledný difuzní tok nulový</a:t>
            </a:r>
          </a:p>
        </p:txBody>
      </p:sp>
      <p:sp>
        <p:nvSpPr>
          <p:cNvPr id="233483" name="Line 11"/>
          <p:cNvSpPr>
            <a:spLocks noChangeShapeType="1"/>
          </p:cNvSpPr>
          <p:nvPr/>
        </p:nvSpPr>
        <p:spPr bwMode="auto">
          <a:xfrm>
            <a:off x="3851275" y="3644900"/>
            <a:ext cx="504825" cy="0"/>
          </a:xfrm>
          <a:prstGeom prst="line">
            <a:avLst/>
          </a:prstGeom>
          <a:noFill/>
          <a:ln w="9525">
            <a:solidFill>
              <a:schemeClr val="tx1"/>
            </a:solidFill>
            <a:round/>
            <a:headEnd/>
            <a:tailEnd type="triangl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a:spAutoFit/>
          </a:bodyPr>
          <a:lstStyle/>
          <a:p>
            <a:endParaRPr lang="en-US">
              <a:solidFill>
                <a:srgbClr val="000000"/>
              </a:solidFill>
            </a:endParaRP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4" name="Slide Number Placeholder 3"/>
          <p:cNvSpPr>
            <a:spLocks noGrp="1"/>
          </p:cNvSpPr>
          <p:nvPr>
            <p:ph type="sldNum" sz="quarter" idx="12"/>
          </p:nvPr>
        </p:nvSpPr>
        <p:spPr/>
        <p:txBody>
          <a:bodyPr/>
          <a:lstStyle/>
          <a:p>
            <a:fld id="{FF9070E9-9FCD-774D-9AE9-3B19145A7836}" type="slidenum">
              <a:rPr lang="cs-CZ" smtClean="0"/>
              <a:pPr/>
              <a:t>67</a:t>
            </a:fld>
            <a:endParaRPr lang="cs-CZ"/>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2000"/>
                                  </p:stCondLst>
                                  <p:childTnLst>
                                    <p:set>
                                      <p:cBhvr>
                                        <p:cTn id="6" dur="1" fill="hold">
                                          <p:stCondLst>
                                            <p:cond delay="0"/>
                                          </p:stCondLst>
                                        </p:cTn>
                                        <p:tgtEl>
                                          <p:spTgt spid="233480"/>
                                        </p:tgtEl>
                                        <p:attrNameLst>
                                          <p:attrName>style.visibility</p:attrName>
                                        </p:attrNameLst>
                                      </p:cBhvr>
                                      <p:to>
                                        <p:strVal val="visible"/>
                                      </p:to>
                                    </p:set>
                                    <p:anim calcmode="lin" valueType="num">
                                      <p:cBhvr>
                                        <p:cTn id="7" dur="500" fill="hold"/>
                                        <p:tgtEl>
                                          <p:spTgt spid="233480"/>
                                        </p:tgtEl>
                                        <p:attrNameLst>
                                          <p:attrName>ppt_w</p:attrName>
                                        </p:attrNameLst>
                                      </p:cBhvr>
                                      <p:tavLst>
                                        <p:tav tm="0">
                                          <p:val>
                                            <p:fltVal val="0"/>
                                          </p:val>
                                        </p:tav>
                                        <p:tav tm="100000">
                                          <p:val>
                                            <p:strVal val="#ppt_w"/>
                                          </p:val>
                                        </p:tav>
                                      </p:tavLst>
                                    </p:anim>
                                    <p:anim calcmode="lin" valueType="num">
                                      <p:cBhvr>
                                        <p:cTn id="8" dur="500" fill="hold"/>
                                        <p:tgtEl>
                                          <p:spTgt spid="233480"/>
                                        </p:tgtEl>
                                        <p:attrNameLst>
                                          <p:attrName>ppt_h</p:attrName>
                                        </p:attrNameLst>
                                      </p:cBhvr>
                                      <p:tavLst>
                                        <p:tav tm="0">
                                          <p:val>
                                            <p:fltVal val="0"/>
                                          </p:val>
                                        </p:tav>
                                        <p:tav tm="100000">
                                          <p:val>
                                            <p:strVal val="#ppt_h"/>
                                          </p:val>
                                        </p:tav>
                                      </p:tavLst>
                                    </p:anim>
                                    <p:animEffect transition="in" filter="fade">
                                      <p:cBhvr>
                                        <p:cTn id="9" dur="500"/>
                                        <p:tgtEl>
                                          <p:spTgt spid="233480"/>
                                        </p:tgtEl>
                                      </p:cBhvr>
                                    </p:animEffect>
                                  </p:childTnLst>
                                </p:cTn>
                              </p:par>
                              <p:par>
                                <p:cTn id="10" presetID="53" presetClass="entr" presetSubtype="0" fill="hold" grpId="0" nodeType="withEffect">
                                  <p:stCondLst>
                                    <p:cond delay="2000"/>
                                  </p:stCondLst>
                                  <p:childTnLst>
                                    <p:set>
                                      <p:cBhvr>
                                        <p:cTn id="11" dur="1" fill="hold">
                                          <p:stCondLst>
                                            <p:cond delay="0"/>
                                          </p:stCondLst>
                                        </p:cTn>
                                        <p:tgtEl>
                                          <p:spTgt spid="233482"/>
                                        </p:tgtEl>
                                        <p:attrNameLst>
                                          <p:attrName>style.visibility</p:attrName>
                                        </p:attrNameLst>
                                      </p:cBhvr>
                                      <p:to>
                                        <p:strVal val="visible"/>
                                      </p:to>
                                    </p:set>
                                    <p:anim calcmode="lin" valueType="num">
                                      <p:cBhvr>
                                        <p:cTn id="12" dur="500" fill="hold"/>
                                        <p:tgtEl>
                                          <p:spTgt spid="233482"/>
                                        </p:tgtEl>
                                        <p:attrNameLst>
                                          <p:attrName>ppt_w</p:attrName>
                                        </p:attrNameLst>
                                      </p:cBhvr>
                                      <p:tavLst>
                                        <p:tav tm="0">
                                          <p:val>
                                            <p:fltVal val="0"/>
                                          </p:val>
                                        </p:tav>
                                        <p:tav tm="100000">
                                          <p:val>
                                            <p:strVal val="#ppt_w"/>
                                          </p:val>
                                        </p:tav>
                                      </p:tavLst>
                                    </p:anim>
                                    <p:anim calcmode="lin" valueType="num">
                                      <p:cBhvr>
                                        <p:cTn id="13" dur="500" fill="hold"/>
                                        <p:tgtEl>
                                          <p:spTgt spid="233482"/>
                                        </p:tgtEl>
                                        <p:attrNameLst>
                                          <p:attrName>ppt_h</p:attrName>
                                        </p:attrNameLst>
                                      </p:cBhvr>
                                      <p:tavLst>
                                        <p:tav tm="0">
                                          <p:val>
                                            <p:fltVal val="0"/>
                                          </p:val>
                                        </p:tav>
                                        <p:tav tm="100000">
                                          <p:val>
                                            <p:strVal val="#ppt_h"/>
                                          </p:val>
                                        </p:tav>
                                      </p:tavLst>
                                    </p:anim>
                                    <p:animEffect transition="in" filter="fade">
                                      <p:cBhvr>
                                        <p:cTn id="14" dur="500"/>
                                        <p:tgtEl>
                                          <p:spTgt spid="233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8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68</a:t>
            </a:fld>
            <a:endParaRPr lang="en-US"/>
          </a:p>
        </p:txBody>
      </p:sp>
      <p:sp>
        <p:nvSpPr>
          <p:cNvPr id="7" name="TextBox 6"/>
          <p:cNvSpPr txBox="1"/>
          <p:nvPr/>
        </p:nvSpPr>
        <p:spPr>
          <a:xfrm>
            <a:off x="457200" y="377245"/>
            <a:ext cx="8229600" cy="307777"/>
          </a:xfrm>
          <a:prstGeom prst="rect">
            <a:avLst/>
          </a:prstGeom>
          <a:noFill/>
        </p:spPr>
        <p:txBody>
          <a:bodyPr wrap="square" rtlCol="0">
            <a:spAutoFit/>
          </a:bodyPr>
          <a:lstStyle/>
          <a:p>
            <a:r>
              <a:rPr lang="en-US" dirty="0" err="1">
                <a:solidFill>
                  <a:srgbClr val="000000"/>
                </a:solidFill>
              </a:rPr>
              <a:t>N</a:t>
            </a:r>
            <a:r>
              <a:rPr lang="en-US" dirty="0" err="1">
                <a:solidFill>
                  <a:schemeClr val="tx1"/>
                </a:solidFill>
              </a:rPr>
              <a:t>ernstova</a:t>
            </a:r>
            <a:r>
              <a:rPr lang="en-US" dirty="0">
                <a:solidFill>
                  <a:schemeClr val="tx1"/>
                </a:solidFill>
              </a:rPr>
              <a:t> </a:t>
            </a:r>
            <a:r>
              <a:rPr lang="en-US" dirty="0" err="1">
                <a:solidFill>
                  <a:schemeClr val="tx1"/>
                </a:solidFill>
              </a:rPr>
              <a:t>rovnice</a:t>
            </a:r>
            <a:r>
              <a:rPr lang="en-US" dirty="0">
                <a:solidFill>
                  <a:schemeClr val="tx1"/>
                </a:solidFill>
              </a:rPr>
              <a:t>  a (</a:t>
            </a:r>
            <a:r>
              <a:rPr lang="en-US" dirty="0" err="1">
                <a:solidFill>
                  <a:schemeClr val="tx1"/>
                </a:solidFill>
              </a:rPr>
              <a:t>Gibbsova</a:t>
            </a:r>
            <a:r>
              <a:rPr lang="en-US" dirty="0">
                <a:solidFill>
                  <a:schemeClr val="tx1"/>
                </a:solidFill>
              </a:rPr>
              <a:t> -) </a:t>
            </a:r>
            <a:r>
              <a:rPr lang="en-US" dirty="0" err="1">
                <a:solidFill>
                  <a:schemeClr val="tx1"/>
                </a:solidFill>
              </a:rPr>
              <a:t>Donnanova</a:t>
            </a:r>
            <a:r>
              <a:rPr lang="en-US" dirty="0">
                <a:solidFill>
                  <a:schemeClr val="tx1"/>
                </a:solidFill>
              </a:rPr>
              <a:t> </a:t>
            </a:r>
            <a:r>
              <a:rPr lang="en-US" dirty="0" err="1">
                <a:solidFill>
                  <a:schemeClr val="tx1"/>
                </a:solidFill>
              </a:rPr>
              <a:t>rovnováha</a:t>
            </a:r>
            <a:endParaRPr lang="en-US" dirty="0">
              <a:solidFill>
                <a:schemeClr val="tx1"/>
              </a:solidFill>
            </a:endParaRPr>
          </a:p>
        </p:txBody>
      </p:sp>
      <p:pic>
        <p:nvPicPr>
          <p:cNvPr id="8" name="Picture 7" descr="Screen shot 2010-11-22 at 10.59.21 PM.png"/>
          <p:cNvPicPr>
            <a:picLocks noChangeAspect="1"/>
          </p:cNvPicPr>
          <p:nvPr/>
        </p:nvPicPr>
        <p:blipFill>
          <a:blip r:embed="rId2"/>
          <a:stretch>
            <a:fillRect/>
          </a:stretch>
        </p:blipFill>
        <p:spPr>
          <a:xfrm>
            <a:off x="414634" y="1148972"/>
            <a:ext cx="4174654" cy="2830759"/>
          </a:xfrm>
          <a:prstGeom prst="rect">
            <a:avLst/>
          </a:prstGeom>
        </p:spPr>
      </p:pic>
      <p:pic>
        <p:nvPicPr>
          <p:cNvPr id="9" name="Picture 8" descr="Screen shot 2010-11-22 at 10.59.34 PM.png"/>
          <p:cNvPicPr>
            <a:picLocks noChangeAspect="1"/>
          </p:cNvPicPr>
          <p:nvPr/>
        </p:nvPicPr>
        <p:blipFill>
          <a:blip r:embed="rId3"/>
          <a:stretch>
            <a:fillRect/>
          </a:stretch>
        </p:blipFill>
        <p:spPr>
          <a:xfrm>
            <a:off x="4629753" y="1031137"/>
            <a:ext cx="4182777" cy="2986319"/>
          </a:xfrm>
          <a:prstGeom prst="rect">
            <a:avLst/>
          </a:prstGeom>
        </p:spPr>
      </p:pic>
      <p:pic>
        <p:nvPicPr>
          <p:cNvPr id="11" name="Picture 10" descr="Screen shot 2010-11-22 at 11.43.48 PM.png"/>
          <p:cNvPicPr>
            <a:picLocks noChangeAspect="1"/>
          </p:cNvPicPr>
          <p:nvPr/>
        </p:nvPicPr>
        <p:blipFill>
          <a:blip r:embed="rId4"/>
          <a:srcRect r="3053"/>
          <a:stretch>
            <a:fillRect/>
          </a:stretch>
        </p:blipFill>
        <p:spPr>
          <a:xfrm>
            <a:off x="1023003" y="4466648"/>
            <a:ext cx="6734781" cy="1320800"/>
          </a:xfrm>
          <a:prstGeom prst="rect">
            <a:avLst/>
          </a:prstGeom>
        </p:spPr>
      </p:pic>
    </p:spTree>
    <p:extLst>
      <p:ext uri="{BB962C8B-B14F-4D97-AF65-F5344CB8AC3E}">
        <p14:creationId xmlns:p14="http://schemas.microsoft.com/office/powerpoint/2010/main" val="430702935"/>
      </p:ext>
    </p:extLst>
  </p:cSld>
  <p:clrMapOvr>
    <a:masterClrMapping/>
  </p:clrMapOvr>
  <p:transition spd="med">
    <p:diamon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69</a:t>
            </a:fld>
            <a:endParaRPr lang="en-US"/>
          </a:p>
        </p:txBody>
      </p:sp>
      <p:pic>
        <p:nvPicPr>
          <p:cNvPr id="7" name="Picture 6" descr="Screen shot 2010-11-22 at 11.17.36 PM.png"/>
          <p:cNvPicPr>
            <a:picLocks noChangeAspect="1"/>
          </p:cNvPicPr>
          <p:nvPr/>
        </p:nvPicPr>
        <p:blipFill>
          <a:blip r:embed="rId2"/>
          <a:stretch>
            <a:fillRect/>
          </a:stretch>
        </p:blipFill>
        <p:spPr>
          <a:xfrm>
            <a:off x="1850747" y="88025"/>
            <a:ext cx="4891048" cy="3944863"/>
          </a:xfrm>
          <a:prstGeom prst="rect">
            <a:avLst/>
          </a:prstGeom>
        </p:spPr>
      </p:pic>
      <p:pic>
        <p:nvPicPr>
          <p:cNvPr id="9" name="Picture 8" descr="Screen shot 2010-11-22 at 11.34.59 PM.png"/>
          <p:cNvPicPr>
            <a:picLocks noChangeAspect="1"/>
          </p:cNvPicPr>
          <p:nvPr/>
        </p:nvPicPr>
        <p:blipFill>
          <a:blip r:embed="rId3">
            <a:clrChange>
              <a:clrFrom>
                <a:srgbClr val="EAEEE0"/>
              </a:clrFrom>
              <a:clrTo>
                <a:srgbClr val="EAEEE0">
                  <a:alpha val="0"/>
                </a:srgbClr>
              </a:clrTo>
            </a:clrChange>
          </a:blip>
          <a:srcRect t="26940"/>
          <a:stretch>
            <a:fillRect/>
          </a:stretch>
        </p:blipFill>
        <p:spPr>
          <a:xfrm>
            <a:off x="1088762" y="4187418"/>
            <a:ext cx="6388100" cy="1067045"/>
          </a:xfrm>
          <a:prstGeom prst="rect">
            <a:avLst/>
          </a:prstGeom>
        </p:spPr>
      </p:pic>
      <p:pic>
        <p:nvPicPr>
          <p:cNvPr id="10" name="Picture 9" descr="Screen shot 2010-11-22 at 11.19.13 PM.png"/>
          <p:cNvPicPr>
            <a:picLocks noChangeAspect="1"/>
          </p:cNvPicPr>
          <p:nvPr/>
        </p:nvPicPr>
        <p:blipFill>
          <a:blip r:embed="rId4"/>
          <a:stretch>
            <a:fillRect/>
          </a:stretch>
        </p:blipFill>
        <p:spPr>
          <a:xfrm>
            <a:off x="2282053" y="5138893"/>
            <a:ext cx="3800612" cy="1235493"/>
          </a:xfrm>
          <a:prstGeom prst="rect">
            <a:avLst/>
          </a:prstGeom>
        </p:spPr>
      </p:pic>
    </p:spTree>
    <p:extLst>
      <p:ext uri="{BB962C8B-B14F-4D97-AF65-F5344CB8AC3E}">
        <p14:creationId xmlns:p14="http://schemas.microsoft.com/office/powerpoint/2010/main" val="2440404874"/>
      </p:ext>
    </p:extLst>
  </p:cSld>
  <p:clrMapOvr>
    <a:masterClrMapping/>
  </p:clrMapOvr>
  <p:transition spd="med">
    <p:diamon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7</a:t>
            </a:fld>
            <a:endParaRPr lang="en-US"/>
          </a:p>
        </p:txBody>
      </p:sp>
      <p:pic>
        <p:nvPicPr>
          <p:cNvPr id="7" name="Picture 6" descr="Screen shot 2010-11-15 at 11.04.10 PM.png"/>
          <p:cNvPicPr>
            <a:picLocks noChangeAspect="1"/>
          </p:cNvPicPr>
          <p:nvPr/>
        </p:nvPicPr>
        <p:blipFill>
          <a:blip r:embed="rId2"/>
          <a:stretch>
            <a:fillRect/>
          </a:stretch>
        </p:blipFill>
        <p:spPr>
          <a:xfrm>
            <a:off x="766869" y="287560"/>
            <a:ext cx="7283924" cy="5595049"/>
          </a:xfrm>
          <a:prstGeom prst="rect">
            <a:avLst/>
          </a:prstGeom>
        </p:spPr>
      </p:pic>
    </p:spTree>
    <p:extLst>
      <p:ext uri="{BB962C8B-B14F-4D97-AF65-F5344CB8AC3E}">
        <p14:creationId xmlns:p14="http://schemas.microsoft.com/office/powerpoint/2010/main" val="2365945226"/>
      </p:ext>
    </p:extLst>
  </p:cSld>
  <p:clrMapOvr>
    <a:masterClrMapping/>
  </p:clrMapOvr>
  <p:transition spd="med">
    <p:diamon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ChangeArrowheads="1"/>
          </p:cNvSpPr>
          <p:nvPr/>
        </p:nvSpPr>
        <p:spPr bwMode="auto">
          <a:xfrm>
            <a:off x="76200" y="3429000"/>
            <a:ext cx="4572000" cy="3352800"/>
          </a:xfrm>
          <a:prstGeom prst="rect">
            <a:avLst/>
          </a:prstGeom>
          <a:gradFill rotWithShape="0">
            <a:gsLst>
              <a:gs pos="0">
                <a:srgbClr val="FFCC99"/>
              </a:gs>
              <a:gs pos="100000">
                <a:srgbClr val="FFFFCC"/>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nSpc>
                <a:spcPct val="80000"/>
              </a:lnSpc>
            </a:pPr>
            <a:endParaRPr lang="en-GB" sz="2400" b="1">
              <a:solidFill>
                <a:srgbClr val="3333CC"/>
              </a:solidFill>
              <a:latin typeface="Times New Roman" charset="0"/>
            </a:endParaRPr>
          </a:p>
          <a:p>
            <a:pPr>
              <a:spcBef>
                <a:spcPct val="0"/>
              </a:spcBef>
            </a:pPr>
            <a:endParaRPr lang="en-GB" sz="2400" b="1">
              <a:solidFill>
                <a:srgbClr val="CC0000"/>
              </a:solidFill>
              <a:latin typeface="Times New Roman" charset="0"/>
            </a:endParaRPr>
          </a:p>
          <a:p>
            <a:pPr>
              <a:spcBef>
                <a:spcPct val="0"/>
              </a:spcBef>
            </a:pPr>
            <a:endParaRPr lang="en-GB" sz="2400" b="1">
              <a:solidFill>
                <a:schemeClr val="tx1"/>
              </a:solidFill>
              <a:latin typeface="Times New Roman" charset="0"/>
            </a:endParaRPr>
          </a:p>
        </p:txBody>
      </p:sp>
      <p:sp>
        <p:nvSpPr>
          <p:cNvPr id="239619" name="Line 3"/>
          <p:cNvSpPr>
            <a:spLocks noChangeShapeType="1"/>
          </p:cNvSpPr>
          <p:nvPr/>
        </p:nvSpPr>
        <p:spPr bwMode="auto">
          <a:xfrm>
            <a:off x="2362200" y="3429000"/>
            <a:ext cx="0" cy="3352800"/>
          </a:xfrm>
          <a:prstGeom prst="line">
            <a:avLst/>
          </a:prstGeom>
          <a:noFill/>
          <a:ln w="127000">
            <a:solidFill>
              <a:srgbClr val="99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9620" name="Rectangle 4"/>
          <p:cNvSpPr>
            <a:spLocks noChangeArrowheads="1"/>
          </p:cNvSpPr>
          <p:nvPr/>
        </p:nvSpPr>
        <p:spPr bwMode="auto">
          <a:xfrm>
            <a:off x="1525588" y="2971800"/>
            <a:ext cx="160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400" b="1">
                <a:solidFill>
                  <a:srgbClr val="FF0000"/>
                </a:solidFill>
                <a:latin typeface="Times New Roman" charset="0"/>
              </a:rPr>
              <a:t>membrána</a:t>
            </a:r>
          </a:p>
        </p:txBody>
      </p:sp>
      <p:sp>
        <p:nvSpPr>
          <p:cNvPr id="239621" name="Rectangle 5"/>
          <p:cNvSpPr>
            <a:spLocks noChangeArrowheads="1"/>
          </p:cNvSpPr>
          <p:nvPr/>
        </p:nvSpPr>
        <p:spPr bwMode="auto">
          <a:xfrm>
            <a:off x="304800" y="3581400"/>
            <a:ext cx="1828800" cy="38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pPr>
            <a:r>
              <a:rPr lang="en-GB" sz="2400" b="1">
                <a:solidFill>
                  <a:srgbClr val="3333CC"/>
                </a:solidFill>
                <a:latin typeface="Times New Roman" charset="0"/>
              </a:rPr>
              <a:t>Elektrolyt I</a:t>
            </a:r>
          </a:p>
        </p:txBody>
      </p:sp>
      <p:sp>
        <p:nvSpPr>
          <p:cNvPr id="239622" name="Rectangle 6"/>
          <p:cNvSpPr>
            <a:spLocks noChangeArrowheads="1"/>
          </p:cNvSpPr>
          <p:nvPr/>
        </p:nvSpPr>
        <p:spPr bwMode="auto">
          <a:xfrm>
            <a:off x="2819400" y="4797425"/>
            <a:ext cx="1357313" cy="366713"/>
          </a:xfrm>
          <a:prstGeom prst="rect">
            <a:avLst/>
          </a:prstGeom>
          <a:solidFill>
            <a:srgbClr val="99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1800" b="1">
                <a:solidFill>
                  <a:schemeClr val="tx1"/>
                </a:solidFill>
                <a:latin typeface="Times New Roman" charset="0"/>
              </a:rPr>
              <a:t>Ani</a:t>
            </a:r>
            <a:r>
              <a:rPr lang="cs-CZ" sz="1800" b="1">
                <a:solidFill>
                  <a:schemeClr val="tx1"/>
                </a:solidFill>
                <a:latin typeface="Times New Roman" charset="0"/>
              </a:rPr>
              <a:t>onty</a:t>
            </a:r>
            <a:r>
              <a:rPr lang="en-GB" sz="1800" b="1">
                <a:solidFill>
                  <a:schemeClr val="tx1"/>
                </a:solidFill>
                <a:latin typeface="Times New Roman" charset="0"/>
              </a:rPr>
              <a:t> c</a:t>
            </a:r>
            <a:r>
              <a:rPr lang="en-GB" sz="1800" b="1" baseline="-25000">
                <a:solidFill>
                  <a:schemeClr val="tx1"/>
                </a:solidFill>
                <a:latin typeface="Times New Roman" charset="0"/>
              </a:rPr>
              <a:t>A</a:t>
            </a:r>
            <a:r>
              <a:rPr lang="en-GB" sz="1800" b="1" baseline="30000">
                <a:solidFill>
                  <a:schemeClr val="tx1"/>
                </a:solidFill>
                <a:latin typeface="Times New Roman" charset="0"/>
              </a:rPr>
              <a:t>II</a:t>
            </a:r>
            <a:endParaRPr lang="en-GB" sz="1800" b="1" baseline="30000">
              <a:solidFill>
                <a:srgbClr val="CC0000"/>
              </a:solidFill>
              <a:latin typeface="Times New Roman" charset="0"/>
            </a:endParaRPr>
          </a:p>
        </p:txBody>
      </p:sp>
      <p:sp>
        <p:nvSpPr>
          <p:cNvPr id="239623" name="Rectangle 7"/>
          <p:cNvSpPr>
            <a:spLocks noChangeArrowheads="1"/>
          </p:cNvSpPr>
          <p:nvPr/>
        </p:nvSpPr>
        <p:spPr bwMode="auto">
          <a:xfrm>
            <a:off x="228600" y="4724400"/>
            <a:ext cx="1822450" cy="457200"/>
          </a:xfrm>
          <a:prstGeom prst="rect">
            <a:avLst/>
          </a:prstGeom>
          <a:solidFill>
            <a:srgbClr val="99C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0"/>
              </a:spcBef>
            </a:pPr>
            <a:r>
              <a:rPr lang="en-GB" sz="2400" b="1">
                <a:solidFill>
                  <a:srgbClr val="CC0000"/>
                </a:solidFill>
                <a:latin typeface="Times New Roman" charset="0"/>
              </a:rPr>
              <a:t>Kati</a:t>
            </a:r>
            <a:r>
              <a:rPr lang="cs-CZ" sz="2400" b="1">
                <a:solidFill>
                  <a:srgbClr val="CC0000"/>
                </a:solidFill>
                <a:latin typeface="Times New Roman" charset="0"/>
              </a:rPr>
              <a:t>onty</a:t>
            </a:r>
            <a:r>
              <a:rPr lang="en-GB" sz="2400" b="1">
                <a:solidFill>
                  <a:srgbClr val="CC0000"/>
                </a:solidFill>
                <a:latin typeface="Times New Roman" charset="0"/>
              </a:rPr>
              <a:t> c</a:t>
            </a:r>
            <a:r>
              <a:rPr lang="cs-CZ" sz="2400" b="1" baseline="-25000">
                <a:solidFill>
                  <a:srgbClr val="CC0000"/>
                </a:solidFill>
                <a:latin typeface="Times New Roman" charset="0"/>
              </a:rPr>
              <a:t>K</a:t>
            </a:r>
            <a:r>
              <a:rPr lang="en-GB" sz="2400" b="1" baseline="30000">
                <a:solidFill>
                  <a:srgbClr val="CC0000"/>
                </a:solidFill>
                <a:latin typeface="Times New Roman" charset="0"/>
              </a:rPr>
              <a:t>I</a:t>
            </a:r>
            <a:r>
              <a:rPr lang="en-GB" sz="2400" b="1">
                <a:solidFill>
                  <a:srgbClr val="CC0000"/>
                </a:solidFill>
                <a:latin typeface="Times New Roman" charset="0"/>
              </a:rPr>
              <a:t>  </a:t>
            </a:r>
            <a:endParaRPr lang="en-GB" sz="2400" b="1" baseline="30000">
              <a:solidFill>
                <a:srgbClr val="CC0000"/>
              </a:solidFill>
              <a:latin typeface="Times New Roman" charset="0"/>
            </a:endParaRPr>
          </a:p>
        </p:txBody>
      </p:sp>
      <p:sp>
        <p:nvSpPr>
          <p:cNvPr id="239624" name="Line 8"/>
          <p:cNvSpPr>
            <a:spLocks noChangeShapeType="1"/>
          </p:cNvSpPr>
          <p:nvPr/>
        </p:nvSpPr>
        <p:spPr bwMode="auto">
          <a:xfrm>
            <a:off x="1905000" y="5181600"/>
            <a:ext cx="838200" cy="6858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9625" name="Rectangle 9"/>
          <p:cNvSpPr>
            <a:spLocks noChangeArrowheads="1"/>
          </p:cNvSpPr>
          <p:nvPr/>
        </p:nvSpPr>
        <p:spPr bwMode="auto">
          <a:xfrm>
            <a:off x="827088" y="188913"/>
            <a:ext cx="7485062" cy="1298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0"/>
              </a:spcBef>
            </a:pPr>
            <a:r>
              <a:rPr lang="cs-CZ" sz="4400" b="1">
                <a:solidFill>
                  <a:srgbClr val="FFCC66"/>
                </a:solidFill>
              </a:rPr>
              <a:t>Jednoduchý případ</a:t>
            </a:r>
          </a:p>
          <a:p>
            <a:pPr>
              <a:lnSpc>
                <a:spcPct val="90000"/>
              </a:lnSpc>
              <a:spcBef>
                <a:spcPct val="0"/>
              </a:spcBef>
            </a:pPr>
            <a:r>
              <a:rPr lang="cs-CZ" sz="4400" b="1">
                <a:solidFill>
                  <a:srgbClr val="FFCC66"/>
                </a:solidFill>
              </a:rPr>
              <a:t>membránové rovnováhy (1)</a:t>
            </a:r>
          </a:p>
        </p:txBody>
      </p:sp>
      <p:sp>
        <p:nvSpPr>
          <p:cNvPr id="239626" name="Rectangle 10"/>
          <p:cNvSpPr>
            <a:spLocks noChangeArrowheads="1"/>
          </p:cNvSpPr>
          <p:nvPr/>
        </p:nvSpPr>
        <p:spPr bwMode="auto">
          <a:xfrm>
            <a:off x="2514600" y="3578225"/>
            <a:ext cx="2057400" cy="38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pPr>
            <a:r>
              <a:rPr lang="en-GB" sz="2400" b="1">
                <a:solidFill>
                  <a:srgbClr val="3333CC"/>
                </a:solidFill>
                <a:latin typeface="Times New Roman" charset="0"/>
              </a:rPr>
              <a:t>Elektrolyt II</a:t>
            </a:r>
          </a:p>
        </p:txBody>
      </p:sp>
      <p:sp>
        <p:nvSpPr>
          <p:cNvPr id="239627" name="Rectangle 11"/>
          <p:cNvSpPr>
            <a:spLocks noChangeArrowheads="1"/>
          </p:cNvSpPr>
          <p:nvPr/>
        </p:nvSpPr>
        <p:spPr bwMode="auto">
          <a:xfrm>
            <a:off x="2744788" y="5867400"/>
            <a:ext cx="1827212" cy="457200"/>
          </a:xfrm>
          <a:prstGeom prst="rect">
            <a:avLst/>
          </a:prstGeom>
          <a:solidFill>
            <a:srgbClr val="99C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0"/>
              </a:spcBef>
            </a:pPr>
            <a:r>
              <a:rPr lang="en-GB" sz="1800" b="1">
                <a:solidFill>
                  <a:srgbClr val="CC0000"/>
                </a:solidFill>
                <a:latin typeface="Times New Roman" charset="0"/>
              </a:rPr>
              <a:t>Kati</a:t>
            </a:r>
            <a:r>
              <a:rPr lang="cs-CZ" sz="1800" b="1">
                <a:solidFill>
                  <a:srgbClr val="CC0000"/>
                </a:solidFill>
                <a:latin typeface="Times New Roman" charset="0"/>
              </a:rPr>
              <a:t>onty</a:t>
            </a:r>
            <a:r>
              <a:rPr lang="en-GB" sz="1800" b="1">
                <a:solidFill>
                  <a:srgbClr val="CC0000"/>
                </a:solidFill>
                <a:latin typeface="Times New Roman" charset="0"/>
              </a:rPr>
              <a:t> c</a:t>
            </a:r>
            <a:r>
              <a:rPr lang="cs-CZ" sz="1800" b="1" baseline="-25000">
                <a:solidFill>
                  <a:srgbClr val="CC0000"/>
                </a:solidFill>
                <a:latin typeface="Times New Roman" charset="0"/>
              </a:rPr>
              <a:t>K</a:t>
            </a:r>
            <a:r>
              <a:rPr lang="en-GB" sz="1800" b="1" baseline="30000">
                <a:solidFill>
                  <a:srgbClr val="CC0000"/>
                </a:solidFill>
                <a:latin typeface="Times New Roman" charset="0"/>
              </a:rPr>
              <a:t>II</a:t>
            </a:r>
            <a:r>
              <a:rPr lang="en-GB" sz="2400" b="1">
                <a:solidFill>
                  <a:srgbClr val="CC0000"/>
                </a:solidFill>
                <a:latin typeface="Times New Roman" charset="0"/>
              </a:rPr>
              <a:t>  </a:t>
            </a:r>
            <a:endParaRPr lang="en-GB" sz="2400" b="1" baseline="30000">
              <a:solidFill>
                <a:srgbClr val="CC0000"/>
              </a:solidFill>
              <a:latin typeface="Times New Roman" charset="0"/>
            </a:endParaRPr>
          </a:p>
        </p:txBody>
      </p:sp>
      <p:sp>
        <p:nvSpPr>
          <p:cNvPr id="239628" name="Rectangle 12"/>
          <p:cNvSpPr>
            <a:spLocks noChangeArrowheads="1"/>
          </p:cNvSpPr>
          <p:nvPr/>
        </p:nvSpPr>
        <p:spPr bwMode="auto">
          <a:xfrm>
            <a:off x="457200" y="5867400"/>
            <a:ext cx="1671638" cy="457200"/>
          </a:xfrm>
          <a:prstGeom prst="rect">
            <a:avLst/>
          </a:prstGeom>
          <a:solidFill>
            <a:srgbClr val="99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chemeClr val="tx1"/>
                </a:solidFill>
                <a:latin typeface="Times New Roman" charset="0"/>
              </a:rPr>
              <a:t>Ani</a:t>
            </a:r>
            <a:r>
              <a:rPr lang="cs-CZ" sz="2400" b="1">
                <a:solidFill>
                  <a:schemeClr val="tx1"/>
                </a:solidFill>
                <a:latin typeface="Times New Roman" charset="0"/>
              </a:rPr>
              <a:t>onty</a:t>
            </a:r>
            <a:r>
              <a:rPr lang="en-GB" sz="2400" b="1">
                <a:solidFill>
                  <a:schemeClr val="tx1"/>
                </a:solidFill>
                <a:latin typeface="Times New Roman" charset="0"/>
              </a:rPr>
              <a:t> c</a:t>
            </a:r>
            <a:r>
              <a:rPr lang="en-GB" sz="2400" b="1" baseline="-25000">
                <a:solidFill>
                  <a:schemeClr val="tx1"/>
                </a:solidFill>
                <a:latin typeface="Times New Roman" charset="0"/>
              </a:rPr>
              <a:t>A</a:t>
            </a:r>
            <a:r>
              <a:rPr lang="en-GB" sz="2400" b="1" baseline="30000">
                <a:solidFill>
                  <a:schemeClr val="tx1"/>
                </a:solidFill>
                <a:latin typeface="Times New Roman" charset="0"/>
              </a:rPr>
              <a:t>I</a:t>
            </a:r>
            <a:endParaRPr lang="en-GB" sz="2400" b="1" baseline="30000">
              <a:solidFill>
                <a:srgbClr val="CC0000"/>
              </a:solidFill>
              <a:latin typeface="Times New Roman" charset="0"/>
            </a:endParaRPr>
          </a:p>
        </p:txBody>
      </p:sp>
      <p:sp>
        <p:nvSpPr>
          <p:cNvPr id="239629" name="Rectangle 13"/>
          <p:cNvSpPr>
            <a:spLocks noChangeArrowheads="1"/>
          </p:cNvSpPr>
          <p:nvPr/>
        </p:nvSpPr>
        <p:spPr bwMode="auto">
          <a:xfrm>
            <a:off x="179388" y="1484313"/>
            <a:ext cx="8839200" cy="12629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90000"/>
              </a:lnSpc>
              <a:spcBef>
                <a:spcPct val="0"/>
              </a:spcBef>
            </a:pPr>
            <a:r>
              <a:rPr lang="cs-CZ" sz="2800" b="1" dirty="0">
                <a:solidFill>
                  <a:srgbClr val="000000"/>
                </a:solidFill>
              </a:rPr>
              <a:t>Týž elektrolyt na obou stranách membrány, ale v různých koncentracích (</a:t>
            </a:r>
            <a:r>
              <a:rPr lang="cs-CZ" sz="2800" b="1" dirty="0" err="1">
                <a:solidFill>
                  <a:srgbClr val="000000"/>
                </a:solidFill>
              </a:rPr>
              <a:t>c</a:t>
            </a:r>
            <a:r>
              <a:rPr lang="cs-CZ" sz="2800" b="1" baseline="30000" dirty="0" err="1">
                <a:solidFill>
                  <a:srgbClr val="000000"/>
                </a:solidFill>
              </a:rPr>
              <a:t>I</a:t>
            </a:r>
            <a:r>
              <a:rPr lang="cs-CZ" sz="2800" b="1" dirty="0">
                <a:solidFill>
                  <a:srgbClr val="000000"/>
                </a:solidFill>
              </a:rPr>
              <a:t> &gt; </a:t>
            </a:r>
            <a:r>
              <a:rPr lang="cs-CZ" sz="2800" b="1" dirty="0" err="1">
                <a:solidFill>
                  <a:srgbClr val="000000"/>
                </a:solidFill>
              </a:rPr>
              <a:t>c</a:t>
            </a:r>
            <a:r>
              <a:rPr lang="cs-CZ" sz="2800" b="1" baseline="30000" dirty="0" err="1">
                <a:solidFill>
                  <a:srgbClr val="000000"/>
                </a:solidFill>
              </a:rPr>
              <a:t>II</a:t>
            </a:r>
            <a:r>
              <a:rPr lang="cs-CZ" sz="2800" b="1" dirty="0">
                <a:solidFill>
                  <a:srgbClr val="000000"/>
                </a:solidFill>
              </a:rPr>
              <a:t>), membrána je permeabilní jen pro kationty</a:t>
            </a:r>
          </a:p>
        </p:txBody>
      </p:sp>
      <p:sp>
        <p:nvSpPr>
          <p:cNvPr id="239630" name="Rectangle 14"/>
          <p:cNvSpPr>
            <a:spLocks noChangeArrowheads="1"/>
          </p:cNvSpPr>
          <p:nvPr/>
        </p:nvSpPr>
        <p:spPr bwMode="auto">
          <a:xfrm>
            <a:off x="4724400" y="2876550"/>
            <a:ext cx="4419600" cy="3589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77825" indent="-377825" algn="l">
              <a:lnSpc>
                <a:spcPct val="90000"/>
              </a:lnSpc>
              <a:spcBef>
                <a:spcPct val="0"/>
              </a:spcBef>
            </a:pPr>
            <a:r>
              <a:rPr lang="cs-CZ" sz="2800" b="1">
                <a:solidFill>
                  <a:srgbClr val="000000"/>
                </a:solidFill>
              </a:rPr>
              <a:t>Výsledek:</a:t>
            </a:r>
          </a:p>
          <a:p>
            <a:pPr marL="377825" indent="-377825" algn="l">
              <a:lnSpc>
                <a:spcPct val="90000"/>
              </a:lnSpc>
              <a:spcBef>
                <a:spcPct val="0"/>
              </a:spcBef>
            </a:pPr>
            <a:r>
              <a:rPr lang="cs-CZ" sz="2800" b="1">
                <a:solidFill>
                  <a:srgbClr val="000000"/>
                </a:solidFill>
              </a:rPr>
              <a:t>elektrická dvojvrstva </a:t>
            </a:r>
            <a:r>
              <a:rPr lang="cs-CZ" sz="2800">
                <a:solidFill>
                  <a:srgbClr val="000000"/>
                </a:solidFill>
              </a:rPr>
              <a:t>vytvoří se na membráně</a:t>
            </a:r>
            <a:endParaRPr lang="cs-CZ" sz="2800" b="1">
              <a:solidFill>
                <a:srgbClr val="000000"/>
              </a:solidFill>
            </a:endParaRPr>
          </a:p>
          <a:p>
            <a:pPr marL="377825" indent="-377825" algn="l">
              <a:lnSpc>
                <a:spcPct val="90000"/>
              </a:lnSpc>
              <a:spcBef>
                <a:spcPct val="0"/>
              </a:spcBef>
            </a:pPr>
            <a:r>
              <a:rPr lang="cs-CZ" sz="2800" b="1">
                <a:solidFill>
                  <a:srgbClr val="000000"/>
                </a:solidFill>
              </a:rPr>
              <a:t>vrstva 1:                  anionty zastaveny na straně I</a:t>
            </a:r>
          </a:p>
          <a:p>
            <a:pPr marL="377825" indent="-377825" algn="l">
              <a:lnSpc>
                <a:spcPct val="90000"/>
              </a:lnSpc>
              <a:spcBef>
                <a:spcPct val="0"/>
              </a:spcBef>
            </a:pPr>
            <a:r>
              <a:rPr lang="cs-CZ" sz="2800" b="1">
                <a:solidFill>
                  <a:srgbClr val="000000"/>
                </a:solidFill>
              </a:rPr>
              <a:t>vrstva 2:                  kationty přitahovány k aniontům (II)  </a:t>
            </a: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4" name="Slide Number Placeholder 3"/>
          <p:cNvSpPr>
            <a:spLocks noGrp="1"/>
          </p:cNvSpPr>
          <p:nvPr>
            <p:ph type="sldNum" sz="quarter" idx="12"/>
          </p:nvPr>
        </p:nvSpPr>
        <p:spPr/>
        <p:txBody>
          <a:bodyPr/>
          <a:lstStyle/>
          <a:p>
            <a:fld id="{79C74054-04FF-634B-A380-217669AB6253}" type="slidenum">
              <a:rPr lang="cs-CZ" smtClean="0"/>
              <a:pPr/>
              <a:t>70</a:t>
            </a:fld>
            <a:endParaRPr lang="cs-CZ"/>
          </a:p>
        </p:txBody>
      </p:sp>
    </p:spTree>
  </p:cSld>
  <p:clrMapOvr>
    <a:masterClrMapping/>
  </p:clrMapOvr>
  <p:transition spd="med">
    <p:diamond/>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76200" y="3429000"/>
            <a:ext cx="4572000" cy="3352800"/>
          </a:xfrm>
          <a:prstGeom prst="rect">
            <a:avLst/>
          </a:prstGeom>
          <a:gradFill rotWithShape="0">
            <a:gsLst>
              <a:gs pos="0">
                <a:srgbClr val="FFCC99"/>
              </a:gs>
              <a:gs pos="100000">
                <a:srgbClr val="FFFFCC"/>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nSpc>
                <a:spcPct val="80000"/>
              </a:lnSpc>
            </a:pPr>
            <a:endParaRPr lang="en-GB" sz="2400" b="1">
              <a:solidFill>
                <a:srgbClr val="3333CC"/>
              </a:solidFill>
              <a:latin typeface="Times New Roman" charset="0"/>
            </a:endParaRPr>
          </a:p>
          <a:p>
            <a:pPr>
              <a:spcBef>
                <a:spcPct val="0"/>
              </a:spcBef>
            </a:pPr>
            <a:endParaRPr lang="en-GB" sz="2400" b="1">
              <a:solidFill>
                <a:srgbClr val="CC0000"/>
              </a:solidFill>
              <a:latin typeface="Times New Roman" charset="0"/>
            </a:endParaRPr>
          </a:p>
          <a:p>
            <a:pPr>
              <a:spcBef>
                <a:spcPct val="0"/>
              </a:spcBef>
            </a:pPr>
            <a:endParaRPr lang="en-GB" sz="2400" b="1">
              <a:solidFill>
                <a:schemeClr val="tx1"/>
              </a:solidFill>
              <a:latin typeface="Times New Roman" charset="0"/>
            </a:endParaRPr>
          </a:p>
        </p:txBody>
      </p:sp>
      <p:sp>
        <p:nvSpPr>
          <p:cNvPr id="241667" name="Line 3"/>
          <p:cNvSpPr>
            <a:spLocks noChangeShapeType="1"/>
          </p:cNvSpPr>
          <p:nvPr/>
        </p:nvSpPr>
        <p:spPr bwMode="auto">
          <a:xfrm>
            <a:off x="2362200" y="3429000"/>
            <a:ext cx="0" cy="3352800"/>
          </a:xfrm>
          <a:prstGeom prst="line">
            <a:avLst/>
          </a:prstGeom>
          <a:noFill/>
          <a:ln w="127000">
            <a:solidFill>
              <a:srgbClr val="99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1668" name="Rectangle 4"/>
          <p:cNvSpPr>
            <a:spLocks noChangeArrowheads="1"/>
          </p:cNvSpPr>
          <p:nvPr/>
        </p:nvSpPr>
        <p:spPr bwMode="auto">
          <a:xfrm>
            <a:off x="1525588" y="2971800"/>
            <a:ext cx="160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400" b="1">
                <a:solidFill>
                  <a:srgbClr val="FF0000"/>
                </a:solidFill>
                <a:latin typeface="Times New Roman" charset="0"/>
              </a:rPr>
              <a:t>membrána</a:t>
            </a:r>
          </a:p>
        </p:txBody>
      </p:sp>
      <p:sp>
        <p:nvSpPr>
          <p:cNvPr id="241669" name="Rectangle 5"/>
          <p:cNvSpPr>
            <a:spLocks noChangeArrowheads="1"/>
          </p:cNvSpPr>
          <p:nvPr/>
        </p:nvSpPr>
        <p:spPr bwMode="auto">
          <a:xfrm>
            <a:off x="304800" y="3581400"/>
            <a:ext cx="1828800" cy="38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pPr>
            <a:r>
              <a:rPr lang="en-GB" sz="2400" b="1">
                <a:solidFill>
                  <a:srgbClr val="3333CC"/>
                </a:solidFill>
                <a:latin typeface="Times New Roman" charset="0"/>
              </a:rPr>
              <a:t>Elektrolyt I</a:t>
            </a:r>
          </a:p>
        </p:txBody>
      </p:sp>
      <p:sp>
        <p:nvSpPr>
          <p:cNvPr id="241670" name="Rectangle 6"/>
          <p:cNvSpPr>
            <a:spLocks noChangeArrowheads="1"/>
          </p:cNvSpPr>
          <p:nvPr/>
        </p:nvSpPr>
        <p:spPr bwMode="auto">
          <a:xfrm>
            <a:off x="2819400" y="4797425"/>
            <a:ext cx="1357313" cy="366713"/>
          </a:xfrm>
          <a:prstGeom prst="rect">
            <a:avLst/>
          </a:prstGeom>
          <a:solidFill>
            <a:srgbClr val="99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1800" b="1">
                <a:solidFill>
                  <a:schemeClr val="tx1"/>
                </a:solidFill>
                <a:latin typeface="Times New Roman" charset="0"/>
              </a:rPr>
              <a:t>Ani</a:t>
            </a:r>
            <a:r>
              <a:rPr lang="cs-CZ" sz="1800" b="1">
                <a:solidFill>
                  <a:schemeClr val="tx1"/>
                </a:solidFill>
                <a:latin typeface="Times New Roman" charset="0"/>
              </a:rPr>
              <a:t>onty</a:t>
            </a:r>
            <a:r>
              <a:rPr lang="en-GB" sz="1800" b="1">
                <a:solidFill>
                  <a:schemeClr val="tx1"/>
                </a:solidFill>
                <a:latin typeface="Times New Roman" charset="0"/>
              </a:rPr>
              <a:t> c</a:t>
            </a:r>
            <a:r>
              <a:rPr lang="en-GB" sz="1800" b="1" baseline="-25000">
                <a:solidFill>
                  <a:schemeClr val="tx1"/>
                </a:solidFill>
                <a:latin typeface="Times New Roman" charset="0"/>
              </a:rPr>
              <a:t>A</a:t>
            </a:r>
            <a:r>
              <a:rPr lang="en-GB" sz="1800" b="1" baseline="30000">
                <a:solidFill>
                  <a:schemeClr val="tx1"/>
                </a:solidFill>
                <a:latin typeface="Times New Roman" charset="0"/>
              </a:rPr>
              <a:t>II</a:t>
            </a:r>
            <a:endParaRPr lang="en-GB" sz="1800" b="1" baseline="30000">
              <a:solidFill>
                <a:srgbClr val="CC0000"/>
              </a:solidFill>
              <a:latin typeface="Times New Roman" charset="0"/>
            </a:endParaRPr>
          </a:p>
        </p:txBody>
      </p:sp>
      <p:sp>
        <p:nvSpPr>
          <p:cNvPr id="241671" name="Rectangle 7"/>
          <p:cNvSpPr>
            <a:spLocks noChangeArrowheads="1"/>
          </p:cNvSpPr>
          <p:nvPr/>
        </p:nvSpPr>
        <p:spPr bwMode="auto">
          <a:xfrm>
            <a:off x="179388" y="4724400"/>
            <a:ext cx="1800225" cy="457200"/>
          </a:xfrm>
          <a:prstGeom prst="rect">
            <a:avLst/>
          </a:prstGeom>
          <a:solidFill>
            <a:srgbClr val="99C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0"/>
              </a:spcBef>
            </a:pPr>
            <a:r>
              <a:rPr lang="en-GB" sz="2400" b="1">
                <a:solidFill>
                  <a:srgbClr val="CC0000"/>
                </a:solidFill>
                <a:latin typeface="Times New Roman" charset="0"/>
              </a:rPr>
              <a:t>Kati</a:t>
            </a:r>
            <a:r>
              <a:rPr lang="cs-CZ" sz="2400" b="1">
                <a:solidFill>
                  <a:srgbClr val="CC0000"/>
                </a:solidFill>
                <a:latin typeface="Times New Roman" charset="0"/>
              </a:rPr>
              <a:t>onty</a:t>
            </a:r>
            <a:r>
              <a:rPr lang="en-GB" sz="2400" b="1">
                <a:solidFill>
                  <a:srgbClr val="CC0000"/>
                </a:solidFill>
                <a:latin typeface="Times New Roman" charset="0"/>
              </a:rPr>
              <a:t> c</a:t>
            </a:r>
            <a:r>
              <a:rPr lang="cs-CZ" sz="2400" b="1" baseline="-25000">
                <a:solidFill>
                  <a:srgbClr val="CC0000"/>
                </a:solidFill>
                <a:latin typeface="Times New Roman" charset="0"/>
              </a:rPr>
              <a:t>K</a:t>
            </a:r>
            <a:r>
              <a:rPr lang="en-GB" sz="2400" b="1" baseline="30000">
                <a:solidFill>
                  <a:srgbClr val="CC0000"/>
                </a:solidFill>
                <a:latin typeface="Times New Roman" charset="0"/>
              </a:rPr>
              <a:t>I</a:t>
            </a:r>
            <a:r>
              <a:rPr lang="en-GB" sz="2400" b="1">
                <a:solidFill>
                  <a:srgbClr val="CC0000"/>
                </a:solidFill>
                <a:latin typeface="Times New Roman" charset="0"/>
              </a:rPr>
              <a:t>  </a:t>
            </a:r>
            <a:endParaRPr lang="en-GB" sz="2400" b="1" baseline="30000">
              <a:solidFill>
                <a:srgbClr val="CC0000"/>
              </a:solidFill>
              <a:latin typeface="Times New Roman" charset="0"/>
            </a:endParaRPr>
          </a:p>
        </p:txBody>
      </p:sp>
      <p:sp>
        <p:nvSpPr>
          <p:cNvPr id="241672" name="Line 8"/>
          <p:cNvSpPr>
            <a:spLocks noChangeShapeType="1"/>
          </p:cNvSpPr>
          <p:nvPr/>
        </p:nvSpPr>
        <p:spPr bwMode="auto">
          <a:xfrm>
            <a:off x="1905000" y="5181600"/>
            <a:ext cx="838200" cy="6858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1673" name="Rectangle 9"/>
          <p:cNvSpPr>
            <a:spLocks noChangeArrowheads="1"/>
          </p:cNvSpPr>
          <p:nvPr/>
        </p:nvSpPr>
        <p:spPr bwMode="auto">
          <a:xfrm>
            <a:off x="827088" y="260350"/>
            <a:ext cx="7485062" cy="1231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80000"/>
              </a:lnSpc>
            </a:pPr>
            <a:r>
              <a:rPr lang="cs-CZ" sz="4400" b="1">
                <a:solidFill>
                  <a:srgbClr val="FFCC66"/>
                </a:solidFill>
              </a:rPr>
              <a:t>Jednoduchý případ</a:t>
            </a:r>
          </a:p>
          <a:p>
            <a:pPr>
              <a:lnSpc>
                <a:spcPct val="90000"/>
              </a:lnSpc>
              <a:spcBef>
                <a:spcPct val="0"/>
              </a:spcBef>
            </a:pPr>
            <a:r>
              <a:rPr lang="cs-CZ" sz="4400" b="1">
                <a:solidFill>
                  <a:srgbClr val="FFCC66"/>
                </a:solidFill>
              </a:rPr>
              <a:t>membránové rovnováhy (2)</a:t>
            </a:r>
          </a:p>
        </p:txBody>
      </p:sp>
      <p:sp>
        <p:nvSpPr>
          <p:cNvPr id="241674" name="Rectangle 10"/>
          <p:cNvSpPr>
            <a:spLocks noChangeArrowheads="1"/>
          </p:cNvSpPr>
          <p:nvPr/>
        </p:nvSpPr>
        <p:spPr bwMode="auto">
          <a:xfrm>
            <a:off x="2514600" y="3578225"/>
            <a:ext cx="2057400" cy="38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pPr>
            <a:r>
              <a:rPr lang="en-GB" sz="2400" b="1">
                <a:solidFill>
                  <a:srgbClr val="3333CC"/>
                </a:solidFill>
                <a:latin typeface="Times New Roman" charset="0"/>
              </a:rPr>
              <a:t>Elektrolyt II</a:t>
            </a:r>
          </a:p>
        </p:txBody>
      </p:sp>
      <p:sp>
        <p:nvSpPr>
          <p:cNvPr id="241675" name="Rectangle 11"/>
          <p:cNvSpPr>
            <a:spLocks noChangeArrowheads="1"/>
          </p:cNvSpPr>
          <p:nvPr/>
        </p:nvSpPr>
        <p:spPr bwMode="auto">
          <a:xfrm>
            <a:off x="2744788" y="5867400"/>
            <a:ext cx="1827212" cy="457200"/>
          </a:xfrm>
          <a:prstGeom prst="rect">
            <a:avLst/>
          </a:prstGeom>
          <a:solidFill>
            <a:srgbClr val="99C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0"/>
              </a:spcBef>
            </a:pPr>
            <a:r>
              <a:rPr lang="en-GB" sz="1800" b="1">
                <a:solidFill>
                  <a:srgbClr val="CC0000"/>
                </a:solidFill>
                <a:latin typeface="Times New Roman" charset="0"/>
              </a:rPr>
              <a:t>Kat</a:t>
            </a:r>
            <a:r>
              <a:rPr lang="cs-CZ" sz="1800" b="1">
                <a:solidFill>
                  <a:srgbClr val="CC0000"/>
                </a:solidFill>
                <a:latin typeface="Times New Roman" charset="0"/>
              </a:rPr>
              <a:t>ionty</a:t>
            </a:r>
            <a:r>
              <a:rPr lang="en-GB" sz="1800" b="1">
                <a:solidFill>
                  <a:srgbClr val="CC0000"/>
                </a:solidFill>
                <a:latin typeface="Times New Roman" charset="0"/>
              </a:rPr>
              <a:t> c</a:t>
            </a:r>
            <a:r>
              <a:rPr lang="cs-CZ" sz="1800" b="1" baseline="-25000">
                <a:solidFill>
                  <a:srgbClr val="CC0000"/>
                </a:solidFill>
                <a:latin typeface="Times New Roman" charset="0"/>
              </a:rPr>
              <a:t>K</a:t>
            </a:r>
            <a:r>
              <a:rPr lang="en-GB" sz="1800" b="1" baseline="30000">
                <a:solidFill>
                  <a:srgbClr val="CC0000"/>
                </a:solidFill>
                <a:latin typeface="Times New Roman" charset="0"/>
              </a:rPr>
              <a:t>II</a:t>
            </a:r>
            <a:r>
              <a:rPr lang="en-GB" sz="2400" b="1">
                <a:solidFill>
                  <a:srgbClr val="CC0000"/>
                </a:solidFill>
                <a:latin typeface="Times New Roman" charset="0"/>
              </a:rPr>
              <a:t>  </a:t>
            </a:r>
            <a:endParaRPr lang="en-GB" sz="2400" b="1" baseline="30000">
              <a:solidFill>
                <a:srgbClr val="CC0000"/>
              </a:solidFill>
              <a:latin typeface="Times New Roman" charset="0"/>
            </a:endParaRPr>
          </a:p>
        </p:txBody>
      </p:sp>
      <p:sp>
        <p:nvSpPr>
          <p:cNvPr id="241676" name="Rectangle 12"/>
          <p:cNvSpPr>
            <a:spLocks noChangeArrowheads="1"/>
          </p:cNvSpPr>
          <p:nvPr/>
        </p:nvSpPr>
        <p:spPr bwMode="auto">
          <a:xfrm>
            <a:off x="457200" y="5867400"/>
            <a:ext cx="1671638" cy="457200"/>
          </a:xfrm>
          <a:prstGeom prst="rect">
            <a:avLst/>
          </a:prstGeom>
          <a:solidFill>
            <a:srgbClr val="99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chemeClr val="tx1"/>
                </a:solidFill>
                <a:latin typeface="Times New Roman" charset="0"/>
              </a:rPr>
              <a:t>Ani</a:t>
            </a:r>
            <a:r>
              <a:rPr lang="cs-CZ" sz="2400" b="1">
                <a:solidFill>
                  <a:schemeClr val="tx1"/>
                </a:solidFill>
                <a:latin typeface="Times New Roman" charset="0"/>
              </a:rPr>
              <a:t>onty</a:t>
            </a:r>
            <a:r>
              <a:rPr lang="en-GB" sz="2400" b="1">
                <a:solidFill>
                  <a:schemeClr val="tx1"/>
                </a:solidFill>
                <a:latin typeface="Times New Roman" charset="0"/>
              </a:rPr>
              <a:t> c</a:t>
            </a:r>
            <a:r>
              <a:rPr lang="en-GB" sz="2400" b="1" baseline="-25000">
                <a:solidFill>
                  <a:schemeClr val="tx1"/>
                </a:solidFill>
                <a:latin typeface="Times New Roman" charset="0"/>
              </a:rPr>
              <a:t>A</a:t>
            </a:r>
            <a:r>
              <a:rPr lang="en-GB" sz="2400" b="1" baseline="30000">
                <a:solidFill>
                  <a:schemeClr val="tx1"/>
                </a:solidFill>
                <a:latin typeface="Times New Roman" charset="0"/>
              </a:rPr>
              <a:t>I</a:t>
            </a:r>
            <a:endParaRPr lang="en-GB" sz="2400" b="1" baseline="30000">
              <a:solidFill>
                <a:srgbClr val="CC0000"/>
              </a:solidFill>
              <a:latin typeface="Times New Roman" charset="0"/>
            </a:endParaRPr>
          </a:p>
        </p:txBody>
      </p:sp>
      <p:sp>
        <p:nvSpPr>
          <p:cNvPr id="241677" name="Rectangle 13"/>
          <p:cNvSpPr>
            <a:spLocks noChangeArrowheads="1"/>
          </p:cNvSpPr>
          <p:nvPr/>
        </p:nvSpPr>
        <p:spPr bwMode="auto">
          <a:xfrm>
            <a:off x="250825" y="1628775"/>
            <a:ext cx="8270875" cy="8751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90000"/>
              </a:lnSpc>
              <a:spcBef>
                <a:spcPct val="0"/>
              </a:spcBef>
            </a:pPr>
            <a:r>
              <a:rPr lang="cs-CZ" sz="2800" b="1" dirty="0">
                <a:solidFill>
                  <a:srgbClr val="000000"/>
                </a:solidFill>
              </a:rPr>
              <a:t>Koncentrační rozdíl </a:t>
            </a:r>
            <a:r>
              <a:rPr lang="ja-JP" altLang="cs-CZ" sz="2800" b="1" dirty="0">
                <a:solidFill>
                  <a:srgbClr val="000000"/>
                </a:solidFill>
                <a:latin typeface="Arial"/>
              </a:rPr>
              <a:t>”</a:t>
            </a:r>
            <a:r>
              <a:rPr lang="cs-CZ" sz="2800" b="1" dirty="0">
                <a:solidFill>
                  <a:srgbClr val="000000"/>
                </a:solidFill>
              </a:rPr>
              <a:t>pohání</a:t>
            </a:r>
            <a:r>
              <a:rPr lang="ja-JP" altLang="cs-CZ" sz="2800" b="1" dirty="0">
                <a:solidFill>
                  <a:srgbClr val="000000"/>
                </a:solidFill>
                <a:latin typeface="Arial"/>
              </a:rPr>
              <a:t>”</a:t>
            </a:r>
            <a:r>
              <a:rPr lang="cs-CZ" sz="2800" b="1" dirty="0">
                <a:solidFill>
                  <a:srgbClr val="000000"/>
                </a:solidFill>
              </a:rPr>
              <a:t> kationty, elektrické pole dvojvrstvy je </a:t>
            </a:r>
            <a:r>
              <a:rPr lang="ja-JP" altLang="cs-CZ" sz="2800" b="1" dirty="0">
                <a:solidFill>
                  <a:srgbClr val="000000"/>
                </a:solidFill>
                <a:latin typeface="Arial"/>
              </a:rPr>
              <a:t>“</a:t>
            </a:r>
            <a:r>
              <a:rPr lang="cs-CZ" sz="2800" b="1" dirty="0">
                <a:solidFill>
                  <a:srgbClr val="000000"/>
                </a:solidFill>
              </a:rPr>
              <a:t>tlačí zpět</a:t>
            </a:r>
            <a:r>
              <a:rPr lang="ja-JP" altLang="cs-CZ" sz="2800" b="1" dirty="0">
                <a:solidFill>
                  <a:srgbClr val="000000"/>
                </a:solidFill>
                <a:latin typeface="Arial"/>
              </a:rPr>
              <a:t>”</a:t>
            </a:r>
            <a:endParaRPr lang="cs-CZ" sz="2800" b="1" dirty="0">
              <a:solidFill>
                <a:srgbClr val="000000"/>
              </a:solidFill>
            </a:endParaRPr>
          </a:p>
        </p:txBody>
      </p:sp>
      <p:sp>
        <p:nvSpPr>
          <p:cNvPr id="241678" name="Rectangle 14"/>
          <p:cNvSpPr>
            <a:spLocks noChangeArrowheads="1"/>
          </p:cNvSpPr>
          <p:nvPr/>
        </p:nvSpPr>
        <p:spPr bwMode="auto">
          <a:xfrm>
            <a:off x="4932363" y="2638425"/>
            <a:ext cx="4059237" cy="763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77825" indent="-377825" algn="r">
              <a:lnSpc>
                <a:spcPct val="90000"/>
              </a:lnSpc>
              <a:spcBef>
                <a:spcPct val="0"/>
              </a:spcBef>
            </a:pPr>
            <a:r>
              <a:rPr lang="cs-CZ" sz="2400" b="1" dirty="0">
                <a:solidFill>
                  <a:srgbClr val="000000"/>
                </a:solidFill>
              </a:rPr>
              <a:t>V rovnováze: vznikne potenciálový rozdíl U:</a:t>
            </a:r>
          </a:p>
        </p:txBody>
      </p:sp>
      <p:graphicFrame>
        <p:nvGraphicFramePr>
          <p:cNvPr id="241679" name="Object 15"/>
          <p:cNvGraphicFramePr>
            <a:graphicFrameLocks noChangeAspect="1"/>
          </p:cNvGraphicFramePr>
          <p:nvPr/>
        </p:nvGraphicFramePr>
        <p:xfrm>
          <a:off x="5589588" y="3500438"/>
          <a:ext cx="3279775" cy="2266950"/>
        </p:xfrm>
        <a:graphic>
          <a:graphicData uri="http://schemas.openxmlformats.org/presentationml/2006/ole">
            <mc:AlternateContent xmlns:mc="http://schemas.openxmlformats.org/markup-compatibility/2006">
              <mc:Choice xmlns:v="urn:schemas-microsoft-com:vml" Requires="v">
                <p:oleObj spid="_x0000_s241781" name="Rovnice" r:id="rId4" imgW="1028520" imgH="711000" progId="Equation.3">
                  <p:embed/>
                </p:oleObj>
              </mc:Choice>
              <mc:Fallback>
                <p:oleObj name="Rovnice" r:id="rId4" imgW="1028520" imgH="711000" progId="Equation.3">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9588" y="3500438"/>
                        <a:ext cx="3279775" cy="2266950"/>
                      </a:xfrm>
                      <a:prstGeom prst="rect">
                        <a:avLst/>
                      </a:prstGeom>
                      <a:gradFill rotWithShape="0">
                        <a:gsLst>
                          <a:gs pos="0">
                            <a:srgbClr val="99CCFF"/>
                          </a:gs>
                          <a:gs pos="100000">
                            <a:srgbClr val="99CCFF">
                              <a:gamma/>
                              <a:tint val="3922"/>
                              <a:invGamma/>
                            </a:srgbClr>
                          </a:gs>
                        </a:gsLst>
                        <a:path path="shape">
                          <a:fillToRect l="50000" t="50000" r="50000" b="50000"/>
                        </a:path>
                      </a:gradFill>
                      <a:ln>
                        <a:noFill/>
                      </a:ln>
                      <a:effectLst/>
                      <a:extLst>
                        <a:ext uri="{91240B29-F687-4f45-9708-019B960494DF}">
                          <a14:hiddenLine xmlns="" xmlns:a14="http://schemas.microsoft.com/office/drawing/2010/main" w="9525">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41680" name="Text Box 16"/>
          <p:cNvSpPr txBox="1">
            <a:spLocks noChangeArrowheads="1"/>
          </p:cNvSpPr>
          <p:nvPr/>
        </p:nvSpPr>
        <p:spPr bwMode="auto">
          <a:xfrm>
            <a:off x="533400" y="3962400"/>
            <a:ext cx="609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GB" sz="2400" b="1">
                <a:solidFill>
                  <a:schemeClr val="tx1"/>
                </a:solidFill>
                <a:latin typeface="Times New Roman" charset="0"/>
                <a:sym typeface="Symbol" charset="0"/>
              </a:rPr>
              <a:t></a:t>
            </a:r>
            <a:r>
              <a:rPr lang="en-GB" sz="2400" b="1" baseline="30000">
                <a:solidFill>
                  <a:schemeClr val="tx1"/>
                </a:solidFill>
                <a:latin typeface="Times New Roman" charset="0"/>
                <a:sym typeface="Symbol" charset="0"/>
              </a:rPr>
              <a:t>I</a:t>
            </a:r>
            <a:endParaRPr lang="en-GB" sz="2400" b="1">
              <a:solidFill>
                <a:schemeClr val="tx1"/>
              </a:solidFill>
              <a:latin typeface="Times New Roman" charset="0"/>
            </a:endParaRPr>
          </a:p>
        </p:txBody>
      </p:sp>
      <p:sp>
        <p:nvSpPr>
          <p:cNvPr id="241681" name="Text Box 17"/>
          <p:cNvSpPr txBox="1">
            <a:spLocks noChangeArrowheads="1"/>
          </p:cNvSpPr>
          <p:nvPr/>
        </p:nvSpPr>
        <p:spPr bwMode="auto">
          <a:xfrm>
            <a:off x="3429000" y="3962400"/>
            <a:ext cx="609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GB" sz="2400" b="1">
                <a:solidFill>
                  <a:schemeClr val="tx1"/>
                </a:solidFill>
                <a:latin typeface="Times New Roman" charset="0"/>
                <a:sym typeface="Symbol" charset="0"/>
              </a:rPr>
              <a:t></a:t>
            </a:r>
            <a:r>
              <a:rPr lang="en-GB" sz="2400" b="1" baseline="30000">
                <a:solidFill>
                  <a:schemeClr val="tx1"/>
                </a:solidFill>
                <a:latin typeface="Times New Roman" charset="0"/>
                <a:sym typeface="Symbol" charset="0"/>
              </a:rPr>
              <a:t>II</a:t>
            </a:r>
            <a:endParaRPr lang="en-GB" sz="2400" b="1">
              <a:solidFill>
                <a:schemeClr val="tx1"/>
              </a:solidFill>
              <a:latin typeface="Times New Roman" charset="0"/>
            </a:endParaRPr>
          </a:p>
        </p:txBody>
      </p:sp>
      <p:sp>
        <p:nvSpPr>
          <p:cNvPr id="241682" name="Text Box 18"/>
          <p:cNvSpPr txBox="1">
            <a:spLocks noChangeArrowheads="1"/>
          </p:cNvSpPr>
          <p:nvPr/>
        </p:nvSpPr>
        <p:spPr bwMode="auto">
          <a:xfrm>
            <a:off x="2057400" y="3886200"/>
            <a:ext cx="381000" cy="2867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p:txBody>
      </p:sp>
      <p:sp>
        <p:nvSpPr>
          <p:cNvPr id="241683" name="Text Box 19"/>
          <p:cNvSpPr txBox="1">
            <a:spLocks noChangeArrowheads="1"/>
          </p:cNvSpPr>
          <p:nvPr/>
        </p:nvSpPr>
        <p:spPr bwMode="auto">
          <a:xfrm>
            <a:off x="2362200" y="3886200"/>
            <a:ext cx="381000" cy="2867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p:txBody>
      </p:sp>
      <p:sp>
        <p:nvSpPr>
          <p:cNvPr id="241684" name="Text Box 20"/>
          <p:cNvSpPr txBox="1">
            <a:spLocks noChangeArrowheads="1"/>
          </p:cNvSpPr>
          <p:nvPr/>
        </p:nvSpPr>
        <p:spPr bwMode="auto">
          <a:xfrm>
            <a:off x="5364163" y="6021388"/>
            <a:ext cx="36004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cs-CZ" sz="2800" dirty="0">
                <a:solidFill>
                  <a:srgbClr val="000000"/>
                </a:solidFill>
              </a:rPr>
              <a:t>(</a:t>
            </a:r>
            <a:r>
              <a:rPr lang="cs-CZ" sz="2800" dirty="0" err="1">
                <a:solidFill>
                  <a:srgbClr val="000000"/>
                </a:solidFill>
              </a:rPr>
              <a:t>Nernstova</a:t>
            </a:r>
            <a:r>
              <a:rPr lang="cs-CZ" sz="2800" dirty="0">
                <a:solidFill>
                  <a:srgbClr val="000000"/>
                </a:solidFill>
              </a:rPr>
              <a:t> rovnice)</a:t>
            </a: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4" name="Slide Number Placeholder 3"/>
          <p:cNvSpPr>
            <a:spLocks noGrp="1"/>
          </p:cNvSpPr>
          <p:nvPr>
            <p:ph type="sldNum" sz="quarter" idx="12"/>
          </p:nvPr>
        </p:nvSpPr>
        <p:spPr/>
        <p:txBody>
          <a:bodyPr/>
          <a:lstStyle/>
          <a:p>
            <a:fld id="{79C74054-04FF-634B-A380-217669AB6253}" type="slidenum">
              <a:rPr lang="cs-CZ" smtClean="0"/>
              <a:pPr/>
              <a:t>71</a:t>
            </a:fld>
            <a:endParaRPr lang="cs-CZ"/>
          </a:p>
        </p:txBody>
      </p:sp>
    </p:spTree>
  </p:cSld>
  <p:clrMapOvr>
    <a:masterClrMapping/>
  </p:clrMapOvr>
  <p:transition spd="med">
    <p:diamon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548680"/>
            <a:ext cx="8352928" cy="4755147"/>
          </a:xfrm>
          <a:prstGeom prst="rect">
            <a:avLst/>
          </a:prstGeom>
          <a:noFill/>
        </p:spPr>
        <p:txBody>
          <a:bodyPr wrap="square" rtlCol="0">
            <a:spAutoFit/>
          </a:bodyPr>
          <a:lstStyle/>
          <a:p>
            <a:pPr algn="l"/>
            <a:r>
              <a:rPr lang="en-US" sz="2800" b="1" dirty="0" err="1">
                <a:solidFill>
                  <a:srgbClr val="000000"/>
                </a:solidFill>
              </a:rPr>
              <a:t>Donnan</a:t>
            </a:r>
            <a:r>
              <a:rPr lang="en-US" sz="2800" b="1" dirty="0">
                <a:solidFill>
                  <a:srgbClr val="000000"/>
                </a:solidFill>
              </a:rPr>
              <a:t> equilibrium</a:t>
            </a:r>
          </a:p>
          <a:p>
            <a:pPr algn="l"/>
            <a:endParaRPr lang="en-US" sz="2800" b="1" dirty="0">
              <a:solidFill>
                <a:srgbClr val="000000"/>
              </a:solidFill>
            </a:endParaRPr>
          </a:p>
          <a:p>
            <a:pPr algn="l"/>
            <a:r>
              <a:rPr lang="en-US" sz="2000" dirty="0">
                <a:solidFill>
                  <a:srgbClr val="000000"/>
                </a:solidFill>
              </a:rPr>
              <a:t>The equilibrium characterized by an unequal distribution of diffusible ions between two ionic solutions (one or both of the solutions may be gelled) separated by a membrane which is impermeable to at least one of the ionic species present, e.g. because they are too large to pass through the pores of the membrane. The membrane may be replaced by other kinds of restraint, such as gelation, the field of gravity, etc., which prevent some ionic components from moving from one phase to the other, but allow other components to do so.</a:t>
            </a:r>
          </a:p>
          <a:p>
            <a:pPr algn="l"/>
            <a:r>
              <a:rPr lang="en-US" dirty="0">
                <a:solidFill>
                  <a:srgbClr val="000000"/>
                </a:solidFill>
              </a:rPr>
              <a:t>1972, 31, 619</a:t>
            </a:r>
          </a:p>
          <a:p>
            <a:pPr algn="l"/>
            <a:endParaRPr lang="en-US" dirty="0">
              <a:solidFill>
                <a:srgbClr val="000000"/>
              </a:solidFill>
            </a:endParaRPr>
          </a:p>
          <a:p>
            <a:pPr algn="l"/>
            <a:r>
              <a:rPr lang="en-US" dirty="0">
                <a:solidFill>
                  <a:srgbClr val="000000"/>
                </a:solidFill>
              </a:rPr>
              <a:t>IUPAC Compendium of Chemical Terminology 2nd Edition (1997)</a:t>
            </a:r>
          </a:p>
        </p:txBody>
      </p:sp>
      <p:cxnSp>
        <p:nvCxnSpPr>
          <p:cNvPr id="6" name="Straight Connector 5"/>
          <p:cNvCxnSpPr/>
          <p:nvPr/>
        </p:nvCxnSpPr>
        <p:spPr bwMode="auto">
          <a:xfrm>
            <a:off x="467544" y="4797152"/>
            <a:ext cx="8352928"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5" name="Slide Number Placeholder 4"/>
          <p:cNvSpPr>
            <a:spLocks noGrp="1"/>
          </p:cNvSpPr>
          <p:nvPr>
            <p:ph type="sldNum" sz="quarter" idx="12"/>
          </p:nvPr>
        </p:nvSpPr>
        <p:spPr/>
        <p:txBody>
          <a:bodyPr/>
          <a:lstStyle/>
          <a:p>
            <a:fld id="{CEC8F291-E0CD-6B48-853C-D51A71F3BF61}" type="slidenum">
              <a:rPr lang="cs-CZ" smtClean="0"/>
              <a:pPr/>
              <a:t>72</a:t>
            </a:fld>
            <a:endParaRPr lang="cs-CZ"/>
          </a:p>
        </p:txBody>
      </p:sp>
    </p:spTree>
    <p:extLst>
      <p:ext uri="{BB962C8B-B14F-4D97-AF65-F5344CB8AC3E}">
        <p14:creationId xmlns:p14="http://schemas.microsoft.com/office/powerpoint/2010/main" val="2993512558"/>
      </p:ext>
    </p:extLst>
  </p:cSld>
  <p:clrMapOvr>
    <a:masterClrMapping/>
  </p:clrMapOvr>
  <p:transition spd="med">
    <p:diamon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0" y="2852738"/>
            <a:ext cx="4495800" cy="3784600"/>
          </a:xfrm>
          <a:prstGeom prst="rect">
            <a:avLst/>
          </a:prstGeom>
          <a:gradFill rotWithShape="0">
            <a:gsLst>
              <a:gs pos="0">
                <a:srgbClr val="FFCC99"/>
              </a:gs>
              <a:gs pos="100000">
                <a:srgbClr val="FFFFCC"/>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nSpc>
                <a:spcPct val="80000"/>
              </a:lnSpc>
            </a:pPr>
            <a:endParaRPr lang="en-GB" sz="2400" b="1">
              <a:solidFill>
                <a:srgbClr val="3333CC"/>
              </a:solidFill>
              <a:latin typeface="Times New Roman" charset="0"/>
            </a:endParaRPr>
          </a:p>
          <a:p>
            <a:pPr>
              <a:spcBef>
                <a:spcPct val="0"/>
              </a:spcBef>
            </a:pPr>
            <a:endParaRPr lang="en-GB" sz="2400" b="1">
              <a:solidFill>
                <a:srgbClr val="CC0000"/>
              </a:solidFill>
              <a:latin typeface="Times New Roman" charset="0"/>
            </a:endParaRPr>
          </a:p>
          <a:p>
            <a:pPr>
              <a:spcBef>
                <a:spcPct val="0"/>
              </a:spcBef>
            </a:pPr>
            <a:endParaRPr lang="en-GB" sz="2400" b="1">
              <a:solidFill>
                <a:schemeClr val="tx1"/>
              </a:solidFill>
              <a:latin typeface="Times New Roman" charset="0"/>
            </a:endParaRPr>
          </a:p>
        </p:txBody>
      </p:sp>
      <p:sp>
        <p:nvSpPr>
          <p:cNvPr id="243715" name="Line 3"/>
          <p:cNvSpPr>
            <a:spLocks noChangeShapeType="1"/>
          </p:cNvSpPr>
          <p:nvPr/>
        </p:nvSpPr>
        <p:spPr bwMode="auto">
          <a:xfrm>
            <a:off x="2362200" y="2819400"/>
            <a:ext cx="0" cy="3962400"/>
          </a:xfrm>
          <a:prstGeom prst="line">
            <a:avLst/>
          </a:prstGeom>
          <a:noFill/>
          <a:ln w="127000">
            <a:solidFill>
              <a:srgbClr val="99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3716" name="Rectangle 4"/>
          <p:cNvSpPr>
            <a:spLocks noChangeArrowheads="1"/>
          </p:cNvSpPr>
          <p:nvPr/>
        </p:nvSpPr>
        <p:spPr bwMode="auto">
          <a:xfrm>
            <a:off x="1631950" y="2274888"/>
            <a:ext cx="1727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cs-CZ" sz="2400" b="1">
                <a:solidFill>
                  <a:srgbClr val="FF0000"/>
                </a:solidFill>
              </a:rPr>
              <a:t>membrána</a:t>
            </a:r>
          </a:p>
        </p:txBody>
      </p:sp>
      <p:sp>
        <p:nvSpPr>
          <p:cNvPr id="243717" name="Rectangle 5"/>
          <p:cNvSpPr>
            <a:spLocks noChangeArrowheads="1"/>
          </p:cNvSpPr>
          <p:nvPr/>
        </p:nvSpPr>
        <p:spPr bwMode="auto">
          <a:xfrm>
            <a:off x="304800" y="2968625"/>
            <a:ext cx="1828800" cy="38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pPr>
            <a:r>
              <a:rPr lang="en-GB" sz="2400" b="1">
                <a:solidFill>
                  <a:srgbClr val="3333CC"/>
                </a:solidFill>
                <a:latin typeface="Times New Roman" charset="0"/>
              </a:rPr>
              <a:t>Elektrolyt I</a:t>
            </a:r>
          </a:p>
        </p:txBody>
      </p:sp>
      <p:sp>
        <p:nvSpPr>
          <p:cNvPr id="243718" name="Rectangle 6"/>
          <p:cNvSpPr>
            <a:spLocks noChangeArrowheads="1"/>
          </p:cNvSpPr>
          <p:nvPr/>
        </p:nvSpPr>
        <p:spPr bwMode="auto">
          <a:xfrm>
            <a:off x="250825" y="3716338"/>
            <a:ext cx="1531938" cy="457200"/>
          </a:xfrm>
          <a:prstGeom prst="rect">
            <a:avLst/>
          </a:prstGeom>
          <a:solidFill>
            <a:srgbClr val="FFCC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rgbClr val="CC0000"/>
                </a:solidFill>
                <a:latin typeface="Times New Roman" charset="0"/>
              </a:rPr>
              <a:t>ani</a:t>
            </a:r>
            <a:r>
              <a:rPr lang="cs-CZ" sz="2400" b="1">
                <a:solidFill>
                  <a:srgbClr val="CC0000"/>
                </a:solidFill>
                <a:latin typeface="Times New Roman" charset="0"/>
              </a:rPr>
              <a:t>onty</a:t>
            </a:r>
            <a:r>
              <a:rPr lang="en-GB" sz="2400" b="1">
                <a:solidFill>
                  <a:srgbClr val="CC0000"/>
                </a:solidFill>
                <a:latin typeface="Times New Roman" charset="0"/>
              </a:rPr>
              <a:t> R</a:t>
            </a:r>
            <a:r>
              <a:rPr lang="en-GB" sz="2400" b="1" baseline="30000">
                <a:solidFill>
                  <a:srgbClr val="CC0000"/>
                </a:solidFill>
                <a:latin typeface="Times New Roman" charset="0"/>
              </a:rPr>
              <a:t>-</a:t>
            </a:r>
            <a:endParaRPr lang="en-GB" sz="2400" b="1">
              <a:solidFill>
                <a:srgbClr val="CC0000"/>
              </a:solidFill>
              <a:latin typeface="Times New Roman" charset="0"/>
            </a:endParaRPr>
          </a:p>
        </p:txBody>
      </p:sp>
      <p:sp>
        <p:nvSpPr>
          <p:cNvPr id="243719" name="Rectangle 7"/>
          <p:cNvSpPr>
            <a:spLocks noChangeArrowheads="1"/>
          </p:cNvSpPr>
          <p:nvPr/>
        </p:nvSpPr>
        <p:spPr bwMode="auto">
          <a:xfrm>
            <a:off x="2819400" y="4797425"/>
            <a:ext cx="1357313" cy="366713"/>
          </a:xfrm>
          <a:prstGeom prst="rect">
            <a:avLst/>
          </a:prstGeom>
          <a:solidFill>
            <a:srgbClr val="99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1800" b="1">
                <a:solidFill>
                  <a:schemeClr val="tx1"/>
                </a:solidFill>
                <a:latin typeface="Times New Roman" charset="0"/>
              </a:rPr>
              <a:t>Ani</a:t>
            </a:r>
            <a:r>
              <a:rPr lang="cs-CZ" sz="1800" b="1">
                <a:solidFill>
                  <a:schemeClr val="tx1"/>
                </a:solidFill>
                <a:latin typeface="Times New Roman" charset="0"/>
              </a:rPr>
              <a:t>onty</a:t>
            </a:r>
            <a:r>
              <a:rPr lang="en-GB" sz="1800" b="1">
                <a:solidFill>
                  <a:schemeClr val="tx1"/>
                </a:solidFill>
                <a:latin typeface="Times New Roman" charset="0"/>
              </a:rPr>
              <a:t> c</a:t>
            </a:r>
            <a:r>
              <a:rPr lang="en-GB" sz="1800" b="1" baseline="-25000">
                <a:solidFill>
                  <a:schemeClr val="tx1"/>
                </a:solidFill>
                <a:latin typeface="Times New Roman" charset="0"/>
              </a:rPr>
              <a:t>A</a:t>
            </a:r>
            <a:r>
              <a:rPr lang="en-GB" sz="1800" b="1" baseline="30000">
                <a:solidFill>
                  <a:schemeClr val="tx1"/>
                </a:solidFill>
                <a:latin typeface="Times New Roman" charset="0"/>
              </a:rPr>
              <a:t>II</a:t>
            </a:r>
            <a:endParaRPr lang="en-GB" sz="1800" b="1" baseline="30000">
              <a:solidFill>
                <a:srgbClr val="CC0000"/>
              </a:solidFill>
              <a:latin typeface="Times New Roman" charset="0"/>
            </a:endParaRPr>
          </a:p>
        </p:txBody>
      </p:sp>
      <p:sp>
        <p:nvSpPr>
          <p:cNvPr id="243720" name="Rectangle 8"/>
          <p:cNvSpPr>
            <a:spLocks noChangeArrowheads="1"/>
          </p:cNvSpPr>
          <p:nvPr/>
        </p:nvSpPr>
        <p:spPr bwMode="auto">
          <a:xfrm>
            <a:off x="228600" y="4724400"/>
            <a:ext cx="1822450" cy="457200"/>
          </a:xfrm>
          <a:prstGeom prst="rect">
            <a:avLst/>
          </a:prstGeom>
          <a:solidFill>
            <a:srgbClr val="99C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0"/>
              </a:spcBef>
            </a:pPr>
            <a:r>
              <a:rPr lang="en-GB" sz="2400" b="1">
                <a:solidFill>
                  <a:srgbClr val="CC0000"/>
                </a:solidFill>
                <a:latin typeface="Times New Roman" charset="0"/>
              </a:rPr>
              <a:t>Kati</a:t>
            </a:r>
            <a:r>
              <a:rPr lang="cs-CZ" sz="2400" b="1">
                <a:solidFill>
                  <a:srgbClr val="CC0000"/>
                </a:solidFill>
                <a:latin typeface="Times New Roman" charset="0"/>
              </a:rPr>
              <a:t>onty</a:t>
            </a:r>
            <a:r>
              <a:rPr lang="en-GB" sz="2400" b="1">
                <a:solidFill>
                  <a:srgbClr val="CC0000"/>
                </a:solidFill>
                <a:latin typeface="Times New Roman" charset="0"/>
              </a:rPr>
              <a:t> c</a:t>
            </a:r>
            <a:r>
              <a:rPr lang="cs-CZ" sz="2400" b="1" baseline="-25000">
                <a:solidFill>
                  <a:srgbClr val="CC0000"/>
                </a:solidFill>
                <a:latin typeface="Times New Roman" charset="0"/>
              </a:rPr>
              <a:t>K</a:t>
            </a:r>
            <a:r>
              <a:rPr lang="cs-CZ" sz="2400" b="1" baseline="30000">
                <a:solidFill>
                  <a:srgbClr val="CC0000"/>
                </a:solidFill>
                <a:latin typeface="Times New Roman" charset="0"/>
              </a:rPr>
              <a:t>I</a:t>
            </a:r>
            <a:r>
              <a:rPr lang="en-GB" sz="2400" b="1">
                <a:solidFill>
                  <a:srgbClr val="CC0000"/>
                </a:solidFill>
                <a:latin typeface="Times New Roman" charset="0"/>
              </a:rPr>
              <a:t>  </a:t>
            </a:r>
            <a:endParaRPr lang="en-GB" sz="2400" b="1" baseline="30000">
              <a:solidFill>
                <a:srgbClr val="CC0000"/>
              </a:solidFill>
              <a:latin typeface="Times New Roman" charset="0"/>
            </a:endParaRPr>
          </a:p>
        </p:txBody>
      </p:sp>
      <p:sp>
        <p:nvSpPr>
          <p:cNvPr id="243721" name="Line 9"/>
          <p:cNvSpPr>
            <a:spLocks noChangeShapeType="1"/>
          </p:cNvSpPr>
          <p:nvPr/>
        </p:nvSpPr>
        <p:spPr bwMode="auto">
          <a:xfrm flipV="1">
            <a:off x="1828800" y="5181600"/>
            <a:ext cx="990600" cy="68580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3722" name="Line 10"/>
          <p:cNvSpPr>
            <a:spLocks noChangeShapeType="1"/>
          </p:cNvSpPr>
          <p:nvPr/>
        </p:nvSpPr>
        <p:spPr bwMode="auto">
          <a:xfrm>
            <a:off x="1905000" y="5181600"/>
            <a:ext cx="914400" cy="76200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3723" name="Line 11"/>
          <p:cNvSpPr>
            <a:spLocks noChangeShapeType="1"/>
          </p:cNvSpPr>
          <p:nvPr/>
        </p:nvSpPr>
        <p:spPr bwMode="auto">
          <a:xfrm>
            <a:off x="1763713" y="3933825"/>
            <a:ext cx="369887" cy="28575"/>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3724" name="Line 12"/>
          <p:cNvSpPr>
            <a:spLocks noChangeShapeType="1"/>
          </p:cNvSpPr>
          <p:nvPr/>
        </p:nvSpPr>
        <p:spPr bwMode="auto">
          <a:xfrm>
            <a:off x="2133600" y="3810000"/>
            <a:ext cx="0" cy="3048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3725" name="Rectangle 13"/>
          <p:cNvSpPr>
            <a:spLocks noChangeArrowheads="1"/>
          </p:cNvSpPr>
          <p:nvPr/>
        </p:nvSpPr>
        <p:spPr bwMode="auto">
          <a:xfrm>
            <a:off x="2514600" y="2968625"/>
            <a:ext cx="2057400" cy="38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pPr>
            <a:r>
              <a:rPr lang="en-GB" sz="2400" b="1">
                <a:solidFill>
                  <a:srgbClr val="3333CC"/>
                </a:solidFill>
                <a:latin typeface="Times New Roman" charset="0"/>
              </a:rPr>
              <a:t>Elektrolyt II</a:t>
            </a:r>
          </a:p>
        </p:txBody>
      </p:sp>
      <p:sp>
        <p:nvSpPr>
          <p:cNvPr id="243726" name="Rectangle 14"/>
          <p:cNvSpPr>
            <a:spLocks noChangeArrowheads="1"/>
          </p:cNvSpPr>
          <p:nvPr/>
        </p:nvSpPr>
        <p:spPr bwMode="auto">
          <a:xfrm>
            <a:off x="2771775" y="5949950"/>
            <a:ext cx="1512888" cy="366713"/>
          </a:xfrm>
          <a:prstGeom prst="rect">
            <a:avLst/>
          </a:prstGeom>
          <a:solidFill>
            <a:srgbClr val="99C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0"/>
              </a:spcBef>
            </a:pPr>
            <a:r>
              <a:rPr lang="en-GB" sz="1800" b="1">
                <a:solidFill>
                  <a:srgbClr val="CC0000"/>
                </a:solidFill>
                <a:latin typeface="Times New Roman" charset="0"/>
              </a:rPr>
              <a:t>Kat</a:t>
            </a:r>
            <a:r>
              <a:rPr lang="cs-CZ" sz="1800" b="1">
                <a:solidFill>
                  <a:srgbClr val="CC0000"/>
                </a:solidFill>
                <a:latin typeface="Times New Roman" charset="0"/>
              </a:rPr>
              <a:t>ionty</a:t>
            </a:r>
            <a:r>
              <a:rPr lang="en-GB" sz="1800" b="1">
                <a:solidFill>
                  <a:srgbClr val="CC0000"/>
                </a:solidFill>
                <a:latin typeface="Times New Roman" charset="0"/>
              </a:rPr>
              <a:t> c</a:t>
            </a:r>
            <a:r>
              <a:rPr lang="cs-CZ" sz="1800" b="1" baseline="-25000">
                <a:solidFill>
                  <a:srgbClr val="CC0000"/>
                </a:solidFill>
                <a:latin typeface="Times New Roman" charset="0"/>
              </a:rPr>
              <a:t>K</a:t>
            </a:r>
            <a:r>
              <a:rPr lang="en-GB" sz="1800" b="1" baseline="30000">
                <a:solidFill>
                  <a:srgbClr val="CC0000"/>
                </a:solidFill>
                <a:latin typeface="Times New Roman" charset="0"/>
              </a:rPr>
              <a:t>II</a:t>
            </a:r>
            <a:r>
              <a:rPr lang="en-GB" sz="1800" b="1">
                <a:solidFill>
                  <a:srgbClr val="CC0000"/>
                </a:solidFill>
                <a:latin typeface="Times New Roman" charset="0"/>
              </a:rPr>
              <a:t>  </a:t>
            </a:r>
            <a:endParaRPr lang="en-GB" sz="1800" b="1" baseline="30000">
              <a:solidFill>
                <a:srgbClr val="CC0000"/>
              </a:solidFill>
              <a:latin typeface="Times New Roman" charset="0"/>
            </a:endParaRPr>
          </a:p>
        </p:txBody>
      </p:sp>
      <p:sp>
        <p:nvSpPr>
          <p:cNvPr id="243727" name="Rectangle 15"/>
          <p:cNvSpPr>
            <a:spLocks noChangeArrowheads="1"/>
          </p:cNvSpPr>
          <p:nvPr/>
        </p:nvSpPr>
        <p:spPr bwMode="auto">
          <a:xfrm>
            <a:off x="304800" y="5867400"/>
            <a:ext cx="1671638" cy="457200"/>
          </a:xfrm>
          <a:prstGeom prst="rect">
            <a:avLst/>
          </a:prstGeom>
          <a:solidFill>
            <a:srgbClr val="99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chemeClr val="tx1"/>
                </a:solidFill>
                <a:latin typeface="Times New Roman" charset="0"/>
              </a:rPr>
              <a:t>Ani</a:t>
            </a:r>
            <a:r>
              <a:rPr lang="cs-CZ" sz="2400" b="1">
                <a:solidFill>
                  <a:schemeClr val="tx1"/>
                </a:solidFill>
                <a:latin typeface="Times New Roman" charset="0"/>
              </a:rPr>
              <a:t>onty</a:t>
            </a:r>
            <a:r>
              <a:rPr lang="en-GB" sz="2400" b="1">
                <a:solidFill>
                  <a:schemeClr val="tx1"/>
                </a:solidFill>
                <a:latin typeface="Times New Roman" charset="0"/>
              </a:rPr>
              <a:t> c</a:t>
            </a:r>
            <a:r>
              <a:rPr lang="en-GB" sz="2400" b="1" baseline="-25000">
                <a:solidFill>
                  <a:schemeClr val="tx1"/>
                </a:solidFill>
                <a:latin typeface="Times New Roman" charset="0"/>
              </a:rPr>
              <a:t>A</a:t>
            </a:r>
            <a:r>
              <a:rPr lang="en-GB" sz="2400" b="1" baseline="30000">
                <a:solidFill>
                  <a:schemeClr val="tx1"/>
                </a:solidFill>
                <a:latin typeface="Times New Roman" charset="0"/>
              </a:rPr>
              <a:t>I</a:t>
            </a:r>
            <a:endParaRPr lang="en-GB" sz="2400" b="1" baseline="30000">
              <a:solidFill>
                <a:srgbClr val="CC0000"/>
              </a:solidFill>
              <a:latin typeface="Times New Roman" charset="0"/>
            </a:endParaRPr>
          </a:p>
        </p:txBody>
      </p:sp>
      <p:sp>
        <p:nvSpPr>
          <p:cNvPr id="243728" name="Rectangle 16"/>
          <p:cNvSpPr>
            <a:spLocks noChangeArrowheads="1"/>
          </p:cNvSpPr>
          <p:nvPr/>
        </p:nvSpPr>
        <p:spPr bwMode="auto">
          <a:xfrm>
            <a:off x="1042988" y="260350"/>
            <a:ext cx="70485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sz="4400" b="1">
                <a:solidFill>
                  <a:srgbClr val="FFCC66"/>
                </a:solidFill>
              </a:rPr>
              <a:t>Donnanova rovnováha (1)</a:t>
            </a:r>
          </a:p>
        </p:txBody>
      </p:sp>
      <p:sp>
        <p:nvSpPr>
          <p:cNvPr id="243729" name="Rectangle 17"/>
          <p:cNvSpPr>
            <a:spLocks noChangeArrowheads="1"/>
          </p:cNvSpPr>
          <p:nvPr/>
        </p:nvSpPr>
        <p:spPr bwMode="auto">
          <a:xfrm>
            <a:off x="228600" y="1052513"/>
            <a:ext cx="8915400" cy="10956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90000"/>
              </a:lnSpc>
              <a:spcBef>
                <a:spcPct val="0"/>
              </a:spcBef>
            </a:pPr>
            <a:r>
              <a:rPr lang="cs-CZ" sz="2400" b="1" dirty="0">
                <a:solidFill>
                  <a:srgbClr val="000000"/>
                </a:solidFill>
              </a:rPr>
              <a:t>Stejný elektrolyt na obou stranách, různé koncentrace </a:t>
            </a:r>
          </a:p>
          <a:p>
            <a:pPr algn="l">
              <a:lnSpc>
                <a:spcPct val="90000"/>
              </a:lnSpc>
              <a:spcBef>
                <a:spcPct val="0"/>
              </a:spcBef>
            </a:pPr>
            <a:r>
              <a:rPr lang="cs-CZ" sz="2400" b="1" dirty="0">
                <a:solidFill>
                  <a:srgbClr val="000000"/>
                </a:solidFill>
              </a:rPr>
              <a:t>(</a:t>
            </a:r>
            <a:r>
              <a:rPr lang="cs-CZ" sz="2400" b="1" dirty="0" err="1">
                <a:solidFill>
                  <a:srgbClr val="000000"/>
                </a:solidFill>
              </a:rPr>
              <a:t>c</a:t>
            </a:r>
            <a:r>
              <a:rPr lang="cs-CZ" sz="2400" b="1" baseline="30000" dirty="0" err="1">
                <a:solidFill>
                  <a:srgbClr val="000000"/>
                </a:solidFill>
              </a:rPr>
              <a:t>I</a:t>
            </a:r>
            <a:r>
              <a:rPr lang="cs-CZ" sz="2400" b="1" dirty="0">
                <a:solidFill>
                  <a:srgbClr val="000000"/>
                </a:solidFill>
              </a:rPr>
              <a:t> &gt; </a:t>
            </a:r>
            <a:r>
              <a:rPr lang="cs-CZ" sz="2400" b="1" dirty="0" err="1">
                <a:solidFill>
                  <a:srgbClr val="000000"/>
                </a:solidFill>
              </a:rPr>
              <a:t>c</a:t>
            </a:r>
            <a:r>
              <a:rPr lang="cs-CZ" sz="2400" b="1" baseline="30000" dirty="0" err="1">
                <a:solidFill>
                  <a:srgbClr val="000000"/>
                </a:solidFill>
              </a:rPr>
              <a:t>II</a:t>
            </a:r>
            <a:r>
              <a:rPr lang="cs-CZ" sz="2400" b="1" dirty="0">
                <a:solidFill>
                  <a:srgbClr val="000000"/>
                </a:solidFill>
              </a:rPr>
              <a:t>), membrána permeabilní pro malé jednomocné ionty K</a:t>
            </a:r>
            <a:r>
              <a:rPr lang="cs-CZ" sz="2400" b="1" baseline="30000" dirty="0">
                <a:solidFill>
                  <a:srgbClr val="000000"/>
                </a:solidFill>
              </a:rPr>
              <a:t>+</a:t>
            </a:r>
            <a:r>
              <a:rPr lang="cs-CZ" sz="2400" b="1" dirty="0">
                <a:solidFill>
                  <a:srgbClr val="000000"/>
                </a:solidFill>
              </a:rPr>
              <a:t> a A</a:t>
            </a:r>
            <a:r>
              <a:rPr lang="cs-CZ" sz="2400" b="1" baseline="30000" dirty="0">
                <a:solidFill>
                  <a:srgbClr val="000000"/>
                </a:solidFill>
              </a:rPr>
              <a:t>-</a:t>
            </a:r>
            <a:r>
              <a:rPr lang="cs-CZ" sz="2400" b="1" dirty="0">
                <a:solidFill>
                  <a:srgbClr val="000000"/>
                </a:solidFill>
              </a:rPr>
              <a:t>, nepermeabilní pro </a:t>
            </a:r>
            <a:r>
              <a:rPr lang="cs-CZ" sz="2400" b="1" dirty="0" err="1">
                <a:solidFill>
                  <a:srgbClr val="000000"/>
                </a:solidFill>
              </a:rPr>
              <a:t>R</a:t>
            </a:r>
            <a:r>
              <a:rPr lang="cs-CZ" sz="2400" b="1" baseline="30000" dirty="0">
                <a:solidFill>
                  <a:srgbClr val="000000"/>
                </a:solidFill>
              </a:rPr>
              <a:t>-</a:t>
            </a:r>
            <a:r>
              <a:rPr lang="cs-CZ" sz="2400" b="1" dirty="0">
                <a:solidFill>
                  <a:srgbClr val="000000"/>
                </a:solidFill>
              </a:rPr>
              <a:t> </a:t>
            </a:r>
          </a:p>
        </p:txBody>
      </p:sp>
      <p:sp>
        <p:nvSpPr>
          <p:cNvPr id="243730" name="Rectangle 18"/>
          <p:cNvSpPr>
            <a:spLocks noChangeArrowheads="1"/>
          </p:cNvSpPr>
          <p:nvPr/>
        </p:nvSpPr>
        <p:spPr bwMode="auto">
          <a:xfrm>
            <a:off x="4932363" y="2276475"/>
            <a:ext cx="3770312" cy="12085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90000"/>
              </a:lnSpc>
              <a:spcBef>
                <a:spcPct val="0"/>
              </a:spcBef>
            </a:pPr>
            <a:r>
              <a:rPr lang="cs-CZ" sz="2400" b="1" dirty="0" err="1">
                <a:solidFill>
                  <a:srgbClr val="000000"/>
                </a:solidFill>
              </a:rPr>
              <a:t>difuzibilní</a:t>
            </a:r>
            <a:r>
              <a:rPr lang="cs-CZ" sz="2400" b="1" dirty="0">
                <a:solidFill>
                  <a:srgbClr val="000000"/>
                </a:solidFill>
              </a:rPr>
              <a:t> ionty: K</a:t>
            </a:r>
            <a:r>
              <a:rPr lang="cs-CZ" sz="2400" b="1" baseline="30000" dirty="0">
                <a:solidFill>
                  <a:srgbClr val="000000"/>
                </a:solidFill>
              </a:rPr>
              <a:t>+</a:t>
            </a:r>
            <a:r>
              <a:rPr lang="cs-CZ" sz="2400" b="1" dirty="0">
                <a:solidFill>
                  <a:srgbClr val="000000"/>
                </a:solidFill>
              </a:rPr>
              <a:t>, A</a:t>
            </a:r>
            <a:r>
              <a:rPr lang="cs-CZ" sz="2400" b="1" baseline="30000" dirty="0">
                <a:solidFill>
                  <a:srgbClr val="000000"/>
                </a:solidFill>
              </a:rPr>
              <a:t>-</a:t>
            </a:r>
            <a:r>
              <a:rPr lang="cs-CZ" sz="2400" b="1" dirty="0">
                <a:solidFill>
                  <a:srgbClr val="000000"/>
                </a:solidFill>
              </a:rPr>
              <a:t>   </a:t>
            </a:r>
            <a:r>
              <a:rPr lang="cs-CZ" sz="2400" dirty="0">
                <a:solidFill>
                  <a:srgbClr val="000000"/>
                </a:solidFill>
              </a:rPr>
              <a:t>volně difundují </a:t>
            </a:r>
            <a:r>
              <a:rPr lang="cs-CZ" sz="2400" b="1" dirty="0" err="1">
                <a:solidFill>
                  <a:srgbClr val="000000"/>
                </a:solidFill>
              </a:rPr>
              <a:t>nedifuzibilní</a:t>
            </a:r>
            <a:r>
              <a:rPr lang="cs-CZ" sz="2400" b="1" dirty="0">
                <a:solidFill>
                  <a:srgbClr val="000000"/>
                </a:solidFill>
              </a:rPr>
              <a:t> ionty: </a:t>
            </a:r>
            <a:r>
              <a:rPr lang="cs-CZ" sz="2400" b="1" dirty="0" err="1">
                <a:solidFill>
                  <a:srgbClr val="000000"/>
                </a:solidFill>
              </a:rPr>
              <a:t>R</a:t>
            </a:r>
            <a:r>
              <a:rPr lang="cs-CZ" sz="2400" b="1" baseline="30000" dirty="0">
                <a:solidFill>
                  <a:srgbClr val="000000"/>
                </a:solidFill>
              </a:rPr>
              <a:t>-</a:t>
            </a:r>
            <a:r>
              <a:rPr lang="en-GB" sz="3200" b="1" dirty="0">
                <a:solidFill>
                  <a:srgbClr val="000000"/>
                </a:solidFill>
                <a:latin typeface="Times New Roman" charset="0"/>
              </a:rPr>
              <a:t> </a:t>
            </a:r>
          </a:p>
        </p:txBody>
      </p:sp>
      <p:sp>
        <p:nvSpPr>
          <p:cNvPr id="243731" name="Rectangle 19"/>
          <p:cNvSpPr>
            <a:spLocks noChangeArrowheads="1"/>
          </p:cNvSpPr>
          <p:nvPr/>
        </p:nvSpPr>
        <p:spPr bwMode="auto">
          <a:xfrm>
            <a:off x="4572000" y="3860800"/>
            <a:ext cx="4572000" cy="24263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90000"/>
              </a:lnSpc>
              <a:spcBef>
                <a:spcPct val="0"/>
              </a:spcBef>
            </a:pPr>
            <a:r>
              <a:rPr lang="cs-CZ" sz="2800" b="1" dirty="0">
                <a:solidFill>
                  <a:srgbClr val="000000"/>
                </a:solidFill>
              </a:rPr>
              <a:t>přítomnost </a:t>
            </a:r>
            <a:r>
              <a:rPr lang="cs-CZ" sz="2800" b="1" dirty="0" err="1">
                <a:solidFill>
                  <a:srgbClr val="000000"/>
                </a:solidFill>
              </a:rPr>
              <a:t>R</a:t>
            </a:r>
            <a:r>
              <a:rPr lang="cs-CZ" sz="2800" b="1" baseline="30000" dirty="0">
                <a:solidFill>
                  <a:srgbClr val="000000"/>
                </a:solidFill>
              </a:rPr>
              <a:t>-</a:t>
            </a:r>
            <a:r>
              <a:rPr lang="cs-CZ" sz="2800" b="1" dirty="0">
                <a:solidFill>
                  <a:srgbClr val="000000"/>
                </a:solidFill>
              </a:rPr>
              <a:t>: </a:t>
            </a:r>
          </a:p>
          <a:p>
            <a:pPr algn="l">
              <a:lnSpc>
                <a:spcPct val="90000"/>
              </a:lnSpc>
              <a:spcBef>
                <a:spcPct val="0"/>
              </a:spcBef>
            </a:pPr>
            <a:r>
              <a:rPr lang="cs-CZ" sz="2800" b="1" dirty="0">
                <a:solidFill>
                  <a:srgbClr val="000000"/>
                </a:solidFill>
              </a:rPr>
              <a:t>nevznikne rovnoměrné rozdělení K</a:t>
            </a:r>
            <a:r>
              <a:rPr lang="cs-CZ" sz="2800" b="1" baseline="30000" dirty="0">
                <a:solidFill>
                  <a:srgbClr val="000000"/>
                </a:solidFill>
              </a:rPr>
              <a:t>+</a:t>
            </a:r>
            <a:r>
              <a:rPr lang="cs-CZ" sz="2800" b="1" dirty="0">
                <a:solidFill>
                  <a:srgbClr val="000000"/>
                </a:solidFill>
              </a:rPr>
              <a:t> i A</a:t>
            </a:r>
            <a:r>
              <a:rPr lang="cs-CZ" sz="2800" b="1" baseline="30000" dirty="0">
                <a:solidFill>
                  <a:srgbClr val="000000"/>
                </a:solidFill>
              </a:rPr>
              <a:t>- </a:t>
            </a:r>
          </a:p>
          <a:p>
            <a:pPr algn="l">
              <a:lnSpc>
                <a:spcPct val="90000"/>
              </a:lnSpc>
              <a:spcBef>
                <a:spcPct val="0"/>
              </a:spcBef>
            </a:pPr>
            <a:r>
              <a:rPr lang="cs-CZ" sz="2800" b="1" baseline="30000" dirty="0">
                <a:solidFill>
                  <a:srgbClr val="000000"/>
                </a:solidFill>
              </a:rPr>
              <a:t> </a:t>
            </a:r>
            <a:r>
              <a:rPr lang="cs-CZ" sz="2800" b="1" dirty="0">
                <a:solidFill>
                  <a:srgbClr val="000000"/>
                </a:solidFill>
                <a:sym typeface="Symbol" charset="0"/>
              </a:rPr>
              <a:t> speciální případ </a:t>
            </a:r>
            <a:r>
              <a:rPr lang="cs-CZ" sz="2800" b="1" dirty="0">
                <a:solidFill>
                  <a:srgbClr val="000000"/>
                </a:solidFill>
              </a:rPr>
              <a:t>rovnováhy - </a:t>
            </a:r>
          </a:p>
          <a:p>
            <a:pPr algn="l">
              <a:lnSpc>
                <a:spcPct val="90000"/>
              </a:lnSpc>
              <a:spcBef>
                <a:spcPct val="0"/>
              </a:spcBef>
            </a:pPr>
            <a:r>
              <a:rPr lang="cs-CZ" sz="2800" b="1" dirty="0" err="1">
                <a:solidFill>
                  <a:srgbClr val="000000"/>
                </a:solidFill>
              </a:rPr>
              <a:t>Donnanova</a:t>
            </a:r>
            <a:r>
              <a:rPr lang="cs-CZ" sz="2800" b="1" dirty="0">
                <a:solidFill>
                  <a:srgbClr val="000000"/>
                </a:solidFill>
              </a:rPr>
              <a:t> rovnováha</a:t>
            </a: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4" name="Slide Number Placeholder 3"/>
          <p:cNvSpPr>
            <a:spLocks noGrp="1"/>
          </p:cNvSpPr>
          <p:nvPr>
            <p:ph type="sldNum" sz="quarter" idx="12"/>
          </p:nvPr>
        </p:nvSpPr>
        <p:spPr/>
        <p:txBody>
          <a:bodyPr/>
          <a:lstStyle/>
          <a:p>
            <a:fld id="{79C74054-04FF-634B-A380-217669AB6253}" type="slidenum">
              <a:rPr lang="cs-CZ" smtClean="0"/>
              <a:pPr/>
              <a:t>73</a:t>
            </a:fld>
            <a:endParaRPr lang="cs-CZ"/>
          </a:p>
        </p:txBody>
      </p:sp>
    </p:spTree>
  </p:cSld>
  <p:clrMapOvr>
    <a:masterClrMapping/>
  </p:clrMapOvr>
  <p:transition spd="med">
    <p:diamond/>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ChangeArrowheads="1"/>
          </p:cNvSpPr>
          <p:nvPr/>
        </p:nvSpPr>
        <p:spPr bwMode="auto">
          <a:xfrm>
            <a:off x="0" y="2895600"/>
            <a:ext cx="4572000" cy="3962400"/>
          </a:xfrm>
          <a:prstGeom prst="rect">
            <a:avLst/>
          </a:prstGeom>
          <a:gradFill rotWithShape="0">
            <a:gsLst>
              <a:gs pos="0">
                <a:srgbClr val="FFCC99"/>
              </a:gs>
              <a:gs pos="100000">
                <a:srgbClr val="FFFFCC"/>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nSpc>
                <a:spcPct val="80000"/>
              </a:lnSpc>
            </a:pPr>
            <a:endParaRPr lang="en-GB" sz="2400" b="1">
              <a:solidFill>
                <a:srgbClr val="3333CC"/>
              </a:solidFill>
              <a:latin typeface="Times New Roman" charset="0"/>
            </a:endParaRPr>
          </a:p>
          <a:p>
            <a:pPr>
              <a:spcBef>
                <a:spcPct val="0"/>
              </a:spcBef>
            </a:pPr>
            <a:endParaRPr lang="en-GB" sz="2400" b="1">
              <a:solidFill>
                <a:srgbClr val="CC0000"/>
              </a:solidFill>
              <a:latin typeface="Times New Roman" charset="0"/>
            </a:endParaRPr>
          </a:p>
          <a:p>
            <a:pPr>
              <a:spcBef>
                <a:spcPct val="0"/>
              </a:spcBef>
            </a:pPr>
            <a:endParaRPr lang="en-GB" sz="2400" b="1">
              <a:solidFill>
                <a:schemeClr val="tx1"/>
              </a:solidFill>
              <a:latin typeface="Times New Roman" charset="0"/>
            </a:endParaRPr>
          </a:p>
        </p:txBody>
      </p:sp>
      <p:sp>
        <p:nvSpPr>
          <p:cNvPr id="245763" name="Line 3"/>
          <p:cNvSpPr>
            <a:spLocks noChangeShapeType="1"/>
          </p:cNvSpPr>
          <p:nvPr/>
        </p:nvSpPr>
        <p:spPr bwMode="auto">
          <a:xfrm>
            <a:off x="2362200" y="2819400"/>
            <a:ext cx="0" cy="3962400"/>
          </a:xfrm>
          <a:prstGeom prst="line">
            <a:avLst/>
          </a:prstGeom>
          <a:noFill/>
          <a:ln w="127000">
            <a:solidFill>
              <a:srgbClr val="99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764" name="Rectangle 4"/>
          <p:cNvSpPr>
            <a:spLocks noChangeArrowheads="1"/>
          </p:cNvSpPr>
          <p:nvPr/>
        </p:nvSpPr>
        <p:spPr bwMode="auto">
          <a:xfrm>
            <a:off x="1454150" y="2360613"/>
            <a:ext cx="1727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cs-CZ" sz="2400" b="1">
                <a:solidFill>
                  <a:srgbClr val="FF0066"/>
                </a:solidFill>
              </a:rPr>
              <a:t>membrána</a:t>
            </a:r>
          </a:p>
        </p:txBody>
      </p:sp>
      <p:sp>
        <p:nvSpPr>
          <p:cNvPr id="245765" name="Rectangle 5"/>
          <p:cNvSpPr>
            <a:spLocks noChangeArrowheads="1"/>
          </p:cNvSpPr>
          <p:nvPr/>
        </p:nvSpPr>
        <p:spPr bwMode="auto">
          <a:xfrm>
            <a:off x="304800" y="2968625"/>
            <a:ext cx="1828800" cy="38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pPr>
            <a:r>
              <a:rPr lang="en-GB" sz="2400" b="1">
                <a:solidFill>
                  <a:srgbClr val="3333CC"/>
                </a:solidFill>
                <a:latin typeface="Times New Roman" charset="0"/>
              </a:rPr>
              <a:t>Elektrolyt I</a:t>
            </a:r>
          </a:p>
        </p:txBody>
      </p:sp>
      <p:sp>
        <p:nvSpPr>
          <p:cNvPr id="245766" name="Rectangle 6"/>
          <p:cNvSpPr>
            <a:spLocks noChangeArrowheads="1"/>
          </p:cNvSpPr>
          <p:nvPr/>
        </p:nvSpPr>
        <p:spPr bwMode="auto">
          <a:xfrm>
            <a:off x="228600" y="3733800"/>
            <a:ext cx="1531938" cy="457200"/>
          </a:xfrm>
          <a:prstGeom prst="rect">
            <a:avLst/>
          </a:prstGeom>
          <a:solidFill>
            <a:srgbClr val="FFCC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rgbClr val="CC0000"/>
                </a:solidFill>
                <a:latin typeface="Times New Roman" charset="0"/>
              </a:rPr>
              <a:t>ani</a:t>
            </a:r>
            <a:r>
              <a:rPr lang="cs-CZ" sz="2400" b="1">
                <a:solidFill>
                  <a:srgbClr val="CC0000"/>
                </a:solidFill>
                <a:latin typeface="Times New Roman" charset="0"/>
              </a:rPr>
              <a:t>onty</a:t>
            </a:r>
            <a:r>
              <a:rPr lang="en-GB" sz="2400" b="1">
                <a:solidFill>
                  <a:srgbClr val="CC0000"/>
                </a:solidFill>
                <a:latin typeface="Times New Roman" charset="0"/>
              </a:rPr>
              <a:t> R</a:t>
            </a:r>
            <a:r>
              <a:rPr lang="en-GB" sz="2400" b="1" baseline="30000">
                <a:solidFill>
                  <a:srgbClr val="CC0000"/>
                </a:solidFill>
                <a:latin typeface="Times New Roman" charset="0"/>
              </a:rPr>
              <a:t>-</a:t>
            </a:r>
            <a:endParaRPr lang="en-GB" sz="2400" b="1">
              <a:solidFill>
                <a:srgbClr val="CC0000"/>
              </a:solidFill>
              <a:latin typeface="Times New Roman" charset="0"/>
            </a:endParaRPr>
          </a:p>
        </p:txBody>
      </p:sp>
      <p:sp>
        <p:nvSpPr>
          <p:cNvPr id="245767" name="Rectangle 7"/>
          <p:cNvSpPr>
            <a:spLocks noChangeArrowheads="1"/>
          </p:cNvSpPr>
          <p:nvPr/>
        </p:nvSpPr>
        <p:spPr bwMode="auto">
          <a:xfrm>
            <a:off x="2819400" y="4724400"/>
            <a:ext cx="1751013" cy="457200"/>
          </a:xfrm>
          <a:prstGeom prst="rect">
            <a:avLst/>
          </a:prstGeom>
          <a:solidFill>
            <a:srgbClr val="99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chemeClr val="tx1"/>
                </a:solidFill>
                <a:latin typeface="Times New Roman" charset="0"/>
              </a:rPr>
              <a:t>Ani</a:t>
            </a:r>
            <a:r>
              <a:rPr lang="cs-CZ" sz="2400" b="1">
                <a:solidFill>
                  <a:schemeClr val="tx1"/>
                </a:solidFill>
                <a:latin typeface="Times New Roman" charset="0"/>
              </a:rPr>
              <a:t>onty</a:t>
            </a:r>
            <a:r>
              <a:rPr lang="en-GB" sz="2400" b="1">
                <a:solidFill>
                  <a:schemeClr val="tx1"/>
                </a:solidFill>
                <a:latin typeface="Times New Roman" charset="0"/>
              </a:rPr>
              <a:t> c</a:t>
            </a:r>
            <a:r>
              <a:rPr lang="en-GB" sz="2400" b="1" baseline="-25000">
                <a:solidFill>
                  <a:schemeClr val="tx1"/>
                </a:solidFill>
                <a:latin typeface="Times New Roman" charset="0"/>
              </a:rPr>
              <a:t>A</a:t>
            </a:r>
            <a:r>
              <a:rPr lang="en-GB" sz="2400" b="1" baseline="30000">
                <a:solidFill>
                  <a:schemeClr val="tx1"/>
                </a:solidFill>
                <a:latin typeface="Times New Roman" charset="0"/>
              </a:rPr>
              <a:t>II</a:t>
            </a:r>
            <a:endParaRPr lang="en-GB" sz="2400" b="1" baseline="30000">
              <a:solidFill>
                <a:srgbClr val="CC0000"/>
              </a:solidFill>
              <a:latin typeface="Times New Roman" charset="0"/>
            </a:endParaRPr>
          </a:p>
        </p:txBody>
      </p:sp>
      <p:sp>
        <p:nvSpPr>
          <p:cNvPr id="245768" name="Rectangle 8"/>
          <p:cNvSpPr>
            <a:spLocks noChangeArrowheads="1"/>
          </p:cNvSpPr>
          <p:nvPr/>
        </p:nvSpPr>
        <p:spPr bwMode="auto">
          <a:xfrm>
            <a:off x="228600" y="4724400"/>
            <a:ext cx="1895128" cy="461665"/>
          </a:xfrm>
          <a:prstGeom prst="rect">
            <a:avLst/>
          </a:prstGeom>
          <a:solidFill>
            <a:srgbClr val="99C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ct val="0"/>
              </a:spcBef>
            </a:pPr>
            <a:r>
              <a:rPr lang="en-GB" sz="2400" b="1">
                <a:solidFill>
                  <a:srgbClr val="CC0000"/>
                </a:solidFill>
                <a:latin typeface="Times New Roman" charset="0"/>
              </a:rPr>
              <a:t>Kati</a:t>
            </a:r>
            <a:r>
              <a:rPr lang="cs-CZ" sz="2400" b="1">
                <a:solidFill>
                  <a:srgbClr val="CC0000"/>
                </a:solidFill>
                <a:latin typeface="Times New Roman" charset="0"/>
              </a:rPr>
              <a:t>onty</a:t>
            </a:r>
            <a:r>
              <a:rPr lang="en-GB" sz="2400" b="1">
                <a:solidFill>
                  <a:srgbClr val="CC0000"/>
                </a:solidFill>
                <a:latin typeface="Times New Roman" charset="0"/>
              </a:rPr>
              <a:t> c</a:t>
            </a:r>
            <a:r>
              <a:rPr lang="cs-CZ" sz="2400" b="1" baseline="-25000">
                <a:solidFill>
                  <a:srgbClr val="CC0000"/>
                </a:solidFill>
                <a:latin typeface="Times New Roman" charset="0"/>
              </a:rPr>
              <a:t>K</a:t>
            </a:r>
            <a:r>
              <a:rPr lang="en-GB" sz="2400" b="1" baseline="30000">
                <a:solidFill>
                  <a:srgbClr val="CC0000"/>
                </a:solidFill>
                <a:latin typeface="Times New Roman" charset="0"/>
              </a:rPr>
              <a:t>I</a:t>
            </a:r>
            <a:r>
              <a:rPr lang="en-GB" sz="2400" b="1">
                <a:solidFill>
                  <a:srgbClr val="CC0000"/>
                </a:solidFill>
                <a:latin typeface="Times New Roman" charset="0"/>
              </a:rPr>
              <a:t>  </a:t>
            </a:r>
            <a:endParaRPr lang="en-GB" sz="2400" b="1" baseline="30000">
              <a:solidFill>
                <a:srgbClr val="CC0000"/>
              </a:solidFill>
              <a:latin typeface="Times New Roman" charset="0"/>
            </a:endParaRPr>
          </a:p>
        </p:txBody>
      </p:sp>
      <p:sp>
        <p:nvSpPr>
          <p:cNvPr id="245769" name="Line 9"/>
          <p:cNvSpPr>
            <a:spLocks noChangeShapeType="1"/>
          </p:cNvSpPr>
          <p:nvPr/>
        </p:nvSpPr>
        <p:spPr bwMode="auto">
          <a:xfrm flipV="1">
            <a:off x="1905000" y="5181600"/>
            <a:ext cx="914400" cy="68580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770" name="Line 10"/>
          <p:cNvSpPr>
            <a:spLocks noChangeShapeType="1"/>
          </p:cNvSpPr>
          <p:nvPr/>
        </p:nvSpPr>
        <p:spPr bwMode="auto">
          <a:xfrm>
            <a:off x="1905000" y="5181600"/>
            <a:ext cx="838200" cy="68580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771" name="Line 11"/>
          <p:cNvSpPr>
            <a:spLocks noChangeShapeType="1"/>
          </p:cNvSpPr>
          <p:nvPr/>
        </p:nvSpPr>
        <p:spPr bwMode="auto">
          <a:xfrm>
            <a:off x="1763713" y="3933825"/>
            <a:ext cx="365125" cy="28575"/>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772" name="Line 12"/>
          <p:cNvSpPr>
            <a:spLocks noChangeShapeType="1"/>
          </p:cNvSpPr>
          <p:nvPr/>
        </p:nvSpPr>
        <p:spPr bwMode="auto">
          <a:xfrm>
            <a:off x="2124075" y="3789363"/>
            <a:ext cx="0" cy="3048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773" name="Rectangle 13"/>
          <p:cNvSpPr>
            <a:spLocks noChangeArrowheads="1"/>
          </p:cNvSpPr>
          <p:nvPr/>
        </p:nvSpPr>
        <p:spPr bwMode="auto">
          <a:xfrm>
            <a:off x="2514600" y="2968625"/>
            <a:ext cx="2057400" cy="38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pPr>
            <a:r>
              <a:rPr lang="en-GB" sz="2400" b="1">
                <a:solidFill>
                  <a:srgbClr val="3333CC"/>
                </a:solidFill>
                <a:latin typeface="Times New Roman" charset="0"/>
              </a:rPr>
              <a:t>Elektrolyt II</a:t>
            </a:r>
          </a:p>
        </p:txBody>
      </p:sp>
      <p:sp>
        <p:nvSpPr>
          <p:cNvPr id="245774" name="Rectangle 14"/>
          <p:cNvSpPr>
            <a:spLocks noChangeArrowheads="1"/>
          </p:cNvSpPr>
          <p:nvPr/>
        </p:nvSpPr>
        <p:spPr bwMode="auto">
          <a:xfrm>
            <a:off x="2744788" y="5867400"/>
            <a:ext cx="1898650" cy="457200"/>
          </a:xfrm>
          <a:prstGeom prst="rect">
            <a:avLst/>
          </a:prstGeom>
          <a:solidFill>
            <a:srgbClr val="99C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0"/>
              </a:spcBef>
            </a:pPr>
            <a:r>
              <a:rPr lang="en-GB" sz="2400" b="1">
                <a:solidFill>
                  <a:srgbClr val="CC0000"/>
                </a:solidFill>
                <a:latin typeface="Times New Roman" charset="0"/>
              </a:rPr>
              <a:t>Kati</a:t>
            </a:r>
            <a:r>
              <a:rPr lang="cs-CZ" sz="2400" b="1">
                <a:solidFill>
                  <a:srgbClr val="CC0000"/>
                </a:solidFill>
                <a:latin typeface="Times New Roman" charset="0"/>
              </a:rPr>
              <a:t>onty</a:t>
            </a:r>
            <a:r>
              <a:rPr lang="en-GB" sz="2400" b="1">
                <a:solidFill>
                  <a:srgbClr val="CC0000"/>
                </a:solidFill>
                <a:latin typeface="Times New Roman" charset="0"/>
              </a:rPr>
              <a:t> c</a:t>
            </a:r>
            <a:r>
              <a:rPr lang="cs-CZ" sz="2400" b="1" baseline="-25000">
                <a:solidFill>
                  <a:srgbClr val="CC0000"/>
                </a:solidFill>
                <a:latin typeface="Times New Roman" charset="0"/>
              </a:rPr>
              <a:t>K</a:t>
            </a:r>
            <a:r>
              <a:rPr lang="en-GB" sz="2400" b="1" baseline="30000">
                <a:solidFill>
                  <a:srgbClr val="CC0000"/>
                </a:solidFill>
                <a:latin typeface="Times New Roman" charset="0"/>
              </a:rPr>
              <a:t>II</a:t>
            </a:r>
            <a:r>
              <a:rPr lang="en-GB" sz="2400" b="1">
                <a:solidFill>
                  <a:srgbClr val="CC0000"/>
                </a:solidFill>
                <a:latin typeface="Times New Roman" charset="0"/>
              </a:rPr>
              <a:t>  </a:t>
            </a:r>
            <a:endParaRPr lang="en-GB" sz="2400" b="1" baseline="30000">
              <a:solidFill>
                <a:srgbClr val="CC0000"/>
              </a:solidFill>
              <a:latin typeface="Times New Roman" charset="0"/>
            </a:endParaRPr>
          </a:p>
        </p:txBody>
      </p:sp>
      <p:sp>
        <p:nvSpPr>
          <p:cNvPr id="245775" name="Rectangle 15"/>
          <p:cNvSpPr>
            <a:spLocks noChangeArrowheads="1"/>
          </p:cNvSpPr>
          <p:nvPr/>
        </p:nvSpPr>
        <p:spPr bwMode="auto">
          <a:xfrm>
            <a:off x="457200" y="5867400"/>
            <a:ext cx="1671638" cy="457200"/>
          </a:xfrm>
          <a:prstGeom prst="rect">
            <a:avLst/>
          </a:prstGeom>
          <a:solidFill>
            <a:srgbClr val="99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chemeClr val="tx1"/>
                </a:solidFill>
                <a:latin typeface="Times New Roman" charset="0"/>
              </a:rPr>
              <a:t>Ani</a:t>
            </a:r>
            <a:r>
              <a:rPr lang="cs-CZ" sz="2400" b="1">
                <a:solidFill>
                  <a:schemeClr val="tx1"/>
                </a:solidFill>
                <a:latin typeface="Times New Roman" charset="0"/>
              </a:rPr>
              <a:t>onty</a:t>
            </a:r>
            <a:r>
              <a:rPr lang="en-GB" sz="2400" b="1">
                <a:solidFill>
                  <a:schemeClr val="tx1"/>
                </a:solidFill>
                <a:latin typeface="Times New Roman" charset="0"/>
              </a:rPr>
              <a:t> c</a:t>
            </a:r>
            <a:r>
              <a:rPr lang="en-GB" sz="2400" b="1" baseline="-25000">
                <a:solidFill>
                  <a:schemeClr val="tx1"/>
                </a:solidFill>
                <a:latin typeface="Times New Roman" charset="0"/>
              </a:rPr>
              <a:t>A</a:t>
            </a:r>
            <a:r>
              <a:rPr lang="en-GB" sz="2400" b="1" baseline="30000">
                <a:solidFill>
                  <a:schemeClr val="tx1"/>
                </a:solidFill>
                <a:latin typeface="Times New Roman" charset="0"/>
              </a:rPr>
              <a:t>I</a:t>
            </a:r>
            <a:endParaRPr lang="en-GB" sz="2400" b="1" baseline="30000">
              <a:solidFill>
                <a:srgbClr val="CC0000"/>
              </a:solidFill>
              <a:latin typeface="Times New Roman" charset="0"/>
            </a:endParaRPr>
          </a:p>
        </p:txBody>
      </p:sp>
      <p:sp>
        <p:nvSpPr>
          <p:cNvPr id="245776" name="Rectangle 16"/>
          <p:cNvSpPr>
            <a:spLocks noChangeArrowheads="1"/>
          </p:cNvSpPr>
          <p:nvPr/>
        </p:nvSpPr>
        <p:spPr bwMode="auto">
          <a:xfrm>
            <a:off x="1116013" y="188913"/>
            <a:ext cx="70485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cs-CZ" sz="4400" b="1">
                <a:solidFill>
                  <a:srgbClr val="FFCC66"/>
                </a:solidFill>
              </a:rPr>
              <a:t>Donnanova rovnováha (2)</a:t>
            </a:r>
          </a:p>
        </p:txBody>
      </p:sp>
      <p:sp>
        <p:nvSpPr>
          <p:cNvPr id="245777" name="Rectangle 17"/>
          <p:cNvSpPr>
            <a:spLocks noChangeArrowheads="1"/>
          </p:cNvSpPr>
          <p:nvPr/>
        </p:nvSpPr>
        <p:spPr bwMode="auto">
          <a:xfrm>
            <a:off x="142875" y="1371600"/>
            <a:ext cx="46005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cs-CZ" sz="2800" b="1" dirty="0">
                <a:solidFill>
                  <a:srgbClr val="3366FF"/>
                </a:solidFill>
              </a:rPr>
              <a:t>Rovnovážné koncentrace</a:t>
            </a:r>
            <a:r>
              <a:rPr lang="cs-CZ" sz="2800" b="1" dirty="0">
                <a:solidFill>
                  <a:srgbClr val="CCECFF"/>
                </a:solidFill>
              </a:rPr>
              <a:t>:</a:t>
            </a:r>
          </a:p>
        </p:txBody>
      </p:sp>
      <p:graphicFrame>
        <p:nvGraphicFramePr>
          <p:cNvPr id="245778" name="Object 18"/>
          <p:cNvGraphicFramePr>
            <a:graphicFrameLocks noChangeAspect="1"/>
          </p:cNvGraphicFramePr>
          <p:nvPr/>
        </p:nvGraphicFramePr>
        <p:xfrm>
          <a:off x="5148263" y="1412875"/>
          <a:ext cx="3373437" cy="793750"/>
        </p:xfrm>
        <a:graphic>
          <a:graphicData uri="http://schemas.openxmlformats.org/presentationml/2006/ole">
            <mc:AlternateContent xmlns:mc="http://schemas.openxmlformats.org/markup-compatibility/2006">
              <mc:Choice xmlns:v="urn:schemas-microsoft-com:vml" Requires="v">
                <p:oleObj spid="_x0000_s245969" name="Rovnice" r:id="rId4" imgW="1054080" imgH="228600" progId="Equation.3">
                  <p:embed/>
                </p:oleObj>
              </mc:Choice>
              <mc:Fallback>
                <p:oleObj name="Rovnice" r:id="rId4" imgW="1054080" imgH="228600" progId="Equation.3">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1412875"/>
                        <a:ext cx="3373437" cy="793750"/>
                      </a:xfrm>
                      <a:prstGeom prst="rect">
                        <a:avLst/>
                      </a:prstGeom>
                      <a:gradFill rotWithShape="0">
                        <a:gsLst>
                          <a:gs pos="0">
                            <a:srgbClr val="99CCFF"/>
                          </a:gs>
                          <a:gs pos="100000">
                            <a:srgbClr val="99CCFF">
                              <a:gamma/>
                              <a:tint val="3922"/>
                              <a:invGamma/>
                            </a:srgbClr>
                          </a:gs>
                        </a:gsLst>
                        <a:path path="shape">
                          <a:fillToRect l="50000" t="50000" r="50000" b="50000"/>
                        </a:path>
                      </a:gradFill>
                      <a:ln>
                        <a:noFill/>
                      </a:ln>
                      <a:effectLst/>
                      <a:extLst>
                        <a:ext uri="{91240B29-F687-4f45-9708-019B960494DF}">
                          <a14:hiddenLine xmlns="" xmlns:a14="http://schemas.microsoft.com/office/drawing/2010/main" w="9525">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45779" name="Rectangle 19"/>
          <p:cNvSpPr>
            <a:spLocks noChangeArrowheads="1"/>
          </p:cNvSpPr>
          <p:nvPr/>
        </p:nvSpPr>
        <p:spPr bwMode="auto">
          <a:xfrm>
            <a:off x="5521325" y="2865438"/>
            <a:ext cx="3230563"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cs-CZ" sz="2800" b="1">
                <a:solidFill>
                  <a:srgbClr val="FFCC00"/>
                </a:solidFill>
              </a:rPr>
              <a:t>Donnanův poměr:</a:t>
            </a:r>
          </a:p>
        </p:txBody>
      </p:sp>
      <p:graphicFrame>
        <p:nvGraphicFramePr>
          <p:cNvPr id="245780" name="Object 20"/>
          <p:cNvGraphicFramePr>
            <a:graphicFrameLocks noChangeAspect="1"/>
          </p:cNvGraphicFramePr>
          <p:nvPr/>
        </p:nvGraphicFramePr>
        <p:xfrm>
          <a:off x="5772150" y="4005263"/>
          <a:ext cx="2547938" cy="1336675"/>
        </p:xfrm>
        <a:graphic>
          <a:graphicData uri="http://schemas.openxmlformats.org/presentationml/2006/ole">
            <mc:AlternateContent xmlns:mc="http://schemas.openxmlformats.org/markup-compatibility/2006">
              <mc:Choice xmlns:v="urn:schemas-microsoft-com:vml" Requires="v">
                <p:oleObj spid="_x0000_s245970" name="Rovnice" r:id="rId6" imgW="799920" imgH="457200" progId="Equation.3">
                  <p:embed/>
                </p:oleObj>
              </mc:Choice>
              <mc:Fallback>
                <p:oleObj name="Rovnice" r:id="rId6" imgW="799920" imgH="457200" progId="Equation.3">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2150" y="4005263"/>
                        <a:ext cx="2547938" cy="1336675"/>
                      </a:xfrm>
                      <a:prstGeom prst="rect">
                        <a:avLst/>
                      </a:prstGeom>
                      <a:gradFill rotWithShape="0">
                        <a:gsLst>
                          <a:gs pos="0">
                            <a:srgbClr val="FFCC00">
                              <a:gamma/>
                              <a:tint val="0"/>
                              <a:invGamma/>
                            </a:srgbClr>
                          </a:gs>
                          <a:gs pos="100000">
                            <a:srgbClr val="FFCC00"/>
                          </a:gs>
                        </a:gsLst>
                        <a:path path="shape">
                          <a:fillToRect l="50000" t="50000" r="50000" b="50000"/>
                        </a:path>
                      </a:gradFill>
                      <a:ln>
                        <a:noFill/>
                      </a:ln>
                      <a:effectLst/>
                      <a:extLst>
                        <a:ext uri="{91240B29-F687-4f45-9708-019B960494DF}">
                          <a14:hiddenLine xmlns="" xmlns:a14="http://schemas.microsoft.com/office/drawing/2010/main" w="9525">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4" name="Slide Number Placeholder 3"/>
          <p:cNvSpPr>
            <a:spLocks noGrp="1"/>
          </p:cNvSpPr>
          <p:nvPr>
            <p:ph type="sldNum" sz="quarter" idx="12"/>
          </p:nvPr>
        </p:nvSpPr>
        <p:spPr/>
        <p:txBody>
          <a:bodyPr/>
          <a:lstStyle/>
          <a:p>
            <a:fld id="{79C74054-04FF-634B-A380-217669AB6253}" type="slidenum">
              <a:rPr lang="cs-CZ" smtClean="0"/>
              <a:pPr/>
              <a:t>74</a:t>
            </a:fld>
            <a:endParaRPr lang="cs-CZ"/>
          </a:p>
        </p:txBody>
      </p:sp>
    </p:spTree>
  </p:cSld>
  <p:clrMapOvr>
    <a:masterClrMapping/>
  </p:clrMapOvr>
  <p:transition spd="med">
    <p:diamon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0" y="2895600"/>
            <a:ext cx="4572000" cy="3962400"/>
          </a:xfrm>
          <a:prstGeom prst="rect">
            <a:avLst/>
          </a:prstGeom>
          <a:gradFill rotWithShape="0">
            <a:gsLst>
              <a:gs pos="0">
                <a:srgbClr val="FFCC99"/>
              </a:gs>
              <a:gs pos="100000">
                <a:srgbClr val="FFFFCC"/>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nSpc>
                <a:spcPct val="80000"/>
              </a:lnSpc>
            </a:pPr>
            <a:endParaRPr lang="en-GB" sz="2400" b="1">
              <a:solidFill>
                <a:srgbClr val="3333CC"/>
              </a:solidFill>
              <a:latin typeface="Times New Roman" charset="0"/>
            </a:endParaRPr>
          </a:p>
          <a:p>
            <a:pPr>
              <a:spcBef>
                <a:spcPct val="0"/>
              </a:spcBef>
            </a:pPr>
            <a:endParaRPr lang="en-GB" sz="2400" b="1">
              <a:solidFill>
                <a:srgbClr val="CC0000"/>
              </a:solidFill>
              <a:latin typeface="Times New Roman" charset="0"/>
            </a:endParaRPr>
          </a:p>
          <a:p>
            <a:pPr>
              <a:spcBef>
                <a:spcPct val="0"/>
              </a:spcBef>
            </a:pPr>
            <a:endParaRPr lang="en-GB" sz="2400" b="1">
              <a:solidFill>
                <a:schemeClr val="tx1"/>
              </a:solidFill>
              <a:latin typeface="Times New Roman" charset="0"/>
            </a:endParaRPr>
          </a:p>
        </p:txBody>
      </p:sp>
      <p:sp>
        <p:nvSpPr>
          <p:cNvPr id="247811" name="Line 3"/>
          <p:cNvSpPr>
            <a:spLocks noChangeShapeType="1"/>
          </p:cNvSpPr>
          <p:nvPr/>
        </p:nvSpPr>
        <p:spPr bwMode="auto">
          <a:xfrm>
            <a:off x="2362200" y="2895600"/>
            <a:ext cx="0" cy="3962400"/>
          </a:xfrm>
          <a:prstGeom prst="line">
            <a:avLst/>
          </a:prstGeom>
          <a:noFill/>
          <a:ln w="127000">
            <a:solidFill>
              <a:srgbClr val="99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7812" name="Rectangle 4"/>
          <p:cNvSpPr>
            <a:spLocks noChangeArrowheads="1"/>
          </p:cNvSpPr>
          <p:nvPr/>
        </p:nvSpPr>
        <p:spPr bwMode="auto">
          <a:xfrm>
            <a:off x="1454150" y="2360613"/>
            <a:ext cx="1727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cs-CZ" sz="2400" b="1">
                <a:solidFill>
                  <a:srgbClr val="FF0000"/>
                </a:solidFill>
              </a:rPr>
              <a:t>membrána</a:t>
            </a:r>
          </a:p>
        </p:txBody>
      </p:sp>
      <p:sp>
        <p:nvSpPr>
          <p:cNvPr id="247813" name="Rectangle 5"/>
          <p:cNvSpPr>
            <a:spLocks noChangeArrowheads="1"/>
          </p:cNvSpPr>
          <p:nvPr/>
        </p:nvSpPr>
        <p:spPr bwMode="auto">
          <a:xfrm>
            <a:off x="304800" y="2968625"/>
            <a:ext cx="1828800" cy="38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pPr>
            <a:r>
              <a:rPr lang="en-GB" sz="2400" b="1">
                <a:solidFill>
                  <a:srgbClr val="3333CC"/>
                </a:solidFill>
                <a:latin typeface="Times New Roman" charset="0"/>
              </a:rPr>
              <a:t>Elektrolyt I</a:t>
            </a:r>
          </a:p>
        </p:txBody>
      </p:sp>
      <p:sp>
        <p:nvSpPr>
          <p:cNvPr id="247814" name="Rectangle 6"/>
          <p:cNvSpPr>
            <a:spLocks noChangeArrowheads="1"/>
          </p:cNvSpPr>
          <p:nvPr/>
        </p:nvSpPr>
        <p:spPr bwMode="auto">
          <a:xfrm>
            <a:off x="179388" y="3716338"/>
            <a:ext cx="1531937" cy="457200"/>
          </a:xfrm>
          <a:prstGeom prst="rect">
            <a:avLst/>
          </a:prstGeom>
          <a:solidFill>
            <a:srgbClr val="FFCC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rgbClr val="CC0000"/>
                </a:solidFill>
                <a:latin typeface="Times New Roman" charset="0"/>
              </a:rPr>
              <a:t>ani</a:t>
            </a:r>
            <a:r>
              <a:rPr lang="cs-CZ" sz="2400" b="1">
                <a:solidFill>
                  <a:srgbClr val="CC0000"/>
                </a:solidFill>
                <a:latin typeface="Times New Roman" charset="0"/>
              </a:rPr>
              <a:t>onty</a:t>
            </a:r>
            <a:r>
              <a:rPr lang="en-GB" sz="2400" b="1">
                <a:solidFill>
                  <a:srgbClr val="CC0000"/>
                </a:solidFill>
                <a:latin typeface="Times New Roman" charset="0"/>
              </a:rPr>
              <a:t> R</a:t>
            </a:r>
            <a:r>
              <a:rPr lang="en-GB" sz="2400" b="1" baseline="30000">
                <a:solidFill>
                  <a:srgbClr val="CC0000"/>
                </a:solidFill>
                <a:latin typeface="Times New Roman" charset="0"/>
              </a:rPr>
              <a:t>-</a:t>
            </a:r>
            <a:endParaRPr lang="en-GB" sz="2400" b="1">
              <a:solidFill>
                <a:srgbClr val="CC0000"/>
              </a:solidFill>
              <a:latin typeface="Times New Roman" charset="0"/>
            </a:endParaRPr>
          </a:p>
        </p:txBody>
      </p:sp>
      <p:sp>
        <p:nvSpPr>
          <p:cNvPr id="247815" name="Rectangle 7"/>
          <p:cNvSpPr>
            <a:spLocks noChangeArrowheads="1"/>
          </p:cNvSpPr>
          <p:nvPr/>
        </p:nvSpPr>
        <p:spPr bwMode="auto">
          <a:xfrm>
            <a:off x="2819400" y="4724400"/>
            <a:ext cx="1751013" cy="457200"/>
          </a:xfrm>
          <a:prstGeom prst="rect">
            <a:avLst/>
          </a:prstGeom>
          <a:solidFill>
            <a:srgbClr val="99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chemeClr val="tx1"/>
                </a:solidFill>
                <a:latin typeface="Times New Roman" charset="0"/>
              </a:rPr>
              <a:t>Ani</a:t>
            </a:r>
            <a:r>
              <a:rPr lang="cs-CZ" sz="2400" b="1">
                <a:solidFill>
                  <a:schemeClr val="tx1"/>
                </a:solidFill>
                <a:latin typeface="Times New Roman" charset="0"/>
              </a:rPr>
              <a:t>onty</a:t>
            </a:r>
            <a:r>
              <a:rPr lang="en-GB" sz="2400" b="1">
                <a:solidFill>
                  <a:schemeClr val="tx1"/>
                </a:solidFill>
                <a:latin typeface="Times New Roman" charset="0"/>
              </a:rPr>
              <a:t> c</a:t>
            </a:r>
            <a:r>
              <a:rPr lang="en-GB" sz="2400" b="1" baseline="-25000">
                <a:solidFill>
                  <a:schemeClr val="tx1"/>
                </a:solidFill>
                <a:latin typeface="Times New Roman" charset="0"/>
              </a:rPr>
              <a:t>A</a:t>
            </a:r>
            <a:r>
              <a:rPr lang="en-GB" sz="2400" b="1" baseline="30000">
                <a:solidFill>
                  <a:schemeClr val="tx1"/>
                </a:solidFill>
                <a:latin typeface="Times New Roman" charset="0"/>
              </a:rPr>
              <a:t>II</a:t>
            </a:r>
            <a:endParaRPr lang="en-GB" sz="2400" b="1" baseline="30000">
              <a:solidFill>
                <a:srgbClr val="CC0000"/>
              </a:solidFill>
              <a:latin typeface="Times New Roman" charset="0"/>
            </a:endParaRPr>
          </a:p>
        </p:txBody>
      </p:sp>
      <p:sp>
        <p:nvSpPr>
          <p:cNvPr id="247816" name="Rectangle 8"/>
          <p:cNvSpPr>
            <a:spLocks noChangeArrowheads="1"/>
          </p:cNvSpPr>
          <p:nvPr/>
        </p:nvSpPr>
        <p:spPr bwMode="auto">
          <a:xfrm>
            <a:off x="107950" y="4724400"/>
            <a:ext cx="1905000" cy="457200"/>
          </a:xfrm>
          <a:prstGeom prst="rect">
            <a:avLst/>
          </a:prstGeom>
          <a:solidFill>
            <a:srgbClr val="99C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0"/>
              </a:spcBef>
            </a:pPr>
            <a:r>
              <a:rPr lang="en-GB" sz="2400" b="1">
                <a:solidFill>
                  <a:srgbClr val="CC0000"/>
                </a:solidFill>
                <a:latin typeface="Times New Roman" charset="0"/>
              </a:rPr>
              <a:t>Kati</a:t>
            </a:r>
            <a:r>
              <a:rPr lang="cs-CZ" sz="2400" b="1">
                <a:solidFill>
                  <a:srgbClr val="CC0000"/>
                </a:solidFill>
                <a:latin typeface="Times New Roman" charset="0"/>
              </a:rPr>
              <a:t>onty</a:t>
            </a:r>
            <a:r>
              <a:rPr lang="en-GB" sz="2400" b="1">
                <a:solidFill>
                  <a:srgbClr val="CC0000"/>
                </a:solidFill>
                <a:latin typeface="Times New Roman" charset="0"/>
              </a:rPr>
              <a:t> c</a:t>
            </a:r>
            <a:r>
              <a:rPr lang="cs-CZ" sz="2400" b="1" baseline="-25000">
                <a:solidFill>
                  <a:srgbClr val="CC0000"/>
                </a:solidFill>
                <a:latin typeface="Times New Roman" charset="0"/>
              </a:rPr>
              <a:t>K</a:t>
            </a:r>
            <a:r>
              <a:rPr lang="en-GB" sz="2400" b="1" baseline="30000">
                <a:solidFill>
                  <a:srgbClr val="CC0000"/>
                </a:solidFill>
                <a:latin typeface="Times New Roman" charset="0"/>
              </a:rPr>
              <a:t>I</a:t>
            </a:r>
            <a:r>
              <a:rPr lang="en-GB" sz="2400" b="1">
                <a:solidFill>
                  <a:srgbClr val="CC0000"/>
                </a:solidFill>
                <a:latin typeface="Times New Roman" charset="0"/>
              </a:rPr>
              <a:t>  </a:t>
            </a:r>
            <a:endParaRPr lang="en-GB" sz="2400" b="1" baseline="30000">
              <a:solidFill>
                <a:srgbClr val="CC0000"/>
              </a:solidFill>
              <a:latin typeface="Times New Roman" charset="0"/>
            </a:endParaRPr>
          </a:p>
        </p:txBody>
      </p:sp>
      <p:sp>
        <p:nvSpPr>
          <p:cNvPr id="247817" name="Line 9"/>
          <p:cNvSpPr>
            <a:spLocks noChangeShapeType="1"/>
          </p:cNvSpPr>
          <p:nvPr/>
        </p:nvSpPr>
        <p:spPr bwMode="auto">
          <a:xfrm flipV="1">
            <a:off x="1905000" y="5181600"/>
            <a:ext cx="914400" cy="68580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7818" name="Line 10"/>
          <p:cNvSpPr>
            <a:spLocks noChangeShapeType="1"/>
          </p:cNvSpPr>
          <p:nvPr/>
        </p:nvSpPr>
        <p:spPr bwMode="auto">
          <a:xfrm>
            <a:off x="1905000" y="5181600"/>
            <a:ext cx="838200" cy="68580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7819" name="Line 11"/>
          <p:cNvSpPr>
            <a:spLocks noChangeShapeType="1"/>
          </p:cNvSpPr>
          <p:nvPr/>
        </p:nvSpPr>
        <p:spPr bwMode="auto">
          <a:xfrm>
            <a:off x="1692275" y="3933825"/>
            <a:ext cx="365125" cy="28575"/>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7820" name="Line 12"/>
          <p:cNvSpPr>
            <a:spLocks noChangeShapeType="1"/>
          </p:cNvSpPr>
          <p:nvPr/>
        </p:nvSpPr>
        <p:spPr bwMode="auto">
          <a:xfrm>
            <a:off x="2057400" y="3810000"/>
            <a:ext cx="0" cy="3048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7821" name="Rectangle 13"/>
          <p:cNvSpPr>
            <a:spLocks noChangeArrowheads="1"/>
          </p:cNvSpPr>
          <p:nvPr/>
        </p:nvSpPr>
        <p:spPr bwMode="auto">
          <a:xfrm>
            <a:off x="2514600" y="2968625"/>
            <a:ext cx="2057400" cy="38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pPr>
            <a:r>
              <a:rPr lang="en-GB" sz="2400" b="1">
                <a:solidFill>
                  <a:srgbClr val="3333CC"/>
                </a:solidFill>
                <a:latin typeface="Times New Roman" charset="0"/>
              </a:rPr>
              <a:t>Elektrolyt II</a:t>
            </a:r>
          </a:p>
        </p:txBody>
      </p:sp>
      <p:sp>
        <p:nvSpPr>
          <p:cNvPr id="247822" name="Rectangle 14"/>
          <p:cNvSpPr>
            <a:spLocks noChangeArrowheads="1"/>
          </p:cNvSpPr>
          <p:nvPr/>
        </p:nvSpPr>
        <p:spPr bwMode="auto">
          <a:xfrm>
            <a:off x="2744788" y="5867400"/>
            <a:ext cx="1827212" cy="822325"/>
          </a:xfrm>
          <a:prstGeom prst="rect">
            <a:avLst/>
          </a:prstGeom>
          <a:solidFill>
            <a:srgbClr val="99C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0"/>
              </a:spcBef>
            </a:pPr>
            <a:r>
              <a:rPr lang="en-GB" sz="2400" b="1">
                <a:solidFill>
                  <a:srgbClr val="CC0000"/>
                </a:solidFill>
                <a:latin typeface="Times New Roman" charset="0"/>
              </a:rPr>
              <a:t>Kati</a:t>
            </a:r>
            <a:r>
              <a:rPr lang="cs-CZ" sz="2400" b="1">
                <a:solidFill>
                  <a:srgbClr val="CC0000"/>
                </a:solidFill>
                <a:latin typeface="Times New Roman" charset="0"/>
              </a:rPr>
              <a:t>onty</a:t>
            </a:r>
            <a:r>
              <a:rPr lang="en-GB" sz="2400" b="1">
                <a:solidFill>
                  <a:srgbClr val="CC0000"/>
                </a:solidFill>
                <a:latin typeface="Times New Roman" charset="0"/>
              </a:rPr>
              <a:t> c</a:t>
            </a:r>
            <a:r>
              <a:rPr lang="cs-CZ" sz="2400" b="1" baseline="-25000">
                <a:solidFill>
                  <a:srgbClr val="CC0000"/>
                </a:solidFill>
                <a:latin typeface="Times New Roman" charset="0"/>
              </a:rPr>
              <a:t>K</a:t>
            </a:r>
            <a:r>
              <a:rPr lang="en-GB" sz="2400" b="1" baseline="30000">
                <a:solidFill>
                  <a:srgbClr val="CC0000"/>
                </a:solidFill>
                <a:latin typeface="Times New Roman" charset="0"/>
              </a:rPr>
              <a:t>II</a:t>
            </a:r>
            <a:r>
              <a:rPr lang="en-GB" sz="2400" b="1">
                <a:solidFill>
                  <a:srgbClr val="CC0000"/>
                </a:solidFill>
                <a:latin typeface="Times New Roman" charset="0"/>
              </a:rPr>
              <a:t>  </a:t>
            </a:r>
            <a:endParaRPr lang="en-GB" sz="2400" b="1" baseline="30000">
              <a:solidFill>
                <a:srgbClr val="CC0000"/>
              </a:solidFill>
              <a:latin typeface="Times New Roman" charset="0"/>
            </a:endParaRPr>
          </a:p>
        </p:txBody>
      </p:sp>
      <p:sp>
        <p:nvSpPr>
          <p:cNvPr id="247823" name="Rectangle 15"/>
          <p:cNvSpPr>
            <a:spLocks noChangeArrowheads="1"/>
          </p:cNvSpPr>
          <p:nvPr/>
        </p:nvSpPr>
        <p:spPr bwMode="auto">
          <a:xfrm>
            <a:off x="304800" y="5867400"/>
            <a:ext cx="1671638" cy="457200"/>
          </a:xfrm>
          <a:prstGeom prst="rect">
            <a:avLst/>
          </a:prstGeom>
          <a:solidFill>
            <a:srgbClr val="99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chemeClr val="tx1"/>
                </a:solidFill>
                <a:latin typeface="Times New Roman" charset="0"/>
              </a:rPr>
              <a:t>Ani</a:t>
            </a:r>
            <a:r>
              <a:rPr lang="cs-CZ" sz="2400" b="1">
                <a:solidFill>
                  <a:schemeClr val="tx1"/>
                </a:solidFill>
                <a:latin typeface="Times New Roman" charset="0"/>
              </a:rPr>
              <a:t>onty</a:t>
            </a:r>
            <a:r>
              <a:rPr lang="en-GB" sz="2400" b="1">
                <a:solidFill>
                  <a:schemeClr val="tx1"/>
                </a:solidFill>
                <a:latin typeface="Times New Roman" charset="0"/>
              </a:rPr>
              <a:t> c</a:t>
            </a:r>
            <a:r>
              <a:rPr lang="en-GB" sz="2400" b="1" baseline="-25000">
                <a:solidFill>
                  <a:schemeClr val="tx1"/>
                </a:solidFill>
                <a:latin typeface="Times New Roman" charset="0"/>
              </a:rPr>
              <a:t>A</a:t>
            </a:r>
            <a:r>
              <a:rPr lang="en-GB" sz="2400" b="1" baseline="30000">
                <a:solidFill>
                  <a:schemeClr val="tx1"/>
                </a:solidFill>
                <a:latin typeface="Times New Roman" charset="0"/>
              </a:rPr>
              <a:t>I</a:t>
            </a:r>
            <a:endParaRPr lang="en-GB" sz="2400" b="1" baseline="30000">
              <a:solidFill>
                <a:srgbClr val="CC0000"/>
              </a:solidFill>
              <a:latin typeface="Times New Roman" charset="0"/>
            </a:endParaRPr>
          </a:p>
        </p:txBody>
      </p:sp>
      <p:sp>
        <p:nvSpPr>
          <p:cNvPr id="247824" name="Rectangle 16"/>
          <p:cNvSpPr>
            <a:spLocks noChangeArrowheads="1"/>
          </p:cNvSpPr>
          <p:nvPr/>
        </p:nvSpPr>
        <p:spPr bwMode="auto">
          <a:xfrm>
            <a:off x="1143000" y="60325"/>
            <a:ext cx="70485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sz="4400" b="1">
                <a:solidFill>
                  <a:srgbClr val="FFCC66"/>
                </a:solidFill>
              </a:rPr>
              <a:t>Donnanova rovnováha (3)</a:t>
            </a:r>
          </a:p>
        </p:txBody>
      </p:sp>
      <p:sp>
        <p:nvSpPr>
          <p:cNvPr id="247825" name="Rectangle 17"/>
          <p:cNvSpPr>
            <a:spLocks noChangeArrowheads="1"/>
          </p:cNvSpPr>
          <p:nvPr/>
        </p:nvSpPr>
        <p:spPr bwMode="auto">
          <a:xfrm>
            <a:off x="2000250" y="3200400"/>
            <a:ext cx="285750" cy="3524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p:txBody>
      </p:sp>
      <p:sp>
        <p:nvSpPr>
          <p:cNvPr id="247826" name="Rectangle 18"/>
          <p:cNvSpPr>
            <a:spLocks noChangeArrowheads="1"/>
          </p:cNvSpPr>
          <p:nvPr/>
        </p:nvSpPr>
        <p:spPr bwMode="auto">
          <a:xfrm>
            <a:off x="2438400" y="3181350"/>
            <a:ext cx="357188" cy="3524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p:txBody>
      </p:sp>
      <p:sp>
        <p:nvSpPr>
          <p:cNvPr id="247827" name="Rectangle 19"/>
          <p:cNvSpPr>
            <a:spLocks noChangeArrowheads="1"/>
          </p:cNvSpPr>
          <p:nvPr/>
        </p:nvSpPr>
        <p:spPr bwMode="auto">
          <a:xfrm>
            <a:off x="457200" y="990600"/>
            <a:ext cx="22098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0"/>
              </a:spcBef>
            </a:pPr>
            <a:r>
              <a:rPr lang="cs-CZ" sz="3200" b="1">
                <a:solidFill>
                  <a:srgbClr val="FFCC00"/>
                </a:solidFill>
              </a:rPr>
              <a:t>Donnanův poměr:</a:t>
            </a:r>
          </a:p>
        </p:txBody>
      </p:sp>
      <p:graphicFrame>
        <p:nvGraphicFramePr>
          <p:cNvPr id="247828" name="Object 20"/>
          <p:cNvGraphicFramePr>
            <a:graphicFrameLocks noChangeAspect="1"/>
          </p:cNvGraphicFramePr>
          <p:nvPr/>
        </p:nvGraphicFramePr>
        <p:xfrm>
          <a:off x="2963863" y="981075"/>
          <a:ext cx="2546350" cy="1166813"/>
        </p:xfrm>
        <a:graphic>
          <a:graphicData uri="http://schemas.openxmlformats.org/presentationml/2006/ole">
            <mc:AlternateContent xmlns:mc="http://schemas.openxmlformats.org/markup-compatibility/2006">
              <mc:Choice xmlns:v="urn:schemas-microsoft-com:vml" Requires="v">
                <p:oleObj spid="_x0000_s248112" name="Rovnice" r:id="rId4" imgW="799920" imgH="457200" progId="Equation.3">
                  <p:embed/>
                </p:oleObj>
              </mc:Choice>
              <mc:Fallback>
                <p:oleObj name="Rovnice" r:id="rId4" imgW="799920" imgH="457200" progId="Equation.3">
                  <p:embed/>
                  <p:pic>
                    <p:nvPicPr>
                      <p:cNvPr id="0"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3863" y="981075"/>
                        <a:ext cx="2546350" cy="1166813"/>
                      </a:xfrm>
                      <a:prstGeom prst="rect">
                        <a:avLst/>
                      </a:prstGeom>
                      <a:gradFill rotWithShape="0">
                        <a:gsLst>
                          <a:gs pos="0">
                            <a:srgbClr val="FFCC00">
                              <a:gamma/>
                              <a:tint val="0"/>
                              <a:invGamma/>
                            </a:srgbClr>
                          </a:gs>
                          <a:gs pos="100000">
                            <a:srgbClr val="FFCC00"/>
                          </a:gs>
                        </a:gsLst>
                        <a:path path="shape">
                          <a:fillToRect l="50000" t="50000" r="50000" b="50000"/>
                        </a:path>
                      </a:gradFill>
                      <a:ln>
                        <a:noFill/>
                      </a:ln>
                      <a:effectLst/>
                      <a:extLst>
                        <a:ext uri="{91240B29-F687-4f45-9708-019B960494DF}">
                          <a14:hiddenLine xmlns="" xmlns:a14="http://schemas.microsoft.com/office/drawing/2010/main" w="9525">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47829" name="Object 21"/>
          <p:cNvGraphicFramePr>
            <a:graphicFrameLocks noChangeAspect="1"/>
          </p:cNvGraphicFramePr>
          <p:nvPr/>
        </p:nvGraphicFramePr>
        <p:xfrm>
          <a:off x="5238750" y="3016250"/>
          <a:ext cx="3451225" cy="3841750"/>
        </p:xfrm>
        <a:graphic>
          <a:graphicData uri="http://schemas.openxmlformats.org/presentationml/2006/ole">
            <mc:AlternateContent xmlns:mc="http://schemas.openxmlformats.org/markup-compatibility/2006">
              <mc:Choice xmlns:v="urn:schemas-microsoft-com:vml" Requires="v">
                <p:oleObj spid="_x0000_s248113" name="Rovnice" r:id="rId6" imgW="1079280" imgH="1574640" progId="Equation.3">
                  <p:embed/>
                </p:oleObj>
              </mc:Choice>
              <mc:Fallback>
                <p:oleObj name="Rovnice" r:id="rId6" imgW="1079280" imgH="1574640" progId="Equation.3">
                  <p:embed/>
                  <p:pic>
                    <p:nvPicPr>
                      <p:cNvPr id="0" name="Object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750" y="3016250"/>
                        <a:ext cx="3451225" cy="3841750"/>
                      </a:xfrm>
                      <a:prstGeom prst="rect">
                        <a:avLst/>
                      </a:prstGeom>
                      <a:gradFill rotWithShape="0">
                        <a:gsLst>
                          <a:gs pos="0">
                            <a:srgbClr val="FFCC99"/>
                          </a:gs>
                          <a:gs pos="50000">
                            <a:srgbClr val="FFCC99">
                              <a:gamma/>
                              <a:tint val="3922"/>
                              <a:invGamma/>
                            </a:srgbClr>
                          </a:gs>
                          <a:gs pos="100000">
                            <a:srgbClr val="FFCC99"/>
                          </a:gs>
                        </a:gsLst>
                        <a:lin ang="5400000" scaled="1"/>
                      </a:gradFill>
                      <a:ln>
                        <a:noFill/>
                      </a:ln>
                      <a:effectLst/>
                      <a:extLst>
                        <a:ext uri="{91240B29-F687-4f45-9708-019B960494DF}">
                          <a14:hiddenLine xmlns="" xmlns:a14="http://schemas.microsoft.com/office/drawing/2010/main" w="9525">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47830" name="Rectangle 22"/>
          <p:cNvSpPr>
            <a:spLocks noChangeArrowheads="1"/>
          </p:cNvSpPr>
          <p:nvPr/>
        </p:nvSpPr>
        <p:spPr bwMode="auto">
          <a:xfrm>
            <a:off x="5203825" y="2484438"/>
            <a:ext cx="34099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800" b="1" dirty="0" err="1">
                <a:solidFill>
                  <a:srgbClr val="000000"/>
                </a:solidFill>
              </a:rPr>
              <a:t>Donnanovo</a:t>
            </a:r>
            <a:r>
              <a:rPr lang="en-GB" sz="2800" b="1" dirty="0">
                <a:solidFill>
                  <a:srgbClr val="000000"/>
                </a:solidFill>
              </a:rPr>
              <a:t> nap</a:t>
            </a:r>
            <a:r>
              <a:rPr lang="cs-CZ" sz="2800" b="1" dirty="0" err="1">
                <a:solidFill>
                  <a:srgbClr val="000000"/>
                </a:solidFill>
              </a:rPr>
              <a:t>ě</a:t>
            </a:r>
            <a:r>
              <a:rPr lang="en-GB" sz="2800" b="1" dirty="0">
                <a:solidFill>
                  <a:srgbClr val="000000"/>
                </a:solidFill>
              </a:rPr>
              <a:t>t</a:t>
            </a:r>
            <a:r>
              <a:rPr lang="cs-CZ" sz="2800" b="1" dirty="0" err="1">
                <a:solidFill>
                  <a:srgbClr val="000000"/>
                </a:solidFill>
              </a:rPr>
              <a:t>í</a:t>
            </a:r>
            <a:r>
              <a:rPr lang="en-GB" sz="2800" b="1" dirty="0">
                <a:solidFill>
                  <a:srgbClr val="000000"/>
                </a:solidFill>
              </a:rPr>
              <a:t>:</a:t>
            </a:r>
          </a:p>
        </p:txBody>
      </p:sp>
      <p:graphicFrame>
        <p:nvGraphicFramePr>
          <p:cNvPr id="247831" name="Object 23"/>
          <p:cNvGraphicFramePr>
            <a:graphicFrameLocks noChangeAspect="1"/>
          </p:cNvGraphicFramePr>
          <p:nvPr/>
        </p:nvGraphicFramePr>
        <p:xfrm>
          <a:off x="6291263" y="900113"/>
          <a:ext cx="2319337" cy="1538287"/>
        </p:xfrm>
        <a:graphic>
          <a:graphicData uri="http://schemas.openxmlformats.org/presentationml/2006/ole">
            <mc:AlternateContent xmlns:mc="http://schemas.openxmlformats.org/markup-compatibility/2006">
              <mc:Choice xmlns:v="urn:schemas-microsoft-com:vml" Requires="v">
                <p:oleObj spid="_x0000_s248114" name="Equation" r:id="rId8" imgW="622080" imgH="495000" progId="Equation.3">
                  <p:embed/>
                </p:oleObj>
              </mc:Choice>
              <mc:Fallback>
                <p:oleObj name="Equation" r:id="rId8" imgW="622080" imgH="495000" progId="Equation.3">
                  <p:embed/>
                  <p:pic>
                    <p:nvPicPr>
                      <p:cNvPr id="0" name="Object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1263" y="900113"/>
                        <a:ext cx="2319337" cy="1538287"/>
                      </a:xfrm>
                      <a:prstGeom prst="rect">
                        <a:avLst/>
                      </a:prstGeom>
                      <a:gradFill rotWithShape="0">
                        <a:gsLst>
                          <a:gs pos="0">
                            <a:srgbClr val="FFCC99"/>
                          </a:gs>
                          <a:gs pos="100000">
                            <a:srgbClr val="FFCC99">
                              <a:gamma/>
                              <a:tint val="0"/>
                              <a:invGamma/>
                            </a:srgbClr>
                          </a:gs>
                        </a:gsLst>
                        <a:path path="shape">
                          <a:fillToRect l="50000" t="50000" r="50000" b="50000"/>
                        </a:path>
                      </a:gradFill>
                      <a:ln>
                        <a:noFill/>
                      </a:ln>
                      <a:effectLst/>
                      <a:extLst>
                        <a:ext uri="{91240B29-F687-4f45-9708-019B960494DF}">
                          <a14:hiddenLine xmlns="" xmlns:a14="http://schemas.microsoft.com/office/drawing/2010/main" w="9525">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4" name="Slide Number Placeholder 3"/>
          <p:cNvSpPr>
            <a:spLocks noGrp="1"/>
          </p:cNvSpPr>
          <p:nvPr>
            <p:ph type="sldNum" sz="quarter" idx="12"/>
          </p:nvPr>
        </p:nvSpPr>
        <p:spPr/>
        <p:txBody>
          <a:bodyPr/>
          <a:lstStyle/>
          <a:p>
            <a:fld id="{79C74054-04FF-634B-A380-217669AB6253}" type="slidenum">
              <a:rPr lang="cs-CZ" smtClean="0"/>
              <a:pPr/>
              <a:t>75</a:t>
            </a:fld>
            <a:endParaRPr lang="cs-CZ"/>
          </a:p>
        </p:txBody>
      </p:sp>
    </p:spTree>
  </p:cSld>
  <p:clrMapOvr>
    <a:masterClrMapping/>
  </p:clrMapOvr>
  <p:transition spd="med">
    <p:diamon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ChangeArrowheads="1"/>
          </p:cNvSpPr>
          <p:nvPr/>
        </p:nvSpPr>
        <p:spPr bwMode="auto">
          <a:xfrm>
            <a:off x="76200" y="2590800"/>
            <a:ext cx="4572000" cy="4191000"/>
          </a:xfrm>
          <a:prstGeom prst="rect">
            <a:avLst/>
          </a:prstGeom>
          <a:gradFill rotWithShape="0">
            <a:gsLst>
              <a:gs pos="0">
                <a:srgbClr val="FFCC99"/>
              </a:gs>
              <a:gs pos="100000">
                <a:srgbClr val="FFFFCC"/>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nSpc>
                <a:spcPct val="80000"/>
              </a:lnSpc>
            </a:pPr>
            <a:endParaRPr lang="en-GB" sz="2400" b="1">
              <a:solidFill>
                <a:srgbClr val="3333CC"/>
              </a:solidFill>
              <a:latin typeface="Times New Roman" charset="0"/>
            </a:endParaRPr>
          </a:p>
          <a:p>
            <a:pPr>
              <a:spcBef>
                <a:spcPct val="0"/>
              </a:spcBef>
            </a:pPr>
            <a:endParaRPr lang="en-GB" sz="2400" b="1">
              <a:solidFill>
                <a:srgbClr val="CC0000"/>
              </a:solidFill>
              <a:latin typeface="Times New Roman" charset="0"/>
            </a:endParaRPr>
          </a:p>
          <a:p>
            <a:pPr>
              <a:spcBef>
                <a:spcPct val="0"/>
              </a:spcBef>
            </a:pPr>
            <a:endParaRPr lang="en-GB" sz="2400" b="1">
              <a:solidFill>
                <a:schemeClr val="tx1"/>
              </a:solidFill>
              <a:latin typeface="Times New Roman" charset="0"/>
            </a:endParaRPr>
          </a:p>
        </p:txBody>
      </p:sp>
      <p:sp>
        <p:nvSpPr>
          <p:cNvPr id="249859" name="Line 3"/>
          <p:cNvSpPr>
            <a:spLocks noChangeShapeType="1"/>
          </p:cNvSpPr>
          <p:nvPr/>
        </p:nvSpPr>
        <p:spPr bwMode="auto">
          <a:xfrm>
            <a:off x="2362200" y="2590800"/>
            <a:ext cx="0" cy="4191000"/>
          </a:xfrm>
          <a:prstGeom prst="line">
            <a:avLst/>
          </a:prstGeom>
          <a:noFill/>
          <a:ln w="127000">
            <a:solidFill>
              <a:srgbClr val="99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9860" name="Rectangle 4"/>
          <p:cNvSpPr>
            <a:spLocks noChangeArrowheads="1"/>
          </p:cNvSpPr>
          <p:nvPr/>
        </p:nvSpPr>
        <p:spPr bwMode="auto">
          <a:xfrm>
            <a:off x="1454150" y="1836738"/>
            <a:ext cx="1727200" cy="676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cs-CZ" sz="2400" b="1">
                <a:solidFill>
                  <a:srgbClr val="FF0000"/>
                </a:solidFill>
              </a:rPr>
              <a:t>buněčná</a:t>
            </a:r>
          </a:p>
          <a:p>
            <a:pPr>
              <a:lnSpc>
                <a:spcPct val="10000"/>
              </a:lnSpc>
            </a:pPr>
            <a:r>
              <a:rPr lang="cs-CZ" sz="2400" b="1">
                <a:solidFill>
                  <a:srgbClr val="FF0000"/>
                </a:solidFill>
              </a:rPr>
              <a:t>membrána</a:t>
            </a:r>
          </a:p>
        </p:txBody>
      </p:sp>
      <p:sp>
        <p:nvSpPr>
          <p:cNvPr id="249861" name="Rectangle 5"/>
          <p:cNvSpPr>
            <a:spLocks noChangeArrowheads="1"/>
          </p:cNvSpPr>
          <p:nvPr/>
        </p:nvSpPr>
        <p:spPr bwMode="auto">
          <a:xfrm>
            <a:off x="304800" y="2571750"/>
            <a:ext cx="1828800" cy="38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pPr>
            <a:r>
              <a:rPr lang="en-GB" sz="2400" b="1">
                <a:solidFill>
                  <a:srgbClr val="3333CC"/>
                </a:solidFill>
                <a:latin typeface="Times New Roman" charset="0"/>
              </a:rPr>
              <a:t>intra</a:t>
            </a:r>
          </a:p>
        </p:txBody>
      </p:sp>
      <p:sp>
        <p:nvSpPr>
          <p:cNvPr id="249862" name="Rectangle 6"/>
          <p:cNvSpPr>
            <a:spLocks noChangeArrowheads="1"/>
          </p:cNvSpPr>
          <p:nvPr/>
        </p:nvSpPr>
        <p:spPr bwMode="auto">
          <a:xfrm>
            <a:off x="2590800" y="2600325"/>
            <a:ext cx="1981200" cy="38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pPr>
            <a:r>
              <a:rPr lang="en-GB" sz="2400" b="1">
                <a:solidFill>
                  <a:srgbClr val="3333CC"/>
                </a:solidFill>
                <a:latin typeface="Times New Roman" charset="0"/>
              </a:rPr>
              <a:t>extra</a:t>
            </a:r>
          </a:p>
        </p:txBody>
      </p:sp>
      <p:sp>
        <p:nvSpPr>
          <p:cNvPr id="249863" name="Rectangle 7"/>
          <p:cNvSpPr>
            <a:spLocks noChangeArrowheads="1"/>
          </p:cNvSpPr>
          <p:nvPr/>
        </p:nvSpPr>
        <p:spPr bwMode="auto">
          <a:xfrm>
            <a:off x="323850" y="3581400"/>
            <a:ext cx="1352550" cy="639763"/>
          </a:xfrm>
          <a:prstGeom prst="rect">
            <a:avLst/>
          </a:prstGeom>
          <a:solidFill>
            <a:srgbClr val="FF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lnSpc>
                <a:spcPct val="70000"/>
              </a:lnSpc>
              <a:spcBef>
                <a:spcPct val="0"/>
              </a:spcBef>
            </a:pPr>
            <a:r>
              <a:rPr lang="cs-CZ" sz="2400" b="1">
                <a:solidFill>
                  <a:srgbClr val="660033"/>
                </a:solidFill>
                <a:latin typeface="Times New Roman" charset="0"/>
              </a:rPr>
              <a:t>fosfátové</a:t>
            </a:r>
          </a:p>
          <a:p>
            <a:pPr algn="r">
              <a:lnSpc>
                <a:spcPct val="80000"/>
              </a:lnSpc>
              <a:spcBef>
                <a:spcPct val="0"/>
              </a:spcBef>
            </a:pPr>
            <a:r>
              <a:rPr lang="cs-CZ" sz="2400" b="1">
                <a:solidFill>
                  <a:srgbClr val="660033"/>
                </a:solidFill>
                <a:latin typeface="Times New Roman" charset="0"/>
              </a:rPr>
              <a:t>anionty</a:t>
            </a:r>
          </a:p>
        </p:txBody>
      </p:sp>
      <p:sp>
        <p:nvSpPr>
          <p:cNvPr id="249864" name="Rectangle 8"/>
          <p:cNvSpPr>
            <a:spLocks noChangeArrowheads="1"/>
          </p:cNvSpPr>
          <p:nvPr/>
        </p:nvSpPr>
        <p:spPr bwMode="auto">
          <a:xfrm>
            <a:off x="104775" y="4343400"/>
            <a:ext cx="1571625" cy="566738"/>
          </a:xfrm>
          <a:prstGeom prst="rect">
            <a:avLst/>
          </a:prstGeom>
          <a:solidFill>
            <a:srgbClr val="FF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lnSpc>
                <a:spcPct val="60000"/>
              </a:lnSpc>
              <a:spcBef>
                <a:spcPct val="0"/>
              </a:spcBef>
            </a:pPr>
            <a:r>
              <a:rPr lang="cs-CZ" sz="2400" b="1">
                <a:solidFill>
                  <a:srgbClr val="660033"/>
                </a:solidFill>
                <a:latin typeface="Times New Roman" charset="0"/>
              </a:rPr>
              <a:t>proteinové</a:t>
            </a:r>
          </a:p>
          <a:p>
            <a:pPr algn="r">
              <a:lnSpc>
                <a:spcPct val="70000"/>
              </a:lnSpc>
              <a:spcBef>
                <a:spcPct val="0"/>
              </a:spcBef>
            </a:pPr>
            <a:r>
              <a:rPr lang="cs-CZ" sz="2400" b="1">
                <a:solidFill>
                  <a:srgbClr val="660033"/>
                </a:solidFill>
                <a:latin typeface="Times New Roman" charset="0"/>
              </a:rPr>
              <a:t>anionty</a:t>
            </a:r>
          </a:p>
        </p:txBody>
      </p:sp>
      <p:sp>
        <p:nvSpPr>
          <p:cNvPr id="249865" name="Rectangle 9"/>
          <p:cNvSpPr>
            <a:spLocks noChangeArrowheads="1"/>
          </p:cNvSpPr>
          <p:nvPr/>
        </p:nvSpPr>
        <p:spPr bwMode="auto">
          <a:xfrm>
            <a:off x="3048000" y="4114800"/>
            <a:ext cx="673100" cy="457200"/>
          </a:xfrm>
          <a:prstGeom prst="rect">
            <a:avLst/>
          </a:prstGeom>
          <a:solidFill>
            <a:srgbClr val="FFCC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rgbClr val="CC0000"/>
                </a:solidFill>
                <a:latin typeface="Times New Roman" charset="0"/>
              </a:rPr>
              <a:t>Na</a:t>
            </a:r>
            <a:r>
              <a:rPr lang="en-GB" sz="2400" b="1" baseline="30000">
                <a:solidFill>
                  <a:srgbClr val="CC0000"/>
                </a:solidFill>
                <a:latin typeface="Times New Roman" charset="0"/>
              </a:rPr>
              <a:t>+</a:t>
            </a:r>
            <a:endParaRPr lang="en-GB" sz="2400" b="1">
              <a:solidFill>
                <a:srgbClr val="CC0000"/>
              </a:solidFill>
              <a:latin typeface="Times New Roman" charset="0"/>
            </a:endParaRPr>
          </a:p>
        </p:txBody>
      </p:sp>
      <p:sp>
        <p:nvSpPr>
          <p:cNvPr id="249866" name="Rectangle 10"/>
          <p:cNvSpPr>
            <a:spLocks noChangeArrowheads="1"/>
          </p:cNvSpPr>
          <p:nvPr/>
        </p:nvSpPr>
        <p:spPr bwMode="auto">
          <a:xfrm>
            <a:off x="2795588" y="5181600"/>
            <a:ext cx="557212" cy="457200"/>
          </a:xfrm>
          <a:prstGeom prst="rect">
            <a:avLst/>
          </a:prstGeom>
          <a:solidFill>
            <a:srgbClr val="99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chemeClr val="tx1"/>
                </a:solidFill>
                <a:latin typeface="Times New Roman" charset="0"/>
              </a:rPr>
              <a:t>Cl</a:t>
            </a:r>
            <a:r>
              <a:rPr lang="en-GB" sz="2400" b="1" baseline="30000">
                <a:solidFill>
                  <a:schemeClr val="tx1"/>
                </a:solidFill>
                <a:latin typeface="Times New Roman" charset="0"/>
              </a:rPr>
              <a:t>-</a:t>
            </a:r>
            <a:endParaRPr lang="en-GB" sz="2400" b="1" baseline="30000">
              <a:solidFill>
                <a:srgbClr val="CC0000"/>
              </a:solidFill>
              <a:latin typeface="Times New Roman" charset="0"/>
            </a:endParaRPr>
          </a:p>
        </p:txBody>
      </p:sp>
      <p:sp>
        <p:nvSpPr>
          <p:cNvPr id="249867" name="Rectangle 11"/>
          <p:cNvSpPr>
            <a:spLocks noChangeArrowheads="1"/>
          </p:cNvSpPr>
          <p:nvPr/>
        </p:nvSpPr>
        <p:spPr bwMode="auto">
          <a:xfrm>
            <a:off x="2816225" y="6096000"/>
            <a:ext cx="536575" cy="457200"/>
          </a:xfrm>
          <a:prstGeom prst="rect">
            <a:avLst/>
          </a:prstGeom>
          <a:solidFill>
            <a:srgbClr val="99C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rgbClr val="CC0000"/>
                </a:solidFill>
                <a:latin typeface="Times New Roman" charset="0"/>
              </a:rPr>
              <a:t>K</a:t>
            </a:r>
            <a:r>
              <a:rPr lang="en-GB" sz="2400" b="1" baseline="30000">
                <a:solidFill>
                  <a:srgbClr val="CC0000"/>
                </a:solidFill>
                <a:latin typeface="Times New Roman" charset="0"/>
              </a:rPr>
              <a:t>+</a:t>
            </a:r>
          </a:p>
        </p:txBody>
      </p:sp>
      <p:sp>
        <p:nvSpPr>
          <p:cNvPr id="249868" name="Rectangle 12"/>
          <p:cNvSpPr>
            <a:spLocks noChangeArrowheads="1"/>
          </p:cNvSpPr>
          <p:nvPr/>
        </p:nvSpPr>
        <p:spPr bwMode="auto">
          <a:xfrm>
            <a:off x="1371600" y="5181600"/>
            <a:ext cx="536575" cy="457200"/>
          </a:xfrm>
          <a:prstGeom prst="rect">
            <a:avLst/>
          </a:prstGeom>
          <a:solidFill>
            <a:srgbClr val="99C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rgbClr val="CC0000"/>
                </a:solidFill>
                <a:latin typeface="Times New Roman" charset="0"/>
              </a:rPr>
              <a:t>K</a:t>
            </a:r>
            <a:r>
              <a:rPr lang="en-GB" sz="2400" b="1" baseline="30000">
                <a:solidFill>
                  <a:srgbClr val="CC0000"/>
                </a:solidFill>
                <a:latin typeface="Times New Roman" charset="0"/>
              </a:rPr>
              <a:t>+</a:t>
            </a:r>
          </a:p>
        </p:txBody>
      </p:sp>
      <p:sp>
        <p:nvSpPr>
          <p:cNvPr id="249869" name="Rectangle 13"/>
          <p:cNvSpPr>
            <a:spLocks noChangeArrowheads="1"/>
          </p:cNvSpPr>
          <p:nvPr/>
        </p:nvSpPr>
        <p:spPr bwMode="auto">
          <a:xfrm>
            <a:off x="1371600" y="6096000"/>
            <a:ext cx="557213" cy="457200"/>
          </a:xfrm>
          <a:prstGeom prst="rect">
            <a:avLst/>
          </a:prstGeom>
          <a:solidFill>
            <a:srgbClr val="99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chemeClr val="tx1"/>
                </a:solidFill>
                <a:latin typeface="Times New Roman" charset="0"/>
              </a:rPr>
              <a:t>Cl</a:t>
            </a:r>
            <a:r>
              <a:rPr lang="en-GB" sz="2400" b="1" baseline="30000">
                <a:solidFill>
                  <a:schemeClr val="tx1"/>
                </a:solidFill>
                <a:latin typeface="Times New Roman" charset="0"/>
              </a:rPr>
              <a:t>-</a:t>
            </a:r>
            <a:endParaRPr lang="en-GB" sz="2400" b="1" baseline="30000">
              <a:solidFill>
                <a:srgbClr val="CC0000"/>
              </a:solidFill>
              <a:latin typeface="Times New Roman" charset="0"/>
            </a:endParaRPr>
          </a:p>
        </p:txBody>
      </p:sp>
      <p:sp>
        <p:nvSpPr>
          <p:cNvPr id="249870" name="Line 14"/>
          <p:cNvSpPr>
            <a:spLocks noChangeShapeType="1"/>
          </p:cNvSpPr>
          <p:nvPr/>
        </p:nvSpPr>
        <p:spPr bwMode="auto">
          <a:xfrm flipV="1">
            <a:off x="1905000" y="5638800"/>
            <a:ext cx="914400" cy="45720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9871" name="Line 15"/>
          <p:cNvSpPr>
            <a:spLocks noChangeShapeType="1"/>
          </p:cNvSpPr>
          <p:nvPr/>
        </p:nvSpPr>
        <p:spPr bwMode="auto">
          <a:xfrm>
            <a:off x="1905000" y="5638800"/>
            <a:ext cx="914400" cy="45720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9872" name="Line 16"/>
          <p:cNvSpPr>
            <a:spLocks noChangeShapeType="1"/>
          </p:cNvSpPr>
          <p:nvPr/>
        </p:nvSpPr>
        <p:spPr bwMode="auto">
          <a:xfrm>
            <a:off x="1676400" y="4648200"/>
            <a:ext cx="533400"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9873" name="Line 17"/>
          <p:cNvSpPr>
            <a:spLocks noChangeShapeType="1"/>
          </p:cNvSpPr>
          <p:nvPr/>
        </p:nvSpPr>
        <p:spPr bwMode="auto">
          <a:xfrm>
            <a:off x="1676400" y="3886200"/>
            <a:ext cx="533400"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9874" name="Line 18"/>
          <p:cNvSpPr>
            <a:spLocks noChangeShapeType="1"/>
          </p:cNvSpPr>
          <p:nvPr/>
        </p:nvSpPr>
        <p:spPr bwMode="auto">
          <a:xfrm>
            <a:off x="2514600" y="4343400"/>
            <a:ext cx="533400" cy="0"/>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9875" name="Line 19"/>
          <p:cNvSpPr>
            <a:spLocks noChangeShapeType="1"/>
          </p:cNvSpPr>
          <p:nvPr/>
        </p:nvSpPr>
        <p:spPr bwMode="auto">
          <a:xfrm flipH="1">
            <a:off x="2209800" y="4495800"/>
            <a:ext cx="0" cy="3810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9876" name="Line 20"/>
          <p:cNvSpPr>
            <a:spLocks noChangeShapeType="1"/>
          </p:cNvSpPr>
          <p:nvPr/>
        </p:nvSpPr>
        <p:spPr bwMode="auto">
          <a:xfrm>
            <a:off x="2209800" y="3733800"/>
            <a:ext cx="0" cy="3048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9877" name="Line 21"/>
          <p:cNvSpPr>
            <a:spLocks noChangeShapeType="1"/>
          </p:cNvSpPr>
          <p:nvPr/>
        </p:nvSpPr>
        <p:spPr bwMode="auto">
          <a:xfrm>
            <a:off x="2514600" y="4191000"/>
            <a:ext cx="0" cy="3048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9878" name="Rectangle 22"/>
          <p:cNvSpPr>
            <a:spLocks noChangeArrowheads="1"/>
          </p:cNvSpPr>
          <p:nvPr/>
        </p:nvSpPr>
        <p:spPr bwMode="auto">
          <a:xfrm>
            <a:off x="395288" y="404813"/>
            <a:ext cx="8534400"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pPr>
            <a:r>
              <a:rPr lang="cs-CZ" sz="4000" b="1">
                <a:solidFill>
                  <a:srgbClr val="FFCC66"/>
                </a:solidFill>
              </a:rPr>
              <a:t>Donnanův model v živé buňce (1)</a:t>
            </a:r>
          </a:p>
        </p:txBody>
      </p:sp>
      <p:sp>
        <p:nvSpPr>
          <p:cNvPr id="249879" name="Rectangle 23"/>
          <p:cNvSpPr>
            <a:spLocks noChangeArrowheads="1"/>
          </p:cNvSpPr>
          <p:nvPr/>
        </p:nvSpPr>
        <p:spPr bwMode="auto">
          <a:xfrm>
            <a:off x="4876800" y="1628775"/>
            <a:ext cx="4267200" cy="16496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90000"/>
              </a:lnSpc>
              <a:spcBef>
                <a:spcPct val="0"/>
              </a:spcBef>
            </a:pPr>
            <a:r>
              <a:rPr lang="cs-CZ" sz="2400" b="1" dirty="0" err="1">
                <a:solidFill>
                  <a:srgbClr val="000000"/>
                </a:solidFill>
                <a:latin typeface="Times New Roman" charset="0"/>
              </a:rPr>
              <a:t>difuzibilní</a:t>
            </a:r>
            <a:r>
              <a:rPr lang="cs-CZ" sz="2400" b="1" dirty="0">
                <a:solidFill>
                  <a:srgbClr val="000000"/>
                </a:solidFill>
                <a:latin typeface="Times New Roman" charset="0"/>
              </a:rPr>
              <a:t>: K</a:t>
            </a:r>
            <a:r>
              <a:rPr lang="cs-CZ" sz="2400" b="1" baseline="30000" dirty="0">
                <a:solidFill>
                  <a:srgbClr val="000000"/>
                </a:solidFill>
                <a:latin typeface="Times New Roman" charset="0"/>
              </a:rPr>
              <a:t>+</a:t>
            </a:r>
            <a:r>
              <a:rPr lang="cs-CZ" sz="2400" b="1" dirty="0">
                <a:solidFill>
                  <a:srgbClr val="000000"/>
                </a:solidFill>
                <a:latin typeface="Times New Roman" charset="0"/>
              </a:rPr>
              <a:t>, Cl</a:t>
            </a:r>
            <a:r>
              <a:rPr lang="cs-CZ" sz="2400" b="1" baseline="30000" dirty="0">
                <a:solidFill>
                  <a:srgbClr val="000000"/>
                </a:solidFill>
                <a:latin typeface="Times New Roman" charset="0"/>
              </a:rPr>
              <a:t>-</a:t>
            </a:r>
            <a:r>
              <a:rPr lang="cs-CZ" sz="2400" b="1" dirty="0">
                <a:solidFill>
                  <a:srgbClr val="000000"/>
                </a:solidFill>
                <a:latin typeface="Times New Roman" charset="0"/>
              </a:rPr>
              <a:t>           </a:t>
            </a:r>
            <a:r>
              <a:rPr lang="cs-CZ" sz="2400" dirty="0">
                <a:solidFill>
                  <a:srgbClr val="000000"/>
                </a:solidFill>
                <a:latin typeface="Times New Roman" charset="0"/>
              </a:rPr>
              <a:t> </a:t>
            </a:r>
          </a:p>
          <a:p>
            <a:pPr algn="l">
              <a:lnSpc>
                <a:spcPct val="90000"/>
              </a:lnSpc>
              <a:spcBef>
                <a:spcPct val="0"/>
              </a:spcBef>
            </a:pPr>
            <a:r>
              <a:rPr lang="cs-CZ" sz="2400" b="1" dirty="0" err="1">
                <a:solidFill>
                  <a:srgbClr val="000000"/>
                </a:solidFill>
                <a:latin typeface="Times New Roman" charset="0"/>
              </a:rPr>
              <a:t>nedifuzibilní</a:t>
            </a:r>
            <a:r>
              <a:rPr lang="cs-CZ" sz="2400" b="1" dirty="0">
                <a:solidFill>
                  <a:srgbClr val="000000"/>
                </a:solidFill>
                <a:latin typeface="Times New Roman" charset="0"/>
              </a:rPr>
              <a:t>: Na</a:t>
            </a:r>
            <a:r>
              <a:rPr lang="cs-CZ" sz="2400" b="1" baseline="30000" dirty="0">
                <a:solidFill>
                  <a:srgbClr val="000000"/>
                </a:solidFill>
                <a:latin typeface="Times New Roman" charset="0"/>
              </a:rPr>
              <a:t>+</a:t>
            </a:r>
            <a:r>
              <a:rPr lang="cs-CZ" sz="2400" b="1" dirty="0">
                <a:solidFill>
                  <a:srgbClr val="000000"/>
                </a:solidFill>
                <a:latin typeface="Times New Roman" charset="0"/>
              </a:rPr>
              <a:t>, anionty</a:t>
            </a:r>
            <a:r>
              <a:rPr lang="cs-CZ" sz="2400" b="1" baseline="30000" dirty="0">
                <a:solidFill>
                  <a:srgbClr val="000000"/>
                </a:solidFill>
                <a:latin typeface="Times New Roman" charset="0"/>
              </a:rPr>
              <a:t> </a:t>
            </a:r>
          </a:p>
          <a:p>
            <a:pPr algn="l">
              <a:lnSpc>
                <a:spcPct val="90000"/>
              </a:lnSpc>
              <a:spcBef>
                <a:spcPct val="0"/>
              </a:spcBef>
            </a:pPr>
            <a:r>
              <a:rPr lang="cs-CZ" sz="2400" b="1" baseline="30000" dirty="0">
                <a:solidFill>
                  <a:srgbClr val="000000"/>
                </a:solidFill>
                <a:latin typeface="Times New Roman" charset="0"/>
              </a:rPr>
              <a:t>                  </a:t>
            </a:r>
          </a:p>
          <a:p>
            <a:pPr algn="l">
              <a:lnSpc>
                <a:spcPct val="90000"/>
              </a:lnSpc>
              <a:spcBef>
                <a:spcPct val="0"/>
              </a:spcBef>
            </a:pPr>
            <a:r>
              <a:rPr lang="cs-CZ" sz="2400" b="1" dirty="0">
                <a:solidFill>
                  <a:srgbClr val="000000"/>
                </a:solidFill>
                <a:latin typeface="Times New Roman" charset="0"/>
              </a:rPr>
              <a:t>též </a:t>
            </a:r>
            <a:r>
              <a:rPr lang="cs-CZ" sz="2400" b="1" u="sng" dirty="0">
                <a:solidFill>
                  <a:srgbClr val="000000"/>
                </a:solidFill>
                <a:latin typeface="Times New Roman" charset="0"/>
              </a:rPr>
              <a:t>bílkoviny</a:t>
            </a:r>
            <a:r>
              <a:rPr lang="cs-CZ" sz="2400" b="1" dirty="0">
                <a:solidFill>
                  <a:srgbClr val="000000"/>
                </a:solidFill>
                <a:latin typeface="Times New Roman" charset="0"/>
              </a:rPr>
              <a:t> a nukleové kyseliny </a:t>
            </a:r>
          </a:p>
        </p:txBody>
      </p:sp>
      <p:sp>
        <p:nvSpPr>
          <p:cNvPr id="249880" name="Rectangle 24"/>
          <p:cNvSpPr>
            <a:spLocks noChangeArrowheads="1"/>
          </p:cNvSpPr>
          <p:nvPr/>
        </p:nvSpPr>
        <p:spPr bwMode="auto">
          <a:xfrm>
            <a:off x="5003800" y="3429000"/>
            <a:ext cx="2957513" cy="1844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120000"/>
              </a:lnSpc>
              <a:spcBef>
                <a:spcPct val="0"/>
              </a:spcBef>
            </a:pPr>
            <a:r>
              <a:rPr lang="cs-CZ" sz="3200" b="1">
                <a:solidFill>
                  <a:srgbClr val="000000"/>
                </a:solidFill>
              </a:rPr>
              <a:t>Koncentrace:</a:t>
            </a:r>
          </a:p>
          <a:p>
            <a:pPr algn="l">
              <a:lnSpc>
                <a:spcPct val="120000"/>
              </a:lnSpc>
              <a:spcBef>
                <a:spcPct val="0"/>
              </a:spcBef>
            </a:pPr>
            <a:r>
              <a:rPr lang="en-GB" sz="3200" b="1">
                <a:solidFill>
                  <a:srgbClr val="000000"/>
                </a:solidFill>
              </a:rPr>
              <a:t>[K</a:t>
            </a:r>
            <a:r>
              <a:rPr lang="en-GB" sz="3200" b="1" baseline="30000">
                <a:solidFill>
                  <a:srgbClr val="000000"/>
                </a:solidFill>
              </a:rPr>
              <a:t>+</a:t>
            </a:r>
            <a:r>
              <a:rPr lang="en-GB" sz="3200" b="1">
                <a:solidFill>
                  <a:srgbClr val="000000"/>
                </a:solidFill>
              </a:rPr>
              <a:t>] </a:t>
            </a:r>
            <a:r>
              <a:rPr lang="en-GB" sz="3200" b="1" baseline="-25000">
                <a:solidFill>
                  <a:srgbClr val="000000"/>
                </a:solidFill>
              </a:rPr>
              <a:t>in</a:t>
            </a:r>
            <a:r>
              <a:rPr lang="en-GB" sz="3200" b="1">
                <a:solidFill>
                  <a:srgbClr val="000000"/>
                </a:solidFill>
              </a:rPr>
              <a:t> &gt; [K</a:t>
            </a:r>
            <a:r>
              <a:rPr lang="en-GB" sz="3200" b="1" baseline="30000">
                <a:solidFill>
                  <a:srgbClr val="000000"/>
                </a:solidFill>
              </a:rPr>
              <a:t>+</a:t>
            </a:r>
            <a:r>
              <a:rPr lang="en-GB" sz="3200" b="1">
                <a:solidFill>
                  <a:srgbClr val="000000"/>
                </a:solidFill>
              </a:rPr>
              <a:t>] </a:t>
            </a:r>
            <a:r>
              <a:rPr lang="en-GB" sz="3200" b="1" baseline="-25000">
                <a:solidFill>
                  <a:srgbClr val="000000"/>
                </a:solidFill>
              </a:rPr>
              <a:t>ex</a:t>
            </a:r>
            <a:r>
              <a:rPr lang="en-GB" sz="3200" b="1">
                <a:solidFill>
                  <a:srgbClr val="000000"/>
                </a:solidFill>
              </a:rPr>
              <a:t> </a:t>
            </a:r>
          </a:p>
          <a:p>
            <a:pPr algn="l">
              <a:lnSpc>
                <a:spcPct val="120000"/>
              </a:lnSpc>
              <a:spcBef>
                <a:spcPct val="0"/>
              </a:spcBef>
            </a:pPr>
            <a:r>
              <a:rPr lang="en-GB" sz="3200" b="1">
                <a:solidFill>
                  <a:srgbClr val="000000"/>
                </a:solidFill>
              </a:rPr>
              <a:t>[Cl</a:t>
            </a:r>
            <a:r>
              <a:rPr lang="en-GB" sz="3200" b="1" baseline="30000">
                <a:solidFill>
                  <a:srgbClr val="000000"/>
                </a:solidFill>
              </a:rPr>
              <a:t>-</a:t>
            </a:r>
            <a:r>
              <a:rPr lang="en-GB" sz="3200" b="1">
                <a:solidFill>
                  <a:srgbClr val="000000"/>
                </a:solidFill>
              </a:rPr>
              <a:t>] </a:t>
            </a:r>
            <a:r>
              <a:rPr lang="en-GB" sz="3200" b="1" baseline="-25000">
                <a:solidFill>
                  <a:srgbClr val="000000"/>
                </a:solidFill>
              </a:rPr>
              <a:t>in</a:t>
            </a:r>
            <a:r>
              <a:rPr lang="en-GB" sz="3200" b="1">
                <a:solidFill>
                  <a:srgbClr val="000000"/>
                </a:solidFill>
              </a:rPr>
              <a:t> &lt; [Cl</a:t>
            </a:r>
            <a:r>
              <a:rPr lang="en-GB" sz="3200" b="1" baseline="30000">
                <a:solidFill>
                  <a:srgbClr val="000000"/>
                </a:solidFill>
              </a:rPr>
              <a:t>-</a:t>
            </a:r>
            <a:r>
              <a:rPr lang="en-GB" sz="3200" b="1">
                <a:solidFill>
                  <a:srgbClr val="000000"/>
                </a:solidFill>
              </a:rPr>
              <a:t>] </a:t>
            </a:r>
            <a:r>
              <a:rPr lang="en-GB" sz="3200" b="1" baseline="-25000">
                <a:solidFill>
                  <a:srgbClr val="000000"/>
                </a:solidFill>
              </a:rPr>
              <a:t>ex</a:t>
            </a:r>
            <a:endParaRPr lang="en-GB" sz="3200" b="1">
              <a:solidFill>
                <a:srgbClr val="000000"/>
              </a:solidFill>
            </a:endParaRP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4" name="Slide Number Placeholder 3"/>
          <p:cNvSpPr>
            <a:spLocks noGrp="1"/>
          </p:cNvSpPr>
          <p:nvPr>
            <p:ph type="sldNum" sz="quarter" idx="12"/>
          </p:nvPr>
        </p:nvSpPr>
        <p:spPr/>
        <p:txBody>
          <a:bodyPr/>
          <a:lstStyle/>
          <a:p>
            <a:fld id="{79C74054-04FF-634B-A380-217669AB6253}" type="slidenum">
              <a:rPr lang="cs-CZ" smtClean="0"/>
              <a:pPr/>
              <a:t>76</a:t>
            </a:fld>
            <a:endParaRPr lang="cs-CZ"/>
          </a:p>
        </p:txBody>
      </p:sp>
    </p:spTree>
  </p:cSld>
  <p:clrMapOvr>
    <a:masterClrMapping/>
  </p:clrMapOvr>
  <p:transition spd="med">
    <p:diamon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ChangeArrowheads="1"/>
          </p:cNvSpPr>
          <p:nvPr/>
        </p:nvSpPr>
        <p:spPr bwMode="auto">
          <a:xfrm>
            <a:off x="76200" y="2590800"/>
            <a:ext cx="4572000" cy="4191000"/>
          </a:xfrm>
          <a:prstGeom prst="rect">
            <a:avLst/>
          </a:prstGeom>
          <a:gradFill rotWithShape="0">
            <a:gsLst>
              <a:gs pos="0">
                <a:srgbClr val="FFCC99"/>
              </a:gs>
              <a:gs pos="100000">
                <a:srgbClr val="FFFFCC"/>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nSpc>
                <a:spcPct val="80000"/>
              </a:lnSpc>
            </a:pPr>
            <a:endParaRPr lang="en-GB" sz="2400" b="1">
              <a:solidFill>
                <a:srgbClr val="3333CC"/>
              </a:solidFill>
              <a:latin typeface="Times New Roman" charset="0"/>
            </a:endParaRPr>
          </a:p>
          <a:p>
            <a:pPr>
              <a:spcBef>
                <a:spcPct val="0"/>
              </a:spcBef>
            </a:pPr>
            <a:endParaRPr lang="en-GB" sz="2400" b="1">
              <a:solidFill>
                <a:srgbClr val="CC0000"/>
              </a:solidFill>
              <a:latin typeface="Times New Roman" charset="0"/>
            </a:endParaRPr>
          </a:p>
          <a:p>
            <a:pPr>
              <a:lnSpc>
                <a:spcPct val="40000"/>
              </a:lnSpc>
            </a:pPr>
            <a:endParaRPr lang="en-GB" sz="2400" b="1">
              <a:solidFill>
                <a:schemeClr val="tx1"/>
              </a:solidFill>
              <a:latin typeface="Times New Roman" charset="0"/>
            </a:endParaRPr>
          </a:p>
          <a:p>
            <a:pPr>
              <a:lnSpc>
                <a:spcPct val="40000"/>
              </a:lnSpc>
            </a:pPr>
            <a:endParaRPr lang="en-GB" sz="2400" b="1">
              <a:solidFill>
                <a:schemeClr val="tx1"/>
              </a:solidFill>
              <a:latin typeface="Times New Roman" charset="0"/>
            </a:endParaRPr>
          </a:p>
          <a:p>
            <a:pPr>
              <a:lnSpc>
                <a:spcPct val="40000"/>
              </a:lnSpc>
            </a:pPr>
            <a:endParaRPr lang="en-GB" sz="2400" b="1">
              <a:solidFill>
                <a:schemeClr val="tx1"/>
              </a:solidFill>
              <a:latin typeface="Times New Roman" charset="0"/>
            </a:endParaRPr>
          </a:p>
        </p:txBody>
      </p:sp>
      <p:sp>
        <p:nvSpPr>
          <p:cNvPr id="251907" name="Line 3"/>
          <p:cNvSpPr>
            <a:spLocks noChangeShapeType="1"/>
          </p:cNvSpPr>
          <p:nvPr/>
        </p:nvSpPr>
        <p:spPr bwMode="auto">
          <a:xfrm>
            <a:off x="2362200" y="2590800"/>
            <a:ext cx="0" cy="4191000"/>
          </a:xfrm>
          <a:prstGeom prst="line">
            <a:avLst/>
          </a:prstGeom>
          <a:noFill/>
          <a:ln w="127000">
            <a:solidFill>
              <a:srgbClr val="99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1908" name="Rectangle 4"/>
          <p:cNvSpPr>
            <a:spLocks noChangeArrowheads="1"/>
          </p:cNvSpPr>
          <p:nvPr/>
        </p:nvSpPr>
        <p:spPr bwMode="auto">
          <a:xfrm>
            <a:off x="1454150" y="1836738"/>
            <a:ext cx="1727200" cy="676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cs-CZ" sz="2400" b="1">
                <a:solidFill>
                  <a:srgbClr val="FF0066"/>
                </a:solidFill>
              </a:rPr>
              <a:t>buněčná </a:t>
            </a:r>
          </a:p>
          <a:p>
            <a:pPr>
              <a:lnSpc>
                <a:spcPct val="10000"/>
              </a:lnSpc>
            </a:pPr>
            <a:r>
              <a:rPr lang="cs-CZ" sz="2400" b="1">
                <a:solidFill>
                  <a:srgbClr val="FF0066"/>
                </a:solidFill>
              </a:rPr>
              <a:t>membrána</a:t>
            </a:r>
          </a:p>
        </p:txBody>
      </p:sp>
      <p:sp>
        <p:nvSpPr>
          <p:cNvPr id="251909" name="Rectangle 5"/>
          <p:cNvSpPr>
            <a:spLocks noChangeArrowheads="1"/>
          </p:cNvSpPr>
          <p:nvPr/>
        </p:nvSpPr>
        <p:spPr bwMode="auto">
          <a:xfrm>
            <a:off x="152400" y="2571750"/>
            <a:ext cx="1828800" cy="38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pPr>
            <a:r>
              <a:rPr lang="en-GB" sz="2400" b="1">
                <a:solidFill>
                  <a:srgbClr val="3333CC"/>
                </a:solidFill>
                <a:latin typeface="Times New Roman" charset="0"/>
              </a:rPr>
              <a:t>intra</a:t>
            </a:r>
          </a:p>
        </p:txBody>
      </p:sp>
      <p:sp>
        <p:nvSpPr>
          <p:cNvPr id="251910" name="Rectangle 6"/>
          <p:cNvSpPr>
            <a:spLocks noChangeArrowheads="1"/>
          </p:cNvSpPr>
          <p:nvPr/>
        </p:nvSpPr>
        <p:spPr bwMode="auto">
          <a:xfrm>
            <a:off x="2590800" y="2600325"/>
            <a:ext cx="1981200" cy="38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lnSpc>
                <a:spcPct val="80000"/>
              </a:lnSpc>
            </a:pPr>
            <a:r>
              <a:rPr lang="en-GB" sz="2400" b="1">
                <a:solidFill>
                  <a:srgbClr val="3333CC"/>
                </a:solidFill>
                <a:latin typeface="Times New Roman" charset="0"/>
              </a:rPr>
              <a:t>extra</a:t>
            </a:r>
          </a:p>
        </p:txBody>
      </p:sp>
      <p:sp>
        <p:nvSpPr>
          <p:cNvPr id="251911" name="Rectangle 7"/>
          <p:cNvSpPr>
            <a:spLocks noChangeArrowheads="1"/>
          </p:cNvSpPr>
          <p:nvPr/>
        </p:nvSpPr>
        <p:spPr bwMode="auto">
          <a:xfrm>
            <a:off x="323850" y="3581400"/>
            <a:ext cx="1352550" cy="639763"/>
          </a:xfrm>
          <a:prstGeom prst="rect">
            <a:avLst/>
          </a:prstGeom>
          <a:solidFill>
            <a:srgbClr val="FF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lnSpc>
                <a:spcPct val="70000"/>
              </a:lnSpc>
              <a:spcBef>
                <a:spcPct val="0"/>
              </a:spcBef>
            </a:pPr>
            <a:r>
              <a:rPr lang="cs-CZ" sz="2400" b="1">
                <a:solidFill>
                  <a:srgbClr val="660033"/>
                </a:solidFill>
                <a:latin typeface="Times New Roman" charset="0"/>
              </a:rPr>
              <a:t>fosfátové</a:t>
            </a:r>
          </a:p>
          <a:p>
            <a:pPr algn="r">
              <a:lnSpc>
                <a:spcPct val="80000"/>
              </a:lnSpc>
              <a:spcBef>
                <a:spcPct val="0"/>
              </a:spcBef>
            </a:pPr>
            <a:r>
              <a:rPr lang="cs-CZ" sz="2400" b="1">
                <a:solidFill>
                  <a:srgbClr val="660033"/>
                </a:solidFill>
                <a:latin typeface="Times New Roman" charset="0"/>
              </a:rPr>
              <a:t>anionty</a:t>
            </a:r>
          </a:p>
        </p:txBody>
      </p:sp>
      <p:sp>
        <p:nvSpPr>
          <p:cNvPr id="251912" name="Rectangle 8"/>
          <p:cNvSpPr>
            <a:spLocks noChangeArrowheads="1"/>
          </p:cNvSpPr>
          <p:nvPr/>
        </p:nvSpPr>
        <p:spPr bwMode="auto">
          <a:xfrm>
            <a:off x="179388" y="4365625"/>
            <a:ext cx="1571625" cy="530225"/>
          </a:xfrm>
          <a:prstGeom prst="rect">
            <a:avLst/>
          </a:prstGeom>
          <a:solidFill>
            <a:srgbClr val="FF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lnSpc>
                <a:spcPct val="60000"/>
              </a:lnSpc>
              <a:spcBef>
                <a:spcPct val="0"/>
              </a:spcBef>
            </a:pPr>
            <a:r>
              <a:rPr lang="cs-CZ" sz="2400" b="1">
                <a:solidFill>
                  <a:srgbClr val="660033"/>
                </a:solidFill>
                <a:latin typeface="Times New Roman" charset="0"/>
              </a:rPr>
              <a:t>proteinové</a:t>
            </a:r>
          </a:p>
          <a:p>
            <a:pPr algn="r">
              <a:lnSpc>
                <a:spcPct val="60000"/>
              </a:lnSpc>
              <a:spcBef>
                <a:spcPct val="0"/>
              </a:spcBef>
            </a:pPr>
            <a:r>
              <a:rPr lang="cs-CZ" sz="2400" b="1">
                <a:solidFill>
                  <a:srgbClr val="660033"/>
                </a:solidFill>
                <a:latin typeface="Times New Roman" charset="0"/>
              </a:rPr>
              <a:t>anionty</a:t>
            </a:r>
          </a:p>
        </p:txBody>
      </p:sp>
      <p:sp>
        <p:nvSpPr>
          <p:cNvPr id="251913" name="Rectangle 9"/>
          <p:cNvSpPr>
            <a:spLocks noChangeArrowheads="1"/>
          </p:cNvSpPr>
          <p:nvPr/>
        </p:nvSpPr>
        <p:spPr bwMode="auto">
          <a:xfrm>
            <a:off x="3048000" y="4114800"/>
            <a:ext cx="673100" cy="457200"/>
          </a:xfrm>
          <a:prstGeom prst="rect">
            <a:avLst/>
          </a:prstGeom>
          <a:solidFill>
            <a:srgbClr val="FFCC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rgbClr val="CC0000"/>
                </a:solidFill>
                <a:latin typeface="Times New Roman" charset="0"/>
              </a:rPr>
              <a:t>Na</a:t>
            </a:r>
            <a:r>
              <a:rPr lang="en-GB" sz="2400" b="1" baseline="30000">
                <a:solidFill>
                  <a:srgbClr val="CC0000"/>
                </a:solidFill>
                <a:latin typeface="Times New Roman" charset="0"/>
              </a:rPr>
              <a:t>+</a:t>
            </a:r>
            <a:endParaRPr lang="en-GB" sz="2400" b="1">
              <a:solidFill>
                <a:srgbClr val="CC0000"/>
              </a:solidFill>
              <a:latin typeface="Times New Roman" charset="0"/>
            </a:endParaRPr>
          </a:p>
        </p:txBody>
      </p:sp>
      <p:sp>
        <p:nvSpPr>
          <p:cNvPr id="251914" name="Rectangle 10"/>
          <p:cNvSpPr>
            <a:spLocks noChangeArrowheads="1"/>
          </p:cNvSpPr>
          <p:nvPr/>
        </p:nvSpPr>
        <p:spPr bwMode="auto">
          <a:xfrm>
            <a:off x="2795588" y="5181600"/>
            <a:ext cx="557212" cy="457200"/>
          </a:xfrm>
          <a:prstGeom prst="rect">
            <a:avLst/>
          </a:prstGeom>
          <a:solidFill>
            <a:srgbClr val="99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chemeClr val="tx1"/>
                </a:solidFill>
                <a:latin typeface="Times New Roman" charset="0"/>
              </a:rPr>
              <a:t>Cl</a:t>
            </a:r>
            <a:r>
              <a:rPr lang="en-GB" sz="2400" b="1" baseline="30000">
                <a:solidFill>
                  <a:schemeClr val="tx1"/>
                </a:solidFill>
                <a:latin typeface="Times New Roman" charset="0"/>
              </a:rPr>
              <a:t>-</a:t>
            </a:r>
            <a:endParaRPr lang="en-GB" sz="2400" b="1" baseline="30000">
              <a:solidFill>
                <a:srgbClr val="CC0000"/>
              </a:solidFill>
              <a:latin typeface="Times New Roman" charset="0"/>
            </a:endParaRPr>
          </a:p>
        </p:txBody>
      </p:sp>
      <p:sp>
        <p:nvSpPr>
          <p:cNvPr id="251915" name="Rectangle 11"/>
          <p:cNvSpPr>
            <a:spLocks noChangeArrowheads="1"/>
          </p:cNvSpPr>
          <p:nvPr/>
        </p:nvSpPr>
        <p:spPr bwMode="auto">
          <a:xfrm>
            <a:off x="2816225" y="6096000"/>
            <a:ext cx="536575" cy="457200"/>
          </a:xfrm>
          <a:prstGeom prst="rect">
            <a:avLst/>
          </a:prstGeom>
          <a:solidFill>
            <a:srgbClr val="99C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rgbClr val="CC0000"/>
                </a:solidFill>
                <a:latin typeface="Times New Roman" charset="0"/>
              </a:rPr>
              <a:t>K</a:t>
            </a:r>
            <a:r>
              <a:rPr lang="en-GB" sz="2400" b="1" baseline="30000">
                <a:solidFill>
                  <a:srgbClr val="CC0000"/>
                </a:solidFill>
                <a:latin typeface="Times New Roman" charset="0"/>
              </a:rPr>
              <a:t>+</a:t>
            </a:r>
          </a:p>
        </p:txBody>
      </p:sp>
      <p:sp>
        <p:nvSpPr>
          <p:cNvPr id="251916" name="Rectangle 12"/>
          <p:cNvSpPr>
            <a:spLocks noChangeArrowheads="1"/>
          </p:cNvSpPr>
          <p:nvPr/>
        </p:nvSpPr>
        <p:spPr bwMode="auto">
          <a:xfrm>
            <a:off x="1371600" y="5181600"/>
            <a:ext cx="536575" cy="457200"/>
          </a:xfrm>
          <a:prstGeom prst="rect">
            <a:avLst/>
          </a:prstGeom>
          <a:solidFill>
            <a:srgbClr val="99C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rgbClr val="CC0000"/>
                </a:solidFill>
                <a:latin typeface="Times New Roman" charset="0"/>
              </a:rPr>
              <a:t>K</a:t>
            </a:r>
            <a:r>
              <a:rPr lang="en-GB" sz="2400" b="1" baseline="30000">
                <a:solidFill>
                  <a:srgbClr val="CC0000"/>
                </a:solidFill>
                <a:latin typeface="Times New Roman" charset="0"/>
              </a:rPr>
              <a:t>+</a:t>
            </a:r>
          </a:p>
        </p:txBody>
      </p:sp>
      <p:sp>
        <p:nvSpPr>
          <p:cNvPr id="251917" name="Rectangle 13"/>
          <p:cNvSpPr>
            <a:spLocks noChangeArrowheads="1"/>
          </p:cNvSpPr>
          <p:nvPr/>
        </p:nvSpPr>
        <p:spPr bwMode="auto">
          <a:xfrm>
            <a:off x="1371600" y="6096000"/>
            <a:ext cx="557213" cy="457200"/>
          </a:xfrm>
          <a:prstGeom prst="rect">
            <a:avLst/>
          </a:prstGeom>
          <a:solidFill>
            <a:srgbClr val="99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2400" b="1">
                <a:solidFill>
                  <a:schemeClr val="tx1"/>
                </a:solidFill>
                <a:latin typeface="Times New Roman" charset="0"/>
              </a:rPr>
              <a:t>Cl</a:t>
            </a:r>
            <a:r>
              <a:rPr lang="en-GB" sz="2400" b="1" baseline="30000">
                <a:solidFill>
                  <a:schemeClr val="tx1"/>
                </a:solidFill>
                <a:latin typeface="Times New Roman" charset="0"/>
              </a:rPr>
              <a:t>-</a:t>
            </a:r>
            <a:endParaRPr lang="en-GB" sz="2400" b="1" baseline="30000">
              <a:solidFill>
                <a:srgbClr val="CC0000"/>
              </a:solidFill>
              <a:latin typeface="Times New Roman" charset="0"/>
            </a:endParaRPr>
          </a:p>
        </p:txBody>
      </p:sp>
      <p:sp>
        <p:nvSpPr>
          <p:cNvPr id="251918" name="Line 14"/>
          <p:cNvSpPr>
            <a:spLocks noChangeShapeType="1"/>
          </p:cNvSpPr>
          <p:nvPr/>
        </p:nvSpPr>
        <p:spPr bwMode="auto">
          <a:xfrm flipV="1">
            <a:off x="1905000" y="5638800"/>
            <a:ext cx="914400" cy="45720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1919" name="Line 15"/>
          <p:cNvSpPr>
            <a:spLocks noChangeShapeType="1"/>
          </p:cNvSpPr>
          <p:nvPr/>
        </p:nvSpPr>
        <p:spPr bwMode="auto">
          <a:xfrm>
            <a:off x="1905000" y="5638800"/>
            <a:ext cx="914400" cy="45720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1920" name="Line 16"/>
          <p:cNvSpPr>
            <a:spLocks noChangeShapeType="1"/>
          </p:cNvSpPr>
          <p:nvPr/>
        </p:nvSpPr>
        <p:spPr bwMode="auto">
          <a:xfrm>
            <a:off x="1676400" y="4648200"/>
            <a:ext cx="533400"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1921" name="Line 17"/>
          <p:cNvSpPr>
            <a:spLocks noChangeShapeType="1"/>
          </p:cNvSpPr>
          <p:nvPr/>
        </p:nvSpPr>
        <p:spPr bwMode="auto">
          <a:xfrm>
            <a:off x="1676400" y="3886200"/>
            <a:ext cx="533400"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1922" name="Line 18"/>
          <p:cNvSpPr>
            <a:spLocks noChangeShapeType="1"/>
          </p:cNvSpPr>
          <p:nvPr/>
        </p:nvSpPr>
        <p:spPr bwMode="auto">
          <a:xfrm>
            <a:off x="2514600" y="4343400"/>
            <a:ext cx="533400" cy="0"/>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1923" name="Line 19"/>
          <p:cNvSpPr>
            <a:spLocks noChangeShapeType="1"/>
          </p:cNvSpPr>
          <p:nvPr/>
        </p:nvSpPr>
        <p:spPr bwMode="auto">
          <a:xfrm flipH="1">
            <a:off x="2209800" y="4495800"/>
            <a:ext cx="0" cy="3810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1924" name="Line 20"/>
          <p:cNvSpPr>
            <a:spLocks noChangeShapeType="1"/>
          </p:cNvSpPr>
          <p:nvPr/>
        </p:nvSpPr>
        <p:spPr bwMode="auto">
          <a:xfrm>
            <a:off x="2209800" y="3733800"/>
            <a:ext cx="0" cy="3048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1925" name="Line 21"/>
          <p:cNvSpPr>
            <a:spLocks noChangeShapeType="1"/>
          </p:cNvSpPr>
          <p:nvPr/>
        </p:nvSpPr>
        <p:spPr bwMode="auto">
          <a:xfrm>
            <a:off x="2514600" y="4191000"/>
            <a:ext cx="0" cy="3048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251926" name="Object 22"/>
          <p:cNvGraphicFramePr>
            <a:graphicFrameLocks noChangeAspect="1"/>
          </p:cNvGraphicFramePr>
          <p:nvPr/>
        </p:nvGraphicFramePr>
        <p:xfrm>
          <a:off x="3352800" y="762000"/>
          <a:ext cx="3124200" cy="1552575"/>
        </p:xfrm>
        <a:graphic>
          <a:graphicData uri="http://schemas.openxmlformats.org/presentationml/2006/ole">
            <mc:AlternateContent xmlns:mc="http://schemas.openxmlformats.org/markup-compatibility/2006">
              <mc:Choice xmlns:v="urn:schemas-microsoft-com:vml" Requires="v">
                <p:oleObj spid="_x0000_s252121" name="Equation" r:id="rId4" imgW="1358640" imgH="812520" progId="Equation.3">
                  <p:embed/>
                </p:oleObj>
              </mc:Choice>
              <mc:Fallback>
                <p:oleObj name="Equation" r:id="rId4" imgW="1358640" imgH="812520" progId="Equation.3">
                  <p:embed/>
                  <p:pic>
                    <p:nvPicPr>
                      <p:cNvPr id="0" name="Object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762000"/>
                        <a:ext cx="3124200" cy="1552575"/>
                      </a:xfrm>
                      <a:prstGeom prst="rect">
                        <a:avLst/>
                      </a:prstGeom>
                      <a:gradFill rotWithShape="0">
                        <a:gsLst>
                          <a:gs pos="0">
                            <a:srgbClr val="FFCC00">
                              <a:gamma/>
                              <a:tint val="0"/>
                              <a:invGamma/>
                            </a:srgbClr>
                          </a:gs>
                          <a:gs pos="100000">
                            <a:srgbClr val="FFCC00"/>
                          </a:gs>
                        </a:gsLst>
                        <a:path path="shape">
                          <a:fillToRect l="50000" t="50000" r="50000" b="50000"/>
                        </a:path>
                      </a:gradFill>
                      <a:ln>
                        <a:noFill/>
                      </a:ln>
                      <a:effectLst/>
                      <a:extLst>
                        <a:ext uri="{91240B29-F687-4f45-9708-019B960494DF}">
                          <a14:hiddenLine xmlns="" xmlns:a14="http://schemas.microsoft.com/office/drawing/2010/main" w="9525">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51927" name="Rectangle 23"/>
          <p:cNvSpPr>
            <a:spLocks noChangeArrowheads="1"/>
          </p:cNvSpPr>
          <p:nvPr/>
        </p:nvSpPr>
        <p:spPr bwMode="auto">
          <a:xfrm>
            <a:off x="611188" y="914400"/>
            <a:ext cx="230505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0"/>
              </a:spcBef>
            </a:pPr>
            <a:r>
              <a:rPr lang="cs-CZ" sz="3200" b="1">
                <a:solidFill>
                  <a:srgbClr val="FFCC00"/>
                </a:solidFill>
              </a:rPr>
              <a:t>Donnanův poměr:</a:t>
            </a:r>
          </a:p>
        </p:txBody>
      </p:sp>
      <p:sp>
        <p:nvSpPr>
          <p:cNvPr id="251928" name="Rectangle 24"/>
          <p:cNvSpPr>
            <a:spLocks noChangeArrowheads="1"/>
          </p:cNvSpPr>
          <p:nvPr/>
        </p:nvSpPr>
        <p:spPr bwMode="auto">
          <a:xfrm>
            <a:off x="5181600" y="2435225"/>
            <a:ext cx="3900627"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0"/>
              </a:spcBef>
            </a:pPr>
            <a:r>
              <a:rPr lang="en-GB" sz="3200" b="1" dirty="0" err="1">
                <a:solidFill>
                  <a:srgbClr val="000000"/>
                </a:solidFill>
              </a:rPr>
              <a:t>Donnanovo</a:t>
            </a:r>
            <a:r>
              <a:rPr lang="en-GB" sz="3200" b="1" dirty="0">
                <a:solidFill>
                  <a:srgbClr val="000000"/>
                </a:solidFill>
              </a:rPr>
              <a:t> nap</a:t>
            </a:r>
            <a:r>
              <a:rPr lang="cs-CZ" sz="3200" b="1" dirty="0" err="1">
                <a:solidFill>
                  <a:srgbClr val="000000"/>
                </a:solidFill>
              </a:rPr>
              <a:t>ě</a:t>
            </a:r>
            <a:r>
              <a:rPr lang="en-GB" sz="3200" b="1" dirty="0">
                <a:solidFill>
                  <a:srgbClr val="000000"/>
                </a:solidFill>
              </a:rPr>
              <a:t>t</a:t>
            </a:r>
            <a:r>
              <a:rPr lang="cs-CZ" sz="3200" b="1" dirty="0" err="1">
                <a:solidFill>
                  <a:srgbClr val="000000"/>
                </a:solidFill>
              </a:rPr>
              <a:t>í</a:t>
            </a:r>
            <a:r>
              <a:rPr lang="en-GB" sz="3200" b="1" dirty="0">
                <a:solidFill>
                  <a:srgbClr val="000000"/>
                </a:solidFill>
              </a:rPr>
              <a:t>:</a:t>
            </a:r>
          </a:p>
        </p:txBody>
      </p:sp>
      <p:graphicFrame>
        <p:nvGraphicFramePr>
          <p:cNvPr id="251929" name="Object 25"/>
          <p:cNvGraphicFramePr>
            <a:graphicFrameLocks noChangeAspect="1"/>
          </p:cNvGraphicFramePr>
          <p:nvPr/>
        </p:nvGraphicFramePr>
        <p:xfrm>
          <a:off x="5105400" y="3090863"/>
          <a:ext cx="3962400" cy="3690937"/>
        </p:xfrm>
        <a:graphic>
          <a:graphicData uri="http://schemas.openxmlformats.org/presentationml/2006/ole">
            <mc:AlternateContent xmlns:mc="http://schemas.openxmlformats.org/markup-compatibility/2006">
              <mc:Choice xmlns:v="urn:schemas-microsoft-com:vml" Requires="v">
                <p:oleObj spid="_x0000_s252122" name="Equation" r:id="rId6" imgW="1562040" imgH="1701720" progId="Equation.3">
                  <p:embed/>
                </p:oleObj>
              </mc:Choice>
              <mc:Fallback>
                <p:oleObj name="Equation" r:id="rId6" imgW="1562040" imgH="1701720" progId="Equation.3">
                  <p:embed/>
                  <p:pic>
                    <p:nvPicPr>
                      <p:cNvPr id="0" name="Object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3090863"/>
                        <a:ext cx="3962400" cy="3690937"/>
                      </a:xfrm>
                      <a:prstGeom prst="rect">
                        <a:avLst/>
                      </a:prstGeom>
                      <a:gradFill rotWithShape="0">
                        <a:gsLst>
                          <a:gs pos="0">
                            <a:srgbClr val="FFCC99"/>
                          </a:gs>
                          <a:gs pos="50000">
                            <a:srgbClr val="FFCC99">
                              <a:gamma/>
                              <a:tint val="3922"/>
                              <a:invGamma/>
                            </a:srgbClr>
                          </a:gs>
                          <a:gs pos="100000">
                            <a:srgbClr val="FFCC99"/>
                          </a:gs>
                        </a:gsLst>
                        <a:lin ang="5400000" scaled="1"/>
                      </a:gradFill>
                      <a:ln>
                        <a:noFill/>
                      </a:ln>
                      <a:effectLst/>
                      <a:extLst>
                        <a:ext uri="{91240B29-F687-4f45-9708-019B960494DF}">
                          <a14:hiddenLine xmlns="" xmlns:a14="http://schemas.microsoft.com/office/drawing/2010/main" w="9525">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51930" name="Rectangle 26"/>
          <p:cNvSpPr>
            <a:spLocks noChangeArrowheads="1"/>
          </p:cNvSpPr>
          <p:nvPr/>
        </p:nvSpPr>
        <p:spPr bwMode="auto">
          <a:xfrm>
            <a:off x="2000250" y="3028950"/>
            <a:ext cx="285750" cy="3524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p:txBody>
      </p:sp>
      <p:sp>
        <p:nvSpPr>
          <p:cNvPr id="251931" name="Rectangle 27"/>
          <p:cNvSpPr>
            <a:spLocks noChangeArrowheads="1"/>
          </p:cNvSpPr>
          <p:nvPr/>
        </p:nvSpPr>
        <p:spPr bwMode="auto">
          <a:xfrm>
            <a:off x="2457450" y="3048000"/>
            <a:ext cx="357188" cy="3524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a:p>
            <a:pPr algn="l">
              <a:lnSpc>
                <a:spcPct val="40000"/>
              </a:lnSpc>
            </a:pPr>
            <a:r>
              <a:rPr lang="en-GB" sz="2400" b="1">
                <a:solidFill>
                  <a:schemeClr val="tx1"/>
                </a:solidFill>
                <a:latin typeface="Times New Roman" charset="0"/>
              </a:rPr>
              <a:t>+</a:t>
            </a:r>
          </a:p>
        </p:txBody>
      </p:sp>
      <p:sp>
        <p:nvSpPr>
          <p:cNvPr id="251932" name="Rectangle 28"/>
          <p:cNvSpPr>
            <a:spLocks noChangeArrowheads="1"/>
          </p:cNvSpPr>
          <p:nvPr/>
        </p:nvSpPr>
        <p:spPr bwMode="auto">
          <a:xfrm>
            <a:off x="228600" y="184150"/>
            <a:ext cx="85344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pPr>
            <a:r>
              <a:rPr lang="cs-CZ" sz="4000" b="1">
                <a:solidFill>
                  <a:srgbClr val="FFCC66"/>
                </a:solidFill>
              </a:rPr>
              <a:t>Donnanův model v živé buňce (2)</a:t>
            </a:r>
          </a:p>
        </p:txBody>
      </p:sp>
      <p:sp>
        <p:nvSpPr>
          <p:cNvPr id="2" name="Date Placeholder 1"/>
          <p:cNvSpPr>
            <a:spLocks noGrp="1"/>
          </p:cNvSpPr>
          <p:nvPr>
            <p:ph type="dt" sz="half" idx="10"/>
          </p:nvPr>
        </p:nvSpPr>
        <p:spPr/>
        <p:txBody>
          <a:bodyPr/>
          <a:lstStyle/>
          <a:p>
            <a:r>
              <a:rPr lang="cs-CZ"/>
              <a:t>2021/11/23</a:t>
            </a:r>
          </a:p>
        </p:txBody>
      </p:sp>
      <p:sp>
        <p:nvSpPr>
          <p:cNvPr id="3" name="Footer Placeholder 2"/>
          <p:cNvSpPr>
            <a:spLocks noGrp="1"/>
          </p:cNvSpPr>
          <p:nvPr>
            <p:ph type="ftr" sz="quarter" idx="11"/>
          </p:nvPr>
        </p:nvSpPr>
        <p:spPr/>
        <p:txBody>
          <a:bodyPr/>
          <a:lstStyle/>
          <a:p>
            <a:r>
              <a:rPr lang="cs-CZ"/>
              <a:t>Lipidy, membrány, Karel Kubíček</a:t>
            </a:r>
          </a:p>
        </p:txBody>
      </p:sp>
      <p:sp>
        <p:nvSpPr>
          <p:cNvPr id="4" name="Slide Number Placeholder 3"/>
          <p:cNvSpPr>
            <a:spLocks noGrp="1"/>
          </p:cNvSpPr>
          <p:nvPr>
            <p:ph type="sldNum" sz="quarter" idx="12"/>
          </p:nvPr>
        </p:nvSpPr>
        <p:spPr/>
        <p:txBody>
          <a:bodyPr/>
          <a:lstStyle/>
          <a:p>
            <a:fld id="{79C74054-04FF-634B-A380-217669AB6253}" type="slidenum">
              <a:rPr lang="cs-CZ" smtClean="0"/>
              <a:pPr/>
              <a:t>77</a:t>
            </a:fld>
            <a:endParaRPr lang="cs-CZ"/>
          </a:p>
        </p:txBody>
      </p:sp>
    </p:spTree>
  </p:cSld>
  <p:clrMapOvr>
    <a:masterClrMapping/>
  </p:clrMapOvr>
  <p:transition spd="med">
    <p:diamon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8</a:t>
            </a:fld>
            <a:endParaRPr lang="en-US"/>
          </a:p>
        </p:txBody>
      </p:sp>
      <p:pic>
        <p:nvPicPr>
          <p:cNvPr id="7" name="Picture 6" descr="Screen shot 2010-11-15 at 11.05.29 PM.png"/>
          <p:cNvPicPr>
            <a:picLocks noChangeAspect="1"/>
          </p:cNvPicPr>
          <p:nvPr/>
        </p:nvPicPr>
        <p:blipFill>
          <a:blip r:embed="rId2"/>
          <a:stretch>
            <a:fillRect/>
          </a:stretch>
        </p:blipFill>
        <p:spPr>
          <a:xfrm>
            <a:off x="580744" y="1928343"/>
            <a:ext cx="8106056" cy="2660631"/>
          </a:xfrm>
          <a:prstGeom prst="rect">
            <a:avLst/>
          </a:prstGeom>
        </p:spPr>
      </p:pic>
    </p:spTree>
    <p:extLst>
      <p:ext uri="{BB962C8B-B14F-4D97-AF65-F5344CB8AC3E}">
        <p14:creationId xmlns:p14="http://schemas.microsoft.com/office/powerpoint/2010/main" val="4236218069"/>
      </p:ext>
    </p:extLst>
  </p:cSld>
  <p:clrMapOvr>
    <a:masterClrMapping/>
  </p:clrMapOvr>
  <p:transition spd="med">
    <p:diamon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2021/11/23</a:t>
            </a:r>
            <a:endParaRPr lang="en-US"/>
          </a:p>
        </p:txBody>
      </p:sp>
      <p:sp>
        <p:nvSpPr>
          <p:cNvPr id="5" name="Footer Placeholder 4"/>
          <p:cNvSpPr>
            <a:spLocks noGrp="1"/>
          </p:cNvSpPr>
          <p:nvPr>
            <p:ph type="ftr" sz="quarter" idx="11"/>
          </p:nvPr>
        </p:nvSpPr>
        <p:spPr/>
        <p:txBody>
          <a:bodyPr/>
          <a:lstStyle/>
          <a:p>
            <a:r>
              <a:rPr lang="en-US"/>
              <a:t>Lipidy, membrány, Karel Kubíček</a:t>
            </a:r>
          </a:p>
        </p:txBody>
      </p:sp>
      <p:sp>
        <p:nvSpPr>
          <p:cNvPr id="6" name="Slide Number Placeholder 5"/>
          <p:cNvSpPr>
            <a:spLocks noGrp="1"/>
          </p:cNvSpPr>
          <p:nvPr>
            <p:ph type="sldNum" sz="quarter" idx="12"/>
          </p:nvPr>
        </p:nvSpPr>
        <p:spPr/>
        <p:txBody>
          <a:bodyPr/>
          <a:lstStyle/>
          <a:p>
            <a:fld id="{0A91A5BC-E76B-3E4A-9830-99544116780B}" type="slidenum">
              <a:rPr lang="en-US" smtClean="0"/>
              <a:pPr/>
              <a:t>9</a:t>
            </a:fld>
            <a:endParaRPr lang="en-US"/>
          </a:p>
        </p:txBody>
      </p:sp>
      <p:pic>
        <p:nvPicPr>
          <p:cNvPr id="7" name="Picture 6" descr="Screen Shot 2011-11-01 at 8.40.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814" y="205501"/>
            <a:ext cx="5118330" cy="6031040"/>
          </a:xfrm>
          <a:prstGeom prst="rect">
            <a:avLst/>
          </a:prstGeom>
        </p:spPr>
      </p:pic>
    </p:spTree>
    <p:extLst>
      <p:ext uri="{BB962C8B-B14F-4D97-AF65-F5344CB8AC3E}">
        <p14:creationId xmlns:p14="http://schemas.microsoft.com/office/powerpoint/2010/main" val="609782444"/>
      </p:ext>
    </p:extLst>
  </p:cSld>
  <p:clrMapOvr>
    <a:masterClrMapping/>
  </p:clrMapOvr>
  <p:transition spd="med">
    <p:diamond/>
  </p:transition>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blurRad="63500" dist="35921" dir="27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cs-CZ" sz="1400" b="0" i="0" u="none" strike="noStrike" cap="none" normalizeH="0" baseline="0">
            <a:ln>
              <a:noFill/>
            </a:ln>
            <a:solidFill>
              <a:srgbClr val="FFFFC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blurRad="63500" dist="35921" dir="27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cs-CZ" sz="1400" b="0" i="0" u="none" strike="noStrike" cap="none" normalizeH="0" baseline="0">
            <a:ln>
              <a:noFill/>
            </a:ln>
            <a:solidFill>
              <a:srgbClr val="FFFFCC"/>
            </a:solidFill>
            <a:effectLst/>
            <a:latin typeface="Arial" charset="0"/>
            <a:ea typeface="ＭＳ Ｐゴシック"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Curtain Call</Template>
  <TotalTime>7208</TotalTime>
  <Words>2830</Words>
  <Application>Microsoft Macintosh PowerPoint</Application>
  <PresentationFormat>On-screen Show (4:3)</PresentationFormat>
  <Paragraphs>633</Paragraphs>
  <Slides>77</Slides>
  <Notes>19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3</vt:i4>
      </vt:variant>
      <vt:variant>
        <vt:lpstr>Slide Titles</vt:lpstr>
      </vt:variant>
      <vt:variant>
        <vt:i4>77</vt:i4>
      </vt:variant>
    </vt:vector>
  </HeadingPairs>
  <TitlesOfParts>
    <vt:vector size="85" baseType="lpstr">
      <vt:lpstr>Arial</vt:lpstr>
      <vt:lpstr>Symbol</vt:lpstr>
      <vt:lpstr>Times New Roman</vt:lpstr>
      <vt:lpstr>Wingdings</vt:lpstr>
      <vt:lpstr>Výchozí návrh</vt:lpstr>
      <vt:lpstr>Rastrový obrázek</vt:lpstr>
      <vt:lpstr>Rovnice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Funkce biologických membrán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 Masarykova univerzita v Brně</dc:title>
  <dc:creator>doc. Mornstein</dc:creator>
  <cp:lastModifiedBy>Karel Kubíček</cp:lastModifiedBy>
  <cp:revision>201</cp:revision>
  <dcterms:created xsi:type="dcterms:W3CDTF">2002-09-11T06:40:40Z</dcterms:created>
  <dcterms:modified xsi:type="dcterms:W3CDTF">2021-11-23T11:31:35Z</dcterms:modified>
</cp:coreProperties>
</file>