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</p:sldMasterIdLst>
  <p:notesMasterIdLst>
    <p:notesMasterId r:id="rId21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7" r:id="rId16"/>
    <p:sldId id="266" r:id="rId17"/>
    <p:sldId id="268" r:id="rId18"/>
    <p:sldId id="269" r:id="rId19"/>
    <p:sldId id="270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Klikněte pro přesun snímku</a:t>
            </a:r>
          </a:p>
        </p:txBody>
      </p:sp>
      <p:sp>
        <p:nvSpPr>
          <p:cNvPr id="20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cs-CZ" sz="2000" b="0" strike="noStrike" spc="-1">
                <a:latin typeface="Arial"/>
              </a:rPr>
              <a:t>Klikněte pro úpravu formátu komentářů</a:t>
            </a:r>
          </a:p>
        </p:txBody>
      </p:sp>
      <p:sp>
        <p:nvSpPr>
          <p:cNvPr id="20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cs-CZ" sz="1400" b="0" strike="noStrike" spc="-1">
                <a:latin typeface="Times New Roman"/>
              </a:rPr>
              <a:t>&lt;záhlaví&gt;</a:t>
            </a:r>
          </a:p>
        </p:txBody>
      </p:sp>
      <p:sp>
        <p:nvSpPr>
          <p:cNvPr id="210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cs-CZ" sz="1400" b="0" strike="noStrike" spc="-1">
                <a:latin typeface="Times New Roman"/>
              </a:rPr>
              <a:t>&lt;datum/čas&gt;</a:t>
            </a:r>
          </a:p>
        </p:txBody>
      </p:sp>
      <p:sp>
        <p:nvSpPr>
          <p:cNvPr id="211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cs-CZ" sz="1400" b="0" strike="noStrike" spc="-1">
                <a:latin typeface="Times New Roman"/>
              </a:rPr>
              <a:t>&lt;zápatí&gt;</a:t>
            </a:r>
          </a:p>
        </p:txBody>
      </p:sp>
      <p:sp>
        <p:nvSpPr>
          <p:cNvPr id="212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94D4F227-4484-4EC2-8D1F-CD9EE374F2A8}" type="slidenum">
              <a:rPr lang="cs-CZ" sz="1400" b="0" strike="noStrike" spc="-1">
                <a:latin typeface="Times New Roman"/>
              </a:rPr>
              <a:pPr algn="r"/>
              <a:t>‹#›</a:t>
            </a:fld>
            <a:endParaRPr lang="cs-CZ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8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16000" indent="-216000">
              <a:lnSpc>
                <a:spcPct val="100000"/>
              </a:lnSpc>
            </a:pPr>
            <a:r>
              <a:rPr lang="cs-CZ" sz="2000" b="0" strike="noStrike" spc="-1" dirty="0">
                <a:latin typeface="Arial"/>
              </a:rPr>
              <a:t>Přidat Hegelovy myšlenky na svobodu z Logiky a malé </a:t>
            </a:r>
            <a:r>
              <a:rPr lang="cs-CZ" sz="2000" b="0" strike="noStrike" spc="-1">
                <a:latin typeface="Arial"/>
              </a:rPr>
              <a:t>logiky!     </a:t>
            </a:r>
            <a:r>
              <a:rPr lang="cs-CZ" sz="2000" b="0" strike="noStrike" spc="-1" dirty="0">
                <a:latin typeface="Arial"/>
              </a:rPr>
              <a:t>Svoboda mandala - vyrovnanost</a:t>
            </a:r>
          </a:p>
        </p:txBody>
      </p:sp>
      <p:sp>
        <p:nvSpPr>
          <p:cNvPr id="28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7128C407-FB93-41C3-8736-257A164A6614}" type="slidenum">
              <a:rPr lang="cs-CZ" sz="1200" b="0" strike="noStrike" spc="-1">
                <a:latin typeface="Times New Roman"/>
              </a:rPr>
              <a:pPr algn="r">
                <a:lnSpc>
                  <a:spcPct val="100000"/>
                </a:lnSpc>
              </a:pPr>
              <a:t>1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8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16000" indent="-216000">
              <a:lnSpc>
                <a:spcPct val="100000"/>
              </a:lnSpc>
            </a:pPr>
            <a:r>
              <a:rPr lang="cs-CZ" sz="2000" b="0" strike="noStrike" spc="-1">
                <a:latin typeface="Arial"/>
              </a:rPr>
              <a:t>Máme-li volný čas, pak se můžeme soustředit na sebe a svoje myšlenky a chtění. </a:t>
            </a:r>
          </a:p>
        </p:txBody>
      </p:sp>
      <p:sp>
        <p:nvSpPr>
          <p:cNvPr id="28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DC9AB116-BEEB-4539-9655-89DCC07C4A16}" type="slidenum">
              <a:rPr lang="cs-CZ" sz="1200" b="0" strike="noStrike" spc="-1">
                <a:latin typeface="Times New Roman"/>
              </a:rPr>
              <a:pPr algn="r">
                <a:lnSpc>
                  <a:spcPct val="100000"/>
                </a:lnSpc>
              </a:pPr>
              <a:t>2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28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16000" indent="-216000">
              <a:lnSpc>
                <a:spcPct val="100000"/>
              </a:lnSpc>
            </a:pPr>
            <a:r>
              <a:rPr lang="cs-CZ" sz="2000" b="0" strike="noStrike" spc="-1">
                <a:latin typeface="Arial"/>
              </a:rPr>
              <a:t>Stavy vědomí, náš vnitřní život a jeho reflexe, zrod chtění, svoboda  filosofická archeologie</a:t>
            </a:r>
          </a:p>
        </p:txBody>
      </p:sp>
      <p:sp>
        <p:nvSpPr>
          <p:cNvPr id="28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D16BBF22-4F63-4CE5-937E-45899E9F16D0}" type="slidenum">
              <a:rPr lang="cs-CZ" sz="1200" b="0" strike="noStrike" spc="-1">
                <a:latin typeface="Times New Roman"/>
              </a:rPr>
              <a:pPr algn="r">
                <a:lnSpc>
                  <a:spcPct val="100000"/>
                </a:lnSpc>
              </a:pPr>
              <a:t>3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28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16000" indent="-216000">
              <a:lnSpc>
                <a:spcPct val="100000"/>
              </a:lnSpc>
            </a:pPr>
            <a:r>
              <a:rPr lang="cs-CZ" sz="2000" b="0" strike="noStrike" spc="-1" dirty="0">
                <a:latin typeface="Arial"/>
              </a:rPr>
              <a:t>a</a:t>
            </a:r>
          </a:p>
        </p:txBody>
      </p:sp>
      <p:sp>
        <p:nvSpPr>
          <p:cNvPr id="290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134403A-68F0-4039-BC52-412CADD2FEA1}" type="slidenum">
              <a:rPr lang="cs-CZ" sz="1200" b="0" strike="noStrike" spc="-1">
                <a:latin typeface="Times New Roman"/>
              </a:rPr>
              <a:pPr algn="r">
                <a:lnSpc>
                  <a:spcPct val="100000"/>
                </a:lnSpc>
              </a:pPr>
              <a:t>9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9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16000" indent="-216000">
              <a:lnSpc>
                <a:spcPct val="100000"/>
              </a:lnSpc>
            </a:pPr>
            <a:r>
              <a:rPr lang="cs-CZ" sz="2000" b="0" strike="noStrike" spc="-1">
                <a:latin typeface="Arial"/>
              </a:rPr>
              <a:t>Jsem svobodný, když to, co chci, mohu uskutečnit.</a:t>
            </a:r>
          </a:p>
          <a:p>
            <a:pPr marL="216000" indent="-216000">
              <a:lnSpc>
                <a:spcPct val="100000"/>
              </a:lnSpc>
            </a:pPr>
            <a:r>
              <a:rPr lang="cs-CZ" sz="2000" b="0" strike="noStrike" spc="-1">
                <a:latin typeface="Arial"/>
              </a:rPr>
              <a:t>Mezi možnostmi si mohu vybrat tu, kterou chci</a:t>
            </a: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cs-CZ" sz="2000" b="0" strike="noStrike" spc="-1">
                <a:latin typeface="Arial"/>
              </a:rPr>
              <a:t>citem;</a:t>
            </a:r>
          </a:p>
          <a:p>
            <a:pPr>
              <a:lnSpc>
                <a:spcPct val="100000"/>
              </a:lnSpc>
            </a:pPr>
            <a:r>
              <a:rPr lang="cs-CZ" sz="2000" b="0" strike="noStrike" spc="-1">
                <a:latin typeface="Arial"/>
              </a:rPr>
              <a:t>- rozumem (která je lepší v porovnání s ostatními).</a:t>
            </a:r>
          </a:p>
          <a:p>
            <a:pPr>
              <a:lnSpc>
                <a:spcPct val="100000"/>
              </a:lnSpc>
            </a:pPr>
            <a:endParaRPr lang="cs-CZ" sz="2000" b="0" strike="noStrike" spc="-1">
              <a:latin typeface="Arial"/>
            </a:endParaRPr>
          </a:p>
        </p:txBody>
      </p:sp>
      <p:sp>
        <p:nvSpPr>
          <p:cNvPr id="293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5AA7546-31C9-44C5-9BC6-2E5207EAD1A4}" type="slidenum">
              <a:rPr lang="cs-CZ" sz="1200" b="0" strike="noStrike" spc="-1">
                <a:latin typeface="Times New Roman"/>
              </a:rPr>
              <a:pPr algn="r">
                <a:lnSpc>
                  <a:spcPct val="100000"/>
                </a:lnSpc>
              </a:pPr>
              <a:t>13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668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2590200" y="1825560"/>
            <a:ext cx="1668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4342320" y="1825560"/>
            <a:ext cx="1668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1668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2590200" y="4098240"/>
            <a:ext cx="1668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4342320" y="4098240"/>
            <a:ext cx="1668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668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2590200" y="1825560"/>
            <a:ext cx="1668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342320" y="1825560"/>
            <a:ext cx="1668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1668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2590200" y="4098240"/>
            <a:ext cx="1668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 type="body"/>
          </p:nvPr>
        </p:nvSpPr>
        <p:spPr>
          <a:xfrm>
            <a:off x="4342320" y="4098240"/>
            <a:ext cx="1668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5"/>
          <p:cNvSpPr>
            <a:spLocks noGrp="1"/>
          </p:cNvSpPr>
          <p:nvPr>
            <p:ph type="body"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668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2590200" y="1825560"/>
            <a:ext cx="1668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 type="body"/>
          </p:nvPr>
        </p:nvSpPr>
        <p:spPr>
          <a:xfrm>
            <a:off x="4342320" y="1825560"/>
            <a:ext cx="1668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1668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6"/>
          <p:cNvSpPr>
            <a:spLocks noGrp="1"/>
          </p:cNvSpPr>
          <p:nvPr>
            <p:ph type="body"/>
          </p:nvPr>
        </p:nvSpPr>
        <p:spPr>
          <a:xfrm>
            <a:off x="2590200" y="4098240"/>
            <a:ext cx="1668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7"/>
          <p:cNvSpPr>
            <a:spLocks noGrp="1"/>
          </p:cNvSpPr>
          <p:nvPr>
            <p:ph type="body"/>
          </p:nvPr>
        </p:nvSpPr>
        <p:spPr>
          <a:xfrm>
            <a:off x="4342320" y="4098240"/>
            <a:ext cx="1668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body"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" name="PlaceHolder 5"/>
          <p:cNvSpPr>
            <a:spLocks noGrp="1"/>
          </p:cNvSpPr>
          <p:nvPr>
            <p:ph type="body"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668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body"/>
          </p:nvPr>
        </p:nvSpPr>
        <p:spPr>
          <a:xfrm>
            <a:off x="2590200" y="1825560"/>
            <a:ext cx="1668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2" name="PlaceHolder 4"/>
          <p:cNvSpPr>
            <a:spLocks noGrp="1"/>
          </p:cNvSpPr>
          <p:nvPr>
            <p:ph type="body"/>
          </p:nvPr>
        </p:nvSpPr>
        <p:spPr>
          <a:xfrm>
            <a:off x="4342320" y="1825560"/>
            <a:ext cx="1668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3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1668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4" name="PlaceHolder 6"/>
          <p:cNvSpPr>
            <a:spLocks noGrp="1"/>
          </p:cNvSpPr>
          <p:nvPr>
            <p:ph type="body"/>
          </p:nvPr>
        </p:nvSpPr>
        <p:spPr>
          <a:xfrm>
            <a:off x="2590200" y="4098240"/>
            <a:ext cx="1668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5" name="PlaceHolder 7"/>
          <p:cNvSpPr>
            <a:spLocks noGrp="1"/>
          </p:cNvSpPr>
          <p:nvPr>
            <p:ph type="body"/>
          </p:nvPr>
        </p:nvSpPr>
        <p:spPr>
          <a:xfrm>
            <a:off x="4342320" y="4098240"/>
            <a:ext cx="1668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2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6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7" name="PlaceHolder 4"/>
          <p:cNvSpPr>
            <a:spLocks noGrp="1"/>
          </p:cNvSpPr>
          <p:nvPr>
            <p:ph type="body"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0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1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4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9" name="PlaceHolder 5"/>
          <p:cNvSpPr>
            <a:spLocks noGrp="1"/>
          </p:cNvSpPr>
          <p:nvPr>
            <p:ph type="body"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668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2" name="PlaceHolder 3"/>
          <p:cNvSpPr>
            <a:spLocks noGrp="1"/>
          </p:cNvSpPr>
          <p:nvPr>
            <p:ph type="body"/>
          </p:nvPr>
        </p:nvSpPr>
        <p:spPr>
          <a:xfrm>
            <a:off x="2590200" y="1825560"/>
            <a:ext cx="1668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3" name="PlaceHolder 4"/>
          <p:cNvSpPr>
            <a:spLocks noGrp="1"/>
          </p:cNvSpPr>
          <p:nvPr>
            <p:ph type="body"/>
          </p:nvPr>
        </p:nvSpPr>
        <p:spPr>
          <a:xfrm>
            <a:off x="4342320" y="1825560"/>
            <a:ext cx="1668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4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1668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5" name="PlaceHolder 6"/>
          <p:cNvSpPr>
            <a:spLocks noGrp="1"/>
          </p:cNvSpPr>
          <p:nvPr>
            <p:ph type="body"/>
          </p:nvPr>
        </p:nvSpPr>
        <p:spPr>
          <a:xfrm>
            <a:off x="2590200" y="4098240"/>
            <a:ext cx="1668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6" name="PlaceHolder 7"/>
          <p:cNvSpPr>
            <a:spLocks noGrp="1"/>
          </p:cNvSpPr>
          <p:nvPr>
            <p:ph type="body"/>
          </p:nvPr>
        </p:nvSpPr>
        <p:spPr>
          <a:xfrm>
            <a:off x="4342320" y="4098240"/>
            <a:ext cx="1668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Čtvrtá úroveň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Pátá úroveň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Čtvrtá úroveň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Pátá úroveň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87A45DFE-46E4-4C3C-80E7-A10401156AFE}" type="datetime">
              <a:rPr lang="cs-CZ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27.09.2023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CD0EF81-C443-4A4B-A121-2B1C2AE0013C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body"/>
          </p:nvPr>
        </p:nvSpPr>
        <p:spPr>
          <a:xfrm>
            <a:off x="609480" y="274680"/>
            <a:ext cx="10972440" cy="58510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Čtvrtá úroveň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Pátá úroveň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dt"/>
          </p:nvPr>
        </p:nvSpPr>
        <p:spPr>
          <a:xfrm>
            <a:off x="609480" y="6245280"/>
            <a:ext cx="2844360" cy="4759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ftr"/>
          </p:nvPr>
        </p:nvSpPr>
        <p:spPr>
          <a:xfrm>
            <a:off x="4165560" y="6245280"/>
            <a:ext cx="3860280" cy="4759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sldNum"/>
          </p:nvPr>
        </p:nvSpPr>
        <p:spPr>
          <a:xfrm>
            <a:off x="8737560" y="6245280"/>
            <a:ext cx="2844360" cy="4759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D53EAAE7-76F5-4EFD-A13C-06CEC9C1B512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Klikněte pro úpravu formátu textu nadpisu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5384520" cy="45255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Čtvrtá úroveň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Pátá úroveň</a:t>
            </a: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6197760" y="1600200"/>
            <a:ext cx="5384520" cy="45255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Čtvrtá úroveň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Pátá úroveň</a:t>
            </a:r>
          </a:p>
        </p:txBody>
      </p:sp>
      <p:sp>
        <p:nvSpPr>
          <p:cNvPr id="86" name="PlaceHolder 4"/>
          <p:cNvSpPr>
            <a:spLocks noGrp="1"/>
          </p:cNvSpPr>
          <p:nvPr>
            <p:ph type="dt"/>
          </p:nvPr>
        </p:nvSpPr>
        <p:spPr>
          <a:xfrm>
            <a:off x="609480" y="6245280"/>
            <a:ext cx="2844360" cy="4759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ftr"/>
          </p:nvPr>
        </p:nvSpPr>
        <p:spPr>
          <a:xfrm>
            <a:off x="4165560" y="6245280"/>
            <a:ext cx="3860280" cy="4759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sldNum"/>
          </p:nvPr>
        </p:nvSpPr>
        <p:spPr>
          <a:xfrm>
            <a:off x="8737560" y="6245280"/>
            <a:ext cx="2844360" cy="4759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B497C6E5-4C79-47A8-A8D1-FFBCBB54FBBE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Čtvrtá úroveň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Pátá úroveň</a:t>
            </a:r>
          </a:p>
        </p:txBody>
      </p:sp>
      <p:sp>
        <p:nvSpPr>
          <p:cNvPr id="127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0FE76DF7-805C-4694-A570-BFB4D7CCAEC6}" type="datetime">
              <a:rPr lang="cs-CZ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27.09.2023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129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E54984A3-D04F-4413-8C1C-AA3EB7318F4A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552E1BD6-46A5-4A05-8E6E-EA77568454DB}" type="datetime">
              <a:rPr lang="cs-CZ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27.09.2023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168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4F97A45-92F5-47B6-AFA1-441F955F6069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169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Klikněte pro úpravu formátu textu nadpisu</a:t>
            </a:r>
          </a:p>
        </p:txBody>
      </p:sp>
      <p:sp>
        <p:nvSpPr>
          <p:cNvPr id="170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extShape 1"/>
          <p:cNvSpPr txBox="1"/>
          <p:nvPr/>
        </p:nvSpPr>
        <p:spPr>
          <a:xfrm>
            <a:off x="1523880" y="333360"/>
            <a:ext cx="9143640" cy="80928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62000" lnSpcReduction="20000"/>
          </a:bodyPr>
          <a:lstStyle/>
          <a:p>
            <a:pPr algn="ctr">
              <a:lnSpc>
                <a:spcPct val="90000"/>
              </a:lnSpc>
            </a:pPr>
            <a:r>
              <a:t/>
            </a:r>
            <a:br/>
            <a:r>
              <a:rPr lang="cs-CZ" sz="4000" b="1" strike="noStrike" spc="-1">
                <a:solidFill>
                  <a:srgbClr val="000000"/>
                </a:solidFill>
                <a:latin typeface="Calibri Light"/>
              </a:rPr>
              <a:t>  </a:t>
            </a:r>
            <a:r>
              <a:t/>
            </a:r>
            <a:br/>
            <a:endParaRPr lang="cs-CZ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4" name="TextShape 2"/>
          <p:cNvSpPr txBox="1"/>
          <p:nvPr/>
        </p:nvSpPr>
        <p:spPr>
          <a:xfrm>
            <a:off x="1872000" y="1224000"/>
            <a:ext cx="1234800" cy="4968000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lang="cs-CZ" sz="2400" b="1" strike="noStrike" spc="-1" dirty="0">
                <a:solidFill>
                  <a:srgbClr val="000000"/>
                </a:solidFill>
                <a:latin typeface="Calibri"/>
              </a:rPr>
              <a:t>vnitřní</a:t>
            </a:r>
            <a:endParaRPr lang="cs-CZ" sz="24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lang="cs-CZ" sz="24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lang="cs-CZ" sz="24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lang="cs-CZ" sz="24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lang="cs-CZ" sz="24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lang="cs-CZ" sz="2400" b="1" strike="noStrike" spc="-1" dirty="0">
                <a:latin typeface="Calibri"/>
              </a:rPr>
              <a:t>vnější</a:t>
            </a:r>
            <a:endParaRPr lang="cs-CZ" sz="2400" b="0" strike="noStrike" spc="-1" dirty="0">
              <a:latin typeface="Calibri"/>
            </a:endParaRPr>
          </a:p>
        </p:txBody>
      </p:sp>
      <p:sp>
        <p:nvSpPr>
          <p:cNvPr id="215" name="TextShape 3"/>
          <p:cNvSpPr txBox="1"/>
          <p:nvPr/>
        </p:nvSpPr>
        <p:spPr>
          <a:xfrm>
            <a:off x="3066840" y="819360"/>
            <a:ext cx="7380000" cy="54446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7500" lnSpcReduction="20000"/>
          </a:bodyPr>
          <a:lstStyle/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endParaRPr lang="cs-CZ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</a:rPr>
              <a:t>- vůle  (cítění, chtění, prožívání,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</a:rPr>
              <a:t>                            vědomí, svědomí);       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</a:rPr>
              <a:t>- myšlení (lidská důstojnost);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</a:rPr>
              <a:t>- </a:t>
            </a:r>
            <a:r>
              <a:rPr lang="cs-CZ" sz="2400" b="0" strike="noStrike" spc="-1" dirty="0" smtClean="0">
                <a:solidFill>
                  <a:srgbClr val="000000"/>
                </a:solidFill>
                <a:latin typeface="Calibri"/>
              </a:rPr>
              <a:t>víra, světonázor.</a:t>
            </a:r>
            <a:endParaRPr lang="cs-CZ" sz="24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endParaRPr lang="cs-CZ" sz="24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1600" b="1" strike="noStrike" spc="-1" dirty="0">
                <a:solidFill>
                  <a:srgbClr val="000000"/>
                </a:solidFill>
                <a:latin typeface="Calibri"/>
              </a:rPr>
              <a:t>                                         		</a:t>
            </a:r>
            <a:endParaRPr lang="cs-CZ" sz="16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1600" b="1" strike="noStrike" spc="-1" dirty="0">
                <a:solidFill>
                  <a:srgbClr val="000000"/>
                </a:solidFill>
                <a:latin typeface="Calibri"/>
              </a:rPr>
              <a:t>                                                                     </a:t>
            </a:r>
            <a:endParaRPr lang="cs-CZ" sz="16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endParaRPr lang="cs-CZ" sz="16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</a:rPr>
              <a:t>						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600" b="0" strike="noStrike" spc="-1" dirty="0">
                <a:solidFill>
                  <a:srgbClr val="00B050"/>
                </a:solidFill>
                <a:latin typeface="Calibri"/>
              </a:rPr>
              <a:t>Základní svobody se shodují se základními právy: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400" b="0" strike="noStrike" spc="-1" dirty="0">
                <a:solidFill>
                  <a:srgbClr val="00B050"/>
                </a:solidFill>
                <a:latin typeface="Calibri"/>
              </a:rPr>
              <a:t>právo na svobodný pobyt, pohyb, shromažďování, </a:t>
            </a:r>
            <a:r>
              <a:rPr lang="cs-CZ" sz="2400" b="0" strike="noStrike" spc="-1" dirty="0" smtClean="0">
                <a:solidFill>
                  <a:srgbClr val="00B050"/>
                </a:solidFill>
                <a:latin typeface="Calibri"/>
              </a:rPr>
              <a:t>spolčování; svoboda projevu</a:t>
            </a:r>
            <a:r>
              <a:rPr lang="cs-CZ" sz="2400" b="0" strike="noStrike" spc="-1" dirty="0">
                <a:solidFill>
                  <a:srgbClr val="00B050"/>
                </a:solidFill>
                <a:latin typeface="Calibri"/>
              </a:rPr>
              <a:t>, slova, vyjádření názoru, </a:t>
            </a:r>
            <a:r>
              <a:rPr lang="cs-CZ" sz="2400" b="0" strike="noStrike" spc="-1" dirty="0" smtClean="0">
                <a:solidFill>
                  <a:srgbClr val="00B050"/>
                </a:solidFill>
                <a:latin typeface="Calibri"/>
              </a:rPr>
              <a:t>svoboda vyznání </a:t>
            </a:r>
            <a:r>
              <a:rPr lang="cs-CZ" sz="2400" b="0" strike="noStrike" spc="-1" dirty="0">
                <a:solidFill>
                  <a:srgbClr val="00B050"/>
                </a:solidFill>
                <a:latin typeface="Calibri"/>
              </a:rPr>
              <a:t>(náboženská a světonázorová), svoboda získat vzdělání, svoboda podnikání (svobodná ekonomika </a:t>
            </a:r>
            <a:r>
              <a:rPr lang="cs-CZ" sz="2400" b="0" strike="noStrike" spc="-1" dirty="0" smtClean="0">
                <a:solidFill>
                  <a:srgbClr val="00B050"/>
                </a:solidFill>
                <a:latin typeface="Calibri"/>
              </a:rPr>
              <a:t>– svobodný trh), </a:t>
            </a:r>
            <a:r>
              <a:rPr lang="cs-CZ" sz="2400" b="0" strike="noStrike" spc="-1" dirty="0">
                <a:solidFill>
                  <a:srgbClr val="00B050"/>
                </a:solidFill>
                <a:latin typeface="Calibri"/>
              </a:rPr>
              <a:t>svoboda tisku apod. 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endParaRPr lang="cs-CZ" sz="2400" b="0" strike="noStrike" spc="-1" dirty="0">
              <a:solidFill>
                <a:srgbClr val="00B05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</a:pPr>
            <a:r>
              <a:rPr lang="cs-CZ" sz="2200" b="1" strike="noStrike" spc="-1" dirty="0" err="1" smtClean="0">
                <a:solidFill>
                  <a:srgbClr val="00B050"/>
                </a:solidFill>
                <a:latin typeface="Calibri"/>
              </a:rPr>
              <a:t>Isaiah</a:t>
            </a:r>
            <a:r>
              <a:rPr lang="cs-CZ" sz="2200" b="1" strike="noStrike" spc="-1" dirty="0" smtClean="0">
                <a:solidFill>
                  <a:srgbClr val="00B050"/>
                </a:solidFill>
                <a:latin typeface="Calibri"/>
              </a:rPr>
              <a:t> </a:t>
            </a:r>
            <a:r>
              <a:rPr lang="cs-CZ" sz="2200" b="1" strike="noStrike" spc="-1" dirty="0">
                <a:solidFill>
                  <a:srgbClr val="00B050"/>
                </a:solidFill>
                <a:latin typeface="Calibri"/>
              </a:rPr>
              <a:t>Berlin (1909-1997): Tři eseje o svobodě</a:t>
            </a:r>
            <a:endParaRPr lang="cs-CZ" sz="2200" b="0" strike="noStrike" spc="-1" dirty="0">
              <a:solidFill>
                <a:srgbClr val="00B05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400" b="0" strike="noStrike" spc="-1" dirty="0">
                <a:solidFill>
                  <a:srgbClr val="00B050"/>
                </a:solidFill>
                <a:latin typeface="Calibri"/>
              </a:rPr>
              <a:t>*negativní, v předem daném prostoru možností,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400" b="0" strike="noStrike" spc="-1" dirty="0">
                <a:solidFill>
                  <a:srgbClr val="00B050"/>
                </a:solidFill>
                <a:latin typeface="Calibri"/>
              </a:rPr>
              <a:t>                                       „V jaké míře mám být ovládán?“ 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600" b="0" strike="noStrike" spc="-1" dirty="0">
                <a:solidFill>
                  <a:srgbClr val="00B050"/>
                </a:solidFill>
                <a:latin typeface="Calibri"/>
              </a:rPr>
              <a:t>*</a:t>
            </a:r>
            <a:r>
              <a:rPr lang="cs-CZ" sz="2400" b="0" strike="noStrike" spc="-1" dirty="0">
                <a:solidFill>
                  <a:srgbClr val="00B050"/>
                </a:solidFill>
                <a:latin typeface="Calibri"/>
              </a:rPr>
              <a:t>pozitivní, sebeurčující, „Kdo mi  má vládnout?“</a:t>
            </a:r>
          </a:p>
        </p:txBody>
      </p:sp>
      <p:sp>
        <p:nvSpPr>
          <p:cNvPr id="216" name="CustomShape 4"/>
          <p:cNvSpPr/>
          <p:nvPr/>
        </p:nvSpPr>
        <p:spPr>
          <a:xfrm>
            <a:off x="435240" y="2802600"/>
            <a:ext cx="145620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Svoboda</a:t>
            </a:r>
            <a:endParaRPr lang="cs-CZ" sz="2400" b="0" strike="noStrike" spc="-1">
              <a:latin typeface="Arial"/>
            </a:endParaRPr>
          </a:p>
        </p:txBody>
      </p:sp>
      <p:pic>
        <p:nvPicPr>
          <p:cNvPr id="217" name="Picture 10" descr="vyrovnanost | Mandala na každý den"/>
          <p:cNvPicPr/>
          <p:nvPr/>
        </p:nvPicPr>
        <p:blipFill>
          <a:blip r:embed="rId3"/>
          <a:stretch/>
        </p:blipFill>
        <p:spPr>
          <a:xfrm>
            <a:off x="9000000" y="36360"/>
            <a:ext cx="3131640" cy="3131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extShape 1"/>
          <p:cNvSpPr txBox="1"/>
          <p:nvPr/>
        </p:nvSpPr>
        <p:spPr>
          <a:xfrm>
            <a:off x="1981080" y="274680"/>
            <a:ext cx="8229240" cy="9691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000" b="0" strike="noStrike" spc="-1">
                <a:solidFill>
                  <a:srgbClr val="000000"/>
                </a:solidFill>
                <a:latin typeface="Calibri Light"/>
              </a:rPr>
              <a:t>Co je pravé JÁ? Stav, kdy duše pravdivě poznává, život jako takový. </a:t>
            </a:r>
            <a:endParaRPr lang="cs-CZ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3" name="TextShape 2"/>
          <p:cNvSpPr txBox="1"/>
          <p:nvPr/>
        </p:nvSpPr>
        <p:spPr>
          <a:xfrm>
            <a:off x="1981080" y="1244160"/>
            <a:ext cx="8229240" cy="51447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… </a:t>
            </a:r>
            <a:r>
              <a:rPr lang="cs-CZ" sz="2400" b="0" i="1" strike="noStrike" spc="-1">
                <a:solidFill>
                  <a:srgbClr val="000000"/>
                </a:solidFill>
                <a:latin typeface="Calibri"/>
              </a:rPr>
              <a:t>tehdy je duše schopna správně rozlišovat a poznávat, že je to to, po čem toužila, a utvrdit se v tom, že nic není silnější než Ono, neboť tam není omylu. Vždyť jak by mohlo být něco pravdivějšího než Pravda? To, co říká, je tedy Ono, a říká to i potom a říká to i mlčíc, a když říká, že je šťastná, nelže, protože je šťastná.</a:t>
            </a: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 (VI 7,34,25)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400" b="0" i="1" strike="noStrike" spc="-1">
                <a:solidFill>
                  <a:srgbClr val="000000"/>
                </a:solidFill>
                <a:latin typeface="Calibri"/>
              </a:rPr>
              <a:t>A kdyby se přírody někdo zeptal, kvůli čemu tvoří, a kdyby ho chtěla vyslechnout a odpovědět mu, řekla by: „Nebylo třeba, aby ses mne ptal, ale bylo třeba, abys chápal a sám mlčel, tak jako já mlčím a nemám ve zvyku mluvit. Co bylo třeba abys chápal? Že to, co vzniká, je moje podívaná, mlčení, přirozeně vzniklý předmět nazírání, a že je v mé přirozenosti - neboť jsem sama vznikla z takového nazírání - milovat podívanou. A moje nazírání tvoří předmět mého nazírání, tak jako geometři nazírajíce kreslí. Já však nekreslím a zatímco nazírám, vyvstávají linie těl, jakoby vystupovaly ze mne.</a:t>
            </a: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 (II 8,4,1)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TextShape 1"/>
          <p:cNvSpPr txBox="1"/>
          <p:nvPr/>
        </p:nvSpPr>
        <p:spPr>
          <a:xfrm>
            <a:off x="1981080" y="600840"/>
            <a:ext cx="8229240" cy="4903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400" b="0" strike="noStrike" spc="-1">
                <a:solidFill>
                  <a:srgbClr val="000000"/>
                </a:solidFill>
                <a:latin typeface="Calibri Light"/>
              </a:rPr>
              <a:t>Co je pravé JÁ? Stav milosti, láska, </a:t>
            </a:r>
            <a:r>
              <a:rPr lang="cs-CZ" sz="2400" b="1" strike="noStrike" spc="-1">
                <a:solidFill>
                  <a:srgbClr val="000000"/>
                </a:solidFill>
                <a:latin typeface="Calibri Light"/>
              </a:rPr>
              <a:t>místo, kde se rodí chtění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7" name="TextShape 2"/>
          <p:cNvSpPr txBox="1"/>
          <p:nvPr/>
        </p:nvSpPr>
        <p:spPr>
          <a:xfrm>
            <a:off x="3075480" y="1380240"/>
            <a:ext cx="8229240" cy="51314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200" b="0" i="1" strike="noStrike" spc="-1">
                <a:solidFill>
                  <a:srgbClr val="000000"/>
                </a:solidFill>
                <a:latin typeface="Calibri"/>
              </a:rPr>
              <a:t>Dokud Duše zůstává na úrovni Ducha, vidí sice krásné a vznešené věci, ale nemá ještě úplně to, co hledá. Jakoby se sice přibližovala ke krásné tváři, ta však jakoby dosud nedokázala strhnout její zrak, protože v ní nezáří milost, která musí na krásu dopadat.</a:t>
            </a:r>
            <a:r>
              <a:rPr lang="cs-CZ" sz="2200" b="0" strike="noStrike" spc="-1">
                <a:solidFill>
                  <a:srgbClr val="000000"/>
                </a:solidFill>
                <a:latin typeface="Calibri"/>
              </a:rPr>
              <a:t> (VI 7,22,21)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200" b="0" strike="noStrike" spc="-1">
                <a:solidFill>
                  <a:srgbClr val="000000"/>
                </a:solidFill>
                <a:latin typeface="Calibri"/>
              </a:rPr>
              <a:t>Milost=eurythmie, pohyb, který dělá dobře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200" b="0" strike="noStrike" spc="-1">
                <a:solidFill>
                  <a:srgbClr val="000000"/>
                </a:solidFill>
                <a:latin typeface="Calibri"/>
              </a:rPr>
              <a:t>Pozoruj, říká Leonardo, da Vinci, vinutí každé věci, pozoruj, chceš-li ji dobře poznat a zobrazit onen druh milosti, který je jí vlastní.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200" b="1" i="1" strike="noStrike" spc="-1">
                <a:solidFill>
                  <a:srgbClr val="000000"/>
                </a:solidFill>
                <a:latin typeface="Calibri"/>
              </a:rPr>
              <a:t>Jedna každá idea je tím, čím je sama sebou. Ale stává se předmětem touhy, když ji zabarví Dobro</a:t>
            </a:r>
            <a:r>
              <a:rPr lang="cs-CZ" sz="2200" b="0" i="1" strike="noStrike" spc="-1">
                <a:solidFill>
                  <a:srgbClr val="000000"/>
                </a:solidFill>
                <a:latin typeface="Calibri"/>
              </a:rPr>
              <a:t>, jakoby idejím propůjčovalo jakousi Milost a probouzelo Lásku v těch, kdo po něm touží. </a:t>
            </a:r>
            <a:r>
              <a:rPr lang="cs-CZ" sz="2200" b="0" strike="noStrike" spc="-1">
                <a:solidFill>
                  <a:srgbClr val="000000"/>
                </a:solidFill>
                <a:latin typeface="Calibri"/>
              </a:rPr>
              <a:t>(IV 7,22,5)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200" b="0" strike="noStrike" spc="-1">
                <a:solidFill>
                  <a:srgbClr val="000000"/>
                </a:solidFill>
                <a:latin typeface="Calibri"/>
              </a:rPr>
              <a:t>Bible: Bůh se stává vnímatelným srdcem v milosti.(Nové stvoření v Kristu je milost).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endParaRPr lang="cs-CZ" sz="22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200" b="0" strike="noStrike" spc="-1">
                <a:solidFill>
                  <a:srgbClr val="000000"/>
                </a:solidFill>
                <a:latin typeface="Calibri"/>
              </a:rPr>
              <a:t>…. </a:t>
            </a:r>
            <a:r>
              <a:rPr lang="cs-CZ" sz="2200" b="1" strike="noStrike" spc="-1">
                <a:solidFill>
                  <a:srgbClr val="000000"/>
                </a:solidFill>
                <a:latin typeface="Calibri"/>
              </a:rPr>
              <a:t>Touha a bytí jsou (v Něm) totéž </a:t>
            </a:r>
            <a:r>
              <a:rPr lang="cs-CZ" sz="2200" b="0" strike="noStrike" spc="-1">
                <a:solidFill>
                  <a:srgbClr val="000000"/>
                </a:solidFill>
                <a:latin typeface="Calibri"/>
              </a:rPr>
              <a:t>…..   (VI,8,15,7, s.41)</a:t>
            </a:r>
          </a:p>
        </p:txBody>
      </p:sp>
      <p:pic>
        <p:nvPicPr>
          <p:cNvPr id="268" name="Picture 5"/>
          <p:cNvPicPr/>
          <p:nvPr/>
        </p:nvPicPr>
        <p:blipFill>
          <a:blip r:embed="rId2" cstate="print"/>
          <a:stretch/>
        </p:blipFill>
        <p:spPr>
          <a:xfrm>
            <a:off x="781920" y="5387040"/>
            <a:ext cx="1973520" cy="11005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TextShape 1"/>
          <p:cNvSpPr txBox="1"/>
          <p:nvPr/>
        </p:nvSpPr>
        <p:spPr>
          <a:xfrm>
            <a:off x="1981080" y="274680"/>
            <a:ext cx="8229240" cy="4903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87500" lnSpcReduction="20000"/>
          </a:bodyPr>
          <a:lstStyle/>
          <a:p>
            <a:pPr>
              <a:lnSpc>
                <a:spcPct val="90000"/>
              </a:lnSpc>
            </a:pPr>
            <a:r>
              <a:rPr lang="cs-CZ" sz="2000" b="0" strike="noStrike" spc="-1">
                <a:solidFill>
                  <a:srgbClr val="000000"/>
                </a:solidFill>
                <a:latin typeface="Calibri Light"/>
              </a:rPr>
              <a:t>Hlavní rozdíl mezi Platónem a Plótinem </a:t>
            </a:r>
            <a:r>
              <a:t/>
            </a:r>
            <a:br/>
            <a:r>
              <a:rPr lang="cs-CZ" sz="2000" b="0" strike="noStrike" spc="-1">
                <a:solidFill>
                  <a:srgbClr val="000000"/>
                </a:solidFill>
                <a:latin typeface="Calibri Light"/>
              </a:rPr>
              <a:t>(vznikání jako rozumem nezdůvodnitelný paradox)</a:t>
            </a:r>
            <a:endParaRPr lang="cs-CZ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5" name="TextShape 2"/>
          <p:cNvSpPr txBox="1"/>
          <p:nvPr/>
        </p:nvSpPr>
        <p:spPr>
          <a:xfrm>
            <a:off x="1981080" y="907920"/>
            <a:ext cx="8229240" cy="521784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Na rozdíl od Platóna si Plótinos nepředstavoval, že hmotný svět povstal na základě rozumové úvahy a reflexe. Svět idejí neuskutečňuje program, či plán, ale lze říci, že vynalézá sám sebe, že klade sám sebe.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J.J. Uexkh</a:t>
            </a:r>
            <a:r>
              <a:rPr lang="cs-CZ" sz="2800" b="0" strike="noStrike" spc="-1">
                <a:solidFill>
                  <a:srgbClr val="000000"/>
                </a:solidFill>
                <a:latin typeface="Times New Roman"/>
              </a:rPr>
              <a:t>űll: Živel organismu je „melodií, která sama sebe zpívá“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lang="cs-CZ" sz="2800" b="0" strike="noStrike" spc="-1">
                <a:solidFill>
                  <a:srgbClr val="000000"/>
                </a:solidFill>
                <a:latin typeface="Times New Roman"/>
              </a:rPr>
              <a:t>Život, který nachází, aniž by hledal, který vynalézá celek před částmi, tvar, který utváří sám sebe, je zároveň účelem i prostředkem, je bezprostřední i jednoduchý - pro reflexi nepochopitelný.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CustomShape 1"/>
          <p:cNvSpPr/>
          <p:nvPr/>
        </p:nvSpPr>
        <p:spPr>
          <a:xfrm>
            <a:off x="8718120" y="3509280"/>
            <a:ext cx="34736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Artur Schopenhauer (1788-1860)</a:t>
            </a:r>
            <a:endParaRPr lang="cs-CZ" sz="1800" b="0" strike="noStrike" spc="-1">
              <a:latin typeface="Arial"/>
            </a:endParaRPr>
          </a:p>
        </p:txBody>
      </p:sp>
      <p:sp>
        <p:nvSpPr>
          <p:cNvPr id="270" name="CustomShape 2"/>
          <p:cNvSpPr/>
          <p:nvPr/>
        </p:nvSpPr>
        <p:spPr>
          <a:xfrm>
            <a:off x="1227683" y="703468"/>
            <a:ext cx="6993720" cy="156820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</a:rPr>
              <a:t>Člověk může dělat, co chce, ale nemůže chtít, co chce</a:t>
            </a:r>
            <a:r>
              <a:rPr lang="cs-CZ" sz="2400" b="0" strike="noStrike" spc="-1" dirty="0" smtClean="0">
                <a:solidFill>
                  <a:srgbClr val="000000"/>
                </a:solidFill>
                <a:latin typeface="Calibri"/>
              </a:rPr>
              <a:t>.</a:t>
            </a:r>
            <a:endParaRPr lang="cs-CZ" sz="2400" spc="-1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24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2400" spc="-1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2400" b="0" strike="noStrike" spc="-1" dirty="0">
              <a:latin typeface="Arial"/>
            </a:endParaRPr>
          </a:p>
        </p:txBody>
      </p:sp>
      <p:pic>
        <p:nvPicPr>
          <p:cNvPr id="271" name="Picture 2"/>
          <p:cNvPicPr/>
          <p:nvPr/>
        </p:nvPicPr>
        <p:blipFill>
          <a:blip r:embed="rId3"/>
          <a:stretch/>
        </p:blipFill>
        <p:spPr>
          <a:xfrm>
            <a:off x="9698760" y="-2520"/>
            <a:ext cx="2131200" cy="3343320"/>
          </a:xfrm>
          <a:prstGeom prst="rect">
            <a:avLst/>
          </a:prstGeom>
          <a:ln>
            <a:noFill/>
          </a:ln>
        </p:spPr>
      </p:pic>
      <p:sp>
        <p:nvSpPr>
          <p:cNvPr id="272" name="CustomShape 3"/>
          <p:cNvSpPr/>
          <p:nvPr/>
        </p:nvSpPr>
        <p:spPr>
          <a:xfrm>
            <a:off x="1354293" y="1390017"/>
            <a:ext cx="6093000" cy="47998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endParaRPr lang="cs-CZ" sz="1800" b="0" i="1" strike="noStrike" spc="-1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b="0" strike="noStrike" spc="-1" dirty="0" smtClean="0">
                <a:solidFill>
                  <a:srgbClr val="000000"/>
                </a:solidFill>
                <a:latin typeface="Calibri"/>
              </a:rPr>
              <a:t>Spis </a:t>
            </a:r>
            <a:r>
              <a:rPr lang="cs-CZ" sz="1800" b="0" i="1" strike="noStrike" spc="-1" dirty="0" smtClean="0">
                <a:solidFill>
                  <a:srgbClr val="000000"/>
                </a:solidFill>
                <a:latin typeface="Calibri"/>
              </a:rPr>
              <a:t>O čtverém kořeni věty o dostatečném důvodu, </a:t>
            </a:r>
            <a:r>
              <a:rPr lang="cs-CZ" sz="1800" b="0" strike="noStrike" spc="-1" dirty="0" smtClean="0">
                <a:solidFill>
                  <a:srgbClr val="000000"/>
                </a:solidFill>
                <a:latin typeface="Calibri"/>
              </a:rPr>
              <a:t>disertace, Berlín 1813);</a:t>
            </a:r>
          </a:p>
          <a:p>
            <a:pPr>
              <a:lnSpc>
                <a:spcPct val="100000"/>
              </a:lnSpc>
            </a:pPr>
            <a:r>
              <a:rPr lang="cs-CZ" i="1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cs-CZ" spc="-1" dirty="0" smtClean="0">
                <a:solidFill>
                  <a:srgbClr val="000000"/>
                </a:solidFill>
                <a:latin typeface="Calibri"/>
              </a:rPr>
              <a:t>nutnost 1 logická, 2 fyzikální, 3  matematická ,4 morální;</a:t>
            </a:r>
          </a:p>
          <a:p>
            <a:pPr>
              <a:lnSpc>
                <a:spcPct val="100000"/>
              </a:lnSpc>
            </a:pPr>
            <a:endParaRPr lang="cs-CZ" sz="1800" b="0" i="1" strike="noStrike" spc="-1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 dirty="0" smtClean="0">
                <a:solidFill>
                  <a:srgbClr val="000000"/>
                </a:solidFill>
                <a:latin typeface="Calibri"/>
              </a:rPr>
              <a:t>-Soutěžní </a:t>
            </a:r>
            <a:r>
              <a:rPr lang="cs-CZ" sz="1800" b="0" strike="noStrike" spc="-1" dirty="0">
                <a:solidFill>
                  <a:srgbClr val="000000"/>
                </a:solidFill>
                <a:latin typeface="Calibri"/>
              </a:rPr>
              <a:t>spis </a:t>
            </a:r>
            <a:r>
              <a:rPr lang="cs-CZ" sz="1800" b="0" i="1" strike="noStrike" spc="-1" dirty="0" smtClean="0">
                <a:solidFill>
                  <a:srgbClr val="000000"/>
                </a:solidFill>
                <a:latin typeface="Calibri"/>
              </a:rPr>
              <a:t>O svobodě lidské vůle</a:t>
            </a:r>
            <a:r>
              <a:rPr lang="cs-CZ" sz="1800" b="0" strike="noStrike" spc="-1" dirty="0" smtClean="0">
                <a:solidFill>
                  <a:srgbClr val="000000"/>
                </a:solidFill>
                <a:latin typeface="Calibri"/>
              </a:rPr>
              <a:t>,</a:t>
            </a:r>
            <a:endParaRPr lang="cs-CZ" sz="1800" b="0" strike="noStrike" spc="-1" dirty="0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cs-CZ" sz="1800" b="0" strike="noStrike" spc="-1" dirty="0">
                <a:solidFill>
                  <a:srgbClr val="000000"/>
                </a:solidFill>
                <a:latin typeface="Calibri"/>
              </a:rPr>
              <a:t>oceněný Královskou norskou společností věd v </a:t>
            </a:r>
            <a:r>
              <a:rPr lang="cs-CZ" sz="1800" b="0" strike="noStrike" spc="-1" dirty="0" err="1">
                <a:solidFill>
                  <a:srgbClr val="000000"/>
                </a:solidFill>
                <a:latin typeface="Calibri"/>
              </a:rPr>
              <a:t>Dortheimu</a:t>
            </a:r>
            <a:r>
              <a:rPr lang="cs-CZ" sz="1800" b="0" strike="noStrike" spc="-1" dirty="0">
                <a:solidFill>
                  <a:srgbClr val="000000"/>
                </a:solidFill>
                <a:latin typeface="Calibri"/>
              </a:rPr>
              <a:t> 26</a:t>
            </a:r>
            <a:r>
              <a:rPr lang="cs-CZ" sz="1800" b="0" strike="noStrike" spc="-1" dirty="0" smtClean="0">
                <a:solidFill>
                  <a:srgbClr val="000000"/>
                </a:solidFill>
                <a:latin typeface="Calibri"/>
              </a:rPr>
              <a:t>. ledna 1839</a:t>
            </a:r>
          </a:p>
          <a:p>
            <a:pPr>
              <a:lnSpc>
                <a:spcPct val="100000"/>
              </a:lnSpc>
            </a:pPr>
            <a:r>
              <a:rPr lang="cs-CZ" spc="-1" dirty="0" smtClean="0">
                <a:solidFill>
                  <a:srgbClr val="000000"/>
                </a:solidFill>
                <a:latin typeface="Calibri"/>
              </a:rPr>
              <a:t>Jsem svobodný, když to, co chci, mohu uskutečnit.</a:t>
            </a:r>
            <a:endParaRPr lang="cs-CZ" spc="-1" dirty="0" smtClean="0"/>
          </a:p>
          <a:p>
            <a:pPr>
              <a:lnSpc>
                <a:spcPct val="100000"/>
              </a:lnSpc>
            </a:pPr>
            <a:r>
              <a:rPr lang="cs-CZ" spc="-1" dirty="0" smtClean="0">
                <a:solidFill>
                  <a:srgbClr val="000000"/>
                </a:solidFill>
                <a:latin typeface="Calibri"/>
              </a:rPr>
              <a:t>Mezi možnostmi si mohu rozumem zvolit tu, kterou považuji za nejlepší</a:t>
            </a:r>
            <a:endParaRPr lang="cs-CZ" spc="-1" dirty="0" smtClean="0"/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cs-CZ" spc="-1" dirty="0" smtClean="0">
                <a:solidFill>
                  <a:srgbClr val="000000"/>
                </a:solidFill>
                <a:latin typeface="Calibri"/>
              </a:rPr>
              <a:t>citem (chtěním);</a:t>
            </a:r>
            <a:endParaRPr lang="cs-CZ" spc="-1" dirty="0" smtClean="0"/>
          </a:p>
          <a:p>
            <a:pPr>
              <a:lnSpc>
                <a:spcPct val="100000"/>
              </a:lnSpc>
            </a:pPr>
            <a:r>
              <a:rPr lang="cs-CZ" spc="-1" dirty="0" smtClean="0">
                <a:solidFill>
                  <a:srgbClr val="000000"/>
                </a:solidFill>
                <a:latin typeface="Calibri"/>
              </a:rPr>
              <a:t>-  rozumem (rozumovým rozvažováním).</a:t>
            </a:r>
            <a:endParaRPr lang="cs-CZ" spc="-1" dirty="0" smtClean="0"/>
          </a:p>
          <a:p>
            <a:pPr marL="457200">
              <a:lnSpc>
                <a:spcPct val="100000"/>
              </a:lnSpc>
            </a:pP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 dirty="0">
                <a:solidFill>
                  <a:srgbClr val="000000"/>
                </a:solidFill>
                <a:latin typeface="Calibri"/>
              </a:rPr>
              <a:t>-Soutěžní spis </a:t>
            </a:r>
            <a:r>
              <a:rPr lang="cs-CZ" sz="1800" b="0" i="1" strike="noStrike" spc="-1" dirty="0" smtClean="0">
                <a:solidFill>
                  <a:srgbClr val="000000"/>
                </a:solidFill>
                <a:latin typeface="Calibri"/>
              </a:rPr>
              <a:t>O základu morálky</a:t>
            </a:r>
            <a:endParaRPr lang="cs-CZ" sz="1800" b="0" strike="noStrike" spc="-1" dirty="0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cs-CZ" sz="1800" b="0" strike="noStrike" spc="-1" dirty="0">
                <a:solidFill>
                  <a:srgbClr val="000000"/>
                </a:solidFill>
                <a:latin typeface="Calibri"/>
              </a:rPr>
              <a:t>neoceněný Královskou </a:t>
            </a:r>
            <a:r>
              <a:rPr lang="cs-CZ" sz="1800" b="0" strike="noStrike" spc="-1" dirty="0" smtClean="0">
                <a:solidFill>
                  <a:srgbClr val="000000"/>
                </a:solidFill>
                <a:latin typeface="Calibri"/>
              </a:rPr>
              <a:t>dánskou </a:t>
            </a:r>
            <a:r>
              <a:rPr lang="cs-CZ" sz="1800" b="0" strike="noStrike" spc="-1" dirty="0">
                <a:solidFill>
                  <a:srgbClr val="000000"/>
                </a:solidFill>
                <a:latin typeface="Calibri"/>
              </a:rPr>
              <a:t>společností věd v </a:t>
            </a:r>
            <a:r>
              <a:rPr lang="cs-CZ" sz="1800" b="0" strike="noStrike" spc="-1" dirty="0" smtClean="0">
                <a:solidFill>
                  <a:srgbClr val="000000"/>
                </a:solidFill>
                <a:latin typeface="Calibri"/>
              </a:rPr>
              <a:t>Kodani 30. ledna 1840</a:t>
            </a:r>
            <a:endParaRPr lang="cs-CZ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TextShape 1"/>
          <p:cNvSpPr txBox="1"/>
          <p:nvPr/>
        </p:nvSpPr>
        <p:spPr>
          <a:xfrm>
            <a:off x="3719520" y="189000"/>
            <a:ext cx="6948000" cy="15109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cs-CZ" sz="3000" b="1" strike="noStrike" spc="-1" dirty="0" err="1">
                <a:solidFill>
                  <a:srgbClr val="000000"/>
                </a:solidFill>
                <a:latin typeface="Calibri Light"/>
              </a:rPr>
              <a:t>Metaargument</a:t>
            </a:r>
            <a:r>
              <a:rPr lang="cs-CZ" sz="3000" b="1" strike="noStrike" spc="-1" dirty="0">
                <a:solidFill>
                  <a:srgbClr val="000000"/>
                </a:solidFill>
                <a:latin typeface="Calibri Light"/>
              </a:rPr>
              <a:t> </a:t>
            </a:r>
            <a:r>
              <a:t/>
            </a:r>
            <a:br/>
            <a:r>
              <a:rPr lang="cs-CZ" sz="3000" b="0" strike="noStrike" spc="-1" dirty="0">
                <a:solidFill>
                  <a:srgbClr val="000000"/>
                </a:solidFill>
                <a:latin typeface="Calibri Light"/>
              </a:rPr>
              <a:t> ve prospěch svobody </a:t>
            </a:r>
            <a:r>
              <a:rPr lang="cs-CZ" sz="3000" b="0" strike="noStrike" spc="-1" dirty="0" smtClean="0">
                <a:solidFill>
                  <a:srgbClr val="000000"/>
                </a:solidFill>
                <a:latin typeface="Calibri Light"/>
              </a:rPr>
              <a:t>aneb, jak </a:t>
            </a:r>
            <a:r>
              <a:rPr lang="cs-CZ" sz="3000" b="0" strike="noStrike" spc="-1" smtClean="0">
                <a:solidFill>
                  <a:srgbClr val="000000"/>
                </a:solidFill>
                <a:latin typeface="Calibri Light"/>
              </a:rPr>
              <a:t>přesvědčit logika</a:t>
            </a:r>
            <a:r>
              <a:t/>
            </a:r>
            <a:br/>
            <a:r>
              <a:rPr lang="cs-CZ" sz="3000" b="1" strike="noStrike" spc="-1" dirty="0">
                <a:solidFill>
                  <a:srgbClr val="000000"/>
                </a:solidFill>
                <a:latin typeface="Calibri Light"/>
              </a:rPr>
              <a:t>Jana </a:t>
            </a:r>
            <a:r>
              <a:rPr lang="cs-CZ" sz="3000" b="1" strike="noStrike" spc="-1" dirty="0" err="1">
                <a:solidFill>
                  <a:srgbClr val="000000"/>
                </a:solidFill>
                <a:latin typeface="Calibri Light"/>
              </a:rPr>
              <a:t>Łukasiewicze</a:t>
            </a:r>
            <a:r>
              <a:rPr lang="cs-CZ" sz="3000" b="1" strike="noStrike" spc="-1" dirty="0">
                <a:solidFill>
                  <a:srgbClr val="000000"/>
                </a:solidFill>
                <a:latin typeface="Calibri Light"/>
              </a:rPr>
              <a:t> </a:t>
            </a:r>
            <a:r>
              <a:rPr lang="cs-CZ" sz="3000" b="0" strike="noStrike" spc="-1" dirty="0">
                <a:solidFill>
                  <a:srgbClr val="000000"/>
                </a:solidFill>
                <a:latin typeface="Calibri Light"/>
              </a:rPr>
              <a:t>(1878-1956)</a:t>
            </a:r>
            <a:r>
              <a:t/>
            </a:r>
            <a:br/>
            <a:endParaRPr lang="cs-CZ" sz="3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6" name="TextShape 2"/>
          <p:cNvSpPr txBox="1"/>
          <p:nvPr/>
        </p:nvSpPr>
        <p:spPr>
          <a:xfrm>
            <a:off x="1664557" y="5106434"/>
            <a:ext cx="9143640" cy="14839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400" b="0" strike="noStrike" spc="-1" dirty="0" smtClean="0">
                <a:solidFill>
                  <a:srgbClr val="000000"/>
                </a:solidFill>
                <a:latin typeface="Calibri"/>
              </a:rPr>
              <a:t>Pro matematiky: 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400" b="0" strike="noStrike" spc="-1" dirty="0" smtClean="0">
                <a:solidFill>
                  <a:srgbClr val="000000"/>
                </a:solidFill>
                <a:latin typeface="Calibri"/>
              </a:rPr>
              <a:t>Jsem svobodný je  tzv. pevný bod.</a:t>
            </a:r>
            <a:endParaRPr lang="cs-CZ" sz="24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400" b="0" strike="noStrike" spc="-1" dirty="0" smtClean="0">
                <a:solidFill>
                  <a:srgbClr val="000000"/>
                </a:solidFill>
                <a:latin typeface="Calibri"/>
              </a:rPr>
              <a:t>Opačné </a:t>
            </a:r>
            <a:r>
              <a:rPr lang="cs-CZ" sz="2400" b="0" strike="noStrike" spc="-1" dirty="0">
                <a:solidFill>
                  <a:srgbClr val="000000"/>
                </a:solidFill>
                <a:latin typeface="Calibri"/>
              </a:rPr>
              <a:t>tvrzení vede k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Calibri"/>
              </a:rPr>
              <a:t>sebepopření</a:t>
            </a:r>
            <a:r>
              <a:rPr lang="cs-CZ" sz="2400" b="0" strike="noStrike" spc="-1" dirty="0">
                <a:solidFill>
                  <a:srgbClr val="000000"/>
                </a:solidFill>
                <a:latin typeface="Calibri"/>
              </a:rPr>
              <a:t>: Nejsem svobodný, ale to znamená, že se ani nemohu rozhodnout pro možnost nebýt </a:t>
            </a:r>
            <a:r>
              <a:rPr lang="cs-CZ" sz="2400" b="0" strike="noStrike" spc="-1" dirty="0" smtClean="0">
                <a:solidFill>
                  <a:srgbClr val="000000"/>
                </a:solidFill>
                <a:latin typeface="Calibri"/>
              </a:rPr>
              <a:t>svobodný.</a:t>
            </a:r>
            <a:endParaRPr lang="cs-CZ" sz="1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7" name="TextShape 3"/>
          <p:cNvSpPr txBox="1"/>
          <p:nvPr/>
        </p:nvSpPr>
        <p:spPr>
          <a:xfrm>
            <a:off x="4583160" y="1773360"/>
            <a:ext cx="6084360" cy="3206604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Nelze logicky ani dokázat ani vyvrátit, že </a:t>
            </a:r>
            <a:r>
              <a:rPr lang="cs-CZ" sz="2800" b="0" strike="noStrike" spc="-1" dirty="0" smtClean="0">
                <a:solidFill>
                  <a:srgbClr val="000000"/>
                </a:solidFill>
                <a:latin typeface="Calibri"/>
              </a:rPr>
              <a:t>kterékoli konkrétní </a:t>
            </a: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rozhodnutí, </a:t>
            </a:r>
            <a:r>
              <a:rPr lang="cs-CZ" sz="2800" b="0" strike="noStrike" spc="-1" dirty="0" smtClean="0">
                <a:solidFill>
                  <a:srgbClr val="000000"/>
                </a:solidFill>
                <a:latin typeface="Calibri"/>
              </a:rPr>
              <a:t>které </a:t>
            </a: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běžně činíme, </a:t>
            </a:r>
            <a:r>
              <a:rPr lang="cs-CZ" sz="2800" b="0" strike="noStrike" spc="-1" dirty="0" smtClean="0">
                <a:solidFill>
                  <a:srgbClr val="000000"/>
                </a:solidFill>
                <a:latin typeface="Calibri"/>
              </a:rPr>
              <a:t>je svobodné. </a:t>
            </a: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Znovu stojíme před volbou a to volbou svobodnou. </a:t>
            </a:r>
            <a:r>
              <a:rPr lang="cs-CZ" sz="2800" b="0" strike="noStrike" spc="-1" dirty="0" smtClean="0">
                <a:solidFill>
                  <a:srgbClr val="000000"/>
                </a:solidFill>
                <a:latin typeface="Calibri"/>
              </a:rPr>
              <a:t>Kdybychom </a:t>
            </a:r>
            <a:r>
              <a:rPr lang="cs-CZ" sz="2800" spc="-1" dirty="0" smtClean="0">
                <a:solidFill>
                  <a:srgbClr val="000000"/>
                </a:solidFill>
                <a:latin typeface="Calibri"/>
              </a:rPr>
              <a:t>svou svobodu popřeli, </a:t>
            </a:r>
            <a:r>
              <a:rPr lang="cs-CZ" sz="2800" spc="-1" dirty="0" err="1" smtClean="0">
                <a:solidFill>
                  <a:srgbClr val="000000"/>
                </a:solidFill>
                <a:latin typeface="Calibri"/>
              </a:rPr>
              <a:t>popřeli</a:t>
            </a:r>
            <a:r>
              <a:rPr lang="cs-CZ" sz="2800" spc="-1" dirty="0" smtClean="0">
                <a:solidFill>
                  <a:srgbClr val="000000"/>
                </a:solidFill>
                <a:latin typeface="Calibri"/>
              </a:rPr>
              <a:t> bychom i možnost ji popřít. </a:t>
            </a:r>
            <a:r>
              <a:rPr lang="cs-CZ" sz="2800" b="0" strike="noStrike" spc="-1" dirty="0" smtClean="0">
                <a:solidFill>
                  <a:srgbClr val="000000"/>
                </a:solidFill>
                <a:latin typeface="Calibri"/>
              </a:rPr>
              <a:t>Tento meta-argument nás logicky přiměje přijmout možnost </a:t>
            </a: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svobody.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endParaRPr lang="cs-CZ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endParaRPr lang="cs-CZ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78" name="Picture 5"/>
          <p:cNvPicPr/>
          <p:nvPr/>
        </p:nvPicPr>
        <p:blipFill>
          <a:blip r:embed="rId2"/>
          <a:stretch/>
        </p:blipFill>
        <p:spPr>
          <a:xfrm>
            <a:off x="711000" y="1127160"/>
            <a:ext cx="2857320" cy="3669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1133526" cy="5484578"/>
          </a:xfrm>
        </p:spPr>
        <p:txBody>
          <a:bodyPr/>
          <a:lstStyle/>
          <a:p>
            <a:r>
              <a:rPr lang="cs-CZ" dirty="0" smtClean="0"/>
              <a:t>Třetí antinomie </a:t>
            </a:r>
            <a:br>
              <a:rPr lang="cs-CZ" dirty="0" smtClean="0"/>
            </a:br>
            <a:r>
              <a:rPr lang="cs-CZ" dirty="0" err="1" smtClean="0"/>
              <a:t>Immanuela</a:t>
            </a:r>
            <a:r>
              <a:rPr lang="cs-CZ" dirty="0" smtClean="0"/>
              <a:t> Kanta (1724-1804)</a:t>
            </a:r>
            <a:br>
              <a:rPr lang="cs-CZ" dirty="0" smtClean="0"/>
            </a:br>
            <a:r>
              <a:rPr lang="cs-CZ" dirty="0" smtClean="0"/>
              <a:t>             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determinismus  </a:t>
            </a:r>
            <a:r>
              <a:rPr lang="cs-CZ" dirty="0" err="1" smtClean="0"/>
              <a:t>verzus</a:t>
            </a:r>
            <a:r>
              <a:rPr lang="cs-CZ" dirty="0" smtClean="0"/>
              <a:t>  kauzalita + svoboda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4098" name="AutoShape 2" descr="Who Was Immanuel Kant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3913" y="1969476"/>
            <a:ext cx="2269001" cy="2222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CustomShape 1"/>
          <p:cNvSpPr/>
          <p:nvPr/>
        </p:nvSpPr>
        <p:spPr>
          <a:xfrm>
            <a:off x="647417" y="2803736"/>
            <a:ext cx="10732680" cy="426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cs-CZ" sz="1800" b="0" strike="noStrike" spc="-1" dirty="0">
                <a:solidFill>
                  <a:srgbClr val="00B050"/>
                </a:solidFill>
                <a:latin typeface="Calibri"/>
              </a:rPr>
              <a:t>Jako duch je člověk svobodná bytost, jež má takové postavení, že se nenechá určovat přírodními impulsy… existují dva druhy zákonů, zákony přírody a zákony práva… právní zákony jsou něčím </a:t>
            </a:r>
            <a:r>
              <a:rPr lang="cs-CZ" sz="1800" b="0" strike="noStrike" spc="-1" dirty="0" smtClean="0">
                <a:solidFill>
                  <a:srgbClr val="00B050"/>
                </a:solidFill>
                <a:latin typeface="Calibri"/>
              </a:rPr>
              <a:t>co lidé kladou sami sobě, </a:t>
            </a:r>
            <a:r>
              <a:rPr lang="cs-CZ" sz="1800" b="0" strike="noStrike" spc="-1" dirty="0">
                <a:solidFill>
                  <a:srgbClr val="00B050"/>
                </a:solidFill>
                <a:latin typeface="Calibri"/>
              </a:rPr>
              <a:t>něčím, co na rozdíl od přírodních zákonů pochází od člověka……</a:t>
            </a:r>
            <a:r>
              <a:rPr lang="cs-CZ" sz="1800" b="1" strike="noStrike" spc="-1" dirty="0">
                <a:solidFill>
                  <a:srgbClr val="00B050"/>
                </a:solidFill>
                <a:latin typeface="Calibri"/>
              </a:rPr>
              <a:t>představa svobodné vůle se přijímá jako předpoklad</a:t>
            </a:r>
            <a:r>
              <a:rPr lang="cs-CZ" sz="1800" b="0" strike="noStrike" spc="-1" dirty="0">
                <a:solidFill>
                  <a:srgbClr val="00B050"/>
                </a:solidFill>
                <a:latin typeface="Calibri"/>
              </a:rPr>
              <a:t>… vůle obsahuje element čisté neurčenosti neboli čisté reflexe já v sobě.  </a:t>
            </a:r>
            <a:endParaRPr lang="cs-CZ" sz="1800" b="0" strike="noStrike" spc="-1" dirty="0">
              <a:solidFill>
                <a:srgbClr val="00B05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 dirty="0" err="1">
                <a:solidFill>
                  <a:srgbClr val="00B050"/>
                </a:solidFill>
                <a:latin typeface="Calibri"/>
              </a:rPr>
              <a:t>Georg</a:t>
            </a:r>
            <a:r>
              <a:rPr lang="cs-CZ" sz="1800" b="0" strike="noStrike" spc="-1" dirty="0">
                <a:solidFill>
                  <a:srgbClr val="00B050"/>
                </a:solidFill>
                <a:latin typeface="Calibri"/>
              </a:rPr>
              <a:t> </a:t>
            </a:r>
            <a:r>
              <a:rPr lang="cs-CZ" sz="1800" b="0" strike="noStrike" spc="-1" dirty="0" err="1">
                <a:solidFill>
                  <a:srgbClr val="00B050"/>
                </a:solidFill>
                <a:latin typeface="Calibri"/>
              </a:rPr>
              <a:t>Wilhelm</a:t>
            </a:r>
            <a:r>
              <a:rPr lang="cs-CZ" sz="1800" b="0" strike="noStrike" spc="-1" dirty="0">
                <a:solidFill>
                  <a:srgbClr val="00B050"/>
                </a:solidFill>
                <a:latin typeface="Calibri"/>
              </a:rPr>
              <a:t> Friedrich </a:t>
            </a:r>
            <a:r>
              <a:rPr lang="cs-CZ" sz="1800" b="0" strike="noStrike" spc="-1" dirty="0" err="1">
                <a:solidFill>
                  <a:srgbClr val="00B050"/>
                </a:solidFill>
                <a:latin typeface="Calibri"/>
              </a:rPr>
              <a:t>Hegel</a:t>
            </a:r>
            <a:r>
              <a:rPr lang="cs-CZ" sz="1800" b="0" strike="noStrike" spc="-1" dirty="0">
                <a:solidFill>
                  <a:srgbClr val="00B050"/>
                </a:solidFill>
                <a:latin typeface="Calibri"/>
              </a:rPr>
              <a:t>, </a:t>
            </a:r>
            <a:r>
              <a:rPr lang="cs-CZ" sz="1800" b="0" i="1" strike="noStrike" spc="-1" dirty="0">
                <a:solidFill>
                  <a:srgbClr val="00B050"/>
                </a:solidFill>
                <a:latin typeface="Calibri"/>
              </a:rPr>
              <a:t>Filosofie práva </a:t>
            </a:r>
            <a:endParaRPr lang="cs-CZ" sz="1800" b="0" strike="noStrike" spc="-1" dirty="0">
              <a:solidFill>
                <a:srgbClr val="00B05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1" i="1" strike="noStrike" spc="-1" dirty="0">
                <a:solidFill>
                  <a:srgbClr val="000000"/>
                </a:solidFill>
                <a:latin typeface="Calibri"/>
              </a:rPr>
              <a:t>Svoboda vůle je mysterium </a:t>
            </a:r>
            <a:r>
              <a:rPr lang="cs-CZ" sz="1800" b="0" strike="noStrike" spc="-1" dirty="0">
                <a:solidFill>
                  <a:srgbClr val="000000"/>
                </a:solidFill>
                <a:latin typeface="Calibri"/>
              </a:rPr>
              <a:t>(</a:t>
            </a:r>
            <a:r>
              <a:rPr lang="cs-CZ" sz="1800" b="0" strike="noStrike" spc="-1" dirty="0" err="1">
                <a:solidFill>
                  <a:srgbClr val="000000"/>
                </a:solidFill>
                <a:latin typeface="Calibri"/>
              </a:rPr>
              <a:t>Malebranche</a:t>
            </a:r>
            <a:r>
              <a:rPr lang="cs-CZ" sz="1800" b="0" strike="noStrike" spc="-1" dirty="0">
                <a:solidFill>
                  <a:srgbClr val="000000"/>
                </a:solidFill>
                <a:latin typeface="Calibri"/>
              </a:rPr>
              <a:t>)</a:t>
            </a: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 dirty="0">
                <a:solidFill>
                  <a:srgbClr val="000000"/>
                </a:solidFill>
                <a:latin typeface="Calibri"/>
              </a:rPr>
              <a:t>Elementární svoboda lidské bytosti. Cítit se svobodně. </a:t>
            </a: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 dirty="0">
                <a:solidFill>
                  <a:srgbClr val="000000"/>
                </a:solidFill>
                <a:latin typeface="Calibri"/>
              </a:rPr>
              <a:t>Být svobodný v myšlení, usuzování, mít nebo nemít někoho rád, cítit náklonnost, řídit se srdcem, toužit po něčem, hledat, tvořit, mít fantazii. </a:t>
            </a:r>
            <a:r>
              <a:rPr lang="cs-CZ" sz="1800" b="0" i="1" strike="noStrike" spc="-1" dirty="0">
                <a:solidFill>
                  <a:srgbClr val="000000"/>
                </a:solidFill>
                <a:latin typeface="Calibri"/>
              </a:rPr>
              <a:t>Člověk je schopen duchovní tvorby. Přesahovat sama sebe, transcendovat.</a:t>
            </a:r>
            <a:endParaRPr lang="cs-CZ" sz="1800" b="0" i="1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1" strike="noStrike" spc="-1" dirty="0">
                <a:solidFill>
                  <a:srgbClr val="000000"/>
                </a:solidFill>
                <a:latin typeface="Calibri"/>
              </a:rPr>
              <a:t>Svobodná vůle je možná jiný název pro sebeuvědomění či vědomí</a:t>
            </a:r>
            <a:r>
              <a:rPr lang="cs-CZ" sz="1800" b="0" strike="noStrike" spc="-1" dirty="0">
                <a:solidFill>
                  <a:srgbClr val="000000"/>
                </a:solidFill>
                <a:latin typeface="Calibri"/>
              </a:rPr>
              <a:t>. Nedovedu si představit, že bych jedno měl a druhé neměl. </a:t>
            </a: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 dirty="0">
                <a:solidFill>
                  <a:srgbClr val="000000"/>
                </a:solidFill>
                <a:latin typeface="Calibri"/>
              </a:rPr>
              <a:t>Martin </a:t>
            </a:r>
            <a:r>
              <a:rPr lang="cs-CZ" sz="1800" b="0" strike="noStrike" spc="-1" dirty="0" err="1">
                <a:solidFill>
                  <a:srgbClr val="000000"/>
                </a:solidFill>
                <a:latin typeface="Calibri"/>
              </a:rPr>
              <a:t>Gardner</a:t>
            </a: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latin typeface="Arial"/>
            </a:endParaRPr>
          </a:p>
        </p:txBody>
      </p:sp>
      <p:sp>
        <p:nvSpPr>
          <p:cNvPr id="219" name="CustomShape 2"/>
          <p:cNvSpPr/>
          <p:nvPr/>
        </p:nvSpPr>
        <p:spPr>
          <a:xfrm>
            <a:off x="1679400" y="46080"/>
            <a:ext cx="1161720" cy="1771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0" name="CustomShape 3"/>
          <p:cNvSpPr/>
          <p:nvPr/>
        </p:nvSpPr>
        <p:spPr>
          <a:xfrm>
            <a:off x="1679400" y="46080"/>
            <a:ext cx="1161720" cy="1771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1" name="CustomShape 4"/>
          <p:cNvSpPr/>
          <p:nvPr/>
        </p:nvSpPr>
        <p:spPr>
          <a:xfrm>
            <a:off x="1703520" y="0"/>
            <a:ext cx="885600" cy="875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2" name="CustomShape 5"/>
          <p:cNvSpPr/>
          <p:nvPr/>
        </p:nvSpPr>
        <p:spPr>
          <a:xfrm>
            <a:off x="5653080" y="2990880"/>
            <a:ext cx="885600" cy="875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3" name="CustomShape 6"/>
          <p:cNvSpPr/>
          <p:nvPr/>
        </p:nvSpPr>
        <p:spPr>
          <a:xfrm>
            <a:off x="5653080" y="2990880"/>
            <a:ext cx="885600" cy="875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4" name="CustomShape 7"/>
          <p:cNvSpPr/>
          <p:nvPr/>
        </p:nvSpPr>
        <p:spPr>
          <a:xfrm>
            <a:off x="5943600" y="327672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5" name="CustomShape 8"/>
          <p:cNvSpPr/>
          <p:nvPr/>
        </p:nvSpPr>
        <p:spPr>
          <a:xfrm>
            <a:off x="5943600" y="327672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6" name="TextShape 9"/>
          <p:cNvSpPr txBox="1"/>
          <p:nvPr/>
        </p:nvSpPr>
        <p:spPr>
          <a:xfrm>
            <a:off x="3803428" y="672092"/>
            <a:ext cx="3726720" cy="16747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 Light"/>
              </a:rPr>
              <a:t> 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27" name="Picture 22"/>
          <p:cNvPicPr/>
          <p:nvPr/>
        </p:nvPicPr>
        <p:blipFill>
          <a:blip r:embed="rId3"/>
          <a:stretch/>
        </p:blipFill>
        <p:spPr>
          <a:xfrm>
            <a:off x="6061320" y="239760"/>
            <a:ext cx="1426680" cy="2015640"/>
          </a:xfrm>
          <a:prstGeom prst="rect">
            <a:avLst/>
          </a:prstGeom>
          <a:ln>
            <a:noFill/>
          </a:ln>
        </p:spPr>
      </p:pic>
      <p:graphicFrame>
        <p:nvGraphicFramePr>
          <p:cNvPr id="228" name="Table 10"/>
          <p:cNvGraphicFramePr/>
          <p:nvPr/>
        </p:nvGraphicFramePr>
        <p:xfrm>
          <a:off x="12192120" y="2178360"/>
          <a:ext cx="218880" cy="375480"/>
        </p:xfrm>
        <a:graphic>
          <a:graphicData uri="http://schemas.openxmlformats.org/drawingml/2006/table">
            <a:tbl>
              <a:tblPr/>
              <a:tblGrid>
                <a:gridCol w="2188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548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29" name="CustomShape 11"/>
          <p:cNvSpPr/>
          <p:nvPr/>
        </p:nvSpPr>
        <p:spPr>
          <a:xfrm>
            <a:off x="7311600" y="563760"/>
            <a:ext cx="4654440" cy="118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cs-CZ" sz="1800" b="1" strike="noStrike" spc="-1">
                <a:solidFill>
                  <a:srgbClr val="000000"/>
                </a:solidFill>
                <a:latin typeface="Calibri"/>
              </a:rPr>
              <a:t>...způsob člověka vyrostlého vskutku </a:t>
            </a:r>
            <a:endParaRPr lang="cs-CZ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cs-CZ" sz="1800" b="1" strike="noStrike" spc="-1">
                <a:solidFill>
                  <a:srgbClr val="000000"/>
                </a:solidFill>
                <a:latin typeface="Calibri"/>
              </a:rPr>
              <a:t>ve svobodě a ve volném čase, jehož </a:t>
            </a:r>
            <a:endParaRPr lang="cs-CZ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cs-CZ" sz="1800" b="1" strike="noStrike" spc="-1">
                <a:solidFill>
                  <a:srgbClr val="000000"/>
                </a:solidFill>
                <a:latin typeface="Calibri"/>
              </a:rPr>
              <a:t>nazýváš filosofem...</a:t>
            </a:r>
            <a:endParaRPr lang="cs-CZ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Platón, </a:t>
            </a:r>
            <a:r>
              <a:rPr lang="cs-CZ" sz="1800" b="0" i="1" strike="noStrike" spc="-1">
                <a:solidFill>
                  <a:srgbClr val="000000"/>
                </a:solidFill>
                <a:latin typeface="Calibri"/>
              </a:rPr>
              <a:t>Theaitetos</a:t>
            </a: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 175e</a:t>
            </a:r>
            <a:endParaRPr lang="cs-CZ" sz="1800" b="0" strike="noStrike" spc="-1">
              <a:latin typeface="Arial"/>
            </a:endParaRPr>
          </a:p>
        </p:txBody>
      </p:sp>
      <p:sp>
        <p:nvSpPr>
          <p:cNvPr id="230" name="CustomShape 12"/>
          <p:cNvSpPr/>
          <p:nvPr/>
        </p:nvSpPr>
        <p:spPr>
          <a:xfrm>
            <a:off x="646560" y="1030680"/>
            <a:ext cx="5113440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1800" b="0" strike="noStrike" spc="-1" dirty="0" smtClean="0">
                <a:solidFill>
                  <a:srgbClr val="000000"/>
                </a:solidFill>
                <a:latin typeface="Calibri"/>
              </a:rPr>
              <a:t>Člověk má svobodnou vůli, protože se umí stydět.</a:t>
            </a:r>
          </a:p>
          <a:p>
            <a:pPr>
              <a:lnSpc>
                <a:spcPct val="100000"/>
              </a:lnSpc>
            </a:pPr>
            <a:r>
              <a:rPr lang="cs-CZ" spc="-1" dirty="0" smtClean="0">
                <a:solidFill>
                  <a:srgbClr val="000000"/>
                </a:solidFill>
                <a:latin typeface="Calibri"/>
              </a:rPr>
              <a:t>Platón, </a:t>
            </a:r>
            <a:r>
              <a:rPr lang="cs-CZ" spc="-1" dirty="0" err="1" smtClean="0">
                <a:solidFill>
                  <a:srgbClr val="000000"/>
                </a:solidFill>
                <a:latin typeface="Calibri"/>
              </a:rPr>
              <a:t>Protagorás</a:t>
            </a:r>
            <a:r>
              <a:rPr lang="cs-CZ" spc="-1" dirty="0" smtClean="0">
                <a:solidFill>
                  <a:srgbClr val="000000"/>
                </a:solidFill>
                <a:latin typeface="Calibri"/>
              </a:rPr>
              <a:t>, mýtus o původu člověka</a:t>
            </a:r>
            <a:endParaRPr lang="cs-CZ" sz="1800" b="0" strike="noStrike" spc="-1" dirty="0">
              <a:latin typeface="Arial"/>
            </a:endParaRPr>
          </a:p>
        </p:txBody>
      </p:sp>
      <p:sp>
        <p:nvSpPr>
          <p:cNvPr id="231" name="TextShape 13"/>
          <p:cNvSpPr txBox="1"/>
          <p:nvPr/>
        </p:nvSpPr>
        <p:spPr>
          <a:xfrm>
            <a:off x="648000" y="158040"/>
            <a:ext cx="5154120" cy="777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cs-CZ" sz="4800" b="1" strike="noStrike" spc="-1">
                <a:solidFill>
                  <a:srgbClr val="000000"/>
                </a:solidFill>
                <a:latin typeface="Calibri Light"/>
              </a:rPr>
              <a:t>SVOBODA  vnitřní</a:t>
            </a:r>
            <a:endParaRPr lang="cs-CZ" sz="4800" b="0" strike="noStrike" spc="-1">
              <a:latin typeface="Arial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670560" y="1785649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600" dirty="0" smtClean="0"/>
              <a:t>...jsem zde ve vězení, protože moje šlachy, svaly a kosti jsou na tomto místě, anebo proto, že jsem se tak rozhodl?</a:t>
            </a:r>
          </a:p>
          <a:p>
            <a:r>
              <a:rPr lang="cs-CZ" sz="1600" dirty="0" smtClean="0"/>
              <a:t>Platón, </a:t>
            </a:r>
            <a:r>
              <a:rPr lang="cs-CZ" sz="1600" i="1" dirty="0" err="1" smtClean="0"/>
              <a:t>Faidón</a:t>
            </a:r>
            <a:endParaRPr lang="cs-CZ" sz="16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extShape 1"/>
          <p:cNvSpPr txBox="1"/>
          <p:nvPr/>
        </p:nvSpPr>
        <p:spPr>
          <a:xfrm>
            <a:off x="1630440" y="215640"/>
            <a:ext cx="9180000" cy="850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000" b="0" strike="noStrike" spc="-1">
                <a:solidFill>
                  <a:srgbClr val="000000"/>
                </a:solidFill>
                <a:latin typeface="Calibri Light"/>
              </a:rPr>
              <a:t> </a:t>
            </a:r>
            <a:endParaRPr lang="cs-CZ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3" name="TextShape 2"/>
          <p:cNvSpPr txBox="1"/>
          <p:nvPr/>
        </p:nvSpPr>
        <p:spPr>
          <a:xfrm>
            <a:off x="576000" y="1267560"/>
            <a:ext cx="8568000" cy="54270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1001"/>
              </a:spcBef>
            </a:pPr>
            <a:r>
              <a:rPr lang="cs-CZ" sz="2800" b="1" strike="noStrike" spc="-1">
                <a:solidFill>
                  <a:srgbClr val="000000"/>
                </a:solidFill>
                <a:latin typeface="Calibri"/>
              </a:rPr>
              <a:t>novoplatonik PLÓTINOS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600" b="0" strike="noStrike" spc="-1">
                <a:solidFill>
                  <a:srgbClr val="000000"/>
                </a:solidFill>
                <a:latin typeface="Calibri"/>
              </a:rPr>
              <a:t>                 (*204 Lykopole (Egypt)- +270 Puteole u Říma) 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600" b="0" strike="noStrike" spc="-1">
                <a:solidFill>
                  <a:srgbClr val="000000"/>
                </a:solidFill>
                <a:latin typeface="Calibri"/>
              </a:rPr>
              <a:t>230 studia v Alexandrii; 230-32 u Ammónia Sakka;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600" b="0" strike="noStrike" spc="-1">
                <a:solidFill>
                  <a:srgbClr val="000000"/>
                </a:solidFill>
                <a:latin typeface="Calibri"/>
              </a:rPr>
              <a:t>243 s armádou císaře Gordiana v Mezopotánii;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600" b="0" strike="noStrike" spc="-1">
                <a:solidFill>
                  <a:srgbClr val="000000"/>
                </a:solidFill>
                <a:latin typeface="Calibri"/>
              </a:rPr>
              <a:t>244 přednáší v Římě; 246 Amélius rediguje jeho přednášky;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600" b="0" strike="noStrike" spc="-1">
                <a:solidFill>
                  <a:srgbClr val="000000"/>
                </a:solidFill>
                <a:latin typeface="Calibri"/>
              </a:rPr>
              <a:t>263 Porfyrios přichází z Athén (Vita Plotini)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600" b="0" strike="noStrike" spc="-1">
                <a:solidFill>
                  <a:srgbClr val="000000"/>
                </a:solidFill>
                <a:latin typeface="Calibri"/>
              </a:rPr>
              <a:t>266 senátor Sabinillus(VP 7,31 a 12,1) je toho roku konzulem a jeho přítelem je císař Gallienus a jeho manželka Salonina;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600" b="0" strike="noStrike" spc="-1">
                <a:solidFill>
                  <a:srgbClr val="000000"/>
                </a:solidFill>
                <a:latin typeface="Calibri"/>
              </a:rPr>
              <a:t>    Projekt Platonopolis-obnova zničeného města v Kampanii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600" b="0" strike="noStrike" spc="-1">
                <a:solidFill>
                  <a:srgbClr val="000000"/>
                </a:solidFill>
                <a:latin typeface="Calibri"/>
              </a:rPr>
              <a:t>268 Porfyrios stižen depresí, poslán na Sicilii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600" b="0" strike="noStrike" spc="-1">
                <a:solidFill>
                  <a:srgbClr val="000000"/>
                </a:solidFill>
                <a:latin typeface="Calibri"/>
              </a:rPr>
              <a:t>269 Plótinos chorý (možná plicní tuberkuloza) odchází do samoty.</a:t>
            </a:r>
          </a:p>
        </p:txBody>
      </p:sp>
      <p:sp>
        <p:nvSpPr>
          <p:cNvPr id="234" name="CustomShape 3"/>
          <p:cNvSpPr/>
          <p:nvPr/>
        </p:nvSpPr>
        <p:spPr>
          <a:xfrm>
            <a:off x="1679400" y="46080"/>
            <a:ext cx="1476000" cy="1771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5" name="CustomShape 4"/>
          <p:cNvSpPr/>
          <p:nvPr/>
        </p:nvSpPr>
        <p:spPr>
          <a:xfrm>
            <a:off x="1679400" y="46080"/>
            <a:ext cx="1476000" cy="1771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6" name="CustomShape 5"/>
          <p:cNvSpPr/>
          <p:nvPr/>
        </p:nvSpPr>
        <p:spPr>
          <a:xfrm>
            <a:off x="1523880" y="0"/>
            <a:ext cx="1476000" cy="1771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7" name="CustomShape 6"/>
          <p:cNvSpPr/>
          <p:nvPr/>
        </p:nvSpPr>
        <p:spPr>
          <a:xfrm>
            <a:off x="1679400" y="46080"/>
            <a:ext cx="1476000" cy="172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38" name="Picture 15"/>
          <p:cNvPicPr/>
          <p:nvPr/>
        </p:nvPicPr>
        <p:blipFill>
          <a:blip r:embed="rId3"/>
          <a:stretch/>
        </p:blipFill>
        <p:spPr>
          <a:xfrm>
            <a:off x="9310680" y="1368000"/>
            <a:ext cx="2641320" cy="3168000"/>
          </a:xfrm>
          <a:prstGeom prst="rect">
            <a:avLst/>
          </a:prstGeom>
          <a:ln>
            <a:noFill/>
          </a:ln>
        </p:spPr>
      </p:pic>
      <p:sp>
        <p:nvSpPr>
          <p:cNvPr id="239" name="CustomShape 7"/>
          <p:cNvSpPr/>
          <p:nvPr/>
        </p:nvSpPr>
        <p:spPr>
          <a:xfrm>
            <a:off x="679680" y="237240"/>
            <a:ext cx="9760320" cy="4561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Stavy vědomí, náš vnitřní život a jeho reflexe, zrod chtění, svoboda vůle</a:t>
            </a:r>
            <a:endParaRPr lang="cs-CZ" sz="2400" b="0" strike="noStrike" spc="-1">
              <a:latin typeface="Arial"/>
            </a:endParaRPr>
          </a:p>
        </p:txBody>
      </p:sp>
      <p:sp>
        <p:nvSpPr>
          <p:cNvPr id="240" name="CustomShape 8"/>
          <p:cNvSpPr/>
          <p:nvPr/>
        </p:nvSpPr>
        <p:spPr>
          <a:xfrm>
            <a:off x="650520" y="798480"/>
            <a:ext cx="23493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filosofická archeologie</a:t>
            </a:r>
            <a:endParaRPr lang="cs-CZ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TextShape 1"/>
          <p:cNvSpPr txBox="1"/>
          <p:nvPr/>
        </p:nvSpPr>
        <p:spPr>
          <a:xfrm>
            <a:off x="1981080" y="274680"/>
            <a:ext cx="8229240" cy="2743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89500" lnSpcReduction="20000"/>
          </a:bodyPr>
          <a:lstStyle/>
          <a:p>
            <a:pPr>
              <a:lnSpc>
                <a:spcPct val="90000"/>
              </a:lnSpc>
            </a:pPr>
            <a:r>
              <a:rPr lang="cs-CZ" sz="1800" b="0" strike="noStrike" spc="-1">
                <a:solidFill>
                  <a:srgbClr val="000000"/>
                </a:solidFill>
                <a:latin typeface="Calibri Light"/>
              </a:rPr>
              <a:t>Víme o něm málo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2" name="TextShape 2"/>
          <p:cNvSpPr txBox="1"/>
          <p:nvPr/>
        </p:nvSpPr>
        <p:spPr>
          <a:xfrm>
            <a:off x="1981080" y="988200"/>
            <a:ext cx="4038120" cy="3418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228600" indent="-228240">
              <a:lnSpc>
                <a:spcPct val="8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 přednáší;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odpovídá na dotazy (aporie);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Porfyrios 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     </a:t>
            </a: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Protože vybízel přítomné, aby mu kladli otázky, jeho hodiny byly  neuspořádané a plné tlachání    (VP 3,35)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    Tajemství pedagogického působení: prostota, velkodušnost, laskavost, sympatie plná porozumění.</a:t>
            </a:r>
          </a:p>
        </p:txBody>
      </p:sp>
      <p:sp>
        <p:nvSpPr>
          <p:cNvPr id="243" name="TextShape 3"/>
          <p:cNvSpPr txBox="1"/>
          <p:nvPr/>
        </p:nvSpPr>
        <p:spPr>
          <a:xfrm>
            <a:off x="6867000" y="851760"/>
            <a:ext cx="4284360" cy="34833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8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Dům otevřen, plný svěřených dětí.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Znalec lidských povah. Třebaže lidé mlčí, poznáváme mnoho z jejich očí.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Příhoda s odcizenými šperky.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Nechtěl se nechat portrétovat. Zvěčnit zaslouží jen krása ideální formy.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1" strike="noStrike" spc="-1">
                <a:solidFill>
                  <a:srgbClr val="000000"/>
                </a:solidFill>
                <a:latin typeface="Calibri"/>
              </a:rPr>
              <a:t>Enneady</a:t>
            </a: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 (9x6=54)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Jakási kázání, zápis tradice, chce vyjádřit jediné: nevyslovitelnou zkušenost.</a:t>
            </a:r>
          </a:p>
        </p:txBody>
      </p:sp>
      <p:pic>
        <p:nvPicPr>
          <p:cNvPr id="244" name="Picture 25"/>
          <p:cNvPicPr/>
          <p:nvPr/>
        </p:nvPicPr>
        <p:blipFill>
          <a:blip r:embed="rId2"/>
          <a:stretch/>
        </p:blipFill>
        <p:spPr>
          <a:xfrm>
            <a:off x="419760" y="1854720"/>
            <a:ext cx="1560960" cy="2658960"/>
          </a:xfrm>
          <a:prstGeom prst="rect">
            <a:avLst/>
          </a:prstGeom>
          <a:ln>
            <a:noFill/>
          </a:ln>
        </p:spPr>
      </p:pic>
      <p:sp>
        <p:nvSpPr>
          <p:cNvPr id="245" name="CustomShape 4"/>
          <p:cNvSpPr/>
          <p:nvPr/>
        </p:nvSpPr>
        <p:spPr>
          <a:xfrm>
            <a:off x="6048000" y="4462200"/>
            <a:ext cx="5472000" cy="1309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b="0" strike="noStrike" spc="-1" dirty="0" err="1">
                <a:solidFill>
                  <a:srgbClr val="000000"/>
                </a:solidFill>
                <a:latin typeface="Calibri"/>
              </a:rPr>
              <a:t>Plótinova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</a:rPr>
              <a:t> pojednání jsou duchovní cvičení, v nichž duše sama sebe opracovává, tj. očišťuje, </a:t>
            </a:r>
            <a:r>
              <a:rPr lang="cs-CZ" sz="2000" b="0" strike="noStrike" spc="-1" dirty="0" smtClean="0">
                <a:solidFill>
                  <a:srgbClr val="000000"/>
                </a:solidFill>
                <a:latin typeface="Calibri"/>
              </a:rPr>
              <a:t>oprošťuje 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</a:rPr>
              <a:t>a pozvedá na úroveň čistého myšlení, aby nakonec sama sebe překročila v </a:t>
            </a:r>
            <a:r>
              <a:rPr lang="cs-CZ" sz="2000" b="0" strike="noStrike" spc="-1" dirty="0" smtClean="0">
                <a:solidFill>
                  <a:srgbClr val="000000"/>
                </a:solidFill>
                <a:latin typeface="Calibri"/>
              </a:rPr>
              <a:t>extázi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</a:rPr>
              <a:t>. (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Calibri"/>
              </a:rPr>
              <a:t>Pierre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Calibri"/>
              </a:rPr>
              <a:t>Hadot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</a:rPr>
              <a:t>)</a:t>
            </a:r>
            <a:endParaRPr lang="cs-CZ" sz="2000" b="0" strike="noStrike" spc="-1" dirty="0">
              <a:latin typeface="Arial"/>
            </a:endParaRPr>
          </a:p>
        </p:txBody>
      </p:sp>
      <p:sp>
        <p:nvSpPr>
          <p:cNvPr id="246" name="TextShape 5"/>
          <p:cNvSpPr txBox="1"/>
          <p:nvPr/>
        </p:nvSpPr>
        <p:spPr>
          <a:xfrm>
            <a:off x="228600" y="4896000"/>
            <a:ext cx="3803400" cy="1005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cs-CZ" sz="1700" b="0" strike="noStrike" spc="-1">
                <a:solidFill>
                  <a:srgbClr val="000000"/>
                </a:solidFill>
                <a:latin typeface="Arial Black"/>
              </a:rPr>
              <a:t>Ludwig Wittgenstein: </a:t>
            </a:r>
            <a:endParaRPr lang="cs-CZ" sz="1700" b="0" strike="noStrike" spc="-1">
              <a:latin typeface="Arial"/>
            </a:endParaRPr>
          </a:p>
          <a:p>
            <a:r>
              <a:rPr lang="cs-CZ" sz="1700" b="0" strike="noStrike" spc="-1">
                <a:solidFill>
                  <a:srgbClr val="000000"/>
                </a:solidFill>
                <a:latin typeface="Arial Black"/>
              </a:rPr>
              <a:t>Existuje nevýslovné. </a:t>
            </a:r>
            <a:endParaRPr lang="cs-CZ" sz="1700" b="0" strike="noStrike" spc="-1">
              <a:latin typeface="Arial"/>
            </a:endParaRPr>
          </a:p>
          <a:p>
            <a:r>
              <a:rPr lang="cs-CZ" sz="1700" b="0" strike="noStrike" spc="-1">
                <a:solidFill>
                  <a:srgbClr val="000000"/>
                </a:solidFill>
                <a:latin typeface="Arial Black"/>
              </a:rPr>
              <a:t>To se ukazuje, to je mystično.</a:t>
            </a:r>
            <a:endParaRPr lang="cs-CZ" sz="17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TextShape 1"/>
          <p:cNvSpPr txBox="1"/>
          <p:nvPr/>
        </p:nvSpPr>
        <p:spPr>
          <a:xfrm>
            <a:off x="1981080" y="274680"/>
            <a:ext cx="8229240" cy="4903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2000" b="0" strike="noStrike" spc="-1">
                <a:solidFill>
                  <a:srgbClr val="000000"/>
                </a:solidFill>
                <a:latin typeface="Calibri Light"/>
              </a:rPr>
              <a:t>Charakteristika doby</a:t>
            </a:r>
            <a:endParaRPr lang="cs-CZ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8" name="TextShape 2"/>
          <p:cNvSpPr txBox="1"/>
          <p:nvPr/>
        </p:nvSpPr>
        <p:spPr>
          <a:xfrm>
            <a:off x="1981080" y="907920"/>
            <a:ext cx="8601480" cy="52178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Gnóze, prolínání světů, mystika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  Tělo je vězení, tělo se člověku hnusí a cítí se v tomto světě cizincem.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     Předmětem, jenž je hodem poznání, byl pro lidi této epochy jedině Bůh. Byl nejen předmětem poznání, ale i jeho zdrojem, neboť k poznání, stejně jako ke spasení je třeba dopomoci. Poznání se takto stalo závislým na zjevení.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lang="cs-CZ" sz="1800" b="1" strike="noStrike" spc="-1">
                <a:solidFill>
                  <a:srgbClr val="000000"/>
                </a:solidFill>
                <a:latin typeface="Calibri"/>
              </a:rPr>
              <a:t>Plótinos není gnostik</a:t>
            </a: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: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Duchovní svět není jinde než v nás samotných, je to „JÁ ve své hlubině“.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Nepohrdá hmotným světem.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Svět idejí není nic než hmotný svět osvobozený od své hmoty a převedený na svoji krásu a proto může být vnímán s větší rozkoší než vlastní hmotný svět (např. vzpomínky na vlastní dětství se zdají každému krásné). Oba světy jsou totéž ve dvou rovinách. 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Extatické zážitky se pokouší vyvolávat přirozeně.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lang="cs-CZ" sz="1800" b="0" strike="noStrike" spc="-1">
                <a:solidFill>
                  <a:srgbClr val="000000"/>
                </a:solidFill>
                <a:latin typeface="Arial Black"/>
              </a:rPr>
              <a:t>Henri Bergson: mystická zkušenost je univerzální  a významný fenomén lidského života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TextShape 1"/>
          <p:cNvSpPr txBox="1"/>
          <p:nvPr/>
        </p:nvSpPr>
        <p:spPr>
          <a:xfrm>
            <a:off x="1992240" y="260280"/>
            <a:ext cx="8229240" cy="3600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2000" b="0" strike="noStrike" spc="-1">
                <a:solidFill>
                  <a:srgbClr val="000000"/>
                </a:solidFill>
                <a:latin typeface="Calibri Light"/>
              </a:rPr>
              <a:t>Objevení se světa idejí před vnitřním zrakem - skutečnější než skutečnost</a:t>
            </a:r>
            <a:endParaRPr lang="cs-CZ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0" name="TextShape 2"/>
          <p:cNvSpPr txBox="1"/>
          <p:nvPr/>
        </p:nvSpPr>
        <p:spPr>
          <a:xfrm>
            <a:off x="1981080" y="907920"/>
            <a:ext cx="8229240" cy="5217840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lang="cs-CZ" sz="2400" b="1" strike="noStrike" spc="-1">
                <a:solidFill>
                  <a:srgbClr val="000000"/>
                </a:solidFill>
                <a:latin typeface="Calibri"/>
              </a:rPr>
              <a:t>   Přímé poznávání sebe sama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  </a:t>
            </a: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duše sama se stává skutečností, středem sebe samé (sebereflexe), čirá přítomnost, pocit jistoty - </a:t>
            </a:r>
            <a:r>
              <a:rPr lang="cs-CZ" sz="2000" b="0" i="1" strike="noStrike" spc="-1">
                <a:solidFill>
                  <a:srgbClr val="000000"/>
                </a:solidFill>
                <a:latin typeface="Calibri"/>
              </a:rPr>
              <a:t>tehdy je schopna správně poznávat, neboť tam není omylu;</a:t>
            </a:r>
            <a:endParaRPr lang="cs-CZ" sz="20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lang="cs-CZ" sz="2400" b="0" i="1" strike="noStrike" spc="-1">
                <a:solidFill>
                  <a:srgbClr val="000000"/>
                </a:solidFill>
                <a:latin typeface="Calibri"/>
              </a:rPr>
              <a:t>…všechno je tam plné života  a jakoby vřelo. Je to jakoby všechno vyvěralo z jediného pramene a jakoby to nebyl jeden určitý dech nebo jedna teplota, nýbrž jakoby v sobě jediná jakost obsahovala a uchovávala všechny jakosti, sladkost spolu s vůní a zároveň s chutí vína, všechny moci šťáv a odstíny barev i všechny jakosti, které lze rozpoznat hmatem; a nechť jsou tam i všechny zvuky, které je možné slyšet, všechny nápěvy a každý rytmus.</a:t>
            </a: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 (Enneady VI 7,12,22)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lang="cs-CZ" sz="2400" b="0" i="1" strike="noStrike" spc="-1">
                <a:solidFill>
                  <a:srgbClr val="000000"/>
                </a:solidFill>
                <a:latin typeface="Calibri"/>
              </a:rPr>
              <a:t>…ano duchovní nahlížení je krásné a nejkrásnější ze všeho. Prodlévá v ryzím světle a v ryzí záři a objímá přirozenost všeho, co je - i tento náš svět je jeho stínem a obrazem. </a:t>
            </a: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(III 8,11,26)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51" name="Picture 9"/>
          <p:cNvPicPr/>
          <p:nvPr/>
        </p:nvPicPr>
        <p:blipFill>
          <a:blip r:embed="rId2"/>
          <a:stretch/>
        </p:blipFill>
        <p:spPr>
          <a:xfrm>
            <a:off x="194760" y="4569120"/>
            <a:ext cx="1922760" cy="1844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TextShape 1"/>
          <p:cNvSpPr txBox="1"/>
          <p:nvPr/>
        </p:nvSpPr>
        <p:spPr>
          <a:xfrm>
            <a:off x="1992240" y="260280"/>
            <a:ext cx="8229240" cy="576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2000" b="1" strike="noStrike" spc="-1">
                <a:solidFill>
                  <a:srgbClr val="000000"/>
                </a:solidFill>
                <a:latin typeface="Calibri Light"/>
              </a:rPr>
              <a:t>Platónovy ideje u Plótina</a:t>
            </a:r>
            <a:endParaRPr lang="cs-CZ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3" name="TextShape 2"/>
          <p:cNvSpPr txBox="1"/>
          <p:nvPr/>
        </p:nvSpPr>
        <p:spPr>
          <a:xfrm>
            <a:off x="1992240" y="836640"/>
            <a:ext cx="8229240" cy="52462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Vnitřní zrak - vnitřní vnímání existuje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    ideje - z hmotného světa si odmyslíme hmotu, 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               zůstane zářivá jasnost, krása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lang="cs-CZ" sz="2000" b="0" i="1" strike="noStrike" spc="-1">
                <a:solidFill>
                  <a:srgbClr val="000000"/>
                </a:solidFill>
                <a:latin typeface="Calibri"/>
              </a:rPr>
              <a:t>Představme si v myšlenkách tento svět, tak aby každá z jeho částí zůstala tím, čím je, a nesplývala s jinými částmi, ale přitom aby všechny jeho části tvořily jednotu, nakolik je to možné. Takže kdykoli by se objevila nějaká jeho část, například vnější nebeská sféra, doprovázel by ji okamžitě i zjev Slunce a spolu s ním i ostatních hvězd; a bylo by vidět i zemi a moře i všechny živé bytosti, jakoby v průhledné kouli, ve které by bylo vskutku možné na všechno se podívat. Měj tedy v duši jakousi světelnou představu koule, ve které je obsaženo vše…Střez tuto představu a pojmi v sobě jinou, tím že od té prvé odejmeš hmotný objem; a pak odejmi i každé místo i všechno, co je v té představě ještě hmotné…</a:t>
            </a: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 (Enneady V,8,9,1; též II 9,17,4)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54" name="Picture 5"/>
          <p:cNvPicPr/>
          <p:nvPr/>
        </p:nvPicPr>
        <p:blipFill>
          <a:blip r:embed="rId2"/>
          <a:stretch/>
        </p:blipFill>
        <p:spPr>
          <a:xfrm>
            <a:off x="9550440" y="4745160"/>
            <a:ext cx="2390400" cy="1914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TextShape 1"/>
          <p:cNvSpPr txBox="1"/>
          <p:nvPr/>
        </p:nvSpPr>
        <p:spPr>
          <a:xfrm>
            <a:off x="2145960" y="164880"/>
            <a:ext cx="8229240" cy="6897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2400" b="0" strike="noStrike" spc="-1">
                <a:solidFill>
                  <a:srgbClr val="000000"/>
                </a:solidFill>
                <a:latin typeface="Calibri Light"/>
              </a:rPr>
              <a:t>Přechody mezi vnímáním a vnitřním vnímáním </a:t>
            </a:r>
            <a:r>
              <a:t/>
            </a:r>
            <a:br/>
            <a:r>
              <a:rPr lang="cs-CZ" sz="2400" b="0" strike="noStrike" spc="-1">
                <a:solidFill>
                  <a:srgbClr val="000000"/>
                </a:solidFill>
                <a:latin typeface="Calibri Light"/>
              </a:rPr>
              <a:t>                 mezi vědomím přítomnosti a přítomností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6" name="TextShape 2"/>
          <p:cNvSpPr txBox="1"/>
          <p:nvPr/>
        </p:nvSpPr>
        <p:spPr>
          <a:xfrm>
            <a:off x="1981080" y="1125360"/>
            <a:ext cx="8229240" cy="41356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000" b="0" i="1" strike="noStrike" spc="-1">
                <a:solidFill>
                  <a:srgbClr val="000000"/>
                </a:solidFill>
                <a:latin typeface="Calibri"/>
              </a:rPr>
              <a:t>I u těch, kdo bdí, bys našel mnohé a krásné činnosti, pozorování a jednání, která v okamžiku, kdy pozorujeme a kdy jednáme, nejsou provázeny naším vědomím. Neboť ten, kdo čte, nemusí mít nutně vědomí toho, že čte, zvláště čte-li se zaujetím; a ten, kdo statečně jedná, nemusí mít nutně vědomí toho, že statečně jedná </a:t>
            </a: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(Enneady I 4,10,21)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000" b="0" i="1" strike="noStrike" spc="-1">
                <a:solidFill>
                  <a:srgbClr val="000000"/>
                </a:solidFill>
                <a:latin typeface="Calibri"/>
              </a:rPr>
              <a:t>Je třeba … nedívat se; je třeba zavřít oči a jakoby vyměnit tento běžný zrak a probudit onen jiný, který sice mají všichni, ale kterého jen nemnozí užívají.</a:t>
            </a: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 (I 6,8,23)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lang="cs-CZ" sz="2000" b="0" i="1" strike="noStrike" spc="-1">
                <a:solidFill>
                  <a:srgbClr val="000000"/>
                </a:solidFill>
                <a:latin typeface="Calibri"/>
              </a:rPr>
              <a:t>…a kdo dosáhne jednoty sám se sebou a není sám v sobě rozdvojen, je zároveň ve všem „jedno“ s oním mlčenlivým Bohem. Je s ním nakolik může a nakolik chce. Jestliže se vrátí zpět a rozdvojí se, zůstává přesto v blízkosti Boha, neboť je čistý a může být opět v jeho přítomnosti, jestliže se k němu opět obrátí.Při tomto obratu má následující zisk: nejprve si neuvědomuje, do jaké míry je sám jiný; potom utíká do nitra  a má vše, … tehdy nechává vědomí za sebou - ze strachu, aby nebyl jiný - a je tam sám „jeden“</a:t>
            </a: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 (V 8,11,4)</a:t>
            </a: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endParaRPr lang="cs-CZ" sz="20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endParaRPr lang="cs-CZ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7" name="CustomShape 3"/>
          <p:cNvSpPr/>
          <p:nvPr/>
        </p:nvSpPr>
        <p:spPr>
          <a:xfrm>
            <a:off x="3049200" y="5732640"/>
            <a:ext cx="6093000" cy="82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80000"/>
              </a:lnSpc>
            </a:pPr>
            <a:r>
              <a:rPr lang="cs-CZ" sz="2000" b="1" strike="noStrike" spc="-1">
                <a:solidFill>
                  <a:srgbClr val="000000"/>
                </a:solidFill>
                <a:latin typeface="Calibri"/>
              </a:rPr>
              <a:t>Chceme-li dosáhnout pravého Já (spočinutí, svobody, čisté existence), je třeba vzdát se reflexe ve prospěch kontemplace.</a:t>
            </a:r>
            <a:endParaRPr lang="cs-CZ" sz="2000" b="0" strike="noStrike" spc="-1">
              <a:latin typeface="Arial"/>
            </a:endParaRPr>
          </a:p>
        </p:txBody>
      </p:sp>
      <p:pic>
        <p:nvPicPr>
          <p:cNvPr id="258" name="Obrázek 1"/>
          <p:cNvPicPr/>
          <p:nvPr/>
        </p:nvPicPr>
        <p:blipFill>
          <a:blip r:embed="rId2"/>
          <a:stretch/>
        </p:blipFill>
        <p:spPr>
          <a:xfrm>
            <a:off x="233280" y="1254600"/>
            <a:ext cx="1747440" cy="3600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CustomShape 1"/>
          <p:cNvSpPr/>
          <p:nvPr/>
        </p:nvSpPr>
        <p:spPr>
          <a:xfrm>
            <a:off x="2063880" y="836640"/>
            <a:ext cx="8758800" cy="564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b="1" strike="noStrike" spc="-1">
                <a:solidFill>
                  <a:srgbClr val="000000"/>
                </a:solidFill>
                <a:latin typeface="Calibri"/>
              </a:rPr>
              <a:t>Dvě úrovně vědomí</a:t>
            </a:r>
            <a:endParaRPr lang="cs-CZ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                                           pravé JÁ, bezčasovost          přítomnost, život, svoboda </a:t>
            </a:r>
            <a:endParaRPr lang="cs-CZ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                                    </a:t>
            </a: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                                      </a:t>
            </a: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                                                                             </a:t>
            </a: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                          </a:t>
            </a: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reflektované JÁ, plynutí času, vědomí JÁ a přítomnosti</a:t>
            </a:r>
            <a:endParaRPr lang="cs-CZ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              Ve chvíli, když si uvědomuji a říkám, že jsem to já, již jím nejsem.      </a:t>
            </a:r>
            <a:endParaRPr lang="cs-CZ" sz="20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99"/>
              </a:spcBef>
            </a:pPr>
            <a:endParaRPr lang="cs-CZ" sz="2000" b="0" strike="noStrike" spc="-1">
              <a:latin typeface="Arial"/>
            </a:endParaRPr>
          </a:p>
        </p:txBody>
      </p:sp>
      <p:pic>
        <p:nvPicPr>
          <p:cNvPr id="260" name="Picture 5"/>
          <p:cNvPicPr/>
          <p:nvPr/>
        </p:nvPicPr>
        <p:blipFill>
          <a:blip r:embed="rId3"/>
          <a:stretch/>
        </p:blipFill>
        <p:spPr>
          <a:xfrm>
            <a:off x="4466880" y="2479320"/>
            <a:ext cx="2520720" cy="2163240"/>
          </a:xfrm>
          <a:prstGeom prst="rect">
            <a:avLst/>
          </a:prstGeom>
          <a:ln>
            <a:noFill/>
          </a:ln>
        </p:spPr>
      </p:pic>
      <p:sp>
        <p:nvSpPr>
          <p:cNvPr id="261" name="CustomShape 2"/>
          <p:cNvSpPr/>
          <p:nvPr/>
        </p:nvSpPr>
        <p:spPr>
          <a:xfrm>
            <a:off x="4995360" y="2421000"/>
            <a:ext cx="460440" cy="364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     </a:t>
            </a:r>
            <a:endParaRPr lang="cs-CZ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2664</TotalTime>
  <Words>2159</Words>
  <Application>Microsoft Office PowerPoint</Application>
  <PresentationFormat>Vlastní</PresentationFormat>
  <Paragraphs>170</Paragraphs>
  <Slides>15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5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Office Theme</vt:lpstr>
      <vt:lpstr>Office Theme</vt:lpstr>
      <vt:lpstr>Office Theme</vt:lpstr>
      <vt:lpstr>Office Theme</vt:lpstr>
      <vt:lpstr>Office Theme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Třetí antinomie  Immanuela Kanta (1724-1804)                   determinismus  verzus  kauzalita + svoboda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SVOBODA  vnitřní</dc:title>
  <dc:creator>Blažena Švandová</dc:creator>
  <cp:lastModifiedBy>HP</cp:lastModifiedBy>
  <cp:revision>49</cp:revision>
  <dcterms:created xsi:type="dcterms:W3CDTF">2021-03-16T11:38:05Z</dcterms:created>
  <dcterms:modified xsi:type="dcterms:W3CDTF">2023-09-27T08:33:54Z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5</vt:i4>
  </property>
  <property fmtid="{D5CDD505-2E9C-101B-9397-08002B2CF9AE}" pid="8" name="PresentationFormat">
    <vt:lpwstr>Širokoúhlá obrazovka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14</vt:i4>
  </property>
</Properties>
</file>