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492" r:id="rId2"/>
    <p:sldId id="526" r:id="rId3"/>
    <p:sldId id="527" r:id="rId4"/>
    <p:sldId id="528" r:id="rId5"/>
    <p:sldId id="529" r:id="rId6"/>
    <p:sldId id="555" r:id="rId7"/>
    <p:sldId id="530" r:id="rId8"/>
    <p:sldId id="531" r:id="rId9"/>
    <p:sldId id="546" r:id="rId10"/>
    <p:sldId id="532" r:id="rId11"/>
    <p:sldId id="533" r:id="rId12"/>
    <p:sldId id="534" r:id="rId13"/>
    <p:sldId id="536" r:id="rId14"/>
    <p:sldId id="539" r:id="rId15"/>
    <p:sldId id="556" r:id="rId16"/>
    <p:sldId id="540" r:id="rId17"/>
    <p:sldId id="538" r:id="rId18"/>
    <p:sldId id="541" r:id="rId19"/>
    <p:sldId id="543" r:id="rId20"/>
    <p:sldId id="542" r:id="rId21"/>
    <p:sldId id="547" r:id="rId22"/>
    <p:sldId id="544" r:id="rId23"/>
    <p:sldId id="557" r:id="rId24"/>
    <p:sldId id="537" r:id="rId25"/>
    <p:sldId id="545" r:id="rId26"/>
    <p:sldId id="551" r:id="rId27"/>
    <p:sldId id="552" r:id="rId28"/>
    <p:sldId id="548" r:id="rId29"/>
    <p:sldId id="558" r:id="rId30"/>
    <p:sldId id="559" r:id="rId31"/>
    <p:sldId id="560" r:id="rId32"/>
    <p:sldId id="55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92"/>
    <p:restoredTop sz="96197" autoAdjust="0"/>
  </p:normalViewPr>
  <p:slideViewPr>
    <p:cSldViewPr snapToGrid="0" snapToObjects="1">
      <p:cViewPr varScale="1">
        <p:scale>
          <a:sx n="119" d="100"/>
          <a:sy n="119" d="100"/>
        </p:scale>
        <p:origin x="10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84C53-DB28-BF40-8E43-FB2FCCB1926D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9F8CA-1D07-3842-86D4-559153C1D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9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40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71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22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48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95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27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16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86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7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97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25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14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08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79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58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8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07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87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64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67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5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41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7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9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99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60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67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96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2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2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9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0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1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2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1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C1D67-D689-9147-B531-260CD7922B72}" type="datetimeFigureOut">
              <a:rPr lang="en-US" smtClean="0"/>
              <a:pPr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" Type="http://schemas.openxmlformats.org/officeDocument/2006/relationships/image" Target="../media/image76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1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26" Type="http://schemas.openxmlformats.org/officeDocument/2006/relationships/image" Target="../media/image144.png"/><Relationship Id="rId3" Type="http://schemas.openxmlformats.org/officeDocument/2006/relationships/image" Target="../media/image1.pn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5" Type="http://schemas.openxmlformats.org/officeDocument/2006/relationships/image" Target="../media/image14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29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24" Type="http://schemas.openxmlformats.org/officeDocument/2006/relationships/image" Target="../media/image142.png"/><Relationship Id="rId32" Type="http://schemas.openxmlformats.org/officeDocument/2006/relationships/image" Target="../media/image150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23" Type="http://schemas.openxmlformats.org/officeDocument/2006/relationships/image" Target="../media/image141.png"/><Relationship Id="rId28" Type="http://schemas.openxmlformats.org/officeDocument/2006/relationships/image" Target="../media/image146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31" Type="http://schemas.openxmlformats.org/officeDocument/2006/relationships/image" Target="../media/image149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Relationship Id="rId27" Type="http://schemas.openxmlformats.org/officeDocument/2006/relationships/image" Target="../media/image145.png"/><Relationship Id="rId30" Type="http://schemas.openxmlformats.org/officeDocument/2006/relationships/image" Target="../media/image1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76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.png"/><Relationship Id="rId7" Type="http://schemas.openxmlformats.org/officeDocument/2006/relationships/image" Target="../media/image165.png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54.png"/><Relationship Id="rId4" Type="http://schemas.openxmlformats.org/officeDocument/2006/relationships/image" Target="../media/image1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3" Type="http://schemas.openxmlformats.org/officeDocument/2006/relationships/image" Target="../media/image76.png"/><Relationship Id="rId21" Type="http://schemas.openxmlformats.org/officeDocument/2006/relationships/image" Target="../media/image190.png"/><Relationship Id="rId7" Type="http://schemas.openxmlformats.org/officeDocument/2006/relationships/image" Target="../media/image177.pn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55.png"/><Relationship Id="rId5" Type="http://schemas.openxmlformats.org/officeDocument/2006/relationships/image" Target="../media/image175.png"/><Relationship Id="rId15" Type="http://schemas.openxmlformats.org/officeDocument/2006/relationships/image" Target="../media/image184.png"/><Relationship Id="rId10" Type="http://schemas.openxmlformats.org/officeDocument/2006/relationships/image" Target="../media/image180.png"/><Relationship Id="rId19" Type="http://schemas.openxmlformats.org/officeDocument/2006/relationships/image" Target="../media/image188.png"/><Relationship Id="rId4" Type="http://schemas.openxmlformats.org/officeDocument/2006/relationships/image" Target="../media/image1.png"/><Relationship Id="rId9" Type="http://schemas.openxmlformats.org/officeDocument/2006/relationships/image" Target="../media/image179.png"/><Relationship Id="rId14" Type="http://schemas.openxmlformats.org/officeDocument/2006/relationships/image" Target="../media/image1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26" Type="http://schemas.openxmlformats.org/officeDocument/2006/relationships/image" Target="../media/image213.png"/><Relationship Id="rId3" Type="http://schemas.openxmlformats.org/officeDocument/2006/relationships/image" Target="../media/image1.png"/><Relationship Id="rId21" Type="http://schemas.openxmlformats.org/officeDocument/2006/relationships/image" Target="../media/image208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5" Type="http://schemas.openxmlformats.org/officeDocument/2006/relationships/image" Target="../media/image21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03.png"/><Relationship Id="rId20" Type="http://schemas.openxmlformats.org/officeDocument/2006/relationships/image" Target="../media/image207.png"/><Relationship Id="rId29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24" Type="http://schemas.openxmlformats.org/officeDocument/2006/relationships/image" Target="../media/image211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23" Type="http://schemas.openxmlformats.org/officeDocument/2006/relationships/image" Target="../media/image210.png"/><Relationship Id="rId28" Type="http://schemas.openxmlformats.org/officeDocument/2006/relationships/image" Target="../media/image215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31" Type="http://schemas.openxmlformats.org/officeDocument/2006/relationships/image" Target="../media/image218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Relationship Id="rId22" Type="http://schemas.openxmlformats.org/officeDocument/2006/relationships/image" Target="../media/image209.png"/><Relationship Id="rId27" Type="http://schemas.openxmlformats.org/officeDocument/2006/relationships/image" Target="../media/image214.png"/><Relationship Id="rId30" Type="http://schemas.openxmlformats.org/officeDocument/2006/relationships/image" Target="../media/image2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3" Type="http://schemas.openxmlformats.org/officeDocument/2006/relationships/image" Target="../media/image76.png"/><Relationship Id="rId7" Type="http://schemas.openxmlformats.org/officeDocument/2006/relationships/image" Target="../media/image215.png"/><Relationship Id="rId12" Type="http://schemas.openxmlformats.org/officeDocument/2006/relationships/image" Target="../media/image22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11" Type="http://schemas.openxmlformats.org/officeDocument/2006/relationships/image" Target="../media/image219.png"/><Relationship Id="rId5" Type="http://schemas.openxmlformats.org/officeDocument/2006/relationships/image" Target="../media/image214.png"/><Relationship Id="rId15" Type="http://schemas.openxmlformats.org/officeDocument/2006/relationships/image" Target="../media/image223.png"/><Relationship Id="rId10" Type="http://schemas.openxmlformats.org/officeDocument/2006/relationships/image" Target="../media/image218.png"/><Relationship Id="rId4" Type="http://schemas.openxmlformats.org/officeDocument/2006/relationships/image" Target="../media/image1.png"/><Relationship Id="rId9" Type="http://schemas.openxmlformats.org/officeDocument/2006/relationships/image" Target="../media/image217.png"/><Relationship Id="rId14" Type="http://schemas.openxmlformats.org/officeDocument/2006/relationships/image" Target="../media/image2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26" Type="http://schemas.openxmlformats.org/officeDocument/2006/relationships/image" Target="../media/image246.png"/><Relationship Id="rId3" Type="http://schemas.openxmlformats.org/officeDocument/2006/relationships/image" Target="../media/image76.png"/><Relationship Id="rId21" Type="http://schemas.openxmlformats.org/officeDocument/2006/relationships/image" Target="../media/image241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5" Type="http://schemas.openxmlformats.org/officeDocument/2006/relationships/image" Target="../media/image24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24" Type="http://schemas.openxmlformats.org/officeDocument/2006/relationships/image" Target="../media/image244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23" Type="http://schemas.openxmlformats.org/officeDocument/2006/relationships/image" Target="../media/image243.png"/><Relationship Id="rId10" Type="http://schemas.openxmlformats.org/officeDocument/2006/relationships/image" Target="../media/image230.png"/><Relationship Id="rId19" Type="http://schemas.openxmlformats.org/officeDocument/2006/relationships/image" Target="../media/image239.png"/><Relationship Id="rId4" Type="http://schemas.openxmlformats.org/officeDocument/2006/relationships/image" Target="../media/image1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Relationship Id="rId22" Type="http://schemas.openxmlformats.org/officeDocument/2006/relationships/image" Target="../media/image2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58.png"/><Relationship Id="rId3" Type="http://schemas.openxmlformats.org/officeDocument/2006/relationships/image" Target="../media/image1.png"/><Relationship Id="rId7" Type="http://schemas.openxmlformats.org/officeDocument/2006/relationships/image" Target="../media/image254.png"/><Relationship Id="rId12" Type="http://schemas.openxmlformats.org/officeDocument/2006/relationships/image" Target="../media/image2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53.png"/><Relationship Id="rId5" Type="http://schemas.openxmlformats.org/officeDocument/2006/relationships/image" Target="../media/image68.png"/><Relationship Id="rId10" Type="http://schemas.openxmlformats.org/officeDocument/2006/relationships/image" Target="../media/image256.png"/><Relationship Id="rId4" Type="http://schemas.openxmlformats.org/officeDocument/2006/relationships/image" Target="../media/image66.png"/><Relationship Id="rId9" Type="http://schemas.openxmlformats.org/officeDocument/2006/relationships/image" Target="../media/image21.png"/><Relationship Id="rId14" Type="http://schemas.openxmlformats.org/officeDocument/2006/relationships/image" Target="../media/image2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67.png"/><Relationship Id="rId3" Type="http://schemas.openxmlformats.org/officeDocument/2006/relationships/image" Target="../media/image1.png"/><Relationship Id="rId7" Type="http://schemas.openxmlformats.org/officeDocument/2006/relationships/image" Target="../media/image261.png"/><Relationship Id="rId12" Type="http://schemas.openxmlformats.org/officeDocument/2006/relationships/image" Target="../media/image26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7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265.png"/><Relationship Id="rId5" Type="http://schemas.openxmlformats.org/officeDocument/2006/relationships/image" Target="../media/image68.png"/><Relationship Id="rId15" Type="http://schemas.openxmlformats.org/officeDocument/2006/relationships/image" Target="../media/image269.png"/><Relationship Id="rId10" Type="http://schemas.openxmlformats.org/officeDocument/2006/relationships/image" Target="../media/image264.png"/><Relationship Id="rId4" Type="http://schemas.openxmlformats.org/officeDocument/2006/relationships/image" Target="../media/image66.png"/><Relationship Id="rId9" Type="http://schemas.openxmlformats.org/officeDocument/2006/relationships/image" Target="../media/image263.png"/><Relationship Id="rId14" Type="http://schemas.openxmlformats.org/officeDocument/2006/relationships/image" Target="../media/image2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74.png"/><Relationship Id="rId4" Type="http://schemas.openxmlformats.org/officeDocument/2006/relationships/image" Target="../media/image271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12" Type="http://schemas.openxmlformats.org/officeDocument/2006/relationships/image" Target="../media/image27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278.png"/><Relationship Id="rId4" Type="http://schemas.openxmlformats.org/officeDocument/2006/relationships/image" Target="../media/image275.png"/><Relationship Id="rId9" Type="http://schemas.microsoft.com/office/2007/relationships/hdphoto" Target="../media/hdphoto7.wdp"/><Relationship Id="rId14" Type="http://schemas.openxmlformats.org/officeDocument/2006/relationships/image" Target="../media/image2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5.png"/><Relationship Id="rId3" Type="http://schemas.openxmlformats.org/officeDocument/2006/relationships/image" Target="../media/image1.png"/><Relationship Id="rId7" Type="http://schemas.microsoft.com/office/2007/relationships/hdphoto" Target="../media/hdphoto12.wdp"/><Relationship Id="rId12" Type="http://schemas.openxmlformats.org/officeDocument/2006/relationships/image" Target="../media/image284.png"/><Relationship Id="rId17" Type="http://schemas.microsoft.com/office/2007/relationships/hdphoto" Target="../media/hdphoto14.wdp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11" Type="http://schemas.openxmlformats.org/officeDocument/2006/relationships/image" Target="../media/image76.png"/><Relationship Id="rId5" Type="http://schemas.microsoft.com/office/2007/relationships/hdphoto" Target="../media/hdphoto11.wdp"/><Relationship Id="rId15" Type="http://schemas.openxmlformats.org/officeDocument/2006/relationships/image" Target="../media/image145.png"/><Relationship Id="rId10" Type="http://schemas.openxmlformats.org/officeDocument/2006/relationships/image" Target="../media/image4.png"/><Relationship Id="rId4" Type="http://schemas.openxmlformats.org/officeDocument/2006/relationships/image" Target="../media/image281.png"/><Relationship Id="rId9" Type="http://schemas.microsoft.com/office/2007/relationships/hdphoto" Target="../media/hdphoto13.wdp"/><Relationship Id="rId14" Type="http://schemas.openxmlformats.org/officeDocument/2006/relationships/image" Target="../media/image2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microsoft.com/office/2007/relationships/hdphoto" Target="../media/hdphoto19.wdp"/><Relationship Id="rId3" Type="http://schemas.openxmlformats.org/officeDocument/2006/relationships/image" Target="../media/image288.png"/><Relationship Id="rId7" Type="http://schemas.microsoft.com/office/2007/relationships/hdphoto" Target="../media/hdphoto16.wdp"/><Relationship Id="rId12" Type="http://schemas.openxmlformats.org/officeDocument/2006/relationships/image" Target="../media/image292.png"/><Relationship Id="rId17" Type="http://schemas.microsoft.com/office/2007/relationships/hdphoto" Target="../media/hdphoto21.wdp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11" Type="http://schemas.microsoft.com/office/2007/relationships/hdphoto" Target="../media/hdphoto18.wdp"/><Relationship Id="rId5" Type="http://schemas.openxmlformats.org/officeDocument/2006/relationships/image" Target="../media/image1.png"/><Relationship Id="rId15" Type="http://schemas.microsoft.com/office/2007/relationships/hdphoto" Target="../media/hdphoto20.wdp"/><Relationship Id="rId10" Type="http://schemas.openxmlformats.org/officeDocument/2006/relationships/image" Target="../media/image291.png"/><Relationship Id="rId4" Type="http://schemas.microsoft.com/office/2007/relationships/hdphoto" Target="../media/hdphoto15.wdp"/><Relationship Id="rId9" Type="http://schemas.microsoft.com/office/2007/relationships/hdphoto" Target="../media/hdphoto17.wdp"/><Relationship Id="rId14" Type="http://schemas.openxmlformats.org/officeDocument/2006/relationships/image" Target="../media/image2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13" Type="http://schemas.openxmlformats.org/officeDocument/2006/relationships/image" Target="../media/image303.png"/><Relationship Id="rId18" Type="http://schemas.openxmlformats.org/officeDocument/2006/relationships/image" Target="../media/image308.png"/><Relationship Id="rId3" Type="http://schemas.openxmlformats.org/officeDocument/2006/relationships/image" Target="../media/image76.png"/><Relationship Id="rId21" Type="http://schemas.openxmlformats.org/officeDocument/2006/relationships/image" Target="../media/image311.png"/><Relationship Id="rId7" Type="http://schemas.openxmlformats.org/officeDocument/2006/relationships/image" Target="../media/image297.png"/><Relationship Id="rId12" Type="http://schemas.openxmlformats.org/officeDocument/2006/relationships/image" Target="../media/image302.png"/><Relationship Id="rId17" Type="http://schemas.openxmlformats.org/officeDocument/2006/relationships/image" Target="../media/image307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06.png"/><Relationship Id="rId20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11" Type="http://schemas.openxmlformats.org/officeDocument/2006/relationships/image" Target="../media/image301.png"/><Relationship Id="rId5" Type="http://schemas.openxmlformats.org/officeDocument/2006/relationships/image" Target="../media/image295.png"/><Relationship Id="rId15" Type="http://schemas.openxmlformats.org/officeDocument/2006/relationships/image" Target="../media/image305.png"/><Relationship Id="rId10" Type="http://schemas.openxmlformats.org/officeDocument/2006/relationships/image" Target="../media/image300.png"/><Relationship Id="rId19" Type="http://schemas.openxmlformats.org/officeDocument/2006/relationships/image" Target="../media/image309.png"/><Relationship Id="rId4" Type="http://schemas.openxmlformats.org/officeDocument/2006/relationships/image" Target="../media/image1.png"/><Relationship Id="rId9" Type="http://schemas.openxmlformats.org/officeDocument/2006/relationships/image" Target="../media/image299.png"/><Relationship Id="rId14" Type="http://schemas.openxmlformats.org/officeDocument/2006/relationships/image" Target="../media/image3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76.png"/><Relationship Id="rId7" Type="http://schemas.openxmlformats.org/officeDocument/2006/relationships/image" Target="../media/image3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1.png"/><Relationship Id="rId9" Type="http://schemas.openxmlformats.org/officeDocument/2006/relationships/image" Target="../media/image3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3" Type="http://schemas.openxmlformats.org/officeDocument/2006/relationships/image" Target="../media/image76.png"/><Relationship Id="rId7" Type="http://schemas.openxmlformats.org/officeDocument/2006/relationships/image" Target="../media/image3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png"/><Relationship Id="rId11" Type="http://schemas.openxmlformats.org/officeDocument/2006/relationships/image" Target="../media/image321.png"/><Relationship Id="rId5" Type="http://schemas.openxmlformats.org/officeDocument/2006/relationships/image" Target="../media/image317.png"/><Relationship Id="rId10" Type="http://schemas.openxmlformats.org/officeDocument/2006/relationships/image" Target="../media/image311.png"/><Relationship Id="rId4" Type="http://schemas.openxmlformats.org/officeDocument/2006/relationships/image" Target="../media/image1.png"/><Relationship Id="rId9" Type="http://schemas.openxmlformats.org/officeDocument/2006/relationships/image" Target="../media/image320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4.png"/><Relationship Id="rId18" Type="http://schemas.openxmlformats.org/officeDocument/2006/relationships/image" Target="../media/image68.png"/><Relationship Id="rId26" Type="http://schemas.openxmlformats.org/officeDocument/2006/relationships/image" Target="../media/image222.png"/><Relationship Id="rId39" Type="http://schemas.openxmlformats.org/officeDocument/2006/relationships/image" Target="../media/image284.png"/><Relationship Id="rId21" Type="http://schemas.openxmlformats.org/officeDocument/2006/relationships/image" Target="../media/image128.png"/><Relationship Id="rId34" Type="http://schemas.microsoft.com/office/2007/relationships/hdphoto" Target="../media/hdphoto8.wdp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6" Type="http://schemas.microsoft.com/office/2007/relationships/hdphoto" Target="../media/hdphoto25.wdp"/><Relationship Id="rId20" Type="http://schemas.openxmlformats.org/officeDocument/2006/relationships/image" Target="../media/image127.png"/><Relationship Id="rId29" Type="http://schemas.openxmlformats.org/officeDocument/2006/relationships/image" Target="../media/image228.png"/><Relationship Id="rId41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23.png"/><Relationship Id="rId24" Type="http://schemas.openxmlformats.org/officeDocument/2006/relationships/image" Target="../media/image160.png"/><Relationship Id="rId32" Type="http://schemas.openxmlformats.org/officeDocument/2006/relationships/image" Target="../media/image231.png"/><Relationship Id="rId37" Type="http://schemas.openxmlformats.org/officeDocument/2006/relationships/image" Target="../media/image328.png"/><Relationship Id="rId40" Type="http://schemas.openxmlformats.org/officeDocument/2006/relationships/image" Target="../media/image285.png"/><Relationship Id="rId5" Type="http://schemas.openxmlformats.org/officeDocument/2006/relationships/image" Target="../media/image27.png"/><Relationship Id="rId15" Type="http://schemas.openxmlformats.org/officeDocument/2006/relationships/image" Target="../media/image325.png"/><Relationship Id="rId23" Type="http://schemas.openxmlformats.org/officeDocument/2006/relationships/image" Target="../media/image159.png"/><Relationship Id="rId28" Type="http://schemas.openxmlformats.org/officeDocument/2006/relationships/image" Target="../media/image227.png"/><Relationship Id="rId36" Type="http://schemas.microsoft.com/office/2007/relationships/hdphoto" Target="../media/hdphoto26.wdp"/><Relationship Id="rId10" Type="http://schemas.microsoft.com/office/2007/relationships/hdphoto" Target="../media/hdphoto22.wdp"/><Relationship Id="rId19" Type="http://schemas.openxmlformats.org/officeDocument/2006/relationships/image" Target="../media/image126.png"/><Relationship Id="rId31" Type="http://schemas.openxmlformats.org/officeDocument/2006/relationships/image" Target="../media/image230.png"/><Relationship Id="rId4" Type="http://schemas.openxmlformats.org/officeDocument/2006/relationships/image" Target="../media/image79.png"/><Relationship Id="rId9" Type="http://schemas.openxmlformats.org/officeDocument/2006/relationships/image" Target="../media/image322.png"/><Relationship Id="rId14" Type="http://schemas.microsoft.com/office/2007/relationships/hdphoto" Target="../media/hdphoto24.wdp"/><Relationship Id="rId22" Type="http://schemas.openxmlformats.org/officeDocument/2006/relationships/image" Target="../media/image129.png"/><Relationship Id="rId27" Type="http://schemas.openxmlformats.org/officeDocument/2006/relationships/image" Target="../media/image193.png"/><Relationship Id="rId30" Type="http://schemas.openxmlformats.org/officeDocument/2006/relationships/image" Target="../media/image229.png"/><Relationship Id="rId35" Type="http://schemas.openxmlformats.org/officeDocument/2006/relationships/image" Target="../media/image327.png"/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12" Type="http://schemas.microsoft.com/office/2007/relationships/hdphoto" Target="../media/hdphoto23.wdp"/><Relationship Id="rId17" Type="http://schemas.openxmlformats.org/officeDocument/2006/relationships/image" Target="../media/image66.png"/><Relationship Id="rId25" Type="http://schemas.openxmlformats.org/officeDocument/2006/relationships/image" Target="../media/image178.png"/><Relationship Id="rId33" Type="http://schemas.openxmlformats.org/officeDocument/2006/relationships/image" Target="../media/image326.png"/><Relationship Id="rId38" Type="http://schemas.microsoft.com/office/2007/relationships/hdphoto" Target="../media/hdphoto2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1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8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21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1.png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79.png"/><Relationship Id="rId10" Type="http://schemas.openxmlformats.org/officeDocument/2006/relationships/image" Target="../media/image87.png"/><Relationship Id="rId4" Type="http://schemas.openxmlformats.org/officeDocument/2006/relationships/image" Target="../media/image1.pn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287D"/>
                </a:solidFill>
              </a:rPr>
              <a:t>Obsah přednášky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E4F60-930E-5655-719A-B736930BFF38}"/>
              </a:ext>
            </a:extLst>
          </p:cNvPr>
          <p:cNvSpPr txBox="1"/>
          <p:nvPr/>
        </p:nvSpPr>
        <p:spPr>
          <a:xfrm>
            <a:off x="2591032" y="1819444"/>
            <a:ext cx="39942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Počátky kvantové mechaniky, vlny vs. částice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Operátory a matematický aparát, reprezentace a vzájemné transformace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Postuláty kvantové mechaniky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 err="1">
                <a:cs typeface="Times New Roman"/>
              </a:rPr>
              <a:t>Schrödingerova</a:t>
            </a:r>
            <a:r>
              <a:rPr lang="cs-CZ" sz="1200" dirty="0">
                <a:cs typeface="Times New Roman"/>
              </a:rPr>
              <a:t> rovnice a její 1D řešení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Moment hybnosti a atom vodíku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Identické částice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 err="1">
                <a:cs typeface="Times New Roman"/>
              </a:rPr>
              <a:t>Elementarizace</a:t>
            </a:r>
            <a:r>
              <a:rPr lang="cs-CZ" sz="1200" dirty="0">
                <a:cs typeface="Times New Roman"/>
              </a:rPr>
              <a:t> pro střední školy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BD01D9-1F93-7E6C-B6F4-710F7DDBD0C8}"/>
              </a:ext>
            </a:extLst>
          </p:cNvPr>
          <p:cNvSpPr/>
          <p:nvPr/>
        </p:nvSpPr>
        <p:spPr>
          <a:xfrm>
            <a:off x="2355925" y="2203240"/>
            <a:ext cx="4464422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4451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red stamp with text&#10;&#10;Description automatically generated">
            <a:extLst>
              <a:ext uri="{FF2B5EF4-FFF2-40B4-BE49-F238E27FC236}">
                <a16:creationId xmlns:a16="http://schemas.microsoft.com/office/drawing/2014/main" id="{422749CC-421D-DB0F-E89A-E8234632B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5575889" y="4328641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59" y="821520"/>
            <a:ext cx="86027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cs typeface="Times New Roman"/>
              </a:rPr>
              <a:t>Diracovo</a:t>
            </a:r>
            <a:r>
              <a:rPr lang="cs-CZ" sz="1200" dirty="0">
                <a:cs typeface="Times New Roman"/>
              </a:rPr>
              <a:t> značení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Fyzikální stav systému v kvantové mechanice je reprezentován prvky Hilbertova prostoru, tyto prvky se nazývají stavové vektory.</a:t>
            </a:r>
          </a:p>
          <a:p>
            <a:r>
              <a:rPr lang="cs-CZ" sz="1200" dirty="0">
                <a:cs typeface="Times New Roman"/>
              </a:rPr>
              <a:t>Stavové vektory jsou reprezentovány v různých bázích rozvojem do funkcí.</a:t>
            </a:r>
          </a:p>
          <a:p>
            <a:r>
              <a:rPr lang="cs-CZ" sz="1200" dirty="0">
                <a:cs typeface="Times New Roman"/>
              </a:rPr>
              <a:t>Podobně jako v Eukleidovském 3D prostoru, vektor můžeme reprezentovat v různých bázích, aniž bychom narušili jeho smysl, čili: smysl tohoto vektoru je nezávislý od zvolené soustavy souřadnic k reprezentaci jeho komponent/složek. </a:t>
            </a:r>
            <a:r>
              <a:rPr lang="cs-CZ" sz="1200" b="1" dirty="0">
                <a:cs typeface="Times New Roman"/>
              </a:rPr>
              <a:t>Podobně, stav mikrosystému má smysl nezávislý na zvolené bázi do které je rozložen.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Aby se zápis stavových vektorů osvobodil od zavádějící představy o důležitosti souřadnicového systému, tak </a:t>
            </a:r>
            <a:r>
              <a:rPr lang="cs-CZ" sz="1200" dirty="0" err="1">
                <a:cs typeface="Times New Roman"/>
              </a:rPr>
              <a:t>Dirac</a:t>
            </a:r>
            <a:r>
              <a:rPr lang="cs-CZ" sz="1200" dirty="0">
                <a:cs typeface="Times New Roman"/>
              </a:rPr>
              <a:t> zavedl následující zápis: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Stavový vektor      je značen vektorem  	- ket vektor, který patří do      . A v duálním prostoru        pak          .</a:t>
            </a:r>
          </a:p>
          <a:p>
            <a:r>
              <a:rPr lang="cs-CZ" sz="1200" dirty="0">
                <a:cs typeface="Times New Roman"/>
              </a:rPr>
              <a:t>Skalární součin             je pak definován jako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platí pro něj i stejná pravidla při násobení skalárem.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Ve vlnové mechanice se zabýváme vlnovými funkcemi	     ovšem v obecnějším popisu kvantového světa se používá ket vektorů	    .</a:t>
            </a:r>
          </a:p>
          <a:p>
            <a:r>
              <a:rPr lang="cs-CZ" sz="1200" dirty="0">
                <a:cs typeface="Times New Roman"/>
              </a:rPr>
              <a:t>Pokud známe ket, je známa vlnová funkce, a zápis je nezávislý od reprezentace – </a:t>
            </a:r>
            <a:r>
              <a:rPr lang="cs-CZ" sz="1200" dirty="0" err="1">
                <a:cs typeface="Times New Roman"/>
              </a:rPr>
              <a:t>hybnostní</a:t>
            </a:r>
            <a:r>
              <a:rPr lang="cs-CZ" sz="1200" dirty="0">
                <a:cs typeface="Times New Roman"/>
              </a:rPr>
              <a:t>, souřadnicové…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Skalární součin pro souřadnicovou reprezentaci pak je: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</a:t>
            </a:r>
            <a:r>
              <a:rPr lang="cs-CZ" sz="1200" dirty="0" err="1">
                <a:cs typeface="Times New Roman"/>
              </a:rPr>
              <a:t>bra-kets</a:t>
            </a:r>
            <a:r>
              <a:rPr lang="cs-CZ" sz="1200" dirty="0">
                <a:cs typeface="Times New Roman"/>
              </a:rPr>
              <a:t> platí stejná pravidla, jako dříve pro funkce ve skalárním součinu (</a:t>
            </a:r>
            <a:r>
              <a:rPr lang="cs-CZ" sz="1200" i="1" dirty="0">
                <a:cs typeface="Times New Roman"/>
              </a:rPr>
              <a:t>a, b </a:t>
            </a:r>
            <a:r>
              <a:rPr lang="cs-CZ" sz="1200" dirty="0">
                <a:cs typeface="Times New Roman"/>
              </a:rPr>
              <a:t>jsou komplexní čísla,          komplexní funkce):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757289"/>
            <a:ext cx="144920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81E02-D989-AA03-8556-060041CD5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601" y="2933238"/>
            <a:ext cx="127000" cy="12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48CE1-6F5E-2E1D-3722-1C9C98E5B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681" y="2891212"/>
            <a:ext cx="241300" cy="15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1EC14D-D342-6D11-BDD6-D1B69CDAB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093" y="2897562"/>
            <a:ext cx="139700" cy="165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7C40CA-B140-EB2F-3DE2-B77B8B12F5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0471" y="2897562"/>
            <a:ext cx="266700" cy="165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F64B3C-B413-69E2-4066-CA65C5CDFD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2942" y="2891212"/>
            <a:ext cx="203200" cy="17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AF8D45-806E-40F2-4BA1-0FEE74EDC1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2941" y="3081020"/>
            <a:ext cx="393700" cy="177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04C0E6-DBB2-13B4-309A-A1866D8C6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2530" y="3069012"/>
            <a:ext cx="508000" cy="165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B1A598-53CB-EE2B-8FB3-ED2D5EC7E1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075" y="3106111"/>
            <a:ext cx="1938368" cy="3575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80EC015-7B14-815C-7F24-D353BF7F09BA}"/>
              </a:ext>
            </a:extLst>
          </p:cNvPr>
          <p:cNvSpPr/>
          <p:nvPr/>
        </p:nvSpPr>
        <p:spPr>
          <a:xfrm>
            <a:off x="3720063" y="3126893"/>
            <a:ext cx="2032344" cy="3201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4A931C-465C-30B1-D980-BF972E1A79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8196" y="3774324"/>
            <a:ext cx="393700" cy="190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5FC529A-B897-4765-A170-3B279BA099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5539" y="3778711"/>
            <a:ext cx="266700" cy="177800"/>
          </a:xfrm>
          <a:prstGeom prst="rect">
            <a:avLst/>
          </a:prstGeom>
        </p:spPr>
      </p:pic>
      <p:pic>
        <p:nvPicPr>
          <p:cNvPr id="36" name="Picture 35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B213E4B7-4930-BD6B-2A5E-CE58BCA667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4093" y="4452776"/>
            <a:ext cx="1778000" cy="368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EDEA583-A845-1727-7335-7C5A46EF0C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7991" y="5129473"/>
            <a:ext cx="863600" cy="2413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F497617-86F4-6880-4822-31C97765BE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7991" y="5518320"/>
            <a:ext cx="901700" cy="203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FB1BCC-009A-3001-223F-CE1E30EE7E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54413" y="5180729"/>
            <a:ext cx="1117600" cy="215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31B5965-A931-0E0D-4D32-2B30C7025C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0" y="5071296"/>
            <a:ext cx="4140200" cy="457200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76706DE-1BCD-33BF-1732-831E8F5E8367}"/>
              </a:ext>
            </a:extLst>
          </p:cNvPr>
          <p:cNvCxnSpPr/>
          <p:nvPr/>
        </p:nvCxnSpPr>
        <p:spPr>
          <a:xfrm flipH="1">
            <a:off x="4015046" y="5288679"/>
            <a:ext cx="5063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A2F20204-B6BA-021B-C628-7AD02870F8F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7218" y="5827345"/>
            <a:ext cx="3911600" cy="8763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9DE0D93-160E-9424-ECC6-F0B9B544E8E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91386" y="4915510"/>
            <a:ext cx="241300" cy="1524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1B2BE81-9137-8D42-2E82-17A34EF94702}"/>
              </a:ext>
            </a:extLst>
          </p:cNvPr>
          <p:cNvSpPr/>
          <p:nvPr/>
        </p:nvSpPr>
        <p:spPr>
          <a:xfrm>
            <a:off x="330673" y="5106357"/>
            <a:ext cx="4066759" cy="1597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3E00ED9-516A-C0B8-BC9D-E8482602C06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34078" y="5509372"/>
            <a:ext cx="736600" cy="203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5F85388-89E1-F1FE-5AD1-9417C5A0AD1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67605" y="5640315"/>
            <a:ext cx="711200" cy="2159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3755F53-2D99-EC8D-B6CA-159B17C9D2AC}"/>
              </a:ext>
            </a:extLst>
          </p:cNvPr>
          <p:cNvSpPr txBox="1"/>
          <p:nvPr/>
        </p:nvSpPr>
        <p:spPr>
          <a:xfrm>
            <a:off x="5460083" y="5596055"/>
            <a:ext cx="1262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ortogonální stavy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2529-F6B7-C691-080D-D9556723361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67605" y="5941230"/>
            <a:ext cx="2717800" cy="1905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BE81D6B-B5D0-F99F-2276-7817D944DEF1}"/>
              </a:ext>
            </a:extLst>
          </p:cNvPr>
          <p:cNvSpPr txBox="1"/>
          <p:nvPr/>
        </p:nvSpPr>
        <p:spPr>
          <a:xfrm>
            <a:off x="7461130" y="5871357"/>
            <a:ext cx="1367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ortonormální stavy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71AD02B-81DC-CA75-2732-60988F1DCB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23610" y="6284576"/>
            <a:ext cx="584200" cy="190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28DE387-4730-4BE9-564C-64E0A52FA0D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67605" y="6295520"/>
            <a:ext cx="508000" cy="1651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8697FCBE-B85D-F2EF-6FE9-05EEEFD865C2}"/>
              </a:ext>
            </a:extLst>
          </p:cNvPr>
          <p:cNvSpPr txBox="1"/>
          <p:nvPr/>
        </p:nvSpPr>
        <p:spPr>
          <a:xfrm>
            <a:off x="5171046" y="6239570"/>
            <a:ext cx="354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a                     jsou zakázány, patří do stejného prostoru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B967700-AAB1-FFC3-BEB6-CC6D29B7A351}"/>
              </a:ext>
            </a:extLst>
          </p:cNvPr>
          <p:cNvSpPr/>
          <p:nvPr/>
        </p:nvSpPr>
        <p:spPr>
          <a:xfrm>
            <a:off x="4572000" y="5572666"/>
            <a:ext cx="4256492" cy="1121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F86B553-4C7B-935D-F929-4E189189ED16}"/>
              </a:ext>
            </a:extLst>
          </p:cNvPr>
          <p:cNvSpPr/>
          <p:nvPr/>
        </p:nvSpPr>
        <p:spPr>
          <a:xfrm>
            <a:off x="3846771" y="4428503"/>
            <a:ext cx="1905636" cy="409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20274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843113"/>
            <a:ext cx="8484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Fyzikální význam skalárního součinu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Dvě indicie jsou k dispozici: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Analogicky s Eukleidovským skalárním součinem,	       reprezentuje projekci      na     .		je také projekce	na         .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případě normalizovaných stavů a dle </a:t>
            </a:r>
            <a:r>
              <a:rPr lang="cs-CZ" sz="1200" dirty="0" err="1">
                <a:cs typeface="Times New Roman"/>
              </a:rPr>
              <a:t>Bornovy</a:t>
            </a:r>
            <a:r>
              <a:rPr lang="cs-CZ" sz="1200" dirty="0">
                <a:cs typeface="Times New Roman"/>
              </a:rPr>
              <a:t> pravděpodobnostní interpretace pak	         reprezentuje amplitudu pravděpodobnosti, že systému ve stavu	bude po měření nalezen ve stavu	  . 	      	      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1778882"/>
            <a:ext cx="259636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F7AE5-9755-F374-84AF-D2D5D54B2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421" y="2605483"/>
            <a:ext cx="330200" cy="19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43C75D-9992-976A-E38C-CB82F5A38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098" y="2609640"/>
            <a:ext cx="127000" cy="19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9782EA-0FB2-2E97-A8B4-2012D2D50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736" y="2605493"/>
            <a:ext cx="114300" cy="17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C8CBA9-95E1-0C82-2803-95CD50EAC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438" y="2605483"/>
            <a:ext cx="49530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6ED0FF-E59B-BC55-0D0C-9916B91F7B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2996" y="2601326"/>
            <a:ext cx="266700" cy="19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533BA7-3E2D-360C-0724-1A1FDF2B90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2011" y="2618413"/>
            <a:ext cx="254000" cy="165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88B347-050C-295E-A383-11CC0C55C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0036" y="4097787"/>
            <a:ext cx="482600" cy="190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F35E66-224E-3B50-1E85-7F759E3487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715" y="4255035"/>
            <a:ext cx="266700" cy="190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1167CD-205D-9161-C02B-DBA0823713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6511" y="4272122"/>
            <a:ext cx="254000" cy="165100"/>
          </a:xfrm>
          <a:prstGeom prst="rect">
            <a:avLst/>
          </a:prstGeom>
        </p:spPr>
      </p:pic>
      <p:pic>
        <p:nvPicPr>
          <p:cNvPr id="23" name="Picture 2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ABCDE7D-2B02-A8F5-95D2-FDFDD7B8DB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851" y="2959574"/>
            <a:ext cx="2070100" cy="355600"/>
          </a:xfrm>
          <a:prstGeom prst="rect">
            <a:avLst/>
          </a:prstGeom>
        </p:spPr>
      </p:pic>
      <p:pic>
        <p:nvPicPr>
          <p:cNvPr id="25" name="Picture 24" descr="A triangle with a point and a line&#10;&#10;Description automatically generated with medium confidence">
            <a:extLst>
              <a:ext uri="{FF2B5EF4-FFF2-40B4-BE49-F238E27FC236}">
                <a16:creationId xmlns:a16="http://schemas.microsoft.com/office/drawing/2014/main" id="{5903E176-C0B4-58E9-4322-6B88DF7D60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5715" y="2860214"/>
            <a:ext cx="1181390" cy="1107553"/>
          </a:xfrm>
          <a:prstGeom prst="rect">
            <a:avLst/>
          </a:prstGeom>
        </p:spPr>
      </p:pic>
      <p:pic>
        <p:nvPicPr>
          <p:cNvPr id="27" name="Picture 26" descr="A black text with arrows&#10;&#10;Description automatically generated with medium confidence">
            <a:extLst>
              <a:ext uri="{FF2B5EF4-FFF2-40B4-BE49-F238E27FC236}">
                <a16:creationId xmlns:a16="http://schemas.microsoft.com/office/drawing/2014/main" id="{8263976C-E8E1-0DEE-5148-A9255154D1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801" y="3368313"/>
            <a:ext cx="16002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5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263214" y="832105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Operátory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Operátor je matematický objekt, který když aplikujeme, nebo jím působíme, na ket vektor	tak jej transformujeme na jiný ket       v tom stejném prostoru a když působí na vektor </a:t>
            </a:r>
            <a:r>
              <a:rPr lang="cs-CZ" sz="1200" dirty="0" err="1">
                <a:cs typeface="Times New Roman"/>
              </a:rPr>
              <a:t>bra</a:t>
            </a:r>
            <a:r>
              <a:rPr lang="cs-CZ" sz="1200" dirty="0">
                <a:cs typeface="Times New Roman"/>
              </a:rPr>
              <a:t>		tak jej transformuje na jiný </a:t>
            </a:r>
            <a:r>
              <a:rPr lang="cs-CZ" sz="1200" dirty="0" err="1">
                <a:cs typeface="Times New Roman"/>
              </a:rPr>
              <a:t>bra</a:t>
            </a: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Podobná definice platí pro vlnové funkce: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Příklady operátorů: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Operátor gradientu: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Operátor hybnosti:</a:t>
            </a:r>
          </a:p>
          <a:p>
            <a:pPr marL="171450" indent="-171450">
              <a:buFontTx/>
              <a:buChar char="-"/>
            </a:pPr>
            <a:r>
              <a:rPr lang="cs-CZ" sz="1200" dirty="0" err="1">
                <a:cs typeface="Times New Roman"/>
              </a:rPr>
              <a:t>Laplacův</a:t>
            </a:r>
            <a:r>
              <a:rPr lang="cs-CZ" sz="1200" dirty="0">
                <a:cs typeface="Times New Roman"/>
              </a:rPr>
              <a:t> operátor: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Součin/násobení operátorů: 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Obecně není komutativní: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Je asociativní: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Na vektory působí postupně, jeden po druhém:				, podobně pokud by šlo o působení operátoru	    , pak prvně bude působit      , pak      atd.    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Pokud je operátor mezi </a:t>
            </a:r>
            <a:r>
              <a:rPr lang="cs-CZ" sz="1200" dirty="0" err="1">
                <a:cs typeface="Times New Roman"/>
              </a:rPr>
              <a:t>bra</a:t>
            </a:r>
            <a:r>
              <a:rPr lang="cs-CZ" sz="1200" dirty="0">
                <a:cs typeface="Times New Roman"/>
              </a:rPr>
              <a:t> a ket, pak: 			komplexní číslo, výsledek může být i čistě reálné či čistě komplexní číslo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Při řešení		    je jedno, zda prvně aplikujeme na </a:t>
            </a:r>
            <a:r>
              <a:rPr lang="cs-CZ" sz="1200" dirty="0" err="1">
                <a:cs typeface="Times New Roman"/>
              </a:rPr>
              <a:t>bra</a:t>
            </a:r>
            <a:r>
              <a:rPr lang="cs-CZ" sz="1200" dirty="0">
                <a:cs typeface="Times New Roman"/>
              </a:rPr>
              <a:t> či ket: 		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Lineární operátory:</a:t>
            </a:r>
          </a:p>
          <a:p>
            <a:r>
              <a:rPr lang="cs-CZ" sz="1200" dirty="0">
                <a:cs typeface="Times New Roman"/>
              </a:rPr>
              <a:t>Operátor je lineární, pokud se řídí distributivitou a komutuje (je komutativní) s konstantou, čili platí: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také: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Střední hodnota (anglicky </a:t>
            </a:r>
            <a:r>
              <a:rPr lang="cs-CZ" sz="1200" dirty="0" err="1">
                <a:cs typeface="Times New Roman"/>
              </a:rPr>
              <a:t>mean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value</a:t>
            </a:r>
            <a:r>
              <a:rPr lang="cs-CZ" sz="1200" dirty="0">
                <a:cs typeface="Times New Roman"/>
              </a:rPr>
              <a:t>, ale i </a:t>
            </a:r>
            <a:r>
              <a:rPr lang="cs-CZ" sz="1200" dirty="0" err="1">
                <a:cs typeface="Times New Roman"/>
              </a:rPr>
              <a:t>expectation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value</a:t>
            </a:r>
            <a:r>
              <a:rPr lang="cs-CZ" sz="1200" dirty="0">
                <a:cs typeface="Times New Roman"/>
              </a:rPr>
              <a:t>)           operátoru	ve vztahu ke stavu	  je definována jako: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Hodnota: 	      , čili násobení ket krát </a:t>
            </a:r>
            <a:r>
              <a:rPr lang="cs-CZ" sz="1200" dirty="0" err="1">
                <a:cs typeface="Times New Roman"/>
              </a:rPr>
              <a:t>bra</a:t>
            </a:r>
            <a:r>
              <a:rPr lang="cs-CZ" sz="1200" dirty="0">
                <a:cs typeface="Times New Roman"/>
              </a:rPr>
              <a:t>, je lineární operátor v </a:t>
            </a:r>
            <a:r>
              <a:rPr lang="cs-CZ" sz="1200" dirty="0" err="1">
                <a:cs typeface="Times New Roman"/>
              </a:rPr>
              <a:t>Diracově</a:t>
            </a:r>
            <a:r>
              <a:rPr lang="cs-CZ" sz="1200" dirty="0">
                <a:cs typeface="Times New Roman"/>
              </a:rPr>
              <a:t> zápisu, můžeme psát			         protože 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je komplexní číslo.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Násobení typu 	a 	 jsou zakázané. Nemají ani fyzikální ani matematický smysl.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195479" y="781304"/>
            <a:ext cx="99200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2C816-0E58-1C86-EBDF-A5D31F6A2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232216"/>
            <a:ext cx="304800" cy="19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CF7F91-9B3D-4DB0-D3E2-C52C0FD49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418" y="1225866"/>
            <a:ext cx="330200" cy="20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D41D4D-15FC-E2AF-5709-6877306E6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851" y="1446000"/>
            <a:ext cx="266700" cy="16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0414D-42CC-C069-A055-341F63411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0900" y="1422716"/>
            <a:ext cx="31750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C088CB-D453-1C87-EC63-0B7B33916B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6909" y="1510301"/>
            <a:ext cx="2032000" cy="24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09AA4B-8D39-47AE-6DEA-F9773CE224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6250" y="1779634"/>
            <a:ext cx="2146300" cy="228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3C5ADB-66B1-A654-EDBC-992225B4EC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7634" y="2328199"/>
            <a:ext cx="30226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C6CC37-2BDC-C3C8-4F25-07A234540C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7200" y="2524534"/>
            <a:ext cx="1168400" cy="203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F26407-8479-B27E-DF07-9C6953FCD3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7200" y="2719469"/>
            <a:ext cx="2921000" cy="215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188EF7-D303-2C7F-D90D-AB7BAE514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9802" y="3242678"/>
            <a:ext cx="609600" cy="215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4B1B7D-5012-DF91-D528-255D1DD8BA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2400" y="3440875"/>
            <a:ext cx="1473200" cy="165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F829FE-F113-189A-DFB5-5A3CCA5C33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5987" y="3614442"/>
            <a:ext cx="1282700" cy="2159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34EC80-C653-FC01-C21D-2C14B12A35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95560" y="3605974"/>
            <a:ext cx="431800" cy="190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B48FC4-6AD4-2A61-FF50-CE01F00EC0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2235" y="3791896"/>
            <a:ext cx="114300" cy="177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1998C1-C59B-16EB-3BC9-D9148AFED4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77532" y="3791896"/>
            <a:ext cx="114300" cy="1651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139A71-5AAB-511E-B9AC-8AE836D402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90332" y="3988242"/>
            <a:ext cx="850900" cy="177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87E3A13-01C5-BD9D-2B87-4B545E30F46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5334" y="4167446"/>
            <a:ext cx="622300" cy="1905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BE6072-4C83-4626-8502-A28D6DF9DD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38986" y="4158013"/>
            <a:ext cx="1498600" cy="203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598D1E6-91A1-0EBD-1217-F43DEEC5AE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48400" y="4913478"/>
            <a:ext cx="2832100" cy="2413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97CD70-D08F-13AE-295D-F2A28BCE1A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532" y="5081152"/>
            <a:ext cx="2794000" cy="2159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63C5777-2809-00A6-5146-4F5DC0739DB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59359" y="5429250"/>
            <a:ext cx="215900" cy="2159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D899804-6551-E932-B5D0-45B850B31FE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52818" y="5446184"/>
            <a:ext cx="101600" cy="1905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F46407A-6D73-902B-7442-9B26D5ADA8D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35240" y="5454650"/>
            <a:ext cx="254000" cy="165100"/>
          </a:xfrm>
          <a:prstGeom prst="rect">
            <a:avLst/>
          </a:prstGeom>
        </p:spPr>
      </p:pic>
      <p:pic>
        <p:nvPicPr>
          <p:cNvPr id="53" name="Picture 52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C2FEB042-7467-57EA-1649-B7D8E870D87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11648" y="5352539"/>
            <a:ext cx="1054100" cy="4064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C8C82AA-08D9-58D0-6D17-361AE2C2653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9434" y="5824656"/>
            <a:ext cx="469900" cy="1778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4E53E5E-5BC2-7949-4DC6-C8A0AFF57AE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52327" y="5835411"/>
            <a:ext cx="1612900" cy="1778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1FFAE82-68DF-F952-690E-186A45111A6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510553" y="5835410"/>
            <a:ext cx="469900" cy="152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3FC12F6-0F44-B9F3-EBA3-261EDE03299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95400" y="6350091"/>
            <a:ext cx="368300" cy="1905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9FC8869-A5B1-225D-BAF2-05A991D2D3A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30918" y="6372237"/>
            <a:ext cx="342900" cy="1905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252E2468-B545-6743-A30B-2281A88B107D}"/>
              </a:ext>
            </a:extLst>
          </p:cNvPr>
          <p:cNvSpPr/>
          <p:nvPr/>
        </p:nvSpPr>
        <p:spPr>
          <a:xfrm>
            <a:off x="2949224" y="1735001"/>
            <a:ext cx="2213326" cy="305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28D8BBF-7821-7F44-581F-4F07083ED95C}"/>
              </a:ext>
            </a:extLst>
          </p:cNvPr>
          <p:cNvSpPr/>
          <p:nvPr/>
        </p:nvSpPr>
        <p:spPr>
          <a:xfrm>
            <a:off x="293184" y="3036174"/>
            <a:ext cx="8357202" cy="13496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7A18CB2-F116-FD4D-2B2D-15F30B6488E0}"/>
              </a:ext>
            </a:extLst>
          </p:cNvPr>
          <p:cNvSpPr/>
          <p:nvPr/>
        </p:nvSpPr>
        <p:spPr>
          <a:xfrm>
            <a:off x="6219564" y="4888018"/>
            <a:ext cx="2860935" cy="2738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588EB27-7456-B0B6-98BF-921729907CED}"/>
              </a:ext>
            </a:extLst>
          </p:cNvPr>
          <p:cNvSpPr/>
          <p:nvPr/>
        </p:nvSpPr>
        <p:spPr>
          <a:xfrm>
            <a:off x="847064" y="5053230"/>
            <a:ext cx="2860935" cy="2738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ACA935D-03AB-FCC6-C0F2-202AEE9BBE2B}"/>
              </a:ext>
            </a:extLst>
          </p:cNvPr>
          <p:cNvSpPr/>
          <p:nvPr/>
        </p:nvSpPr>
        <p:spPr>
          <a:xfrm>
            <a:off x="315797" y="5400266"/>
            <a:ext cx="1054100" cy="2738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0B19A6A-E514-12AD-0589-C384BF3F38B8}"/>
              </a:ext>
            </a:extLst>
          </p:cNvPr>
          <p:cNvSpPr/>
          <p:nvPr/>
        </p:nvSpPr>
        <p:spPr>
          <a:xfrm>
            <a:off x="8011459" y="5333089"/>
            <a:ext cx="1069039" cy="425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70259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red stamp with text&#10;&#10;Description automatically generated">
            <a:extLst>
              <a:ext uri="{FF2B5EF4-FFF2-40B4-BE49-F238E27FC236}">
                <a16:creationId xmlns:a16="http://schemas.microsoft.com/office/drawing/2014/main" id="{1B450F1B-BDDC-ED13-C053-B3441FB1F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7551960" y="4731808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1" y="1336603"/>
            <a:ext cx="84844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cs typeface="Times New Roman"/>
              </a:rPr>
              <a:t>Hermiteovská</a:t>
            </a:r>
            <a:r>
              <a:rPr lang="cs-CZ" sz="1200" dirty="0">
                <a:cs typeface="Times New Roman"/>
              </a:rPr>
              <a:t> sdruženost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 err="1">
                <a:cs typeface="Times New Roman"/>
              </a:rPr>
              <a:t>Hermiteovsky</a:t>
            </a:r>
            <a:r>
              <a:rPr lang="cs-CZ" sz="1200" dirty="0">
                <a:cs typeface="Times New Roman"/>
              </a:rPr>
              <a:t> sdružené komplexní číslo	čísla	 je toto číslo komplexně sdružené: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 err="1">
                <a:cs typeface="Times New Roman"/>
              </a:rPr>
              <a:t>Hermiteovsky</a:t>
            </a:r>
            <a:r>
              <a:rPr lang="cs-CZ" sz="1200" dirty="0">
                <a:cs typeface="Times New Roman"/>
              </a:rPr>
              <a:t> sdružený operátor je pak definován: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Vlastnosti </a:t>
            </a:r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 sdruženosti: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 operátory: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Operátor označujeme jako </a:t>
            </a:r>
            <a:r>
              <a:rPr lang="cs-CZ" sz="1200" dirty="0" err="1">
                <a:cs typeface="Times New Roman"/>
              </a:rPr>
              <a:t>hermiteovský</a:t>
            </a:r>
            <a:r>
              <a:rPr lang="cs-CZ" sz="1200" dirty="0">
                <a:cs typeface="Times New Roman"/>
              </a:rPr>
              <a:t>, pokud je sám roven svému </a:t>
            </a:r>
            <a:r>
              <a:rPr lang="cs-CZ" sz="1200" dirty="0" err="1">
                <a:cs typeface="Times New Roman"/>
              </a:rPr>
              <a:t>hermiteovsky</a:t>
            </a:r>
            <a:r>
              <a:rPr lang="cs-CZ" sz="1200" dirty="0">
                <a:cs typeface="Times New Roman"/>
              </a:rPr>
              <a:t> sdruženému:</a:t>
            </a:r>
          </a:p>
          <a:p>
            <a:r>
              <a:rPr lang="cs-CZ" sz="1200" b="1" dirty="0">
                <a:cs typeface="Times New Roman"/>
              </a:rPr>
              <a:t>Střední hodnota </a:t>
            </a:r>
            <a:r>
              <a:rPr lang="cs-CZ" sz="1200" b="1" dirty="0" err="1">
                <a:cs typeface="Times New Roman"/>
              </a:rPr>
              <a:t>hermiteovského</a:t>
            </a:r>
            <a:r>
              <a:rPr lang="cs-CZ" sz="1200" b="1" dirty="0">
                <a:cs typeface="Times New Roman"/>
              </a:rPr>
              <a:t> operátoru je reálné číslo!</a:t>
            </a:r>
          </a:p>
          <a:p>
            <a:endParaRPr lang="cs-CZ" sz="1200" b="1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anti-</a:t>
            </a:r>
            <a:r>
              <a:rPr lang="cs-CZ" sz="1200" dirty="0" err="1">
                <a:cs typeface="Times New Roman"/>
              </a:rPr>
              <a:t>hermiteovský</a:t>
            </a:r>
            <a:r>
              <a:rPr lang="cs-CZ" sz="1200" dirty="0">
                <a:cs typeface="Times New Roman"/>
              </a:rPr>
              <a:t> operátor pak:</a:t>
            </a:r>
          </a:p>
          <a:p>
            <a:r>
              <a:rPr lang="cs-CZ" sz="1200" dirty="0">
                <a:cs typeface="Times New Roman"/>
              </a:rPr>
              <a:t>Střední hodnota anti-</a:t>
            </a:r>
            <a:r>
              <a:rPr lang="cs-CZ" sz="1200" dirty="0" err="1">
                <a:cs typeface="Times New Roman"/>
              </a:rPr>
              <a:t>hermiteovského</a:t>
            </a:r>
            <a:r>
              <a:rPr lang="cs-CZ" sz="1200" dirty="0">
                <a:cs typeface="Times New Roman"/>
              </a:rPr>
              <a:t> operátoru je čistě imaginární číslo!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5" y="1272372"/>
            <a:ext cx="1921185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9A9D0-A5F0-D8AE-B6AA-D12A9A9A9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2" y="1714817"/>
            <a:ext cx="177800" cy="19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7B439-B04F-009F-3CAE-E44498339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667" y="1782551"/>
            <a:ext cx="101600" cy="13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128FE4-2A8C-0E63-69D1-12E8D42D9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018" y="1712701"/>
            <a:ext cx="546100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832216-E830-F976-6D82-15F5E173C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3362" y="2011883"/>
            <a:ext cx="1612900" cy="304800"/>
          </a:xfrm>
          <a:prstGeom prst="rect">
            <a:avLst/>
          </a:prstGeom>
        </p:spPr>
      </p:pic>
      <p:pic>
        <p:nvPicPr>
          <p:cNvPr id="14" name="Picture 13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D9267B49-0803-BCDF-B2EF-EE371879C7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8968" y="2449434"/>
            <a:ext cx="2667000" cy="151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149DD0-2BD5-E627-7C59-308314752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8717" y="3997289"/>
            <a:ext cx="1333500" cy="25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B4E816-F275-8EEC-98A7-C94C103809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6932" y="4247017"/>
            <a:ext cx="28956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0709C3-87A8-CDCF-D7DA-59BA0CA811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7418" y="4533300"/>
            <a:ext cx="2070100" cy="228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1D7964-709A-574B-CA20-516F5641BB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7262" y="4781465"/>
            <a:ext cx="2159000" cy="292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879AE5-A71A-D4C0-A73E-9365EF8BC1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9334" y="5357284"/>
            <a:ext cx="2489200" cy="241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45BDE76-53C8-90DD-4AF5-DB7E18ECBE77}"/>
              </a:ext>
            </a:extLst>
          </p:cNvPr>
          <p:cNvSpPr txBox="1"/>
          <p:nvPr/>
        </p:nvSpPr>
        <p:spPr>
          <a:xfrm>
            <a:off x="6993470" y="5351948"/>
            <a:ext cx="5036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/>
              <a:t>nebo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6904EF-FF71-6E1C-D8C3-D3B1EF42C862}"/>
              </a:ext>
            </a:extLst>
          </p:cNvPr>
          <p:cNvSpPr/>
          <p:nvPr/>
        </p:nvSpPr>
        <p:spPr>
          <a:xfrm>
            <a:off x="263214" y="4943370"/>
            <a:ext cx="1921185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BDB8EB-E75C-B203-F1BC-09F3C1B3E1ED}"/>
              </a:ext>
            </a:extLst>
          </p:cNvPr>
          <p:cNvSpPr/>
          <p:nvPr/>
        </p:nvSpPr>
        <p:spPr>
          <a:xfrm>
            <a:off x="3564466" y="2001465"/>
            <a:ext cx="1641795" cy="382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004EB2-3B13-29D4-7AD7-252267BBB791}"/>
              </a:ext>
            </a:extLst>
          </p:cNvPr>
          <p:cNvSpPr/>
          <p:nvPr/>
        </p:nvSpPr>
        <p:spPr>
          <a:xfrm>
            <a:off x="6427146" y="5324717"/>
            <a:ext cx="2652117" cy="304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1" name="Picture 30" descr="A red stamp with text&#10;&#10;Description automatically generated">
            <a:extLst>
              <a:ext uri="{FF2B5EF4-FFF2-40B4-BE49-F238E27FC236}">
                <a16:creationId xmlns:a16="http://schemas.microsoft.com/office/drawing/2014/main" id="{297F0844-89CB-8559-1400-95A941633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5259741" y="2159184"/>
            <a:ext cx="901056" cy="4477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1BBD11-09A6-727B-B6CF-725E2BBEB7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9476" y="5917710"/>
            <a:ext cx="2705100" cy="228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9CE657-A04A-8D1B-F167-AC1D010A8B75}"/>
              </a:ext>
            </a:extLst>
          </p:cNvPr>
          <p:cNvSpPr/>
          <p:nvPr/>
        </p:nvSpPr>
        <p:spPr>
          <a:xfrm>
            <a:off x="2962461" y="4777048"/>
            <a:ext cx="2272695" cy="318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12178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13a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59" y="896336"/>
            <a:ext cx="84844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Příklady operátorového počtu: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1.</a:t>
            </a:r>
          </a:p>
          <a:p>
            <a:r>
              <a:rPr lang="cs-CZ" sz="1200" dirty="0">
                <a:cs typeface="Times New Roman"/>
              </a:rPr>
              <a:t>Diskutujte </a:t>
            </a:r>
            <a:r>
              <a:rPr lang="cs-CZ" sz="1200" dirty="0" err="1">
                <a:cs typeface="Times New Roman"/>
              </a:rPr>
              <a:t>hermicitu</a:t>
            </a:r>
            <a:r>
              <a:rPr lang="cs-CZ" sz="1200" dirty="0">
                <a:cs typeface="Times New Roman"/>
              </a:rPr>
              <a:t> operátoru:		, označme		       . Pak zjevně:</a:t>
            </a:r>
          </a:p>
          <a:p>
            <a:r>
              <a:rPr lang="cs-CZ" sz="1200" dirty="0">
                <a:cs typeface="Times New Roman"/>
              </a:rPr>
              <a:t>Je tedy </a:t>
            </a:r>
            <a:r>
              <a:rPr lang="cs-CZ" sz="1200" dirty="0" err="1">
                <a:cs typeface="Times New Roman"/>
              </a:rPr>
              <a:t>hermiteovský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2.</a:t>
            </a:r>
          </a:p>
          <a:p>
            <a:r>
              <a:rPr lang="cs-CZ" sz="1200" dirty="0">
                <a:cs typeface="Times New Roman"/>
              </a:rPr>
              <a:t>Diskutujte </a:t>
            </a:r>
            <a:r>
              <a:rPr lang="cs-CZ" sz="1200" dirty="0" err="1">
                <a:cs typeface="Times New Roman"/>
              </a:rPr>
              <a:t>hermicitu</a:t>
            </a:r>
            <a:r>
              <a:rPr lang="cs-CZ" sz="1200" dirty="0">
                <a:cs typeface="Times New Roman"/>
              </a:rPr>
              <a:t> operátoru:		. Je anti-</a:t>
            </a:r>
            <a:r>
              <a:rPr lang="cs-CZ" sz="1200" dirty="0" err="1">
                <a:cs typeface="Times New Roman"/>
              </a:rPr>
              <a:t>hermiteovský</a:t>
            </a:r>
            <a:r>
              <a:rPr lang="cs-CZ" sz="1200" dirty="0">
                <a:cs typeface="Times New Roman"/>
              </a:rPr>
              <a:t>, protože: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3.</a:t>
            </a:r>
          </a:p>
          <a:p>
            <a:r>
              <a:rPr lang="cs-CZ" sz="1200" dirty="0">
                <a:cs typeface="Times New Roman"/>
              </a:rPr>
              <a:t>Najděte operátor </a:t>
            </a:r>
            <a:r>
              <a:rPr lang="cs-CZ" sz="1200" dirty="0" err="1">
                <a:cs typeface="Times New Roman"/>
              </a:rPr>
              <a:t>hermiteovsky</a:t>
            </a:r>
            <a:r>
              <a:rPr lang="cs-CZ" sz="1200" dirty="0">
                <a:cs typeface="Times New Roman"/>
              </a:rPr>
              <a:t> sdružený k operátoru </a:t>
            </a:r>
          </a:p>
          <a:p>
            <a:r>
              <a:rPr lang="cs-CZ" sz="1200" dirty="0">
                <a:cs typeface="Times New Roman"/>
              </a:rPr>
              <a:t>Platí:			   pak můžeme psát: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225340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group of symbols with a plus and a plus&#10;&#10;Description automatically generated with medium confidence">
            <a:extLst>
              <a:ext uri="{FF2B5EF4-FFF2-40B4-BE49-F238E27FC236}">
                <a16:creationId xmlns:a16="http://schemas.microsoft.com/office/drawing/2014/main" id="{ED59008E-46F0-C39E-ECF7-946B9317D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980" y="1624406"/>
            <a:ext cx="559766" cy="241874"/>
          </a:xfrm>
          <a:prstGeom prst="rect">
            <a:avLst/>
          </a:prstGeom>
        </p:spPr>
      </p:pic>
      <p:pic>
        <p:nvPicPr>
          <p:cNvPr id="11" name="Picture 10" descr="A black and white image of a letter&#10;&#10;Description automatically generated with medium confidence">
            <a:extLst>
              <a:ext uri="{FF2B5EF4-FFF2-40B4-BE49-F238E27FC236}">
                <a16:creationId xmlns:a16="http://schemas.microsoft.com/office/drawing/2014/main" id="{AAFDE004-70F2-9766-3D31-FFD5676E7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571" y="1602890"/>
            <a:ext cx="799529" cy="241874"/>
          </a:xfrm>
          <a:prstGeom prst="rect">
            <a:avLst/>
          </a:prstGeom>
        </p:spPr>
      </p:pic>
      <p:pic>
        <p:nvPicPr>
          <p:cNvPr id="18" name="Picture 17" descr="A black and white image of symbols&#10;&#10;Description automatically generated">
            <a:extLst>
              <a:ext uri="{FF2B5EF4-FFF2-40B4-BE49-F238E27FC236}">
                <a16:creationId xmlns:a16="http://schemas.microsoft.com/office/drawing/2014/main" id="{226EF610-B2A1-F351-7E7F-817C411AC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925" y="1628726"/>
            <a:ext cx="1775403" cy="237554"/>
          </a:xfrm>
          <a:prstGeom prst="rect">
            <a:avLst/>
          </a:prstGeom>
        </p:spPr>
      </p:pic>
      <p:pic>
        <p:nvPicPr>
          <p:cNvPr id="27" name="Picture 26" descr="A black and white cross and a black line&#10;&#10;Description automatically generated with medium confidence">
            <a:extLst>
              <a:ext uri="{FF2B5EF4-FFF2-40B4-BE49-F238E27FC236}">
                <a16:creationId xmlns:a16="http://schemas.microsoft.com/office/drawing/2014/main" id="{8FC4026B-8CBC-F481-F912-186184F06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5108" y="2506323"/>
            <a:ext cx="1684357" cy="261648"/>
          </a:xfrm>
          <a:prstGeom prst="rect">
            <a:avLst/>
          </a:prstGeom>
        </p:spPr>
      </p:pic>
      <p:pic>
        <p:nvPicPr>
          <p:cNvPr id="31" name="Picture 30" descr="A group of black letters&#10;&#10;Description automatically generated">
            <a:extLst>
              <a:ext uri="{FF2B5EF4-FFF2-40B4-BE49-F238E27FC236}">
                <a16:creationId xmlns:a16="http://schemas.microsoft.com/office/drawing/2014/main" id="{79B2B616-7ED8-DBDF-9519-222A3A68B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7703" y="2506323"/>
            <a:ext cx="717558" cy="2947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D8CC96-9F4F-DF70-8A34-58B885C2DC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6230" y="3274332"/>
            <a:ext cx="3799390" cy="267364"/>
          </a:xfrm>
          <a:prstGeom prst="rect">
            <a:avLst/>
          </a:prstGeom>
        </p:spPr>
      </p:pic>
      <p:pic>
        <p:nvPicPr>
          <p:cNvPr id="35" name="Picture 34" descr="A black and white image of a symbol&#10;&#10;Description automatically generated">
            <a:extLst>
              <a:ext uri="{FF2B5EF4-FFF2-40B4-BE49-F238E27FC236}">
                <a16:creationId xmlns:a16="http://schemas.microsoft.com/office/drawing/2014/main" id="{19F92606-D73D-5824-9B31-8E2DC1F7E6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353" y="3492082"/>
            <a:ext cx="1109803" cy="270263"/>
          </a:xfrm>
          <a:prstGeom prst="rect">
            <a:avLst/>
          </a:prstGeom>
        </p:spPr>
      </p:pic>
      <p:pic>
        <p:nvPicPr>
          <p:cNvPr id="37" name="Picture 36" descr="A math equation with a smiley face&#10;&#10;Description automatically generated with medium confidence">
            <a:extLst>
              <a:ext uri="{FF2B5EF4-FFF2-40B4-BE49-F238E27FC236}">
                <a16:creationId xmlns:a16="http://schemas.microsoft.com/office/drawing/2014/main" id="{0791C126-A955-B621-AB2F-FA338525E6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2746" y="3565418"/>
            <a:ext cx="4879491" cy="607046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17F1D6C-848E-D2D0-AE3D-57416379172D}"/>
              </a:ext>
            </a:extLst>
          </p:cNvPr>
          <p:cNvCxnSpPr>
            <a:cxnSpLocks/>
          </p:cNvCxnSpPr>
          <p:nvPr/>
        </p:nvCxnSpPr>
        <p:spPr>
          <a:xfrm flipV="1">
            <a:off x="6112048" y="3875307"/>
            <a:ext cx="193407" cy="9184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C113BCA-5358-5E2B-2003-50322ACD4FBA}"/>
              </a:ext>
            </a:extLst>
          </p:cNvPr>
          <p:cNvSpPr txBox="1"/>
          <p:nvPr/>
        </p:nvSpPr>
        <p:spPr>
          <a:xfrm>
            <a:off x="5773722" y="4826679"/>
            <a:ext cx="1781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Pozor</a:t>
            </a:r>
            <a:r>
              <a:rPr lang="en-US" sz="1200" dirty="0"/>
              <a:t>, </a:t>
            </a:r>
            <a:r>
              <a:rPr lang="en-US" sz="1200" dirty="0" err="1"/>
              <a:t>pořadí</a:t>
            </a:r>
            <a:r>
              <a:rPr lang="en-US" sz="1200" dirty="0"/>
              <a:t> v </a:t>
            </a:r>
            <a:r>
              <a:rPr lang="en-US" sz="1200" dirty="0" err="1"/>
              <a:t>čitateli</a:t>
            </a:r>
            <a:r>
              <a:rPr lang="en-US" sz="1200" dirty="0"/>
              <a:t> </a:t>
            </a:r>
            <a:r>
              <a:rPr lang="en-US" sz="1200" dirty="0" err="1"/>
              <a:t>dle</a:t>
            </a:r>
            <a:endParaRPr lang="en-US" sz="1200" dirty="0"/>
          </a:p>
        </p:txBody>
      </p:sp>
      <p:pic>
        <p:nvPicPr>
          <p:cNvPr id="41" name="Picture 40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D00F9CC1-32C4-3E5B-3464-8AE4108935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7944" b="14365"/>
          <a:stretch/>
        </p:blipFill>
        <p:spPr>
          <a:xfrm>
            <a:off x="5331171" y="5084012"/>
            <a:ext cx="2667000" cy="2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1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13b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59" y="896336"/>
            <a:ext cx="848440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Příklady operátorového počtu: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Najděte výsledek působení operátoru      =                  na funkci cos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i="1" dirty="0">
                <a:cs typeface="Times New Roman"/>
              </a:rPr>
              <a:t> …</a:t>
            </a: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Důležité: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Operátory působí po jednom zleva!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Působení operátoru znamená </a:t>
            </a:r>
            <a:r>
              <a:rPr lang="cs-CZ" sz="1200" dirty="0" err="1">
                <a:cs typeface="Times New Roman"/>
              </a:rPr>
              <a:t>přenásobení</a:t>
            </a:r>
            <a:r>
              <a:rPr lang="cs-CZ" sz="1200" dirty="0">
                <a:cs typeface="Times New Roman"/>
              </a:rPr>
              <a:t> komponentou operátoru, případně aplikace operace, kterou operátor obsahuje (derivace na příklad)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A pozor, na pořadí vždy záleží, vždy se začne tím prvním elementem operátoru, který je od funkce, na kterou působí, nejblíže vlevo!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225340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close-up of a math problem&#10;&#10;Description automatically generated">
            <a:extLst>
              <a:ext uri="{FF2B5EF4-FFF2-40B4-BE49-F238E27FC236}">
                <a16:creationId xmlns:a16="http://schemas.microsoft.com/office/drawing/2014/main" id="{D3D0DF25-A9DB-60CA-7281-21C74F655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319" y="2549746"/>
            <a:ext cx="6299281" cy="2385527"/>
          </a:xfrm>
          <a:prstGeom prst="rect">
            <a:avLst/>
          </a:prstGeom>
        </p:spPr>
      </p:pic>
      <p:pic>
        <p:nvPicPr>
          <p:cNvPr id="7" name="Picture 6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9BAD3D3D-2C6B-ACF2-BDCC-1C0BDD68C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009" y="1375268"/>
            <a:ext cx="50800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894DF9-F6F4-1309-8573-D28E84CF9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697" y="1474002"/>
            <a:ext cx="101600" cy="1905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C4E0AE-882D-A87C-1662-A2986ECEF413}"/>
              </a:ext>
            </a:extLst>
          </p:cNvPr>
          <p:cNvCxnSpPr/>
          <p:nvPr/>
        </p:nvCxnSpPr>
        <p:spPr>
          <a:xfrm flipH="1">
            <a:off x="2370966" y="1773499"/>
            <a:ext cx="801112" cy="9312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8DB172-4BCC-BA83-305E-52F26E8E9118}"/>
              </a:ext>
            </a:extLst>
          </p:cNvPr>
          <p:cNvSpPr txBox="1"/>
          <p:nvPr/>
        </p:nvSpPr>
        <p:spPr>
          <a:xfrm>
            <a:off x="1517746" y="1838687"/>
            <a:ext cx="137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Operátor na druhou</a:t>
            </a:r>
          </a:p>
          <a:p>
            <a:r>
              <a:rPr lang="cs-CZ" sz="1000" dirty="0"/>
              <a:t>se rozepíše jako součin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0085E8-E355-A533-4C95-9C8C95A5F92B}"/>
              </a:ext>
            </a:extLst>
          </p:cNvPr>
          <p:cNvCxnSpPr/>
          <p:nvPr/>
        </p:nvCxnSpPr>
        <p:spPr>
          <a:xfrm flipH="1">
            <a:off x="3578158" y="1798808"/>
            <a:ext cx="801112" cy="9312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4C59227-0492-BBA5-AC22-DFA92B5C79E5}"/>
              </a:ext>
            </a:extLst>
          </p:cNvPr>
          <p:cNvSpPr txBox="1"/>
          <p:nvPr/>
        </p:nvSpPr>
        <p:spPr>
          <a:xfrm>
            <a:off x="3213435" y="1743860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Funkci, na kterou </a:t>
            </a:r>
            <a:br>
              <a:rPr lang="cs-CZ" sz="1000" dirty="0"/>
            </a:br>
            <a:r>
              <a:rPr lang="cs-CZ" sz="1000" dirty="0"/>
              <a:t>operátor působí </a:t>
            </a:r>
            <a:br>
              <a:rPr lang="cs-CZ" sz="1000" dirty="0"/>
            </a:br>
            <a:r>
              <a:rPr lang="cs-CZ" sz="1000" dirty="0"/>
              <a:t>napíšeme </a:t>
            </a:r>
            <a:br>
              <a:rPr lang="cs-CZ" sz="1000" dirty="0"/>
            </a:br>
            <a:r>
              <a:rPr lang="cs-CZ" sz="1000" dirty="0"/>
              <a:t>napravo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E4049F-405D-5C56-B8A9-126036DE5B29}"/>
              </a:ext>
            </a:extLst>
          </p:cNvPr>
          <p:cNvSpPr/>
          <p:nvPr/>
        </p:nvSpPr>
        <p:spPr>
          <a:xfrm>
            <a:off x="2370967" y="2608031"/>
            <a:ext cx="1375646" cy="709881"/>
          </a:xfrm>
          <a:prstGeom prst="ellipse">
            <a:avLst/>
          </a:prstGeom>
          <a:noFill/>
          <a:ln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65F78C0-B98C-85B2-861B-6CD674582BBA}"/>
              </a:ext>
            </a:extLst>
          </p:cNvPr>
          <p:cNvSpPr/>
          <p:nvPr/>
        </p:nvSpPr>
        <p:spPr>
          <a:xfrm rot="18434682">
            <a:off x="3301356" y="2474248"/>
            <a:ext cx="1954293" cy="1487914"/>
          </a:xfrm>
          <a:prstGeom prst="arc">
            <a:avLst>
              <a:gd name="adj1" fmla="val 16200000"/>
              <a:gd name="adj2" fmla="val 1467328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522F981-CFE7-C2A2-2D49-E0D805097563}"/>
              </a:ext>
            </a:extLst>
          </p:cNvPr>
          <p:cNvSpPr/>
          <p:nvPr/>
        </p:nvSpPr>
        <p:spPr>
          <a:xfrm>
            <a:off x="5056601" y="2451746"/>
            <a:ext cx="1498083" cy="798895"/>
          </a:xfrm>
          <a:prstGeom prst="ellipse">
            <a:avLst/>
          </a:prstGeom>
          <a:noFill/>
          <a:ln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078AEC-1523-DBF2-09D3-17AAEC189445}"/>
              </a:ext>
            </a:extLst>
          </p:cNvPr>
          <p:cNvSpPr txBox="1"/>
          <p:nvPr/>
        </p:nvSpPr>
        <p:spPr>
          <a:xfrm>
            <a:off x="5249606" y="2226873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Výsledek působení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97AFF6-5287-256F-8D4C-19D4D3C293AA}"/>
              </a:ext>
            </a:extLst>
          </p:cNvPr>
          <p:cNvSpPr/>
          <p:nvPr/>
        </p:nvSpPr>
        <p:spPr>
          <a:xfrm>
            <a:off x="1669992" y="4522982"/>
            <a:ext cx="3873051" cy="434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101887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59" y="896336"/>
            <a:ext cx="84844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Příklady operátorového počtu: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Najděte operátor </a:t>
            </a:r>
            <a:r>
              <a:rPr lang="cs-CZ" sz="1200" dirty="0" err="1">
                <a:cs typeface="Times New Roman"/>
              </a:rPr>
              <a:t>hermiteovsky</a:t>
            </a:r>
            <a:r>
              <a:rPr lang="cs-CZ" sz="1200" dirty="0">
                <a:cs typeface="Times New Roman"/>
              </a:rPr>
              <a:t> sdružený s operátorem „násobení komplexní konstantou“:</a:t>
            </a:r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i="1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Důležité: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Opět dodržovat pořadí psaných proměnných, funkcí, operátorů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Dát pozor na značení </a:t>
            </a:r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 sdruženosti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Dát pozor na značení komplexní sdruženosti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225340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close-up of a paper with a signature&#10;&#10;Description automatically generated">
            <a:extLst>
              <a:ext uri="{FF2B5EF4-FFF2-40B4-BE49-F238E27FC236}">
                <a16:creationId xmlns:a16="http://schemas.microsoft.com/office/drawing/2014/main" id="{EB12B4C6-6A15-C6B8-8183-F5A1FF0F2A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569"/>
          <a:stretch/>
        </p:blipFill>
        <p:spPr>
          <a:xfrm>
            <a:off x="2378192" y="2248245"/>
            <a:ext cx="3860800" cy="4302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A29A16-2233-06E1-1F41-4953F5044152}"/>
              </a:ext>
            </a:extLst>
          </p:cNvPr>
          <p:cNvSpPr txBox="1"/>
          <p:nvPr/>
        </p:nvSpPr>
        <p:spPr>
          <a:xfrm>
            <a:off x="643806" y="1934165"/>
            <a:ext cx="450956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Nejdříve si uvědomíme, jak je </a:t>
            </a:r>
            <a:r>
              <a:rPr lang="cs-CZ" sz="1000" dirty="0" err="1"/>
              <a:t>hermiteovská</a:t>
            </a:r>
            <a:r>
              <a:rPr lang="cs-CZ" sz="1000" dirty="0"/>
              <a:t> sdruženost definována:</a:t>
            </a:r>
          </a:p>
          <a:p>
            <a:endParaRPr lang="cs-CZ" sz="1000" dirty="0"/>
          </a:p>
          <a:p>
            <a:r>
              <a:rPr lang="cs-CZ" sz="1000" dirty="0"/>
              <a:t>Poté zapíšeme pro náš případ:</a:t>
            </a:r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r>
              <a:rPr lang="cs-CZ" sz="1000" dirty="0"/>
              <a:t>A přepíšeme do integrálního tvaru, přitom si uvědomím definici skalárního součinu:</a:t>
            </a:r>
          </a:p>
          <a:p>
            <a:endParaRPr lang="cs-CZ" sz="1000" dirty="0"/>
          </a:p>
          <a:p>
            <a:r>
              <a:rPr lang="cs-CZ" sz="1000" dirty="0"/>
              <a:t>A tedy:</a:t>
            </a:r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E3DC8F-4AEB-6178-E321-B04BF6927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592" y="1879214"/>
            <a:ext cx="1612900" cy="304800"/>
          </a:xfrm>
          <a:prstGeom prst="rect">
            <a:avLst/>
          </a:prstGeom>
        </p:spPr>
      </p:pic>
      <p:pic>
        <p:nvPicPr>
          <p:cNvPr id="18" name="Picture 17" descr="A blue pen writing on a white surface&#10;&#10;Description automatically generated">
            <a:extLst>
              <a:ext uri="{FF2B5EF4-FFF2-40B4-BE49-F238E27FC236}">
                <a16:creationId xmlns:a16="http://schemas.microsoft.com/office/drawing/2014/main" id="{8987B1D4-DB09-FA5C-A19C-6F04F2F95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520" y="3164513"/>
            <a:ext cx="2603500" cy="431800"/>
          </a:xfrm>
          <a:prstGeom prst="rect">
            <a:avLst/>
          </a:prstGeom>
        </p:spPr>
      </p:pic>
      <p:pic>
        <p:nvPicPr>
          <p:cNvPr id="24" name="Picture 23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3E560169-C321-7668-B55E-BD69B4563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042" y="2799560"/>
            <a:ext cx="1778000" cy="368300"/>
          </a:xfrm>
          <a:prstGeom prst="rect">
            <a:avLst/>
          </a:prstGeom>
        </p:spPr>
      </p:pic>
      <p:pic>
        <p:nvPicPr>
          <p:cNvPr id="26" name="Picture 25" descr="A close-up of math equations&#10;&#10;Description automatically generated">
            <a:extLst>
              <a:ext uri="{FF2B5EF4-FFF2-40B4-BE49-F238E27FC236}">
                <a16:creationId xmlns:a16="http://schemas.microsoft.com/office/drawing/2014/main" id="{E470657A-2DEE-4716-871B-731476ECB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520" y="3660544"/>
            <a:ext cx="29972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06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red stamp with text&#10;&#10;Description automatically generated">
            <a:extLst>
              <a:ext uri="{FF2B5EF4-FFF2-40B4-BE49-F238E27FC236}">
                <a16:creationId xmlns:a16="http://schemas.microsoft.com/office/drawing/2014/main" id="{7EE8ED04-AC6C-E626-555E-ADB1751F7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7079988" y="1396924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57944" y="1271584"/>
            <a:ext cx="84844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Komutátorová algebra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Komutátor dvou operátorů 	a      je operátor označený jako	   a definovaný vztahem: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anti-komutátor je dán: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Operátory se označují jako komutující, pokud platí, že jejich komutátor je roven nule, tedy: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Jakýkoliv operátor komutuje sám se sebou: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Pokud jsou dva operátory </a:t>
            </a:r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 a jejich součin také pak tyto komutují:			       , víme, že</a:t>
            </a:r>
          </a:p>
          <a:p>
            <a:r>
              <a:rPr lang="cs-CZ" sz="1200" dirty="0">
                <a:cs typeface="Times New Roman"/>
              </a:rPr>
              <a:t>A protože platí			, pak také platí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Vlastnosti komutátorů:</a:t>
            </a:r>
          </a:p>
          <a:p>
            <a:pPr marL="171450" indent="-171450">
              <a:buFontTx/>
              <a:buChar char="-"/>
            </a:pPr>
            <a:r>
              <a:rPr lang="cs-CZ" sz="1200" dirty="0" err="1">
                <a:cs typeface="Times New Roman"/>
              </a:rPr>
              <a:t>Antisymetrie</a:t>
            </a: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Linearita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 err="1">
                <a:cs typeface="Times New Roman"/>
              </a:rPr>
              <a:t>Hermiteovská</a:t>
            </a:r>
            <a:r>
              <a:rPr lang="cs-CZ" sz="1200" dirty="0">
                <a:cs typeface="Times New Roman"/>
              </a:rPr>
              <a:t> sdruženost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Distributivita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 err="1">
                <a:cs typeface="Times New Roman"/>
              </a:rPr>
              <a:t>Jacobiho</a:t>
            </a:r>
            <a:r>
              <a:rPr lang="cs-CZ" sz="1200" dirty="0">
                <a:cs typeface="Times New Roman"/>
              </a:rPr>
              <a:t> identita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Operátory komutují se skalárem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79399" y="1207353"/>
            <a:ext cx="169505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17B84C-657D-AA78-24ED-B54903334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792" y="1688441"/>
            <a:ext cx="114300" cy="16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10E2CA-DDA5-234A-5888-E16846692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903" y="1669391"/>
            <a:ext cx="101600" cy="20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6A839-E9AF-88FA-60DA-C0B312226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1045" y="1663041"/>
            <a:ext cx="419100" cy="21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2C4426-45B1-87DB-62D9-33A8F1D67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396" y="1654949"/>
            <a:ext cx="1155700" cy="21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686434-726C-BF5A-0EC4-C0495B7381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8946" y="2415154"/>
            <a:ext cx="622300" cy="20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963BE4-1A1E-EB5E-14A3-F848849311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7595" y="2769047"/>
            <a:ext cx="685800" cy="203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D067185-4868-5826-80D5-A0839C3DE6DA}"/>
              </a:ext>
            </a:extLst>
          </p:cNvPr>
          <p:cNvSpPr/>
          <p:nvPr/>
        </p:nvSpPr>
        <p:spPr>
          <a:xfrm>
            <a:off x="6098946" y="1620798"/>
            <a:ext cx="1297174" cy="308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3" name="Picture 22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D66056F5-D079-AC3A-C810-F6372CF538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674" t="69410" r="20126" b="15579"/>
          <a:stretch/>
        </p:blipFill>
        <p:spPr>
          <a:xfrm>
            <a:off x="7289331" y="3102921"/>
            <a:ext cx="1658868" cy="226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0D2D3-B99D-4107-0919-7338EC6B13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6051" y="3066560"/>
            <a:ext cx="1295400" cy="279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86D3B1-93E7-3960-A574-0960483F72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8860" y="3319216"/>
            <a:ext cx="749300" cy="2159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E410BC1-5BAE-2B6E-F664-49A84D42E4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17595" y="3311124"/>
            <a:ext cx="622300" cy="203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BA5D36-0063-0BF6-5469-E0D07E332E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5940" y="3866782"/>
            <a:ext cx="1104900" cy="215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09D54D-3DAE-8A16-BEBE-BBC0FDE9D9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3484" y="4232839"/>
            <a:ext cx="3314700" cy="2159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BE2252-E5CF-45CC-2E66-ED59FB11AB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0092" y="4537082"/>
            <a:ext cx="1257300" cy="254000"/>
          </a:xfrm>
          <a:prstGeom prst="rect">
            <a:avLst/>
          </a:prstGeom>
        </p:spPr>
      </p:pic>
      <p:pic>
        <p:nvPicPr>
          <p:cNvPr id="37" name="Picture 36" descr="A group of black letters&#10;&#10;Description automatically generated">
            <a:extLst>
              <a:ext uri="{FF2B5EF4-FFF2-40B4-BE49-F238E27FC236}">
                <a16:creationId xmlns:a16="http://schemas.microsoft.com/office/drawing/2014/main" id="{BE4FD6BD-C4DA-667A-1994-C9870B2F6B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8603" y="4833846"/>
            <a:ext cx="1854200" cy="457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E8A950-D0A9-5107-F02D-C3B1440044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79003" y="5325718"/>
            <a:ext cx="2603500" cy="203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4A3BE23-1AE9-2674-2C2E-2D23FC8BD3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52052" y="5700429"/>
            <a:ext cx="622300" cy="2159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9016B55-5652-856D-4EB9-26556036F3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13102" y="2044963"/>
            <a:ext cx="12192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32105"/>
            <a:ext cx="848440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Relace neurčitosti mezi dvěma operátory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Aplikací komutátorové algebry je například odvození Heisenbergovy relace neurčitosti, z obecných principů a pro jakékoliv operátory – ty v kvantové mechanice reprezentují proměnné a veličiny, viz později.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Mějme operátory    a    , s definovanými středními hodnotami:			    a			     kde          je normalizovaný stavový vektor.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Zaveďme následující operátory:						a víme, že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Pak platí: 										kde				a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Nejistoty, nebo-</a:t>
            </a:r>
            <a:r>
              <a:rPr lang="cs-CZ" sz="1200" dirty="0" err="1">
                <a:cs typeface="Times New Roman"/>
              </a:rPr>
              <a:t>li</a:t>
            </a:r>
            <a:r>
              <a:rPr lang="cs-CZ" sz="1200" dirty="0">
                <a:cs typeface="Times New Roman"/>
              </a:rPr>
              <a:t> standardní odchylky, jsou dány: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Působme operátory 	     a         na libovolný stavový vektor        , tedy: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alespoň na chvíli si vzpomeňme na Schwarzovu nerovnost (než na ni zase navždy zapomeneme)…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 jsou oba operátory      a      </a:t>
            </a:r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, tak        a          musí být také </a:t>
            </a:r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Můžeme tedy psát: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 platí:		        , můžeme psát:								    a tedy skrze Schwarzovu nerovnost: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Pravou stranu předchozí nerovnosti můžeme napsat jako: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 platí: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767874"/>
            <a:ext cx="288458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67115-8765-EC63-8AE7-2AE978CF5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331" y="1798807"/>
            <a:ext cx="101600" cy="15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406B3-184F-9A8F-3EFF-0659677BB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753" y="1808641"/>
            <a:ext cx="1016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AD65D5-B783-7291-6628-701F5C3C6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984" y="1798807"/>
            <a:ext cx="1206500" cy="20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EB0AF0-4E34-F231-5A47-B9B950D4C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606" y="1808641"/>
            <a:ext cx="1181100" cy="20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974726-D0BF-9F36-50CE-4F06FCB470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1199" y="1821341"/>
            <a:ext cx="254000" cy="139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3C88C2-8749-2CA4-0F73-816BC539C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2232" y="2321928"/>
            <a:ext cx="2286000" cy="228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3D039E-CFF7-AAF8-3219-FCE6CCF9A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0352" y="2170933"/>
            <a:ext cx="1676400" cy="241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B976BC-7699-D260-AD4D-EA99BD3E89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5867" y="2428136"/>
            <a:ext cx="1651000" cy="241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D129B3-15A7-F323-6F53-FFF70FD2F5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931" y="2680381"/>
            <a:ext cx="4292600" cy="228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0EB66E-938A-01FF-864B-68254E8E45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3233" y="2652227"/>
            <a:ext cx="1257300" cy="266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715861E-DFA7-E40F-A5B0-006E582C53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30763" y="2690876"/>
            <a:ext cx="1295400" cy="228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E95B9B-71FD-C07A-FB48-C89A16398A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8291" y="2978387"/>
            <a:ext cx="4279900" cy="317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B551B6E-6816-6FA8-9C39-17424C169066}"/>
              </a:ext>
            </a:extLst>
          </p:cNvPr>
          <p:cNvSpPr/>
          <p:nvPr/>
        </p:nvSpPr>
        <p:spPr>
          <a:xfrm>
            <a:off x="5760352" y="2908981"/>
            <a:ext cx="308675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325009-5AEE-6620-2FD9-1F4EBF52610C}"/>
              </a:ext>
            </a:extLst>
          </p:cNvPr>
          <p:cNvSpPr/>
          <p:nvPr/>
        </p:nvSpPr>
        <p:spPr>
          <a:xfrm>
            <a:off x="3508291" y="2975616"/>
            <a:ext cx="4292600" cy="320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38277C-A402-16A4-8E1D-5CD8F5C07A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13599" y="3407570"/>
            <a:ext cx="215900" cy="2159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D1687E-BE10-8EE6-8925-24909935BA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15618" y="3434712"/>
            <a:ext cx="203200" cy="177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C48FCF8-03DB-8DC8-0918-0F7360897A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71024" y="3455504"/>
            <a:ext cx="241300" cy="152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3665002-6FB9-7340-3F5D-9427B76BE6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31678" y="3385843"/>
            <a:ext cx="2133600" cy="2413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73E3C0-D3FE-FC09-BFDF-9BEF8580008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46120" y="3707183"/>
            <a:ext cx="2120900" cy="203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F909837-7C42-7410-CDAD-05F3446CBB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82807" y="3979228"/>
            <a:ext cx="1549400" cy="1905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6BD30DA-ED40-95CA-2030-2485BA669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210" y="4358637"/>
            <a:ext cx="101600" cy="152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FCCE8F5-082C-2197-B7C3-6447608EC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368" y="4360379"/>
            <a:ext cx="101600" cy="1651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1E2C41B-AC0B-51E7-7637-BB17D05A12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5765" y="4320537"/>
            <a:ext cx="215900" cy="2159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D6AA8CF-3FA3-27CA-B777-E3632C13EB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7784" y="4347679"/>
            <a:ext cx="203200" cy="177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0D61861-ECC5-D529-6844-B486734219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16020" y="4295913"/>
            <a:ext cx="1333500" cy="254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6E388E-0215-C929-0BF4-6471DDDFBC9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84150" y="4343071"/>
            <a:ext cx="876300" cy="2159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06568F4-4B1C-68AA-8994-CD44E329580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11412" y="4575582"/>
            <a:ext cx="1346200" cy="203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576A511-9488-02A3-C1BE-2CD8D49531A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13599" y="4879760"/>
            <a:ext cx="4978400" cy="2032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9F67233-9437-2633-DDCA-16653E8FBE4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68957" y="5218832"/>
            <a:ext cx="673100" cy="2286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D818B8-5ABD-83BD-2959-891673B1455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058090" y="5179266"/>
            <a:ext cx="2908300" cy="2667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3BE3A2A-9F9F-8624-335A-C072E107F36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76462" y="5236650"/>
            <a:ext cx="469900" cy="215900"/>
          </a:xfrm>
          <a:prstGeom prst="rect">
            <a:avLst/>
          </a:prstGeom>
        </p:spPr>
      </p:pic>
      <p:pic>
        <p:nvPicPr>
          <p:cNvPr id="63" name="Picture 62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FA2AF4F9-EDE5-5EA5-C612-41C9A082AD7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134809" y="5466803"/>
            <a:ext cx="1854200" cy="3175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5D617BD-D6FC-D698-D945-FD3B523B5C6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110870" y="5822924"/>
            <a:ext cx="3771900" cy="3683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FE09CBB-4347-AD76-A3EA-9A3E072A90F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94499" y="6129700"/>
            <a:ext cx="1270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2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red stamp with text&#10;&#10;Description automatically generated">
            <a:extLst>
              <a:ext uri="{FF2B5EF4-FFF2-40B4-BE49-F238E27FC236}">
                <a16:creationId xmlns:a16="http://schemas.microsoft.com/office/drawing/2014/main" id="{620E136D-C900-57B8-9E5D-D1988F81D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7030568" y="3751946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17484" y="1714137"/>
            <a:ext cx="8484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Relace neurčitosti mezi dvěma operátory… pokračování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 platí:		        , můžeme psát:								    a tedy skrze Schwarzovu nerovnost: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Pravou stranu předchozí nerovnosti můžeme napsat jako: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 platí: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dál pro pravou stranu: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 poslední člen je pozitivní reálné číslo, můžeme psát: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Srovnáme-li s předchozím, pak:					a dále můžeme psát: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Jde o obecně definovaný princip neurčitosti, pokud dosadíme operátory souřadnice a hybnosti, tak dostaneme Heisenbergovu relaci neurčitosti tak, jak jsme si ji odvodili pro vlnové klubko.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Platí totiž:			a tedy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0D818B8-5ABD-83BD-2959-891673B14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814" y="2031482"/>
            <a:ext cx="2908300" cy="266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38938" y="1649906"/>
            <a:ext cx="375852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9F67233-9437-2633-DDCA-16653E8FB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681" y="2071048"/>
            <a:ext cx="673100" cy="2286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3BE3A2A-9F9F-8624-335A-C072E107F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2186" y="2088866"/>
            <a:ext cx="469900" cy="215900"/>
          </a:xfrm>
          <a:prstGeom prst="rect">
            <a:avLst/>
          </a:prstGeom>
        </p:spPr>
      </p:pic>
      <p:pic>
        <p:nvPicPr>
          <p:cNvPr id="63" name="Picture 62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FA2AF4F9-EDE5-5EA5-C612-41C9A082A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0533" y="2319019"/>
            <a:ext cx="1854200" cy="3175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5D617BD-D6FC-D698-D945-FD3B523B5C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6594" y="2675140"/>
            <a:ext cx="3771900" cy="3683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FE09CBB-4347-AD76-A3EA-9A3E072A90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0223" y="2981916"/>
            <a:ext cx="1270000" cy="228600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C4CB0D6-0E04-6F5D-C62C-34E2F5B9CB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5223" y="3314738"/>
            <a:ext cx="2882900" cy="368300"/>
          </a:xfrm>
          <a:prstGeom prst="rect">
            <a:avLst/>
          </a:prstGeom>
        </p:spPr>
      </p:pic>
      <p:pic>
        <p:nvPicPr>
          <p:cNvPr id="11" name="Picture 10" descr="A number and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A04D225B-3F36-AAB8-9F1C-FF5B0E5122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6886" y="3658762"/>
            <a:ext cx="1765300" cy="3683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3B4EDF4-F5EE-12B9-C791-1B9891B55666}"/>
              </a:ext>
            </a:extLst>
          </p:cNvPr>
          <p:cNvSpPr/>
          <p:nvPr/>
        </p:nvSpPr>
        <p:spPr>
          <a:xfrm>
            <a:off x="3133090" y="3259185"/>
            <a:ext cx="1592660" cy="423854"/>
          </a:xfrm>
          <a:prstGeom prst="ellipse">
            <a:avLst/>
          </a:prstGeom>
          <a:noFill/>
          <a:ln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A05014-0EC3-E5A5-8EEB-1F652F7383A1}"/>
              </a:ext>
            </a:extLst>
          </p:cNvPr>
          <p:cNvSpPr txBox="1"/>
          <p:nvPr/>
        </p:nvSpPr>
        <p:spPr>
          <a:xfrm>
            <a:off x="4659221" y="3121267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pozitivní reálné číslo, protože je to </a:t>
            </a:r>
            <a:br>
              <a:rPr lang="cs-CZ" sz="1000" dirty="0"/>
            </a:br>
            <a:r>
              <a:rPr lang="cs-CZ" sz="1000" dirty="0"/>
              <a:t>střední hodnota </a:t>
            </a:r>
            <a:r>
              <a:rPr lang="cs-CZ" sz="1000" dirty="0" err="1"/>
              <a:t>hermiteovského</a:t>
            </a:r>
            <a:r>
              <a:rPr lang="cs-CZ" sz="1000" dirty="0"/>
              <a:t> operátoru</a:t>
            </a:r>
            <a:endParaRPr lang="cs-CZ" sz="1000" dirty="0">
              <a:highlight>
                <a:srgbClr val="FFFF00"/>
              </a:highlight>
            </a:endParaRPr>
          </a:p>
        </p:txBody>
      </p:sp>
      <p:pic>
        <p:nvPicPr>
          <p:cNvPr id="19" name="Picture 18" descr="A number symbols and symbols&#10;&#10;Description automatically generated with medium confidence">
            <a:extLst>
              <a:ext uri="{FF2B5EF4-FFF2-40B4-BE49-F238E27FC236}">
                <a16:creationId xmlns:a16="http://schemas.microsoft.com/office/drawing/2014/main" id="{99713D9E-6E41-82C1-E892-B9A2CD19F3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3264" y="4028186"/>
            <a:ext cx="2044700" cy="342900"/>
          </a:xfrm>
          <a:prstGeom prst="rect">
            <a:avLst/>
          </a:prstGeom>
        </p:spPr>
      </p:pic>
      <p:pic>
        <p:nvPicPr>
          <p:cNvPr id="24" name="Picture 23" descr="A number and equal to the same number&#10;&#10;Description automatically generated with medium confidence">
            <a:extLst>
              <a:ext uri="{FF2B5EF4-FFF2-40B4-BE49-F238E27FC236}">
                <a16:creationId xmlns:a16="http://schemas.microsoft.com/office/drawing/2014/main" id="{D762E571-E6F4-0040-492B-BBF70A5C2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20956" y="4050222"/>
            <a:ext cx="1371600" cy="3429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9C9F92A-253B-1B16-0DB8-A3474AF543BF}"/>
              </a:ext>
            </a:extLst>
          </p:cNvPr>
          <p:cNvSpPr/>
          <p:nvPr/>
        </p:nvSpPr>
        <p:spPr>
          <a:xfrm>
            <a:off x="5850263" y="4020627"/>
            <a:ext cx="1513490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D97B5E8-70B2-72CF-1028-F4A7C9C2B1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505" y="5041170"/>
            <a:ext cx="889000" cy="190500"/>
          </a:xfrm>
          <a:prstGeom prst="rect">
            <a:avLst/>
          </a:prstGeom>
        </p:spPr>
      </p:pic>
      <p:pic>
        <p:nvPicPr>
          <p:cNvPr id="38" name="Picture 37" descr="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13C36AFF-4709-4F9F-ACA1-C061B4BA16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0526" y="4971320"/>
            <a:ext cx="723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4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29799" y="1236593"/>
            <a:ext cx="84844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Shrňme důležité poznatky: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experimenty na konci 19. a začátku 20. století jasně ukázali, že klasická fyzika nedokáže přesvědčivě vysvětlit mikroskopickou povahu světa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stará kvantová teorie (1900-1925) ukázala směr, ovšem byla nekonzistentní a nevycházela z prvotních principů</a:t>
            </a:r>
          </a:p>
          <a:p>
            <a:pPr marL="171450" indent="-171450">
              <a:buFontTx/>
              <a:buChar char="-"/>
            </a:pPr>
            <a:r>
              <a:rPr lang="cs-CZ" sz="1200" dirty="0" err="1">
                <a:cs typeface="Times New Roman"/>
              </a:rPr>
              <a:t>dvouštěrbinový</a:t>
            </a:r>
            <a:r>
              <a:rPr lang="cs-CZ" sz="1200" dirty="0">
                <a:cs typeface="Times New Roman"/>
              </a:rPr>
              <a:t> experiment odhalil stochastickou/pravděpodobnostní a tedy nedeterministickou povahu mikrosvěta a skrze interferenci elektronů navedl k popisu mikrosvěta pomocí vlnových funkcí 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princip superpozice se tak stal klíčovým pro popis mikrosvěta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Heisenberg ukázal, že nemůžeme zároveň přesně určit polohu a hybnost/rychlost částice a tyto neurčitosti se řídí tzv. Heisenbergovým principem neurčitosti: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řešením popisu částic mikrosvěta byly částicové vlny popsané vlnovou funkcí ve tvaru vlnových klubek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vlnové funkce a jejich velikosti na druhou popisují kvantitativně pravděpodobnostní charakter mikrosvěta: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vlnové funkce pro popis pozice a hybnosti jsou vzájemně provázané skrze Fourierovu transformační relace: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 vlnová klubka: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zajišťují přesnou kvantifikaci Heisenbergova principu neurčitosti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ztělesňují a propojují jak částicový tak i vlnový charakter </a:t>
            </a:r>
            <a:r>
              <a:rPr lang="cs-CZ" sz="1200" dirty="0" err="1">
                <a:cs typeface="Times New Roman"/>
              </a:rPr>
              <a:t>mikroobjektů</a:t>
            </a:r>
            <a:r>
              <a:rPr lang="cs-CZ" sz="1200" dirty="0">
                <a:cs typeface="Times New Roman"/>
              </a:rPr>
              <a:t>, tehdy tzv. de </a:t>
            </a:r>
            <a:r>
              <a:rPr lang="cs-CZ" sz="1200" dirty="0" err="1">
                <a:cs typeface="Times New Roman"/>
              </a:rPr>
              <a:t>Broglieových</a:t>
            </a:r>
            <a:r>
              <a:rPr lang="cs-CZ" sz="1200" dirty="0">
                <a:cs typeface="Times New Roman"/>
              </a:rPr>
              <a:t> částicových/hmotnostních vln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zajišťují propojení mezi intenzitami vln (třeba ve </a:t>
            </a:r>
            <a:r>
              <a:rPr lang="cs-CZ" sz="1200" dirty="0" err="1">
                <a:cs typeface="Times New Roman"/>
              </a:rPr>
              <a:t>dvouštěrbinovém</a:t>
            </a:r>
            <a:r>
              <a:rPr lang="cs-CZ" sz="1200" dirty="0">
                <a:cs typeface="Times New Roman"/>
              </a:rPr>
              <a:t> experimentu) a pravděpodobností detekce částice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a, velmi důležité, zároveň propojují klasickou fyziku z fyzikou kvantovou!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0F33E9-3EF8-E1E1-34AA-066230C47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306" y="2810325"/>
            <a:ext cx="2615695" cy="305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CB4D7-1593-C3AD-2CD8-B4360548C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967" y="3472285"/>
            <a:ext cx="1232324" cy="193505"/>
          </a:xfrm>
          <a:prstGeom prst="rect">
            <a:avLst/>
          </a:prstGeom>
        </p:spPr>
      </p:pic>
      <p:pic>
        <p:nvPicPr>
          <p:cNvPr id="9" name="Picture 8" descr="A group of math equations&#10;&#10;Description automatically generated">
            <a:extLst>
              <a:ext uri="{FF2B5EF4-FFF2-40B4-BE49-F238E27FC236}">
                <a16:creationId xmlns:a16="http://schemas.microsoft.com/office/drawing/2014/main" id="{BB2AF1E7-78FE-11C1-3402-461DB4452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6600" y="3883801"/>
            <a:ext cx="2616625" cy="11893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D97520-A4A9-A289-766D-B48B4ADE106A}"/>
              </a:ext>
            </a:extLst>
          </p:cNvPr>
          <p:cNvSpPr/>
          <p:nvPr/>
        </p:nvSpPr>
        <p:spPr>
          <a:xfrm flipH="1" flipV="1">
            <a:off x="341759" y="1190735"/>
            <a:ext cx="8268840" cy="4911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2DC67-820F-6459-7ABC-E6EDDE37350F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287D"/>
                </a:solidFill>
              </a:rPr>
              <a:t>Opakování</a:t>
            </a:r>
          </a:p>
        </p:txBody>
      </p:sp>
    </p:spTree>
    <p:extLst>
      <p:ext uri="{BB962C8B-B14F-4D97-AF65-F5344CB8AC3E}">
        <p14:creationId xmlns:p14="http://schemas.microsoft.com/office/powerpoint/2010/main" val="3569964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red stamp with text&#10;&#10;Description automatically generated">
            <a:extLst>
              <a:ext uri="{FF2B5EF4-FFF2-40B4-BE49-F238E27FC236}">
                <a16:creationId xmlns:a16="http://schemas.microsoft.com/office/drawing/2014/main" id="{8A365F2E-5004-A2BA-58D5-2F35CA12C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5660230" y="2595669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59" y="788756"/>
            <a:ext cx="869103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Vlastní hodnoty a vlastní vektory/funkce operátoru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Stavový vektor		je nazván vlastním vektorem (vlastním </a:t>
            </a:r>
            <a:r>
              <a:rPr lang="cs-CZ" sz="1200" dirty="0" err="1">
                <a:cs typeface="Times New Roman"/>
              </a:rPr>
              <a:t>ketem</a:t>
            </a:r>
            <a:r>
              <a:rPr lang="cs-CZ" sz="1200" dirty="0">
                <a:cs typeface="Times New Roman"/>
              </a:rPr>
              <a:t> či vlastním stavem, také daný vlastní vlnovou funkcí, vlastní funkcí) operátoru	, pokud působením operátoru na vektor dostaneme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 je obecně komplexní číslo, které se nazývá vlastní hodnota operátoru     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Vlastní hodnoty </a:t>
            </a:r>
            <a:r>
              <a:rPr lang="cs-CZ" sz="1200" b="1" dirty="0" err="1">
                <a:cs typeface="Times New Roman"/>
              </a:rPr>
              <a:t>hermiteovského</a:t>
            </a:r>
            <a:r>
              <a:rPr lang="cs-CZ" sz="1200" b="1" dirty="0">
                <a:cs typeface="Times New Roman"/>
              </a:rPr>
              <a:t> operátoru jsou reálná čísla a vlastní vektory náležící různým vlastním hodnotám jsou ortogonální!</a:t>
            </a:r>
          </a:p>
          <a:p>
            <a:endParaRPr lang="cs-CZ" sz="1200" b="1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Tedy pro                 platí				    reálné číslo 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Pak platí: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Pokud výše uvedené rovnice od sebe odečteme,  a uvážíme, že		, tak dostáváme: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 jsou dvě možnosti, kdy tato rovnice platí: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Pro 		, protože obecně		    při 				, musíme mít		      a tedy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vlastní hodnoty musí být reálné  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Pro		, protože obecně		, pak musí platit			, tedy, že vlastní vektory jsou ortogonální   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Vlastní stavy </a:t>
            </a:r>
            <a:r>
              <a:rPr lang="cs-CZ" sz="1200" b="1" dirty="0" err="1">
                <a:cs typeface="Times New Roman"/>
              </a:rPr>
              <a:t>hermiteovského</a:t>
            </a:r>
            <a:r>
              <a:rPr lang="cs-CZ" sz="1200" b="1" dirty="0">
                <a:cs typeface="Times New Roman"/>
              </a:rPr>
              <a:t> operátoru definují kompletní sadu vzájemně ortogonálních vektorů, které tvoří bázi.</a:t>
            </a:r>
          </a:p>
          <a:p>
            <a:endParaRPr lang="cs-CZ" sz="1200" b="1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Pokud má několik vlastních vektorů stejnou vlastní hodnotu, pak se jí říká degenerovaná. Stupeň degenerace je udáván počtem lineárně nezávislých vlastních vektorů, které mají tu stejnou vlastní hodnotu.</a:t>
            </a:r>
            <a:endParaRPr lang="cs-CZ" sz="1200" b="1" dirty="0">
              <a:cs typeface="Times New Roman"/>
            </a:endParaRPr>
          </a:p>
          <a:p>
            <a:endParaRPr lang="cs-CZ" sz="1200" b="1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Pro dva komutující </a:t>
            </a:r>
            <a:r>
              <a:rPr lang="cs-CZ" sz="1200" b="1" dirty="0" err="1">
                <a:cs typeface="Times New Roman"/>
              </a:rPr>
              <a:t>hermiteovské</a:t>
            </a:r>
            <a:r>
              <a:rPr lang="cs-CZ" sz="1200" b="1" dirty="0">
                <a:cs typeface="Times New Roman"/>
              </a:rPr>
              <a:t> operátory, které nemají degenerované vlastní hodnoty, pak vlastní vektory jednoho operátoru jsou také </a:t>
            </a:r>
            <a:r>
              <a:rPr lang="cs-CZ" sz="1200" b="1" dirty="0" err="1">
                <a:cs typeface="Times New Roman"/>
              </a:rPr>
              <a:t>vl</a:t>
            </a:r>
            <a:r>
              <a:rPr lang="cs-CZ" sz="1200" b="1" dirty="0">
                <a:cs typeface="Times New Roman"/>
              </a:rPr>
              <a:t>. vektory druhého operátoru.</a:t>
            </a:r>
          </a:p>
          <a:p>
            <a:r>
              <a:rPr lang="cs-CZ" sz="1200" dirty="0">
                <a:cs typeface="Times New Roman"/>
              </a:rPr>
              <a:t>Lze to ukázat následovně: mějme nedegenerovaný				a protože herm. operátory komutují, můžeme psát:</a:t>
            </a:r>
          </a:p>
          <a:p>
            <a:r>
              <a:rPr lang="cs-CZ" sz="1200" dirty="0">
                <a:cs typeface="Times New Roman"/>
              </a:rPr>
              <a:t>                                                a také 					ovšem můžeme psát i: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724525"/>
            <a:ext cx="3540042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CC9D5-5C27-8B92-7258-3D873A1F1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210" y="1405313"/>
            <a:ext cx="254000" cy="15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6649E-FF88-7D88-57FD-B69C63440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114" y="1573897"/>
            <a:ext cx="127000" cy="17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4C42FD-F60C-6DF4-3E3C-B22230F45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128" y="1636498"/>
            <a:ext cx="1054100" cy="22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661C4-9FD1-322E-CA39-B11265975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493" y="1937308"/>
            <a:ext cx="127000" cy="177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996E7B-AD8A-DDCB-E0C6-B4E86FB0DD9B}"/>
              </a:ext>
            </a:extLst>
          </p:cNvPr>
          <p:cNvSpPr/>
          <p:nvPr/>
        </p:nvSpPr>
        <p:spPr>
          <a:xfrm>
            <a:off x="4665473" y="1626097"/>
            <a:ext cx="1064755" cy="239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3276E2-CE68-BBC8-F29B-4B1FE6E92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164" y="2612375"/>
            <a:ext cx="469900" cy="241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2E898A-B4C4-407E-1822-20108CA353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3417" y="2664636"/>
            <a:ext cx="1092200" cy="20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906701-A023-7AA7-3ECA-EB670AF96D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7670" y="2664636"/>
            <a:ext cx="736600" cy="165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DDCA60-284C-865F-714F-E639C895EB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3943" y="2658904"/>
            <a:ext cx="927100" cy="2032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3ABDD82-7471-BAD8-7D4D-620D435D3554}"/>
              </a:ext>
            </a:extLst>
          </p:cNvPr>
          <p:cNvSpPr/>
          <p:nvPr/>
        </p:nvSpPr>
        <p:spPr>
          <a:xfrm>
            <a:off x="418309" y="2590627"/>
            <a:ext cx="5311919" cy="3332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275DA9B-9B2D-8916-58A0-6A52D49955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164" y="3137485"/>
            <a:ext cx="3378200" cy="228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C3C41D-FFD2-224A-1CB6-830F04A8E7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6378" y="3409878"/>
            <a:ext cx="3403600" cy="241300"/>
          </a:xfrm>
          <a:prstGeom prst="rect">
            <a:avLst/>
          </a:prstGeom>
        </p:spPr>
      </p:pic>
      <p:pic>
        <p:nvPicPr>
          <p:cNvPr id="30" name="Picture 29" descr="A black text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5F7AAB8-8DF4-BC28-9634-112746BE9F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4486" y="3646325"/>
            <a:ext cx="558913" cy="310507"/>
          </a:xfrm>
          <a:prstGeom prst="rect">
            <a:avLst/>
          </a:prstGeom>
        </p:spPr>
      </p:pic>
      <p:pic>
        <p:nvPicPr>
          <p:cNvPr id="32" name="Picture 31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CB5333E6-42EF-FBC9-4B6C-21211E2BC4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10758" y="3713764"/>
            <a:ext cx="1649914" cy="243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52C57B-BEFD-23B0-88CB-AD22CE61FD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1360" y="4355242"/>
            <a:ext cx="427177" cy="124019"/>
          </a:xfrm>
          <a:prstGeom prst="rect">
            <a:avLst/>
          </a:prstGeom>
        </p:spPr>
      </p:pic>
      <p:pic>
        <p:nvPicPr>
          <p:cNvPr id="36" name="Picture 35" descr="A black letter with a circle&#10;&#10;Description automatically generated">
            <a:extLst>
              <a:ext uri="{FF2B5EF4-FFF2-40B4-BE49-F238E27FC236}">
                <a16:creationId xmlns:a16="http://schemas.microsoft.com/office/drawing/2014/main" id="{A0A4DC72-35EF-E784-CD48-3761061DC5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71348" y="4321708"/>
            <a:ext cx="751985" cy="159319"/>
          </a:xfrm>
          <a:prstGeom prst="rect">
            <a:avLst/>
          </a:prstGeom>
        </p:spPr>
      </p:pic>
      <p:pic>
        <p:nvPicPr>
          <p:cNvPr id="38" name="Picture 37" descr="A close-up of a number&#10;&#10;Description automatically generated">
            <a:extLst>
              <a:ext uri="{FF2B5EF4-FFF2-40B4-BE49-F238E27FC236}">
                <a16:creationId xmlns:a16="http://schemas.microsoft.com/office/drawing/2014/main" id="{38E579BC-9707-DEB3-E161-6BDBA64624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32861" y="4209919"/>
            <a:ext cx="1136602" cy="4076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193C5DD-D7CE-B5D1-5B68-997BB2F8C96B}"/>
              </a:ext>
            </a:extLst>
          </p:cNvPr>
          <p:cNvSpPr/>
          <p:nvPr/>
        </p:nvSpPr>
        <p:spPr>
          <a:xfrm>
            <a:off x="4250725" y="4137138"/>
            <a:ext cx="143189" cy="5421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" name="Picture 40" descr="A black symbol on a white background&#10;&#10;Description automatically generated">
            <a:extLst>
              <a:ext uri="{FF2B5EF4-FFF2-40B4-BE49-F238E27FC236}">
                <a16:creationId xmlns:a16="http://schemas.microsoft.com/office/drawing/2014/main" id="{A8258175-F75C-315C-FC33-F042034050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70249" y="4289057"/>
            <a:ext cx="644186" cy="238261"/>
          </a:xfrm>
          <a:prstGeom prst="rect">
            <a:avLst/>
          </a:prstGeom>
        </p:spPr>
      </p:pic>
      <p:pic>
        <p:nvPicPr>
          <p:cNvPr id="43" name="Picture 42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93BD9009-D883-C5B2-E059-23B28D8282E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0862" y="4672797"/>
            <a:ext cx="427178" cy="179139"/>
          </a:xfrm>
          <a:prstGeom prst="rect">
            <a:avLst/>
          </a:prstGeom>
        </p:spPr>
      </p:pic>
      <p:pic>
        <p:nvPicPr>
          <p:cNvPr id="45" name="Picture 44" descr="A close-up of symbols&#10;&#10;Description automatically generated">
            <a:extLst>
              <a:ext uri="{FF2B5EF4-FFF2-40B4-BE49-F238E27FC236}">
                <a16:creationId xmlns:a16="http://schemas.microsoft.com/office/drawing/2014/main" id="{2D5D7A5C-BB14-449F-9654-8D29ED19436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59327" y="4631876"/>
            <a:ext cx="591041" cy="260979"/>
          </a:xfrm>
          <a:prstGeom prst="rect">
            <a:avLst/>
          </a:prstGeom>
        </p:spPr>
      </p:pic>
      <p:pic>
        <p:nvPicPr>
          <p:cNvPr id="47" name="Picture 46" descr="A black letter with a circle&#10;&#10;Description automatically generated">
            <a:extLst>
              <a:ext uri="{FF2B5EF4-FFF2-40B4-BE49-F238E27FC236}">
                <a16:creationId xmlns:a16="http://schemas.microsoft.com/office/drawing/2014/main" id="{B2665D76-B6C1-28EF-83B8-30AADE1C0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87417" y="4673349"/>
            <a:ext cx="952991" cy="184909"/>
          </a:xfrm>
          <a:prstGeom prst="rect">
            <a:avLst/>
          </a:prstGeom>
        </p:spPr>
      </p:pic>
      <p:pic>
        <p:nvPicPr>
          <p:cNvPr id="49" name="Picture 48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BB06A5F2-6149-43F3-BD38-48D4FA8B46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65739" y="6301915"/>
            <a:ext cx="1223271" cy="244655"/>
          </a:xfrm>
          <a:prstGeom prst="rect">
            <a:avLst/>
          </a:prstGeom>
        </p:spPr>
      </p:pic>
      <p:pic>
        <p:nvPicPr>
          <p:cNvPr id="51" name="Picture 50" descr="A black and white symbol&#10;&#10;Description automatically generated">
            <a:extLst>
              <a:ext uri="{FF2B5EF4-FFF2-40B4-BE49-F238E27FC236}">
                <a16:creationId xmlns:a16="http://schemas.microsoft.com/office/drawing/2014/main" id="{985B4440-41D5-172E-79F8-DBA8523005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1978" y="6500797"/>
            <a:ext cx="1360635" cy="254260"/>
          </a:xfrm>
          <a:prstGeom prst="rect">
            <a:avLst/>
          </a:prstGeom>
        </p:spPr>
      </p:pic>
      <p:pic>
        <p:nvPicPr>
          <p:cNvPr id="53" name="Picture 52" descr="A black symbol with a white background&#10;&#10;Description automatically generated">
            <a:extLst>
              <a:ext uri="{FF2B5EF4-FFF2-40B4-BE49-F238E27FC236}">
                <a16:creationId xmlns:a16="http://schemas.microsoft.com/office/drawing/2014/main" id="{1B67F4A9-9C86-DEC3-1BD4-36FBAB493FB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8934" y="6515650"/>
            <a:ext cx="1679236" cy="277501"/>
          </a:xfrm>
          <a:prstGeom prst="rect">
            <a:avLst/>
          </a:prstGeom>
        </p:spPr>
      </p:pic>
      <p:pic>
        <p:nvPicPr>
          <p:cNvPr id="55" name="Picture 54" descr="A black and white math symbol&#10;&#10;Description automatically generated">
            <a:extLst>
              <a:ext uri="{FF2B5EF4-FFF2-40B4-BE49-F238E27FC236}">
                <a16:creationId xmlns:a16="http://schemas.microsoft.com/office/drawing/2014/main" id="{EB31AC59-EFFF-FD6C-9ED0-877F283DF3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015815" y="6500797"/>
            <a:ext cx="1286772" cy="2782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DFA9B3-BCF1-08E0-9D4E-6D5C6335ED8D}"/>
              </a:ext>
            </a:extLst>
          </p:cNvPr>
          <p:cNvSpPr/>
          <p:nvPr/>
        </p:nvSpPr>
        <p:spPr>
          <a:xfrm>
            <a:off x="341758" y="5391049"/>
            <a:ext cx="8554816" cy="3853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9866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18a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52970" y="2175263"/>
            <a:ext cx="86910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Vlastní hodnoty a vlastní vektory/funkce operátoru – standardní podmínky na vlnovou funkci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 konkrétním matematickém výpočtu je třeba vzít v úvahu tzv. standardní podmínky, které jsou kladené na vlnovou funkci           a její derivaci                     aby měla vlnová funkce fyzikální význam, jsou to:</a:t>
            </a: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b="1" dirty="0">
                <a:cs typeface="Times New Roman"/>
              </a:rPr>
              <a:t>Konečnost/omezenost funkcí</a:t>
            </a:r>
            <a:r>
              <a:rPr lang="cs-CZ" sz="1200" dirty="0">
                <a:cs typeface="Times New Roman"/>
              </a:rPr>
              <a:t> – tj. nemůže jít např. exponenciálně do nekonečna – nezapomeňme,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počítáme z ní hustotu pravděpodobnosti!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b="1" dirty="0">
                <a:cs typeface="Times New Roman"/>
              </a:rPr>
              <a:t>Funkce musí být spojité </a:t>
            </a:r>
            <a:r>
              <a:rPr lang="cs-CZ" sz="1200" dirty="0">
                <a:cs typeface="Times New Roman"/>
              </a:rPr>
              <a:t>– podmínka pro možnost je derivovat a tedy počítat </a:t>
            </a:r>
            <a:r>
              <a:rPr lang="cs-CZ" sz="1200" dirty="0" err="1">
                <a:cs typeface="Times New Roman"/>
              </a:rPr>
              <a:t>Schrödingerovu</a:t>
            </a:r>
            <a:r>
              <a:rPr lang="cs-CZ" sz="1200" dirty="0">
                <a:cs typeface="Times New Roman"/>
              </a:rPr>
              <a:t> rovnici! 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b="1" dirty="0">
                <a:cs typeface="Times New Roman"/>
              </a:rPr>
              <a:t>Jednoznačnost</a:t>
            </a:r>
            <a:r>
              <a:rPr lang="cs-CZ" sz="1200" dirty="0">
                <a:cs typeface="Times New Roman"/>
              </a:rPr>
              <a:t> – jedné pozici nemohou náležet různé pravděpodobnosti stavu.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Pro vázané stavy musí být </a:t>
            </a:r>
            <a:r>
              <a:rPr lang="cs-CZ" sz="1200" b="1" dirty="0">
                <a:cs typeface="Times New Roman"/>
              </a:rPr>
              <a:t>kvadraticky </a:t>
            </a:r>
            <a:r>
              <a:rPr lang="cs-CZ" sz="1200" b="1" dirty="0" err="1">
                <a:cs typeface="Times New Roman"/>
              </a:rPr>
              <a:t>integrovatelné</a:t>
            </a:r>
            <a:r>
              <a:rPr lang="cs-CZ" sz="1200" b="1" dirty="0">
                <a:cs typeface="Times New Roman"/>
              </a:rPr>
              <a:t> </a:t>
            </a:r>
            <a:r>
              <a:rPr lang="cs-CZ" sz="1200" dirty="0">
                <a:cs typeface="Times New Roman"/>
              </a:rPr>
              <a:t>– jak již diskutováno dříve. </a:t>
            </a:r>
            <a:r>
              <a:rPr lang="en-US" sz="1200" dirty="0" err="1">
                <a:cs typeface="Times New Roman"/>
              </a:rPr>
              <a:t>V</a:t>
            </a:r>
            <a:r>
              <a:rPr lang="en-US" sz="1200" dirty="0" err="1"/>
              <a:t>olná</a:t>
            </a:r>
            <a:r>
              <a:rPr lang="en-US" sz="1200" dirty="0"/>
              <a:t> </a:t>
            </a:r>
            <a:r>
              <a:rPr lang="en-US" sz="1200" dirty="0" err="1"/>
              <a:t>částice</a:t>
            </a:r>
            <a:r>
              <a:rPr lang="en-US" sz="1200" dirty="0"/>
              <a:t> </a:t>
            </a:r>
            <a:r>
              <a:rPr lang="en-US" sz="1200" dirty="0" err="1"/>
              <a:t>nemůže</a:t>
            </a:r>
            <a:r>
              <a:rPr lang="en-US" sz="1200" dirty="0"/>
              <a:t> </a:t>
            </a:r>
            <a:r>
              <a:rPr lang="en-US" sz="1200" dirty="0" err="1"/>
              <a:t>mít</a:t>
            </a:r>
            <a:r>
              <a:rPr lang="en-US" sz="1200" dirty="0"/>
              <a:t> </a:t>
            </a:r>
            <a:r>
              <a:rPr lang="en-US" sz="1200" dirty="0" err="1"/>
              <a:t>ostře</a:t>
            </a:r>
            <a:r>
              <a:rPr lang="en-US" sz="1200" dirty="0"/>
              <a:t> </a:t>
            </a:r>
            <a:r>
              <a:rPr lang="en-US" sz="1200" dirty="0" err="1"/>
              <a:t>definovanou</a:t>
            </a:r>
            <a:r>
              <a:rPr lang="en-US" sz="1200" dirty="0"/>
              <a:t> </a:t>
            </a:r>
            <a:r>
              <a:rPr lang="en-US" sz="1200" dirty="0" err="1"/>
              <a:t>hybnost</a:t>
            </a:r>
            <a:r>
              <a:rPr lang="en-US" sz="1200" dirty="0"/>
              <a:t> </a:t>
            </a:r>
            <a:r>
              <a:rPr lang="en-US" sz="1200" dirty="0" err="1"/>
              <a:t>či</a:t>
            </a:r>
            <a:r>
              <a:rPr lang="en-US" sz="1200" dirty="0"/>
              <a:t> </a:t>
            </a:r>
            <a:r>
              <a:rPr lang="en-US" sz="1200" dirty="0" err="1"/>
              <a:t>energii</a:t>
            </a:r>
            <a:r>
              <a:rPr lang="en-US" sz="12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74425" y="2111032"/>
            <a:ext cx="609186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A2C4E-EC9F-8EBC-3262-23418EFDF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121" y="2778797"/>
            <a:ext cx="304800" cy="17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4A771-653D-5D94-B5AB-1DCD59AA7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295" y="2983892"/>
            <a:ext cx="5969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81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Příklad pro výpočet vlastních funkcí a vlastních hodnot </a:t>
            </a:r>
            <a:r>
              <a:rPr lang="cs-CZ" sz="1200" dirty="0" err="1">
                <a:cs typeface="Times New Roman"/>
              </a:rPr>
              <a:t>hermiteovského</a:t>
            </a:r>
            <a:r>
              <a:rPr lang="cs-CZ" sz="1200" dirty="0">
                <a:cs typeface="Times New Roman"/>
              </a:rPr>
              <a:t> operátoru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Spočítejme pro následující operátor: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Zapíšeme rovnici pro vlastní hodnoty </a:t>
            </a:r>
            <a:r>
              <a:rPr lang="cs-CZ" sz="1200" dirty="0" err="1">
                <a:cs typeface="Times New Roman"/>
              </a:rPr>
              <a:t>hermiteovského</a:t>
            </a:r>
            <a:r>
              <a:rPr lang="cs-CZ" sz="1200" dirty="0">
                <a:cs typeface="Times New Roman"/>
              </a:rPr>
              <a:t> operátoru: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Dosadíme a řešíme: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ze standardních podmínek plyne: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542089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close-up of a math problem&#10;&#10;Description automatically generated">
            <a:extLst>
              <a:ext uri="{FF2B5EF4-FFF2-40B4-BE49-F238E27FC236}">
                <a16:creationId xmlns:a16="http://schemas.microsoft.com/office/drawing/2014/main" id="{55A4427C-5CEB-BB51-3CA5-602F403F7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627" y="1460983"/>
            <a:ext cx="948382" cy="406449"/>
          </a:xfrm>
          <a:prstGeom prst="rect">
            <a:avLst/>
          </a:prstGeom>
        </p:spPr>
      </p:pic>
      <p:pic>
        <p:nvPicPr>
          <p:cNvPr id="7" name="Picture 6" descr="A close-up of a handwritten text&#10;&#10;Description automatically generated">
            <a:extLst>
              <a:ext uri="{FF2B5EF4-FFF2-40B4-BE49-F238E27FC236}">
                <a16:creationId xmlns:a16="http://schemas.microsoft.com/office/drawing/2014/main" id="{7D30158F-F87F-F229-CB59-ABE2AAF24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832875"/>
            <a:ext cx="1818331" cy="771125"/>
          </a:xfrm>
          <a:prstGeom prst="rect">
            <a:avLst/>
          </a:prstGeom>
        </p:spPr>
      </p:pic>
      <p:pic>
        <p:nvPicPr>
          <p:cNvPr id="10" name="Picture 9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05EC64BC-3010-F2FB-46E6-2F5B223D5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2659606"/>
            <a:ext cx="4561531" cy="2529722"/>
          </a:xfrm>
          <a:prstGeom prst="rect">
            <a:avLst/>
          </a:prstGeom>
        </p:spPr>
      </p:pic>
      <p:pic>
        <p:nvPicPr>
          <p:cNvPr id="12" name="Picture 11" descr="A close-up of a letter&#10;&#10;Description automatically generated">
            <a:extLst>
              <a:ext uri="{FF2B5EF4-FFF2-40B4-BE49-F238E27FC236}">
                <a16:creationId xmlns:a16="http://schemas.microsoft.com/office/drawing/2014/main" id="{C870DD70-D45B-9FA6-6CEF-CFEF0F0BD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4" y="5370714"/>
            <a:ext cx="4257761" cy="133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5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Diskrétní a spojité báze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jsme zpět u vektorových prostorů a jejich bází: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Budeme se zabývat reprezentací stavových vektorů, </a:t>
            </a:r>
            <a:r>
              <a:rPr lang="cs-CZ" sz="1200" dirty="0" err="1">
                <a:cs typeface="Times New Roman"/>
              </a:rPr>
              <a:t>bra</a:t>
            </a:r>
            <a:r>
              <a:rPr lang="cs-CZ" sz="1200" dirty="0">
                <a:cs typeface="Times New Roman"/>
              </a:rPr>
              <a:t> vektorů a operátorů v diskrétních, ale </a:t>
            </a:r>
          </a:p>
          <a:p>
            <a:r>
              <a:rPr lang="cs-CZ" sz="1200" dirty="0">
                <a:cs typeface="Times New Roman"/>
              </a:rPr>
              <a:t>hlavně spojitých bázích.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Proč to děláme, je nyní již celkem zřetelné… stavy </a:t>
            </a:r>
            <a:r>
              <a:rPr lang="cs-CZ" sz="1200" dirty="0" err="1">
                <a:cs typeface="Times New Roman"/>
              </a:rPr>
              <a:t>mikroobjektů</a:t>
            </a:r>
            <a:r>
              <a:rPr lang="cs-CZ" sz="1200" dirty="0">
                <a:cs typeface="Times New Roman"/>
              </a:rPr>
              <a:t>/částic se popisují stavovým vektorem/vlnovou funkcí a ty mohou být superpozicí elementárních stavů/funkcí, dostaneme se k nim výpočtem vlastních hodnot (reálná čísla) a vlastních funkcí operátorů, výsledek měření nám zprostředkuje určení střední hodnoty operátoru, střední hodnoty z vážených příspěvků mnoha možných vlastních stavů.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 </a:t>
            </a:r>
            <a:r>
              <a:rPr lang="cs-CZ" sz="1200" b="1" dirty="0">
                <a:cs typeface="Times New Roman"/>
              </a:rPr>
              <a:t>diskrétní, kompletní a ortonormální bázi</a:t>
            </a:r>
            <a:r>
              <a:rPr lang="cs-CZ" sz="1200" dirty="0">
                <a:cs typeface="Times New Roman"/>
              </a:rPr>
              <a:t>, které je tvořena nekonečnou sadu ket vektorů:</a:t>
            </a:r>
          </a:p>
          <a:p>
            <a:r>
              <a:rPr lang="cs-CZ" sz="1200" dirty="0">
                <a:cs typeface="Times New Roman"/>
              </a:rPr>
              <a:t>Tato sekvence vektorů je nekonečná, ale spočitatelná. Platí:		      kde </a:t>
            </a:r>
            <a:r>
              <a:rPr lang="cs-CZ" sz="1200" b="1" dirty="0" err="1">
                <a:cs typeface="Times New Roman"/>
              </a:rPr>
              <a:t>Kroneckerovo</a:t>
            </a:r>
            <a:r>
              <a:rPr lang="cs-CZ" sz="1200" b="1" dirty="0">
                <a:cs typeface="Times New Roman"/>
              </a:rPr>
              <a:t> delta </a:t>
            </a:r>
            <a:r>
              <a:rPr lang="cs-CZ" sz="1200" dirty="0">
                <a:cs typeface="Times New Roman"/>
              </a:rPr>
              <a:t>je: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Některé vlastnosti: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1763293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E8BB790-FFED-6090-6620-9CE6F7D5C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09" y="338735"/>
            <a:ext cx="1989531" cy="1786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F83DA-DB6B-1377-FE3E-CF18E4CAB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715" b="-59"/>
          <a:stretch/>
        </p:blipFill>
        <p:spPr>
          <a:xfrm>
            <a:off x="7855856" y="610487"/>
            <a:ext cx="145491" cy="208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5516CB-A9BB-09E5-C640-BC308072B085}"/>
              </a:ext>
            </a:extLst>
          </p:cNvPr>
          <p:cNvSpPr/>
          <p:nvPr/>
        </p:nvSpPr>
        <p:spPr>
          <a:xfrm>
            <a:off x="6812707" y="305387"/>
            <a:ext cx="1989533" cy="1820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1D528-69DB-E59E-EECB-17B0534964A9}"/>
              </a:ext>
            </a:extLst>
          </p:cNvPr>
          <p:cNvSpPr/>
          <p:nvPr/>
        </p:nvSpPr>
        <p:spPr>
          <a:xfrm>
            <a:off x="263215" y="2341867"/>
            <a:ext cx="8539026" cy="911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43DC7E-014E-384B-DD6D-331DD29D7F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50"/>
          <a:stretch/>
        </p:blipFill>
        <p:spPr>
          <a:xfrm>
            <a:off x="6628505" y="3526971"/>
            <a:ext cx="1524000" cy="179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CA1FC3-D277-BD96-7820-A4A8D4464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2340" y="3533082"/>
            <a:ext cx="469900" cy="165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A389B4-66C1-F181-E5FF-EC2F421B52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4605" y="3339803"/>
            <a:ext cx="431800" cy="1651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8A8B368-6943-5A1E-2204-5171B2D04F1E}"/>
              </a:ext>
            </a:extLst>
          </p:cNvPr>
          <p:cNvSpPr/>
          <p:nvPr/>
        </p:nvSpPr>
        <p:spPr>
          <a:xfrm>
            <a:off x="6673230" y="3504903"/>
            <a:ext cx="1524001" cy="202411"/>
          </a:xfrm>
          <a:prstGeom prst="ellipse">
            <a:avLst/>
          </a:prstGeom>
          <a:noFill/>
          <a:ln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6" name="Picture 15" descr="A black letter h on a white background&#10;&#10;Description automatically generated">
            <a:extLst>
              <a:ext uri="{FF2B5EF4-FFF2-40B4-BE49-F238E27FC236}">
                <a16:creationId xmlns:a16="http://schemas.microsoft.com/office/drawing/2014/main" id="{510F9530-E38C-F726-D9F9-B3A8A6E046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8346" y="3354319"/>
            <a:ext cx="174159" cy="1716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D61847-DDF7-0FE9-8086-E8A4861FD1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2055" y="3688978"/>
            <a:ext cx="1054100" cy="177800"/>
          </a:xfrm>
          <a:prstGeom prst="rect">
            <a:avLst/>
          </a:prstGeom>
        </p:spPr>
      </p:pic>
      <p:pic>
        <p:nvPicPr>
          <p:cNvPr id="21" name="Picture 20" descr="A close-up of a number&#10;&#10;Description automatically generated">
            <a:extLst>
              <a:ext uri="{FF2B5EF4-FFF2-40B4-BE49-F238E27FC236}">
                <a16:creationId xmlns:a16="http://schemas.microsoft.com/office/drawing/2014/main" id="{ACF210F9-C215-697D-8BC7-A3118E234F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3305" y="4028614"/>
            <a:ext cx="1219200" cy="368300"/>
          </a:xfrm>
          <a:prstGeom prst="rect">
            <a:avLst/>
          </a:prstGeom>
        </p:spPr>
      </p:pic>
      <p:pic>
        <p:nvPicPr>
          <p:cNvPr id="11" name="Picture 10" descr="A number of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BF1422FA-AA01-96AF-886E-6A6ED9BA43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628" y="4731994"/>
            <a:ext cx="984553" cy="1079139"/>
          </a:xfrm>
          <a:prstGeom prst="rect">
            <a:avLst/>
          </a:prstGeom>
        </p:spPr>
      </p:pic>
      <p:pic>
        <p:nvPicPr>
          <p:cNvPr id="13" name="Picture 12" descr="A close-up of a number&#10;&#10;Description automatically generated">
            <a:extLst>
              <a:ext uri="{FF2B5EF4-FFF2-40B4-BE49-F238E27FC236}">
                <a16:creationId xmlns:a16="http://schemas.microsoft.com/office/drawing/2014/main" id="{201180A3-15AC-E7D1-7F94-718194A10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4464" y="4930885"/>
            <a:ext cx="2260761" cy="56248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A7F291-D0AB-13E3-244D-C49BA219D126}"/>
              </a:ext>
            </a:extLst>
          </p:cNvPr>
          <p:cNvSpPr/>
          <p:nvPr/>
        </p:nvSpPr>
        <p:spPr>
          <a:xfrm>
            <a:off x="6796367" y="3996803"/>
            <a:ext cx="1535973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2" name="Picture 21" descr="A cross-section of a graph&#10;&#10;Description automatically generated">
            <a:extLst>
              <a:ext uri="{FF2B5EF4-FFF2-40B4-BE49-F238E27FC236}">
                <a16:creationId xmlns:a16="http://schemas.microsoft.com/office/drawing/2014/main" id="{2F0715EA-5A00-86B3-D17F-45C9B24F86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0508" y="4497159"/>
            <a:ext cx="1942097" cy="14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04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20b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Diskrétní a spojité báze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jsme zpět u vektorových prostorů a jejich bází: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Budeme se zabývat reprezentací stavových vektorů, </a:t>
            </a:r>
            <a:r>
              <a:rPr lang="cs-CZ" sz="1200" dirty="0" err="1">
                <a:cs typeface="Times New Roman"/>
              </a:rPr>
              <a:t>bra</a:t>
            </a:r>
            <a:r>
              <a:rPr lang="cs-CZ" sz="1200" dirty="0">
                <a:cs typeface="Times New Roman"/>
              </a:rPr>
              <a:t> vektorů a operátorů v diskrétních, ale </a:t>
            </a:r>
          </a:p>
          <a:p>
            <a:r>
              <a:rPr lang="cs-CZ" sz="1200" dirty="0">
                <a:cs typeface="Times New Roman"/>
              </a:rPr>
              <a:t>hlavně spojitých bázích.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Proč to děláme, je nyní již celkem zřetelné… stavy </a:t>
            </a:r>
            <a:r>
              <a:rPr lang="cs-CZ" sz="1200" dirty="0" err="1">
                <a:cs typeface="Times New Roman"/>
              </a:rPr>
              <a:t>mikroobjektů</a:t>
            </a:r>
            <a:r>
              <a:rPr lang="cs-CZ" sz="1200" dirty="0">
                <a:cs typeface="Times New Roman"/>
              </a:rPr>
              <a:t>/částic se popisují stavovým vektorem/vlnovou funkcí a ty mohou být superpozicí elementárních stavů/funkcí, dostaneme se k nim výpočtem vlastních hodnot (reálná čísla) a vlastních funkcí operátorů, výsledek měření nám zprostředkuje určení střední hodnoty operátoru, střední hodnoty z vážených příspěvků mnoha možných vlastních stavů.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případě kontinuální/</a:t>
            </a:r>
            <a:r>
              <a:rPr lang="cs-CZ" sz="1200" b="1" dirty="0">
                <a:cs typeface="Times New Roman"/>
              </a:rPr>
              <a:t>spojité, kompletní a ortonormální báze </a:t>
            </a:r>
            <a:r>
              <a:rPr lang="cs-CZ" sz="1200" dirty="0">
                <a:cs typeface="Times New Roman"/>
              </a:rPr>
              <a:t>máme nespočitatelné množství ket vektorů a místo </a:t>
            </a:r>
            <a:r>
              <a:rPr lang="cs-CZ" sz="1200" dirty="0" err="1">
                <a:cs typeface="Times New Roman"/>
              </a:rPr>
              <a:t>Kroneckerova</a:t>
            </a:r>
            <a:r>
              <a:rPr lang="cs-CZ" sz="1200" dirty="0">
                <a:cs typeface="Times New Roman"/>
              </a:rPr>
              <a:t> delta se používá tzv. </a:t>
            </a:r>
            <a:r>
              <a:rPr lang="cs-CZ" sz="1200" b="1" dirty="0" err="1">
                <a:cs typeface="Times New Roman"/>
              </a:rPr>
              <a:t>Diracova</a:t>
            </a:r>
            <a:r>
              <a:rPr lang="cs-CZ" sz="1200" b="1" dirty="0">
                <a:cs typeface="Times New Roman"/>
              </a:rPr>
              <a:t> delta funkce</a:t>
            </a:r>
            <a:r>
              <a:rPr lang="cs-CZ" sz="1200" dirty="0">
                <a:cs typeface="Times New Roman"/>
              </a:rPr>
              <a:t>:			  ta je definována: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platí pro ni následující vlastnosti:		   pro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1763293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E8BB790-FFED-6090-6620-9CE6F7D5C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09" y="338735"/>
            <a:ext cx="1989531" cy="1786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F83DA-DB6B-1377-FE3E-CF18E4CAB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715" b="-59"/>
          <a:stretch/>
        </p:blipFill>
        <p:spPr>
          <a:xfrm>
            <a:off x="7855856" y="610487"/>
            <a:ext cx="145491" cy="208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5516CB-A9BB-09E5-C640-BC308072B085}"/>
              </a:ext>
            </a:extLst>
          </p:cNvPr>
          <p:cNvSpPr/>
          <p:nvPr/>
        </p:nvSpPr>
        <p:spPr>
          <a:xfrm>
            <a:off x="6812707" y="305387"/>
            <a:ext cx="1989533" cy="1820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1D528-69DB-E59E-EECB-17B0534964A9}"/>
              </a:ext>
            </a:extLst>
          </p:cNvPr>
          <p:cNvSpPr/>
          <p:nvPr/>
        </p:nvSpPr>
        <p:spPr>
          <a:xfrm>
            <a:off x="263215" y="2341867"/>
            <a:ext cx="8539026" cy="911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8D8582-1AEF-54DB-3EE8-52042F265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455" y="4057588"/>
            <a:ext cx="1371600" cy="254000"/>
          </a:xfrm>
          <a:prstGeom prst="rect">
            <a:avLst/>
          </a:prstGeom>
        </p:spPr>
      </p:pic>
      <p:pic>
        <p:nvPicPr>
          <p:cNvPr id="25" name="Picture 24" descr="A math symbols with numbers and symbols&#10;&#10;Description automatically generated">
            <a:extLst>
              <a:ext uri="{FF2B5EF4-FFF2-40B4-BE49-F238E27FC236}">
                <a16:creationId xmlns:a16="http://schemas.microsoft.com/office/drawing/2014/main" id="{04212C46-AADA-AAC6-364B-311C50339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480" y="4068444"/>
            <a:ext cx="1371600" cy="368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1B36E8-198D-3CD6-AA18-E1AC80197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5143" y="4431314"/>
            <a:ext cx="596900" cy="190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EE563A-24E2-4FBE-5B4D-73C50803C2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3355" y="4431314"/>
            <a:ext cx="444500" cy="190500"/>
          </a:xfrm>
          <a:prstGeom prst="rect">
            <a:avLst/>
          </a:prstGeom>
        </p:spPr>
      </p:pic>
      <p:pic>
        <p:nvPicPr>
          <p:cNvPr id="31" name="Picture 30" descr="A black math symbols&#10;&#10;Description automatically generated with medium confidence">
            <a:extLst>
              <a:ext uri="{FF2B5EF4-FFF2-40B4-BE49-F238E27FC236}">
                <a16:creationId xmlns:a16="http://schemas.microsoft.com/office/drawing/2014/main" id="{7CD9BAE9-2132-BE45-F6F5-0FA7961909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5143" y="4687625"/>
            <a:ext cx="2882900" cy="406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8882DD5-4D1A-3977-4563-B2448223A292}"/>
              </a:ext>
            </a:extLst>
          </p:cNvPr>
          <p:cNvSpPr txBox="1"/>
          <p:nvPr/>
        </p:nvSpPr>
        <p:spPr>
          <a:xfrm>
            <a:off x="4575868" y="4877031"/>
            <a:ext cx="71766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/>
              <a:t>jinde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B1C2E5-32FD-3920-8A7A-554C884F6740}"/>
              </a:ext>
            </a:extLst>
          </p:cNvPr>
          <p:cNvSpPr/>
          <p:nvPr/>
        </p:nvSpPr>
        <p:spPr>
          <a:xfrm>
            <a:off x="4583961" y="4687625"/>
            <a:ext cx="174156" cy="197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0B3BDE-301C-20DD-5D35-FF6269BE7C95}"/>
              </a:ext>
            </a:extLst>
          </p:cNvPr>
          <p:cNvSpPr txBox="1"/>
          <p:nvPr/>
        </p:nvSpPr>
        <p:spPr>
          <a:xfrm>
            <a:off x="4489146" y="4701364"/>
            <a:ext cx="376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pro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0E6DDF8-BF1E-8C12-6B0C-C3D2C33B648A}"/>
              </a:ext>
            </a:extLst>
          </p:cNvPr>
          <p:cNvSpPr/>
          <p:nvPr/>
        </p:nvSpPr>
        <p:spPr>
          <a:xfrm>
            <a:off x="2617419" y="4382352"/>
            <a:ext cx="1436692" cy="2711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A0BED8-C743-A803-530B-F1D889679C08}"/>
              </a:ext>
            </a:extLst>
          </p:cNvPr>
          <p:cNvSpPr/>
          <p:nvPr/>
        </p:nvSpPr>
        <p:spPr>
          <a:xfrm>
            <a:off x="2617419" y="4694496"/>
            <a:ext cx="2920624" cy="4287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CC81C9D-3210-B06F-5005-8EBFB9E2D1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5143" y="5216274"/>
            <a:ext cx="2336800" cy="2413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E0BD44C-8F83-5AC1-21E0-FCC27C58CFAD}"/>
              </a:ext>
            </a:extLst>
          </p:cNvPr>
          <p:cNvSpPr/>
          <p:nvPr/>
        </p:nvSpPr>
        <p:spPr>
          <a:xfrm>
            <a:off x="2617419" y="5170132"/>
            <a:ext cx="2920624" cy="346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7" name="Picture 16" descr="A graph with a line and a dotted line&#10;&#10;Description automatically generated">
            <a:extLst>
              <a:ext uri="{FF2B5EF4-FFF2-40B4-BE49-F238E27FC236}">
                <a16:creationId xmlns:a16="http://schemas.microsoft.com/office/drawing/2014/main" id="{D7B9AD43-15E4-25C4-6431-405195F5C3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2196" y="4858475"/>
            <a:ext cx="1580190" cy="1219376"/>
          </a:xfrm>
          <a:prstGeom prst="rect">
            <a:avLst/>
          </a:prstGeom>
        </p:spPr>
      </p:pic>
      <p:pic>
        <p:nvPicPr>
          <p:cNvPr id="19" name="Picture 18" descr="A math problem with a number&#10;&#10;Description automatically generated with medium confidence">
            <a:extLst>
              <a:ext uri="{FF2B5EF4-FFF2-40B4-BE49-F238E27FC236}">
                <a16:creationId xmlns:a16="http://schemas.microsoft.com/office/drawing/2014/main" id="{43115ADA-B9B7-A4B7-5A9A-808A8F35AC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8108" y="5574172"/>
            <a:ext cx="2006600" cy="4191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6333C59-5ED4-82FC-53FD-B7C6DFDEE030}"/>
              </a:ext>
            </a:extLst>
          </p:cNvPr>
          <p:cNvSpPr/>
          <p:nvPr/>
        </p:nvSpPr>
        <p:spPr>
          <a:xfrm>
            <a:off x="2618745" y="5572802"/>
            <a:ext cx="2234838" cy="4287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AB1380-742C-78F1-9D7D-0611848BAFEE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1691428" y="4908874"/>
            <a:ext cx="925991" cy="4280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F5F5245E-D63C-4DA4-FF63-0B129C9FAC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33274" y="6210410"/>
            <a:ext cx="1371600" cy="3972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97BACE0-45B1-5FEC-4206-4E747A7B92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1347" y="6650776"/>
            <a:ext cx="428703" cy="167319"/>
          </a:xfrm>
          <a:prstGeom prst="rect">
            <a:avLst/>
          </a:prstGeom>
        </p:spPr>
      </p:pic>
      <p:pic>
        <p:nvPicPr>
          <p:cNvPr id="45" name="Picture 44" descr="A graph of a function&#10;&#10;Description automatically generated">
            <a:extLst>
              <a:ext uri="{FF2B5EF4-FFF2-40B4-BE49-F238E27FC236}">
                <a16:creationId xmlns:a16="http://schemas.microsoft.com/office/drawing/2014/main" id="{2AB7E4BC-54E6-CE2F-E707-AF7204E9BD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86179" y="4058742"/>
            <a:ext cx="1268966" cy="21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Reprezentace stavových vektorů, </a:t>
            </a:r>
            <a:r>
              <a:rPr lang="cs-CZ" sz="1200" dirty="0" err="1">
                <a:cs typeface="Times New Roman"/>
              </a:rPr>
              <a:t>bra</a:t>
            </a:r>
            <a:r>
              <a:rPr lang="cs-CZ" sz="1200" dirty="0">
                <a:cs typeface="Times New Roman"/>
              </a:rPr>
              <a:t> vektorů a operátorů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Rozložme vlnovou funkci do vlastních funkcí </a:t>
            </a:r>
            <a:r>
              <a:rPr lang="cs-CZ" sz="1200" b="1" dirty="0" err="1">
                <a:cs typeface="Times New Roman"/>
              </a:rPr>
              <a:t>hermiteovského</a:t>
            </a:r>
            <a:r>
              <a:rPr lang="cs-CZ" sz="1200" b="1" dirty="0">
                <a:cs typeface="Times New Roman"/>
              </a:rPr>
              <a:t> operátoru: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Pak po </a:t>
            </a:r>
            <a:r>
              <a:rPr lang="cs-CZ" sz="1200" dirty="0" err="1">
                <a:cs typeface="Times New Roman"/>
              </a:rPr>
              <a:t>přenásobení</a:t>
            </a:r>
            <a:r>
              <a:rPr lang="cs-CZ" sz="1200" dirty="0">
                <a:cs typeface="Times New Roman"/>
              </a:rPr>
              <a:t> zleva: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Integrace obou stran: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Výsledek pro různá spektra: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391227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letter on a piece of paper&#10;&#10;Description automatically generated">
            <a:extLst>
              <a:ext uri="{FF2B5EF4-FFF2-40B4-BE49-F238E27FC236}">
                <a16:creationId xmlns:a16="http://schemas.microsoft.com/office/drawing/2014/main" id="{C5DE011C-00C5-CC4E-17D5-CF26C9B7A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54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9749" y="1387784"/>
            <a:ext cx="34417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D30AE-F9F6-2061-2A16-0B62FBEE1C99}"/>
              </a:ext>
            </a:extLst>
          </p:cNvPr>
          <p:cNvSpPr txBox="1"/>
          <p:nvPr/>
        </p:nvSpPr>
        <p:spPr>
          <a:xfrm>
            <a:off x="5934626" y="1110785"/>
            <a:ext cx="1951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Uvažujme operátor hybnosti</a:t>
            </a:r>
          </a:p>
        </p:txBody>
      </p:sp>
      <p:pic>
        <p:nvPicPr>
          <p:cNvPr id="9" name="Picture 8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B916472E-5E1C-5C7B-605D-88E93F2C9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76"/>
                    </a14:imgEffect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8211" y="2128052"/>
            <a:ext cx="5651500" cy="132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192444-319B-71E0-43AE-B8CC4A2A1551}"/>
              </a:ext>
            </a:extLst>
          </p:cNvPr>
          <p:cNvSpPr txBox="1"/>
          <p:nvPr/>
        </p:nvSpPr>
        <p:spPr>
          <a:xfrm>
            <a:off x="1734289" y="2987187"/>
            <a:ext cx="1952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Obecně jakákoliv </a:t>
            </a:r>
            <a:br>
              <a:rPr lang="cs-CZ" sz="1200" dirty="0"/>
            </a:br>
            <a:r>
              <a:rPr lang="cs-CZ" sz="1200" dirty="0"/>
              <a:t>hybnost (stejná či jiná než </a:t>
            </a:r>
            <a:r>
              <a:rPr lang="cs-CZ" sz="1200" i="1" dirty="0"/>
              <a:t>p</a:t>
            </a:r>
            <a:r>
              <a:rPr lang="cs-CZ" sz="1200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26F119-3520-99F3-9674-0453D38E1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8211" y="3726018"/>
            <a:ext cx="5651500" cy="1409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418739-E17A-6E5B-6DF9-5E0895F988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3991" y="5203823"/>
            <a:ext cx="4714240" cy="15905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2F8749-05D8-A2F4-070E-DA032A38F430}"/>
              </a:ext>
            </a:extLst>
          </p:cNvPr>
          <p:cNvSpPr txBox="1"/>
          <p:nvPr/>
        </p:nvSpPr>
        <p:spPr>
          <a:xfrm>
            <a:off x="7433633" y="223136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C5B4D3-24F4-945A-290F-8A4DEFF56C16}"/>
              </a:ext>
            </a:extLst>
          </p:cNvPr>
          <p:cNvSpPr txBox="1"/>
          <p:nvPr/>
        </p:nvSpPr>
        <p:spPr>
          <a:xfrm>
            <a:off x="8646466" y="143734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1.</a:t>
            </a:r>
          </a:p>
        </p:txBody>
      </p:sp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D96214C7-B9DA-41B0-9EE6-B8DDA74894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563"/>
          <a:stretch/>
        </p:blipFill>
        <p:spPr>
          <a:xfrm rot="2737194">
            <a:off x="7896157" y="2192152"/>
            <a:ext cx="901056" cy="44774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E3B6F7-E335-2A09-6909-E7122505A5F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186678" y="2572608"/>
            <a:ext cx="0" cy="3870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007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Reprezentace stavových vektorů, </a:t>
            </a:r>
            <a:r>
              <a:rPr lang="cs-CZ" sz="1200" dirty="0" err="1">
                <a:cs typeface="Times New Roman"/>
              </a:rPr>
              <a:t>bra</a:t>
            </a:r>
            <a:r>
              <a:rPr lang="cs-CZ" sz="1200" dirty="0">
                <a:cs typeface="Times New Roman"/>
              </a:rPr>
              <a:t> vektorů a operátorů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koeficient </a:t>
            </a:r>
            <a:r>
              <a:rPr lang="cs-CZ" sz="1200" i="1" dirty="0">
                <a:cs typeface="Times New Roman"/>
              </a:rPr>
              <a:t>C(p‘)</a:t>
            </a:r>
            <a:r>
              <a:rPr lang="cs-CZ" sz="1200" dirty="0">
                <a:cs typeface="Times New Roman"/>
              </a:rPr>
              <a:t>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Platí, že: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Můžeme dále psát: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Dle rovnice č.2: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 </a:t>
            </a:r>
            <a:r>
              <a:rPr lang="cs-CZ" sz="1200" i="1" dirty="0">
                <a:cs typeface="Times New Roman"/>
              </a:rPr>
              <a:t>C(p‘) </a:t>
            </a:r>
            <a:r>
              <a:rPr lang="cs-CZ" sz="1200" dirty="0">
                <a:cs typeface="Times New Roman"/>
              </a:rPr>
              <a:t>stejně jako v rovnici 2. lze psát: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391227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7B5B2-78E3-E1B9-8C0C-9572698D0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383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655" y="1487555"/>
            <a:ext cx="4709160" cy="608018"/>
          </a:xfrm>
          <a:prstGeom prst="rect">
            <a:avLst/>
          </a:prstGeom>
        </p:spPr>
      </p:pic>
      <p:pic>
        <p:nvPicPr>
          <p:cNvPr id="13" name="Picture 12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F1CE0D93-1986-08C8-3D8E-50A71F7A1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431"/>
                    </a14:imgEffect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175" y="2182447"/>
            <a:ext cx="4211880" cy="1311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E25CBF-AF53-E111-0DEC-4C5B4E31DF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3687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365" y="3516305"/>
            <a:ext cx="2491740" cy="5055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099D95-6C03-728F-BE39-86EB664362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9305" y="4091825"/>
            <a:ext cx="3520440" cy="6056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7D4E54-43F4-DFD7-1126-39B9601D3AF5}"/>
              </a:ext>
            </a:extLst>
          </p:cNvPr>
          <p:cNvSpPr txBox="1"/>
          <p:nvPr/>
        </p:nvSpPr>
        <p:spPr>
          <a:xfrm>
            <a:off x="4780196" y="3774715"/>
            <a:ext cx="1072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Bázová funkce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9A31E1B-E62E-151B-6E38-9B6F9EEADB0A}"/>
              </a:ext>
            </a:extLst>
          </p:cNvPr>
          <p:cNvSpPr/>
          <p:nvPr/>
        </p:nvSpPr>
        <p:spPr>
          <a:xfrm>
            <a:off x="4606290" y="3986267"/>
            <a:ext cx="396525" cy="726561"/>
          </a:xfrm>
          <a:prstGeom prst="ellipse">
            <a:avLst/>
          </a:prstGeom>
          <a:noFill/>
          <a:ln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4" name="Picture 23" descr="A close up of a text&#10;&#10;Description automatically generated">
            <a:extLst>
              <a:ext uri="{FF2B5EF4-FFF2-40B4-BE49-F238E27FC236}">
                <a16:creationId xmlns:a16="http://schemas.microsoft.com/office/drawing/2014/main" id="{6ECAE985-AD0F-DE47-79D7-D8A8ABA6C9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6415" y="4738832"/>
            <a:ext cx="2474075" cy="505375"/>
          </a:xfrm>
          <a:prstGeom prst="rect">
            <a:avLst/>
          </a:prstGeom>
        </p:spPr>
      </p:pic>
      <p:pic>
        <p:nvPicPr>
          <p:cNvPr id="26" name="Picture 25" descr="A close up of a white board with writing on it&#10;&#10;Description automatically generated">
            <a:extLst>
              <a:ext uri="{FF2B5EF4-FFF2-40B4-BE49-F238E27FC236}">
                <a16:creationId xmlns:a16="http://schemas.microsoft.com/office/drawing/2014/main" id="{52415FD6-F74D-6116-6FA0-5B84955369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6760" y="5361579"/>
            <a:ext cx="4399280" cy="12859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1BC7B7B-FD3B-B06F-8584-740C917D3CB3}"/>
              </a:ext>
            </a:extLst>
          </p:cNvPr>
          <p:cNvSpPr txBox="1"/>
          <p:nvPr/>
        </p:nvSpPr>
        <p:spPr>
          <a:xfrm>
            <a:off x="5430421" y="416109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D87D13-949B-9272-AC27-C1CFDB9A5E50}"/>
              </a:ext>
            </a:extLst>
          </p:cNvPr>
          <p:cNvSpPr txBox="1"/>
          <p:nvPr/>
        </p:nvSpPr>
        <p:spPr>
          <a:xfrm>
            <a:off x="7651260" y="581988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5AC0620-E2C0-8DB6-4CF8-1F38D538F17F}"/>
              </a:ext>
            </a:extLst>
          </p:cNvPr>
          <p:cNvSpPr/>
          <p:nvPr/>
        </p:nvSpPr>
        <p:spPr>
          <a:xfrm>
            <a:off x="6107430" y="5237687"/>
            <a:ext cx="1408610" cy="726561"/>
          </a:xfrm>
          <a:prstGeom prst="ellipse">
            <a:avLst/>
          </a:prstGeom>
          <a:noFill/>
          <a:ln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099BAF-3F2D-2F14-B35C-0E3C8BACF827}"/>
              </a:ext>
            </a:extLst>
          </p:cNvPr>
          <p:cNvSpPr txBox="1"/>
          <p:nvPr/>
        </p:nvSpPr>
        <p:spPr>
          <a:xfrm>
            <a:off x="6052736" y="4953652"/>
            <a:ext cx="1681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Podobně jako rovnice 1.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E75792-4A88-57D9-3D93-B7B7901845D6}"/>
              </a:ext>
            </a:extLst>
          </p:cNvPr>
          <p:cNvCxnSpPr>
            <a:cxnSpLocks/>
          </p:cNvCxnSpPr>
          <p:nvPr/>
        </p:nvCxnSpPr>
        <p:spPr>
          <a:xfrm>
            <a:off x="7516040" y="1850065"/>
            <a:ext cx="0" cy="2680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red stamp with text&#10;&#10;Description automatically generated">
            <a:extLst>
              <a:ext uri="{FF2B5EF4-FFF2-40B4-BE49-F238E27FC236}">
                <a16:creationId xmlns:a16="http://schemas.microsoft.com/office/drawing/2014/main" id="{B47E31D0-287D-C7FC-E0D2-B7D8DCA1A10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7563"/>
          <a:stretch/>
        </p:blipFill>
        <p:spPr>
          <a:xfrm rot="2737194">
            <a:off x="7200732" y="1421497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17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Reprezentace stavových vektorů, </a:t>
            </a:r>
            <a:r>
              <a:rPr lang="cs-CZ" sz="1200" dirty="0" err="1">
                <a:cs typeface="Times New Roman"/>
              </a:rPr>
              <a:t>bra</a:t>
            </a:r>
            <a:r>
              <a:rPr lang="cs-CZ" sz="1200" dirty="0">
                <a:cs typeface="Times New Roman"/>
              </a:rPr>
              <a:t> vektorů a operátorů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Porovnáme-li vztahy 3. a 4., tedy:							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Pak je zjevné, že platí pro bázové funkce:				a srovnáme-li s: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Nyní vidíme, co jsou tyto funkce zač i ve vztahu k našim původním popisům pomocí vlnového klubka.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 zjevné, že obě reprezentace vlnové funkce musí být </a:t>
            </a:r>
            <a:r>
              <a:rPr lang="cs-CZ" sz="1200" dirty="0" err="1">
                <a:cs typeface="Times New Roman"/>
              </a:rPr>
              <a:t>normalizovatelné</a:t>
            </a:r>
            <a:r>
              <a:rPr lang="cs-CZ" sz="1200" dirty="0">
                <a:cs typeface="Times New Roman"/>
              </a:rPr>
              <a:t>: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Pokud je vlnová funkce v souřadnicové reprezentaci normalizována (pozor, trochu jiný zápis):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Pak bude i vlnová funkce v </a:t>
            </a:r>
            <a:r>
              <a:rPr lang="cs-CZ" sz="1200" dirty="0" err="1">
                <a:cs typeface="Times New Roman"/>
              </a:rPr>
              <a:t>hybnostní</a:t>
            </a:r>
            <a:r>
              <a:rPr lang="cs-CZ" sz="1200" dirty="0">
                <a:cs typeface="Times New Roman"/>
              </a:rPr>
              <a:t> reprezentaci: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platí tzv. </a:t>
            </a:r>
            <a:r>
              <a:rPr lang="cs-CZ" sz="1200" dirty="0" err="1">
                <a:cs typeface="Times New Roman"/>
              </a:rPr>
              <a:t>Parsevalův</a:t>
            </a:r>
            <a:r>
              <a:rPr lang="cs-CZ" sz="1200" dirty="0">
                <a:cs typeface="Times New Roman"/>
              </a:rPr>
              <a:t> teorém – matematický pojem, zde ovšem jasného fyzikálního významu pro pravděpodobnostní interpretaci: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 převodu operátorů mezi reprezentacemi je možno využít střední hodnotu,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cokoliv měřitelného by nemělo být závislé na matematickém zápisu, reprezentaci: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tedy prakticky pro normalizované funkce: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391227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writing on a white surface&#10;&#10;Description automatically generated">
            <a:extLst>
              <a:ext uri="{FF2B5EF4-FFF2-40B4-BE49-F238E27FC236}">
                <a16:creationId xmlns:a16="http://schemas.microsoft.com/office/drawing/2014/main" id="{7ECCE091-EA72-C1C8-8172-1EE904B3F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0842" y="1334694"/>
            <a:ext cx="2352648" cy="519314"/>
          </a:xfrm>
          <a:prstGeom prst="rect">
            <a:avLst/>
          </a:prstGeom>
        </p:spPr>
      </p:pic>
      <p:pic>
        <p:nvPicPr>
          <p:cNvPr id="9" name="Picture 8" descr="A writing on a wall&#10;&#10;Description automatically generated">
            <a:extLst>
              <a:ext uri="{FF2B5EF4-FFF2-40B4-BE49-F238E27FC236}">
                <a16:creationId xmlns:a16="http://schemas.microsoft.com/office/drawing/2014/main" id="{E4DC914C-FF4F-8EF2-0A1E-FF96160F3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4201" y="1334694"/>
            <a:ext cx="2406979" cy="519314"/>
          </a:xfrm>
          <a:prstGeom prst="rect">
            <a:avLst/>
          </a:prstGeom>
        </p:spPr>
      </p:pic>
      <p:pic>
        <p:nvPicPr>
          <p:cNvPr id="11" name="Picture 10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1157CE9F-F54C-C4AC-0B7D-1A85F632D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360" y="2027460"/>
            <a:ext cx="1040130" cy="935066"/>
          </a:xfrm>
          <a:prstGeom prst="rect">
            <a:avLst/>
          </a:prstGeom>
        </p:spPr>
      </p:pic>
      <p:pic>
        <p:nvPicPr>
          <p:cNvPr id="12" name="Picture 11" descr="A group of math equations&#10;&#10;Description automatically generated">
            <a:extLst>
              <a:ext uri="{FF2B5EF4-FFF2-40B4-BE49-F238E27FC236}">
                <a16:creationId xmlns:a16="http://schemas.microsoft.com/office/drawing/2014/main" id="{66D2B9E9-560F-3437-6EA1-85F3AF3A6D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0777" y="1900305"/>
            <a:ext cx="2616625" cy="118937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4E93E1C-0D75-FED4-8F36-4C3C23076F72}"/>
              </a:ext>
            </a:extLst>
          </p:cNvPr>
          <p:cNvSpPr/>
          <p:nvPr/>
        </p:nvSpPr>
        <p:spPr>
          <a:xfrm>
            <a:off x="7440930" y="2388870"/>
            <a:ext cx="396525" cy="309383"/>
          </a:xfrm>
          <a:prstGeom prst="ellipse">
            <a:avLst/>
          </a:prstGeom>
          <a:noFill/>
          <a:ln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716506-B551-49E2-C8F3-DA74DDFB4B54}"/>
              </a:ext>
            </a:extLst>
          </p:cNvPr>
          <p:cNvSpPr/>
          <p:nvPr/>
        </p:nvSpPr>
        <p:spPr>
          <a:xfrm>
            <a:off x="7536180" y="2769344"/>
            <a:ext cx="396525" cy="309383"/>
          </a:xfrm>
          <a:prstGeom prst="ellipse">
            <a:avLst/>
          </a:prstGeom>
          <a:noFill/>
          <a:ln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7" name="Picture 16" descr="A red stamp with text&#10;&#10;Description automatically generated">
            <a:extLst>
              <a:ext uri="{FF2B5EF4-FFF2-40B4-BE49-F238E27FC236}">
                <a16:creationId xmlns:a16="http://schemas.microsoft.com/office/drawing/2014/main" id="{4EE9E133-7C79-F33C-AF75-B529F544A43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563"/>
          <a:stretch/>
        </p:blipFill>
        <p:spPr>
          <a:xfrm rot="2737194">
            <a:off x="4186374" y="2473095"/>
            <a:ext cx="901056" cy="4477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70B95C-48DB-2ABA-D94E-6AC717007AE9}"/>
              </a:ext>
            </a:extLst>
          </p:cNvPr>
          <p:cNvSpPr/>
          <p:nvPr/>
        </p:nvSpPr>
        <p:spPr>
          <a:xfrm>
            <a:off x="3045383" y="1946033"/>
            <a:ext cx="1218007" cy="10984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5" name="Picture 24" descr="A black and white math symbols&#10;&#10;Description automatically generated">
            <a:extLst>
              <a:ext uri="{FF2B5EF4-FFF2-40B4-BE49-F238E27FC236}">
                <a16:creationId xmlns:a16="http://schemas.microsoft.com/office/drawing/2014/main" id="{994E406B-A29F-8FFC-D6BB-84E784D19B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8929" y="3785029"/>
            <a:ext cx="2069082" cy="377886"/>
          </a:xfrm>
          <a:prstGeom prst="rect">
            <a:avLst/>
          </a:prstGeom>
        </p:spPr>
      </p:pic>
      <p:pic>
        <p:nvPicPr>
          <p:cNvPr id="28" name="Picture 27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4993B50B-104A-F1B2-7F6E-611AEEE19C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1696" y="4162915"/>
            <a:ext cx="2069081" cy="371835"/>
          </a:xfrm>
          <a:prstGeom prst="rect">
            <a:avLst/>
          </a:prstGeom>
        </p:spPr>
      </p:pic>
      <p:pic>
        <p:nvPicPr>
          <p:cNvPr id="30" name="Picture 29" descr="A close-up of a math problem&#10;&#10;Description automatically generated">
            <a:extLst>
              <a:ext uri="{FF2B5EF4-FFF2-40B4-BE49-F238E27FC236}">
                <a16:creationId xmlns:a16="http://schemas.microsoft.com/office/drawing/2014/main" id="{4119E642-EB9C-73EC-9272-9AA2E550AF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51546" y="4831617"/>
            <a:ext cx="3353163" cy="1072171"/>
          </a:xfrm>
          <a:prstGeom prst="rect">
            <a:avLst/>
          </a:prstGeom>
        </p:spPr>
      </p:pic>
      <p:pic>
        <p:nvPicPr>
          <p:cNvPr id="31" name="Picture 30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266165CD-D113-FBA1-7F77-14C1EBD78F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3981" y="5758464"/>
            <a:ext cx="1054100" cy="406400"/>
          </a:xfrm>
          <a:prstGeom prst="rect">
            <a:avLst/>
          </a:prstGeom>
        </p:spPr>
      </p:pic>
      <p:pic>
        <p:nvPicPr>
          <p:cNvPr id="33" name="Picture 32" descr="A writing on a piece of paper&#10;&#10;Description automatically generated">
            <a:extLst>
              <a:ext uri="{FF2B5EF4-FFF2-40B4-BE49-F238E27FC236}">
                <a16:creationId xmlns:a16="http://schemas.microsoft.com/office/drawing/2014/main" id="{58BFDA25-99E4-697E-F7AD-AB7CAB4A2D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9078" y="6105536"/>
            <a:ext cx="3775965" cy="596205"/>
          </a:xfrm>
          <a:prstGeom prst="rect">
            <a:avLst/>
          </a:prstGeom>
        </p:spPr>
      </p:pic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4F42A23F-43FA-A324-C95E-99E50EFBF6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563"/>
          <a:stretch/>
        </p:blipFill>
        <p:spPr>
          <a:xfrm rot="2737194">
            <a:off x="6808801" y="6036314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52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Určení operátoru souřadnice v </a:t>
            </a:r>
            <a:r>
              <a:rPr lang="cs-CZ" sz="1200" dirty="0" err="1">
                <a:cs typeface="Times New Roman"/>
              </a:rPr>
              <a:t>hybnostní</a:t>
            </a:r>
            <a:r>
              <a:rPr lang="cs-CZ" sz="1200" dirty="0">
                <a:cs typeface="Times New Roman"/>
              </a:rPr>
              <a:t>/momentové reprezentaci: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Vyjdeme z rovnosti pro střední hodnotu v různých reprezentacích: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První integrál rozepíšeme pomocí známých vztahů:						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Víme, že funkce		       reprezentují tentýž kvantový stav, jen v různých reprezentacích.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        jsou vlastní funkce operátoru					v souřadnicové reprezentaci, které tvoří bázi.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Můžeme tedy počítat: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pic>
        <p:nvPicPr>
          <p:cNvPr id="5" name="Picture 4" descr="A math equation written on a white paper&#10;&#10;Description automatically generated">
            <a:extLst>
              <a:ext uri="{FF2B5EF4-FFF2-40B4-BE49-F238E27FC236}">
                <a16:creationId xmlns:a16="http://schemas.microsoft.com/office/drawing/2014/main" id="{2281AE25-3764-B863-279C-4FE7E27A7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961" y="1197809"/>
            <a:ext cx="3141133" cy="509924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452891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7" name="Picture 6" descr="A close up of a note&#10;&#10;Description automatically generated">
            <a:extLst>
              <a:ext uri="{FF2B5EF4-FFF2-40B4-BE49-F238E27FC236}">
                <a16:creationId xmlns:a16="http://schemas.microsoft.com/office/drawing/2014/main" id="{00499587-CF7E-541B-7F04-30CB8D0E7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417" y="1838413"/>
            <a:ext cx="1968500" cy="469900"/>
          </a:xfrm>
          <a:prstGeom prst="rect">
            <a:avLst/>
          </a:prstGeom>
        </p:spPr>
      </p:pic>
      <p:pic>
        <p:nvPicPr>
          <p:cNvPr id="10" name="Picture 9" descr="A math equation written on a white surface&#10;&#10;Description automatically generated">
            <a:extLst>
              <a:ext uri="{FF2B5EF4-FFF2-40B4-BE49-F238E27FC236}">
                <a16:creationId xmlns:a16="http://schemas.microsoft.com/office/drawing/2014/main" id="{22792601-303A-4100-57D5-6716E721D8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4382" y="1838413"/>
            <a:ext cx="17399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9D0AF0-4435-A222-773A-1ED0D34EDD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684" y="2341029"/>
            <a:ext cx="1003300" cy="279400"/>
          </a:xfrm>
          <a:prstGeom prst="rect">
            <a:avLst/>
          </a:prstGeom>
        </p:spPr>
      </p:pic>
      <p:pic>
        <p:nvPicPr>
          <p:cNvPr id="14" name="Picture 13" descr="A close up of a letter&#10;&#10;Description automatically generated">
            <a:extLst>
              <a:ext uri="{FF2B5EF4-FFF2-40B4-BE49-F238E27FC236}">
                <a16:creationId xmlns:a16="http://schemas.microsoft.com/office/drawing/2014/main" id="{EFEC2513-039E-3832-A254-4059420103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255" y="2683226"/>
            <a:ext cx="660400" cy="355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57C6CD-394E-BAFE-FF3D-B05DC790E4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8433" y="2683226"/>
            <a:ext cx="1663700" cy="304800"/>
          </a:xfrm>
          <a:prstGeom prst="rect">
            <a:avLst/>
          </a:prstGeom>
        </p:spPr>
      </p:pic>
      <p:pic>
        <p:nvPicPr>
          <p:cNvPr id="18" name="Picture 17" descr="A white paper with math equations&#10;&#10;Description automatically generated">
            <a:extLst>
              <a:ext uri="{FF2B5EF4-FFF2-40B4-BE49-F238E27FC236}">
                <a16:creationId xmlns:a16="http://schemas.microsoft.com/office/drawing/2014/main" id="{9B73B6AE-8927-4619-7994-0920DB5B5A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920" y="3108887"/>
            <a:ext cx="4786013" cy="36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52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red stamp with text&#10;&#10;Description automatically generated">
            <a:extLst>
              <a:ext uri="{FF2B5EF4-FFF2-40B4-BE49-F238E27FC236}">
                <a16:creationId xmlns:a16="http://schemas.microsoft.com/office/drawing/2014/main" id="{D7BB7AF8-80A9-5DDB-795D-2DE9009F3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8075169" y="6155544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Souřadnicová a momentová reprezentace a jejich operátory: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Báze je tvořena nekonečným počtem ket vektorů		, vlastních vektorů operátoru pozice/souřadnice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Platí </a:t>
            </a:r>
            <a:r>
              <a:rPr lang="cs-CZ" sz="1200" dirty="0" err="1">
                <a:cs typeface="Times New Roman"/>
              </a:rPr>
              <a:t>ortonormalita</a:t>
            </a:r>
            <a:r>
              <a:rPr lang="cs-CZ" sz="1200" dirty="0">
                <a:cs typeface="Times New Roman"/>
              </a:rPr>
              <a:t>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 stavový vektor ket pak: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značí komponenty stavového vektoru v bázi		  a tedy: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Toto je tedy naše vlnová funkce a její místo v </a:t>
            </a:r>
            <a:r>
              <a:rPr lang="cs-CZ" sz="1200" dirty="0" err="1">
                <a:cs typeface="Times New Roman"/>
              </a:rPr>
              <a:t>Diracově</a:t>
            </a:r>
            <a:r>
              <a:rPr lang="cs-CZ" sz="1200" dirty="0">
                <a:cs typeface="Times New Roman"/>
              </a:rPr>
              <a:t> symbolice:		   a pro kterou platí </a:t>
            </a:r>
            <a:r>
              <a:rPr lang="cs-CZ" sz="1200" dirty="0" err="1">
                <a:cs typeface="Times New Roman"/>
              </a:rPr>
              <a:t>Bornova</a:t>
            </a:r>
            <a:r>
              <a:rPr lang="cs-CZ" sz="1200" dirty="0">
                <a:cs typeface="Times New Roman"/>
              </a:rPr>
              <a:t> interpretace			      jako pravděpodobnosti polohy </a:t>
            </a:r>
            <a:r>
              <a:rPr lang="cs-CZ" sz="1200" dirty="0" err="1">
                <a:cs typeface="Times New Roman"/>
              </a:rPr>
              <a:t>mikroobjektu</a:t>
            </a:r>
            <a:r>
              <a:rPr lang="cs-CZ" sz="1200" dirty="0">
                <a:cs typeface="Times New Roman"/>
              </a:rPr>
              <a:t> v objemu d</a:t>
            </a:r>
            <a:r>
              <a:rPr lang="cs-CZ" sz="1200" baseline="30000" dirty="0">
                <a:cs typeface="Times New Roman"/>
              </a:rPr>
              <a:t>3</a:t>
            </a:r>
            <a:r>
              <a:rPr lang="cs-CZ" sz="1200" dirty="0">
                <a:cs typeface="Times New Roman"/>
              </a:rPr>
              <a:t>r.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Skalární součin dvou stavových vektorů lze pak také psát, s pomocí jednotkového operátoru, jako: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Podobně pro momentovou reprezentaci.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Operátor hybnosti v souřadnicové reprezentaci: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Lze odvodit aplikací operátoru gradientu na vlnovou funkci rovinné vlny                                               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Pak můžeme přepsat </a:t>
            </a:r>
            <a:r>
              <a:rPr lang="cs-CZ" sz="1200" dirty="0" err="1">
                <a:cs typeface="Times New Roman"/>
              </a:rPr>
              <a:t>Hamiltonův</a:t>
            </a:r>
            <a:r>
              <a:rPr lang="cs-CZ" sz="1200" dirty="0">
                <a:cs typeface="Times New Roman"/>
              </a:rPr>
              <a:t> operátor				jako: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5" y="832105"/>
            <a:ext cx="413452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group of symbols with arrows&#10;&#10;Description automatically generated with medium confidence">
            <a:extLst>
              <a:ext uri="{FF2B5EF4-FFF2-40B4-BE49-F238E27FC236}">
                <a16:creationId xmlns:a16="http://schemas.microsoft.com/office/drawing/2014/main" id="{147A4CF1-C841-0096-06AC-A7BA1F47A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687" y="1430759"/>
            <a:ext cx="495024" cy="308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FA30DA-89DD-0070-2D34-03D4FB3B6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062" y="1362681"/>
            <a:ext cx="218151" cy="367412"/>
          </a:xfrm>
          <a:prstGeom prst="rect">
            <a:avLst/>
          </a:prstGeom>
        </p:spPr>
      </p:pic>
      <p:pic>
        <p:nvPicPr>
          <p:cNvPr id="15" name="Picture 14" descr="A black and white image of symbols&#10;&#10;Description automatically generated with medium confidence">
            <a:extLst>
              <a:ext uri="{FF2B5EF4-FFF2-40B4-BE49-F238E27FC236}">
                <a16:creationId xmlns:a16="http://schemas.microsoft.com/office/drawing/2014/main" id="{FB38887A-3D58-0249-8C41-51305C2D8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074" y="1362681"/>
            <a:ext cx="1012623" cy="367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A73061-A272-D45A-2B52-52C8A3B1B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5953" y="1822307"/>
            <a:ext cx="3663468" cy="271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4E3842-BBCF-0DEB-A13A-F9B2322FE16B}"/>
              </a:ext>
            </a:extLst>
          </p:cNvPr>
          <p:cNvGrpSpPr/>
          <p:nvPr/>
        </p:nvGrpSpPr>
        <p:grpSpPr>
          <a:xfrm>
            <a:off x="2359226" y="2245891"/>
            <a:ext cx="1344673" cy="357060"/>
            <a:chOff x="4222750" y="3130550"/>
            <a:chExt cx="2247900" cy="596900"/>
          </a:xfrm>
        </p:grpSpPr>
        <p:pic>
          <p:nvPicPr>
            <p:cNvPr id="22" name="Picture 21" descr="A black and white symbol&#10;&#10;Description automatically generated">
              <a:extLst>
                <a:ext uri="{FF2B5EF4-FFF2-40B4-BE49-F238E27FC236}">
                  <a16:creationId xmlns:a16="http://schemas.microsoft.com/office/drawing/2014/main" id="{53177091-1C7C-E388-9B83-97DE8611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2750" y="3181350"/>
              <a:ext cx="698500" cy="495300"/>
            </a:xfrm>
            <a:prstGeom prst="rect">
              <a:avLst/>
            </a:prstGeom>
          </p:spPr>
        </p:pic>
        <p:pic>
          <p:nvPicPr>
            <p:cNvPr id="24" name="Picture 23" descr="A black text with a white background&#10;&#10;Description automatically generated">
              <a:extLst>
                <a:ext uri="{FF2B5EF4-FFF2-40B4-BE49-F238E27FC236}">
                  <a16:creationId xmlns:a16="http://schemas.microsoft.com/office/drawing/2014/main" id="{B3D74A35-9F26-F446-8674-D28C2EEF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21250" y="3130550"/>
              <a:ext cx="1549400" cy="596900"/>
            </a:xfrm>
            <a:prstGeom prst="rect">
              <a:avLst/>
            </a:prstGeom>
          </p:spPr>
        </p:pic>
      </p:grpSp>
      <p:pic>
        <p:nvPicPr>
          <p:cNvPr id="27" name="Picture 26" descr="A group of symbols with a white background&#10;&#10;Description automatically generated">
            <a:extLst>
              <a:ext uri="{FF2B5EF4-FFF2-40B4-BE49-F238E27FC236}">
                <a16:creationId xmlns:a16="http://schemas.microsoft.com/office/drawing/2014/main" id="{5F891ACD-29B3-1DC0-4EBE-F53D2C1E2E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848" y="2691516"/>
            <a:ext cx="508000" cy="317500"/>
          </a:xfrm>
          <a:prstGeom prst="rect">
            <a:avLst/>
          </a:prstGeom>
        </p:spPr>
      </p:pic>
      <p:pic>
        <p:nvPicPr>
          <p:cNvPr id="29" name="Picture 28" descr="A group of symbols with arrows&#10;&#10;Description automatically generated with medium confidence">
            <a:extLst>
              <a:ext uri="{FF2B5EF4-FFF2-40B4-BE49-F238E27FC236}">
                <a16:creationId xmlns:a16="http://schemas.microsoft.com/office/drawing/2014/main" id="{03878F6D-9ED4-2473-F92D-71F955E9C6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5860" y="2691516"/>
            <a:ext cx="533400" cy="330200"/>
          </a:xfrm>
          <a:prstGeom prst="rect">
            <a:avLst/>
          </a:prstGeom>
        </p:spPr>
      </p:pic>
      <p:pic>
        <p:nvPicPr>
          <p:cNvPr id="31" name="Picture 30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FFE3F8AA-4DFE-4117-D39D-58AFB9EDC5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8711" y="2684113"/>
            <a:ext cx="1524000" cy="355600"/>
          </a:xfrm>
          <a:prstGeom prst="rect">
            <a:avLst/>
          </a:prstGeom>
        </p:spPr>
      </p:pic>
      <p:pic>
        <p:nvPicPr>
          <p:cNvPr id="32" name="Picture 31" descr="A group of symbols with a white background&#10;&#10;Description automatically generated">
            <a:extLst>
              <a:ext uri="{FF2B5EF4-FFF2-40B4-BE49-F238E27FC236}">
                <a16:creationId xmlns:a16="http://schemas.microsoft.com/office/drawing/2014/main" id="{8181BB71-B09B-3E65-BBDF-DA6C04AD30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8133" y="3050886"/>
            <a:ext cx="508000" cy="317500"/>
          </a:xfrm>
          <a:prstGeom prst="rect">
            <a:avLst/>
          </a:prstGeom>
        </p:spPr>
      </p:pic>
      <p:pic>
        <p:nvPicPr>
          <p:cNvPr id="34" name="Picture 33" descr="A group of black letters&#10;&#10;Description automatically generated">
            <a:extLst>
              <a:ext uri="{FF2B5EF4-FFF2-40B4-BE49-F238E27FC236}">
                <a16:creationId xmlns:a16="http://schemas.microsoft.com/office/drawing/2014/main" id="{CEB6C705-A835-2E4C-2C07-A585DB8EF2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7574" y="3098523"/>
            <a:ext cx="1258589" cy="298648"/>
          </a:xfrm>
          <a:prstGeom prst="rect">
            <a:avLst/>
          </a:prstGeom>
        </p:spPr>
      </p:pic>
      <p:pic>
        <p:nvPicPr>
          <p:cNvPr id="36" name="Picture 35" descr="A close up of a smiley face&#10;&#10;Description automatically generated">
            <a:extLst>
              <a:ext uri="{FF2B5EF4-FFF2-40B4-BE49-F238E27FC236}">
                <a16:creationId xmlns:a16="http://schemas.microsoft.com/office/drawing/2014/main" id="{C08554AC-F670-B3A6-514E-77BD9512D0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2220" y="3870755"/>
            <a:ext cx="3556450" cy="475863"/>
          </a:xfrm>
          <a:prstGeom prst="rect">
            <a:avLst/>
          </a:prstGeom>
        </p:spPr>
      </p:pic>
      <p:pic>
        <p:nvPicPr>
          <p:cNvPr id="38" name="Picture 37" descr="A white rectangular with black lines and numbers&#10;&#10;Description automatically generated">
            <a:extLst>
              <a:ext uri="{FF2B5EF4-FFF2-40B4-BE49-F238E27FC236}">
                <a16:creationId xmlns:a16="http://schemas.microsoft.com/office/drawing/2014/main" id="{D8346A38-9270-A003-C830-080549BE71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86522" y="4407519"/>
            <a:ext cx="3804615" cy="5779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3E57DD4-3F86-340F-27F2-980A89247F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23744" y="5170139"/>
            <a:ext cx="2633401" cy="322071"/>
          </a:xfrm>
          <a:prstGeom prst="rect">
            <a:avLst/>
          </a:prstGeom>
        </p:spPr>
      </p:pic>
      <p:pic>
        <p:nvPicPr>
          <p:cNvPr id="42" name="Picture 4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326C5FA-FEA2-14EE-924F-31C4503759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38141" y="4951027"/>
            <a:ext cx="1680741" cy="240106"/>
          </a:xfrm>
          <a:prstGeom prst="rect">
            <a:avLst/>
          </a:prstGeom>
        </p:spPr>
      </p:pic>
      <p:pic>
        <p:nvPicPr>
          <p:cNvPr id="44" name="Picture 4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9157F04B-7B80-E992-A10D-2A2FDBC62A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69682" y="4442751"/>
            <a:ext cx="1015776" cy="453322"/>
          </a:xfrm>
          <a:prstGeom prst="rect">
            <a:avLst/>
          </a:prstGeom>
        </p:spPr>
      </p:pic>
      <p:pic>
        <p:nvPicPr>
          <p:cNvPr id="46" name="Picture 45" descr="A number with 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1FD8F83-D9A7-8C17-6A2B-EBD79F58C9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39152" y="5438420"/>
            <a:ext cx="1258589" cy="305759"/>
          </a:xfrm>
          <a:prstGeom prst="rect">
            <a:avLst/>
          </a:prstGeom>
        </p:spPr>
      </p:pic>
      <p:pic>
        <p:nvPicPr>
          <p:cNvPr id="48" name="Picture 47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ED6B6FA1-876B-5C14-2A41-60249B13529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28935" y="5613549"/>
            <a:ext cx="3899995" cy="530514"/>
          </a:xfrm>
          <a:prstGeom prst="rect">
            <a:avLst/>
          </a:prstGeom>
        </p:spPr>
      </p:pic>
      <p:pic>
        <p:nvPicPr>
          <p:cNvPr id="49" name="Picture 48" descr="A red stamp with text&#10;&#10;Description automatically generated">
            <a:extLst>
              <a:ext uri="{FF2B5EF4-FFF2-40B4-BE49-F238E27FC236}">
                <a16:creationId xmlns:a16="http://schemas.microsoft.com/office/drawing/2014/main" id="{A772215D-4CD0-7E9C-020F-800E1D9AD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8131328" y="4467683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88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263215" y="1738888"/>
            <a:ext cx="848440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Pro podrobnější popis kvantových jevů budeme potřebovat nový matematický aparát: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 třeba zdůraznit, že se zaměříme na spíše </a:t>
            </a:r>
            <a:r>
              <a:rPr lang="cs-CZ" sz="1200" b="1" dirty="0">
                <a:cs typeface="Times New Roman"/>
              </a:rPr>
              <a:t>povrchní úvod do potřebné matematiky</a:t>
            </a:r>
            <a:r>
              <a:rPr lang="cs-CZ" sz="1200" dirty="0">
                <a:cs typeface="Times New Roman"/>
              </a:rPr>
              <a:t>, prakticky použitelné pro základní porozumění fyzikálnímu popisu kvantových jevů. Určitě tedy nejde o čistou matematiku, jak by ji rádi slyšeli sami matematici.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 err="1">
                <a:cs typeface="Times New Roman"/>
              </a:rPr>
              <a:t>Schrödingerova</a:t>
            </a:r>
            <a:r>
              <a:rPr lang="cs-CZ" sz="1200" dirty="0">
                <a:cs typeface="Times New Roman"/>
              </a:rPr>
              <a:t> rovnice je základní kámen kvantové mechaniky (ještě se na ni blíže podíváme později) a matematicky řečeno se jedná o rovnici lineární, přesněji </a:t>
            </a:r>
            <a:r>
              <a:rPr lang="cs-CZ" sz="1200" b="1" dirty="0">
                <a:cs typeface="Times New Roman"/>
              </a:rPr>
              <a:t>lineární parciálně diferenciální rovnici</a:t>
            </a:r>
            <a:r>
              <a:rPr lang="cs-CZ" sz="1200" dirty="0">
                <a:cs typeface="Times New Roman"/>
              </a:rPr>
              <a:t>, jde tedy o lineární polynom neznámé funkce a jejich derivací. Nevyskytují se v ní tedy násobky hledané funkce (v našem případě vlnové funkce) se sebou samou či se svými derivacemi: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Formalismus kvantové mechaniky je dán tzv. lineárními operátory a vlnovými funkcemi, které náleží do matematického Hilbertova prostoru.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Matematické vlastnosti a struktura Hilbertova prostoru jsou zásadní pro pochopení formalismu kvantové mechaniky.</a:t>
            </a:r>
          </a:p>
          <a:p>
            <a:r>
              <a:rPr lang="cs-CZ" sz="1200" dirty="0">
                <a:cs typeface="Times New Roman"/>
              </a:rPr>
              <a:t>Osvojíme si pak také nové značení, tzv. </a:t>
            </a:r>
            <a:r>
              <a:rPr lang="cs-CZ" sz="1200" dirty="0" err="1">
                <a:cs typeface="Times New Roman"/>
              </a:rPr>
              <a:t>Dirakovu</a:t>
            </a:r>
            <a:r>
              <a:rPr lang="cs-CZ" sz="1200" dirty="0">
                <a:cs typeface="Times New Roman"/>
              </a:rPr>
              <a:t> symboliku &lt;</a:t>
            </a:r>
            <a:r>
              <a:rPr lang="cs-CZ" sz="1200" dirty="0" err="1">
                <a:cs typeface="Times New Roman"/>
              </a:rPr>
              <a:t>bra|ket</a:t>
            </a:r>
            <a:r>
              <a:rPr lang="cs-CZ" sz="1200" dirty="0">
                <a:cs typeface="Times New Roman"/>
              </a:rPr>
              <a:t>&gt; vektorů.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I když byla kvantová mechanika rozvíjena zároveň formou diskrétní (Heisenbergovým popisem maticemi) i formou spojitou (</a:t>
            </a:r>
            <a:r>
              <a:rPr lang="cs-CZ" sz="1200" dirty="0" err="1">
                <a:cs typeface="Times New Roman"/>
              </a:rPr>
              <a:t>Schrödingerovou</a:t>
            </a:r>
            <a:r>
              <a:rPr lang="cs-CZ" sz="1200" dirty="0">
                <a:cs typeface="Times New Roman"/>
              </a:rPr>
              <a:t> rovnicí a vlnovými funkcemi) – pro bázové systémy diskrétní a spojité, náš úvod se bude částečně týkat obou, ovšem nakonec zůstaneme u názornějšího popisu spojitého.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1685636"/>
            <a:ext cx="546736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109A4F-D3B8-BFD9-F5A0-69F8AE977F28}"/>
              </a:ext>
            </a:extLst>
          </p:cNvPr>
          <p:cNvSpPr/>
          <p:nvPr/>
        </p:nvSpPr>
        <p:spPr>
          <a:xfrm>
            <a:off x="5175775" y="3319954"/>
            <a:ext cx="3421232" cy="542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3" name="Picture 12" descr="A math equations with symbols&#10;&#10;Description automatically generated with medium confidence">
            <a:extLst>
              <a:ext uri="{FF2B5EF4-FFF2-40B4-BE49-F238E27FC236}">
                <a16:creationId xmlns:a16="http://schemas.microsoft.com/office/drawing/2014/main" id="{D7877467-05C3-A062-9839-22F2CF5B2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806" y="3337638"/>
            <a:ext cx="3335170" cy="50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88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ed stamp with text&#10;&#10;Description automatically generated">
            <a:extLst>
              <a:ext uri="{FF2B5EF4-FFF2-40B4-BE49-F238E27FC236}">
                <a16:creationId xmlns:a16="http://schemas.microsoft.com/office/drawing/2014/main" id="{8ADAA01B-37A0-7938-6CC7-67D5608C1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6632265" y="2067125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Operátor polohy v </a:t>
            </a:r>
            <a:r>
              <a:rPr lang="cs-CZ" sz="1200" dirty="0" err="1">
                <a:cs typeface="Times New Roman"/>
              </a:rPr>
              <a:t>hybnostní</a:t>
            </a:r>
            <a:r>
              <a:rPr lang="cs-CZ" sz="1200" dirty="0">
                <a:cs typeface="Times New Roman"/>
              </a:rPr>
              <a:t> reprezentaci: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některé důležité komutační relace: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pic>
        <p:nvPicPr>
          <p:cNvPr id="5" name="Picture 4" descr="A close-up of a letter&#10;&#10;Description automatically generated">
            <a:extLst>
              <a:ext uri="{FF2B5EF4-FFF2-40B4-BE49-F238E27FC236}">
                <a16:creationId xmlns:a16="http://schemas.microsoft.com/office/drawing/2014/main" id="{2B1873A4-B0E3-F0E7-EE13-15FE98A46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991" y="1428077"/>
            <a:ext cx="1689100" cy="419100"/>
          </a:xfrm>
          <a:prstGeom prst="rect">
            <a:avLst/>
          </a:prstGeom>
        </p:spPr>
      </p:pic>
      <p:pic>
        <p:nvPicPr>
          <p:cNvPr id="9" name="Picture 8" descr="A math equation with numbers&#10;&#10;Description automatically generated">
            <a:extLst>
              <a:ext uri="{FF2B5EF4-FFF2-40B4-BE49-F238E27FC236}">
                <a16:creationId xmlns:a16="http://schemas.microsoft.com/office/drawing/2014/main" id="{DFFB15FE-D147-904D-725E-9BBEB3475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718" y="1377058"/>
            <a:ext cx="3068918" cy="521137"/>
          </a:xfrm>
          <a:prstGeom prst="rect">
            <a:avLst/>
          </a:prstGeom>
        </p:spPr>
      </p:pic>
      <p:pic>
        <p:nvPicPr>
          <p:cNvPr id="12" name="Picture 11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DA29C68D-251F-A653-EAD9-05EE43617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098" y="1954440"/>
            <a:ext cx="1066351" cy="308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46940A-9210-0164-9E50-CAF62F9513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1098" y="2273812"/>
            <a:ext cx="3848623" cy="395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075EE8-EF6C-C840-5205-43477891A4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097" y="2666617"/>
            <a:ext cx="5106707" cy="3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85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red stamp with text&#10;&#10;Description automatically generated">
            <a:extLst>
              <a:ext uri="{FF2B5EF4-FFF2-40B4-BE49-F238E27FC236}">
                <a16:creationId xmlns:a16="http://schemas.microsoft.com/office/drawing/2014/main" id="{23A2231C-CE7B-FF61-B195-AB92FEFFF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2917384" y="5219219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Pokud se budeme tedy držet „spojitého“ </a:t>
            </a:r>
            <a:r>
              <a:rPr lang="cs-CZ" sz="1200" dirty="0" err="1">
                <a:cs typeface="Times New Roman"/>
              </a:rPr>
              <a:t>Schrödingerova</a:t>
            </a:r>
            <a:r>
              <a:rPr lang="cs-CZ" sz="1200" dirty="0">
                <a:cs typeface="Times New Roman"/>
              </a:rPr>
              <a:t> formalismu kvantové mechaniky (a ne Heisenbergova maticového – „diskrétního“), pak zápis pro řešení vlastních hodnot </a:t>
            </a:r>
            <a:r>
              <a:rPr lang="cs-CZ" sz="1200" dirty="0" err="1">
                <a:cs typeface="Times New Roman"/>
              </a:rPr>
              <a:t>Hamiltonova</a:t>
            </a:r>
            <a:r>
              <a:rPr lang="cs-CZ" sz="1200" dirty="0">
                <a:cs typeface="Times New Roman"/>
              </a:rPr>
              <a:t> operátoru v souřadnicové reprezentaci bude vypadat následovně: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134CE-D51F-9FCD-EB37-10850A5E3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544" y="1435372"/>
            <a:ext cx="1879326" cy="35353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20AB2F-458C-5382-6F76-638D1C647FF5}"/>
              </a:ext>
            </a:extLst>
          </p:cNvPr>
          <p:cNvCxnSpPr>
            <a:cxnSpLocks/>
          </p:cNvCxnSpPr>
          <p:nvPr/>
        </p:nvCxnSpPr>
        <p:spPr>
          <a:xfrm flipV="1">
            <a:off x="1389229" y="1727281"/>
            <a:ext cx="125315" cy="3247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3E5DC60-35C8-9AD1-0606-E9E43F7BDF6E}"/>
              </a:ext>
            </a:extLst>
          </p:cNvPr>
          <p:cNvSpPr txBox="1"/>
          <p:nvPr/>
        </p:nvSpPr>
        <p:spPr>
          <a:xfrm>
            <a:off x="384288" y="2093895"/>
            <a:ext cx="1155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bázové</a:t>
            </a:r>
            <a:r>
              <a:rPr lang="en-US" sz="1200" dirty="0"/>
              <a:t> </a:t>
            </a:r>
            <a:r>
              <a:rPr lang="en-US" sz="1200" dirty="0" err="1"/>
              <a:t>vektory</a:t>
            </a:r>
            <a:endParaRPr lang="en-US" sz="1200" dirty="0"/>
          </a:p>
          <a:p>
            <a:r>
              <a:rPr lang="en-US" sz="1200" dirty="0"/>
              <a:t>v </a:t>
            </a:r>
            <a:r>
              <a:rPr lang="en-US" sz="1200" dirty="0" err="1"/>
              <a:t>souřadnicové</a:t>
            </a:r>
            <a:r>
              <a:rPr lang="en-US" sz="1200" dirty="0"/>
              <a:t> </a:t>
            </a:r>
          </a:p>
          <a:p>
            <a:r>
              <a:rPr lang="en-US" sz="1200" dirty="0" err="1"/>
              <a:t>reprezentaci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82DE3E-A514-0449-3832-391031CF257C}"/>
              </a:ext>
            </a:extLst>
          </p:cNvPr>
          <p:cNvSpPr txBox="1"/>
          <p:nvPr/>
        </p:nvSpPr>
        <p:spPr>
          <a:xfrm>
            <a:off x="1341416" y="2812176"/>
            <a:ext cx="944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Hamiltonův</a:t>
            </a:r>
            <a:r>
              <a:rPr lang="en-US" sz="1200" dirty="0"/>
              <a:t> </a:t>
            </a:r>
          </a:p>
          <a:p>
            <a:r>
              <a:rPr lang="en-US" sz="1200" dirty="0" err="1"/>
              <a:t>operátor</a:t>
            </a:r>
            <a:endParaRPr lang="en-US" sz="12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8ED6DC-A4FB-28DF-DA6F-F4C0692DFB48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1813725" y="1767973"/>
            <a:ext cx="68288" cy="10442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DA14E9-F542-6D4D-0454-544E3E08D298}"/>
              </a:ext>
            </a:extLst>
          </p:cNvPr>
          <p:cNvCxnSpPr>
            <a:cxnSpLocks/>
          </p:cNvCxnSpPr>
          <p:nvPr/>
        </p:nvCxnSpPr>
        <p:spPr>
          <a:xfrm flipV="1">
            <a:off x="2286034" y="1788909"/>
            <a:ext cx="0" cy="16541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2263251-3C8A-54BA-E30B-9237D9DDD238}"/>
              </a:ext>
            </a:extLst>
          </p:cNvPr>
          <p:cNvSpPr txBox="1"/>
          <p:nvPr/>
        </p:nvSpPr>
        <p:spPr>
          <a:xfrm>
            <a:off x="2025001" y="3443050"/>
            <a:ext cx="1085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stavový</a:t>
            </a:r>
            <a:r>
              <a:rPr lang="en-US" sz="1200" dirty="0"/>
              <a:t> </a:t>
            </a:r>
            <a:r>
              <a:rPr lang="en-US" sz="1200" dirty="0" err="1"/>
              <a:t>vektor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29A416-B85E-63D1-4971-AA6D9B99971B}"/>
              </a:ext>
            </a:extLst>
          </p:cNvPr>
          <p:cNvSpPr txBox="1"/>
          <p:nvPr/>
        </p:nvSpPr>
        <p:spPr>
          <a:xfrm>
            <a:off x="2624957" y="2417060"/>
            <a:ext cx="114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vlastní</a:t>
            </a:r>
            <a:r>
              <a:rPr lang="en-US" sz="1200" dirty="0"/>
              <a:t> </a:t>
            </a:r>
            <a:r>
              <a:rPr lang="en-US" sz="1200" dirty="0" err="1"/>
              <a:t>hodnoty</a:t>
            </a:r>
            <a:endParaRPr lang="en-US" sz="1200" dirty="0"/>
          </a:p>
          <a:p>
            <a:r>
              <a:rPr lang="en-US" sz="1200" dirty="0" err="1"/>
              <a:t>energie</a:t>
            </a:r>
            <a:endParaRPr lang="en-US" sz="12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2EC96C4-4C16-34BF-BA29-1FC5A43C38DE}"/>
              </a:ext>
            </a:extLst>
          </p:cNvPr>
          <p:cNvCxnSpPr>
            <a:cxnSpLocks/>
          </p:cNvCxnSpPr>
          <p:nvPr/>
        </p:nvCxnSpPr>
        <p:spPr>
          <a:xfrm flipV="1">
            <a:off x="2797356" y="1790702"/>
            <a:ext cx="0" cy="626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B8B01008-63B1-7410-70B3-60E299D7E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734" y="1781394"/>
            <a:ext cx="1524000" cy="355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E02811-A1F4-98DD-EC58-9C1BF0982F3C}"/>
              </a:ext>
            </a:extLst>
          </p:cNvPr>
          <p:cNvSpPr txBox="1"/>
          <p:nvPr/>
        </p:nvSpPr>
        <p:spPr>
          <a:xfrm>
            <a:off x="4022213" y="1586063"/>
            <a:ext cx="19627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Již</a:t>
            </a:r>
            <a:r>
              <a:rPr lang="en-US" sz="1200" dirty="0"/>
              <a:t> </a:t>
            </a:r>
            <a:r>
              <a:rPr lang="en-US" sz="1200" dirty="0" err="1"/>
              <a:t>víme</a:t>
            </a:r>
            <a:r>
              <a:rPr lang="en-US" sz="1200" dirty="0"/>
              <a:t>, </a:t>
            </a:r>
            <a:r>
              <a:rPr lang="en-US" sz="1200" dirty="0" err="1"/>
              <a:t>že</a:t>
            </a:r>
            <a:r>
              <a:rPr lang="en-US" sz="1200" dirty="0"/>
              <a:t> </a:t>
            </a:r>
            <a:r>
              <a:rPr lang="en-US" sz="1200" dirty="0" err="1"/>
              <a:t>platí</a:t>
            </a:r>
            <a:r>
              <a:rPr lang="en-US" sz="1200" dirty="0"/>
              <a:t>: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 err="1"/>
              <a:t>Tedy</a:t>
            </a:r>
            <a:r>
              <a:rPr lang="en-US" sz="1200" dirty="0"/>
              <a:t>, </a:t>
            </a:r>
            <a:r>
              <a:rPr lang="en-US" sz="1200" dirty="0" err="1"/>
              <a:t>že</a:t>
            </a:r>
            <a:r>
              <a:rPr lang="en-US" sz="1200" dirty="0"/>
              <a:t> </a:t>
            </a:r>
            <a:r>
              <a:rPr lang="en-US" sz="1200" dirty="0" err="1"/>
              <a:t>vlnová</a:t>
            </a:r>
            <a:r>
              <a:rPr lang="en-US" sz="1200" dirty="0"/>
              <a:t> </a:t>
            </a:r>
            <a:r>
              <a:rPr lang="en-US" sz="1200" dirty="0" err="1"/>
              <a:t>funkce</a:t>
            </a:r>
            <a:r>
              <a:rPr lang="en-US" sz="1200" dirty="0"/>
              <a:t> </a:t>
            </a:r>
          </a:p>
          <a:p>
            <a:r>
              <a:rPr lang="en-US" sz="1200" dirty="0"/>
              <a:t>v </a:t>
            </a:r>
            <a:r>
              <a:rPr lang="en-US" sz="1200" dirty="0" err="1"/>
              <a:t>souřadnicové</a:t>
            </a:r>
            <a:r>
              <a:rPr lang="en-US" sz="1200" dirty="0"/>
              <a:t> </a:t>
            </a:r>
            <a:r>
              <a:rPr lang="en-US" sz="1200" dirty="0" err="1"/>
              <a:t>reprezentaci</a:t>
            </a:r>
            <a:r>
              <a:rPr lang="en-US" sz="1200" dirty="0"/>
              <a:t> </a:t>
            </a:r>
          </a:p>
          <a:p>
            <a:r>
              <a:rPr lang="en-US" sz="1200" dirty="0"/>
              <a:t>je </a:t>
            </a:r>
            <a:r>
              <a:rPr lang="en-US" sz="1200" dirty="0" err="1"/>
              <a:t>průmět</a:t>
            </a:r>
            <a:r>
              <a:rPr lang="en-US" sz="1200" dirty="0"/>
              <a:t> (</a:t>
            </a:r>
            <a:r>
              <a:rPr lang="en-US" sz="1200" dirty="0" err="1"/>
              <a:t>koeficient</a:t>
            </a:r>
            <a:r>
              <a:rPr lang="en-US" sz="1200" dirty="0"/>
              <a:t>) </a:t>
            </a:r>
          </a:p>
          <a:p>
            <a:r>
              <a:rPr lang="en-US" sz="1200" dirty="0" err="1"/>
              <a:t>stavového</a:t>
            </a:r>
            <a:r>
              <a:rPr lang="en-US" sz="1200" dirty="0"/>
              <a:t> </a:t>
            </a:r>
            <a:r>
              <a:rPr lang="en-US" sz="1200" dirty="0" err="1"/>
              <a:t>vektoru</a:t>
            </a:r>
            <a:r>
              <a:rPr lang="en-US" sz="1200" dirty="0"/>
              <a:t> </a:t>
            </a:r>
          </a:p>
          <a:p>
            <a:r>
              <a:rPr lang="en-US" sz="1200" dirty="0"/>
              <a:t>do </a:t>
            </a:r>
            <a:r>
              <a:rPr lang="en-US" sz="1200" dirty="0" err="1"/>
              <a:t>bázových</a:t>
            </a:r>
            <a:r>
              <a:rPr lang="en-US" sz="1200" dirty="0"/>
              <a:t> </a:t>
            </a:r>
            <a:r>
              <a:rPr lang="en-US" sz="1200" dirty="0" err="1"/>
              <a:t>vektorů</a:t>
            </a:r>
            <a:r>
              <a:rPr lang="en-US" sz="1200" dirty="0"/>
              <a:t>          , </a:t>
            </a:r>
          </a:p>
          <a:p>
            <a:r>
              <a:rPr lang="en-US" sz="1200" dirty="0" err="1"/>
              <a:t>které</a:t>
            </a:r>
            <a:r>
              <a:rPr lang="en-US" sz="1200" dirty="0"/>
              <a:t> </a:t>
            </a:r>
            <a:r>
              <a:rPr lang="en-US" sz="1200" dirty="0" err="1"/>
              <a:t>jsou</a:t>
            </a:r>
            <a:r>
              <a:rPr lang="en-US" sz="1200" dirty="0"/>
              <a:t> </a:t>
            </a:r>
            <a:r>
              <a:rPr lang="en-US" sz="1200" dirty="0" err="1"/>
              <a:t>vlastními</a:t>
            </a:r>
            <a:r>
              <a:rPr lang="en-US" sz="1200" dirty="0"/>
              <a:t> </a:t>
            </a:r>
            <a:r>
              <a:rPr lang="en-US" sz="1200" dirty="0" err="1"/>
              <a:t>vektory</a:t>
            </a:r>
            <a:endParaRPr lang="en-US" sz="1200" dirty="0"/>
          </a:p>
          <a:p>
            <a:r>
              <a:rPr lang="en-US" sz="1200" dirty="0" err="1"/>
              <a:t>operátoru</a:t>
            </a:r>
            <a:r>
              <a:rPr lang="en-US" sz="1200" dirty="0"/>
              <a:t> </a:t>
            </a:r>
            <a:r>
              <a:rPr lang="en-US" sz="1200" dirty="0" err="1"/>
              <a:t>souřadnice</a:t>
            </a:r>
            <a:r>
              <a:rPr lang="en-US" sz="1200" dirty="0"/>
              <a:t>	     ,</a:t>
            </a:r>
          </a:p>
          <a:p>
            <a:r>
              <a:rPr lang="en-US" sz="1200" dirty="0" err="1"/>
              <a:t>dle</a:t>
            </a:r>
            <a:r>
              <a:rPr lang="en-US" sz="1200" dirty="0"/>
              <a:t> </a:t>
            </a:r>
            <a:r>
              <a:rPr lang="en-US" sz="1200" dirty="0" err="1"/>
              <a:t>vztahu</a:t>
            </a:r>
            <a:r>
              <a:rPr lang="en-US" sz="1200" dirty="0"/>
              <a:t>		    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E250C9-6AAE-C539-F656-0AA81E3FEFF9}"/>
              </a:ext>
            </a:extLst>
          </p:cNvPr>
          <p:cNvSpPr/>
          <p:nvPr/>
        </p:nvSpPr>
        <p:spPr>
          <a:xfrm>
            <a:off x="384287" y="1391763"/>
            <a:ext cx="3495503" cy="25478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46EE6D-3509-1FD5-2D72-BED1599BAAED}"/>
              </a:ext>
            </a:extLst>
          </p:cNvPr>
          <p:cNvSpPr/>
          <p:nvPr/>
        </p:nvSpPr>
        <p:spPr>
          <a:xfrm>
            <a:off x="4009412" y="1394687"/>
            <a:ext cx="1972644" cy="2544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72275CE-A1BA-E976-5B27-B4EFF2C3A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288" y="2903937"/>
            <a:ext cx="304800" cy="190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5D2BFBC-12AE-1756-88A4-D613AF272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1188" y="3240991"/>
            <a:ext cx="127000" cy="25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0A0110A-2BD0-7BE9-FEB2-55B42C2D77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388" y="3454231"/>
            <a:ext cx="812800" cy="2413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0FC149F-4B9E-5BB1-FED0-72E2D826DAEB}"/>
              </a:ext>
            </a:extLst>
          </p:cNvPr>
          <p:cNvSpPr/>
          <p:nvPr/>
        </p:nvSpPr>
        <p:spPr>
          <a:xfrm>
            <a:off x="6118098" y="1391763"/>
            <a:ext cx="1972644" cy="2544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DD4A27-D595-4A45-F1B2-7B3EEEE4BA77}"/>
              </a:ext>
            </a:extLst>
          </p:cNvPr>
          <p:cNvSpPr txBox="1"/>
          <p:nvPr/>
        </p:nvSpPr>
        <p:spPr>
          <a:xfrm>
            <a:off x="6194704" y="1610271"/>
            <a:ext cx="1997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Již</a:t>
            </a:r>
            <a:r>
              <a:rPr lang="en-US" sz="1200" dirty="0"/>
              <a:t> </a:t>
            </a:r>
            <a:r>
              <a:rPr lang="en-US" sz="1200" dirty="0" err="1"/>
              <a:t>víme</a:t>
            </a:r>
            <a:r>
              <a:rPr lang="en-US" sz="1200" dirty="0"/>
              <a:t>, </a:t>
            </a:r>
            <a:r>
              <a:rPr lang="en-US" sz="1200" dirty="0" err="1"/>
              <a:t>že</a:t>
            </a:r>
            <a:r>
              <a:rPr lang="en-US" sz="1200" dirty="0"/>
              <a:t> take </a:t>
            </a:r>
            <a:r>
              <a:rPr lang="en-US" sz="1200" dirty="0" err="1"/>
              <a:t>platí</a:t>
            </a:r>
            <a:r>
              <a:rPr lang="en-US" sz="1200" dirty="0"/>
              <a:t>: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 err="1"/>
              <a:t>Což</a:t>
            </a:r>
            <a:r>
              <a:rPr lang="en-US" sz="1200" dirty="0"/>
              <a:t> je </a:t>
            </a:r>
            <a:r>
              <a:rPr lang="en-US" sz="1200" dirty="0" err="1"/>
              <a:t>výraz</a:t>
            </a:r>
            <a:r>
              <a:rPr lang="en-US" sz="1200" dirty="0"/>
              <a:t> pro </a:t>
            </a:r>
            <a:r>
              <a:rPr lang="en-US" sz="1200" dirty="0" err="1"/>
              <a:t>Hamiltonián</a:t>
            </a:r>
            <a:r>
              <a:rPr lang="en-US" sz="1200" dirty="0"/>
              <a:t> </a:t>
            </a:r>
          </a:p>
          <a:p>
            <a:r>
              <a:rPr lang="en-US" sz="1200" dirty="0"/>
              <a:t>v </a:t>
            </a:r>
            <a:r>
              <a:rPr lang="en-US" sz="1200" dirty="0" err="1"/>
              <a:t>souřadnicové</a:t>
            </a:r>
            <a:r>
              <a:rPr lang="en-US" sz="1200" dirty="0"/>
              <a:t> </a:t>
            </a:r>
            <a:r>
              <a:rPr lang="en-US" sz="1200" dirty="0" err="1"/>
              <a:t>reprezentaci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samozřejmě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47" name="Picture 4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D36CD19A-E9F8-BF70-9855-D8EFBB74F55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80" t="6639" r="62917" b="16040"/>
          <a:stretch/>
        </p:blipFill>
        <p:spPr>
          <a:xfrm>
            <a:off x="6433574" y="1972864"/>
            <a:ext cx="1341691" cy="410198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2A27886-A92E-24FD-80AB-E3DAB3187F27}"/>
              </a:ext>
            </a:extLst>
          </p:cNvPr>
          <p:cNvCxnSpPr>
            <a:cxnSpLocks/>
          </p:cNvCxnSpPr>
          <p:nvPr/>
        </p:nvCxnSpPr>
        <p:spPr>
          <a:xfrm>
            <a:off x="704332" y="4645343"/>
            <a:ext cx="10731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A black and white rectangular sign with black symbols&#10;&#10;Description automatically generated">
            <a:extLst>
              <a:ext uri="{FF2B5EF4-FFF2-40B4-BE49-F238E27FC236}">
                <a16:creationId xmlns:a16="http://schemas.microsoft.com/office/drawing/2014/main" id="{40348433-B554-4D29-A36A-C57A4C8B86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2013" y="4316812"/>
            <a:ext cx="2971800" cy="6477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B14F5D6-3B1A-2AC5-A64D-97A8C3DF87FD}"/>
              </a:ext>
            </a:extLst>
          </p:cNvPr>
          <p:cNvSpPr txBox="1"/>
          <p:nvPr/>
        </p:nvSpPr>
        <p:spPr>
          <a:xfrm>
            <a:off x="4958340" y="4495606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což</a:t>
            </a:r>
            <a:r>
              <a:rPr lang="en-US" sz="1200" dirty="0"/>
              <a:t> je </a:t>
            </a:r>
            <a:r>
              <a:rPr lang="en-US" sz="1200" dirty="0" err="1"/>
              <a:t>stacionární</a:t>
            </a:r>
            <a:r>
              <a:rPr lang="en-US" sz="1200" dirty="0"/>
              <a:t> </a:t>
            </a:r>
            <a:r>
              <a:rPr lang="en-US" sz="1200" dirty="0" err="1"/>
              <a:t>Schrödingerova</a:t>
            </a:r>
            <a:r>
              <a:rPr lang="en-US" sz="1200" dirty="0"/>
              <a:t> </a:t>
            </a:r>
            <a:r>
              <a:rPr lang="en-US" sz="1200" dirty="0" err="1"/>
              <a:t>rovnice</a:t>
            </a:r>
            <a:r>
              <a:rPr lang="en-US" sz="1200" dirty="0"/>
              <a:t>. </a:t>
            </a:r>
          </a:p>
          <a:p>
            <a:r>
              <a:rPr lang="en-US" sz="1200" dirty="0"/>
              <a:t>(o </a:t>
            </a:r>
            <a:r>
              <a:rPr lang="en-US" sz="1200" dirty="0" err="1"/>
              <a:t>stacionárnosti</a:t>
            </a:r>
            <a:r>
              <a:rPr lang="en-US" sz="1200" dirty="0"/>
              <a:t> </a:t>
            </a:r>
            <a:r>
              <a:rPr lang="en-US" sz="1200" dirty="0" err="1"/>
              <a:t>si</a:t>
            </a:r>
            <a:r>
              <a:rPr lang="en-US" sz="1200" dirty="0"/>
              <a:t> </a:t>
            </a:r>
            <a:r>
              <a:rPr lang="en-US" sz="1200" dirty="0" err="1"/>
              <a:t>povíme</a:t>
            </a:r>
            <a:r>
              <a:rPr lang="en-US" sz="1200" dirty="0"/>
              <a:t> </a:t>
            </a:r>
            <a:r>
              <a:rPr lang="en-US" sz="1200" dirty="0" err="1"/>
              <a:t>později</a:t>
            </a:r>
            <a:r>
              <a:rPr lang="en-US" sz="1200" dirty="0"/>
              <a:t>)</a:t>
            </a:r>
          </a:p>
          <a:p>
            <a:endParaRPr lang="en-US" sz="12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AEEFB4-4CBE-E4EA-9955-7B3D3BCB7660}"/>
              </a:ext>
            </a:extLst>
          </p:cNvPr>
          <p:cNvSpPr txBox="1"/>
          <p:nvPr/>
        </p:nvSpPr>
        <p:spPr>
          <a:xfrm>
            <a:off x="4995734" y="5013415"/>
            <a:ext cx="3120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… </a:t>
            </a:r>
            <a:r>
              <a:rPr lang="en-US" sz="1200" dirty="0" err="1"/>
              <a:t>což</a:t>
            </a:r>
            <a:r>
              <a:rPr lang="en-US" sz="1200" dirty="0"/>
              <a:t> je </a:t>
            </a:r>
            <a:r>
              <a:rPr lang="en-US" sz="1200" dirty="0" err="1"/>
              <a:t>základ</a:t>
            </a:r>
            <a:r>
              <a:rPr lang="en-US" sz="1200" dirty="0"/>
              <a:t> </a:t>
            </a:r>
            <a:r>
              <a:rPr lang="en-US" sz="1200" dirty="0" err="1"/>
              <a:t>tzv</a:t>
            </a:r>
            <a:r>
              <a:rPr lang="en-US" sz="1200" dirty="0"/>
              <a:t>. </a:t>
            </a:r>
            <a:r>
              <a:rPr lang="en-US" sz="1200" dirty="0" err="1"/>
              <a:t>vlnové</a:t>
            </a:r>
            <a:r>
              <a:rPr lang="en-US" sz="1200" dirty="0"/>
              <a:t> </a:t>
            </a:r>
            <a:r>
              <a:rPr lang="en-US" sz="1200" dirty="0" err="1"/>
              <a:t>mechaniky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901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Shrnutí přednášky o operátorech a matematickém aparátu, reprezentacích a vzájemných transformacích: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Vlastnosti a operace na Hilbertově prostoru, lineárním vektorovém prostoru.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Definovali jsme skalární součin:  			kde platí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Vlnová funkce jako lineární kombinace bázových vektorů: 			a 			    a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srovnání, k čemu jsme dospěli v závěru této části:			          a				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Operátory a jejich působení:		        .				, operátor změní vektor/funkci v jinou ze stejného prostoru: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Lineární </a:t>
            </a:r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/</a:t>
            </a:r>
            <a:br>
              <a:rPr lang="cs-CZ" sz="1200" dirty="0">
                <a:cs typeface="Times New Roman"/>
              </a:rPr>
            </a:br>
            <a:r>
              <a:rPr lang="cs-CZ" sz="1200" dirty="0" err="1">
                <a:cs typeface="Times New Roman"/>
              </a:rPr>
              <a:t>hermiteovsky</a:t>
            </a:r>
            <a:r>
              <a:rPr lang="cs-CZ" sz="1200" dirty="0">
                <a:cs typeface="Times New Roman"/>
              </a:rPr>
              <a:t> sdružené operátory: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Komutátor: 				a jeho důležitost při kvantifikaci neurčitosti:				 Střední hodnota: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Vlastní hodnoty a funkce lineárního </a:t>
            </a:r>
            <a:r>
              <a:rPr lang="cs-CZ" sz="1200" dirty="0" err="1">
                <a:cs typeface="Times New Roman"/>
              </a:rPr>
              <a:t>hermiteovského</a:t>
            </a:r>
            <a:r>
              <a:rPr lang="cs-CZ" sz="1200" dirty="0">
                <a:cs typeface="Times New Roman"/>
              </a:rPr>
              <a:t> operátoru:  </a:t>
            </a:r>
          </a:p>
          <a:p>
            <a:r>
              <a:rPr lang="cs-CZ" sz="1200" dirty="0">
                <a:cs typeface="Times New Roman"/>
              </a:rPr>
              <a:t>Tedy pro                 platí				    reálné číslo a			a standardní podmínky pro vlnovou funkci!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Rozklad vlnové funkce do vlastních funkcí lineárního </a:t>
            </a:r>
            <a:r>
              <a:rPr lang="cs-CZ" sz="1200" dirty="0" err="1">
                <a:cs typeface="Times New Roman"/>
              </a:rPr>
              <a:t>hermiteovského</a:t>
            </a:r>
            <a:r>
              <a:rPr lang="cs-CZ" sz="1200" dirty="0">
                <a:cs typeface="Times New Roman"/>
              </a:rPr>
              <a:t> operátoru, platí: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Souřadnicová reprezentace:				            , </a:t>
            </a:r>
            <a:r>
              <a:rPr lang="cs-CZ" sz="1200" dirty="0" err="1">
                <a:cs typeface="Times New Roman"/>
              </a:rPr>
              <a:t>hybnostní</a:t>
            </a:r>
            <a:r>
              <a:rPr lang="cs-CZ" sz="1200" dirty="0">
                <a:cs typeface="Times New Roman"/>
              </a:rPr>
              <a:t>:					 vztah bázových funkcí: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									    viz. Fourierova transformace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stacionární </a:t>
            </a:r>
            <a:r>
              <a:rPr lang="cs-CZ" sz="1200" dirty="0" err="1">
                <a:cs typeface="Times New Roman"/>
              </a:rPr>
              <a:t>Schrödingerova</a:t>
            </a:r>
            <a:r>
              <a:rPr lang="cs-CZ" sz="1200" dirty="0">
                <a:cs typeface="Times New Roman"/>
              </a:rPr>
              <a:t> rovnice je: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3" y="832105"/>
            <a:ext cx="669281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9D6FCED0-FCD9-E138-27AE-D63497F3F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012" y="1777684"/>
            <a:ext cx="1498600" cy="35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CE561-5B22-652C-21E3-6BC406390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767" y="1835951"/>
            <a:ext cx="1093905" cy="239065"/>
          </a:xfrm>
          <a:prstGeom prst="rect">
            <a:avLst/>
          </a:prstGeom>
        </p:spPr>
      </p:pic>
      <p:pic>
        <p:nvPicPr>
          <p:cNvPr id="9" name="Picture 8" descr="A mathematical equation with a number and symbols&#10;&#10;Description automatically generated with medium confidence">
            <a:extLst>
              <a:ext uri="{FF2B5EF4-FFF2-40B4-BE49-F238E27FC236}">
                <a16:creationId xmlns:a16="http://schemas.microsoft.com/office/drawing/2014/main" id="{E60B757A-EC55-D916-1DF4-E39A9AAA5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852" y="2114514"/>
            <a:ext cx="7366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DB4542-4235-CFD6-4F9E-C06B3F6EE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1774" y="2235164"/>
            <a:ext cx="850900" cy="190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4C89A6-DF3D-DD14-0879-965B841FA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2381" y="2247864"/>
            <a:ext cx="723900" cy="177800"/>
          </a:xfrm>
          <a:prstGeom prst="rect">
            <a:avLst/>
          </a:prstGeom>
        </p:spPr>
      </p:pic>
      <p:pic>
        <p:nvPicPr>
          <p:cNvPr id="15" name="Picture 14" descr="A close up of a note&#10;&#10;Description automatically generated">
            <a:extLst>
              <a:ext uri="{FF2B5EF4-FFF2-40B4-BE49-F238E27FC236}">
                <a16:creationId xmlns:a16="http://schemas.microsoft.com/office/drawing/2014/main" id="{96BB6360-13D9-F458-B03F-4B69D4263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4637" y="2506156"/>
            <a:ext cx="1489677" cy="355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0031ED-724A-DE47-BF8F-1120D58D74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6032" y="2527323"/>
            <a:ext cx="2132165" cy="3668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D5CA72-94A2-5AF1-2622-72FA280D6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7755" y="2553122"/>
            <a:ext cx="736600" cy="279400"/>
          </a:xfrm>
          <a:prstGeom prst="rect">
            <a:avLst/>
          </a:prstGeom>
        </p:spPr>
      </p:pic>
      <p:pic>
        <p:nvPicPr>
          <p:cNvPr id="23" name="Picture 22" descr="A writing on a piece of paper&#10;&#10;Description automatically generated">
            <a:extLst>
              <a:ext uri="{FF2B5EF4-FFF2-40B4-BE49-F238E27FC236}">
                <a16:creationId xmlns:a16="http://schemas.microsoft.com/office/drawing/2014/main" id="{EA1C6446-F583-FE30-A8C7-30DF3F38EC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6348" y="2527323"/>
            <a:ext cx="482600" cy="3302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86CC22-A9E1-0D50-FDF9-DB1D663556D9}"/>
              </a:ext>
            </a:extLst>
          </p:cNvPr>
          <p:cNvSpPr/>
          <p:nvPr/>
        </p:nvSpPr>
        <p:spPr>
          <a:xfrm>
            <a:off x="3682999" y="2124731"/>
            <a:ext cx="5438583" cy="811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CCD32B-A223-AA4D-F24E-4D10986E532D}"/>
              </a:ext>
            </a:extLst>
          </p:cNvPr>
          <p:cNvSpPr/>
          <p:nvPr/>
        </p:nvSpPr>
        <p:spPr>
          <a:xfrm>
            <a:off x="2449767" y="1810550"/>
            <a:ext cx="1093905" cy="278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D3CAE0-ADD8-3FB4-0722-64D6370AE374}"/>
              </a:ext>
            </a:extLst>
          </p:cNvPr>
          <p:cNvSpPr/>
          <p:nvPr/>
        </p:nvSpPr>
        <p:spPr>
          <a:xfrm>
            <a:off x="4241464" y="1814748"/>
            <a:ext cx="1571695" cy="278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7" name="Picture 2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CFD18FD-24B9-5850-06E6-B1DCA0B5DE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69007" y="202243"/>
            <a:ext cx="1989531" cy="17869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3186B0-CEA6-486F-99E8-33D204BA593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88715" b="-59"/>
          <a:stretch/>
        </p:blipFill>
        <p:spPr>
          <a:xfrm>
            <a:off x="8112154" y="473995"/>
            <a:ext cx="145491" cy="20807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954BB7D-4D53-4395-7F95-400C1C0FE9B9}"/>
              </a:ext>
            </a:extLst>
          </p:cNvPr>
          <p:cNvSpPr/>
          <p:nvPr/>
        </p:nvSpPr>
        <p:spPr>
          <a:xfrm>
            <a:off x="7069005" y="168895"/>
            <a:ext cx="1989533" cy="1820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3DEFF36-42D5-889A-2A89-EDAA718AAF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27852" y="3258602"/>
            <a:ext cx="2032000" cy="241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D0A2F4-BEB1-EE9E-3ECE-248351DA71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27852" y="2994353"/>
            <a:ext cx="2146300" cy="2286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1E34DE9-D56E-BAE3-11D9-B2CD9E9A8F36}"/>
              </a:ext>
            </a:extLst>
          </p:cNvPr>
          <p:cNvSpPr/>
          <p:nvPr/>
        </p:nvSpPr>
        <p:spPr>
          <a:xfrm>
            <a:off x="2275348" y="2976165"/>
            <a:ext cx="2224205" cy="506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7B026AD-0C26-5E77-30BC-A7D170F4ACF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85312" y="3148755"/>
            <a:ext cx="3022600" cy="228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8C416B-FBA1-99F0-4BC5-066A552538D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89958" y="3387501"/>
            <a:ext cx="1168400" cy="203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91556BC-6630-2889-92B4-A4429F28BA17}"/>
              </a:ext>
            </a:extLst>
          </p:cNvPr>
          <p:cNvSpPr txBox="1"/>
          <p:nvPr/>
        </p:nvSpPr>
        <p:spPr>
          <a:xfrm>
            <a:off x="8007912" y="3131740"/>
            <a:ext cx="702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gradient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EA77CB-760B-0122-CA79-5264FF83DDBD}"/>
              </a:ext>
            </a:extLst>
          </p:cNvPr>
          <p:cNvSpPr txBox="1"/>
          <p:nvPr/>
        </p:nvSpPr>
        <p:spPr>
          <a:xfrm>
            <a:off x="6311511" y="3344439"/>
            <a:ext cx="2461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hybnost v souřadnicové reprezentaci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3049D6A-0231-B141-2917-957095BF5019}"/>
              </a:ext>
            </a:extLst>
          </p:cNvPr>
          <p:cNvSpPr/>
          <p:nvPr/>
        </p:nvSpPr>
        <p:spPr>
          <a:xfrm>
            <a:off x="4802622" y="3136287"/>
            <a:ext cx="3999618" cy="448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CA6D42-8730-3DA7-2DE2-AD460E648E9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06323" y="3602758"/>
            <a:ext cx="2159000" cy="2921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27F1EC6-1E02-E444-7F50-4FBADA32718B}"/>
              </a:ext>
            </a:extLst>
          </p:cNvPr>
          <p:cNvSpPr/>
          <p:nvPr/>
        </p:nvSpPr>
        <p:spPr>
          <a:xfrm>
            <a:off x="2579920" y="3602759"/>
            <a:ext cx="2224205" cy="314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D7AFBEB-196F-85F6-E96A-E29AEFA4D5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918653" y="3638013"/>
            <a:ext cx="2489200" cy="2413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B75DCD-EC84-FC5F-A449-8A97C22BACBC}"/>
              </a:ext>
            </a:extLst>
          </p:cNvPr>
          <p:cNvSpPr txBox="1"/>
          <p:nvPr/>
        </p:nvSpPr>
        <p:spPr>
          <a:xfrm>
            <a:off x="5380421" y="3649196"/>
            <a:ext cx="5036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/>
              <a:t>nebo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679FA55-6F83-3643-FA98-49D5C41A277E}"/>
              </a:ext>
            </a:extLst>
          </p:cNvPr>
          <p:cNvSpPr/>
          <p:nvPr/>
        </p:nvSpPr>
        <p:spPr>
          <a:xfrm>
            <a:off x="4865444" y="3603440"/>
            <a:ext cx="2644490" cy="314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6B19F1-D7D8-68BC-4C64-A75460A095C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94067" y="4028060"/>
            <a:ext cx="1155700" cy="215900"/>
          </a:xfrm>
          <a:prstGeom prst="rect">
            <a:avLst/>
          </a:prstGeom>
        </p:spPr>
      </p:pic>
      <p:pic>
        <p:nvPicPr>
          <p:cNvPr id="44" name="Picture 43" descr="A number and equal to the same number&#10;&#10;Description automatically generated with medium confidence">
            <a:extLst>
              <a:ext uri="{FF2B5EF4-FFF2-40B4-BE49-F238E27FC236}">
                <a16:creationId xmlns:a16="http://schemas.microsoft.com/office/drawing/2014/main" id="{70010C31-7204-37BD-501C-7C75088606E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50856" y="3965742"/>
            <a:ext cx="1371600" cy="3429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5D126D1-1DCE-677C-68DB-F32F25C1FC1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39553" y="4050716"/>
            <a:ext cx="1206500" cy="2032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B0372C0-5B0D-CB25-D137-2C437345B46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57735" y="4391248"/>
            <a:ext cx="1054100" cy="228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D6D09B3-881B-FC43-9322-037615807C9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93697" y="4549211"/>
            <a:ext cx="469900" cy="2413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FAB5829-2251-66A4-5933-F92BE759DC8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62417" y="4601472"/>
            <a:ext cx="1092200" cy="2032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FDAD0E2-2A20-AE07-890F-F7FB8CFBDE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93604" y="4618406"/>
            <a:ext cx="736600" cy="1651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282E5F1-B076-28DC-B744-C11280EBE36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12943" y="4587273"/>
            <a:ext cx="927100" cy="2032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F4FC7F0-373A-C88F-5046-33F889CEB6A2}"/>
              </a:ext>
            </a:extLst>
          </p:cNvPr>
          <p:cNvSpPr/>
          <p:nvPr/>
        </p:nvSpPr>
        <p:spPr>
          <a:xfrm>
            <a:off x="398842" y="4348190"/>
            <a:ext cx="5311919" cy="521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55287F6-EF55-9514-F5BA-68D178C91F8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5288" y="5274472"/>
            <a:ext cx="2055917" cy="353706"/>
          </a:xfrm>
          <a:prstGeom prst="rect">
            <a:avLst/>
          </a:prstGeom>
        </p:spPr>
      </p:pic>
      <p:pic>
        <p:nvPicPr>
          <p:cNvPr id="53" name="Picture 52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DF2E7A67-2A7E-5946-AB67-49DC84A3A39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8816" y="5078553"/>
            <a:ext cx="771220" cy="693319"/>
          </a:xfrm>
          <a:prstGeom prst="rect">
            <a:avLst/>
          </a:prstGeom>
        </p:spPr>
      </p:pic>
      <p:pic>
        <p:nvPicPr>
          <p:cNvPr id="55" name="Picture 54" descr="A close up of a letter&#10;&#10;Description automatically generated">
            <a:extLst>
              <a:ext uri="{FF2B5EF4-FFF2-40B4-BE49-F238E27FC236}">
                <a16:creationId xmlns:a16="http://schemas.microsoft.com/office/drawing/2014/main" id="{0188CF62-FAD0-705D-3853-E037AAE5B1E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171" y="5253763"/>
            <a:ext cx="1905000" cy="342900"/>
          </a:xfrm>
          <a:prstGeom prst="rect">
            <a:avLst/>
          </a:prstGeom>
        </p:spPr>
      </p:pic>
      <p:pic>
        <p:nvPicPr>
          <p:cNvPr id="56" name="Picture 55" descr="A black and white math symbols&#10;&#10;Description automatically generated">
            <a:extLst>
              <a:ext uri="{FF2B5EF4-FFF2-40B4-BE49-F238E27FC236}">
                <a16:creationId xmlns:a16="http://schemas.microsoft.com/office/drawing/2014/main" id="{C15540E2-E7BA-E0A0-6709-C7C6EF3C9B1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20260" y="5749512"/>
            <a:ext cx="2069082" cy="377886"/>
          </a:xfrm>
          <a:prstGeom prst="rect">
            <a:avLst/>
          </a:prstGeom>
        </p:spPr>
      </p:pic>
      <p:pic>
        <p:nvPicPr>
          <p:cNvPr id="57" name="Picture 56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991AC156-E642-E280-CF30-52BADAC4D3C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788705" y="5754302"/>
            <a:ext cx="2069081" cy="37183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71AE960-729A-4831-095E-68B4BB97863B}"/>
              </a:ext>
            </a:extLst>
          </p:cNvPr>
          <p:cNvSpPr/>
          <p:nvPr/>
        </p:nvSpPr>
        <p:spPr>
          <a:xfrm>
            <a:off x="2020259" y="5677939"/>
            <a:ext cx="4837527" cy="521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and white rectangular sign with black symbols&#10;&#10;Description automatically generated">
            <a:extLst>
              <a:ext uri="{FF2B5EF4-FFF2-40B4-BE49-F238E27FC236}">
                <a16:creationId xmlns:a16="http://schemas.microsoft.com/office/drawing/2014/main" id="{BA546E4F-C64E-A3A7-2BDD-610222EAA13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939360" y="6260249"/>
            <a:ext cx="2299963" cy="5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2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1326422"/>
            <a:ext cx="84844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Hilbertův prostor – lineární vektorový prostor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(malá poznámka na začátek – všimněte si jak se nám tu často objevuje slovo </a:t>
            </a:r>
            <a:r>
              <a:rPr lang="cs-CZ" sz="1200" b="1" dirty="0">
                <a:cs typeface="Times New Roman"/>
              </a:rPr>
              <a:t>lineární a vzpomeňte si na princip superpozice</a:t>
            </a:r>
            <a:r>
              <a:rPr lang="cs-CZ" sz="1200" dirty="0">
                <a:cs typeface="Times New Roman"/>
              </a:rPr>
              <a:t>, vlastnost všech lineárních systémů)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Lineární vektorový prostor popisujeme dvěma následujícími vlastnostmi:</a:t>
            </a:r>
          </a:p>
          <a:p>
            <a:r>
              <a:rPr lang="cs-CZ" sz="1200" dirty="0">
                <a:cs typeface="Times New Roman"/>
              </a:rPr>
              <a:t>- je sestaven ze dvou sad: vektorů		, … a skalárů</a:t>
            </a:r>
          </a:p>
          <a:p>
            <a:r>
              <a:rPr lang="cs-CZ" sz="1200" dirty="0">
                <a:cs typeface="Times New Roman"/>
              </a:rPr>
              <a:t>- a dvou operací: vektorového součtu a skalárního součinu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Sčítací operace má následující vlastnosti: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pokud jsou vektory	    a	součástí daného prostoru, pak i jejich součet	     je prvkem toho stejného prostoru  </a:t>
            </a:r>
          </a:p>
          <a:p>
            <a:pPr marL="171450" indent="-171450">
              <a:buFontTx/>
              <a:buChar char="-"/>
            </a:pPr>
            <a:r>
              <a:rPr lang="cs-CZ" sz="1200" dirty="0" err="1">
                <a:cs typeface="Times New Roman"/>
              </a:rPr>
              <a:t>komutativita</a:t>
            </a: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asociativita 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existence nulového vektoru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existence symetrického/ inverzního vektoru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Operace násobení má následující vlastnosti: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pro dva vektory	a       a dva skaláry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 a </a:t>
            </a:r>
            <a:r>
              <a:rPr lang="cs-CZ" sz="1200" i="1" dirty="0">
                <a:cs typeface="Times New Roman"/>
              </a:rPr>
              <a:t>b</a:t>
            </a:r>
            <a:r>
              <a:rPr lang="cs-CZ" sz="1200" dirty="0">
                <a:cs typeface="Times New Roman"/>
              </a:rPr>
              <a:t>, platí, že i jejich lineární kombinace		        je vektorem ze stejného prostoru jako samotné vektory  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distributivita ve vztahu ke sčítání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asociativita ve vztahu k násobení skalárem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pro každý vektor existuje jednotkový a nulový skalár takový, že platí			   a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1273170"/>
            <a:ext cx="2972472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19917ADF-0453-123A-40CE-920867115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594" y="2461885"/>
            <a:ext cx="504365" cy="225637"/>
          </a:xfrm>
          <a:prstGeom prst="rect">
            <a:avLst/>
          </a:prstGeom>
        </p:spPr>
      </p:pic>
      <p:pic>
        <p:nvPicPr>
          <p:cNvPr id="7" name="Picture 6" descr="A group of black symbols&#10;&#10;Description automatically generated">
            <a:extLst>
              <a:ext uri="{FF2B5EF4-FFF2-40B4-BE49-F238E27FC236}">
                <a16:creationId xmlns:a16="http://schemas.microsoft.com/office/drawing/2014/main" id="{A9F58F6E-29C2-E690-059F-9C538549A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606" y="2452416"/>
            <a:ext cx="772371" cy="225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E8102-C4CB-F9D4-F943-FC3A15CB0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602" y="3196589"/>
            <a:ext cx="236382" cy="2256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85A46B-F7D6-E7E5-8BA8-C7E89001E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740" y="3181362"/>
            <a:ext cx="236382" cy="247638"/>
          </a:xfrm>
          <a:prstGeom prst="rect">
            <a:avLst/>
          </a:prstGeom>
        </p:spPr>
      </p:pic>
      <p:pic>
        <p:nvPicPr>
          <p:cNvPr id="16" name="Picture 15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04D6AACB-E210-9E42-9CC0-EFC54CBB4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8785" y="3176535"/>
            <a:ext cx="557530" cy="245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9E8C1A-A5B7-2DD4-C1B7-0398D58AFE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315" y="3383762"/>
            <a:ext cx="1140834" cy="1969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619756-C002-79EE-13F9-1DD647DE5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9856" y="3761625"/>
            <a:ext cx="1515721" cy="182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40C0C4-2390-5DF9-799C-DB5DB1B2D8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121" y="3591056"/>
            <a:ext cx="1671619" cy="1617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B583FF-A6A4-C6A2-F377-444B4737CC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4231" y="3954904"/>
            <a:ext cx="1694554" cy="1528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7558AE-CF52-5977-7D1B-51C9130E7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825" y="4481877"/>
            <a:ext cx="236382" cy="2256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4D1132-056C-031B-1B93-3292DBD5F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324" y="4459876"/>
            <a:ext cx="236382" cy="2476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82FFD78-21EB-211B-90D4-7853F74896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0363" y="4481877"/>
            <a:ext cx="557530" cy="168726"/>
          </a:xfrm>
          <a:prstGeom prst="rect">
            <a:avLst/>
          </a:prstGeom>
        </p:spPr>
      </p:pic>
      <p:pic>
        <p:nvPicPr>
          <p:cNvPr id="33" name="Picture 32" descr="A black and white symbol&#10;&#10;Description automatically generated">
            <a:extLst>
              <a:ext uri="{FF2B5EF4-FFF2-40B4-BE49-F238E27FC236}">
                <a16:creationId xmlns:a16="http://schemas.microsoft.com/office/drawing/2014/main" id="{9788F2A3-29C5-574F-28A7-59420DDB5B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86086" y="4826929"/>
            <a:ext cx="1671619" cy="2140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501D54-2CE9-48B1-F6E1-0926E4AB1B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3584" y="4844243"/>
            <a:ext cx="1420795" cy="179469"/>
          </a:xfrm>
          <a:prstGeom prst="rect">
            <a:avLst/>
          </a:prstGeom>
        </p:spPr>
      </p:pic>
      <p:pic>
        <p:nvPicPr>
          <p:cNvPr id="37" name="Picture 36" descr="A black symbol on a white background&#10;&#10;Description automatically generated">
            <a:extLst>
              <a:ext uri="{FF2B5EF4-FFF2-40B4-BE49-F238E27FC236}">
                <a16:creationId xmlns:a16="http://schemas.microsoft.com/office/drawing/2014/main" id="{EA1E487E-81D7-7A54-DB9F-D2107C1EA1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85675" y="5026432"/>
            <a:ext cx="1072030" cy="2082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B5323F5-A267-D161-BCD2-613A3D78B1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09094" y="5206594"/>
            <a:ext cx="1141071" cy="2074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168DB74-F67C-4DA9-2564-53A4630D13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6988" y="5235352"/>
            <a:ext cx="1090271" cy="1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3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772450"/>
            <a:ext cx="84844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Hilbertův prostor</a:t>
            </a: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Je lineárním prostorem, vlastnosti lineárních prostorů jsme právě probrali na předchozí straně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Má definovaný pozitivní skalární součin		jež se obecně rovná komplexnímu číslu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Neplatí obecně, že		  je rovno  	       , platí ale následující:			a také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Skalární součin má následující vlastnosti: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Prostor je </a:t>
            </a:r>
            <a:r>
              <a:rPr lang="cs-CZ" sz="1200" dirty="0" err="1">
                <a:cs typeface="Times New Roman"/>
              </a:rPr>
              <a:t>separabilní</a:t>
            </a:r>
            <a:r>
              <a:rPr lang="cs-CZ" sz="1200" dirty="0">
                <a:cs typeface="Times New Roman"/>
              </a:rPr>
              <a:t> a kompletní, tedy pro 		                a pro </a:t>
            </a:r>
          </a:p>
          <a:p>
            <a:pPr lvl="8"/>
            <a:r>
              <a:rPr lang="cs-CZ" sz="1200" dirty="0">
                <a:cs typeface="Times New Roman"/>
              </a:rPr>
              <a:t>… a pro kompletnost výkladu, platí Schwarzova nerovnost:</a:t>
            </a:r>
          </a:p>
          <a:p>
            <a:pPr lvl="8"/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Stojí za to zopakovat:			  záleží na pořadí, protože     je z 	a     je z duálního prostoru	    a víme, že se tyto prostory mohou propojovat/být asociovány</a:t>
            </a:r>
          </a:p>
          <a:p>
            <a:r>
              <a:rPr lang="cs-CZ" sz="1200" dirty="0">
                <a:cs typeface="Times New Roman"/>
              </a:rPr>
              <a:t>Dimenze a báze vektorového prostoru: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Sada nenulových vektorů			je lineárně nezávislá, jen pokud řešení 		je 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Lineárně závislý je pak vektor:				, tj. je lineární kombinací jiných vektorů 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Dimenze vektorového prostoru je dána maximálním číslem lineárně nezávislých vektorů, které prostor může mít. Např. pokud 	</a:t>
            </a:r>
          </a:p>
          <a:p>
            <a:r>
              <a:rPr lang="cs-CZ" sz="1200" dirty="0">
                <a:cs typeface="Times New Roman"/>
              </a:rPr>
              <a:t>maximální počet vektorů v prostoru je </a:t>
            </a:r>
            <a:r>
              <a:rPr lang="cs-CZ" sz="1200" i="1" dirty="0">
                <a:cs typeface="Times New Roman"/>
              </a:rPr>
              <a:t>N </a:t>
            </a:r>
            <a:r>
              <a:rPr lang="cs-CZ" sz="1200" dirty="0">
                <a:cs typeface="Times New Roman"/>
              </a:rPr>
              <a:t>(		         ), pak říkáme, že je prostor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 dimenzionální a jakýkoliv vektor v tomto prostoru se dá vyjádřit jako:</a:t>
            </a: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Báze vektorového prostoru se sestává z maximálního počtu lineárně nezávislých vektorů prostoru			stručně         ,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a jednotlivé vektory jsou bázové vektory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I když mohou být libovolné, je vhodné zvolit ty ortonormální, tedy		   , kde	     je </a:t>
            </a:r>
            <a:r>
              <a:rPr lang="cs-CZ" sz="1200" dirty="0" err="1">
                <a:cs typeface="Times New Roman"/>
              </a:rPr>
              <a:t>Kroneckerovo</a:t>
            </a:r>
            <a:r>
              <a:rPr lang="cs-CZ" sz="1200" dirty="0">
                <a:cs typeface="Times New Roman"/>
              </a:rPr>
              <a:t> delta</a:t>
            </a:r>
            <a:r>
              <a:rPr lang="cs-CZ" sz="1200" b="1" dirty="0">
                <a:cs typeface="Times New Roman"/>
              </a:rPr>
              <a:t>. Báze je ortonormální, pokud je složena z ortonormálních vektorů. Báze je kompletní, pokud pokrývá celý prostor a není třeba přidat další bázový vektor. Koeficienty 	   se nazývají komponenty vektoru/složky a každá komponenta je dána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59" y="719198"/>
            <a:ext cx="1562345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black letter h on a white background&#10;&#10;Description automatically generated">
            <a:extLst>
              <a:ext uri="{FF2B5EF4-FFF2-40B4-BE49-F238E27FC236}">
                <a16:creationId xmlns:a16="http://schemas.microsoft.com/office/drawing/2014/main" id="{97AD6C3A-B472-FE69-0B6C-31A02DE5A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84" y="772450"/>
            <a:ext cx="315346" cy="310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707728-2E34-C539-87B3-BCA0A87B5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203" y="1372030"/>
            <a:ext cx="441661" cy="205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63CEE9-9FBA-9AA9-F09A-1F6EB7570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369" y="1528100"/>
            <a:ext cx="503742" cy="239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B81093-C211-4942-E853-809A9D2F7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2295" y="1562364"/>
            <a:ext cx="501276" cy="1940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3F6C57-C3DE-863D-C1A9-AF7F187E7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3364" y="1527402"/>
            <a:ext cx="1179979" cy="2534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F314348-5F82-3F18-A909-5AD107FCF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4487" y="1524444"/>
            <a:ext cx="1194968" cy="2534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695F13-9901-11DE-EB40-D834509C97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1767" y="1767434"/>
            <a:ext cx="1093905" cy="2390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78488D-2061-C0CE-63B0-A12D96681A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0251" y="2107521"/>
            <a:ext cx="2562860" cy="2148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6AC7BDD-EB82-E2EE-6E02-276E1A12B4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1009" y="2357055"/>
            <a:ext cx="2470822" cy="21841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5238E31-18ED-9E24-4A18-2627239E0681}"/>
              </a:ext>
            </a:extLst>
          </p:cNvPr>
          <p:cNvSpPr txBox="1"/>
          <p:nvPr/>
        </p:nvSpPr>
        <p:spPr>
          <a:xfrm>
            <a:off x="5835130" y="2040363"/>
            <a:ext cx="239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linearita vzhledem k druhému </a:t>
            </a:r>
            <a:br>
              <a:rPr lang="cs-CZ" sz="1200" dirty="0"/>
            </a:br>
            <a:r>
              <a:rPr lang="cs-CZ" sz="1200" dirty="0"/>
              <a:t>a </a:t>
            </a:r>
            <a:r>
              <a:rPr lang="cs-CZ" sz="1200" dirty="0" err="1"/>
              <a:t>antilinearita</a:t>
            </a:r>
            <a:r>
              <a:rPr lang="cs-CZ" sz="1200" dirty="0"/>
              <a:t> </a:t>
            </a:r>
            <a:r>
              <a:rPr lang="cs-CZ" sz="1200" dirty="0" err="1"/>
              <a:t>vzhl</a:t>
            </a:r>
            <a:r>
              <a:rPr lang="cs-CZ" sz="1200" dirty="0"/>
              <a:t>. k prvnímu členu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435D5E1-DA44-CD61-7CAD-E2F2139348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1767" y="2726966"/>
            <a:ext cx="1460128" cy="21746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3D5C05B-FB83-6B4C-2B53-77D5A6518E19}"/>
              </a:ext>
            </a:extLst>
          </p:cNvPr>
          <p:cNvSpPr txBox="1"/>
          <p:nvPr/>
        </p:nvSpPr>
        <p:spPr>
          <a:xfrm>
            <a:off x="5845675" y="2486604"/>
            <a:ext cx="261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výsledkem součinu vektoru se sebou samým je reálné číslo, nulový výsledek je pouze pro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31391F4-A8B1-0B81-0BCF-3F2076576D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2488" y="2894253"/>
            <a:ext cx="491057" cy="20521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C71D491-4EF9-CBF8-E04F-52554A599D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44378" y="3787835"/>
            <a:ext cx="953362" cy="1716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9DCC56-18D7-4AAC-C08C-8635AF3C63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834" y="3222075"/>
            <a:ext cx="852270" cy="1787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EBB57C4-120C-33D5-F076-87FD5FB57A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7442" y="3020024"/>
            <a:ext cx="1272918" cy="180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D0A24AA-6967-A1ED-1AC6-9F3C4B9D5C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8011" y="3033713"/>
            <a:ext cx="382188" cy="15982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4A7559-4BF6-8304-B451-8357341419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44557" y="3243696"/>
            <a:ext cx="1357071" cy="230218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304B10FB-71C6-2D36-537C-21A86285332F}"/>
              </a:ext>
            </a:extLst>
          </p:cNvPr>
          <p:cNvSpPr/>
          <p:nvPr/>
        </p:nvSpPr>
        <p:spPr>
          <a:xfrm>
            <a:off x="946684" y="3031297"/>
            <a:ext cx="1020429" cy="696079"/>
          </a:xfrm>
          <a:prstGeom prst="ellipse">
            <a:avLst/>
          </a:prstGeom>
          <a:noFill/>
          <a:ln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8D8B9E-CAE6-2B62-85BA-E616A522B0FD}"/>
              </a:ext>
            </a:extLst>
          </p:cNvPr>
          <p:cNvSpPr/>
          <p:nvPr/>
        </p:nvSpPr>
        <p:spPr>
          <a:xfrm>
            <a:off x="2044557" y="3074722"/>
            <a:ext cx="1033327" cy="680215"/>
          </a:xfrm>
          <a:prstGeom prst="ellipse">
            <a:avLst/>
          </a:prstGeom>
          <a:noFill/>
          <a:ln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BDA4717-5020-C0B9-051D-B8B7BB71F205}"/>
              </a:ext>
            </a:extLst>
          </p:cNvPr>
          <p:cNvSpPr/>
          <p:nvPr/>
        </p:nvSpPr>
        <p:spPr>
          <a:xfrm>
            <a:off x="3171019" y="1791907"/>
            <a:ext cx="2689739" cy="1152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0654BDE-90B4-CF52-A146-BFB2FB3CAB7E}"/>
              </a:ext>
            </a:extLst>
          </p:cNvPr>
          <p:cNvSpPr/>
          <p:nvPr/>
        </p:nvSpPr>
        <p:spPr>
          <a:xfrm>
            <a:off x="4726816" y="1524445"/>
            <a:ext cx="2802639" cy="239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FBB47C-C491-FCE9-E6BF-4A143F596152}"/>
              </a:ext>
            </a:extLst>
          </p:cNvPr>
          <p:cNvSpPr/>
          <p:nvPr/>
        </p:nvSpPr>
        <p:spPr>
          <a:xfrm>
            <a:off x="1951542" y="3777252"/>
            <a:ext cx="1172213" cy="171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8D7DC3A-EFE5-13BC-2CB3-8B56D788D58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30296" y="4302919"/>
            <a:ext cx="838200" cy="177800"/>
          </a:xfrm>
          <a:prstGeom prst="rect">
            <a:avLst/>
          </a:prstGeom>
        </p:spPr>
      </p:pic>
      <p:pic>
        <p:nvPicPr>
          <p:cNvPr id="67" name="Picture 66" descr="A mathematical equation with black letters&#10;&#10;Description automatically generated">
            <a:extLst>
              <a:ext uri="{FF2B5EF4-FFF2-40B4-BE49-F238E27FC236}">
                <a16:creationId xmlns:a16="http://schemas.microsoft.com/office/drawing/2014/main" id="{84FDE9D1-1A6D-F6F7-CB14-6598103E5A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67261" y="4033306"/>
            <a:ext cx="787400" cy="4318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F3DF8F9-2B4E-B5D4-5312-9332CC70B52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78833" y="4328319"/>
            <a:ext cx="1422400" cy="127000"/>
          </a:xfrm>
          <a:prstGeom prst="rect">
            <a:avLst/>
          </a:prstGeom>
        </p:spPr>
      </p:pic>
      <p:pic>
        <p:nvPicPr>
          <p:cNvPr id="71" name="Picture 70" descr="A black text with a plus and a plus&#10;&#10;Description automatically generated">
            <a:extLst>
              <a:ext uri="{FF2B5EF4-FFF2-40B4-BE49-F238E27FC236}">
                <a16:creationId xmlns:a16="http://schemas.microsoft.com/office/drawing/2014/main" id="{31BCC4BA-6829-E714-2A3E-CA6A6CC592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62467" y="4546296"/>
            <a:ext cx="1498600" cy="4572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3FF9DAF-6B23-CF41-ACE0-D8F77F16FED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68496" y="5221948"/>
            <a:ext cx="812800" cy="165100"/>
          </a:xfrm>
          <a:prstGeom prst="rect">
            <a:avLst/>
          </a:prstGeom>
        </p:spPr>
      </p:pic>
      <p:pic>
        <p:nvPicPr>
          <p:cNvPr id="75" name="Picture 74" descr="A mathematical equation with a number and symbols&#10;&#10;Description automatically generated with medium confidence">
            <a:extLst>
              <a:ext uri="{FF2B5EF4-FFF2-40B4-BE49-F238E27FC236}">
                <a16:creationId xmlns:a16="http://schemas.microsoft.com/office/drawing/2014/main" id="{874A403C-095B-2B0C-0623-68B2B23BDBE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02597" y="5367449"/>
            <a:ext cx="736600" cy="43180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7606EBD-9A1F-45F0-8485-39FAE0A45DAB}"/>
              </a:ext>
            </a:extLst>
          </p:cNvPr>
          <p:cNvSpPr/>
          <p:nvPr/>
        </p:nvSpPr>
        <p:spPr>
          <a:xfrm>
            <a:off x="4032769" y="3183700"/>
            <a:ext cx="4464971" cy="4907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387EA342-2A19-B296-8822-50546B6D0B1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55367" y="5743210"/>
            <a:ext cx="863600" cy="2032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2AB0D16-1F17-3534-D866-F9C63C05AC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31041" y="5751599"/>
            <a:ext cx="266700" cy="1778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E2E90BF5-C120-E859-A3F4-6FC4A96B9CF2}"/>
              </a:ext>
            </a:extLst>
          </p:cNvPr>
          <p:cNvSpPr/>
          <p:nvPr/>
        </p:nvSpPr>
        <p:spPr>
          <a:xfrm>
            <a:off x="2134428" y="5919722"/>
            <a:ext cx="989327" cy="239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3489CD1-EE44-0A53-5672-8FE9889595B7}"/>
              </a:ext>
            </a:extLst>
          </p:cNvPr>
          <p:cNvSpPr/>
          <p:nvPr/>
        </p:nvSpPr>
        <p:spPr>
          <a:xfrm>
            <a:off x="6611081" y="5720966"/>
            <a:ext cx="2049328" cy="239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E397AD01-537C-1C8C-3FB1-5E355BF351F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10510" y="6116244"/>
            <a:ext cx="850900" cy="1905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58759D5-13BE-182D-F238-1BEC88D2914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04218" y="6127020"/>
            <a:ext cx="177800" cy="1778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881ACD77-E43A-C300-1848-F73F84F1A345}"/>
              </a:ext>
            </a:extLst>
          </p:cNvPr>
          <p:cNvSpPr/>
          <p:nvPr/>
        </p:nvSpPr>
        <p:spPr>
          <a:xfrm>
            <a:off x="4710510" y="6081260"/>
            <a:ext cx="850900" cy="239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FA32DABF-BF02-C34D-AEF3-B0CD1981AAD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276907" y="6520792"/>
            <a:ext cx="723900" cy="17780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FEFB260A-CEC6-53BD-1D91-3F6F8E122C48}"/>
              </a:ext>
            </a:extLst>
          </p:cNvPr>
          <p:cNvSpPr/>
          <p:nvPr/>
        </p:nvSpPr>
        <p:spPr>
          <a:xfrm>
            <a:off x="7215089" y="6468585"/>
            <a:ext cx="918374" cy="239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52045A2E-FD45-8A21-873D-2DAFE1262CA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38825" y="6531453"/>
            <a:ext cx="139700" cy="13970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DD14E852-49EA-B738-D552-E222CBBBAD35}"/>
              </a:ext>
            </a:extLst>
          </p:cNvPr>
          <p:cNvSpPr txBox="1"/>
          <p:nvPr/>
        </p:nvSpPr>
        <p:spPr>
          <a:xfrm>
            <a:off x="814402" y="3354828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dirty="0"/>
              <a:t>má spočetně hustou </a:t>
            </a:r>
          </a:p>
          <a:p>
            <a:pPr algn="ctr"/>
            <a:r>
              <a:rPr lang="cs-CZ" sz="1000" dirty="0"/>
              <a:t>podmnožinu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FA82BA5-CB9A-8E8E-90C7-F539E1D71482}"/>
              </a:ext>
            </a:extLst>
          </p:cNvPr>
          <p:cNvSpPr txBox="1"/>
          <p:nvPr/>
        </p:nvSpPr>
        <p:spPr>
          <a:xfrm>
            <a:off x="2197452" y="3424382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nemá tzv. chybějící </a:t>
            </a:r>
          </a:p>
          <a:p>
            <a:r>
              <a:rPr lang="cs-CZ" sz="1000" dirty="0"/>
              <a:t>místa uvnitř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3F2629D5-0D5F-6E80-63D5-9D0C50D0A98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768909" y="3781563"/>
            <a:ext cx="114300" cy="139700"/>
          </a:xfrm>
          <a:prstGeom prst="rect">
            <a:avLst/>
          </a:prstGeom>
        </p:spPr>
      </p:pic>
      <p:pic>
        <p:nvPicPr>
          <p:cNvPr id="98" name="Picture 97" descr="A black letter h on a white background&#10;&#10;Description automatically generated">
            <a:extLst>
              <a:ext uri="{FF2B5EF4-FFF2-40B4-BE49-F238E27FC236}">
                <a16:creationId xmlns:a16="http://schemas.microsoft.com/office/drawing/2014/main" id="{A02B5315-F814-4A5F-E58A-E1E848954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658" y="3740938"/>
            <a:ext cx="244466" cy="24092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929C948-4FF0-6B8C-7162-1BB9F993BCD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59198" y="3776433"/>
            <a:ext cx="101600" cy="13970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2A8115E6-D07E-2E20-933E-78FCAAC99BF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082455" y="3725990"/>
            <a:ext cx="315345" cy="20404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4199830-BEF8-CCEB-F572-5513166E37F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433206" y="3340388"/>
            <a:ext cx="2019300" cy="304800"/>
          </a:xfrm>
          <a:prstGeom prst="rect">
            <a:avLst/>
          </a:prstGeom>
        </p:spPr>
      </p:pic>
      <p:pic>
        <p:nvPicPr>
          <p:cNvPr id="2" name="Picture 1" descr="A close-up of a number&#10;&#10;Description automatically generated">
            <a:extLst>
              <a:ext uri="{FF2B5EF4-FFF2-40B4-BE49-F238E27FC236}">
                <a16:creationId xmlns:a16="http://schemas.microsoft.com/office/drawing/2014/main" id="{A6654BA7-F2EE-4153-E190-E57288A168B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505447" y="5900746"/>
            <a:ext cx="797542" cy="2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6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6b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1568519"/>
            <a:ext cx="848440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Hilbertův prostor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Pár příkladů pro pochopení: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1. </a:t>
            </a:r>
          </a:p>
          <a:p>
            <a:r>
              <a:rPr lang="cs-CZ" sz="1200" dirty="0">
                <a:cs typeface="Times New Roman"/>
              </a:rPr>
              <a:t>Lineární závislost funkcí				             pro reálná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?</a:t>
            </a:r>
          </a:p>
          <a:p>
            <a:r>
              <a:rPr lang="cs-CZ" sz="1200" dirty="0">
                <a:cs typeface="Times New Roman"/>
              </a:rPr>
              <a:t>Platí:								    platí pouze pro				… lineárně nezávislé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2.</a:t>
            </a:r>
          </a:p>
          <a:p>
            <a:r>
              <a:rPr lang="cs-CZ" sz="1200" dirty="0">
                <a:cs typeface="Times New Roman"/>
              </a:rPr>
              <a:t>Lineární závislost funkcí				             pro reálná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?</a:t>
            </a:r>
          </a:p>
          <a:p>
            <a:r>
              <a:rPr lang="cs-CZ" sz="1200" dirty="0">
                <a:cs typeface="Times New Roman"/>
              </a:rPr>
              <a:t>Platí:					  platí pouze pro</a:t>
            </a:r>
          </a:p>
          <a:p>
            <a:r>
              <a:rPr lang="cs-CZ" sz="1200" dirty="0">
                <a:cs typeface="Times New Roman"/>
              </a:rPr>
              <a:t>Pro sadu		  dostaneme rovnice: </a:t>
            </a:r>
          </a:p>
          <a:p>
            <a:r>
              <a:rPr lang="cs-CZ" sz="1200" dirty="0">
                <a:cs typeface="Times New Roman"/>
              </a:rPr>
              <a:t>Které jsou řešitelné jen pro: 				… lineárně nezávislé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3.</a:t>
            </a:r>
          </a:p>
          <a:p>
            <a:r>
              <a:rPr lang="cs-CZ" sz="1200" dirty="0">
                <a:cs typeface="Times New Roman"/>
              </a:rPr>
              <a:t>Lineární závislost funkcí				             pro reálná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?</a:t>
            </a:r>
          </a:p>
          <a:p>
            <a:r>
              <a:rPr lang="cs-CZ" sz="1200" dirty="0">
                <a:cs typeface="Times New Roman"/>
              </a:rPr>
              <a:t>Jsou zjevně lineárně závislé, protože platí: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59" y="1515267"/>
            <a:ext cx="1562345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black letter h on a white background&#10;&#10;Description automatically generated">
            <a:extLst>
              <a:ext uri="{FF2B5EF4-FFF2-40B4-BE49-F238E27FC236}">
                <a16:creationId xmlns:a16="http://schemas.microsoft.com/office/drawing/2014/main" id="{97AD6C3A-B472-FE69-0B6C-31A02DE5A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84" y="1568519"/>
            <a:ext cx="315346" cy="310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C2C886-DD5B-D57D-DAF5-5EA8ABC78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744" y="2726339"/>
            <a:ext cx="1934882" cy="167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A0A07B-7505-9CCB-9E5D-4D68DBD7E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205" y="2893442"/>
            <a:ext cx="2000250" cy="203200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2B65BF5-5056-A551-A816-A97C8FF9E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697" y="2915473"/>
            <a:ext cx="879138" cy="167730"/>
          </a:xfrm>
          <a:prstGeom prst="rect">
            <a:avLst/>
          </a:prstGeom>
        </p:spPr>
      </p:pic>
      <p:pic>
        <p:nvPicPr>
          <p:cNvPr id="15" name="Picture 14" descr="A blue and black symbol&#10;&#10;Description automatically generated">
            <a:extLst>
              <a:ext uri="{FF2B5EF4-FFF2-40B4-BE49-F238E27FC236}">
                <a16:creationId xmlns:a16="http://schemas.microsoft.com/office/drawing/2014/main" id="{9BCD3589-DC94-A8A6-0173-AC447966DB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478" y="2880511"/>
            <a:ext cx="1165188" cy="19039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2189CD-598A-90CB-6692-9F5E6F588365}"/>
              </a:ext>
            </a:extLst>
          </p:cNvPr>
          <p:cNvCxnSpPr>
            <a:cxnSpLocks/>
          </p:cNvCxnSpPr>
          <p:nvPr/>
        </p:nvCxnSpPr>
        <p:spPr>
          <a:xfrm>
            <a:off x="2331553" y="3731327"/>
            <a:ext cx="3994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B09ED5-ECA3-7B73-07BE-0E116E7C4022}"/>
              </a:ext>
            </a:extLst>
          </p:cNvPr>
          <p:cNvCxnSpPr>
            <a:cxnSpLocks/>
          </p:cNvCxnSpPr>
          <p:nvPr/>
        </p:nvCxnSpPr>
        <p:spPr>
          <a:xfrm>
            <a:off x="3763748" y="2989117"/>
            <a:ext cx="3994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56A0F8D-01E8-03AC-1F4C-48CC6C123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8398" y="3434820"/>
            <a:ext cx="1824407" cy="173753"/>
          </a:xfrm>
          <a:prstGeom prst="rect">
            <a:avLst/>
          </a:prstGeom>
        </p:spPr>
      </p:pic>
      <p:pic>
        <p:nvPicPr>
          <p:cNvPr id="25" name="Picture 24" descr="A black and white number&#10;&#10;Description automatically generated with medium confidence">
            <a:extLst>
              <a:ext uri="{FF2B5EF4-FFF2-40B4-BE49-F238E27FC236}">
                <a16:creationId xmlns:a16="http://schemas.microsoft.com/office/drawing/2014/main" id="{ECB01099-CE24-8F2A-C34F-5505798303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523" y="3638020"/>
            <a:ext cx="1492922" cy="1866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D2E11F-DB95-EC90-507C-ABDA8497AB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3748" y="3634245"/>
            <a:ext cx="1316864" cy="190390"/>
          </a:xfrm>
          <a:prstGeom prst="rect">
            <a:avLst/>
          </a:prstGeom>
        </p:spPr>
      </p:pic>
      <p:pic>
        <p:nvPicPr>
          <p:cNvPr id="30" name="Picture 29" descr="A black number and a black line&#10;&#10;Description automatically generated">
            <a:extLst>
              <a:ext uri="{FF2B5EF4-FFF2-40B4-BE49-F238E27FC236}">
                <a16:creationId xmlns:a16="http://schemas.microsoft.com/office/drawing/2014/main" id="{600F6C28-D2D5-D0DF-8C77-28231B1FC8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787" y="3823283"/>
            <a:ext cx="776269" cy="18862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5CA004D-514A-9B8B-75C3-947DC6EEDB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5779" y="3818518"/>
            <a:ext cx="4922434" cy="1823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366B990-4030-2D74-561D-82FEDF41FC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0899" y="3994199"/>
            <a:ext cx="1238026" cy="1825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1D2DC92-3EC3-AFFE-8105-C68EB325B7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7626" y="4548047"/>
            <a:ext cx="2025949" cy="184177"/>
          </a:xfrm>
          <a:prstGeom prst="rect">
            <a:avLst/>
          </a:prstGeom>
        </p:spPr>
      </p:pic>
      <p:pic>
        <p:nvPicPr>
          <p:cNvPr id="41" name="Picture 40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58D59A8F-33C0-E1DE-1398-9FD1C324A6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7880" y="4732224"/>
            <a:ext cx="13843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17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1983127"/>
            <a:ext cx="8484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Příklady lineárních vektorových prostorů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1. S konečnou, diskrétní, bází </a:t>
            </a:r>
            <a:r>
              <a:rPr lang="cs-CZ" sz="1200" dirty="0">
                <a:cs typeface="Times New Roman"/>
              </a:rPr>
              <a:t>– typicky trojrozměrný Eukleidovský prostor: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Báze je dána 		a tedy jakýkoliv vektor v tomto prostoru může být zapsán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jako 				a platí, že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Je dobré si uvědomit, že skalární součin v Eukleidovském prostoru je reálné číslo.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Normou v tomto prostoru je délka vektoru: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cs typeface="Times New Roman"/>
              </a:rPr>
              <a:t>A pro zopakování: kdykoliv platí				tak platí také			    a že žádný z jednotkových vektorů		</a:t>
            </a:r>
          </a:p>
          <a:p>
            <a:r>
              <a:rPr lang="cs-CZ" sz="1200" dirty="0">
                <a:cs typeface="Times New Roman"/>
              </a:rPr>
              <a:t>     nelze vyjádřit jako lineární kombinaci druhých dvou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2. </a:t>
            </a:r>
            <a:r>
              <a:rPr lang="cs-CZ" sz="1200" b="1" dirty="0">
                <a:cs typeface="Times New Roman"/>
              </a:rPr>
              <a:t>Druhým příkladem je prostor komplexních funkcí</a:t>
            </a:r>
            <a:r>
              <a:rPr lang="cs-CZ" sz="1200" dirty="0">
                <a:cs typeface="Times New Roman"/>
              </a:rPr>
              <a:t>	který má nekonečnou dimenzi a má tak i nekonečný počet lineárně nezávislých bázových vektorů  -  </a:t>
            </a:r>
            <a:r>
              <a:rPr lang="cs-CZ" sz="1200" b="1" dirty="0">
                <a:cs typeface="Times New Roman"/>
              </a:rPr>
              <a:t>a právě těmi se budeme zabývat, i když se znázorňují špatně. ;-)</a:t>
            </a:r>
          </a:p>
          <a:p>
            <a:r>
              <a:rPr lang="cs-CZ" sz="1200" dirty="0">
                <a:cs typeface="Times New Roman"/>
              </a:rPr>
              <a:t>  </a:t>
            </a: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1918896"/>
            <a:ext cx="2972472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FBDD2D2-7AF5-465B-6945-7B8554066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361" y="1708109"/>
            <a:ext cx="1989531" cy="1786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1E10C5-3BEF-A471-56DB-BF1D137AFE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9" t="-9159" r="1" b="-1"/>
          <a:stretch/>
        </p:blipFill>
        <p:spPr>
          <a:xfrm>
            <a:off x="1669409" y="2552617"/>
            <a:ext cx="371343" cy="207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689EF-E9E7-FCE2-289B-237C23B88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250" y="2802508"/>
            <a:ext cx="1289271" cy="2079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3A97676-4A97-39A3-76A5-5845A0A5E356}"/>
              </a:ext>
            </a:extLst>
          </p:cNvPr>
          <p:cNvSpPr/>
          <p:nvPr/>
        </p:nvSpPr>
        <p:spPr>
          <a:xfrm>
            <a:off x="1375795" y="2735398"/>
            <a:ext cx="267685" cy="127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D75D6D-93B5-930F-B723-AF7FFD17F3FC}"/>
              </a:ext>
            </a:extLst>
          </p:cNvPr>
          <p:cNvSpPr/>
          <p:nvPr/>
        </p:nvSpPr>
        <p:spPr>
          <a:xfrm>
            <a:off x="1781025" y="2750011"/>
            <a:ext cx="267685" cy="127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B25E066-D3FF-F768-9F3D-757D9943F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799" y="2842981"/>
            <a:ext cx="317500" cy="127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8CB861-D80A-43D1-0CEA-3724D12D51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2688" y="2794453"/>
            <a:ext cx="1663700" cy="190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9A04049-2F2F-A7B9-EECE-01CB62235E5C}"/>
              </a:ext>
            </a:extLst>
          </p:cNvPr>
          <p:cNvSpPr/>
          <p:nvPr/>
        </p:nvSpPr>
        <p:spPr>
          <a:xfrm>
            <a:off x="4681694" y="2813817"/>
            <a:ext cx="150365" cy="166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8FD5C6-FE30-5EAE-BF5D-B1B7AFE26317}"/>
              </a:ext>
            </a:extLst>
          </p:cNvPr>
          <p:cNvSpPr/>
          <p:nvPr/>
        </p:nvSpPr>
        <p:spPr>
          <a:xfrm>
            <a:off x="4809882" y="2760564"/>
            <a:ext cx="231902" cy="10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1F5A9FD-642C-F90D-2373-0CC2C719F356}"/>
              </a:ext>
            </a:extLst>
          </p:cNvPr>
          <p:cNvSpPr/>
          <p:nvPr/>
        </p:nvSpPr>
        <p:spPr>
          <a:xfrm>
            <a:off x="2519693" y="2918747"/>
            <a:ext cx="150365" cy="166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F74FC26-7C78-53F8-3A43-27752AAC7A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868" y="3513649"/>
            <a:ext cx="609600" cy="177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3028EC9-1367-AEE6-0EC6-19E9CB101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418" y="3843730"/>
            <a:ext cx="1168400" cy="1905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A3E9719-DA6B-74E1-9800-11A9ECA043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6283" y="3881597"/>
            <a:ext cx="1028700" cy="177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E62F93F-9F33-7F9F-5E93-5EE7EAC70A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8397" y="3866858"/>
            <a:ext cx="368300" cy="1905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180FF43-DC23-5FEA-F227-786860D155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4125" y="4761047"/>
            <a:ext cx="279400" cy="190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ABE0E07-7A5C-A732-176C-5FAE26B005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8715" b="-59"/>
          <a:stretch/>
        </p:blipFill>
        <p:spPr>
          <a:xfrm>
            <a:off x="7185508" y="1979861"/>
            <a:ext cx="145491" cy="20807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F83F586B-2A2A-4BB1-3F8A-76766B17259D}"/>
              </a:ext>
            </a:extLst>
          </p:cNvPr>
          <p:cNvSpPr/>
          <p:nvPr/>
        </p:nvSpPr>
        <p:spPr>
          <a:xfrm>
            <a:off x="6142359" y="1674761"/>
            <a:ext cx="1989533" cy="1820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81965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red stamp with text&#10;&#10;Description automatically generated">
            <a:extLst>
              <a:ext uri="{FF2B5EF4-FFF2-40B4-BE49-F238E27FC236}">
                <a16:creationId xmlns:a16="http://schemas.microsoft.com/office/drawing/2014/main" id="{8F2F4DBA-BF52-EA22-CB36-00F01A942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7171967" y="4437203"/>
            <a:ext cx="901056" cy="447749"/>
          </a:xfrm>
          <a:prstGeom prst="rect">
            <a:avLst/>
          </a:prstGeom>
        </p:spPr>
      </p:pic>
      <p:pic>
        <p:nvPicPr>
          <p:cNvPr id="32" name="Picture 31" descr="A red stamp with text&#10;&#10;Description automatically generated">
            <a:extLst>
              <a:ext uri="{FF2B5EF4-FFF2-40B4-BE49-F238E27FC236}">
                <a16:creationId xmlns:a16="http://schemas.microsoft.com/office/drawing/2014/main" id="{49AE5E2B-BD77-BC62-24DA-23911A52E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4242782" y="2360154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1619542"/>
            <a:ext cx="84844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Kvadraticky </a:t>
            </a:r>
            <a:r>
              <a:rPr lang="cs-CZ" sz="1200" dirty="0" err="1">
                <a:cs typeface="Times New Roman"/>
              </a:rPr>
              <a:t>integrabilní</a:t>
            </a:r>
            <a:r>
              <a:rPr lang="cs-CZ" sz="1200" dirty="0">
                <a:cs typeface="Times New Roman"/>
              </a:rPr>
              <a:t> funkce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prostoru komplexních funkcí, je vektorová složka/komponenta dána komplexní funkcí a skalární součin je dán integrálem, tedy skalární součin 	a 	je dán: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Pokud tento integrál diverguje (tedy jeho výsledná hodnota jde do nekonečna) pak skalární součin neexistuje.</a:t>
            </a:r>
          </a:p>
          <a:p>
            <a:r>
              <a:rPr lang="cs-CZ" sz="1200" dirty="0">
                <a:cs typeface="Times New Roman"/>
              </a:rPr>
              <a:t>Pokud chceme operovat s funkcemi, pro které skalární součiny existují, pak výsledek skalárního součinu 		musí být konečný.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Funkce se nazývá kvadraticky </a:t>
            </a:r>
            <a:r>
              <a:rPr lang="cs-CZ" sz="1200" dirty="0" err="1">
                <a:cs typeface="Times New Roman"/>
              </a:rPr>
              <a:t>integrabilní</a:t>
            </a:r>
            <a:r>
              <a:rPr lang="cs-CZ" sz="1200" dirty="0">
                <a:cs typeface="Times New Roman"/>
              </a:rPr>
              <a:t>, pokud je její skalární součin se sebou samou 				konečný.</a:t>
            </a:r>
          </a:p>
          <a:p>
            <a:r>
              <a:rPr lang="cs-CZ" sz="1200" dirty="0">
                <a:cs typeface="Times New Roman"/>
              </a:rPr>
              <a:t>Kvadraticky </a:t>
            </a:r>
            <a:r>
              <a:rPr lang="cs-CZ" sz="1200" dirty="0" err="1">
                <a:cs typeface="Times New Roman"/>
              </a:rPr>
              <a:t>integrabilní</a:t>
            </a:r>
            <a:r>
              <a:rPr lang="cs-CZ" sz="1200" dirty="0">
                <a:cs typeface="Times New Roman"/>
              </a:rPr>
              <a:t> funkce splňují vlastnosti pro vytvoření Hilbertova prostoru, </a:t>
            </a:r>
          </a:p>
          <a:p>
            <a:r>
              <a:rPr lang="cs-CZ" sz="1200" dirty="0">
                <a:cs typeface="Times New Roman"/>
              </a:rPr>
              <a:t>i když je tento nekonečný.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proč o tom mluvíme? Dobrým příkladem kvadraticky </a:t>
            </a:r>
            <a:r>
              <a:rPr lang="cs-CZ" sz="1200" dirty="0" err="1">
                <a:cs typeface="Times New Roman"/>
              </a:rPr>
              <a:t>integrabilní</a:t>
            </a:r>
            <a:r>
              <a:rPr lang="cs-CZ" sz="1200" dirty="0">
                <a:cs typeface="Times New Roman"/>
              </a:rPr>
              <a:t> funkce je vlnová funkce:	     , z </a:t>
            </a:r>
            <a:r>
              <a:rPr lang="cs-CZ" sz="1200" dirty="0" err="1">
                <a:cs typeface="Times New Roman"/>
              </a:rPr>
              <a:t>Bornovy</a:t>
            </a:r>
            <a:r>
              <a:rPr lang="cs-CZ" sz="1200" dirty="0">
                <a:cs typeface="Times New Roman"/>
              </a:rPr>
              <a:t> interpretace víme, že celková pravděpodobnost musí být rovna jedné: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Tyto vlnové funkce jsou tzv. </a:t>
            </a:r>
            <a:r>
              <a:rPr lang="cs-CZ" sz="1200" dirty="0" err="1">
                <a:cs typeface="Times New Roman"/>
              </a:rPr>
              <a:t>normalizovatelné</a:t>
            </a:r>
            <a:r>
              <a:rPr lang="cs-CZ" sz="1200" dirty="0">
                <a:cs typeface="Times New Roman"/>
              </a:rPr>
              <a:t>, čili kvadraticky </a:t>
            </a:r>
            <a:r>
              <a:rPr lang="cs-CZ" sz="1200" dirty="0" err="1">
                <a:cs typeface="Times New Roman"/>
              </a:rPr>
              <a:t>integrabilní</a:t>
            </a:r>
            <a:r>
              <a:rPr lang="cs-CZ" sz="1200" dirty="0">
                <a:cs typeface="Times New Roman"/>
              </a:rPr>
              <a:t>. Vlnové funkce, které nejsou kvadraticky </a:t>
            </a:r>
            <a:r>
              <a:rPr lang="cs-CZ" sz="1200" dirty="0" err="1">
                <a:cs typeface="Times New Roman"/>
              </a:rPr>
              <a:t>integrabilní</a:t>
            </a:r>
            <a:r>
              <a:rPr lang="cs-CZ" sz="1200" dirty="0">
                <a:cs typeface="Times New Roman"/>
              </a:rPr>
              <a:t> nemají fyzikální smysl v kvantové mechanice! (Později si ale také ukážeme jak normovat na delta funkci.)</a:t>
            </a:r>
          </a:p>
          <a:p>
            <a:r>
              <a:rPr lang="cs-CZ" sz="1200" dirty="0">
                <a:highlight>
                  <a:srgbClr val="FFFF00"/>
                </a:highlight>
                <a:cs typeface="Times New Roman"/>
              </a:rPr>
              <a:t>  </a:t>
            </a: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1555311"/>
            <a:ext cx="218904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34710-62BD-4ED3-C5EB-44DFFD7A3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706" y="2421151"/>
            <a:ext cx="304800" cy="16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42F14D-2293-353D-52E7-DC27FFA98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482" y="2414801"/>
            <a:ext cx="279400" cy="177800"/>
          </a:xfrm>
          <a:prstGeom prst="rect">
            <a:avLst/>
          </a:prstGeom>
        </p:spPr>
      </p:pic>
      <p:pic>
        <p:nvPicPr>
          <p:cNvPr id="12" name="Picture 11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86EA39C5-5D76-F56A-AC85-265310A98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746" y="2421151"/>
            <a:ext cx="1498600" cy="355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87F9CF-36AE-E261-BE9D-5402F4C9F272}"/>
              </a:ext>
            </a:extLst>
          </p:cNvPr>
          <p:cNvSpPr/>
          <p:nvPr/>
        </p:nvSpPr>
        <p:spPr>
          <a:xfrm>
            <a:off x="2720084" y="2398895"/>
            <a:ext cx="166072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634E56-4EF6-8A55-B1E8-59C39974B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692" y="3146944"/>
            <a:ext cx="381000" cy="165100"/>
          </a:xfrm>
          <a:prstGeom prst="rect">
            <a:avLst/>
          </a:prstGeom>
        </p:spPr>
      </p:pic>
      <p:pic>
        <p:nvPicPr>
          <p:cNvPr id="21" name="Picture 20" descr="A black symbols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E00952BA-57E3-3760-6FD7-3F04C6B37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6228" y="3395341"/>
            <a:ext cx="1371600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BE3E9D-E927-B90D-4ED3-EC3C719C4F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7315" y="4239354"/>
            <a:ext cx="406400" cy="15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AFE3F9-CA94-7990-2D4E-65BC1E1710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7492" y="4512090"/>
            <a:ext cx="3632200" cy="3937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2531804-D084-9C0E-7D25-30B9801E139E}"/>
              </a:ext>
            </a:extLst>
          </p:cNvPr>
          <p:cNvSpPr/>
          <p:nvPr/>
        </p:nvSpPr>
        <p:spPr>
          <a:xfrm>
            <a:off x="3607492" y="4505679"/>
            <a:ext cx="370770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8320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red stamp with text&#10;&#10;Description automatically generated">
            <a:extLst>
              <a:ext uri="{FF2B5EF4-FFF2-40B4-BE49-F238E27FC236}">
                <a16:creationId xmlns:a16="http://schemas.microsoft.com/office/drawing/2014/main" id="{8F2F4DBA-BF52-EA22-CB36-00F01A942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7963479" y="561228"/>
            <a:ext cx="901056" cy="447749"/>
          </a:xfrm>
          <a:prstGeom prst="rect">
            <a:avLst/>
          </a:prstGeom>
        </p:spPr>
      </p:pic>
      <p:pic>
        <p:nvPicPr>
          <p:cNvPr id="32" name="Picture 31" descr="A red stamp with text&#10;&#10;Description automatically generated">
            <a:extLst>
              <a:ext uri="{FF2B5EF4-FFF2-40B4-BE49-F238E27FC236}">
                <a16:creationId xmlns:a16="http://schemas.microsoft.com/office/drawing/2014/main" id="{49AE5E2B-BD77-BC62-24DA-23911A52E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3138829" y="581060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36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8a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90327" y="1673905"/>
            <a:ext cx="8484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Příklad ke kvadraticky </a:t>
            </a:r>
            <a:r>
              <a:rPr lang="cs-CZ" sz="1200" dirty="0" err="1">
                <a:cs typeface="Times New Roman"/>
              </a:rPr>
              <a:t>integrabilním</a:t>
            </a:r>
            <a:r>
              <a:rPr lang="cs-CZ" sz="1200" dirty="0">
                <a:cs typeface="Times New Roman"/>
              </a:rPr>
              <a:t> funkcím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Zjistěme, zda následující funkce je kvadraticky </a:t>
            </a:r>
            <a:r>
              <a:rPr lang="cs-CZ" sz="1200" dirty="0" err="1">
                <a:cs typeface="Times New Roman"/>
              </a:rPr>
              <a:t>integrabilní</a:t>
            </a:r>
            <a:r>
              <a:rPr lang="cs-CZ" sz="1200" dirty="0">
                <a:cs typeface="Times New Roman"/>
              </a:rPr>
              <a:t>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Čili je třeba spočítat následující skalární součin: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Což je rovno: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11781" y="1609674"/>
            <a:ext cx="310888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2" name="Picture 11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86EA39C5-5D76-F56A-AC85-265310A98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793" y="642057"/>
            <a:ext cx="1498600" cy="355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87F9CF-36AE-E261-BE9D-5402F4C9F272}"/>
              </a:ext>
            </a:extLst>
          </p:cNvPr>
          <p:cNvSpPr/>
          <p:nvPr/>
        </p:nvSpPr>
        <p:spPr>
          <a:xfrm>
            <a:off x="1616131" y="619801"/>
            <a:ext cx="166072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8AFE3F9-CA94-7990-2D4E-65BC1E171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290" y="636115"/>
            <a:ext cx="3632200" cy="3937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2531804-D084-9C0E-7D25-30B9801E139E}"/>
              </a:ext>
            </a:extLst>
          </p:cNvPr>
          <p:cNvSpPr/>
          <p:nvPr/>
        </p:nvSpPr>
        <p:spPr>
          <a:xfrm>
            <a:off x="4374290" y="629704"/>
            <a:ext cx="370770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close-up of a signature&#10;&#10;Description automatically generated">
            <a:extLst>
              <a:ext uri="{FF2B5EF4-FFF2-40B4-BE49-F238E27FC236}">
                <a16:creationId xmlns:a16="http://schemas.microsoft.com/office/drawing/2014/main" id="{0C8473C5-8B91-70A5-39B3-8C2856750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965" y="2009785"/>
            <a:ext cx="2212889" cy="637950"/>
          </a:xfrm>
          <a:prstGeom prst="rect">
            <a:avLst/>
          </a:prstGeom>
        </p:spPr>
      </p:pic>
      <p:pic>
        <p:nvPicPr>
          <p:cNvPr id="10" name="Picture 9" descr="A close up of a math problem&#10;&#10;Description automatically generated">
            <a:extLst>
              <a:ext uri="{FF2B5EF4-FFF2-40B4-BE49-F238E27FC236}">
                <a16:creationId xmlns:a16="http://schemas.microsoft.com/office/drawing/2014/main" id="{F76D50D8-E317-16EE-C423-5E85CF1816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9491" y="2711966"/>
            <a:ext cx="1860491" cy="497359"/>
          </a:xfrm>
          <a:prstGeom prst="rect">
            <a:avLst/>
          </a:prstGeom>
        </p:spPr>
      </p:pic>
      <p:pic>
        <p:nvPicPr>
          <p:cNvPr id="13" name="Picture 12" descr="A math equations on a white paper&#10;&#10;Description automatically generated">
            <a:extLst>
              <a:ext uri="{FF2B5EF4-FFF2-40B4-BE49-F238E27FC236}">
                <a16:creationId xmlns:a16="http://schemas.microsoft.com/office/drawing/2014/main" id="{E3D364D4-456E-F515-5671-054E56118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4733" y="3389341"/>
            <a:ext cx="4438397" cy="1044329"/>
          </a:xfrm>
          <a:prstGeom prst="rect">
            <a:avLst/>
          </a:prstGeom>
        </p:spPr>
      </p:pic>
      <p:pic>
        <p:nvPicPr>
          <p:cNvPr id="15" name="Picture 14" descr="A close up of a math problem&#10;&#10;Description automatically generated">
            <a:extLst>
              <a:ext uri="{FF2B5EF4-FFF2-40B4-BE49-F238E27FC236}">
                <a16:creationId xmlns:a16="http://schemas.microsoft.com/office/drawing/2014/main" id="{73D6A8E3-ED63-1122-D192-4B0CD126D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665" y="3647407"/>
            <a:ext cx="1860491" cy="4973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35149E-F219-9D7E-2C0A-ACE9FBB7718E}"/>
              </a:ext>
            </a:extLst>
          </p:cNvPr>
          <p:cNvSpPr/>
          <p:nvPr/>
        </p:nvSpPr>
        <p:spPr>
          <a:xfrm>
            <a:off x="3014733" y="3327556"/>
            <a:ext cx="1804402" cy="177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Picture 18" descr="A close-up of a handwritten formula&#10;&#10;Description automatically generated">
            <a:extLst>
              <a:ext uri="{FF2B5EF4-FFF2-40B4-BE49-F238E27FC236}">
                <a16:creationId xmlns:a16="http://schemas.microsoft.com/office/drawing/2014/main" id="{2C281A69-28B4-DB22-5984-1A9C953D83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1723" y="4636432"/>
            <a:ext cx="1261080" cy="884638"/>
          </a:xfrm>
          <a:prstGeom prst="rect">
            <a:avLst/>
          </a:prstGeom>
        </p:spPr>
      </p:pic>
      <p:pic>
        <p:nvPicPr>
          <p:cNvPr id="23" name="Picture 22" descr="A graph of a graph on a white paper&#10;&#10;Description automatically generated">
            <a:extLst>
              <a:ext uri="{FF2B5EF4-FFF2-40B4-BE49-F238E27FC236}">
                <a16:creationId xmlns:a16="http://schemas.microsoft.com/office/drawing/2014/main" id="{2E98DFA4-14A8-E37B-A06F-D07CA85BF8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074" y="4852173"/>
            <a:ext cx="2413000" cy="1574800"/>
          </a:xfrm>
          <a:prstGeom prst="rect">
            <a:avLst/>
          </a:prstGeom>
        </p:spPr>
      </p:pic>
      <p:pic>
        <p:nvPicPr>
          <p:cNvPr id="27" name="Picture 26" descr="A close up of a note&#10;&#10;Description automatically generated">
            <a:extLst>
              <a:ext uri="{FF2B5EF4-FFF2-40B4-BE49-F238E27FC236}">
                <a16:creationId xmlns:a16="http://schemas.microsoft.com/office/drawing/2014/main" id="{BCCC1CA8-3AC9-CD71-E440-2615D27A8C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2620" y="5144243"/>
            <a:ext cx="2965450" cy="6306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989E66F-AE06-826B-47F6-84C6BBFD593A}"/>
              </a:ext>
            </a:extLst>
          </p:cNvPr>
          <p:cNvSpPr/>
          <p:nvPr/>
        </p:nvSpPr>
        <p:spPr>
          <a:xfrm>
            <a:off x="5872620" y="5442171"/>
            <a:ext cx="3072785" cy="2825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618876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111267</TotalTime>
  <Words>4810</Words>
  <Application>Microsoft Macintosh PowerPoint</Application>
  <PresentationFormat>On-screen Show (4:3)</PresentationFormat>
  <Paragraphs>837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Streamer breakdown from laboratory micro-discharges to upper atmosphere luminous events </dc:title>
  <dc:creator>t</dc:creator>
  <cp:lastModifiedBy>Tomáš Hoder</cp:lastModifiedBy>
  <cp:revision>1639</cp:revision>
  <dcterms:created xsi:type="dcterms:W3CDTF">2014-10-07T21:06:07Z</dcterms:created>
  <dcterms:modified xsi:type="dcterms:W3CDTF">2023-09-30T09:48:30Z</dcterms:modified>
</cp:coreProperties>
</file>