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492" r:id="rId2"/>
    <p:sldId id="567" r:id="rId3"/>
    <p:sldId id="545" r:id="rId4"/>
    <p:sldId id="548" r:id="rId5"/>
    <p:sldId id="552" r:id="rId6"/>
    <p:sldId id="568" r:id="rId7"/>
    <p:sldId id="550" r:id="rId8"/>
    <p:sldId id="555" r:id="rId9"/>
    <p:sldId id="579" r:id="rId10"/>
    <p:sldId id="556" r:id="rId11"/>
    <p:sldId id="551" r:id="rId12"/>
    <p:sldId id="569" r:id="rId13"/>
    <p:sldId id="549" r:id="rId14"/>
    <p:sldId id="561" r:id="rId15"/>
    <p:sldId id="559" r:id="rId16"/>
    <p:sldId id="562" r:id="rId17"/>
    <p:sldId id="563" r:id="rId18"/>
    <p:sldId id="560" r:id="rId19"/>
    <p:sldId id="564" r:id="rId20"/>
    <p:sldId id="565" r:id="rId21"/>
    <p:sldId id="578" r:id="rId22"/>
    <p:sldId id="566" r:id="rId23"/>
    <p:sldId id="570" r:id="rId24"/>
    <p:sldId id="575" r:id="rId25"/>
    <p:sldId id="571" r:id="rId26"/>
    <p:sldId id="576" r:id="rId27"/>
    <p:sldId id="574" r:id="rId28"/>
    <p:sldId id="57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4"/>
    <p:restoredTop sz="96197" autoAdjust="0"/>
  </p:normalViewPr>
  <p:slideViewPr>
    <p:cSldViewPr snapToGrid="0" snapToObjects="1">
      <p:cViewPr>
        <p:scale>
          <a:sx n="147" d="100"/>
          <a:sy n="147" d="100"/>
        </p:scale>
        <p:origin x="712" y="-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84C53-DB28-BF40-8E43-FB2FCCB1926D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9F8CA-1D07-3842-86D4-559153C1D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91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23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08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9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7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45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24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46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97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2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61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02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76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19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0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91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86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47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670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9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68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64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7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86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60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5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2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9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0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1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2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1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5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C1D67-D689-9147-B531-260CD7922B72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9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1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99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22.png"/><Relationship Id="rId3" Type="http://schemas.openxmlformats.org/officeDocument/2006/relationships/image" Target="../media/image115.png"/><Relationship Id="rId7" Type="http://schemas.openxmlformats.org/officeDocument/2006/relationships/image" Target="../media/image117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0.png"/><Relationship Id="rId5" Type="http://schemas.openxmlformats.org/officeDocument/2006/relationships/image" Target="../media/image1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35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35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31.png"/><Relationship Id="rId5" Type="http://schemas.openxmlformats.org/officeDocument/2006/relationships/image" Target="../media/image116.png"/><Relationship Id="rId10" Type="http://schemas.openxmlformats.org/officeDocument/2006/relationships/image" Target="../media/image130.png"/><Relationship Id="rId4" Type="http://schemas.openxmlformats.org/officeDocument/2006/relationships/image" Target="../media/image1.png"/><Relationship Id="rId9" Type="http://schemas.openxmlformats.org/officeDocument/2006/relationships/image" Target="../media/image1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image" Target="../media/image150.png"/><Relationship Id="rId26" Type="http://schemas.openxmlformats.org/officeDocument/2006/relationships/image" Target="../media/image40.png"/><Relationship Id="rId3" Type="http://schemas.openxmlformats.org/officeDocument/2006/relationships/image" Target="../media/image35.png"/><Relationship Id="rId21" Type="http://schemas.openxmlformats.org/officeDocument/2006/relationships/image" Target="../media/image153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5" Type="http://schemas.openxmlformats.org/officeDocument/2006/relationships/image" Target="../media/image15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8.png"/><Relationship Id="rId20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143.png"/><Relationship Id="rId24" Type="http://schemas.openxmlformats.org/officeDocument/2006/relationships/image" Target="../media/image156.png"/><Relationship Id="rId5" Type="http://schemas.openxmlformats.org/officeDocument/2006/relationships/image" Target="../media/image81.png"/><Relationship Id="rId15" Type="http://schemas.openxmlformats.org/officeDocument/2006/relationships/image" Target="../media/image147.png"/><Relationship Id="rId23" Type="http://schemas.openxmlformats.org/officeDocument/2006/relationships/image" Target="../media/image155.png"/><Relationship Id="rId10" Type="http://schemas.openxmlformats.org/officeDocument/2006/relationships/image" Target="../media/image142.png"/><Relationship Id="rId19" Type="http://schemas.openxmlformats.org/officeDocument/2006/relationships/image" Target="../media/image151.png"/><Relationship Id="rId4" Type="http://schemas.openxmlformats.org/officeDocument/2006/relationships/image" Target="../media/image1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Relationship Id="rId22" Type="http://schemas.openxmlformats.org/officeDocument/2006/relationships/image" Target="../media/image1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3" Type="http://schemas.openxmlformats.org/officeDocument/2006/relationships/image" Target="../media/image1.png"/><Relationship Id="rId21" Type="http://schemas.openxmlformats.org/officeDocument/2006/relationships/image" Target="../media/image175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70.png"/><Relationship Id="rId20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23" Type="http://schemas.openxmlformats.org/officeDocument/2006/relationships/image" Target="../media/image177.png"/><Relationship Id="rId10" Type="http://schemas.openxmlformats.org/officeDocument/2006/relationships/image" Target="../media/image164.png"/><Relationship Id="rId19" Type="http://schemas.openxmlformats.org/officeDocument/2006/relationships/image" Target="../media/image173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Relationship Id="rId22" Type="http://schemas.openxmlformats.org/officeDocument/2006/relationships/image" Target="../media/image1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0.png"/><Relationship Id="rId21" Type="http://schemas.openxmlformats.org/officeDocument/2006/relationships/image" Target="../media/image15.png"/><Relationship Id="rId34" Type="http://schemas.microsoft.com/office/2007/relationships/hdphoto" Target="../media/hdphoto5.wdp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6" Type="http://schemas.microsoft.com/office/2007/relationships/hdphoto" Target="../media/hdphoto4.wdp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41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29.png"/><Relationship Id="rId40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microsoft.com/office/2007/relationships/hdphoto" Target="../media/hdphoto6.wdp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3.wdp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8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microsoft.com/office/2007/relationships/hdphoto" Target="../media/hdphoto7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3" Type="http://schemas.openxmlformats.org/officeDocument/2006/relationships/image" Target="../media/image35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5" Type="http://schemas.openxmlformats.org/officeDocument/2006/relationships/image" Target="../media/image193.png"/><Relationship Id="rId10" Type="http://schemas.openxmlformats.org/officeDocument/2006/relationships/image" Target="../media/image198.png"/><Relationship Id="rId4" Type="http://schemas.openxmlformats.org/officeDocument/2006/relationships/image" Target="../media/image1.png"/><Relationship Id="rId9" Type="http://schemas.openxmlformats.org/officeDocument/2006/relationships/image" Target="../media/image197.png"/><Relationship Id="rId1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99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20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.png"/><Relationship Id="rId7" Type="http://schemas.openxmlformats.org/officeDocument/2006/relationships/image" Target="../media/image20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10" Type="http://schemas.openxmlformats.org/officeDocument/2006/relationships/image" Target="../media/image212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1.png"/><Relationship Id="rId18" Type="http://schemas.openxmlformats.org/officeDocument/2006/relationships/image" Target="../media/image226.png"/><Relationship Id="rId3" Type="http://schemas.openxmlformats.org/officeDocument/2006/relationships/image" Target="../media/image35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17" Type="http://schemas.openxmlformats.org/officeDocument/2006/relationships/image" Target="../media/image225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24.png"/><Relationship Id="rId20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213.png"/><Relationship Id="rId15" Type="http://schemas.openxmlformats.org/officeDocument/2006/relationships/image" Target="../media/image223.png"/><Relationship Id="rId10" Type="http://schemas.openxmlformats.org/officeDocument/2006/relationships/image" Target="../media/image218.png"/><Relationship Id="rId19" Type="http://schemas.openxmlformats.org/officeDocument/2006/relationships/image" Target="../media/image227.png"/><Relationship Id="rId4" Type="http://schemas.openxmlformats.org/officeDocument/2006/relationships/image" Target="../media/image1.png"/><Relationship Id="rId9" Type="http://schemas.openxmlformats.org/officeDocument/2006/relationships/image" Target="../media/image217.png"/><Relationship Id="rId14" Type="http://schemas.openxmlformats.org/officeDocument/2006/relationships/image" Target="../media/image2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1.png"/><Relationship Id="rId7" Type="http://schemas.openxmlformats.org/officeDocument/2006/relationships/image" Target="../media/image2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10" Type="http://schemas.openxmlformats.org/officeDocument/2006/relationships/image" Target="../media/image212.png"/><Relationship Id="rId4" Type="http://schemas.openxmlformats.org/officeDocument/2006/relationships/image" Target="../media/image228.png"/><Relationship Id="rId9" Type="http://schemas.openxmlformats.org/officeDocument/2006/relationships/image" Target="../media/image2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image" Target="../media/image243.png"/><Relationship Id="rId3" Type="http://schemas.openxmlformats.org/officeDocument/2006/relationships/image" Target="../media/image1.png"/><Relationship Id="rId7" Type="http://schemas.openxmlformats.org/officeDocument/2006/relationships/image" Target="../media/image237.png"/><Relationship Id="rId12" Type="http://schemas.openxmlformats.org/officeDocument/2006/relationships/image" Target="../media/image2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11" Type="http://schemas.openxmlformats.org/officeDocument/2006/relationships/image" Target="../media/image241.png"/><Relationship Id="rId5" Type="http://schemas.openxmlformats.org/officeDocument/2006/relationships/image" Target="../media/image235.png"/><Relationship Id="rId10" Type="http://schemas.openxmlformats.org/officeDocument/2006/relationships/image" Target="../media/image240.png"/><Relationship Id="rId4" Type="http://schemas.openxmlformats.org/officeDocument/2006/relationships/image" Target="../media/image234.png"/><Relationship Id="rId9" Type="http://schemas.openxmlformats.org/officeDocument/2006/relationships/image" Target="../media/image2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6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4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4" Type="http://schemas.openxmlformats.org/officeDocument/2006/relationships/image" Target="../media/image1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6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4" Type="http://schemas.openxmlformats.org/officeDocument/2006/relationships/image" Target="../media/image1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6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4" Type="http://schemas.openxmlformats.org/officeDocument/2006/relationships/image" Target="../media/image1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1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00287D"/>
                </a:solidFill>
              </a:rPr>
              <a:t>Obsah přednášky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DE4F60-930E-5655-719A-B736930BFF38}"/>
              </a:ext>
            </a:extLst>
          </p:cNvPr>
          <p:cNvSpPr txBox="1"/>
          <p:nvPr/>
        </p:nvSpPr>
        <p:spPr>
          <a:xfrm>
            <a:off x="2591032" y="1819444"/>
            <a:ext cx="39942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r>
              <a:rPr lang="cs-CZ" sz="1200" dirty="0">
                <a:cs typeface="Times New Roman"/>
              </a:rPr>
              <a:t>Počátky kvantové mechaniky, vlny vs. částice</a:t>
            </a:r>
          </a:p>
          <a:p>
            <a:pPr marL="228600" indent="-228600" algn="ctr">
              <a:buFont typeface="+mj-lt"/>
              <a:buAutoNum type="arabicPeriod"/>
            </a:pPr>
            <a:endParaRPr lang="cs-CZ" sz="1200" dirty="0">
              <a:cs typeface="Times New Roman"/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cs-CZ" sz="1200" dirty="0">
                <a:cs typeface="Times New Roman"/>
              </a:rPr>
              <a:t>Operátory a matematický aparát, reprezentace a vzájemné transformace</a:t>
            </a:r>
          </a:p>
          <a:p>
            <a:pPr marL="228600" indent="-228600" algn="ctr">
              <a:buFont typeface="+mj-lt"/>
              <a:buAutoNum type="arabicPeriod"/>
            </a:pPr>
            <a:endParaRPr lang="cs-CZ" sz="1200" dirty="0">
              <a:cs typeface="Times New Roman"/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cs-CZ" sz="1200" dirty="0">
                <a:cs typeface="Times New Roman"/>
              </a:rPr>
              <a:t>Postuláty kvantové mechaniky</a:t>
            </a:r>
          </a:p>
          <a:p>
            <a:pPr marL="228600" indent="-228600" algn="ctr">
              <a:buFont typeface="+mj-lt"/>
              <a:buAutoNum type="arabicPeriod"/>
            </a:pPr>
            <a:endParaRPr lang="cs-CZ" sz="1200" dirty="0">
              <a:cs typeface="Times New Roman"/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cs-CZ" sz="1200" dirty="0" err="1">
                <a:cs typeface="Times New Roman"/>
              </a:rPr>
              <a:t>Schrödingerova</a:t>
            </a:r>
            <a:r>
              <a:rPr lang="cs-CZ" sz="1200" dirty="0">
                <a:cs typeface="Times New Roman"/>
              </a:rPr>
              <a:t> rovnice a její 1D řešení</a:t>
            </a:r>
          </a:p>
          <a:p>
            <a:pPr marL="228600" indent="-228600" algn="ctr">
              <a:buFont typeface="+mj-lt"/>
              <a:buAutoNum type="arabicPeriod"/>
            </a:pPr>
            <a:endParaRPr lang="cs-CZ" sz="1200" dirty="0">
              <a:cs typeface="Times New Roman"/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cs-CZ" sz="1200" dirty="0">
                <a:cs typeface="Times New Roman"/>
              </a:rPr>
              <a:t>Moment hybnosti a atom vodíku</a:t>
            </a:r>
          </a:p>
          <a:p>
            <a:pPr marL="228600" indent="-228600" algn="ctr">
              <a:buFont typeface="+mj-lt"/>
              <a:buAutoNum type="arabicPeriod"/>
            </a:pPr>
            <a:endParaRPr lang="cs-CZ" sz="1200" dirty="0">
              <a:cs typeface="Times New Roman"/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cs-CZ" sz="1200" dirty="0">
                <a:cs typeface="Times New Roman"/>
              </a:rPr>
              <a:t>Identické částice</a:t>
            </a:r>
          </a:p>
          <a:p>
            <a:pPr marL="228600" indent="-228600" algn="ctr">
              <a:buFont typeface="+mj-lt"/>
              <a:buAutoNum type="arabicPeriod"/>
            </a:pPr>
            <a:endParaRPr lang="cs-CZ" sz="1200" dirty="0">
              <a:cs typeface="Times New Roman"/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cs-CZ" sz="1200" dirty="0" err="1">
                <a:cs typeface="Times New Roman"/>
              </a:rPr>
              <a:t>Elementarizace</a:t>
            </a:r>
            <a:r>
              <a:rPr lang="cs-CZ" sz="1200" dirty="0">
                <a:cs typeface="Times New Roman"/>
              </a:rPr>
              <a:t> pro střední školy</a:t>
            </a:r>
          </a:p>
          <a:p>
            <a:pPr marL="228600" indent="-228600" algn="ctr">
              <a:buFont typeface="+mj-lt"/>
              <a:buAutoNum type="arabicPeriod"/>
            </a:pPr>
            <a:endParaRPr lang="cs-CZ" sz="1200" dirty="0"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BD01D9-1F93-7E6C-B6F4-710F7DDBD0C8}"/>
              </a:ext>
            </a:extLst>
          </p:cNvPr>
          <p:cNvSpPr/>
          <p:nvPr/>
        </p:nvSpPr>
        <p:spPr>
          <a:xfrm>
            <a:off x="2355925" y="2685155"/>
            <a:ext cx="4464422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74451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888244"/>
            <a:ext cx="848440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dirty="0">
                <a:cs typeface="Times New Roman"/>
              </a:rPr>
              <a:t>Stav systému</a:t>
            </a:r>
            <a:br>
              <a:rPr lang="cs-CZ" sz="1200" dirty="0">
                <a:cs typeface="Times New Roman"/>
              </a:rPr>
            </a:b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r>
              <a:rPr lang="cs-CZ" sz="1200" b="1" dirty="0">
                <a:cs typeface="Times New Roman"/>
              </a:rPr>
              <a:t>Princip superpozice: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u="sng" dirty="0">
                <a:cs typeface="Times New Roman"/>
              </a:rPr>
              <a:t>Stav kvantového fyzikálního systému nemusí být reprezentován jen jednou vlnovou funkcí, může být reprezentován superpozicí dvou a více vlnových funkcí</a:t>
            </a:r>
            <a:r>
              <a:rPr lang="cs-CZ" sz="1200" dirty="0">
                <a:cs typeface="Times New Roman"/>
              </a:rPr>
              <a:t>. Pokud vlnové funkce 	           a	  odděleně vyhovují/jsou řešením </a:t>
            </a:r>
            <a:r>
              <a:rPr lang="cs-CZ" sz="1200" dirty="0" err="1">
                <a:cs typeface="Times New Roman"/>
              </a:rPr>
              <a:t>Schrödingerovy</a:t>
            </a:r>
            <a:r>
              <a:rPr lang="cs-CZ" sz="1200" dirty="0">
                <a:cs typeface="Times New Roman"/>
              </a:rPr>
              <a:t> rovnice, pak vlnová funkce						</a:t>
            </a:r>
            <a:r>
              <a:rPr lang="cs-CZ" sz="1200" dirty="0" err="1">
                <a:cs typeface="Times New Roman"/>
              </a:rPr>
              <a:t>Schrödingerově</a:t>
            </a:r>
            <a:r>
              <a:rPr lang="cs-CZ" sz="1200" dirty="0">
                <a:cs typeface="Times New Roman"/>
              </a:rPr>
              <a:t> rovnici vyhovuje také, kdy alfy jsou komplexní čísla.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u="sng" dirty="0" err="1">
                <a:cs typeface="Times New Roman"/>
              </a:rPr>
              <a:t>Schrödingerova</a:t>
            </a:r>
            <a:r>
              <a:rPr lang="cs-CZ" sz="1200" u="sng" dirty="0">
                <a:cs typeface="Times New Roman"/>
              </a:rPr>
              <a:t> rovnice je lineární rovnice</a:t>
            </a:r>
            <a:r>
              <a:rPr lang="cs-CZ" sz="1200" dirty="0">
                <a:cs typeface="Times New Roman"/>
              </a:rPr>
              <a:t>, čili z principu superpozice plyne, že lineární superpozice mnoha vlnových funkcí (které popisují různé povolené fyzikální stavy systému) dává novou vlnovou funkci, která reprezentuje možný stav systému také:</a:t>
            </a:r>
          </a:p>
          <a:p>
            <a:r>
              <a:rPr lang="cs-CZ" sz="1200" dirty="0">
                <a:cs typeface="Times New Roman"/>
              </a:rPr>
              <a:t>kde alfy jsou opět komplexní čísla a veličina			   je pravděpodobnost pro tento superponovaný stav.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Pokud budou jednotlivé složky	vzájemně ortonormální, pak bude tato pravděpodobnost rovna součtu dílčích pravděpodobností pro jednotlivé složky (stavy):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kde 		        je pravděpodobnost nalezení systému ve stavu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Příklad pro vlnovou funkci: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Je normalizovaná?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Jaká je pravděpodobnost nalezení systému ve stavu	         ?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 další stavy?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								celkem tedy: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824013"/>
            <a:ext cx="1763293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 descr="A group of black symbols&#10;&#10;Description automatically generated">
            <a:extLst>
              <a:ext uri="{FF2B5EF4-FFF2-40B4-BE49-F238E27FC236}">
                <a16:creationId xmlns:a16="http://schemas.microsoft.com/office/drawing/2014/main" id="{81A979DC-893B-7A10-9CF4-5C95B970E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584" y="2048033"/>
            <a:ext cx="431800" cy="177800"/>
          </a:xfrm>
          <a:prstGeom prst="rect">
            <a:avLst/>
          </a:prstGeom>
        </p:spPr>
      </p:pic>
      <p:pic>
        <p:nvPicPr>
          <p:cNvPr id="9" name="Picture 8" descr="A group of black symbols&#10;&#10;Description automatically generated">
            <a:extLst>
              <a:ext uri="{FF2B5EF4-FFF2-40B4-BE49-F238E27FC236}">
                <a16:creationId xmlns:a16="http://schemas.microsoft.com/office/drawing/2014/main" id="{42DA0B03-EF21-3D0A-E75D-DFEA7EAAF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477" y="2048033"/>
            <a:ext cx="450850" cy="171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9B1A9E-99FB-A53E-5793-FF77015C8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679" y="2225833"/>
            <a:ext cx="2114632" cy="189588"/>
          </a:xfrm>
          <a:prstGeom prst="rect">
            <a:avLst/>
          </a:prstGeom>
        </p:spPr>
      </p:pic>
      <p:pic>
        <p:nvPicPr>
          <p:cNvPr id="15" name="Picture 14" descr="A black and white symbol&#10;&#10;Description automatically generated">
            <a:extLst>
              <a:ext uri="{FF2B5EF4-FFF2-40B4-BE49-F238E27FC236}">
                <a16:creationId xmlns:a16="http://schemas.microsoft.com/office/drawing/2014/main" id="{750B372D-7AF3-51E5-635D-AA76A02326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1409" y="2764983"/>
            <a:ext cx="1003300" cy="311150"/>
          </a:xfrm>
          <a:prstGeom prst="rect">
            <a:avLst/>
          </a:prstGeom>
        </p:spPr>
      </p:pic>
      <p:pic>
        <p:nvPicPr>
          <p:cNvPr id="21" name="Picture 20" descr="A black and white symbol&#10;&#10;Description automatically generated">
            <a:extLst>
              <a:ext uri="{FF2B5EF4-FFF2-40B4-BE49-F238E27FC236}">
                <a16:creationId xmlns:a16="http://schemas.microsoft.com/office/drawing/2014/main" id="{F0F349B9-EDBB-D38F-AA67-3C6216BAD9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2030" y="2920558"/>
            <a:ext cx="908297" cy="4426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E4B2374-3628-3559-D04F-B76289DEB2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1314" y="3528250"/>
            <a:ext cx="241300" cy="152400"/>
          </a:xfrm>
          <a:prstGeom prst="rect">
            <a:avLst/>
          </a:prstGeom>
        </p:spPr>
      </p:pic>
      <p:pic>
        <p:nvPicPr>
          <p:cNvPr id="29" name="Picture 28" descr="A black and white math symbol&#10;&#10;Description automatically generated">
            <a:extLst>
              <a:ext uri="{FF2B5EF4-FFF2-40B4-BE49-F238E27FC236}">
                <a16:creationId xmlns:a16="http://schemas.microsoft.com/office/drawing/2014/main" id="{83E7E2D3-110B-8D3E-25CD-5964ACE2AA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8642" y="3709488"/>
            <a:ext cx="2795072" cy="458710"/>
          </a:xfrm>
          <a:prstGeom prst="rect">
            <a:avLst/>
          </a:prstGeom>
        </p:spPr>
      </p:pic>
      <p:pic>
        <p:nvPicPr>
          <p:cNvPr id="33" name="Picture 32" descr="A black and white math symbol&#10;&#10;Description automatically generated">
            <a:extLst>
              <a:ext uri="{FF2B5EF4-FFF2-40B4-BE49-F238E27FC236}">
                <a16:creationId xmlns:a16="http://schemas.microsoft.com/office/drawing/2014/main" id="{B9C2FE87-7195-B8D5-FB97-989704A03F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677" y="4191708"/>
            <a:ext cx="657613" cy="238475"/>
          </a:xfrm>
          <a:prstGeom prst="rect">
            <a:avLst/>
          </a:prstGeom>
        </p:spPr>
      </p:pic>
      <p:pic>
        <p:nvPicPr>
          <p:cNvPr id="37" name="Picture 3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CAD0A78-09B5-1AB7-6CA4-43F85574D8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0" y="4244314"/>
            <a:ext cx="292100" cy="165100"/>
          </a:xfrm>
          <a:prstGeom prst="rect">
            <a:avLst/>
          </a:prstGeom>
        </p:spPr>
      </p:pic>
      <p:pic>
        <p:nvPicPr>
          <p:cNvPr id="43" name="Picture 42" descr="A math equation with numbers and symbols&#10;&#10;Description automatically generated">
            <a:extLst>
              <a:ext uri="{FF2B5EF4-FFF2-40B4-BE49-F238E27FC236}">
                <a16:creationId xmlns:a16="http://schemas.microsoft.com/office/drawing/2014/main" id="{421A003E-FB81-4E8B-0C10-3238CA960C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8734" y="4441250"/>
            <a:ext cx="1917700" cy="4191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60DEC10-64B0-0454-480F-A515096E79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9730" y="4873001"/>
            <a:ext cx="3454400" cy="3683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4E06078-01DD-43DC-A92A-18D887635F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40902" y="5336851"/>
            <a:ext cx="254000" cy="177800"/>
          </a:xfrm>
          <a:prstGeom prst="rect">
            <a:avLst/>
          </a:prstGeom>
        </p:spPr>
      </p:pic>
      <p:pic>
        <p:nvPicPr>
          <p:cNvPr id="49" name="Picture 48" descr="A math equation with numbers and symbols&#10;&#10;Description automatically generated">
            <a:extLst>
              <a:ext uri="{FF2B5EF4-FFF2-40B4-BE49-F238E27FC236}">
                <a16:creationId xmlns:a16="http://schemas.microsoft.com/office/drawing/2014/main" id="{5A725BEE-5B0F-EBED-374E-95D7830C7E29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6540"/>
          <a:stretch/>
        </p:blipFill>
        <p:spPr>
          <a:xfrm>
            <a:off x="4174254" y="5211271"/>
            <a:ext cx="3530600" cy="462906"/>
          </a:xfrm>
          <a:prstGeom prst="rect">
            <a:avLst/>
          </a:prstGeom>
        </p:spPr>
      </p:pic>
      <p:pic>
        <p:nvPicPr>
          <p:cNvPr id="51" name="Picture 50" descr="A number and square with numbers&#10;&#10;Description automatically generated with medium confidence">
            <a:extLst>
              <a:ext uri="{FF2B5EF4-FFF2-40B4-BE49-F238E27FC236}">
                <a16:creationId xmlns:a16="http://schemas.microsoft.com/office/drawing/2014/main" id="{BB844AB2-70F3-D798-31DA-DE5B3F84C3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0414" y="5595232"/>
            <a:ext cx="1943100" cy="419100"/>
          </a:xfrm>
          <a:prstGeom prst="rect">
            <a:avLst/>
          </a:prstGeom>
        </p:spPr>
      </p:pic>
      <p:pic>
        <p:nvPicPr>
          <p:cNvPr id="53" name="Picture 52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EF00F900-4D8E-9E0C-425A-6D6163F7C88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96290" y="6022802"/>
            <a:ext cx="2044700" cy="520700"/>
          </a:xfrm>
          <a:prstGeom prst="rect">
            <a:avLst/>
          </a:prstGeom>
        </p:spPr>
      </p:pic>
      <p:pic>
        <p:nvPicPr>
          <p:cNvPr id="55" name="Picture 5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9A0A026-C339-3992-A4AE-9280FC28897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23254" y="5973511"/>
            <a:ext cx="2108200" cy="3683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F0C53E30-1C14-A2D4-56FA-42AE0DA5DC23}"/>
              </a:ext>
            </a:extLst>
          </p:cNvPr>
          <p:cNvSpPr/>
          <p:nvPr/>
        </p:nvSpPr>
        <p:spPr>
          <a:xfrm>
            <a:off x="325929" y="4453954"/>
            <a:ext cx="7466701" cy="207641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884092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896336"/>
            <a:ext cx="848440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2. Pozorovatelné a operátory: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u="sng" dirty="0">
                <a:cs typeface="Times New Roman"/>
              </a:rPr>
              <a:t>Pozorovatelnou nazýváme dynamickou proměnnou, kterou můžeme měřit</a:t>
            </a:r>
            <a:r>
              <a:rPr lang="cs-CZ" sz="1200" dirty="0">
                <a:cs typeface="Times New Roman"/>
              </a:rPr>
              <a:t>. My se setkáme s těmito proměnnými jako </a:t>
            </a:r>
            <a:r>
              <a:rPr lang="cs-CZ" sz="1200" b="1" dirty="0">
                <a:cs typeface="Times New Roman"/>
              </a:rPr>
              <a:t>souřadnice, hybnost, moment hybnosti a energie</a:t>
            </a:r>
            <a:r>
              <a:rPr lang="cs-CZ" sz="1200" dirty="0">
                <a:cs typeface="Times New Roman"/>
              </a:rPr>
              <a:t>. Jak reprezentujeme tyto proměnné v kvantové mechanice?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Dle druhého postulátu je každá měřitelná fyzikální veličina, tedy pozorovatelná (měřitelná), reprezentována </a:t>
            </a:r>
            <a:r>
              <a:rPr lang="cs-CZ" sz="1200" dirty="0" err="1">
                <a:cs typeface="Times New Roman"/>
              </a:rPr>
              <a:t>hermiteovským</a:t>
            </a:r>
            <a:r>
              <a:rPr lang="cs-CZ" sz="1200" dirty="0">
                <a:cs typeface="Times New Roman"/>
              </a:rPr>
              <a:t> operátorem. Jako například hybnost je v 1D souřadnicové reprezentaci reprezentována operátorem: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Obecně, jakákoliv funkce	        , která závisí na veličinách souřadnice/polohy a hybnosti, může být vyjádřena v kvantově mechanickém zápisu jako funkce operátorů polohy a hybnosti: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Například operátor pro </a:t>
            </a:r>
            <a:r>
              <a:rPr lang="cs-CZ" sz="1200" dirty="0" err="1">
                <a:cs typeface="Times New Roman"/>
              </a:rPr>
              <a:t>Hamiltonián</a:t>
            </a:r>
            <a:r>
              <a:rPr lang="cs-CZ" sz="1200" dirty="0">
                <a:cs typeface="Times New Roman"/>
              </a:rPr>
              <a:t> (proměnná, která je součtem kinetické a potenciální energie):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můžeme psát:				     kde	        je </a:t>
            </a:r>
            <a:r>
              <a:rPr lang="cs-CZ" sz="1200" dirty="0" err="1">
                <a:cs typeface="Times New Roman"/>
              </a:rPr>
              <a:t>Laplaceův</a:t>
            </a:r>
            <a:r>
              <a:rPr lang="cs-CZ" sz="1200" dirty="0">
                <a:cs typeface="Times New Roman"/>
              </a:rPr>
              <a:t> operátor daný: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 protože je operátor hybnosti      </a:t>
            </a:r>
            <a:r>
              <a:rPr lang="cs-CZ" sz="1200" dirty="0" err="1">
                <a:cs typeface="Times New Roman"/>
              </a:rPr>
              <a:t>hermiteovský</a:t>
            </a:r>
            <a:r>
              <a:rPr lang="cs-CZ" sz="1200" dirty="0">
                <a:cs typeface="Times New Roman"/>
              </a:rPr>
              <a:t> a potenciální energie	      je reálná funkce, pak i operátor </a:t>
            </a:r>
            <a:r>
              <a:rPr lang="cs-CZ" sz="1200" dirty="0" err="1">
                <a:cs typeface="Times New Roman"/>
              </a:rPr>
              <a:t>Hamiltoniánu</a:t>
            </a:r>
            <a:r>
              <a:rPr lang="cs-CZ" sz="1200" dirty="0">
                <a:cs typeface="Times New Roman"/>
              </a:rPr>
              <a:t> je </a:t>
            </a:r>
            <a:r>
              <a:rPr lang="cs-CZ" sz="1200" dirty="0" err="1">
                <a:cs typeface="Times New Roman"/>
              </a:rPr>
              <a:t>hermiteovský</a:t>
            </a:r>
            <a:r>
              <a:rPr lang="cs-CZ" sz="1200" dirty="0">
                <a:cs typeface="Times New Roman"/>
              </a:rPr>
              <a:t>. Víme, že vlastní hodnoty </a:t>
            </a:r>
            <a:r>
              <a:rPr lang="cs-CZ" sz="1200" dirty="0" err="1">
                <a:cs typeface="Times New Roman"/>
              </a:rPr>
              <a:t>hermiteovského</a:t>
            </a:r>
            <a:r>
              <a:rPr lang="cs-CZ" sz="1200" dirty="0">
                <a:cs typeface="Times New Roman"/>
              </a:rPr>
              <a:t> operátoru jsou reálné a tedy spektrum </a:t>
            </a:r>
            <a:r>
              <a:rPr lang="cs-CZ" sz="1200" dirty="0" err="1">
                <a:cs typeface="Times New Roman"/>
              </a:rPr>
              <a:t>hermiteovského</a:t>
            </a:r>
            <a:r>
              <a:rPr lang="cs-CZ" sz="1200" dirty="0">
                <a:cs typeface="Times New Roman"/>
              </a:rPr>
              <a:t> operátoru, které je tvořeno sadů vlastních hodnot, je také reálné.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Spektrum vlastních hodnot může být spojité i diskrétní (i směs obou):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cs typeface="Times New Roman"/>
              </a:rPr>
              <a:t>V případě vázaných stavů má </a:t>
            </a:r>
            <a:r>
              <a:rPr lang="cs-CZ" sz="1200" dirty="0" err="1">
                <a:cs typeface="Times New Roman"/>
              </a:rPr>
              <a:t>Hamiltonián</a:t>
            </a:r>
            <a:r>
              <a:rPr lang="cs-CZ" sz="1200" dirty="0">
                <a:cs typeface="Times New Roman"/>
              </a:rPr>
              <a:t> diskrétní spektrum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cs typeface="Times New Roman"/>
              </a:rPr>
              <a:t>V případě volných stavů má </a:t>
            </a:r>
            <a:r>
              <a:rPr lang="cs-CZ" sz="1200" dirty="0" err="1">
                <a:cs typeface="Times New Roman"/>
              </a:rPr>
              <a:t>Hamiltonián</a:t>
            </a:r>
            <a:r>
              <a:rPr lang="cs-CZ" sz="1200" dirty="0">
                <a:cs typeface="Times New Roman"/>
              </a:rPr>
              <a:t> spojité spektrum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cs typeface="Times New Roman"/>
              </a:rPr>
              <a:t>V případě periodických vázaných stavů má </a:t>
            </a:r>
            <a:r>
              <a:rPr lang="cs-CZ" sz="1200" dirty="0" err="1">
                <a:cs typeface="Times New Roman"/>
              </a:rPr>
              <a:t>Hamiltonián</a:t>
            </a:r>
            <a:r>
              <a:rPr lang="cs-CZ" sz="1200" dirty="0">
                <a:cs typeface="Times New Roman"/>
              </a:rPr>
              <a:t> pásové spektrum</a:t>
            </a:r>
          </a:p>
          <a:p>
            <a:pPr marL="171450" indent="-171450">
              <a:buFontTx/>
              <a:buChar char="-"/>
            </a:pPr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Obecně, </a:t>
            </a:r>
            <a:r>
              <a:rPr lang="cs-CZ" sz="1200" dirty="0" err="1">
                <a:cs typeface="Times New Roman"/>
              </a:rPr>
              <a:t>Hamiltonián</a:t>
            </a:r>
            <a:r>
              <a:rPr lang="cs-CZ" sz="1200" dirty="0">
                <a:cs typeface="Times New Roman"/>
              </a:rPr>
              <a:t> bude mít vázané či spojité spektrum, ve stejném smyslu 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jako klasické proměnné budou mít vázané či volné hodnoty.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Operátory	a      mají spojitá spektra, protože </a:t>
            </a:r>
            <a:r>
              <a:rPr lang="cs-CZ" sz="1200" i="1" dirty="0">
                <a:cs typeface="Times New Roman"/>
              </a:rPr>
              <a:t>p </a:t>
            </a:r>
            <a:r>
              <a:rPr lang="cs-CZ" sz="1200" dirty="0">
                <a:cs typeface="Times New Roman"/>
              </a:rPr>
              <a:t>a </a:t>
            </a:r>
            <a:r>
              <a:rPr lang="cs-CZ" sz="1200" i="1" dirty="0" err="1">
                <a:cs typeface="Times New Roman"/>
              </a:rPr>
              <a:t>r</a:t>
            </a:r>
            <a:r>
              <a:rPr lang="cs-CZ" sz="1200" i="1" dirty="0">
                <a:cs typeface="Times New Roman"/>
              </a:rPr>
              <a:t> </a:t>
            </a:r>
            <a:r>
              <a:rPr lang="cs-CZ" sz="1200" dirty="0">
                <a:cs typeface="Times New Roman"/>
              </a:rPr>
              <a:t>mohou nabývat kontinuálních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hodnot. Energie je složitější, její spektrum může být smíšené.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832105"/>
            <a:ext cx="2140121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83FC7-0D4F-426B-8D15-8083A3E416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080"/>
          <a:stretch/>
        </p:blipFill>
        <p:spPr>
          <a:xfrm>
            <a:off x="6624473" y="2063468"/>
            <a:ext cx="825500" cy="157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E07956-69AE-3898-AA8C-81B2F57E7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962" y="2411258"/>
            <a:ext cx="431800" cy="190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E237CA-670A-F40E-96D8-E5B2853A4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2990" y="2577482"/>
            <a:ext cx="2425700" cy="29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49E28-EA24-FFD1-0175-E01E6E4DA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6859" y="2988975"/>
            <a:ext cx="1600200" cy="190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74E1E0A-88A5-86F9-ED03-5F353E719306}"/>
              </a:ext>
            </a:extLst>
          </p:cNvPr>
          <p:cNvSpPr/>
          <p:nvPr/>
        </p:nvSpPr>
        <p:spPr>
          <a:xfrm>
            <a:off x="4425048" y="2596956"/>
            <a:ext cx="2526010" cy="63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5" name="Picture 14" descr="A math equations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0CCFD16D-2A2C-9A1E-03B0-9A079C8BA9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5940" y="3270250"/>
            <a:ext cx="1257300" cy="317500"/>
          </a:xfrm>
          <a:prstGeom prst="rect">
            <a:avLst/>
          </a:prstGeom>
        </p:spPr>
      </p:pic>
      <p:pic>
        <p:nvPicPr>
          <p:cNvPr id="17" name="Picture 16" descr="A math equations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AFA4050E-4D37-5F8A-DD56-99234019AB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7798" y="3590765"/>
            <a:ext cx="1397000" cy="381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7D6C4F-DBD2-EAE6-F2F2-4DE635F344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8208" y="3705065"/>
            <a:ext cx="190500" cy="152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D14086-FAF5-C1C9-A667-BDDC86BE5A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9103" y="3672698"/>
            <a:ext cx="977900" cy="190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E09704-CA46-A749-B8B0-867BE8BD93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3187" y="3679048"/>
            <a:ext cx="1016000" cy="177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93141A-4641-0F21-E4D1-4EF5D61DD5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9835" y="4008730"/>
            <a:ext cx="127000" cy="215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F35EBD7-CBEB-10AE-6C78-1413EB4199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34935" y="4008730"/>
            <a:ext cx="431800" cy="228600"/>
          </a:xfrm>
          <a:prstGeom prst="rect">
            <a:avLst/>
          </a:prstGeom>
        </p:spPr>
      </p:pic>
      <p:pic>
        <p:nvPicPr>
          <p:cNvPr id="29" name="Picture 28" descr="A diagram of an electrical diagram&#10;&#10;Description automatically generated">
            <a:extLst>
              <a:ext uri="{FF2B5EF4-FFF2-40B4-BE49-F238E27FC236}">
                <a16:creationId xmlns:a16="http://schemas.microsoft.com/office/drawing/2014/main" id="{D0249EE5-E4B2-F6A4-95A5-E3581C75329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11519" y="4650983"/>
            <a:ext cx="2795336" cy="18096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8F05E1-8AAC-184A-451E-CF23812AA7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2498" y="6186694"/>
            <a:ext cx="127000" cy="2159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8470DE0-3C4E-FFC4-E93E-3E46E599983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64493" y="6173994"/>
            <a:ext cx="127000" cy="2413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CB28A70-E356-1183-4CF3-4F4115B734D0}"/>
              </a:ext>
            </a:extLst>
          </p:cNvPr>
          <p:cNvSpPr/>
          <p:nvPr/>
        </p:nvSpPr>
        <p:spPr>
          <a:xfrm>
            <a:off x="5797885" y="4595345"/>
            <a:ext cx="2887515" cy="1889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03414A-E175-5AA2-3C58-D372521C6568}"/>
              </a:ext>
            </a:extLst>
          </p:cNvPr>
          <p:cNvSpPr/>
          <p:nvPr/>
        </p:nvSpPr>
        <p:spPr>
          <a:xfrm>
            <a:off x="341760" y="4719037"/>
            <a:ext cx="4824975" cy="844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1236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9b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896336"/>
            <a:ext cx="8484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2. Pozorovatelné a operátory:</a:t>
            </a: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832105"/>
            <a:ext cx="2140121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29" name="Picture 28" descr="A diagram of an electrical diagram&#10;&#10;Description automatically generated">
            <a:extLst>
              <a:ext uri="{FF2B5EF4-FFF2-40B4-BE49-F238E27FC236}">
                <a16:creationId xmlns:a16="http://schemas.microsoft.com/office/drawing/2014/main" id="{D0249EE5-E4B2-F6A4-95A5-E3581C75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519" y="4650983"/>
            <a:ext cx="2795336" cy="18096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8F05E1-8AAC-184A-451E-CF23812AA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498" y="6009711"/>
            <a:ext cx="127000" cy="2159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CB28A70-E356-1183-4CF3-4F4115B734D0}"/>
              </a:ext>
            </a:extLst>
          </p:cNvPr>
          <p:cNvSpPr/>
          <p:nvPr/>
        </p:nvSpPr>
        <p:spPr>
          <a:xfrm>
            <a:off x="5797885" y="4595345"/>
            <a:ext cx="2887515" cy="1889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9" name="Picture 8" descr="A diagram of a graph&#10;&#10;Description automatically generated">
            <a:extLst>
              <a:ext uri="{FF2B5EF4-FFF2-40B4-BE49-F238E27FC236}">
                <a16:creationId xmlns:a16="http://schemas.microsoft.com/office/drawing/2014/main" id="{BCB76A9C-ECC7-AAEB-FDB0-7889B5082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219" y="747193"/>
            <a:ext cx="2191011" cy="5355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88252D-600D-AA26-F40F-36419344B8A9}"/>
              </a:ext>
            </a:extLst>
          </p:cNvPr>
          <p:cNvSpPr/>
          <p:nvPr/>
        </p:nvSpPr>
        <p:spPr>
          <a:xfrm>
            <a:off x="3579219" y="755001"/>
            <a:ext cx="2140121" cy="5347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6" name="Picture 15" descr="A number of symbols on a white background&#10;&#10;Description automatically generated">
            <a:extLst>
              <a:ext uri="{FF2B5EF4-FFF2-40B4-BE49-F238E27FC236}">
                <a16:creationId xmlns:a16="http://schemas.microsoft.com/office/drawing/2014/main" id="{135A1E73-6E60-4C56-B041-4C40CADB1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575" y="1213136"/>
            <a:ext cx="2374900" cy="901700"/>
          </a:xfrm>
          <a:prstGeom prst="rect">
            <a:avLst/>
          </a:prstGeom>
        </p:spPr>
      </p:pic>
      <p:pic>
        <p:nvPicPr>
          <p:cNvPr id="21" name="Picture 20" descr="A group of symbols on a white background&#10;&#10;Description automatically generated">
            <a:extLst>
              <a:ext uri="{FF2B5EF4-FFF2-40B4-BE49-F238E27FC236}">
                <a16:creationId xmlns:a16="http://schemas.microsoft.com/office/drawing/2014/main" id="{98E7FE81-7C13-2990-737D-8B182F616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125" y="4635034"/>
            <a:ext cx="2463800" cy="876300"/>
          </a:xfrm>
          <a:prstGeom prst="rect">
            <a:avLst/>
          </a:prstGeom>
        </p:spPr>
      </p:pic>
      <p:pic>
        <p:nvPicPr>
          <p:cNvPr id="25" name="Picture 24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AF4B6B25-F76F-35C9-92D0-B115B76A03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604" y="2934792"/>
            <a:ext cx="2235200" cy="838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D056B7-C884-82A7-C00D-311C12DABF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820" y="5339617"/>
            <a:ext cx="3262637" cy="318306"/>
          </a:xfrm>
          <a:prstGeom prst="rect">
            <a:avLst/>
          </a:prstGeom>
        </p:spPr>
      </p:pic>
      <p:pic>
        <p:nvPicPr>
          <p:cNvPr id="35" name="Picture 3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71A2CBA-8A89-0EFC-62A8-9F87E1871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6879" y="5629305"/>
            <a:ext cx="1830995" cy="3206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7C68715-7482-FEA8-FBC6-E938B520F3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86" y="5942178"/>
            <a:ext cx="4489844" cy="2433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443F3BE-F431-FEB4-8971-BA4F27328F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0076" y="1881436"/>
            <a:ext cx="4188033" cy="21282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C6D8274-07B6-7AAA-B5D2-82CCD69BA2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2114836"/>
            <a:ext cx="4489844" cy="21712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1FF72B1-4B41-F8F9-E3B8-2DA7097ED9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2810" y="2317259"/>
            <a:ext cx="2892201" cy="24034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C425F9C-AC0F-E6B4-394E-D196847C96A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0075" y="3562122"/>
            <a:ext cx="4279764" cy="24034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CD1E512-A660-C21B-98E7-4D7945E6C21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" r="71250" b="-31516"/>
          <a:stretch/>
        </p:blipFill>
        <p:spPr>
          <a:xfrm>
            <a:off x="42348" y="4057247"/>
            <a:ext cx="1886562" cy="2855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547A208-33C6-D9C7-C975-D4F08AA0D71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0154" t="-31514" b="-1"/>
          <a:stretch/>
        </p:blipFill>
        <p:spPr>
          <a:xfrm>
            <a:off x="22783" y="3746855"/>
            <a:ext cx="4583285" cy="28555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EEA233B-3E93-F990-DC75-B0E5AE48DB54}"/>
              </a:ext>
            </a:extLst>
          </p:cNvPr>
          <p:cNvSpPr txBox="1"/>
          <p:nvPr/>
        </p:nvSpPr>
        <p:spPr>
          <a:xfrm>
            <a:off x="6370435" y="2317259"/>
            <a:ext cx="2394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Pokud</a:t>
            </a:r>
            <a:r>
              <a:rPr lang="en-US" sz="1200" dirty="0"/>
              <a:t> </a:t>
            </a:r>
            <a:r>
              <a:rPr lang="en-US" sz="1200" dirty="0" err="1"/>
              <a:t>funkce</a:t>
            </a:r>
            <a:r>
              <a:rPr lang="en-US" sz="1200" dirty="0"/>
              <a:t> </a:t>
            </a:r>
            <a:r>
              <a:rPr lang="en-US" sz="1200" dirty="0" err="1"/>
              <a:t>není</a:t>
            </a:r>
            <a:r>
              <a:rPr lang="en-US" sz="1200" dirty="0"/>
              <a:t> </a:t>
            </a:r>
          </a:p>
          <a:p>
            <a:r>
              <a:rPr lang="en-US" sz="1200" dirty="0" err="1"/>
              <a:t>kvadraticky</a:t>
            </a:r>
            <a:r>
              <a:rPr lang="en-US" sz="1200" dirty="0"/>
              <a:t> </a:t>
            </a:r>
            <a:r>
              <a:rPr lang="en-US" sz="1200" dirty="0" err="1"/>
              <a:t>integrovatelná</a:t>
            </a:r>
            <a:r>
              <a:rPr lang="en-US" sz="1200" dirty="0"/>
              <a:t>?</a:t>
            </a:r>
          </a:p>
          <a:p>
            <a:r>
              <a:rPr lang="en-US" sz="1200" dirty="0"/>
              <a:t>&gt;&gt;&gt;</a:t>
            </a:r>
          </a:p>
          <a:p>
            <a:r>
              <a:rPr lang="en-US" sz="1200" dirty="0" err="1"/>
              <a:t>volná</a:t>
            </a:r>
            <a:r>
              <a:rPr lang="en-US" sz="1200" dirty="0"/>
              <a:t> </a:t>
            </a:r>
            <a:r>
              <a:rPr lang="en-US" sz="1200" dirty="0" err="1"/>
              <a:t>částice</a:t>
            </a:r>
            <a:r>
              <a:rPr lang="en-US" sz="1200" dirty="0"/>
              <a:t> (~ de </a:t>
            </a:r>
            <a:r>
              <a:rPr lang="en-US" sz="1200" dirty="0" err="1"/>
              <a:t>Broglieova</a:t>
            </a:r>
            <a:r>
              <a:rPr lang="en-US" sz="1200" dirty="0"/>
              <a:t> </a:t>
            </a:r>
            <a:r>
              <a:rPr lang="en-US" sz="1200" dirty="0" err="1"/>
              <a:t>vlna</a:t>
            </a:r>
            <a:r>
              <a:rPr lang="en-US" sz="1200" dirty="0"/>
              <a:t>, </a:t>
            </a:r>
          </a:p>
          <a:p>
            <a:r>
              <a:rPr lang="en-US" sz="1200" dirty="0"/>
              <a:t>~ </a:t>
            </a:r>
            <a:r>
              <a:rPr lang="en-US" sz="1200" dirty="0" err="1"/>
              <a:t>bázový</a:t>
            </a:r>
            <a:r>
              <a:rPr lang="en-US" sz="1200" dirty="0"/>
              <a:t> </a:t>
            </a:r>
            <a:r>
              <a:rPr lang="en-US" sz="1200" dirty="0" err="1"/>
              <a:t>vektor</a:t>
            </a:r>
            <a:r>
              <a:rPr lang="en-US" sz="1200" dirty="0"/>
              <a:t>) </a:t>
            </a:r>
          </a:p>
          <a:p>
            <a:r>
              <a:rPr lang="en-US" sz="1200" dirty="0"/>
              <a:t>s </a:t>
            </a:r>
            <a:r>
              <a:rPr lang="en-US" sz="1200" dirty="0" err="1"/>
              <a:t>ostře</a:t>
            </a:r>
            <a:r>
              <a:rPr lang="en-US" sz="1200" dirty="0"/>
              <a:t> </a:t>
            </a:r>
            <a:r>
              <a:rPr lang="en-US" sz="1200" dirty="0" err="1"/>
              <a:t>definovanou</a:t>
            </a:r>
            <a:r>
              <a:rPr lang="en-US" sz="1200" dirty="0"/>
              <a:t> </a:t>
            </a:r>
            <a:r>
              <a:rPr lang="en-US" sz="1200" dirty="0" err="1"/>
              <a:t>hybnost</a:t>
            </a:r>
            <a:endParaRPr lang="en-US" sz="1200" dirty="0"/>
          </a:p>
          <a:p>
            <a:r>
              <a:rPr lang="en-US" sz="1200" dirty="0" err="1"/>
              <a:t>či</a:t>
            </a:r>
            <a:r>
              <a:rPr lang="en-US" sz="1200" dirty="0"/>
              <a:t> </a:t>
            </a:r>
            <a:r>
              <a:rPr lang="en-US" sz="1200" dirty="0" err="1"/>
              <a:t>energii</a:t>
            </a:r>
            <a:r>
              <a:rPr lang="en-US" sz="1200" dirty="0"/>
              <a:t> – </a:t>
            </a:r>
            <a:r>
              <a:rPr lang="en-US" sz="1200" dirty="0" err="1"/>
              <a:t>což</a:t>
            </a:r>
            <a:r>
              <a:rPr lang="en-US" sz="1200" dirty="0"/>
              <a:t> </a:t>
            </a:r>
            <a:r>
              <a:rPr lang="en-US" sz="1200" dirty="0" err="1"/>
              <a:t>není</a:t>
            </a:r>
            <a:r>
              <a:rPr lang="en-US" sz="1200" dirty="0"/>
              <a:t> </a:t>
            </a:r>
            <a:r>
              <a:rPr lang="en-US" sz="1200" dirty="0" err="1"/>
              <a:t>fyzikální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421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B6F1C49-3B22-A57F-3D98-5DAFF9C23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613" y="5015758"/>
            <a:ext cx="127000" cy="241300"/>
          </a:xfrm>
          <a:prstGeom prst="rect">
            <a:avLst/>
          </a:prstGeom>
        </p:spPr>
      </p:pic>
      <p:pic>
        <p:nvPicPr>
          <p:cNvPr id="23" name="Picture 22" descr="A red stamp with text&#10;&#10;Description automatically generated">
            <a:extLst>
              <a:ext uri="{FF2B5EF4-FFF2-40B4-BE49-F238E27FC236}">
                <a16:creationId xmlns:a16="http://schemas.microsoft.com/office/drawing/2014/main" id="{FED4CCE9-E039-2EE3-066A-3E886952CD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63"/>
          <a:stretch/>
        </p:blipFill>
        <p:spPr>
          <a:xfrm rot="2737194">
            <a:off x="6222234" y="652208"/>
            <a:ext cx="901056" cy="447749"/>
          </a:xfrm>
          <a:prstGeom prst="rect">
            <a:avLst/>
          </a:prstGeom>
        </p:spPr>
      </p:pic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2485386"/>
            <a:ext cx="84844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2. Pozorovatelné a operátory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Podle pátého postulátu, kde je uvedena </a:t>
            </a:r>
            <a:r>
              <a:rPr lang="cs-CZ" sz="1200" dirty="0" err="1">
                <a:cs typeface="Times New Roman"/>
              </a:rPr>
              <a:t>Schrödingerova</a:t>
            </a:r>
            <a:r>
              <a:rPr lang="cs-CZ" sz="1200" dirty="0">
                <a:cs typeface="Times New Roman"/>
              </a:rPr>
              <a:t> časově závislá rovnice:				můžeme říci, že celková energie systému je dána skrze operátor: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Lze to ukázat ještě následovně: volná částice s hybností     a energií </a:t>
            </a:r>
            <a:r>
              <a:rPr lang="cs-CZ" sz="1200" i="1" dirty="0">
                <a:cs typeface="Times New Roman"/>
              </a:rPr>
              <a:t>E</a:t>
            </a:r>
            <a:r>
              <a:rPr lang="cs-CZ" sz="1200" dirty="0">
                <a:cs typeface="Times New Roman"/>
              </a:rPr>
              <a:t> je dána vlnovou funkcí				, pokud ji derivujeme podle času, tak dostáváme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Podobně, podívejme se na vlastní funkce a hodnoty operátoru hybnosti:			         , </a:t>
            </a:r>
          </a:p>
          <a:p>
            <a:r>
              <a:rPr lang="cs-CZ" sz="1200" dirty="0">
                <a:cs typeface="Times New Roman"/>
              </a:rPr>
              <a:t>řešením této rovnice je funkce: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 protože	         je vlastní hodnota operátoru      tak vlastní funkce je redukována na: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 rovnice pro vlastní hodnoty a vlastní funkce operátoru hybnosti bude vypadat: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Z výše uvedeného je tedy zřejmé, že operátory reprezentují jedna ku jedné měřitelné veličiny, pozorovatelné. </a:t>
            </a:r>
          </a:p>
          <a:p>
            <a:pPr marL="171450" indent="-171450">
              <a:buFontTx/>
              <a:buChar char="-"/>
            </a:pPr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2421155"/>
            <a:ext cx="2075384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87049-45F8-A24F-F831-56712ACB453B}"/>
              </a:ext>
            </a:extLst>
          </p:cNvPr>
          <p:cNvSpPr txBox="1"/>
          <p:nvPr/>
        </p:nvSpPr>
        <p:spPr>
          <a:xfrm>
            <a:off x="649258" y="1377457"/>
            <a:ext cx="2735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Některé pozorovatelné a jejich operátory</a:t>
            </a:r>
            <a:br>
              <a:rPr lang="cs-CZ" sz="1200" dirty="0"/>
            </a:br>
            <a:r>
              <a:rPr lang="cs-CZ" sz="1200" dirty="0"/>
              <a:t>(zde v souřadnicové reprezentaci):</a:t>
            </a:r>
          </a:p>
        </p:txBody>
      </p:sp>
      <p:pic>
        <p:nvPicPr>
          <p:cNvPr id="9" name="Picture 8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4FFD7F20-0DFA-D9FD-653D-5D560DA14B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0562" y="1036790"/>
            <a:ext cx="1270000" cy="1143000"/>
          </a:xfrm>
          <a:prstGeom prst="rect">
            <a:avLst/>
          </a:prstGeom>
        </p:spPr>
      </p:pic>
      <p:pic>
        <p:nvPicPr>
          <p:cNvPr id="11" name="Picture 10" descr="A math equations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16EADE8E-5815-E8FA-0304-17F7D4D580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2395" y="1007294"/>
            <a:ext cx="1485900" cy="1168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9845EA-DDC6-D5B1-6091-1F05C495F9D4}"/>
              </a:ext>
            </a:extLst>
          </p:cNvPr>
          <p:cNvSpPr/>
          <p:nvPr/>
        </p:nvSpPr>
        <p:spPr>
          <a:xfrm>
            <a:off x="3460561" y="946767"/>
            <a:ext cx="3027734" cy="12524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3" name="Picture 12" descr="A black symbols on a white background&#10;&#10;Description automatically generated">
            <a:extLst>
              <a:ext uri="{FF2B5EF4-FFF2-40B4-BE49-F238E27FC236}">
                <a16:creationId xmlns:a16="http://schemas.microsoft.com/office/drawing/2014/main" id="{3DA4EC16-15DA-771A-8903-06C2A49DF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2348" y="3012783"/>
            <a:ext cx="1295400" cy="330200"/>
          </a:xfrm>
          <a:prstGeom prst="rect">
            <a:avLst/>
          </a:prstGeom>
        </p:spPr>
      </p:pic>
      <p:pic>
        <p:nvPicPr>
          <p:cNvPr id="15" name="Picture 14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6E927048-4822-B500-6EDE-FA28EC4593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3567" y="3270216"/>
            <a:ext cx="673100" cy="368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0CDCA2-B9FD-4B7F-4C38-DE932DDA84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5288" y="3599662"/>
            <a:ext cx="1409700" cy="241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71D4B5-7D6E-C590-4722-5A28F98B39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9395" y="3628401"/>
            <a:ext cx="114300" cy="177800"/>
          </a:xfrm>
          <a:prstGeom prst="rect">
            <a:avLst/>
          </a:prstGeom>
        </p:spPr>
      </p:pic>
      <p:pic>
        <p:nvPicPr>
          <p:cNvPr id="22" name="Picture 21" descr="A mathematical equation with a few symbols&#10;&#10;Description automatically generated with medium confidence">
            <a:extLst>
              <a:ext uri="{FF2B5EF4-FFF2-40B4-BE49-F238E27FC236}">
                <a16:creationId xmlns:a16="http://schemas.microsoft.com/office/drawing/2014/main" id="{143B8435-9C1D-EDC6-84E7-D99098FFA6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3567" y="3833857"/>
            <a:ext cx="1460500" cy="368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59C9A2-94BC-2866-0E56-5D1A7D7FE9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1192" y="4335950"/>
            <a:ext cx="1282700" cy="254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FE43F6-F957-822B-E8C5-8C9258A3A8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81322" y="4528211"/>
            <a:ext cx="1003300" cy="254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A2634D9-EC50-AFA7-5A70-76A0025D2F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0655" y="5040862"/>
            <a:ext cx="495300" cy="203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90F20F-A334-9E07-51B3-797F9639D9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2356" y="5129762"/>
            <a:ext cx="863600" cy="228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8078B83-226E-99F9-3A32-D0FEC55C4E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78548" y="5517908"/>
            <a:ext cx="1143000" cy="2921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E48828-A9A6-AEEB-3E63-8FC482E9A516}"/>
              </a:ext>
            </a:extLst>
          </p:cNvPr>
          <p:cNvSpPr/>
          <p:nvPr/>
        </p:nvSpPr>
        <p:spPr>
          <a:xfrm>
            <a:off x="356889" y="5911232"/>
            <a:ext cx="6901867" cy="3352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81994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red stamp with text&#10;&#10;Description automatically generated">
            <a:extLst>
              <a:ext uri="{FF2B5EF4-FFF2-40B4-BE49-F238E27FC236}">
                <a16:creationId xmlns:a16="http://schemas.microsoft.com/office/drawing/2014/main" id="{FED4CCE9-E039-2EE3-066A-3E886952C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3"/>
          <a:stretch/>
        </p:blipFill>
        <p:spPr>
          <a:xfrm rot="2737194">
            <a:off x="6222234" y="652208"/>
            <a:ext cx="901056" cy="447749"/>
          </a:xfrm>
          <a:prstGeom prst="rect">
            <a:avLst/>
          </a:prstGeom>
        </p:spPr>
      </p:pic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2485386"/>
            <a:ext cx="84844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2. Pozorovatelné a operátory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Jako příklad najdeme operátor pro moment hybnosti (v souřadnicové reprezentaci)…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Klasicky zapíšeme moment hybnosti ve třech dimenzích následovně:				    , kde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Abychom našli operátor momentu hybnosti, potřebujeme nahradit	    jim odpovídajícími operátory</a:t>
            </a:r>
          </a:p>
          <a:p>
            <a:r>
              <a:rPr lang="cs-CZ" sz="1200" dirty="0">
                <a:cs typeface="Times New Roman"/>
              </a:rPr>
              <a:t>A tedy: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Což vede na následující vztahy: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u="sng" dirty="0">
                <a:cs typeface="Times New Roman"/>
              </a:rPr>
              <a:t>Je třeba si také uvědomit, že operátory souřadnice a hybnosti nekomutují, záleží tedy na pořadí!</a:t>
            </a: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2421155"/>
            <a:ext cx="2075384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87049-45F8-A24F-F831-56712ACB453B}"/>
              </a:ext>
            </a:extLst>
          </p:cNvPr>
          <p:cNvSpPr txBox="1"/>
          <p:nvPr/>
        </p:nvSpPr>
        <p:spPr>
          <a:xfrm>
            <a:off x="649258" y="1377457"/>
            <a:ext cx="2735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Některé pozorovatelné a jejich operátory</a:t>
            </a:r>
            <a:br>
              <a:rPr lang="cs-CZ" sz="1200" dirty="0"/>
            </a:br>
            <a:r>
              <a:rPr lang="cs-CZ" sz="1200" dirty="0"/>
              <a:t>(zde v souřadnicové reprezentaci):</a:t>
            </a:r>
          </a:p>
        </p:txBody>
      </p:sp>
      <p:pic>
        <p:nvPicPr>
          <p:cNvPr id="9" name="Picture 8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4FFD7F20-0DFA-D9FD-653D-5D560DA14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562" y="1036790"/>
            <a:ext cx="1270000" cy="1143000"/>
          </a:xfrm>
          <a:prstGeom prst="rect">
            <a:avLst/>
          </a:prstGeom>
        </p:spPr>
      </p:pic>
      <p:pic>
        <p:nvPicPr>
          <p:cNvPr id="11" name="Picture 10" descr="A math equations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16EADE8E-5815-E8FA-0304-17F7D4D58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2395" y="1036790"/>
            <a:ext cx="1485900" cy="1168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9845EA-DDC6-D5B1-6091-1F05C495F9D4}"/>
              </a:ext>
            </a:extLst>
          </p:cNvPr>
          <p:cNvSpPr/>
          <p:nvPr/>
        </p:nvSpPr>
        <p:spPr>
          <a:xfrm>
            <a:off x="3460561" y="946767"/>
            <a:ext cx="3027733" cy="1343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579C6-A5BE-142E-2AFD-DECB988870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562" y="3449768"/>
            <a:ext cx="1689100" cy="20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6F583D-9850-EBB6-9F28-7128F6AECB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3096" y="3259128"/>
            <a:ext cx="990600" cy="20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A1B82B-50B6-AC4C-361B-C99008A85A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5096" y="3451666"/>
            <a:ext cx="2006600" cy="228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20BA3D-CDEA-42EC-4CF4-BF1B8897D1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2053" y="3816616"/>
            <a:ext cx="533400" cy="1905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CFC9E3-8241-DFDF-2765-0FDB8664F33F}"/>
              </a:ext>
            </a:extLst>
          </p:cNvPr>
          <p:cNvSpPr txBox="1"/>
          <p:nvPr/>
        </p:nvSpPr>
        <p:spPr>
          <a:xfrm>
            <a:off x="4716023" y="3757182"/>
            <a:ext cx="25840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/>
              <a:t>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AF2264-AFA4-0471-2772-274C5072D5F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2124" t="6974" b="2002"/>
          <a:stretch/>
        </p:blipFill>
        <p:spPr>
          <a:xfrm>
            <a:off x="900263" y="4007116"/>
            <a:ext cx="1094447" cy="2427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D7A6F1A-0CBA-4EBF-6CF9-595A60403D0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6475" b="13447"/>
          <a:stretch/>
        </p:blipFill>
        <p:spPr>
          <a:xfrm>
            <a:off x="6941280" y="3758536"/>
            <a:ext cx="1223584" cy="2308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B6A84E7-ADB7-9776-E5C1-6B5DBFB8FCAA}"/>
              </a:ext>
            </a:extLst>
          </p:cNvPr>
          <p:cNvSpPr txBox="1"/>
          <p:nvPr/>
        </p:nvSpPr>
        <p:spPr>
          <a:xfrm>
            <a:off x="7084214" y="3750648"/>
            <a:ext cx="25840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/>
              <a:t>a</a:t>
            </a:r>
          </a:p>
        </p:txBody>
      </p:sp>
      <p:pic>
        <p:nvPicPr>
          <p:cNvPr id="37" name="Picture 36" descr="A mathematical equations with numbers&#10;&#10;Description automatically generated with medium confidence">
            <a:extLst>
              <a:ext uri="{FF2B5EF4-FFF2-40B4-BE49-F238E27FC236}">
                <a16:creationId xmlns:a16="http://schemas.microsoft.com/office/drawing/2014/main" id="{8E849D82-8103-12F6-F656-299098C989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2727" y="4269274"/>
            <a:ext cx="28829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0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1098047"/>
            <a:ext cx="84844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3. Měření a vlastní hodnoty operátorů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Kvantová teorie popisuje výsledky měření, bez spekulací o neměřitelném.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 klasické fyzice měřením zkoumaný systém ovlivníme jen málo (např. měření vzdálenosti laserem) a můžeme tento vliv zanedbat, v mikrosvětě měření ovlivní studovaný systém zásadním způsobem (např. laserem indukovaná fluorescence atomů plynu při měření hustoty metastabilních částic) a vliv měření zanedbat nemůžeme.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Uvažujme následující příklad: měříme pozici elektronů v atomu vodíku pomocí rozptylu světla/fotonů přímo na těch elektronech. 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cs typeface="Times New Roman"/>
              </a:rPr>
              <a:t>Abychom určili pozici co nejpřesněji, použijeme co nejkratší vlnové délky světelného záření, fotonů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cs typeface="Times New Roman"/>
              </a:rPr>
              <a:t>Rozměry elektronových drah jsou v řádu 10</a:t>
            </a:r>
            <a:r>
              <a:rPr lang="cs-CZ" sz="1200" baseline="30000" dirty="0">
                <a:cs typeface="Times New Roman"/>
              </a:rPr>
              <a:t>-10</a:t>
            </a:r>
            <a:r>
              <a:rPr lang="cs-CZ" sz="1200" dirty="0">
                <a:cs typeface="Times New Roman"/>
              </a:rPr>
              <a:t> m a tedy potřebujeme záření o menší vlnové délce a tedy energii:</a:t>
            </a:r>
          </a:p>
          <a:p>
            <a:pPr marL="171450" indent="-171450">
              <a:buFontTx/>
              <a:buChar char="-"/>
            </a:pPr>
            <a:endParaRPr lang="cs-CZ" sz="1200" dirty="0">
              <a:cs typeface="Times New Roman"/>
            </a:endParaRPr>
          </a:p>
          <a:p>
            <a:pPr marL="171450" indent="-171450">
              <a:buFontTx/>
              <a:buChar char="-"/>
            </a:pPr>
            <a:endParaRPr lang="cs-CZ" sz="1200" dirty="0">
              <a:cs typeface="Times New Roman"/>
            </a:endParaRPr>
          </a:p>
          <a:p>
            <a:pPr marL="171450" indent="-171450">
              <a:buFontTx/>
              <a:buChar char="-"/>
            </a:pPr>
            <a:r>
              <a:rPr lang="cs-CZ" sz="1200" dirty="0">
                <a:cs typeface="Times New Roman"/>
              </a:rPr>
              <a:t>Pokud takový foton bude interagovat s elektronem v elektronovém obalu vodíku, který má ionizační energii 13.6 eV, tak samozřejmě tento elektron nejen ovlivní, ale kompletně jej vyhodí z orbity – vodík tedy bude ionizovaný</a:t>
            </a:r>
          </a:p>
          <a:p>
            <a:pPr marL="171450" indent="-171450">
              <a:buFontTx/>
              <a:buChar char="-"/>
            </a:pPr>
            <a:endParaRPr lang="cs-CZ" sz="1200" dirty="0">
              <a:cs typeface="Times New Roman"/>
            </a:endParaRPr>
          </a:p>
          <a:p>
            <a:r>
              <a:rPr lang="cs-CZ" sz="1200" b="1" dirty="0">
                <a:cs typeface="Times New Roman"/>
              </a:rPr>
              <a:t>Měření změní stav kvantového systému: </a:t>
            </a:r>
            <a:r>
              <a:rPr lang="cs-CZ" sz="1200" dirty="0">
                <a:cs typeface="Times New Roman"/>
              </a:rPr>
              <a:t>měření tedy v teorii reprezentujeme působením operátoru, kdy po jeho provedení, po jeho  působení, bude systém v jednom z vlastních stavů tohoto operátoru (v jedné z vlastních hodnot – reálných hodnot veličiny reprezentované operátorem). Pokud máme systém ve stavu	, může být reprezentován superpozicí stavů: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Akt měření </a:t>
            </a:r>
            <a:r>
              <a:rPr lang="cs-CZ" sz="1200" i="1" dirty="0">
                <a:cs typeface="Times New Roman"/>
              </a:rPr>
              <a:t>A</a:t>
            </a:r>
            <a:r>
              <a:rPr lang="cs-CZ" sz="1200" dirty="0">
                <a:cs typeface="Times New Roman"/>
              </a:rPr>
              <a:t> tedy změní stav systému z	na jeden z jeho vlastních stavů	operátoru	a výsledkem měření je vlastní hodnota 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Jedinou </a:t>
            </a:r>
            <a:r>
              <a:rPr lang="cs-CZ" sz="1200" dirty="0" err="1">
                <a:cs typeface="Times New Roman"/>
              </a:rPr>
              <a:t>vyjímkou</a:t>
            </a:r>
            <a:r>
              <a:rPr lang="cs-CZ" sz="1200" dirty="0">
                <a:cs typeface="Times New Roman"/>
              </a:rPr>
              <a:t> je, když se systém již v jednom z vlastních stavů měřené veličiny nachází, když tedy bude před měřením v	  pak výsledkem měření bude se stoprocentní pravděpodobností hodnota        Bez toho aby se změnil stav, systém zůstane tedy v	      . </a:t>
            </a: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1033816"/>
            <a:ext cx="2738931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 descr="A black numbers and a line&#10;&#10;Description automatically generated">
            <a:extLst>
              <a:ext uri="{FF2B5EF4-FFF2-40B4-BE49-F238E27FC236}">
                <a16:creationId xmlns:a16="http://schemas.microsoft.com/office/drawing/2014/main" id="{991692C9-E2B7-4356-D65D-F1DBF51F7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821" y="3376736"/>
            <a:ext cx="1517650" cy="33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2B6E56-6194-0195-82D6-F5CE5EF42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304" y="4650023"/>
            <a:ext cx="223254" cy="151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7D1FDA-E295-ED85-12B5-F175A7DFD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286" y="4849645"/>
            <a:ext cx="2178719" cy="335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046F87-4744-7067-23EE-43B7AB46A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003" y="5193071"/>
            <a:ext cx="223254" cy="1514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27A247-EB89-FE58-F7DA-E023799769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6727" y="5205318"/>
            <a:ext cx="228600" cy="12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6A43F4-F18D-3FD1-865E-6422FAE817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8642" y="5170417"/>
            <a:ext cx="88900" cy="177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CF0A80-18B2-643C-3C09-F04B56C8F8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805" y="5396052"/>
            <a:ext cx="139700" cy="152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439D49-126D-DA25-FA2E-9CEE39A63D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4089" y="5753134"/>
            <a:ext cx="228600" cy="127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41E68E-007B-70DC-FB3C-3187B792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6048" y="5932089"/>
            <a:ext cx="180456" cy="196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39A2A6-3027-16B5-888E-FD89FE6AA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9119" y="5932004"/>
            <a:ext cx="2286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34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tamp with text&#10;&#10;Description automatically generated">
            <a:extLst>
              <a:ext uri="{FF2B5EF4-FFF2-40B4-BE49-F238E27FC236}">
                <a16:creationId xmlns:a16="http://schemas.microsoft.com/office/drawing/2014/main" id="{61E26FB2-AE71-6153-843B-6BB9E17710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3"/>
          <a:stretch/>
        </p:blipFill>
        <p:spPr>
          <a:xfrm rot="876624">
            <a:off x="178028" y="5903949"/>
            <a:ext cx="901056" cy="447749"/>
          </a:xfrm>
          <a:prstGeom prst="rect">
            <a:avLst/>
          </a:prstGeom>
        </p:spPr>
      </p:pic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908573"/>
            <a:ext cx="84844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3. Měření a vlastní hodnoty operátorů a 4. Pravděpodobnostní povaha měření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Před každým měřením v kvantové fyzice, my samozřejmě nevíme, ve kterém z jeho vlastních stavů systém po měření skončí, známe pouze pravděpodobnosti. Jak jsme si již řekli, tyto jsou dány jako		     , pravděpodobnost nalezení ve stavu  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Postulát číslo 4 nám říká, že pravděpodobnost nalezení systému v jednom z jeho vlastních stavů        je dána: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Nezapomeňme, že vlnová funkce nepředpovídá výsledek jednotlivých měření, místo toho, určuje pravděpodobnostní rozdělovací funkci		      přes mnohá měření identických stavů najednou.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Střední hodnota: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Střední hodnota 	pozorovatelné	      na stavu	    je definována: </a:t>
            </a:r>
          </a:p>
          <a:p>
            <a:r>
              <a:rPr lang="cs-CZ" sz="1200" dirty="0">
                <a:cs typeface="Times New Roman"/>
              </a:rPr>
              <a:t>Je to reálné číslo a tedy pro energii: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Střední hodnota reprezentuje průměrný výsledek měření	  na stavu        . Pro lepší 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porozumění můžeme psát: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Kde jsme použili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 protože			dává pravděpodobnost nalezení        vlastní hodnoty     , pak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můžeme střední hodnotu opravdu označit za průměr několika měření: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 kontinuální rozdělení pravděpodobností (spojitá spektra), můžeme psát:</a:t>
            </a: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Střední hodnota pozorovatelné se získá experimentem následovně: připraví se velké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množství identických systémů ve stejném stavu, výsledky měření jsou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odpovídající pravděpodobnosti jsou			      A průměrná hodnota ze všech těchto měření je pak ta střední hodnota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844342"/>
            <a:ext cx="5124332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2" name="Picture 1" descr="A black and white math symbol&#10;&#10;Description automatically generated">
            <a:extLst>
              <a:ext uri="{FF2B5EF4-FFF2-40B4-BE49-F238E27FC236}">
                <a16:creationId xmlns:a16="http://schemas.microsoft.com/office/drawing/2014/main" id="{E321B536-7635-2254-87FB-862318319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041" y="1481456"/>
            <a:ext cx="657613" cy="238475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552A7A6-47EB-93FA-0AE6-7FDA5EE2B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813" y="1515642"/>
            <a:ext cx="292100" cy="165100"/>
          </a:xfrm>
          <a:prstGeom prst="rect">
            <a:avLst/>
          </a:prstGeom>
        </p:spPr>
      </p:pic>
      <p:pic>
        <p:nvPicPr>
          <p:cNvPr id="12" name="Picture 11" descr="A black text with a line between it&#10;&#10;Description automatically generated with medium confidence">
            <a:extLst>
              <a:ext uri="{FF2B5EF4-FFF2-40B4-BE49-F238E27FC236}">
                <a16:creationId xmlns:a16="http://schemas.microsoft.com/office/drawing/2014/main" id="{CA5644EA-F45D-8E92-21F1-B2A3CD746B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2193" y="1714788"/>
            <a:ext cx="1177647" cy="4968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9C8C2C-D4F5-DDE6-4DB3-D9C2A835D4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7383" y="1886241"/>
            <a:ext cx="241300" cy="152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CE15E9-AD9D-DB51-ADCC-CF1C2E556F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449" y="2424874"/>
            <a:ext cx="609600" cy="215900"/>
          </a:xfrm>
          <a:prstGeom prst="rect">
            <a:avLst/>
          </a:prstGeom>
        </p:spPr>
      </p:pic>
      <p:pic>
        <p:nvPicPr>
          <p:cNvPr id="25" name="Picture 24" descr="A wooden box with many sticks&#10;&#10;Description automatically generated with medium confidence">
            <a:extLst>
              <a:ext uri="{FF2B5EF4-FFF2-40B4-BE49-F238E27FC236}">
                <a16:creationId xmlns:a16="http://schemas.microsoft.com/office/drawing/2014/main" id="{7FDCB17E-709D-BA1E-60A7-DE7C9AF49A1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5991"/>
          <a:stretch/>
        </p:blipFill>
        <p:spPr>
          <a:xfrm>
            <a:off x="6752305" y="2551722"/>
            <a:ext cx="1711114" cy="2464267"/>
          </a:xfrm>
          <a:prstGeom prst="rect">
            <a:avLst/>
          </a:prstGeom>
        </p:spPr>
      </p:pic>
      <p:pic>
        <p:nvPicPr>
          <p:cNvPr id="27" name="Picture 26" descr="A diagram of 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54934D70-6DC1-044E-B0BC-5BBC9DEA24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5478" y="4930525"/>
            <a:ext cx="2664769" cy="145044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BFE19FE-0D9C-8A4C-F9E0-4DF341937D84}"/>
              </a:ext>
            </a:extLst>
          </p:cNvPr>
          <p:cNvSpPr/>
          <p:nvPr/>
        </p:nvSpPr>
        <p:spPr>
          <a:xfrm>
            <a:off x="6203091" y="2471556"/>
            <a:ext cx="2798869" cy="39094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333CF82-D241-6D74-2E03-5F8BC3D31A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1049" y="3131576"/>
            <a:ext cx="228600" cy="2159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535497-1A59-69E8-C651-186876A891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3700" y="3131576"/>
            <a:ext cx="127000" cy="203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ADD8DC-1A1A-6EC6-1019-9BB8BDC7A4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4170" y="3169676"/>
            <a:ext cx="228600" cy="177800"/>
          </a:xfrm>
          <a:prstGeom prst="rect">
            <a:avLst/>
          </a:prstGeom>
        </p:spPr>
      </p:pic>
      <p:pic>
        <p:nvPicPr>
          <p:cNvPr id="36" name="Picture 35" descr="A mathematical equation with symbols&#10;&#10;Description automatically generated with medium confidence">
            <a:extLst>
              <a:ext uri="{FF2B5EF4-FFF2-40B4-BE49-F238E27FC236}">
                <a16:creationId xmlns:a16="http://schemas.microsoft.com/office/drawing/2014/main" id="{C51A5271-5DF3-4F5B-E397-DAA1505E65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27033" y="3029976"/>
            <a:ext cx="1028700" cy="457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74AAE69-B0AF-2EE5-E7D1-2DF863CDBFD8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10288"/>
          <a:stretch/>
        </p:blipFill>
        <p:spPr>
          <a:xfrm>
            <a:off x="2676275" y="3352796"/>
            <a:ext cx="1803400" cy="1936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6C60FB2-7D3B-F4AA-32F0-23E24CE145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7019" y="3680829"/>
            <a:ext cx="127000" cy="203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B7853F4-A24D-9193-A365-EDE3AE38D2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04495" y="3697305"/>
            <a:ext cx="228600" cy="1778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9E7E7DD-C109-71EA-36F5-7F9EFEEAD4A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91178" y="3885842"/>
            <a:ext cx="3873500" cy="4191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5CFEDBF-08EF-5F52-92A2-586C9F4E085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76400" y="4252052"/>
            <a:ext cx="1320800" cy="2032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239B184-837F-1CA6-5A18-E3759A600D4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11906" y="4608358"/>
            <a:ext cx="1028700" cy="1905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6872785-F883-C07F-1C1A-BE692A8848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77161" y="4627408"/>
            <a:ext cx="177800" cy="152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1C287C3-5423-DD65-0F97-5C45058D9E5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91893" y="4640696"/>
            <a:ext cx="152400" cy="152400"/>
          </a:xfrm>
          <a:prstGeom prst="rect">
            <a:avLst/>
          </a:prstGeom>
        </p:spPr>
      </p:pic>
      <p:pic>
        <p:nvPicPr>
          <p:cNvPr id="52" name="Picture 51" descr="A black symbols on a white background&#10;&#10;Description automatically generated">
            <a:extLst>
              <a:ext uri="{FF2B5EF4-FFF2-40B4-BE49-F238E27FC236}">
                <a16:creationId xmlns:a16="http://schemas.microsoft.com/office/drawing/2014/main" id="{E6E57C9A-D8F6-E702-E76D-10C9A979C69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13682" y="5061318"/>
            <a:ext cx="2209800" cy="444500"/>
          </a:xfrm>
          <a:prstGeom prst="rect">
            <a:avLst/>
          </a:prstGeom>
        </p:spPr>
      </p:pic>
      <p:pic>
        <p:nvPicPr>
          <p:cNvPr id="53" name="Picture 52" descr="A red stamp with text&#10;&#10;Description automatically generated">
            <a:extLst>
              <a:ext uri="{FF2B5EF4-FFF2-40B4-BE49-F238E27FC236}">
                <a16:creationId xmlns:a16="http://schemas.microsoft.com/office/drawing/2014/main" id="{7882F6C3-A4E5-A81F-BADE-B91C10FE7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3"/>
          <a:stretch/>
        </p:blipFill>
        <p:spPr>
          <a:xfrm rot="2737194">
            <a:off x="5199261" y="5009170"/>
            <a:ext cx="901056" cy="447749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513F4313-C22F-48BB-EED6-6660FF4D49AA}"/>
              </a:ext>
            </a:extLst>
          </p:cNvPr>
          <p:cNvSpPr/>
          <p:nvPr/>
        </p:nvSpPr>
        <p:spPr>
          <a:xfrm>
            <a:off x="3213681" y="5015989"/>
            <a:ext cx="2164209" cy="5078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6" name="Picture 5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105145B-4EFD-0204-8C92-8DF2BEF707D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0592" y="5714369"/>
            <a:ext cx="2590800" cy="4699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67D6451F-F155-745B-9D96-E72CEFD7BE89}"/>
              </a:ext>
            </a:extLst>
          </p:cNvPr>
          <p:cNvSpPr/>
          <p:nvPr/>
        </p:nvSpPr>
        <p:spPr>
          <a:xfrm>
            <a:off x="3213681" y="5711626"/>
            <a:ext cx="2642052" cy="5078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2525044-CC7C-CD24-3B48-5F5438E164F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57526" y="6481021"/>
            <a:ext cx="1143000" cy="1524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D57BB58-D271-A6FA-3AD8-AAE00664622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59799" y="6648750"/>
            <a:ext cx="1155700" cy="1651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46C7E8F-0D86-2C6E-272E-32B1A6B58D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4899" y="6596951"/>
            <a:ext cx="228600" cy="2159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7D6FB56A-B02E-F3BD-02BB-0D3394461711}"/>
              </a:ext>
            </a:extLst>
          </p:cNvPr>
          <p:cNvSpPr/>
          <p:nvPr/>
        </p:nvSpPr>
        <p:spPr>
          <a:xfrm>
            <a:off x="263214" y="2685457"/>
            <a:ext cx="1320800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90D0D4-C12B-29A0-65B2-CE7977942A93}"/>
              </a:ext>
            </a:extLst>
          </p:cNvPr>
          <p:cNvSpPr txBox="1"/>
          <p:nvPr/>
        </p:nvSpPr>
        <p:spPr>
          <a:xfrm>
            <a:off x="2486567" y="2761209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Vzpomeňme</a:t>
            </a:r>
            <a:r>
              <a:rPr lang="en-US" sz="1000" dirty="0"/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BC365A-0079-B9F8-FC00-DF92F0A9BD7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338567" y="2795198"/>
            <a:ext cx="1066800" cy="228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27E351C-58B1-3A48-3D75-C4EE947FD865}"/>
              </a:ext>
            </a:extLst>
          </p:cNvPr>
          <p:cNvSpPr/>
          <p:nvPr/>
        </p:nvSpPr>
        <p:spPr>
          <a:xfrm>
            <a:off x="3317110" y="2776534"/>
            <a:ext cx="1088257" cy="2384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034129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908573"/>
            <a:ext cx="84844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3. Měření a vlastní hodnoty operátorů a 4. Pravděpodobnostní povaha měření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Příklad: uvažujme systém v následujícím stavu: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Kde	   jsou vlastní stavy </a:t>
            </a:r>
            <a:r>
              <a:rPr lang="cs-CZ" sz="1200" dirty="0" err="1">
                <a:cs typeface="Times New Roman"/>
              </a:rPr>
              <a:t>Hamiltoniánu</a:t>
            </a:r>
            <a:r>
              <a:rPr lang="cs-CZ" sz="1200" dirty="0">
                <a:cs typeface="Times New Roman"/>
              </a:rPr>
              <a:t> studovaného systému			kde			a	má rozměr energie.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Pokud provedeme mnoho měření na uvedeném systému, jaké budou výsledky měření a s jakou pravděpodobností?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Nejdříve si můžeme ověřit, zda je	 normalizovaný: </a:t>
            </a:r>
          </a:p>
          <a:p>
            <a:r>
              <a:rPr lang="cs-CZ" sz="1200" dirty="0">
                <a:cs typeface="Times New Roman"/>
              </a:rPr>
              <a:t>Přitom			a 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Protože platí:				(čili rovnice pro vlastní hodnoty a funkce operátoru), pak</a:t>
            </a:r>
          </a:p>
          <a:p>
            <a:r>
              <a:rPr lang="cs-CZ" sz="1200" dirty="0">
                <a:cs typeface="Times New Roman"/>
              </a:rPr>
              <a:t>A tedy vlastní hodnoty budou mít následující velikosti: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S pravděpodobnostmi danými: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Střední hodnota energie systému bude: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Což můžeme získat i ze střední hodnoty </a:t>
            </a:r>
            <a:r>
              <a:rPr lang="cs-CZ" sz="1200" dirty="0" err="1">
                <a:cs typeface="Times New Roman"/>
              </a:rPr>
              <a:t>Hamiltoniánu</a:t>
            </a:r>
            <a:r>
              <a:rPr lang="cs-CZ" sz="1200" dirty="0">
                <a:cs typeface="Times New Roman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844342"/>
            <a:ext cx="5124332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59E61-BB1B-D8AB-8435-279146E7D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141" y="1256690"/>
            <a:ext cx="3873500" cy="444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46F2F7-9680-3A34-542A-F8FA4EEF1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33" y="1701190"/>
            <a:ext cx="266700" cy="165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3D1EE-FC56-F8A1-7EA9-B976AF2D9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598" y="1678536"/>
            <a:ext cx="1054100" cy="215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218007-D23C-EAA8-6CEC-1999144B3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2184" y="1688490"/>
            <a:ext cx="1016000" cy="190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D3D01A-5D50-4FA4-353E-1D3AC0125D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1170" y="1707540"/>
            <a:ext cx="190500" cy="165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5BD3A0-5835-78E8-9878-881705960F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1682" y="2434985"/>
            <a:ext cx="215900" cy="203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CADC78-A860-25FA-C4D5-B3D1D3701B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343" y="2302322"/>
            <a:ext cx="4241800" cy="457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1B88CF-3A19-7C0A-C17E-73C31C196F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5000" y="2610514"/>
            <a:ext cx="850900" cy="215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09FA9C5-3B44-D3D7-F9F3-6C588EB624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3832" y="2630081"/>
            <a:ext cx="1155700" cy="1651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E930E36-9A2C-16F1-4B30-9B0BD73601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7834" y="2944257"/>
            <a:ext cx="1066800" cy="2286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08A440A-B608-E452-A9CF-B03458075A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0184" y="2956957"/>
            <a:ext cx="2679700" cy="2032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4FE6F2F2-C783-0E64-2B5B-A8CCA7B1C2B1}"/>
              </a:ext>
            </a:extLst>
          </p:cNvPr>
          <p:cNvSpPr/>
          <p:nvPr/>
        </p:nvSpPr>
        <p:spPr>
          <a:xfrm>
            <a:off x="263214" y="1290866"/>
            <a:ext cx="8798724" cy="522880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C67DE29-7303-1C40-4E26-59D0AE9F27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4655" y="3228084"/>
            <a:ext cx="3835057" cy="23771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DCB2B83-145D-9083-B761-4281867CD8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11682" y="3659258"/>
            <a:ext cx="2835519" cy="42909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F684015-0DB9-F87D-B9BD-3323F020B06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02183" y="3625846"/>
            <a:ext cx="2835519" cy="40919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C130DAE-5A08-7EDC-1501-076D01E719F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66895" y="4210356"/>
            <a:ext cx="2835519" cy="46027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2918A6F-8939-BEC6-C980-240C0F4907A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87122" y="4173567"/>
            <a:ext cx="2835519" cy="50409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6CFA264-36FB-2E70-36AC-1A61295D364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64840" y="4826248"/>
            <a:ext cx="2835520" cy="46788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01DD89D-16FC-4343-BD26-E83778CF6FA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83126" y="5319950"/>
            <a:ext cx="3835058" cy="47152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C819B55-BC57-0DC6-47AB-6CDEBA6AAC8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10343" y="5959155"/>
            <a:ext cx="4430582" cy="43114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9C6418D-524B-4437-39B5-9F7FD37C125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40925" y="5974381"/>
            <a:ext cx="585238" cy="40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16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896336"/>
            <a:ext cx="848440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3./4. Měření v kvantové mechanice – současná měřitelnost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O dvou pozorovatelných </a:t>
            </a:r>
            <a:r>
              <a:rPr lang="cs-CZ" sz="1200" u="sng" dirty="0">
                <a:cs typeface="Times New Roman"/>
              </a:rPr>
              <a:t>A a B</a:t>
            </a:r>
            <a:r>
              <a:rPr lang="cs-CZ" sz="1200" dirty="0">
                <a:cs typeface="Times New Roman"/>
              </a:rPr>
              <a:t> řekneme, že </a:t>
            </a:r>
            <a:r>
              <a:rPr lang="cs-CZ" sz="1200" u="sng" dirty="0">
                <a:cs typeface="Times New Roman"/>
              </a:rPr>
              <a:t>jsou kompatibilní, když jejich operátory komutují</a:t>
            </a:r>
            <a:r>
              <a:rPr lang="cs-CZ" sz="1200" dirty="0">
                <a:cs typeface="Times New Roman"/>
              </a:rPr>
              <a:t>: 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Víme, že měření v kvantové mechanice ovlivní měřený fyzikální systém. Pokud nejdříve budeme měřit A, tak změníme stav systému, ne kterém bychom pak měřili B. Pokud bychom měřili nejdříve B, pak systém pro měření A bude také v jiném stavu. Podle toho, kterou pozorovatelnou budeme měřit nejdříve, skončí systém v rozdílných stavech.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Pokud operátory pro A a B nekomutují a systém bude ve vlastním stavu 	         , pak budeme-li znovu měřit A, pak:</a:t>
            </a:r>
          </a:p>
          <a:p>
            <a:r>
              <a:rPr lang="cs-CZ" sz="1200" dirty="0">
                <a:cs typeface="Times New Roman"/>
              </a:rPr>
              <a:t>A to se stoprocentní pravděpodobností. Pokud poté budeme měřit B, tak systém přejde do vlastního stavu operátoru B. A pokud znovu změříme A, pak získáme jiný stav než           O tom, jaká bude nová hodnota A nemůžeme s jistotou nic říci, jen vyčíslit pravděpodobnost. Pokud chceme tedy měřit A, pak rozložíme vlastní stavy B do vlastních stavů A - a tedy získáme jejich pravděpodobnost.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&gt;&gt;&gt; Pokud tedy operátory A a B nekomutují, jejich pozorovatelné nemohou být měřeny zároveň, záleží na pořadí, kterým měřením začneme!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Pokud operátory A a B komutují, pak na pořadí měření nezáleží! Protože, pokud operátory komutují, pak mají společné (sdílené) vlastní vektory. (Platí jak pro degenerované tak nedegenerované stavy.) Pro nedegenerované: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Protože komutují, tak platí:								… výpočet zkuste na cvičení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Proto také		   musí být nulové, pokud zrovna neplatí: 		a tedy: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To znamená, že 	  jsou sdílené (simultánní) vlastní vektory operátorů A a B.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Pokud pro kompatibilní operátory budeme měřit střídavě A a B, tak budeme získávat vždy stejné vlastní hodnoty </a:t>
            </a:r>
            <a:r>
              <a:rPr lang="cs-CZ" sz="1200" dirty="0" err="1">
                <a:cs typeface="Times New Roman"/>
              </a:rPr>
              <a:t>a</a:t>
            </a:r>
            <a:r>
              <a:rPr lang="cs-CZ" sz="1200" baseline="-25000" dirty="0" err="1">
                <a:cs typeface="Times New Roman"/>
              </a:rPr>
              <a:t>n</a:t>
            </a:r>
            <a:r>
              <a:rPr lang="cs-CZ" sz="1200" dirty="0">
                <a:cs typeface="Times New Roman"/>
              </a:rPr>
              <a:t> a </a:t>
            </a:r>
            <a:r>
              <a:rPr lang="cs-CZ" sz="1200" dirty="0" err="1">
                <a:cs typeface="Times New Roman"/>
              </a:rPr>
              <a:t>b</a:t>
            </a:r>
            <a:r>
              <a:rPr lang="cs-CZ" sz="1200" baseline="-25000" dirty="0" err="1">
                <a:cs typeface="Times New Roman"/>
              </a:rPr>
              <a:t>n</a:t>
            </a:r>
            <a:r>
              <a:rPr lang="cs-CZ" sz="1200" dirty="0">
                <a:cs typeface="Times New Roman"/>
              </a:rPr>
              <a:t> s jistotou. </a:t>
            </a:r>
          </a:p>
          <a:p>
            <a:r>
              <a:rPr lang="cs-CZ" sz="1200" dirty="0">
                <a:cs typeface="Times New Roman"/>
              </a:rPr>
              <a:t>Říkáme, že kompatibilní pozorovatelné jsou současně měřitelné s libovolnou přesností, nekompatibilní nejsou.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832105"/>
            <a:ext cx="4099376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 descr="A black and white text&#10;&#10;Description automatically generated with medium confidence">
            <a:extLst>
              <a:ext uri="{FF2B5EF4-FFF2-40B4-BE49-F238E27FC236}">
                <a16:creationId xmlns:a16="http://schemas.microsoft.com/office/drawing/2014/main" id="{173D4E36-4398-95FD-F35F-1E7A517E0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503" y="1405753"/>
            <a:ext cx="875414" cy="282686"/>
          </a:xfrm>
          <a:prstGeom prst="rect">
            <a:avLst/>
          </a:prstGeom>
        </p:spPr>
      </p:pic>
      <p:pic>
        <p:nvPicPr>
          <p:cNvPr id="7" name="Picture 6" descr="A black and white image of a symbol&#10;&#10;Description automatically generated">
            <a:extLst>
              <a:ext uri="{FF2B5EF4-FFF2-40B4-BE49-F238E27FC236}">
                <a16:creationId xmlns:a16="http://schemas.microsoft.com/office/drawing/2014/main" id="{0A869242-F19B-7FE9-CBE2-6F344BCFA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912" y="2566109"/>
            <a:ext cx="1298797" cy="242012"/>
          </a:xfrm>
          <a:prstGeom prst="rect">
            <a:avLst/>
          </a:prstGeom>
        </p:spPr>
      </p:pic>
      <p:pic>
        <p:nvPicPr>
          <p:cNvPr id="10" name="Picture 9" descr="A black and white image of a number&#10;&#10;Description automatically generated with medium confidence">
            <a:extLst>
              <a:ext uri="{FF2B5EF4-FFF2-40B4-BE49-F238E27FC236}">
                <a16:creationId xmlns:a16="http://schemas.microsoft.com/office/drawing/2014/main" id="{CB1B035F-78DB-8DF1-2AF0-3412E254AE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789" y="2551525"/>
            <a:ext cx="427960" cy="2456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83FBC2-33DD-EC19-A89F-69789BB1E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2351" y="2950686"/>
            <a:ext cx="323854" cy="2456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8518CF-E953-E4BC-9015-A35A4F9D78B4}"/>
              </a:ext>
            </a:extLst>
          </p:cNvPr>
          <p:cNvSpPr/>
          <p:nvPr/>
        </p:nvSpPr>
        <p:spPr>
          <a:xfrm>
            <a:off x="263214" y="3663910"/>
            <a:ext cx="8381056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7327BD-6AE2-1649-0827-5DBAC4EA3D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6005" y="4718845"/>
            <a:ext cx="3127744" cy="2774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F3FE16-4DF6-733A-4DFB-FC7E3CC1A4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6418" y="5106982"/>
            <a:ext cx="2255584" cy="273168"/>
          </a:xfrm>
          <a:prstGeom prst="rect">
            <a:avLst/>
          </a:prstGeom>
        </p:spPr>
      </p:pic>
      <p:pic>
        <p:nvPicPr>
          <p:cNvPr id="19" name="Picture 18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10DA645-E2A3-8753-A751-39A333B1F0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896" y="5101473"/>
            <a:ext cx="713528" cy="2429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D45934-156D-D997-7584-BAB4B05D50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2590" y="5143591"/>
            <a:ext cx="592183" cy="1920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290B8C-553D-7DEC-ACDA-EB450C7D39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9986" y="5540208"/>
            <a:ext cx="280324" cy="17250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FA9C94B-E57E-873A-E6BF-F148765B17F3}"/>
              </a:ext>
            </a:extLst>
          </p:cNvPr>
          <p:cNvSpPr/>
          <p:nvPr/>
        </p:nvSpPr>
        <p:spPr>
          <a:xfrm>
            <a:off x="261442" y="4225094"/>
            <a:ext cx="8381056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9EA15A-8B3D-BED5-3306-F85AA6B32DFF}"/>
              </a:ext>
            </a:extLst>
          </p:cNvPr>
          <p:cNvSpPr/>
          <p:nvPr/>
        </p:nvSpPr>
        <p:spPr>
          <a:xfrm>
            <a:off x="261442" y="5876082"/>
            <a:ext cx="8381056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372026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1619542"/>
            <a:ext cx="848440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3./4. Měření a relace neurčitosti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Dříve jsme si řekli, že relace neurčitosti, která se vztahuje ke dvěma pozorovatelným A a B je dána: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Kde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Ukažme si konkrétně, jak se to týká pozorovatelných polohy a hybnosti. Složitým výpočtem přes vlnová klubka jste to již spočítali na prvním cvičení.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Protože tyto pozorovatelné nejsou kompatibilní, pak je nemůžeme změřit zároveň s nekonečnou přesností. Protože platí</a:t>
            </a:r>
          </a:p>
          <a:p>
            <a:r>
              <a:rPr lang="cs-CZ" sz="1200" dirty="0">
                <a:cs typeface="Times New Roman"/>
              </a:rPr>
              <a:t>Tak neexistuje žádný stav, který je vlastním stavem jak	tak i pro 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Relace neurčitosti je: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 tedy měření polohy a hybnosti interferují, nejsou současně měřitelné.</a:t>
            </a: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1555311"/>
            <a:ext cx="2458721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 descr="A number and number symbols&#10;&#10;Description automatically generated with medium confidence">
            <a:extLst>
              <a:ext uri="{FF2B5EF4-FFF2-40B4-BE49-F238E27FC236}">
                <a16:creationId xmlns:a16="http://schemas.microsoft.com/office/drawing/2014/main" id="{76BB07B8-E483-EB30-BAFC-BC3011713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451" y="2087334"/>
            <a:ext cx="1470099" cy="449409"/>
          </a:xfrm>
          <a:prstGeom prst="rect">
            <a:avLst/>
          </a:prstGeom>
        </p:spPr>
      </p:pic>
      <p:pic>
        <p:nvPicPr>
          <p:cNvPr id="7" name="Picture 6" descr="A black and white rectangular object with letters and numbers&#10;&#10;Description automatically generated">
            <a:extLst>
              <a:ext uri="{FF2B5EF4-FFF2-40B4-BE49-F238E27FC236}">
                <a16:creationId xmlns:a16="http://schemas.microsoft.com/office/drawing/2014/main" id="{52BC2AC5-2F2C-FF5E-B1D3-DA8B47A59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25" y="2436657"/>
            <a:ext cx="1470099" cy="349645"/>
          </a:xfrm>
          <a:prstGeom prst="rect">
            <a:avLst/>
          </a:prstGeom>
        </p:spPr>
      </p:pic>
      <p:pic>
        <p:nvPicPr>
          <p:cNvPr id="10" name="Picture 9" descr="A black and white text&#10;&#10;Description automatically generated">
            <a:extLst>
              <a:ext uri="{FF2B5EF4-FFF2-40B4-BE49-F238E27FC236}">
                <a16:creationId xmlns:a16="http://schemas.microsoft.com/office/drawing/2014/main" id="{0F17BF46-AC9C-D059-EB79-B28924D16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460" y="3469635"/>
            <a:ext cx="830373" cy="2056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07DAD3-D6BE-E5DD-B90F-54DE0138AD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6079" y="3665492"/>
            <a:ext cx="121890" cy="2056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5183C0-629E-7006-9A95-466295D802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9912" y="3666293"/>
            <a:ext cx="161613" cy="205689"/>
          </a:xfrm>
          <a:prstGeom prst="rect">
            <a:avLst/>
          </a:prstGeom>
        </p:spPr>
      </p:pic>
      <p:pic>
        <p:nvPicPr>
          <p:cNvPr id="16" name="Picture 15" descr="A black and white text&#10;&#10;Description automatically generated with medium confidence">
            <a:extLst>
              <a:ext uri="{FF2B5EF4-FFF2-40B4-BE49-F238E27FC236}">
                <a16:creationId xmlns:a16="http://schemas.microsoft.com/office/drawing/2014/main" id="{89E2A562-85F3-D186-FF04-941C3E7EF0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8396" y="3915315"/>
            <a:ext cx="830374" cy="46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896336"/>
            <a:ext cx="84844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Shrnutí přednášky o operátorech a matematickém aparátu, reprezentacích a vzájemných transformacích: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Vlastnosti a operace na Hilbertově prostoru, lineárním vektorovém prostoru.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Definovali jsme skalární součin:  			kde platí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Vlnová funkce jako lineární kombinace bázových vektorů: 			a 			    a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 srovnání, k čemu jsme dospěli v závěru této části:			          a				a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Operátory a jejich působení:		        .				, operátor změní vektor/funkci v jinou ze stejného prostoru: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Lineární </a:t>
            </a:r>
            <a:r>
              <a:rPr lang="cs-CZ" sz="1200" dirty="0" err="1">
                <a:cs typeface="Times New Roman"/>
              </a:rPr>
              <a:t>hermiteovské</a:t>
            </a:r>
            <a:r>
              <a:rPr lang="cs-CZ" sz="1200" dirty="0">
                <a:cs typeface="Times New Roman"/>
              </a:rPr>
              <a:t>/</a:t>
            </a:r>
            <a:br>
              <a:rPr lang="cs-CZ" sz="1200" dirty="0">
                <a:cs typeface="Times New Roman"/>
              </a:rPr>
            </a:br>
            <a:r>
              <a:rPr lang="cs-CZ" sz="1200" dirty="0" err="1">
                <a:cs typeface="Times New Roman"/>
              </a:rPr>
              <a:t>hermiteovsky</a:t>
            </a:r>
            <a:r>
              <a:rPr lang="cs-CZ" sz="1200" dirty="0">
                <a:cs typeface="Times New Roman"/>
              </a:rPr>
              <a:t> sdružené operátory: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Komutátor: 				a jeho důležitost při kvantifikaci neurčitosti:				 Střední hodnota: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Vlastní hodnoty a funkce lineárního </a:t>
            </a:r>
            <a:r>
              <a:rPr lang="cs-CZ" sz="1200" dirty="0" err="1">
                <a:cs typeface="Times New Roman"/>
              </a:rPr>
              <a:t>hermiteovského</a:t>
            </a:r>
            <a:r>
              <a:rPr lang="cs-CZ" sz="1200" dirty="0">
                <a:cs typeface="Times New Roman"/>
              </a:rPr>
              <a:t> operátoru:  </a:t>
            </a:r>
          </a:p>
          <a:p>
            <a:r>
              <a:rPr lang="cs-CZ" sz="1200" dirty="0">
                <a:cs typeface="Times New Roman"/>
              </a:rPr>
              <a:t>Tedy pro                 platí				    reálné číslo a			a standardní podmínky pro vlnovou funkci!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Rozklad vlnové funkce do vlastních funkcí lineárního </a:t>
            </a:r>
            <a:r>
              <a:rPr lang="cs-CZ" sz="1200" dirty="0" err="1">
                <a:cs typeface="Times New Roman"/>
              </a:rPr>
              <a:t>hermiteovského</a:t>
            </a:r>
            <a:r>
              <a:rPr lang="cs-CZ" sz="1200" dirty="0">
                <a:cs typeface="Times New Roman"/>
              </a:rPr>
              <a:t> operátoru, platí: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Souřadnicová reprezentace:				            , </a:t>
            </a:r>
            <a:r>
              <a:rPr lang="cs-CZ" sz="1200" dirty="0" err="1">
                <a:cs typeface="Times New Roman"/>
              </a:rPr>
              <a:t>hybnostní</a:t>
            </a:r>
            <a:r>
              <a:rPr lang="cs-CZ" sz="1200" dirty="0">
                <a:cs typeface="Times New Roman"/>
              </a:rPr>
              <a:t>:					 vztah bázových funkcí: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														    viz. Fourierova transformace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 stacionární </a:t>
            </a:r>
            <a:r>
              <a:rPr lang="cs-CZ" sz="1200" dirty="0" err="1">
                <a:cs typeface="Times New Roman"/>
              </a:rPr>
              <a:t>Schrödingerova</a:t>
            </a:r>
            <a:r>
              <a:rPr lang="cs-CZ" sz="1200" dirty="0">
                <a:cs typeface="Times New Roman"/>
              </a:rPr>
              <a:t> rovnice je: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3" y="832105"/>
            <a:ext cx="6692819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2" name="Picture 1" descr="A group of symbols on a white background&#10;&#10;Description automatically generated">
            <a:extLst>
              <a:ext uri="{FF2B5EF4-FFF2-40B4-BE49-F238E27FC236}">
                <a16:creationId xmlns:a16="http://schemas.microsoft.com/office/drawing/2014/main" id="{9D6FCED0-FCD9-E138-27AE-D63497F3F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012" y="1777684"/>
            <a:ext cx="1498600" cy="3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6CE561-5B22-652C-21E3-6BC406390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767" y="1835951"/>
            <a:ext cx="1093905" cy="239065"/>
          </a:xfrm>
          <a:prstGeom prst="rect">
            <a:avLst/>
          </a:prstGeom>
        </p:spPr>
      </p:pic>
      <p:pic>
        <p:nvPicPr>
          <p:cNvPr id="9" name="Picture 8" descr="A mathematical equation with a number and symbols&#10;&#10;Description automatically generated with medium confidence">
            <a:extLst>
              <a:ext uri="{FF2B5EF4-FFF2-40B4-BE49-F238E27FC236}">
                <a16:creationId xmlns:a16="http://schemas.microsoft.com/office/drawing/2014/main" id="{E60B757A-EC55-D916-1DF4-E39A9AAA50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852" y="2114514"/>
            <a:ext cx="736600" cy="43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DB4542-4235-CFD6-4F9E-C06B3F6EE8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1774" y="2235164"/>
            <a:ext cx="850900" cy="190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4C89A6-DF3D-DD14-0879-965B841FA4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2381" y="2247864"/>
            <a:ext cx="723900" cy="177800"/>
          </a:xfrm>
          <a:prstGeom prst="rect">
            <a:avLst/>
          </a:prstGeom>
        </p:spPr>
      </p:pic>
      <p:pic>
        <p:nvPicPr>
          <p:cNvPr id="15" name="Picture 14" descr="A close up of a note&#10;&#10;Description automatically generated">
            <a:extLst>
              <a:ext uri="{FF2B5EF4-FFF2-40B4-BE49-F238E27FC236}">
                <a16:creationId xmlns:a16="http://schemas.microsoft.com/office/drawing/2014/main" id="{96BB6360-13D9-F458-B03F-4B69D4263A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  <a14:imgEffect>
                      <a14:brightnessContrast contras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4637" y="2506156"/>
            <a:ext cx="1489677" cy="355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0031ED-724A-DE47-BF8F-1120D58D74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6032" y="2527323"/>
            <a:ext cx="2132165" cy="3668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D5CA72-94A2-5AF1-2622-72FA280D6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contras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7755" y="2553122"/>
            <a:ext cx="736600" cy="279400"/>
          </a:xfrm>
          <a:prstGeom prst="rect">
            <a:avLst/>
          </a:prstGeom>
        </p:spPr>
      </p:pic>
      <p:pic>
        <p:nvPicPr>
          <p:cNvPr id="23" name="Picture 22" descr="A writing on a piece of paper&#10;&#10;Description automatically generated">
            <a:extLst>
              <a:ext uri="{FF2B5EF4-FFF2-40B4-BE49-F238E27FC236}">
                <a16:creationId xmlns:a16="http://schemas.microsoft.com/office/drawing/2014/main" id="{EA1C6446-F583-FE30-A8C7-30DF3F38EC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  <a14:imgEffect>
                      <a14:brightnessContrast contras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6348" y="2527323"/>
            <a:ext cx="482600" cy="3302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486CC22-A9E1-0D50-FDF9-DB1D663556D9}"/>
              </a:ext>
            </a:extLst>
          </p:cNvPr>
          <p:cNvSpPr/>
          <p:nvPr/>
        </p:nvSpPr>
        <p:spPr>
          <a:xfrm>
            <a:off x="3682999" y="2124731"/>
            <a:ext cx="5438583" cy="811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CCD32B-A223-AA4D-F24E-4D10986E532D}"/>
              </a:ext>
            </a:extLst>
          </p:cNvPr>
          <p:cNvSpPr/>
          <p:nvPr/>
        </p:nvSpPr>
        <p:spPr>
          <a:xfrm>
            <a:off x="2449767" y="1810550"/>
            <a:ext cx="1093905" cy="278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D3CAE0-ADD8-3FB4-0722-64D6370AE374}"/>
              </a:ext>
            </a:extLst>
          </p:cNvPr>
          <p:cNvSpPr/>
          <p:nvPr/>
        </p:nvSpPr>
        <p:spPr>
          <a:xfrm>
            <a:off x="4241464" y="1814748"/>
            <a:ext cx="1571695" cy="278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27" name="Picture 26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3CFD18FD-24B9-5850-06E6-B1DCA0B5DE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69007" y="202243"/>
            <a:ext cx="1989531" cy="17869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3186B0-CEA6-486F-99E8-33D204BA5933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88715" b="-59"/>
          <a:stretch/>
        </p:blipFill>
        <p:spPr>
          <a:xfrm>
            <a:off x="8112154" y="473995"/>
            <a:ext cx="145491" cy="20807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954BB7D-4D53-4395-7F95-400C1C0FE9B9}"/>
              </a:ext>
            </a:extLst>
          </p:cNvPr>
          <p:cNvSpPr/>
          <p:nvPr/>
        </p:nvSpPr>
        <p:spPr>
          <a:xfrm>
            <a:off x="7069005" y="168895"/>
            <a:ext cx="1989533" cy="1820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DEFF36-42D5-889A-2A89-EDAA718AAF4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27852" y="3258602"/>
            <a:ext cx="2032000" cy="241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BD0A2F4-BEB1-EE9E-3ECE-248351DA71C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27852" y="2994353"/>
            <a:ext cx="2146300" cy="2286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1E34DE9-D56E-BAE3-11D9-B2CD9E9A8F36}"/>
              </a:ext>
            </a:extLst>
          </p:cNvPr>
          <p:cNvSpPr/>
          <p:nvPr/>
        </p:nvSpPr>
        <p:spPr>
          <a:xfrm>
            <a:off x="2275348" y="2976165"/>
            <a:ext cx="2224205" cy="506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7B026AD-0C26-5E77-30BC-A7D170F4ACF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5312" y="3148755"/>
            <a:ext cx="3022600" cy="228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08C416B-FBA1-99F0-4BC5-066A552538D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89958" y="3387501"/>
            <a:ext cx="1168400" cy="203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91556BC-6630-2889-92B4-A4429F28BA17}"/>
              </a:ext>
            </a:extLst>
          </p:cNvPr>
          <p:cNvSpPr txBox="1"/>
          <p:nvPr/>
        </p:nvSpPr>
        <p:spPr>
          <a:xfrm>
            <a:off x="8007912" y="3131740"/>
            <a:ext cx="70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gradient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EA77CB-760B-0122-CA79-5264FF83DDBD}"/>
              </a:ext>
            </a:extLst>
          </p:cNvPr>
          <p:cNvSpPr txBox="1"/>
          <p:nvPr/>
        </p:nvSpPr>
        <p:spPr>
          <a:xfrm>
            <a:off x="6311511" y="3344439"/>
            <a:ext cx="2461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hybnost v souřadnicové reprezentaci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049D6A-0231-B141-2917-957095BF5019}"/>
              </a:ext>
            </a:extLst>
          </p:cNvPr>
          <p:cNvSpPr/>
          <p:nvPr/>
        </p:nvSpPr>
        <p:spPr>
          <a:xfrm>
            <a:off x="4802622" y="3136287"/>
            <a:ext cx="3999618" cy="448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DCA6D42-8730-3DA7-2DE2-AD460E648E9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06323" y="3602758"/>
            <a:ext cx="2159000" cy="2921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27F1EC6-1E02-E444-7F50-4FBADA32718B}"/>
              </a:ext>
            </a:extLst>
          </p:cNvPr>
          <p:cNvSpPr/>
          <p:nvPr/>
        </p:nvSpPr>
        <p:spPr>
          <a:xfrm>
            <a:off x="2579920" y="3602759"/>
            <a:ext cx="2224205" cy="314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D7AFBEB-196F-85F6-E96A-E29AEFA4D50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8653" y="3638013"/>
            <a:ext cx="2489200" cy="2413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9B75DCD-EC84-FC5F-A449-8A97C22BACBC}"/>
              </a:ext>
            </a:extLst>
          </p:cNvPr>
          <p:cNvSpPr txBox="1"/>
          <p:nvPr/>
        </p:nvSpPr>
        <p:spPr>
          <a:xfrm>
            <a:off x="5380421" y="3649196"/>
            <a:ext cx="50366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/>
              <a:t>nebo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79FA55-6F83-3643-FA98-49D5C41A277E}"/>
              </a:ext>
            </a:extLst>
          </p:cNvPr>
          <p:cNvSpPr/>
          <p:nvPr/>
        </p:nvSpPr>
        <p:spPr>
          <a:xfrm>
            <a:off x="4865444" y="3603440"/>
            <a:ext cx="2644490" cy="314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06B19F1-D7D8-68BC-4C64-A75460A095C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94067" y="4028060"/>
            <a:ext cx="1155700" cy="215900"/>
          </a:xfrm>
          <a:prstGeom prst="rect">
            <a:avLst/>
          </a:prstGeom>
        </p:spPr>
      </p:pic>
      <p:pic>
        <p:nvPicPr>
          <p:cNvPr id="44" name="Picture 43" descr="A number and equal to the same number&#10;&#10;Description automatically generated with medium confidence">
            <a:extLst>
              <a:ext uri="{FF2B5EF4-FFF2-40B4-BE49-F238E27FC236}">
                <a16:creationId xmlns:a16="http://schemas.microsoft.com/office/drawing/2014/main" id="{70010C31-7204-37BD-501C-7C75088606E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450856" y="3965742"/>
            <a:ext cx="1371600" cy="3429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5D126D1-1DCE-677C-68DB-F32F25C1FC1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39553" y="4050716"/>
            <a:ext cx="1206500" cy="2032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B0372C0-5B0D-CB25-D137-2C437345B46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57735" y="4391248"/>
            <a:ext cx="1054100" cy="2286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D6D09B3-881B-FC43-9322-037615807C9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93697" y="4549211"/>
            <a:ext cx="469900" cy="2413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FAB5829-2251-66A4-5933-F92BE759DC8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62417" y="4601472"/>
            <a:ext cx="1092200" cy="2032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FDAD0E2-2A20-AE07-890F-F7FB8CFBDEF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993604" y="4618406"/>
            <a:ext cx="736600" cy="1651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282E5F1-B076-28DC-B744-C11280EBE36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612943" y="4587273"/>
            <a:ext cx="927100" cy="203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3F4FC7F0-373A-C88F-5046-33F889CEB6A2}"/>
              </a:ext>
            </a:extLst>
          </p:cNvPr>
          <p:cNvSpPr/>
          <p:nvPr/>
        </p:nvSpPr>
        <p:spPr>
          <a:xfrm>
            <a:off x="398842" y="4348190"/>
            <a:ext cx="5311919" cy="521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55287F6-EF55-9514-F5BA-68D178C91F8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  <a14:imgEffect>
                      <a14:brightnessContrast contras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5288" y="5274472"/>
            <a:ext cx="2055917" cy="353706"/>
          </a:xfrm>
          <a:prstGeom prst="rect">
            <a:avLst/>
          </a:prstGeom>
        </p:spPr>
      </p:pic>
      <p:pic>
        <p:nvPicPr>
          <p:cNvPr id="53" name="Picture 52" descr="A white paper with writing on it&#10;&#10;Description automatically generated">
            <a:extLst>
              <a:ext uri="{FF2B5EF4-FFF2-40B4-BE49-F238E27FC236}">
                <a16:creationId xmlns:a16="http://schemas.microsoft.com/office/drawing/2014/main" id="{DF2E7A67-2A7E-5946-AB67-49DC84A3A39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0"/>
                    </a14:imgEffect>
                    <a14:imgEffect>
                      <a14:brightnessContrast contras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8816" y="5078553"/>
            <a:ext cx="771220" cy="693319"/>
          </a:xfrm>
          <a:prstGeom prst="rect">
            <a:avLst/>
          </a:prstGeom>
        </p:spPr>
      </p:pic>
      <p:pic>
        <p:nvPicPr>
          <p:cNvPr id="55" name="Picture 54" descr="A close up of a letter&#10;&#10;Description automatically generated">
            <a:extLst>
              <a:ext uri="{FF2B5EF4-FFF2-40B4-BE49-F238E27FC236}">
                <a16:creationId xmlns:a16="http://schemas.microsoft.com/office/drawing/2014/main" id="{0188CF62-FAD0-705D-3853-E037AAE5B1E1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aturation sat="0"/>
                    </a14:imgEffect>
                    <a14:imgEffect>
                      <a14:brightnessContrast contras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1171" y="5253763"/>
            <a:ext cx="1905000" cy="342900"/>
          </a:xfrm>
          <a:prstGeom prst="rect">
            <a:avLst/>
          </a:prstGeom>
        </p:spPr>
      </p:pic>
      <p:pic>
        <p:nvPicPr>
          <p:cNvPr id="56" name="Picture 55" descr="A black and white math symbols&#10;&#10;Description automatically generated">
            <a:extLst>
              <a:ext uri="{FF2B5EF4-FFF2-40B4-BE49-F238E27FC236}">
                <a16:creationId xmlns:a16="http://schemas.microsoft.com/office/drawing/2014/main" id="{C15540E2-E7BA-E0A0-6709-C7C6EF3C9B15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020260" y="5749512"/>
            <a:ext cx="2069082" cy="377886"/>
          </a:xfrm>
          <a:prstGeom prst="rect">
            <a:avLst/>
          </a:prstGeom>
        </p:spPr>
      </p:pic>
      <p:pic>
        <p:nvPicPr>
          <p:cNvPr id="57" name="Picture 56" descr="A black and white math equation&#10;&#10;Description automatically generated with medium confidence">
            <a:extLst>
              <a:ext uri="{FF2B5EF4-FFF2-40B4-BE49-F238E27FC236}">
                <a16:creationId xmlns:a16="http://schemas.microsoft.com/office/drawing/2014/main" id="{991AC156-E642-E280-CF30-52BADAC4D3C3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788705" y="5754302"/>
            <a:ext cx="2069081" cy="371835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071AE960-729A-4831-095E-68B4BB97863B}"/>
              </a:ext>
            </a:extLst>
          </p:cNvPr>
          <p:cNvSpPr/>
          <p:nvPr/>
        </p:nvSpPr>
        <p:spPr>
          <a:xfrm>
            <a:off x="2020259" y="5677939"/>
            <a:ext cx="4837527" cy="521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 descr="A black and white rectangular sign with black symbols&#10;&#10;Description automatically generated">
            <a:extLst>
              <a:ext uri="{FF2B5EF4-FFF2-40B4-BE49-F238E27FC236}">
                <a16:creationId xmlns:a16="http://schemas.microsoft.com/office/drawing/2014/main" id="{BA546E4F-C64E-A3A7-2BDD-610222EAA13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939360" y="6260249"/>
            <a:ext cx="2299963" cy="5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69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red stamp with text&#10;&#10;Description automatically generated">
            <a:extLst>
              <a:ext uri="{FF2B5EF4-FFF2-40B4-BE49-F238E27FC236}">
                <a16:creationId xmlns:a16="http://schemas.microsoft.com/office/drawing/2014/main" id="{E5B05EF8-2DB4-29E5-C872-DD78DF4D80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3"/>
          <a:stretch/>
        </p:blipFill>
        <p:spPr>
          <a:xfrm rot="2737194">
            <a:off x="3671662" y="3894720"/>
            <a:ext cx="901056" cy="447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970018"/>
            <a:ext cx="848440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Časový vývoj systému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 souřadnicové reprezentaci lze </a:t>
            </a:r>
            <a:r>
              <a:rPr lang="cs-CZ" sz="1200" u="sng" dirty="0">
                <a:cs typeface="Times New Roman"/>
              </a:rPr>
              <a:t>časově závislou </a:t>
            </a:r>
            <a:r>
              <a:rPr lang="cs-CZ" sz="1200" u="sng" dirty="0" err="1">
                <a:cs typeface="Times New Roman"/>
              </a:rPr>
              <a:t>Schrödingerovu</a:t>
            </a:r>
            <a:r>
              <a:rPr lang="cs-CZ" sz="1200" u="sng" dirty="0">
                <a:cs typeface="Times New Roman"/>
              </a:rPr>
              <a:t> rovnici </a:t>
            </a:r>
            <a:r>
              <a:rPr lang="cs-CZ" sz="1200" dirty="0">
                <a:cs typeface="Times New Roman"/>
              </a:rPr>
              <a:t>zapsat pro částici o hmotnosti </a:t>
            </a:r>
            <a:r>
              <a:rPr lang="cs-CZ" sz="1200" i="1" dirty="0">
                <a:cs typeface="Times New Roman"/>
              </a:rPr>
              <a:t>m</a:t>
            </a:r>
            <a:r>
              <a:rPr lang="cs-CZ" sz="1200" dirty="0">
                <a:cs typeface="Times New Roman"/>
              </a:rPr>
              <a:t> a časově závislý potenciál </a:t>
            </a:r>
            <a:r>
              <a:rPr lang="cs-CZ" sz="1200" i="1" dirty="0">
                <a:cs typeface="Times New Roman"/>
              </a:rPr>
              <a:t>V(</a:t>
            </a:r>
            <a:r>
              <a:rPr lang="cs-CZ" sz="1200" i="1" dirty="0" err="1">
                <a:cs typeface="Times New Roman"/>
              </a:rPr>
              <a:t>r,t</a:t>
            </a:r>
            <a:r>
              <a:rPr lang="cs-CZ" sz="1200" i="1" dirty="0">
                <a:cs typeface="Times New Roman"/>
              </a:rPr>
              <a:t>)</a:t>
            </a:r>
            <a:r>
              <a:rPr lang="cs-CZ" sz="1200" dirty="0">
                <a:cs typeface="Times New Roman"/>
              </a:rPr>
              <a:t> následovně: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Uvažujme pro zjednodušení, že </a:t>
            </a:r>
            <a:r>
              <a:rPr lang="cs-CZ" sz="1200" i="1" dirty="0">
                <a:cs typeface="Times New Roman"/>
              </a:rPr>
              <a:t>V = V(</a:t>
            </a:r>
            <a:r>
              <a:rPr lang="cs-CZ" sz="1200" i="1" dirty="0" err="1">
                <a:cs typeface="Times New Roman"/>
              </a:rPr>
              <a:t>r</a:t>
            </a:r>
            <a:r>
              <a:rPr lang="cs-CZ" sz="1200" i="1" dirty="0">
                <a:cs typeface="Times New Roman"/>
              </a:rPr>
              <a:t>) </a:t>
            </a:r>
            <a:r>
              <a:rPr lang="cs-CZ" sz="1200" dirty="0">
                <a:cs typeface="Times New Roman"/>
              </a:rPr>
              <a:t>a je tedy časově nezávislý. To nám umožní separovat proměnné pro řešení rovnice na časovou a prostorovou složku: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Dosadíme-li toto předpokládané řešení zpět do SR pak po vydělení tímto řešením dostaneme: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Aby tato rovnost byla splněna, pak jediná možnost je, že se obě strany budou rovnat číslu, konstantě, kterou si označíme E.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Rozdělíme rovnici na pouze časově závislou: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 prostorově závislou: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Kterou označujeme jako </a:t>
            </a:r>
            <a:r>
              <a:rPr lang="cs-CZ" sz="1200" u="sng" dirty="0">
                <a:cs typeface="Times New Roman"/>
              </a:rPr>
              <a:t>stacionární </a:t>
            </a:r>
            <a:r>
              <a:rPr lang="cs-CZ" sz="1200" u="sng" dirty="0" err="1">
                <a:cs typeface="Times New Roman"/>
              </a:rPr>
              <a:t>Schrödingerovu</a:t>
            </a:r>
            <a:r>
              <a:rPr lang="cs-CZ" sz="1200" u="sng" dirty="0">
                <a:cs typeface="Times New Roman"/>
              </a:rPr>
              <a:t> rovnici – SSR</a:t>
            </a:r>
            <a:r>
              <a:rPr lang="cs-CZ" sz="1200" dirty="0">
                <a:cs typeface="Times New Roman"/>
              </a:rPr>
              <a:t> – pro částici s hmotností m a v časově neproměnném potenciálu V.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Řešením časové rovnice je:                                a tedy stavová vlnová funkce bude: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Toto řešení </a:t>
            </a:r>
            <a:r>
              <a:rPr lang="cs-CZ" sz="1200" dirty="0" err="1">
                <a:cs typeface="Times New Roman"/>
              </a:rPr>
              <a:t>Schrödingerovy</a:t>
            </a:r>
            <a:r>
              <a:rPr lang="cs-CZ" sz="1200" dirty="0">
                <a:cs typeface="Times New Roman"/>
              </a:rPr>
              <a:t> rovnice pro časově nezávislý potenciál se nazývá </a:t>
            </a:r>
            <a:r>
              <a:rPr lang="cs-CZ" sz="1200" u="sng" dirty="0">
                <a:cs typeface="Times New Roman"/>
              </a:rPr>
              <a:t>stacionární řešení</a:t>
            </a:r>
            <a:r>
              <a:rPr lang="cs-CZ" sz="1200" dirty="0">
                <a:cs typeface="Times New Roman"/>
              </a:rPr>
              <a:t>. Protože hustota pravděpodobnosti nezávisí na čase: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Je třeba si také uvědomit, že takový stav má přesně danou hodnotu energie: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Sada hodnot energie, která je řešením této rovnice se nazývá </a:t>
            </a:r>
            <a:r>
              <a:rPr lang="cs-CZ" sz="1200" dirty="0" err="1">
                <a:cs typeface="Times New Roman"/>
              </a:rPr>
              <a:t>energiové</a:t>
            </a:r>
            <a:r>
              <a:rPr lang="cs-CZ" sz="1200" dirty="0">
                <a:cs typeface="Times New Roman"/>
              </a:rPr>
              <a:t> spektrum systému. Stavy odpovídající diskrétním a kontinuálním spektrům se nazývají vázané a volné.</a:t>
            </a:r>
          </a:p>
          <a:p>
            <a:endParaRPr lang="cs-CZ" sz="1200" dirty="0">
              <a:cs typeface="Times New Roman"/>
            </a:endParaRPr>
          </a:p>
        </p:txBody>
      </p:sp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895154"/>
            <a:ext cx="1763293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 descr="A white rectangular sign with black symbols&#10;&#10;Description automatically generated">
            <a:extLst>
              <a:ext uri="{FF2B5EF4-FFF2-40B4-BE49-F238E27FC236}">
                <a16:creationId xmlns:a16="http://schemas.microsoft.com/office/drawing/2014/main" id="{EF4B9904-D809-C0BF-D0E0-2338BD91A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883" y="1765985"/>
            <a:ext cx="3081817" cy="504972"/>
          </a:xfrm>
          <a:prstGeom prst="rect">
            <a:avLst/>
          </a:prstGeom>
        </p:spPr>
      </p:pic>
      <p:pic>
        <p:nvPicPr>
          <p:cNvPr id="7" name="Picture 6" descr="A black and white symbol&#10;&#10;Description automatically generated with medium confidence">
            <a:extLst>
              <a:ext uri="{FF2B5EF4-FFF2-40B4-BE49-F238E27FC236}">
                <a16:creationId xmlns:a16="http://schemas.microsoft.com/office/drawing/2014/main" id="{A5E6072E-47A4-D7E7-CF35-766CB0259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5911" y="2479021"/>
            <a:ext cx="1460057" cy="286948"/>
          </a:xfrm>
          <a:prstGeom prst="rect">
            <a:avLst/>
          </a:prstGeom>
        </p:spPr>
      </p:pic>
      <p:pic>
        <p:nvPicPr>
          <p:cNvPr id="10" name="Picture 9" descr="A math equations and symbols&#10;&#10;Description automatically generated with medium confidence">
            <a:extLst>
              <a:ext uri="{FF2B5EF4-FFF2-40B4-BE49-F238E27FC236}">
                <a16:creationId xmlns:a16="http://schemas.microsoft.com/office/drawing/2014/main" id="{A2E32F81-92E8-AB80-2306-3D7B39C071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0974" y="2686293"/>
            <a:ext cx="2902393" cy="505621"/>
          </a:xfrm>
          <a:prstGeom prst="rect">
            <a:avLst/>
          </a:prstGeom>
        </p:spPr>
      </p:pic>
      <p:pic>
        <p:nvPicPr>
          <p:cNvPr id="12" name="Picture 11" descr="A black and white image of a mathematical equation&#10;&#10;Description automatically generated">
            <a:extLst>
              <a:ext uri="{FF2B5EF4-FFF2-40B4-BE49-F238E27FC236}">
                <a16:creationId xmlns:a16="http://schemas.microsoft.com/office/drawing/2014/main" id="{D505168A-DCA1-5CB7-035B-BA024AF4DD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7690" y="3365202"/>
            <a:ext cx="1345757" cy="503574"/>
          </a:xfrm>
          <a:prstGeom prst="rect">
            <a:avLst/>
          </a:prstGeom>
        </p:spPr>
      </p:pic>
      <p:pic>
        <p:nvPicPr>
          <p:cNvPr id="14" name="Picture 13" descr="A black and white image of a square and square equation&#10;&#10;Description automatically generated with medium confidence">
            <a:extLst>
              <a:ext uri="{FF2B5EF4-FFF2-40B4-BE49-F238E27FC236}">
                <a16:creationId xmlns:a16="http://schemas.microsoft.com/office/drawing/2014/main" id="{498F61A8-B691-FC2D-0E60-B589A1F2EA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5911" y="3868776"/>
            <a:ext cx="1908250" cy="499636"/>
          </a:xfrm>
          <a:prstGeom prst="rect">
            <a:avLst/>
          </a:prstGeom>
        </p:spPr>
      </p:pic>
      <p:pic>
        <p:nvPicPr>
          <p:cNvPr id="17" name="Picture 16" descr="A black and orange lines&#10;&#10;Description automatically generated">
            <a:extLst>
              <a:ext uri="{FF2B5EF4-FFF2-40B4-BE49-F238E27FC236}">
                <a16:creationId xmlns:a16="http://schemas.microsoft.com/office/drawing/2014/main" id="{CA8C6521-6A48-1170-DA7A-9CE1D60E0E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3666" y="4840087"/>
            <a:ext cx="950226" cy="246909"/>
          </a:xfrm>
          <a:prstGeom prst="rect">
            <a:avLst/>
          </a:prstGeom>
        </p:spPr>
      </p:pic>
      <p:pic>
        <p:nvPicPr>
          <p:cNvPr id="19" name="Picture 18" descr="A math symbol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CBC31A5-B0C5-77A6-F7C9-92A248DB3C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5322" y="4747162"/>
            <a:ext cx="1555012" cy="3298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0A7795-B7A6-1C00-DA4A-CBD5B88AC1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6132" y="5386525"/>
            <a:ext cx="2507807" cy="3042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9D0476-F450-07F3-5AD2-3F4F42B23E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5420" y="5775790"/>
            <a:ext cx="534803" cy="17113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6A9F4BD-DD2F-D0B1-FF4B-E14BC377F70C}"/>
              </a:ext>
            </a:extLst>
          </p:cNvPr>
          <p:cNvSpPr/>
          <p:nvPr/>
        </p:nvSpPr>
        <p:spPr>
          <a:xfrm>
            <a:off x="259758" y="6117446"/>
            <a:ext cx="7906047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2" name="Picture 1" descr="A group of math equations&#10;&#10;Description automatically generated">
            <a:extLst>
              <a:ext uri="{FF2B5EF4-FFF2-40B4-BE49-F238E27FC236}">
                <a16:creationId xmlns:a16="http://schemas.microsoft.com/office/drawing/2014/main" id="{6B19BAE9-C9B3-B137-0FE9-F385E2EBAA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58947" y="3478667"/>
            <a:ext cx="1919633" cy="872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3F3881-E355-8160-24F8-EE762578F2FF}"/>
              </a:ext>
            </a:extLst>
          </p:cNvPr>
          <p:cNvSpPr txBox="1"/>
          <p:nvPr/>
        </p:nvSpPr>
        <p:spPr>
          <a:xfrm>
            <a:off x="6037670" y="3742913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Vzpomeňme</a:t>
            </a:r>
            <a:r>
              <a:rPr lang="en-US" sz="1000" dirty="0"/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694F6C-D57E-1440-F24D-5F1385C471C8}"/>
              </a:ext>
            </a:extLst>
          </p:cNvPr>
          <p:cNvSpPr/>
          <p:nvPr/>
        </p:nvSpPr>
        <p:spPr>
          <a:xfrm>
            <a:off x="6082825" y="3478668"/>
            <a:ext cx="2740911" cy="9367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F875F2-C602-80C1-9321-143ADBB54DDB}"/>
              </a:ext>
            </a:extLst>
          </p:cNvPr>
          <p:cNvSpPr/>
          <p:nvPr/>
        </p:nvSpPr>
        <p:spPr>
          <a:xfrm>
            <a:off x="259758" y="4757144"/>
            <a:ext cx="6799804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223650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17b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896336"/>
            <a:ext cx="8484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2. Pozorovatelné a operátory:</a:t>
            </a: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832105"/>
            <a:ext cx="2140121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29" name="Picture 28" descr="A diagram of an electrical diagram&#10;&#10;Description automatically generated">
            <a:extLst>
              <a:ext uri="{FF2B5EF4-FFF2-40B4-BE49-F238E27FC236}">
                <a16:creationId xmlns:a16="http://schemas.microsoft.com/office/drawing/2014/main" id="{D0249EE5-E4B2-F6A4-95A5-E3581C75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519" y="4650983"/>
            <a:ext cx="2795336" cy="18096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8F05E1-8AAC-184A-451E-CF23812AA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498" y="6009711"/>
            <a:ext cx="127000" cy="2159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CB28A70-E356-1183-4CF3-4F4115B734D0}"/>
              </a:ext>
            </a:extLst>
          </p:cNvPr>
          <p:cNvSpPr/>
          <p:nvPr/>
        </p:nvSpPr>
        <p:spPr>
          <a:xfrm>
            <a:off x="5797885" y="4595345"/>
            <a:ext cx="2887515" cy="1889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9" name="Picture 8" descr="A diagram of a graph&#10;&#10;Description automatically generated">
            <a:extLst>
              <a:ext uri="{FF2B5EF4-FFF2-40B4-BE49-F238E27FC236}">
                <a16:creationId xmlns:a16="http://schemas.microsoft.com/office/drawing/2014/main" id="{BCB76A9C-ECC7-AAEB-FDB0-7889B5082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219" y="747193"/>
            <a:ext cx="2191011" cy="5355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88252D-600D-AA26-F40F-36419344B8A9}"/>
              </a:ext>
            </a:extLst>
          </p:cNvPr>
          <p:cNvSpPr/>
          <p:nvPr/>
        </p:nvSpPr>
        <p:spPr>
          <a:xfrm>
            <a:off x="3579219" y="755001"/>
            <a:ext cx="2140121" cy="5347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6" name="Picture 15" descr="A number of symbols on a white background&#10;&#10;Description automatically generated">
            <a:extLst>
              <a:ext uri="{FF2B5EF4-FFF2-40B4-BE49-F238E27FC236}">
                <a16:creationId xmlns:a16="http://schemas.microsoft.com/office/drawing/2014/main" id="{135A1E73-6E60-4C56-B041-4C40CADB1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575" y="1213136"/>
            <a:ext cx="2374900" cy="901700"/>
          </a:xfrm>
          <a:prstGeom prst="rect">
            <a:avLst/>
          </a:prstGeom>
        </p:spPr>
      </p:pic>
      <p:pic>
        <p:nvPicPr>
          <p:cNvPr id="21" name="Picture 20" descr="A group of symbols on a white background&#10;&#10;Description automatically generated">
            <a:extLst>
              <a:ext uri="{FF2B5EF4-FFF2-40B4-BE49-F238E27FC236}">
                <a16:creationId xmlns:a16="http://schemas.microsoft.com/office/drawing/2014/main" id="{98E7FE81-7C13-2990-737D-8B182F616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125" y="4635034"/>
            <a:ext cx="2463800" cy="876300"/>
          </a:xfrm>
          <a:prstGeom prst="rect">
            <a:avLst/>
          </a:prstGeom>
        </p:spPr>
      </p:pic>
      <p:pic>
        <p:nvPicPr>
          <p:cNvPr id="25" name="Picture 24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AF4B6B25-F76F-35C9-92D0-B115B76A03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604" y="2934792"/>
            <a:ext cx="2235200" cy="838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D056B7-C884-82A7-C00D-311C12DABF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820" y="5339617"/>
            <a:ext cx="3262637" cy="318306"/>
          </a:xfrm>
          <a:prstGeom prst="rect">
            <a:avLst/>
          </a:prstGeom>
        </p:spPr>
      </p:pic>
      <p:pic>
        <p:nvPicPr>
          <p:cNvPr id="35" name="Picture 3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71A2CBA-8A89-0EFC-62A8-9F87E1871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6879" y="5629305"/>
            <a:ext cx="1830995" cy="3206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7C68715-7482-FEA8-FBC6-E938B520F3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86" y="5942178"/>
            <a:ext cx="4489844" cy="2433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443F3BE-F431-FEB4-8971-BA4F27328F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0076" y="1881436"/>
            <a:ext cx="4188033" cy="21282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C6D8274-07B6-7AAA-B5D2-82CCD69BA2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2114836"/>
            <a:ext cx="4489844" cy="21712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1FF72B1-4B41-F8F9-E3B8-2DA7097ED9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2810" y="2317259"/>
            <a:ext cx="2892201" cy="24034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C425F9C-AC0F-E6B4-394E-D196847C96A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0075" y="3562122"/>
            <a:ext cx="4279764" cy="24034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CD1E512-A660-C21B-98E7-4D7945E6C21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" r="71250" b="-31516"/>
          <a:stretch/>
        </p:blipFill>
        <p:spPr>
          <a:xfrm>
            <a:off x="42348" y="4057247"/>
            <a:ext cx="1886562" cy="2855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547A208-33C6-D9C7-C975-D4F08AA0D71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0154" t="-31514" b="-1"/>
          <a:stretch/>
        </p:blipFill>
        <p:spPr>
          <a:xfrm>
            <a:off x="22783" y="3746855"/>
            <a:ext cx="4583285" cy="28555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EEA233B-3E93-F990-DC75-B0E5AE48DB54}"/>
              </a:ext>
            </a:extLst>
          </p:cNvPr>
          <p:cNvSpPr txBox="1"/>
          <p:nvPr/>
        </p:nvSpPr>
        <p:spPr>
          <a:xfrm>
            <a:off x="6370435" y="2317259"/>
            <a:ext cx="23949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Pokud</a:t>
            </a:r>
            <a:r>
              <a:rPr lang="en-US" sz="1200" dirty="0"/>
              <a:t> </a:t>
            </a:r>
            <a:r>
              <a:rPr lang="en-US" sz="1200" dirty="0" err="1"/>
              <a:t>funkce</a:t>
            </a:r>
            <a:r>
              <a:rPr lang="en-US" sz="1200" dirty="0"/>
              <a:t> </a:t>
            </a:r>
            <a:r>
              <a:rPr lang="en-US" sz="1200" dirty="0" err="1"/>
              <a:t>není</a:t>
            </a:r>
            <a:r>
              <a:rPr lang="en-US" sz="1200" dirty="0"/>
              <a:t> </a:t>
            </a:r>
          </a:p>
          <a:p>
            <a:r>
              <a:rPr lang="en-US" sz="1200" dirty="0" err="1"/>
              <a:t>kvadraticky</a:t>
            </a:r>
            <a:r>
              <a:rPr lang="en-US" sz="1200" dirty="0"/>
              <a:t> </a:t>
            </a:r>
            <a:r>
              <a:rPr lang="en-US" sz="1200" dirty="0" err="1"/>
              <a:t>integrovatelná</a:t>
            </a:r>
            <a:r>
              <a:rPr lang="en-US" sz="1200" dirty="0"/>
              <a:t>?</a:t>
            </a:r>
          </a:p>
          <a:p>
            <a:r>
              <a:rPr lang="en-US" sz="1200" dirty="0"/>
              <a:t>&gt;&gt;&gt;</a:t>
            </a:r>
          </a:p>
          <a:p>
            <a:r>
              <a:rPr lang="en-US" sz="1200" dirty="0" err="1"/>
              <a:t>volná</a:t>
            </a:r>
            <a:r>
              <a:rPr lang="en-US" sz="1200" dirty="0"/>
              <a:t> </a:t>
            </a:r>
            <a:r>
              <a:rPr lang="en-US" sz="1200" dirty="0" err="1"/>
              <a:t>částice</a:t>
            </a:r>
            <a:r>
              <a:rPr lang="en-US" sz="1200" dirty="0"/>
              <a:t> (~ de </a:t>
            </a:r>
            <a:r>
              <a:rPr lang="en-US" sz="1200" dirty="0" err="1"/>
              <a:t>Broglieova</a:t>
            </a:r>
            <a:r>
              <a:rPr lang="en-US" sz="1200" dirty="0"/>
              <a:t> </a:t>
            </a:r>
            <a:r>
              <a:rPr lang="en-US" sz="1200" dirty="0" err="1"/>
              <a:t>vlna</a:t>
            </a:r>
            <a:r>
              <a:rPr lang="en-US" sz="1200" dirty="0"/>
              <a:t>, </a:t>
            </a:r>
          </a:p>
          <a:p>
            <a:r>
              <a:rPr lang="en-US" sz="1200" dirty="0"/>
              <a:t>~ </a:t>
            </a:r>
            <a:r>
              <a:rPr lang="en-US" sz="1200" dirty="0" err="1"/>
              <a:t>bázový</a:t>
            </a:r>
            <a:r>
              <a:rPr lang="en-US" sz="1200" dirty="0"/>
              <a:t> </a:t>
            </a:r>
            <a:r>
              <a:rPr lang="en-US" sz="1200" dirty="0" err="1"/>
              <a:t>vektor</a:t>
            </a:r>
            <a:r>
              <a:rPr lang="en-US" sz="1200" dirty="0"/>
              <a:t>) </a:t>
            </a:r>
          </a:p>
          <a:p>
            <a:r>
              <a:rPr lang="en-US" sz="1200" dirty="0"/>
              <a:t>- </a:t>
            </a:r>
            <a:r>
              <a:rPr lang="en-US" sz="1200" dirty="0" err="1"/>
              <a:t>fyzikálně</a:t>
            </a:r>
            <a:r>
              <a:rPr lang="en-US" sz="1200" dirty="0"/>
              <a:t> </a:t>
            </a:r>
            <a:r>
              <a:rPr lang="en-US" sz="1200" dirty="0" err="1"/>
              <a:t>nemůže</a:t>
            </a:r>
            <a:r>
              <a:rPr lang="en-US" sz="1200" dirty="0"/>
              <a:t> </a:t>
            </a:r>
            <a:r>
              <a:rPr lang="en-US" sz="1200" dirty="0" err="1"/>
              <a:t>mít</a:t>
            </a:r>
            <a:endParaRPr lang="en-US" sz="1200" dirty="0"/>
          </a:p>
          <a:p>
            <a:r>
              <a:rPr lang="en-US" sz="1200" dirty="0" err="1"/>
              <a:t>ostře</a:t>
            </a:r>
            <a:r>
              <a:rPr lang="en-US" sz="1200" dirty="0"/>
              <a:t> </a:t>
            </a:r>
            <a:r>
              <a:rPr lang="en-US" sz="1200" dirty="0" err="1"/>
              <a:t>definovanou</a:t>
            </a:r>
            <a:r>
              <a:rPr lang="en-US" sz="1200" dirty="0"/>
              <a:t> </a:t>
            </a:r>
            <a:r>
              <a:rPr lang="en-US" sz="1200" dirty="0" err="1"/>
              <a:t>hybnost</a:t>
            </a:r>
            <a:endParaRPr lang="en-US" sz="1200" dirty="0"/>
          </a:p>
          <a:p>
            <a:r>
              <a:rPr lang="en-US" sz="1200" dirty="0" err="1"/>
              <a:t>či</a:t>
            </a:r>
            <a:r>
              <a:rPr lang="en-US" sz="1200" dirty="0"/>
              <a:t> </a:t>
            </a:r>
            <a:r>
              <a:rPr lang="en-US" sz="1200" dirty="0" err="1"/>
              <a:t>energii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8138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1619542"/>
            <a:ext cx="84844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Časový vývoj systému - pokračování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Obecné řešením časově </a:t>
            </a:r>
            <a:r>
              <a:rPr lang="cs-CZ" sz="1200" u="sng" dirty="0">
                <a:cs typeface="Times New Roman"/>
              </a:rPr>
              <a:t>závislé</a:t>
            </a:r>
            <a:r>
              <a:rPr lang="cs-CZ" sz="1200" dirty="0">
                <a:cs typeface="Times New Roman"/>
              </a:rPr>
              <a:t> SR lze zapsat jako rozvoj do stacionárních stavů				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Tedy:							kde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Toto řešení samotné není nutně stacionárním stavem, protože lineární kombinace stacionárních stavů není nutně stacionární stav.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 jednorozměrném vyjádření jsou časově závislá SR a SSR dány:</a:t>
            </a:r>
          </a:p>
          <a:p>
            <a:pPr marL="171450" indent="-171450">
              <a:buFontTx/>
              <a:buChar char="-"/>
            </a:pPr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1555311"/>
            <a:ext cx="2661093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081562FB-CF1A-E9E0-81F2-7A2ED3D0B1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4139" b="603"/>
          <a:stretch/>
        </p:blipFill>
        <p:spPr>
          <a:xfrm>
            <a:off x="5348179" y="2180900"/>
            <a:ext cx="1385186" cy="232691"/>
          </a:xfrm>
          <a:prstGeom prst="rect">
            <a:avLst/>
          </a:prstGeom>
        </p:spPr>
      </p:pic>
      <p:pic>
        <p:nvPicPr>
          <p:cNvPr id="7" name="Picture 6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BDAFFCE5-4BCE-8B54-7407-03068E954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855" y="2395889"/>
            <a:ext cx="2264145" cy="5387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D77A4B-D960-9968-B7D3-BE0EF6F8B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8309" y="2509721"/>
            <a:ext cx="2609850" cy="277152"/>
          </a:xfrm>
          <a:prstGeom prst="rect">
            <a:avLst/>
          </a:prstGeom>
        </p:spPr>
      </p:pic>
      <p:pic>
        <p:nvPicPr>
          <p:cNvPr id="12" name="Picture 11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9B12B680-66C8-0A28-1AE2-20FAD62D5E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4306" y="3863452"/>
            <a:ext cx="3393801" cy="1375006"/>
          </a:xfrm>
          <a:prstGeom prst="rect">
            <a:avLst/>
          </a:prstGeom>
        </p:spPr>
      </p:pic>
      <p:pic>
        <p:nvPicPr>
          <p:cNvPr id="2" name="Picture 1" descr="A red stamp with text&#10;&#10;Description automatically generated">
            <a:extLst>
              <a:ext uri="{FF2B5EF4-FFF2-40B4-BE49-F238E27FC236}">
                <a16:creationId xmlns:a16="http://schemas.microsoft.com/office/drawing/2014/main" id="{481B128E-7838-25B7-A70A-350E9D29EC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563"/>
          <a:stretch/>
        </p:blipFill>
        <p:spPr>
          <a:xfrm rot="2737194">
            <a:off x="6342692" y="4367238"/>
            <a:ext cx="901056" cy="447749"/>
          </a:xfrm>
          <a:prstGeom prst="rect">
            <a:avLst/>
          </a:prstGeom>
        </p:spPr>
      </p:pic>
      <p:pic>
        <p:nvPicPr>
          <p:cNvPr id="6" name="Picture 5" descr="A red stamp with text&#10;&#10;Description automatically generated">
            <a:extLst>
              <a:ext uri="{FF2B5EF4-FFF2-40B4-BE49-F238E27FC236}">
                <a16:creationId xmlns:a16="http://schemas.microsoft.com/office/drawing/2014/main" id="{474EA596-5F44-33B0-7134-78377185367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563"/>
          <a:stretch/>
        </p:blipFill>
        <p:spPr>
          <a:xfrm rot="2737194">
            <a:off x="1998666" y="4316897"/>
            <a:ext cx="901056" cy="44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22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1300560"/>
            <a:ext cx="848440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cs typeface="Times New Roman"/>
              </a:rPr>
              <a:t>Schrödingerova</a:t>
            </a:r>
            <a:r>
              <a:rPr lang="cs-CZ" sz="1200" dirty="0">
                <a:cs typeface="Times New Roman"/>
              </a:rPr>
              <a:t> rovnice a vlnové klubko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Je možné odvodit </a:t>
            </a:r>
            <a:r>
              <a:rPr lang="cs-CZ" sz="1200" dirty="0" err="1">
                <a:cs typeface="Times New Roman"/>
              </a:rPr>
              <a:t>Schrödingerovu</a:t>
            </a:r>
            <a:r>
              <a:rPr lang="cs-CZ" sz="1200" dirty="0">
                <a:cs typeface="Times New Roman"/>
              </a:rPr>
              <a:t> rovnici z fundamentálních principů? Bohužel ne, můžeme ji pouze postulovat a neustále ověřovat její platnost. Můžeme se ale také pokusit o tzv. rozumný odhad kroků pro její sepsání, založený na naší předchozí zkušenosti s vlnovými klubky.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Dříve jsme si popsali vlnové klubko částice o energii E a hybnosti p pohybující se v potenciálu V jako: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Nezapomeňme, že platí: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Parciální derivace dle času dá: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Protože platí: 					     a pokud V je konstantní, pak				můžeme vytknout před integrál a psát: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Čili pro prostorově závislý potenciál máme </a:t>
            </a:r>
            <a:r>
              <a:rPr lang="cs-CZ" sz="1200" dirty="0" err="1">
                <a:cs typeface="Times New Roman"/>
              </a:rPr>
              <a:t>Schrödingerovu</a:t>
            </a:r>
            <a:r>
              <a:rPr lang="cs-CZ" sz="1200" dirty="0">
                <a:cs typeface="Times New Roman"/>
              </a:rPr>
              <a:t> rovnici: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1236329"/>
            <a:ext cx="2767065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 descr="A group of mathematical equations&#10;&#10;Description automatically generated">
            <a:extLst>
              <a:ext uri="{FF2B5EF4-FFF2-40B4-BE49-F238E27FC236}">
                <a16:creationId xmlns:a16="http://schemas.microsoft.com/office/drawing/2014/main" id="{4FCEBD27-9080-2E1E-E53F-70E4BC320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10595"/>
            <a:ext cx="4121741" cy="947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15C2CC-4EC9-C131-2B19-AA05C8973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185" y="3879047"/>
            <a:ext cx="2672759" cy="215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5B2719-07BD-5CD5-A93B-37F5CBCED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817" y="4185961"/>
            <a:ext cx="4121742" cy="352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060EB9-837D-0E9A-8841-49FE84E64B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1778" y="4602270"/>
            <a:ext cx="1946792" cy="2154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D19A4-A2DB-929B-897F-14FAB5B173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7195" y="4633802"/>
            <a:ext cx="1488153" cy="1850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294A2F-69C0-B8EB-55A5-7D32705EF5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1778" y="4823808"/>
            <a:ext cx="4742121" cy="442945"/>
          </a:xfrm>
          <a:prstGeom prst="rect">
            <a:avLst/>
          </a:prstGeom>
        </p:spPr>
      </p:pic>
      <p:pic>
        <p:nvPicPr>
          <p:cNvPr id="18" name="Picture 17" descr="A number of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C7215AE5-1BA1-8491-592D-45D8453884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3961" y="5439991"/>
            <a:ext cx="2672760" cy="49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88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red stamp with text&#10;&#10;Description automatically generated">
            <a:extLst>
              <a:ext uri="{FF2B5EF4-FFF2-40B4-BE49-F238E27FC236}">
                <a16:creationId xmlns:a16="http://schemas.microsoft.com/office/drawing/2014/main" id="{91527D90-5EA1-86E6-D45F-B7EACC5A67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3"/>
          <a:stretch/>
        </p:blipFill>
        <p:spPr>
          <a:xfrm rot="2737194">
            <a:off x="3827139" y="4829818"/>
            <a:ext cx="901056" cy="447749"/>
          </a:xfrm>
          <a:prstGeom prst="rect">
            <a:avLst/>
          </a:prstGeom>
        </p:spPr>
      </p:pic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896336"/>
            <a:ext cx="84844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Zachování pravděpodobnosti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Ukažme, že norma					     je nezávislá na čase. Tedy, pokud je	      normalizovaný, pak takovým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zůstane i pro další časové okamžiky. To je přímým důsledkem </a:t>
            </a:r>
            <a:r>
              <a:rPr lang="cs-CZ" sz="1200" dirty="0" err="1">
                <a:cs typeface="Times New Roman"/>
              </a:rPr>
              <a:t>hermicity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Hamiltonova</a:t>
            </a:r>
            <a:r>
              <a:rPr lang="cs-CZ" sz="1200" dirty="0">
                <a:cs typeface="Times New Roman"/>
              </a:rPr>
              <a:t> operátoru.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Abychom ukázali, že norma zůstává konstantní v čase, stačí potvrdit, že derivace dle času bude nulová, tedy: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Kde 											(časová SR) Po doplnění do výše uvedené rovnice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pak dostaneme: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Spočítejme hustotu pravděpodobnosti v souřadnicové reprezentaci. Začneme časově závislou SR a komplexně sdruženou </a:t>
            </a:r>
            <a:r>
              <a:rPr lang="cs-CZ" sz="1200" dirty="0" err="1">
                <a:cs typeface="Times New Roman"/>
              </a:rPr>
              <a:t>č.z.SR</a:t>
            </a:r>
            <a:r>
              <a:rPr lang="cs-CZ" sz="1200" dirty="0">
                <a:cs typeface="Times New Roman"/>
              </a:rPr>
              <a:t>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 vynásobení první rovnice   	 a druhé 	     a vzájemném odečtení získáme: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Kterou můžeme přepsat jako: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Kde: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Hustota pravděpodobnosti je značena 	    a proudová hustota pravděpodobnosti (hustota toku pravděpodobnosti) 	            . Výše uvedené rovnice nám tedy popisují zachování pravděpodobnosti, je to rovnice kontinuity.</a:t>
            </a: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832105"/>
            <a:ext cx="2214172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 descr="A black and white math symbol&#10;&#10;Description automatically generated with medium confidence">
            <a:extLst>
              <a:ext uri="{FF2B5EF4-FFF2-40B4-BE49-F238E27FC236}">
                <a16:creationId xmlns:a16="http://schemas.microsoft.com/office/drawing/2014/main" id="{FDA92EE8-928E-E14B-E42B-1B7C86DD5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780" y="1377421"/>
            <a:ext cx="2126955" cy="444090"/>
          </a:xfrm>
          <a:prstGeom prst="rect">
            <a:avLst/>
          </a:prstGeom>
        </p:spPr>
      </p:pic>
      <p:pic>
        <p:nvPicPr>
          <p:cNvPr id="7" name="Picture 6" descr="A group of black letters&#10;&#10;Description automatically generated">
            <a:extLst>
              <a:ext uri="{FF2B5EF4-FFF2-40B4-BE49-F238E27FC236}">
                <a16:creationId xmlns:a16="http://schemas.microsoft.com/office/drawing/2014/main" id="{7727AF8C-BE61-E309-09AB-31C5B0EB5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7320" y="1484251"/>
            <a:ext cx="485258" cy="209163"/>
          </a:xfrm>
          <a:prstGeom prst="rect">
            <a:avLst/>
          </a:prstGeom>
        </p:spPr>
      </p:pic>
      <p:pic>
        <p:nvPicPr>
          <p:cNvPr id="10" name="Picture 9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6F37E8B0-6D7F-D398-FDAC-6057322860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5647" y="2408083"/>
            <a:ext cx="3136900" cy="393700"/>
          </a:xfrm>
          <a:prstGeom prst="rect">
            <a:avLst/>
          </a:prstGeom>
        </p:spPr>
      </p:pic>
      <p:pic>
        <p:nvPicPr>
          <p:cNvPr id="12" name="Picture 11" descr="A black and white image of a equal sign&#10;&#10;Description automatically generated">
            <a:extLst>
              <a:ext uri="{FF2B5EF4-FFF2-40B4-BE49-F238E27FC236}">
                <a16:creationId xmlns:a16="http://schemas.microsoft.com/office/drawing/2014/main" id="{795D7907-70B4-56D8-D16C-07986D7E7B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74" y="2839436"/>
            <a:ext cx="1834412" cy="394171"/>
          </a:xfrm>
          <a:prstGeom prst="rect">
            <a:avLst/>
          </a:prstGeom>
        </p:spPr>
      </p:pic>
      <p:pic>
        <p:nvPicPr>
          <p:cNvPr id="14" name="Picture 13" descr="A black and white text&#10;&#10;Description automatically generated with medium confidence">
            <a:extLst>
              <a:ext uri="{FF2B5EF4-FFF2-40B4-BE49-F238E27FC236}">
                <a16:creationId xmlns:a16="http://schemas.microsoft.com/office/drawing/2014/main" id="{28E54394-20A7-5480-D77F-914CA26648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532" y="2863777"/>
            <a:ext cx="2680388" cy="387252"/>
          </a:xfrm>
          <a:prstGeom prst="rect">
            <a:avLst/>
          </a:prstGeom>
        </p:spPr>
      </p:pic>
      <p:pic>
        <p:nvPicPr>
          <p:cNvPr id="16" name="Picture 15" descr="A close-up of a smiley face&#10;&#10;Description automatically generated">
            <a:extLst>
              <a:ext uri="{FF2B5EF4-FFF2-40B4-BE49-F238E27FC236}">
                <a16:creationId xmlns:a16="http://schemas.microsoft.com/office/drawing/2014/main" id="{68545B62-154E-BD73-3D1E-FCC9BAB6BA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2374" y="3251029"/>
            <a:ext cx="2931190" cy="392765"/>
          </a:xfrm>
          <a:prstGeom prst="rect">
            <a:avLst/>
          </a:prstGeom>
        </p:spPr>
      </p:pic>
      <p:pic>
        <p:nvPicPr>
          <p:cNvPr id="21" name="Picture 20" descr="A group of symbols on a white background&#10;&#10;Description automatically generated">
            <a:extLst>
              <a:ext uri="{FF2B5EF4-FFF2-40B4-BE49-F238E27FC236}">
                <a16:creationId xmlns:a16="http://schemas.microsoft.com/office/drawing/2014/main" id="{A82876A3-09F0-6D7B-AD5A-8CB5DABBE0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4664" y="3932514"/>
            <a:ext cx="2782629" cy="3823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4CF6D33-D55C-EA8A-E0AE-628EF3E7F5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1498" y="3958951"/>
            <a:ext cx="3136901" cy="379579"/>
          </a:xfrm>
          <a:prstGeom prst="rect">
            <a:avLst/>
          </a:prstGeom>
        </p:spPr>
      </p:pic>
      <p:pic>
        <p:nvPicPr>
          <p:cNvPr id="25" name="Picture 24" descr="A group of symbols with arrows&#10;&#10;Description automatically generated">
            <a:extLst>
              <a:ext uri="{FF2B5EF4-FFF2-40B4-BE49-F238E27FC236}">
                <a16:creationId xmlns:a16="http://schemas.microsoft.com/office/drawing/2014/main" id="{0666FEDA-1D2E-76EF-02D1-4BB89E375A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63057" y="4413970"/>
            <a:ext cx="590998" cy="208098"/>
          </a:xfrm>
          <a:prstGeom prst="rect">
            <a:avLst/>
          </a:prstGeom>
        </p:spPr>
      </p:pic>
      <p:pic>
        <p:nvPicPr>
          <p:cNvPr id="27" name="Picture 26" descr="A black and white image of a smiley face&#10;&#10;Description automatically generated">
            <a:extLst>
              <a:ext uri="{FF2B5EF4-FFF2-40B4-BE49-F238E27FC236}">
                <a16:creationId xmlns:a16="http://schemas.microsoft.com/office/drawing/2014/main" id="{38F59C29-DBB1-2724-1277-CF2B744FDD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54299" y="4420988"/>
            <a:ext cx="499436" cy="2080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6C5ED4E-EA52-72FE-6A75-53831FDA11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60599" y="4599974"/>
            <a:ext cx="3515686" cy="374568"/>
          </a:xfrm>
          <a:prstGeom prst="rect">
            <a:avLst/>
          </a:prstGeom>
        </p:spPr>
      </p:pic>
      <p:pic>
        <p:nvPicPr>
          <p:cNvPr id="31" name="Picture 30" descr="A white rectangular sign with black symbols&#10;&#10;Description automatically generated">
            <a:extLst>
              <a:ext uri="{FF2B5EF4-FFF2-40B4-BE49-F238E27FC236}">
                <a16:creationId xmlns:a16="http://schemas.microsoft.com/office/drawing/2014/main" id="{3F6DA513-057B-3036-8F6C-83A358D09D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29157" y="4826402"/>
            <a:ext cx="1552007" cy="4938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D202EF-3F2B-07F6-FB02-4659693F78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3555" y="5348867"/>
            <a:ext cx="4539365" cy="480274"/>
          </a:xfrm>
          <a:prstGeom prst="rect">
            <a:avLst/>
          </a:prstGeom>
        </p:spPr>
      </p:pic>
      <p:pic>
        <p:nvPicPr>
          <p:cNvPr id="35" name="Picture 34" descr="A group of symbols with arrows&#10;&#10;Description automatically generated">
            <a:extLst>
              <a:ext uri="{FF2B5EF4-FFF2-40B4-BE49-F238E27FC236}">
                <a16:creationId xmlns:a16="http://schemas.microsoft.com/office/drawing/2014/main" id="{470516ED-2766-1E6D-98B8-356AD63BD6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96219" y="5860636"/>
            <a:ext cx="474036" cy="220088"/>
          </a:xfrm>
          <a:prstGeom prst="rect">
            <a:avLst/>
          </a:prstGeom>
        </p:spPr>
      </p:pic>
      <p:pic>
        <p:nvPicPr>
          <p:cNvPr id="37" name="Picture 36" descr="A group of symbols with arrows&#10;&#10;Description automatically generated">
            <a:extLst>
              <a:ext uri="{FF2B5EF4-FFF2-40B4-BE49-F238E27FC236}">
                <a16:creationId xmlns:a16="http://schemas.microsoft.com/office/drawing/2014/main" id="{2E323365-6539-AAE3-FA5A-1B76D30A036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85099" y="5849543"/>
            <a:ext cx="474036" cy="237018"/>
          </a:xfrm>
          <a:prstGeom prst="rect">
            <a:avLst/>
          </a:prstGeom>
        </p:spPr>
      </p:pic>
      <p:pic>
        <p:nvPicPr>
          <p:cNvPr id="2" name="Picture 1" descr="A number of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92E600A0-058C-E3A0-FB4F-C4BF94CAE77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10988" y="763217"/>
            <a:ext cx="2672760" cy="491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105AE9-82FC-9242-8F72-D73299411E8A}"/>
              </a:ext>
            </a:extLst>
          </p:cNvPr>
          <p:cNvSpPr txBox="1"/>
          <p:nvPr/>
        </p:nvSpPr>
        <p:spPr>
          <a:xfrm>
            <a:off x="6828737" y="454102"/>
            <a:ext cx="1237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časově</a:t>
            </a:r>
            <a:r>
              <a:rPr lang="en-US" sz="1200" dirty="0"/>
              <a:t> </a:t>
            </a:r>
            <a:r>
              <a:rPr lang="en-US" sz="1200" dirty="0" err="1"/>
              <a:t>závislá</a:t>
            </a:r>
            <a:r>
              <a:rPr lang="en-US" sz="1200" dirty="0"/>
              <a:t> SR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8714CA-2A0A-9970-E7A3-7AABD68E3228}"/>
              </a:ext>
            </a:extLst>
          </p:cNvPr>
          <p:cNvSpPr/>
          <p:nvPr/>
        </p:nvSpPr>
        <p:spPr>
          <a:xfrm>
            <a:off x="6110988" y="430060"/>
            <a:ext cx="2715175" cy="9024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955929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1332461"/>
            <a:ext cx="84844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Časový vývoj středních hodnot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Pokud je vlnový vektor normalizovaný pak můžeme psát pro jeho střední hodnotu: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Použitím časové SR pak lze psát derivaci střední hodnoty jako: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Nebo také: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Z tohoto výrazu plynou dva důsledky:</a:t>
            </a:r>
          </a:p>
          <a:p>
            <a:r>
              <a:rPr lang="cs-CZ" sz="1200" dirty="0">
                <a:cs typeface="Times New Roman"/>
              </a:rPr>
              <a:t>- pokud pozorovatelná A nezávisí explicitně na čase pak její parciální časová derivace bude nulová a její změna dána prvním členem.</a:t>
            </a:r>
          </a:p>
          <a:p>
            <a:r>
              <a:rPr lang="cs-CZ" sz="1200" dirty="0">
                <a:cs typeface="Times New Roman"/>
              </a:rPr>
              <a:t>- pokud bude navíc operátor pozorovatelné A komutovat s </a:t>
            </a:r>
            <a:r>
              <a:rPr lang="cs-CZ" sz="1200" dirty="0" err="1">
                <a:cs typeface="Times New Roman"/>
              </a:rPr>
              <a:t>Hamiltoniánem</a:t>
            </a:r>
            <a:r>
              <a:rPr lang="cs-CZ" sz="1200" dirty="0">
                <a:cs typeface="Times New Roman"/>
              </a:rPr>
              <a:t>, pak se střední hodnota nebude měnit s časem, derivace dle času bude nulová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Pokud obojí zmíněné nastává pak je pozorovatelná neměnící se s časem: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Příkladem může být energie, hybnost či moment hybnosti v izolovaném systému – platí pro ně zákon zachování: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Z klasické mechaniky víte, že zákony zachování energie, hybnosti a momentu hybnosti jsou dány homogenitou času, homogenitou prostoru a isotropií prostoru.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Příklad pro hybnost viz např. kniha </a:t>
            </a:r>
            <a:r>
              <a:rPr lang="cs-CZ" sz="1200" dirty="0" err="1">
                <a:cs typeface="Times New Roman"/>
              </a:rPr>
              <a:t>Zettili</a:t>
            </a:r>
            <a:r>
              <a:rPr lang="cs-CZ" sz="1200" dirty="0">
                <a:cs typeface="Times New Roman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1268230"/>
            <a:ext cx="2267335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 descr="A group of black letters&#10;&#10;Description automatically generated">
            <a:extLst>
              <a:ext uri="{FF2B5EF4-FFF2-40B4-BE49-F238E27FC236}">
                <a16:creationId xmlns:a16="http://schemas.microsoft.com/office/drawing/2014/main" id="{71BF0B24-A13D-5D5A-5F49-86FED8827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726" y="1701005"/>
            <a:ext cx="1544822" cy="278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92CFD3-8364-D27F-7EE2-1170CACD1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023" y="1979579"/>
            <a:ext cx="3715931" cy="447797"/>
          </a:xfrm>
          <a:prstGeom prst="rect">
            <a:avLst/>
          </a:prstGeom>
        </p:spPr>
      </p:pic>
      <p:pic>
        <p:nvPicPr>
          <p:cNvPr id="10" name="Picture 9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BB9F0C46-204A-596B-1C78-30D2C14DB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413" y="2283803"/>
            <a:ext cx="2133452" cy="5710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9A9B70-FAFC-5842-0555-A054AB25DC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0549" y="3960364"/>
            <a:ext cx="4209755" cy="483316"/>
          </a:xfrm>
          <a:prstGeom prst="rect">
            <a:avLst/>
          </a:prstGeom>
        </p:spPr>
      </p:pic>
      <p:pic>
        <p:nvPicPr>
          <p:cNvPr id="16" name="Picture 15" descr="A black and white text&#10;&#10;Description automatically generated with medium confidence">
            <a:extLst>
              <a:ext uri="{FF2B5EF4-FFF2-40B4-BE49-F238E27FC236}">
                <a16:creationId xmlns:a16="http://schemas.microsoft.com/office/drawing/2014/main" id="{1250312F-E26A-313A-46D9-928030B85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2598" y="4791004"/>
            <a:ext cx="2122725" cy="264275"/>
          </a:xfrm>
          <a:prstGeom prst="rect">
            <a:avLst/>
          </a:prstGeom>
        </p:spPr>
      </p:pic>
      <p:pic>
        <p:nvPicPr>
          <p:cNvPr id="18" name="Picture 1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93BF28B-0C89-431C-25D7-15F0E56A91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4200" y="4769738"/>
            <a:ext cx="998242" cy="3019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FA04F1F-093A-FEF9-262F-5D6946D493F9}"/>
              </a:ext>
            </a:extLst>
          </p:cNvPr>
          <p:cNvSpPr/>
          <p:nvPr/>
        </p:nvSpPr>
        <p:spPr>
          <a:xfrm>
            <a:off x="3274319" y="4729496"/>
            <a:ext cx="3465985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2" name="Picture 1" descr="A number of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BF2B475D-5DAE-6171-E687-97F15B2FE0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0988" y="763217"/>
            <a:ext cx="2672760" cy="491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3C3831-6D70-BC19-13F2-45D075AAF0F3}"/>
              </a:ext>
            </a:extLst>
          </p:cNvPr>
          <p:cNvSpPr txBox="1"/>
          <p:nvPr/>
        </p:nvSpPr>
        <p:spPr>
          <a:xfrm>
            <a:off x="6828737" y="454102"/>
            <a:ext cx="1237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časově</a:t>
            </a:r>
            <a:r>
              <a:rPr lang="en-US" sz="1200" dirty="0"/>
              <a:t> </a:t>
            </a:r>
            <a:r>
              <a:rPr lang="en-US" sz="1200" dirty="0" err="1"/>
              <a:t>závislá</a:t>
            </a:r>
            <a:r>
              <a:rPr lang="en-US" sz="1200" dirty="0"/>
              <a:t> SR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68197-F4A5-E4BE-D0E2-D3FE26F024CA}"/>
              </a:ext>
            </a:extLst>
          </p:cNvPr>
          <p:cNvSpPr/>
          <p:nvPr/>
        </p:nvSpPr>
        <p:spPr>
          <a:xfrm>
            <a:off x="6110988" y="430060"/>
            <a:ext cx="2715175" cy="9024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384733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1077275"/>
            <a:ext cx="84844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Propojení kvantové a klasické mechaniky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Pokud má být kvantová teorie obecnější teorií než klasická mechanika, pak ji musí obsahovat jako limitní případ. Pro ilustraci vezměme časový vývoj středních hodnot operátorů polohy a hybnosti pro částici pohybující se v potenciálu V(</a:t>
            </a:r>
            <a:r>
              <a:rPr lang="cs-CZ" sz="1200" dirty="0" err="1">
                <a:cs typeface="Times New Roman"/>
              </a:rPr>
              <a:t>r</a:t>
            </a:r>
            <a:r>
              <a:rPr lang="cs-CZ" sz="1200" dirty="0">
                <a:cs typeface="Times New Roman"/>
              </a:rPr>
              <a:t>) a srovnejme je s výsledky klasické fyziky.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 rámci vlnové mechaniky nezávisí operátory hybnosti a polohy explicitně na čase:                    a    	         jsou tedy nulové.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Vložíme-li				     do  					       a využijeme-li faktu, že operátor polohy komutuje s operátorem potenciálu V, pak: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 protože platí:			tak dostaneme: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Dále použijeme-li:						můžeme psát: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Výše uvedené rovnice pro časový vývoj středních hodnot polohy a hybnosti jsou tzv. </a:t>
            </a:r>
            <a:r>
              <a:rPr lang="cs-CZ" sz="1200" dirty="0" err="1">
                <a:cs typeface="Times New Roman"/>
              </a:rPr>
              <a:t>Ehrenfestovy</a:t>
            </a:r>
            <a:r>
              <a:rPr lang="cs-CZ" sz="1200" dirty="0">
                <a:cs typeface="Times New Roman"/>
              </a:rPr>
              <a:t> rovnice, </a:t>
            </a:r>
            <a:r>
              <a:rPr lang="cs-CZ" sz="1200" dirty="0" err="1">
                <a:cs typeface="Times New Roman"/>
              </a:rPr>
              <a:t>Ehrenfestův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theorém</a:t>
            </a:r>
            <a:r>
              <a:rPr lang="cs-CZ" sz="1200" dirty="0">
                <a:cs typeface="Times New Roman"/>
              </a:rPr>
              <a:t>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Tyto se redukují v klasické mechanice skrze </a:t>
            </a:r>
            <a:r>
              <a:rPr lang="cs-CZ" sz="1200" dirty="0" err="1">
                <a:cs typeface="Times New Roman"/>
              </a:rPr>
              <a:t>Hamilton-Jacobiho</a:t>
            </a:r>
            <a:r>
              <a:rPr lang="cs-CZ" sz="1200" dirty="0">
                <a:cs typeface="Times New Roman"/>
              </a:rPr>
              <a:t> rovnice na Newtonův druhý pohybový zákon: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Centrum vlnového klubka tedy můžeme opravdu vnímat jako polohu částice pohybující se v potenciálu V(</a:t>
            </a:r>
            <a:r>
              <a:rPr lang="cs-CZ" sz="1200" dirty="0" err="1">
                <a:cs typeface="Times New Roman"/>
              </a:rPr>
              <a:t>r</a:t>
            </a:r>
            <a:r>
              <a:rPr lang="cs-CZ" sz="1200" dirty="0">
                <a:cs typeface="Times New Roman"/>
              </a:rPr>
              <a:t>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1013044"/>
            <a:ext cx="2884023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9" name="Picture 8" descr="A close-up of a symbol&#10;&#10;Description automatically generated">
            <a:extLst>
              <a:ext uri="{FF2B5EF4-FFF2-40B4-BE49-F238E27FC236}">
                <a16:creationId xmlns:a16="http://schemas.microsoft.com/office/drawing/2014/main" id="{E7D8554F-CC02-B129-64CF-14FE4C4F9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737" y="2132661"/>
            <a:ext cx="650062" cy="329609"/>
          </a:xfrm>
          <a:prstGeom prst="rect">
            <a:avLst/>
          </a:prstGeom>
        </p:spPr>
      </p:pic>
      <p:pic>
        <p:nvPicPr>
          <p:cNvPr id="13" name="Picture 12" descr="A close-up of a number&#10;&#10;Description automatically generated">
            <a:extLst>
              <a:ext uri="{FF2B5EF4-FFF2-40B4-BE49-F238E27FC236}">
                <a16:creationId xmlns:a16="http://schemas.microsoft.com/office/drawing/2014/main" id="{FF6B65AB-EB2A-8BBF-939B-8EA2E7476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290" y="2116886"/>
            <a:ext cx="718731" cy="334751"/>
          </a:xfrm>
          <a:prstGeom prst="rect">
            <a:avLst/>
          </a:prstGeom>
        </p:spPr>
      </p:pic>
      <p:pic>
        <p:nvPicPr>
          <p:cNvPr id="15" name="Picture 14" descr="A number and symbols on a white background&#10;&#10;Description automatically generated">
            <a:extLst>
              <a:ext uri="{FF2B5EF4-FFF2-40B4-BE49-F238E27FC236}">
                <a16:creationId xmlns:a16="http://schemas.microsoft.com/office/drawing/2014/main" id="{B9602B92-C059-D601-CBA2-5BBD11457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237" y="2457509"/>
            <a:ext cx="2010735" cy="445929"/>
          </a:xfrm>
          <a:prstGeom prst="rect">
            <a:avLst/>
          </a:prstGeom>
        </p:spPr>
      </p:pic>
      <p:pic>
        <p:nvPicPr>
          <p:cNvPr id="21" name="Picture 20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8614DD4D-2FD2-D084-E83F-6F1A8420F9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655" y="2482681"/>
            <a:ext cx="1787598" cy="3105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DF9B94-75A4-097F-400A-D6347348F0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7830" y="2989257"/>
            <a:ext cx="4378910" cy="501991"/>
          </a:xfrm>
          <a:prstGeom prst="rect">
            <a:avLst/>
          </a:prstGeom>
        </p:spPr>
      </p:pic>
      <p:pic>
        <p:nvPicPr>
          <p:cNvPr id="25" name="Picture 24" descr="A number one and two equal signs&#10;&#10;Description automatically generated">
            <a:extLst>
              <a:ext uri="{FF2B5EF4-FFF2-40B4-BE49-F238E27FC236}">
                <a16:creationId xmlns:a16="http://schemas.microsoft.com/office/drawing/2014/main" id="{A921B635-572B-CB65-653D-76101F1F55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4573" y="3444408"/>
            <a:ext cx="1267968" cy="310523"/>
          </a:xfrm>
          <a:prstGeom prst="rect">
            <a:avLst/>
          </a:prstGeom>
        </p:spPr>
      </p:pic>
      <p:pic>
        <p:nvPicPr>
          <p:cNvPr id="27" name="Picture 26" descr="A math equatio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228F595E-776E-9949-4703-ACFE22EC78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1073" y="3535685"/>
            <a:ext cx="1641853" cy="702176"/>
          </a:xfrm>
          <a:prstGeom prst="rect">
            <a:avLst/>
          </a:prstGeom>
        </p:spPr>
      </p:pic>
      <p:pic>
        <p:nvPicPr>
          <p:cNvPr id="29" name="Picture 28" descr="A black and blue lines&#10;&#10;Description automatically generated with medium confidence">
            <a:extLst>
              <a:ext uri="{FF2B5EF4-FFF2-40B4-BE49-F238E27FC236}">
                <a16:creationId xmlns:a16="http://schemas.microsoft.com/office/drawing/2014/main" id="{1333F41A-A25A-2D8B-578A-6F70472186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3580" y="4168906"/>
            <a:ext cx="2190308" cy="339583"/>
          </a:xfrm>
          <a:prstGeom prst="rect">
            <a:avLst/>
          </a:prstGeom>
        </p:spPr>
      </p:pic>
      <p:pic>
        <p:nvPicPr>
          <p:cNvPr id="31" name="Picture 30" descr="A black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46F9D917-37D6-7175-5BED-23BC745965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56478" y="4243011"/>
            <a:ext cx="3769685" cy="672805"/>
          </a:xfrm>
          <a:prstGeom prst="rect">
            <a:avLst/>
          </a:prstGeom>
        </p:spPr>
      </p:pic>
      <p:pic>
        <p:nvPicPr>
          <p:cNvPr id="33" name="Picture 32" descr="A black text with black lines&#10;&#10;Description automatically generated with medium confidence">
            <a:extLst>
              <a:ext uri="{FF2B5EF4-FFF2-40B4-BE49-F238E27FC236}">
                <a16:creationId xmlns:a16="http://schemas.microsoft.com/office/drawing/2014/main" id="{4392C355-71A6-E835-C29D-1BB4E44235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65475" y="5535829"/>
            <a:ext cx="2019712" cy="5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0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1619542"/>
            <a:ext cx="8484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Kvantová a klasická mechanika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Bohrův princip korespondence:</a:t>
            </a:r>
          </a:p>
          <a:p>
            <a:r>
              <a:rPr lang="cs-CZ" sz="1200" dirty="0">
                <a:cs typeface="Times New Roman"/>
              </a:rPr>
              <a:t>Kvantová mechanika má v limitním případě přejít do klasické.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Pokud se vlnová délka De </a:t>
            </a:r>
            <a:r>
              <a:rPr lang="cs-CZ" sz="1200" dirty="0" err="1">
                <a:cs typeface="Times New Roman"/>
              </a:rPr>
              <a:t>Broglieovy</a:t>
            </a:r>
            <a:r>
              <a:rPr lang="cs-CZ" sz="1200" dirty="0">
                <a:cs typeface="Times New Roman"/>
              </a:rPr>
              <a:t> vlny blíží k nule pak přecházíme od kvantové ke klasické mechanice.</a:t>
            </a:r>
          </a:p>
          <a:p>
            <a:endParaRPr lang="cs-CZ" sz="1200" dirty="0">
              <a:cs typeface="Times New Roman"/>
            </a:endParaRPr>
          </a:p>
          <a:p>
            <a:pPr marL="171450" indent="-171450">
              <a:buFontTx/>
              <a:buChar char="-"/>
            </a:pPr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1555311"/>
            <a:ext cx="2267335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37207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ed stamp with text&#10;&#10;Description automatically generated">
            <a:extLst>
              <a:ext uri="{FF2B5EF4-FFF2-40B4-BE49-F238E27FC236}">
                <a16:creationId xmlns:a16="http://schemas.microsoft.com/office/drawing/2014/main" id="{19156BBF-4779-46A3-9FA6-7B2FB6005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3"/>
          <a:stretch/>
        </p:blipFill>
        <p:spPr>
          <a:xfrm rot="2737194">
            <a:off x="3479428" y="645591"/>
            <a:ext cx="901056" cy="447749"/>
          </a:xfrm>
          <a:prstGeom prst="rect">
            <a:avLst/>
          </a:prstGeom>
        </p:spPr>
      </p:pic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896336"/>
            <a:ext cx="84844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SHRNUTÍ - Základní postuláty kvantové mechaniky</a:t>
            </a:r>
          </a:p>
          <a:p>
            <a:endParaRPr lang="cs-CZ" sz="1200" b="1" dirty="0">
              <a:cs typeface="Times New Roman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cs typeface="Times New Roman"/>
              </a:rPr>
              <a:t>Stav systému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Stav jakéhokoliv fyzikálního systému je specifikován v každém čase </a:t>
            </a:r>
            <a:r>
              <a:rPr lang="cs-CZ" sz="1200" i="1" dirty="0">
                <a:cs typeface="Times New Roman"/>
              </a:rPr>
              <a:t>t</a:t>
            </a:r>
            <a:r>
              <a:rPr lang="cs-CZ" sz="1200" dirty="0">
                <a:cs typeface="Times New Roman"/>
              </a:rPr>
              <a:t> pomocí stavového vektoru ket             (tedy vlnové funkce, pokud promítneme stavový vektor na nějakou bázi), stavový vektor obsahuje (a slouží i jako prvek k dalšímu odvození) všechny potřebné informace o systému. Jakákoliv superpozice stavových vektorů je také stavový vektor.</a:t>
            </a: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cs typeface="Times New Roman"/>
              </a:rPr>
              <a:t>Pozorovatelné a operátory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Každá fyzikální měřitelná veličina </a:t>
            </a:r>
            <a:r>
              <a:rPr lang="cs-CZ" sz="1200" i="1" dirty="0">
                <a:cs typeface="Times New Roman"/>
              </a:rPr>
              <a:t>A</a:t>
            </a:r>
            <a:r>
              <a:rPr lang="cs-CZ" sz="1200" dirty="0">
                <a:cs typeface="Times New Roman"/>
              </a:rPr>
              <a:t>, zvaná v </a:t>
            </a:r>
            <a:r>
              <a:rPr lang="cs-CZ" sz="1200" dirty="0" err="1">
                <a:cs typeface="Times New Roman"/>
              </a:rPr>
              <a:t>kv</a:t>
            </a:r>
            <a:r>
              <a:rPr lang="cs-CZ" sz="1200" dirty="0">
                <a:cs typeface="Times New Roman"/>
              </a:rPr>
              <a:t>. mechanice pozorovatelná, či dynamická proměnná, je reprezentována lineárním </a:t>
            </a:r>
            <a:r>
              <a:rPr lang="cs-CZ" sz="1200" dirty="0" err="1">
                <a:cs typeface="Times New Roman"/>
              </a:rPr>
              <a:t>hermiteovským</a:t>
            </a:r>
            <a:r>
              <a:rPr lang="cs-CZ" sz="1200" dirty="0">
                <a:cs typeface="Times New Roman"/>
              </a:rPr>
              <a:t> operátorem       jehož vlastní vektory jsou kompletní bází.</a:t>
            </a: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cs typeface="Times New Roman"/>
              </a:rPr>
              <a:t>Měření a vlastní hodnoty operátorů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Měření pozorovatelné </a:t>
            </a:r>
            <a:r>
              <a:rPr lang="cs-CZ" sz="1200" i="1" dirty="0">
                <a:cs typeface="Times New Roman"/>
              </a:rPr>
              <a:t>A</a:t>
            </a:r>
            <a:r>
              <a:rPr lang="cs-CZ" sz="1200" dirty="0">
                <a:cs typeface="Times New Roman"/>
              </a:rPr>
              <a:t> může být formálně reprezentováno působením operátoru	  na stavový vektor 	       . Jediným možným výsledkem takovéhoto působení je získání jedné z vlastních hodnot	(tyto jsou reálné) daného operátoru         . Pokud je výsledkem měření pozorovatelné </a:t>
            </a:r>
            <a:r>
              <a:rPr lang="cs-CZ" sz="1200" i="1" dirty="0">
                <a:cs typeface="Times New Roman"/>
              </a:rPr>
              <a:t>A</a:t>
            </a:r>
            <a:r>
              <a:rPr lang="cs-CZ" sz="1200" dirty="0">
                <a:cs typeface="Times New Roman"/>
              </a:rPr>
              <a:t> na stavu       	      vlastní hodnota       , pak se stav systému po měření okamžitě změní na</a:t>
            </a:r>
            <a:br>
              <a:rPr lang="cs-CZ" sz="1200" dirty="0">
                <a:cs typeface="Times New Roman"/>
              </a:rPr>
            </a:b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kde 		 . Poznámka:	    je složka vektoru	       při jeho projekci na vlastní vektor          .  </a:t>
            </a: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cs typeface="Times New Roman"/>
              </a:rPr>
              <a:t>Pravděpodobnostní povaha měření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Pro diskrétní spektrum: pokud měříme </a:t>
            </a:r>
            <a:r>
              <a:rPr lang="cs-CZ" sz="1200" i="1" dirty="0">
                <a:cs typeface="Times New Roman"/>
              </a:rPr>
              <a:t>A</a:t>
            </a:r>
            <a:r>
              <a:rPr lang="cs-CZ" sz="1200" dirty="0">
                <a:cs typeface="Times New Roman"/>
              </a:rPr>
              <a:t> ve stavu	  , pak pravděpodobnost získání nedegenerované vlastní hodnoty        je:</a:t>
            </a:r>
            <a:br>
              <a:rPr lang="cs-CZ" sz="1200" dirty="0">
                <a:cs typeface="Times New Roman"/>
              </a:rPr>
            </a:b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					pokud je systém před měřením již ve stavu	       pak měření </a:t>
            </a:r>
            <a:r>
              <a:rPr lang="cs-CZ" sz="1200" i="1" dirty="0">
                <a:cs typeface="Times New Roman"/>
              </a:rPr>
              <a:t>A</a:t>
            </a:r>
            <a:r>
              <a:rPr lang="cs-CZ" sz="1200" dirty="0">
                <a:cs typeface="Times New Roman"/>
              </a:rPr>
              <a:t> dává stoprocentně      :  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Pro spojité spektrum: předchozí výraz pro pravděpodobnost lze převést na hustotu pravděpodobnosti měření </a:t>
            </a:r>
            <a:r>
              <a:rPr lang="cs-CZ" sz="1200" i="1" dirty="0">
                <a:cs typeface="Times New Roman"/>
              </a:rPr>
              <a:t>A</a:t>
            </a:r>
            <a:r>
              <a:rPr lang="cs-CZ" sz="1200" dirty="0">
                <a:cs typeface="Times New Roman"/>
              </a:rPr>
              <a:t>, dá hodnotu mezi </a:t>
            </a:r>
            <a:r>
              <a:rPr lang="cs-CZ" sz="1200" i="1" dirty="0">
                <a:cs typeface="Times New Roman"/>
              </a:rPr>
              <a:t>a,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i="1" dirty="0" err="1">
                <a:cs typeface="Times New Roman"/>
              </a:rPr>
              <a:t>a+</a:t>
            </a:r>
            <a:r>
              <a:rPr lang="cs-CZ" sz="1200" dirty="0" err="1">
                <a:cs typeface="Times New Roman"/>
              </a:rPr>
              <a:t>d</a:t>
            </a:r>
            <a:r>
              <a:rPr lang="cs-CZ" sz="1200" i="1" dirty="0" err="1">
                <a:cs typeface="Times New Roman"/>
              </a:rPr>
              <a:t>a</a:t>
            </a:r>
            <a:r>
              <a:rPr lang="cs-CZ" sz="1200" i="1" dirty="0">
                <a:cs typeface="Times New Roman"/>
              </a:rPr>
              <a:t> </a:t>
            </a:r>
            <a:r>
              <a:rPr lang="cs-CZ" sz="1200" dirty="0">
                <a:cs typeface="Times New Roman"/>
              </a:rPr>
              <a:t>systému původně ve stavu             :</a:t>
            </a:r>
            <a:br>
              <a:rPr lang="cs-CZ" sz="1200" dirty="0">
                <a:cs typeface="Times New Roman"/>
              </a:rPr>
            </a:b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např. hustota nalezení částice v intervalu </a:t>
            </a:r>
            <a:r>
              <a:rPr lang="cs-CZ" sz="1200" i="1" dirty="0" err="1">
                <a:cs typeface="Times New Roman"/>
              </a:rPr>
              <a:t>x</a:t>
            </a:r>
            <a:r>
              <a:rPr lang="cs-CZ" sz="1200" i="1" dirty="0">
                <a:cs typeface="Times New Roman"/>
              </a:rPr>
              <a:t>, </a:t>
            </a:r>
            <a:r>
              <a:rPr lang="cs-CZ" sz="1200" i="1" dirty="0" err="1">
                <a:cs typeface="Times New Roman"/>
              </a:rPr>
              <a:t>x+</a:t>
            </a:r>
            <a:r>
              <a:rPr lang="cs-CZ" sz="1200" dirty="0" err="1">
                <a:cs typeface="Times New Roman"/>
              </a:rPr>
              <a:t>d</a:t>
            </a:r>
            <a:r>
              <a:rPr lang="cs-CZ" sz="1200" i="1" dirty="0" err="1">
                <a:cs typeface="Times New Roman"/>
              </a:rPr>
              <a:t>x</a:t>
            </a:r>
            <a:r>
              <a:rPr lang="cs-CZ" sz="1200" i="1" dirty="0">
                <a:cs typeface="Times New Roman"/>
              </a:rPr>
              <a:t> </a:t>
            </a:r>
            <a:r>
              <a:rPr lang="cs-CZ" sz="1200" dirty="0">
                <a:cs typeface="Times New Roman"/>
              </a:rPr>
              <a:t>je dána výrazem:</a:t>
            </a: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cs typeface="Times New Roman"/>
              </a:rPr>
              <a:t>Časový vývoj systému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Časový vývoj stavového vektoru (stavu, tedy vlnové funkce) je popsán časově závislou </a:t>
            </a:r>
            <a:r>
              <a:rPr lang="cs-CZ" sz="1200" dirty="0" err="1">
                <a:cs typeface="Times New Roman"/>
              </a:rPr>
              <a:t>Schrödingerovou</a:t>
            </a:r>
            <a:r>
              <a:rPr lang="cs-CZ" sz="1200" dirty="0">
                <a:cs typeface="Times New Roman"/>
              </a:rPr>
              <a:t> rovnicí: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kde	      je </a:t>
            </a:r>
            <a:r>
              <a:rPr lang="cs-CZ" sz="1200" dirty="0" err="1">
                <a:cs typeface="Times New Roman"/>
              </a:rPr>
              <a:t>Hamiltonův</a:t>
            </a:r>
            <a:r>
              <a:rPr lang="cs-CZ" sz="1200" dirty="0">
                <a:cs typeface="Times New Roman"/>
              </a:rPr>
              <a:t> operátor reprezentující celkovou energii systému: </a:t>
            </a: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pPr marL="228600" indent="-228600">
              <a:buAutoNum type="arabicPeriod"/>
            </a:pPr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832105"/>
            <a:ext cx="3405144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920CE4-46C8-023F-4357-020D3649C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323" y="1487790"/>
            <a:ext cx="368300" cy="190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F44AB9-FAD7-FB25-68F2-FA83ABBD6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6419" y="2578741"/>
            <a:ext cx="127000" cy="190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030EAF-904F-26F7-D6F1-71AD1FBD6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414" y="3124025"/>
            <a:ext cx="127000" cy="190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2ED6E4-97FF-9CB4-1C5B-F0FAA0886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623" y="3124025"/>
            <a:ext cx="368300" cy="190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9A58EE-924B-2734-D6A4-18D5230C6E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5010" y="3359150"/>
            <a:ext cx="165100" cy="139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8C5A4B-59BE-0845-1AEC-5830BC48A4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2773" y="3306136"/>
            <a:ext cx="127000" cy="190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8E72EB-34F9-08A7-C856-FDAE956A8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8630" y="3505025"/>
            <a:ext cx="317500" cy="177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D66E04-B106-CB2F-DE00-F92F26159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698" y="3505025"/>
            <a:ext cx="368300" cy="190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673052-5F66-7544-4B5F-D714B1D72E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1276" y="3539047"/>
            <a:ext cx="165100" cy="1397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D49F7AB-E6C1-1E44-061F-8D1FE7D70C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2925" y="3661954"/>
            <a:ext cx="1066800" cy="228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38BA48-21C7-4FFB-899C-249EA3D3C6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906" y="3890554"/>
            <a:ext cx="889000" cy="177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F35591-A2EA-C517-E763-C9C436FB5F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9199" y="3916726"/>
            <a:ext cx="165100" cy="1397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58DE8A8-EE58-BEB9-C8AF-32532B45D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199" y="3870502"/>
            <a:ext cx="368300" cy="1905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F00872-1F54-210A-60E2-F5F629744C2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1" r="21266" b="-49344"/>
          <a:stretch/>
        </p:blipFill>
        <p:spPr>
          <a:xfrm>
            <a:off x="6452823" y="3878625"/>
            <a:ext cx="249981" cy="26553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276881C-D551-2F3E-FFF0-9A5B0F2CF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8343" y="4421173"/>
            <a:ext cx="368300" cy="190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2CF6D1F-9BED-211A-F892-BDA7B42354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7420" y="4455195"/>
            <a:ext cx="165100" cy="139700"/>
          </a:xfrm>
          <a:prstGeom prst="rect">
            <a:avLst/>
          </a:prstGeom>
        </p:spPr>
      </p:pic>
      <p:pic>
        <p:nvPicPr>
          <p:cNvPr id="39" name="Picture 38" descr="A black symbols on a white background&#10;&#10;Description automatically generated">
            <a:extLst>
              <a:ext uri="{FF2B5EF4-FFF2-40B4-BE49-F238E27FC236}">
                <a16:creationId xmlns:a16="http://schemas.microsoft.com/office/drawing/2014/main" id="{6EED2DEA-1749-EAE8-E9B2-C2DA745567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919" y="4579006"/>
            <a:ext cx="1778000" cy="431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695EB22-DBD6-3EA9-B804-050FF51E00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1" r="21266" b="-49344"/>
          <a:stretch/>
        </p:blipFill>
        <p:spPr>
          <a:xfrm>
            <a:off x="5397208" y="4794906"/>
            <a:ext cx="249981" cy="2655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6000257-FD84-6A72-32CE-915812D590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325" y="4824267"/>
            <a:ext cx="165100" cy="1397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04B7B88-5376-2E42-A199-CFC3711DA68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8738" b="1"/>
          <a:stretch/>
        </p:blipFill>
        <p:spPr>
          <a:xfrm>
            <a:off x="7991914" y="4798502"/>
            <a:ext cx="977900" cy="1738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0D24A9A-0AEE-F0BD-783B-28B5F7565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044" y="5147170"/>
            <a:ext cx="368300" cy="190500"/>
          </a:xfrm>
          <a:prstGeom prst="rect">
            <a:avLst/>
          </a:prstGeom>
        </p:spPr>
      </p:pic>
      <p:pic>
        <p:nvPicPr>
          <p:cNvPr id="47" name="Picture 46" descr="A mathematical equation with black lines&#10;&#10;Description automatically generated with medium confidence">
            <a:extLst>
              <a:ext uri="{FF2B5EF4-FFF2-40B4-BE49-F238E27FC236}">
                <a16:creationId xmlns:a16="http://schemas.microsoft.com/office/drawing/2014/main" id="{25E37698-D724-526B-7110-B3E9F9DF4C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1333" y="5142292"/>
            <a:ext cx="2247900" cy="3937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80F28DF-0A23-2908-7691-9DCAEF7DE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7423"/>
          <a:stretch/>
        </p:blipFill>
        <p:spPr>
          <a:xfrm>
            <a:off x="4795156" y="5545122"/>
            <a:ext cx="1625600" cy="176359"/>
          </a:xfrm>
          <a:prstGeom prst="rect">
            <a:avLst/>
          </a:prstGeom>
        </p:spPr>
      </p:pic>
      <p:pic>
        <p:nvPicPr>
          <p:cNvPr id="51" name="Picture 50" descr="A black symbols on a white background&#10;&#10;Description automatically generated">
            <a:extLst>
              <a:ext uri="{FF2B5EF4-FFF2-40B4-BE49-F238E27FC236}">
                <a16:creationId xmlns:a16="http://schemas.microsoft.com/office/drawing/2014/main" id="{555BCC53-A400-BEBB-69FC-5425FAE23B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79106" y="5978442"/>
            <a:ext cx="1295400" cy="3302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2FC8317-53FE-30AD-B4D7-E75798C770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3818" y="6238559"/>
            <a:ext cx="152400" cy="1905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78931B7-EC32-CC45-76C1-B5FD5681D4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03361" y="6218544"/>
            <a:ext cx="1054100" cy="266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3EE45F-508D-50E5-938B-E6A310EDD2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4574" y="4071428"/>
            <a:ext cx="723900" cy="177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A0F10B-4FA9-1B3D-36CB-4337E1E0E4B1}"/>
              </a:ext>
            </a:extLst>
          </p:cNvPr>
          <p:cNvSpPr/>
          <p:nvPr/>
        </p:nvSpPr>
        <p:spPr>
          <a:xfrm>
            <a:off x="909827" y="3839436"/>
            <a:ext cx="919013" cy="4001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6" name="Picture 5" descr="A black and white image of symbols&#10;&#10;Description automatically generated with medium confidence">
            <a:extLst>
              <a:ext uri="{FF2B5EF4-FFF2-40B4-BE49-F238E27FC236}">
                <a16:creationId xmlns:a16="http://schemas.microsoft.com/office/drawing/2014/main" id="{CCA1E614-4A93-8DDE-1E77-5E43623B16F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20593" y="3871475"/>
            <a:ext cx="771321" cy="279860"/>
          </a:xfrm>
          <a:prstGeom prst="rect">
            <a:avLst/>
          </a:prstGeom>
        </p:spPr>
      </p:pic>
      <p:pic>
        <p:nvPicPr>
          <p:cNvPr id="7" name="Picture 6" descr="A black and white symbol&#10;&#10;Description automatically generated with medium confidence">
            <a:extLst>
              <a:ext uri="{FF2B5EF4-FFF2-40B4-BE49-F238E27FC236}">
                <a16:creationId xmlns:a16="http://schemas.microsoft.com/office/drawing/2014/main" id="{AF4EACAC-A248-99D8-18DC-4D45B390F97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79359" y="3951950"/>
            <a:ext cx="771322" cy="1799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273252-DD67-BCDE-BE25-73E303A665AF}"/>
              </a:ext>
            </a:extLst>
          </p:cNvPr>
          <p:cNvSpPr/>
          <p:nvPr/>
        </p:nvSpPr>
        <p:spPr>
          <a:xfrm>
            <a:off x="7220413" y="3856370"/>
            <a:ext cx="1654093" cy="4001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E28DDA-BA04-2FF7-CC7B-1A1DD6CD922E}"/>
              </a:ext>
            </a:extLst>
          </p:cNvPr>
          <p:cNvSpPr txBox="1"/>
          <p:nvPr/>
        </p:nvSpPr>
        <p:spPr>
          <a:xfrm>
            <a:off x="7506923" y="3674259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Vzpomeňme</a:t>
            </a:r>
            <a:r>
              <a:rPr lang="en-US" sz="10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0FC25C-0DE9-0A14-DC7A-CDAD5B9068AA}"/>
              </a:ext>
            </a:extLst>
          </p:cNvPr>
          <p:cNvSpPr txBox="1"/>
          <p:nvPr/>
        </p:nvSpPr>
        <p:spPr>
          <a:xfrm>
            <a:off x="131607" y="4021049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Vzpomeňme</a:t>
            </a:r>
            <a:r>
              <a:rPr lang="en-US" sz="1000" dirty="0"/>
              <a:t>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0F518D-02C4-D6A0-1DE4-CB99D9A9DAB2}"/>
              </a:ext>
            </a:extLst>
          </p:cNvPr>
          <p:cNvSpPr/>
          <p:nvPr/>
        </p:nvSpPr>
        <p:spPr>
          <a:xfrm>
            <a:off x="765626" y="4598621"/>
            <a:ext cx="1734293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ECDC-0B03-F25C-96E0-87545CC1B5CA}"/>
              </a:ext>
            </a:extLst>
          </p:cNvPr>
          <p:cNvSpPr/>
          <p:nvPr/>
        </p:nvSpPr>
        <p:spPr>
          <a:xfrm>
            <a:off x="7557040" y="5935271"/>
            <a:ext cx="1347670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0CDF2C-770C-46A6-90C8-AC483CC746BD}"/>
              </a:ext>
            </a:extLst>
          </p:cNvPr>
          <p:cNvSpPr/>
          <p:nvPr/>
        </p:nvSpPr>
        <p:spPr>
          <a:xfrm>
            <a:off x="263214" y="1276516"/>
            <a:ext cx="8706600" cy="4473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F1BE5F-BB0F-D165-DDA0-290E12AEB0CE}"/>
              </a:ext>
            </a:extLst>
          </p:cNvPr>
          <p:cNvSpPr/>
          <p:nvPr/>
        </p:nvSpPr>
        <p:spPr>
          <a:xfrm>
            <a:off x="263214" y="5822351"/>
            <a:ext cx="8706600" cy="704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EECC16-0046-8D9F-0A4B-19C94841AEAA}"/>
              </a:ext>
            </a:extLst>
          </p:cNvPr>
          <p:cNvSpPr txBox="1"/>
          <p:nvPr/>
        </p:nvSpPr>
        <p:spPr>
          <a:xfrm rot="1783684">
            <a:off x="6502094" y="6164735"/>
            <a:ext cx="1709507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400" dirty="0"/>
              <a:t>Vývoj systému v čase</a:t>
            </a:r>
            <a:endParaRPr lang="cs-CZ" sz="1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622242-E972-6D2B-A8A0-4811C571DE22}"/>
              </a:ext>
            </a:extLst>
          </p:cNvPr>
          <p:cNvSpPr txBox="1"/>
          <p:nvPr/>
        </p:nvSpPr>
        <p:spPr>
          <a:xfrm rot="1836011">
            <a:off x="7465767" y="1040015"/>
            <a:ext cx="1716111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400" dirty="0"/>
              <a:t>Stav systému v čase </a:t>
            </a:r>
            <a:r>
              <a:rPr lang="cs-CZ" sz="1400" i="1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5997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1434188"/>
            <a:ext cx="848440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Povaha postulátů pro kvantový svět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Formalismus kvantové mechaniky je založen na postulátech této teorie.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Postuláty nebyly odvozeny, zakládají se na výsledcích experimentů (tak jak jsme je mimo jiné prošli v první kapitole) a jsou zapsány pomocí matematického aparátu, který jsme si připravili v druhé kapitole.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Důležitým důsledkem použití těchto postulátů je právě možnost kvantitativního popsání kvantového světa skrze teorii a experiment, a jejich shoda.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Postuláty reprezentují minimální počet předpokladů, které jsou potřeba k vytvoření teorie kvantové mechaniky.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Problém je, že tyto postuláty nelze přímo ověřit. Lze pouze usuzovat s vyvíjejících se měření a teorie, zda případně nepřímo neukazují na nějakou nesrovnalost – to se zatím za posledních 100 let nestalo. Člověk se tedy vztahuje k výsledkům teorie, která je postavena na těchto postulátech: pokud teorie funguje, postuláty jsou správné, pokud ne, pak je třeba změna - ostatně jako v jakékoli jiné fyzikální teorii!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Kvantová teorie ovšem funguje, a to velice dobře, dává přesné předpovědi o vývoji kvantových fyzikálních systémů a je opakovaně v souladu s experimenty!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 tedy: 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přesnost předpovědí kvantové teorie nám dává nepochybnou evidenci o platnosti postulátů, na kterých je tato teorie postavena!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1369957"/>
            <a:ext cx="2591197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014CFA-04E5-4994-FFD9-F58CE9E0543F}"/>
              </a:ext>
            </a:extLst>
          </p:cNvPr>
          <p:cNvSpPr/>
          <p:nvPr/>
        </p:nvSpPr>
        <p:spPr>
          <a:xfrm>
            <a:off x="263214" y="5287228"/>
            <a:ext cx="8225878" cy="461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85500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1" y="2113709"/>
            <a:ext cx="848440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Základní postuláty kvantové mechaniky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Klasická teoretická mechanika nám říká, že stav jakékoliv částice v jakémkoliv čase </a:t>
            </a:r>
            <a:r>
              <a:rPr lang="cs-CZ" sz="1200" i="1" dirty="0">
                <a:cs typeface="Times New Roman"/>
              </a:rPr>
              <a:t>t</a:t>
            </a:r>
            <a:r>
              <a:rPr lang="cs-CZ" sz="1200" dirty="0">
                <a:cs typeface="Times New Roman"/>
              </a:rPr>
              <a:t> je dán dvěma fundamentálními proměnnými: pozicí	       a hybností          této částice. Jakékoliv další fyzikální veličiny relevantní pro studovaný systém jsou odvoditelné z těchto dvou. Navíc, pakliže známe tyto proměnné pro daný čas </a:t>
            </a:r>
            <a:r>
              <a:rPr lang="cs-CZ" sz="1200" i="1" dirty="0">
                <a:cs typeface="Times New Roman"/>
              </a:rPr>
              <a:t>t</a:t>
            </a:r>
            <a:r>
              <a:rPr lang="cs-CZ" sz="1200" dirty="0">
                <a:cs typeface="Times New Roman"/>
              </a:rPr>
              <a:t>, tak například pomocí Newtonova druhého zákona či Hamiltonových rovnic můžeme předpovědět, jak se systém bude vyvíjet v čase v budoucnu, jaký bude jeho stav např. v čase </a:t>
            </a:r>
            <a:r>
              <a:rPr lang="cs-CZ" sz="1200" i="1" dirty="0">
                <a:cs typeface="Times New Roman"/>
              </a:rPr>
              <a:t>t‘</a:t>
            </a:r>
            <a:r>
              <a:rPr lang="cs-CZ" sz="1200" dirty="0">
                <a:cs typeface="Times New Roman"/>
              </a:rPr>
              <a:t>. 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Kvantově-mechanické protějšky k těmto fundamentálním úvahám, či postulátům, jsou postuláty kvantové mechaniky, které nám umožňují pochopit: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cs typeface="Times New Roman"/>
              </a:rPr>
              <a:t>Jak je kvantový stav popsán matematicky pro daný čas </a:t>
            </a:r>
            <a:r>
              <a:rPr lang="cs-CZ" sz="1200" i="1" dirty="0">
                <a:cs typeface="Times New Roman"/>
              </a:rPr>
              <a:t>t</a:t>
            </a:r>
            <a:endParaRPr lang="cs-CZ" sz="1200" dirty="0">
              <a:cs typeface="Times New Roman"/>
            </a:endParaRPr>
          </a:p>
          <a:p>
            <a:pPr marL="171450" indent="-171450">
              <a:buFontTx/>
              <a:buChar char="-"/>
            </a:pPr>
            <a:r>
              <a:rPr lang="cs-CZ" sz="1200" dirty="0">
                <a:cs typeface="Times New Roman"/>
              </a:rPr>
              <a:t>Jak spočítat různé fyzikální veličiny dané tímto kvantovým vztahem, a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cs typeface="Times New Roman"/>
              </a:rPr>
              <a:t>Pokud tak známe stav systému v čase </a:t>
            </a:r>
            <a:r>
              <a:rPr lang="cs-CZ" sz="1200" i="1" dirty="0">
                <a:cs typeface="Times New Roman"/>
              </a:rPr>
              <a:t>t, </a:t>
            </a:r>
            <a:r>
              <a:rPr lang="cs-CZ" sz="1200" dirty="0">
                <a:cs typeface="Times New Roman"/>
              </a:rPr>
              <a:t>jak najít stav systému v jakémkoliv pozdějším čase </a:t>
            </a:r>
            <a:r>
              <a:rPr lang="cs-CZ" sz="1200" i="1" dirty="0">
                <a:cs typeface="Times New Roman"/>
              </a:rPr>
              <a:t>t‘, </a:t>
            </a:r>
            <a:r>
              <a:rPr lang="cs-CZ" sz="1200" dirty="0">
                <a:cs typeface="Times New Roman"/>
              </a:rPr>
              <a:t>a tedy jak popsat časový vývoj systému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pPr marL="171450" indent="-171450">
              <a:buFontTx/>
              <a:buChar char="-"/>
            </a:pPr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5" y="2049478"/>
            <a:ext cx="2801262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B2517-C098-BC78-9561-F8A633938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45" y="2893583"/>
            <a:ext cx="254000" cy="17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D79A45-FB6F-03FE-5593-06EBA942E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858" y="2893583"/>
            <a:ext cx="254000" cy="177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D597A0-54E8-E627-EF5A-A6A8AFA758FF}"/>
              </a:ext>
            </a:extLst>
          </p:cNvPr>
          <p:cNvSpPr/>
          <p:nvPr/>
        </p:nvSpPr>
        <p:spPr>
          <a:xfrm>
            <a:off x="263214" y="3557865"/>
            <a:ext cx="8562949" cy="11056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0775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ed stamp with text&#10;&#10;Description automatically generated">
            <a:extLst>
              <a:ext uri="{FF2B5EF4-FFF2-40B4-BE49-F238E27FC236}">
                <a16:creationId xmlns:a16="http://schemas.microsoft.com/office/drawing/2014/main" id="{19156BBF-4779-46A3-9FA6-7B2FB6005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3"/>
          <a:stretch/>
        </p:blipFill>
        <p:spPr>
          <a:xfrm rot="2737194">
            <a:off x="2866240" y="645591"/>
            <a:ext cx="901056" cy="447749"/>
          </a:xfrm>
          <a:prstGeom prst="rect">
            <a:avLst/>
          </a:prstGeom>
        </p:spPr>
      </p:pic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896336"/>
            <a:ext cx="84844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Základní postuláty kvantové mechaniky</a:t>
            </a:r>
          </a:p>
          <a:p>
            <a:endParaRPr lang="cs-CZ" sz="1200" b="1" dirty="0">
              <a:cs typeface="Times New Roman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cs typeface="Times New Roman"/>
              </a:rPr>
              <a:t>Stav systému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Stav jakéhokoliv fyzikálního systému je specifikován v každém čase </a:t>
            </a:r>
            <a:r>
              <a:rPr lang="cs-CZ" sz="1200" i="1" dirty="0">
                <a:cs typeface="Times New Roman"/>
              </a:rPr>
              <a:t>t</a:t>
            </a:r>
            <a:r>
              <a:rPr lang="cs-CZ" sz="1200" dirty="0">
                <a:cs typeface="Times New Roman"/>
              </a:rPr>
              <a:t> pomocí </a:t>
            </a:r>
            <a:r>
              <a:rPr lang="cs-CZ" sz="1200" u="sng" dirty="0">
                <a:cs typeface="Times New Roman"/>
              </a:rPr>
              <a:t>stavového vektoru ket     </a:t>
            </a:r>
            <a:r>
              <a:rPr lang="cs-CZ" sz="1200" dirty="0">
                <a:cs typeface="Times New Roman"/>
              </a:rPr>
              <a:t>        (tedy vlnové funkce, pokud promítneme stavový vektor na nějakou bázi), stavový vektor obsahuje (a slouží i jako prvek k dalšímu odvození) všechny potřebné informace o systému. Jakákoliv </a:t>
            </a:r>
            <a:r>
              <a:rPr lang="cs-CZ" sz="1200" u="sng" dirty="0">
                <a:cs typeface="Times New Roman"/>
              </a:rPr>
              <a:t>superpozice stavových vektorů je také stavový vektor</a:t>
            </a:r>
            <a:r>
              <a:rPr lang="cs-CZ" sz="1200" dirty="0">
                <a:cs typeface="Times New Roman"/>
              </a:rPr>
              <a:t>.</a:t>
            </a: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cs typeface="Times New Roman"/>
              </a:rPr>
              <a:t>Pozorovatelné a operátory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Každá fyzikální </a:t>
            </a:r>
            <a:r>
              <a:rPr lang="cs-CZ" sz="1200" u="sng" dirty="0">
                <a:cs typeface="Times New Roman"/>
              </a:rPr>
              <a:t>měřitelná veličina </a:t>
            </a:r>
            <a:r>
              <a:rPr lang="cs-CZ" sz="1200" i="1" u="sng" dirty="0">
                <a:cs typeface="Times New Roman"/>
              </a:rPr>
              <a:t>A</a:t>
            </a:r>
            <a:r>
              <a:rPr lang="cs-CZ" sz="1200" u="sng" dirty="0">
                <a:cs typeface="Times New Roman"/>
              </a:rPr>
              <a:t>, zvaná v </a:t>
            </a:r>
            <a:r>
              <a:rPr lang="cs-CZ" sz="1200" u="sng" dirty="0" err="1">
                <a:cs typeface="Times New Roman"/>
              </a:rPr>
              <a:t>kv</a:t>
            </a:r>
            <a:r>
              <a:rPr lang="cs-CZ" sz="1200" u="sng" dirty="0">
                <a:cs typeface="Times New Roman"/>
              </a:rPr>
              <a:t>. mechanice pozorovatelná</a:t>
            </a:r>
            <a:r>
              <a:rPr lang="cs-CZ" sz="1200" dirty="0">
                <a:cs typeface="Times New Roman"/>
              </a:rPr>
              <a:t>, či dynamická proměnná, je </a:t>
            </a:r>
            <a:r>
              <a:rPr lang="cs-CZ" sz="1200" u="sng" dirty="0">
                <a:cs typeface="Times New Roman"/>
              </a:rPr>
              <a:t>reprezentována lineárním </a:t>
            </a:r>
            <a:r>
              <a:rPr lang="cs-CZ" sz="1200" u="sng" dirty="0" err="1">
                <a:cs typeface="Times New Roman"/>
              </a:rPr>
              <a:t>hermiteovským</a:t>
            </a:r>
            <a:r>
              <a:rPr lang="cs-CZ" sz="1200" u="sng" dirty="0">
                <a:cs typeface="Times New Roman"/>
              </a:rPr>
              <a:t> operátorem</a:t>
            </a:r>
            <a:r>
              <a:rPr lang="cs-CZ" sz="1200" dirty="0">
                <a:cs typeface="Times New Roman"/>
              </a:rPr>
              <a:t>       jehož vlastní vektory jsou kompletní bází.</a:t>
            </a: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cs typeface="Times New Roman"/>
              </a:rPr>
              <a:t>Měření a vlastní hodnoty operátorů</a:t>
            </a:r>
            <a:br>
              <a:rPr lang="cs-CZ" sz="1200" dirty="0">
                <a:cs typeface="Times New Roman"/>
              </a:rPr>
            </a:br>
            <a:r>
              <a:rPr lang="cs-CZ" sz="1200" u="sng" dirty="0">
                <a:cs typeface="Times New Roman"/>
              </a:rPr>
              <a:t>Měření pozorovatelné </a:t>
            </a:r>
            <a:r>
              <a:rPr lang="cs-CZ" sz="1200" i="1" u="sng" dirty="0">
                <a:cs typeface="Times New Roman"/>
              </a:rPr>
              <a:t>A</a:t>
            </a:r>
            <a:r>
              <a:rPr lang="cs-CZ" sz="1200" u="sng" dirty="0">
                <a:cs typeface="Times New Roman"/>
              </a:rPr>
              <a:t> může být formálně reprezentováno působením operátoru	  na stavový vektor </a:t>
            </a:r>
            <a:r>
              <a:rPr lang="cs-CZ" sz="1200" dirty="0">
                <a:cs typeface="Times New Roman"/>
              </a:rPr>
              <a:t>	       . Jediným možným výsledkem takovéhoto působení je získání jedné z vlastních hodnot	(</a:t>
            </a:r>
            <a:r>
              <a:rPr lang="cs-CZ" sz="1200" u="sng" dirty="0">
                <a:cs typeface="Times New Roman"/>
              </a:rPr>
              <a:t>tyto jsou reálné</a:t>
            </a:r>
            <a:r>
              <a:rPr lang="cs-CZ" sz="1200" dirty="0">
                <a:cs typeface="Times New Roman"/>
              </a:rPr>
              <a:t>) daného operátoru         . Pokud je výsledkem měření pozorovatelné </a:t>
            </a:r>
            <a:r>
              <a:rPr lang="cs-CZ" sz="1200" i="1" dirty="0">
                <a:cs typeface="Times New Roman"/>
              </a:rPr>
              <a:t>A</a:t>
            </a:r>
            <a:r>
              <a:rPr lang="cs-CZ" sz="1200" dirty="0">
                <a:cs typeface="Times New Roman"/>
              </a:rPr>
              <a:t> na stavu       	      vlastní hodnota       , pak se stav systému po měření okamžitě změní na</a:t>
            </a:r>
            <a:br>
              <a:rPr lang="cs-CZ" sz="1200" dirty="0">
                <a:cs typeface="Times New Roman"/>
              </a:rPr>
            </a:b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kde 		 . Poznámka:	    je složka vektoru	       při jeho projekci na vlastní vektor          .  </a:t>
            </a: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cs typeface="Times New Roman"/>
              </a:rPr>
              <a:t>Pravděpodobnostní povaha měření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Pro diskrétní spektrum: pokud měříme </a:t>
            </a:r>
            <a:r>
              <a:rPr lang="cs-CZ" sz="1200" i="1" dirty="0">
                <a:cs typeface="Times New Roman"/>
              </a:rPr>
              <a:t>A</a:t>
            </a:r>
            <a:r>
              <a:rPr lang="cs-CZ" sz="1200" dirty="0">
                <a:cs typeface="Times New Roman"/>
              </a:rPr>
              <a:t> ve stavu	  , pak </a:t>
            </a:r>
            <a:r>
              <a:rPr lang="cs-CZ" sz="1200" u="sng" dirty="0">
                <a:cs typeface="Times New Roman"/>
              </a:rPr>
              <a:t>pravděpodobnost získání nedegenerované vlastní hodnoty        je</a:t>
            </a:r>
            <a:r>
              <a:rPr lang="cs-CZ" sz="1200" dirty="0">
                <a:cs typeface="Times New Roman"/>
              </a:rPr>
              <a:t>:</a:t>
            </a:r>
            <a:br>
              <a:rPr lang="cs-CZ" sz="1200" dirty="0">
                <a:cs typeface="Times New Roman"/>
              </a:rPr>
            </a:b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					pokud je systém před měřením již ve stavu	       pak měření </a:t>
            </a:r>
            <a:r>
              <a:rPr lang="cs-CZ" sz="1200" i="1" dirty="0">
                <a:cs typeface="Times New Roman"/>
              </a:rPr>
              <a:t>A</a:t>
            </a:r>
            <a:r>
              <a:rPr lang="cs-CZ" sz="1200" dirty="0">
                <a:cs typeface="Times New Roman"/>
              </a:rPr>
              <a:t> dává stoprocentně      :  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Pro spojité spektrum: předchozí výraz pro pravděpodobnost lze převést na hustotu pravděpodobnosti měření </a:t>
            </a:r>
            <a:r>
              <a:rPr lang="cs-CZ" sz="1200" i="1" dirty="0">
                <a:cs typeface="Times New Roman"/>
              </a:rPr>
              <a:t>A</a:t>
            </a:r>
            <a:r>
              <a:rPr lang="cs-CZ" sz="1200" dirty="0">
                <a:cs typeface="Times New Roman"/>
              </a:rPr>
              <a:t>, dá hodnotu mezi </a:t>
            </a:r>
            <a:r>
              <a:rPr lang="cs-CZ" sz="1200" i="1" dirty="0">
                <a:cs typeface="Times New Roman"/>
              </a:rPr>
              <a:t>a,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i="1" dirty="0" err="1">
                <a:cs typeface="Times New Roman"/>
              </a:rPr>
              <a:t>a+</a:t>
            </a:r>
            <a:r>
              <a:rPr lang="cs-CZ" sz="1200" dirty="0" err="1">
                <a:cs typeface="Times New Roman"/>
              </a:rPr>
              <a:t>d</a:t>
            </a:r>
            <a:r>
              <a:rPr lang="cs-CZ" sz="1200" i="1" dirty="0" err="1">
                <a:cs typeface="Times New Roman"/>
              </a:rPr>
              <a:t>a</a:t>
            </a:r>
            <a:r>
              <a:rPr lang="cs-CZ" sz="1200" i="1" dirty="0">
                <a:cs typeface="Times New Roman"/>
              </a:rPr>
              <a:t> </a:t>
            </a:r>
            <a:r>
              <a:rPr lang="cs-CZ" sz="1200" dirty="0">
                <a:cs typeface="Times New Roman"/>
              </a:rPr>
              <a:t>systému původně ve stavu             :</a:t>
            </a:r>
            <a:br>
              <a:rPr lang="cs-CZ" sz="1200" dirty="0">
                <a:cs typeface="Times New Roman"/>
              </a:rPr>
            </a:b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např. hustota pravděpodobnosti nalezení částice v intervalu </a:t>
            </a:r>
            <a:r>
              <a:rPr lang="cs-CZ" sz="1200" i="1" dirty="0" err="1">
                <a:cs typeface="Times New Roman"/>
              </a:rPr>
              <a:t>x</a:t>
            </a:r>
            <a:r>
              <a:rPr lang="cs-CZ" sz="1200" i="1" dirty="0">
                <a:cs typeface="Times New Roman"/>
              </a:rPr>
              <a:t>, </a:t>
            </a:r>
            <a:r>
              <a:rPr lang="cs-CZ" sz="1200" i="1" dirty="0" err="1">
                <a:cs typeface="Times New Roman"/>
              </a:rPr>
              <a:t>x+</a:t>
            </a:r>
            <a:r>
              <a:rPr lang="cs-CZ" sz="1200" dirty="0" err="1">
                <a:cs typeface="Times New Roman"/>
              </a:rPr>
              <a:t>d</a:t>
            </a:r>
            <a:r>
              <a:rPr lang="cs-CZ" sz="1200" i="1" dirty="0" err="1">
                <a:cs typeface="Times New Roman"/>
              </a:rPr>
              <a:t>x</a:t>
            </a:r>
            <a:r>
              <a:rPr lang="cs-CZ" sz="1200" i="1" dirty="0">
                <a:cs typeface="Times New Roman"/>
              </a:rPr>
              <a:t> </a:t>
            </a:r>
            <a:r>
              <a:rPr lang="cs-CZ" sz="1200" dirty="0">
                <a:cs typeface="Times New Roman"/>
              </a:rPr>
              <a:t>je dána výrazem:</a:t>
            </a: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cs typeface="Times New Roman"/>
              </a:rPr>
              <a:t>Časový vývoj systému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Časový </a:t>
            </a:r>
            <a:r>
              <a:rPr lang="cs-CZ" sz="1200" u="sng" dirty="0">
                <a:cs typeface="Times New Roman"/>
              </a:rPr>
              <a:t>vývoj stavového vektoru (stavu, tedy vlnové funkce) je popsán časově závislou </a:t>
            </a:r>
            <a:r>
              <a:rPr lang="cs-CZ" sz="1200" u="sng" dirty="0" err="1">
                <a:cs typeface="Times New Roman"/>
              </a:rPr>
              <a:t>Schrödingerovou</a:t>
            </a:r>
            <a:r>
              <a:rPr lang="cs-CZ" sz="1200" u="sng" dirty="0">
                <a:cs typeface="Times New Roman"/>
              </a:rPr>
              <a:t> rovnicí</a:t>
            </a:r>
            <a:r>
              <a:rPr lang="cs-CZ" sz="1200" dirty="0">
                <a:cs typeface="Times New Roman"/>
              </a:rPr>
              <a:t>: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kde	      je </a:t>
            </a:r>
            <a:r>
              <a:rPr lang="cs-CZ" sz="1200" dirty="0" err="1">
                <a:cs typeface="Times New Roman"/>
              </a:rPr>
              <a:t>Hamiltonův</a:t>
            </a:r>
            <a:r>
              <a:rPr lang="cs-CZ" sz="1200" dirty="0">
                <a:cs typeface="Times New Roman"/>
              </a:rPr>
              <a:t> operátor reprezentující celkovou energii systému: </a:t>
            </a: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pPr marL="228600" indent="-228600">
              <a:buAutoNum type="arabicPeriod"/>
            </a:pPr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832105"/>
            <a:ext cx="2801262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920CE4-46C8-023F-4357-020D3649C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323" y="1487790"/>
            <a:ext cx="368300" cy="190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F44AB9-FAD7-FB25-68F2-FA83ABBD6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6419" y="2578741"/>
            <a:ext cx="127000" cy="190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030EAF-904F-26F7-D6F1-71AD1FBD6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414" y="3124025"/>
            <a:ext cx="127000" cy="190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2ED6E4-97FF-9CB4-1C5B-F0FAA0886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623" y="3124025"/>
            <a:ext cx="368300" cy="190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9A58EE-924B-2734-D6A4-18D5230C6E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5010" y="3359150"/>
            <a:ext cx="165100" cy="139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8C5A4B-59BE-0845-1AEC-5830BC48A4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2773" y="3306136"/>
            <a:ext cx="127000" cy="190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8E72EB-34F9-08A7-C856-FDAE956A8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8630" y="3505025"/>
            <a:ext cx="317500" cy="177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D66E04-B106-CB2F-DE00-F92F26159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698" y="3505025"/>
            <a:ext cx="368300" cy="190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673052-5F66-7544-4B5F-D714B1D72E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1276" y="3539047"/>
            <a:ext cx="165100" cy="1397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D49F7AB-E6C1-1E44-061F-8D1FE7D70C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2925" y="3661954"/>
            <a:ext cx="1066800" cy="228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38BA48-21C7-4FFB-899C-249EA3D3C6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906" y="3890554"/>
            <a:ext cx="889000" cy="177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F35591-A2EA-C517-E763-C9C436FB5F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9199" y="3916726"/>
            <a:ext cx="165100" cy="1397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58DE8A8-EE58-BEB9-C8AF-32532B45D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199" y="3870502"/>
            <a:ext cx="368300" cy="1905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F00872-1F54-210A-60E2-F5F629744C2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1" r="21266" b="-49344"/>
          <a:stretch/>
        </p:blipFill>
        <p:spPr>
          <a:xfrm>
            <a:off x="6452823" y="3878625"/>
            <a:ext cx="249981" cy="26553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276881C-D551-2F3E-FFF0-9A5B0F2CF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8343" y="4421173"/>
            <a:ext cx="368300" cy="190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2CF6D1F-9BED-211A-F892-BDA7B42354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7420" y="4455195"/>
            <a:ext cx="165100" cy="139700"/>
          </a:xfrm>
          <a:prstGeom prst="rect">
            <a:avLst/>
          </a:prstGeom>
        </p:spPr>
      </p:pic>
      <p:pic>
        <p:nvPicPr>
          <p:cNvPr id="39" name="Picture 38" descr="A black symbols on a white background&#10;&#10;Description automatically generated">
            <a:extLst>
              <a:ext uri="{FF2B5EF4-FFF2-40B4-BE49-F238E27FC236}">
                <a16:creationId xmlns:a16="http://schemas.microsoft.com/office/drawing/2014/main" id="{6EED2DEA-1749-EAE8-E9B2-C2DA745567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919" y="4579006"/>
            <a:ext cx="1778000" cy="431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695EB22-DBD6-3EA9-B804-050FF51E00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1" r="21266" b="-49344"/>
          <a:stretch/>
        </p:blipFill>
        <p:spPr>
          <a:xfrm>
            <a:off x="5397208" y="4794906"/>
            <a:ext cx="249981" cy="2655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6000257-FD84-6A72-32CE-915812D590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325" y="4824267"/>
            <a:ext cx="165100" cy="1397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04B7B88-5376-2E42-A199-CFC3711DA68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8738" b="1"/>
          <a:stretch/>
        </p:blipFill>
        <p:spPr>
          <a:xfrm>
            <a:off x="7991914" y="4798502"/>
            <a:ext cx="977900" cy="1738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0D24A9A-0AEE-F0BD-783B-28B5F7565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044" y="5147170"/>
            <a:ext cx="368300" cy="190500"/>
          </a:xfrm>
          <a:prstGeom prst="rect">
            <a:avLst/>
          </a:prstGeom>
        </p:spPr>
      </p:pic>
      <p:pic>
        <p:nvPicPr>
          <p:cNvPr id="47" name="Picture 46" descr="A mathematical equation with black lines&#10;&#10;Description automatically generated with medium confidence">
            <a:extLst>
              <a:ext uri="{FF2B5EF4-FFF2-40B4-BE49-F238E27FC236}">
                <a16:creationId xmlns:a16="http://schemas.microsoft.com/office/drawing/2014/main" id="{25E37698-D724-526B-7110-B3E9F9DF4C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1333" y="5142292"/>
            <a:ext cx="2247900" cy="3937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80F28DF-0A23-2908-7691-9DCAEF7DE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7423"/>
          <a:stretch/>
        </p:blipFill>
        <p:spPr>
          <a:xfrm>
            <a:off x="5945531" y="5545122"/>
            <a:ext cx="1625600" cy="176359"/>
          </a:xfrm>
          <a:prstGeom prst="rect">
            <a:avLst/>
          </a:prstGeom>
        </p:spPr>
      </p:pic>
      <p:pic>
        <p:nvPicPr>
          <p:cNvPr id="51" name="Picture 50" descr="A black symbols on a white background&#10;&#10;Description automatically generated">
            <a:extLst>
              <a:ext uri="{FF2B5EF4-FFF2-40B4-BE49-F238E27FC236}">
                <a16:creationId xmlns:a16="http://schemas.microsoft.com/office/drawing/2014/main" id="{555BCC53-A400-BEBB-69FC-5425FAE23B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79106" y="5978442"/>
            <a:ext cx="1295400" cy="3302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2FC8317-53FE-30AD-B4D7-E75798C770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3818" y="6238559"/>
            <a:ext cx="152400" cy="1905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78931B7-EC32-CC45-76C1-B5FD5681D4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03361" y="6218544"/>
            <a:ext cx="1054100" cy="266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3EE45F-508D-50E5-938B-E6A310EDD2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4574" y="4071428"/>
            <a:ext cx="723900" cy="177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A0F10B-4FA9-1B3D-36CB-4337E1E0E4B1}"/>
              </a:ext>
            </a:extLst>
          </p:cNvPr>
          <p:cNvSpPr/>
          <p:nvPr/>
        </p:nvSpPr>
        <p:spPr>
          <a:xfrm>
            <a:off x="909827" y="3839436"/>
            <a:ext cx="919013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6" name="Picture 5" descr="A black and white image of symbols&#10;&#10;Description automatically generated with medium confidence">
            <a:extLst>
              <a:ext uri="{FF2B5EF4-FFF2-40B4-BE49-F238E27FC236}">
                <a16:creationId xmlns:a16="http://schemas.microsoft.com/office/drawing/2014/main" id="{CCA1E614-4A93-8DDE-1E77-5E43623B16F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20593" y="3871475"/>
            <a:ext cx="771321" cy="279860"/>
          </a:xfrm>
          <a:prstGeom prst="rect">
            <a:avLst/>
          </a:prstGeom>
        </p:spPr>
      </p:pic>
      <p:pic>
        <p:nvPicPr>
          <p:cNvPr id="7" name="Picture 6" descr="A black and white symbol&#10;&#10;Description automatically generated with medium confidence">
            <a:extLst>
              <a:ext uri="{FF2B5EF4-FFF2-40B4-BE49-F238E27FC236}">
                <a16:creationId xmlns:a16="http://schemas.microsoft.com/office/drawing/2014/main" id="{AF4EACAC-A248-99D8-18DC-4D45B390F97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79359" y="3951950"/>
            <a:ext cx="771322" cy="1799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273252-DD67-BCDE-BE25-73E303A665AF}"/>
              </a:ext>
            </a:extLst>
          </p:cNvPr>
          <p:cNvSpPr/>
          <p:nvPr/>
        </p:nvSpPr>
        <p:spPr>
          <a:xfrm>
            <a:off x="7220413" y="3856370"/>
            <a:ext cx="1654093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E28DDA-BA04-2FF7-CC7B-1A1DD6CD922E}"/>
              </a:ext>
            </a:extLst>
          </p:cNvPr>
          <p:cNvSpPr txBox="1"/>
          <p:nvPr/>
        </p:nvSpPr>
        <p:spPr>
          <a:xfrm>
            <a:off x="7506923" y="3674259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Vzpomeňme</a:t>
            </a:r>
            <a:r>
              <a:rPr lang="en-US" sz="10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0FC25C-0DE9-0A14-DC7A-CDAD5B9068AA}"/>
              </a:ext>
            </a:extLst>
          </p:cNvPr>
          <p:cNvSpPr txBox="1"/>
          <p:nvPr/>
        </p:nvSpPr>
        <p:spPr>
          <a:xfrm>
            <a:off x="131607" y="4021049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Vzpomeňme</a:t>
            </a:r>
            <a:r>
              <a:rPr lang="en-US" sz="1000" dirty="0"/>
              <a:t>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0F518D-02C4-D6A0-1DE4-CB99D9A9DAB2}"/>
              </a:ext>
            </a:extLst>
          </p:cNvPr>
          <p:cNvSpPr/>
          <p:nvPr/>
        </p:nvSpPr>
        <p:spPr>
          <a:xfrm>
            <a:off x="765626" y="4598621"/>
            <a:ext cx="1734293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ECDC-0B03-F25C-96E0-87545CC1B5CA}"/>
              </a:ext>
            </a:extLst>
          </p:cNvPr>
          <p:cNvSpPr/>
          <p:nvPr/>
        </p:nvSpPr>
        <p:spPr>
          <a:xfrm>
            <a:off x="7557040" y="5935271"/>
            <a:ext cx="1347670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07272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ed stamp with text&#10;&#10;Description automatically generated">
            <a:extLst>
              <a:ext uri="{FF2B5EF4-FFF2-40B4-BE49-F238E27FC236}">
                <a16:creationId xmlns:a16="http://schemas.microsoft.com/office/drawing/2014/main" id="{19156BBF-4779-46A3-9FA6-7B2FB6005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3"/>
          <a:stretch/>
        </p:blipFill>
        <p:spPr>
          <a:xfrm rot="2737194">
            <a:off x="2866240" y="645591"/>
            <a:ext cx="901056" cy="447749"/>
          </a:xfrm>
          <a:prstGeom prst="rect">
            <a:avLst/>
          </a:prstGeom>
        </p:spPr>
      </p:pic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896336"/>
            <a:ext cx="84844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Základní postuláty kvantové mechaniky</a:t>
            </a:r>
          </a:p>
          <a:p>
            <a:endParaRPr lang="cs-CZ" sz="1200" b="1" dirty="0">
              <a:cs typeface="Times New Roman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cs typeface="Times New Roman"/>
              </a:rPr>
              <a:t>Stav systému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Stav jakéhokoliv fyzikálního systému je specifikován v každém čase </a:t>
            </a:r>
            <a:r>
              <a:rPr lang="cs-CZ" sz="1200" i="1" dirty="0">
                <a:cs typeface="Times New Roman"/>
              </a:rPr>
              <a:t>t</a:t>
            </a:r>
            <a:r>
              <a:rPr lang="cs-CZ" sz="1200" dirty="0">
                <a:cs typeface="Times New Roman"/>
              </a:rPr>
              <a:t> pomocí stavového vektoru ket             (tedy vlnové funkce, pokud promítneme stavový vektor na nějakou bázi), stavový vektor obsahuje (a slouží i jako prvek k dalšímu odvození) všechny potřebné informace o systému. Jakákoliv superpozice stavových vektorů je také stavový vektor.</a:t>
            </a: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cs typeface="Times New Roman"/>
              </a:rPr>
              <a:t>Pozorovatelné a operátory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Každá fyzikální měřitelná veličina </a:t>
            </a:r>
            <a:r>
              <a:rPr lang="cs-CZ" sz="1200" i="1" dirty="0">
                <a:cs typeface="Times New Roman"/>
              </a:rPr>
              <a:t>A</a:t>
            </a:r>
            <a:r>
              <a:rPr lang="cs-CZ" sz="1200" dirty="0">
                <a:cs typeface="Times New Roman"/>
              </a:rPr>
              <a:t>, zvaná v </a:t>
            </a:r>
            <a:r>
              <a:rPr lang="cs-CZ" sz="1200" dirty="0" err="1">
                <a:cs typeface="Times New Roman"/>
              </a:rPr>
              <a:t>kv</a:t>
            </a:r>
            <a:r>
              <a:rPr lang="cs-CZ" sz="1200" dirty="0">
                <a:cs typeface="Times New Roman"/>
              </a:rPr>
              <a:t>. mechanice pozorovatelná, či dynamická proměnná, je reprezentována lineárním </a:t>
            </a:r>
            <a:r>
              <a:rPr lang="cs-CZ" sz="1200" dirty="0" err="1">
                <a:cs typeface="Times New Roman"/>
              </a:rPr>
              <a:t>hermiteovským</a:t>
            </a:r>
            <a:r>
              <a:rPr lang="cs-CZ" sz="1200" dirty="0">
                <a:cs typeface="Times New Roman"/>
              </a:rPr>
              <a:t> operátorem       jehož vlastní vektory jsou kompletní bází.</a:t>
            </a: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cs typeface="Times New Roman"/>
              </a:rPr>
              <a:t>Měření a vlastní hodnoty operátorů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Měření pozorovatelné </a:t>
            </a:r>
            <a:r>
              <a:rPr lang="cs-CZ" sz="1200" i="1" dirty="0">
                <a:cs typeface="Times New Roman"/>
              </a:rPr>
              <a:t>A</a:t>
            </a:r>
            <a:r>
              <a:rPr lang="cs-CZ" sz="1200" dirty="0">
                <a:cs typeface="Times New Roman"/>
              </a:rPr>
              <a:t> může být formálně reprezentováno působením operátoru	  na stavový vektor 	       . Jediným možným výsledkem takovéhoto působení je získání jedné z vlastních hodnot	(tyto jsou reálné) daného operátoru         . Pokud je výsledkem měření pozorovatelné </a:t>
            </a:r>
            <a:r>
              <a:rPr lang="cs-CZ" sz="1200" i="1" dirty="0">
                <a:cs typeface="Times New Roman"/>
              </a:rPr>
              <a:t>A</a:t>
            </a:r>
            <a:r>
              <a:rPr lang="cs-CZ" sz="1200" dirty="0">
                <a:cs typeface="Times New Roman"/>
              </a:rPr>
              <a:t> na stavu       	      vlastní hodnota       , pak se stav systému po měření okamžitě změní na</a:t>
            </a:r>
            <a:br>
              <a:rPr lang="cs-CZ" sz="1200" dirty="0">
                <a:cs typeface="Times New Roman"/>
              </a:rPr>
            </a:b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kde 		 . Poznámka:	    je složka vektoru	       při jeho projekci na vlastní vektor          .  </a:t>
            </a: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cs typeface="Times New Roman"/>
              </a:rPr>
              <a:t>Pravděpodobnostní povaha měření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Pro diskrétní spektrum: pokud měříme </a:t>
            </a:r>
            <a:r>
              <a:rPr lang="cs-CZ" sz="1200" i="1" dirty="0">
                <a:cs typeface="Times New Roman"/>
              </a:rPr>
              <a:t>A</a:t>
            </a:r>
            <a:r>
              <a:rPr lang="cs-CZ" sz="1200" dirty="0">
                <a:cs typeface="Times New Roman"/>
              </a:rPr>
              <a:t> ve stavu	  , pak pravděpodobnost získání nedegenerované vlastní hodnoty        je:</a:t>
            </a:r>
            <a:br>
              <a:rPr lang="cs-CZ" sz="1200" dirty="0">
                <a:cs typeface="Times New Roman"/>
              </a:rPr>
            </a:b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					pokud je systém před měřením již ve stavu	       pak měření </a:t>
            </a:r>
            <a:r>
              <a:rPr lang="cs-CZ" sz="1200" i="1" dirty="0">
                <a:cs typeface="Times New Roman"/>
              </a:rPr>
              <a:t>A</a:t>
            </a:r>
            <a:r>
              <a:rPr lang="cs-CZ" sz="1200" dirty="0">
                <a:cs typeface="Times New Roman"/>
              </a:rPr>
              <a:t> dává stoprocentně      :  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Pro spojité spektrum: předchozí výraz pro pravděpodobnost lze převést na hustotu pravděpodobnosti měření </a:t>
            </a:r>
            <a:r>
              <a:rPr lang="cs-CZ" sz="1200" i="1" dirty="0">
                <a:cs typeface="Times New Roman"/>
              </a:rPr>
              <a:t>A</a:t>
            </a:r>
            <a:r>
              <a:rPr lang="cs-CZ" sz="1200" dirty="0">
                <a:cs typeface="Times New Roman"/>
              </a:rPr>
              <a:t>, dá hodnotu mezi </a:t>
            </a:r>
            <a:r>
              <a:rPr lang="cs-CZ" sz="1200" i="1" dirty="0">
                <a:cs typeface="Times New Roman"/>
              </a:rPr>
              <a:t>a,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i="1" dirty="0" err="1">
                <a:cs typeface="Times New Roman"/>
              </a:rPr>
              <a:t>a+</a:t>
            </a:r>
            <a:r>
              <a:rPr lang="cs-CZ" sz="1200" dirty="0" err="1">
                <a:cs typeface="Times New Roman"/>
              </a:rPr>
              <a:t>d</a:t>
            </a:r>
            <a:r>
              <a:rPr lang="cs-CZ" sz="1200" i="1" dirty="0" err="1">
                <a:cs typeface="Times New Roman"/>
              </a:rPr>
              <a:t>a</a:t>
            </a:r>
            <a:r>
              <a:rPr lang="cs-CZ" sz="1200" i="1" dirty="0">
                <a:cs typeface="Times New Roman"/>
              </a:rPr>
              <a:t> </a:t>
            </a:r>
            <a:r>
              <a:rPr lang="cs-CZ" sz="1200" dirty="0">
                <a:cs typeface="Times New Roman"/>
              </a:rPr>
              <a:t>systému původně ve stavu             :</a:t>
            </a:r>
            <a:br>
              <a:rPr lang="cs-CZ" sz="1200" dirty="0">
                <a:cs typeface="Times New Roman"/>
              </a:rPr>
            </a:b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např. hustota pravděpodobnosti nalezení částice v intervalu </a:t>
            </a:r>
            <a:r>
              <a:rPr lang="cs-CZ" sz="1200" i="1" dirty="0" err="1">
                <a:cs typeface="Times New Roman"/>
              </a:rPr>
              <a:t>x</a:t>
            </a:r>
            <a:r>
              <a:rPr lang="cs-CZ" sz="1200" i="1" dirty="0">
                <a:cs typeface="Times New Roman"/>
              </a:rPr>
              <a:t>, </a:t>
            </a:r>
            <a:r>
              <a:rPr lang="cs-CZ" sz="1200" i="1" dirty="0" err="1">
                <a:cs typeface="Times New Roman"/>
              </a:rPr>
              <a:t>x+</a:t>
            </a:r>
            <a:r>
              <a:rPr lang="cs-CZ" sz="1200" dirty="0" err="1">
                <a:cs typeface="Times New Roman"/>
              </a:rPr>
              <a:t>d</a:t>
            </a:r>
            <a:r>
              <a:rPr lang="cs-CZ" sz="1200" i="1" dirty="0" err="1">
                <a:cs typeface="Times New Roman"/>
              </a:rPr>
              <a:t>x</a:t>
            </a:r>
            <a:r>
              <a:rPr lang="cs-CZ" sz="1200" i="1" dirty="0">
                <a:cs typeface="Times New Roman"/>
              </a:rPr>
              <a:t> </a:t>
            </a:r>
            <a:r>
              <a:rPr lang="cs-CZ" sz="1200" dirty="0">
                <a:cs typeface="Times New Roman"/>
              </a:rPr>
              <a:t>je dána výrazem:</a:t>
            </a: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cs typeface="Times New Roman"/>
              </a:rPr>
              <a:t>Časový vývoj systému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Časový vývoj stavového vektoru (stavu, tedy vlnové funkce) je popsán časově závislou </a:t>
            </a:r>
            <a:r>
              <a:rPr lang="cs-CZ" sz="1200" dirty="0" err="1">
                <a:cs typeface="Times New Roman"/>
              </a:rPr>
              <a:t>Schrödingerovou</a:t>
            </a:r>
            <a:r>
              <a:rPr lang="cs-CZ" sz="1200" dirty="0">
                <a:cs typeface="Times New Roman"/>
              </a:rPr>
              <a:t> rovnicí: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kde	      je </a:t>
            </a:r>
            <a:r>
              <a:rPr lang="cs-CZ" sz="1200" dirty="0" err="1">
                <a:cs typeface="Times New Roman"/>
              </a:rPr>
              <a:t>Hamiltonův</a:t>
            </a:r>
            <a:r>
              <a:rPr lang="cs-CZ" sz="1200" dirty="0">
                <a:cs typeface="Times New Roman"/>
              </a:rPr>
              <a:t> operátor reprezentující celkovou energii systému: </a:t>
            </a: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pPr marL="228600" indent="-228600">
              <a:buAutoNum type="arabicPeriod"/>
            </a:pPr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832105"/>
            <a:ext cx="2801262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920CE4-46C8-023F-4357-020D3649C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323" y="1487790"/>
            <a:ext cx="368300" cy="190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F44AB9-FAD7-FB25-68F2-FA83ABBD6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6419" y="2578741"/>
            <a:ext cx="127000" cy="190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030EAF-904F-26F7-D6F1-71AD1FBD6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414" y="3124025"/>
            <a:ext cx="127000" cy="190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2ED6E4-97FF-9CB4-1C5B-F0FAA0886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623" y="3124025"/>
            <a:ext cx="368300" cy="190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9A58EE-924B-2734-D6A4-18D5230C6E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5010" y="3359150"/>
            <a:ext cx="165100" cy="139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8C5A4B-59BE-0845-1AEC-5830BC48A4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2773" y="3306136"/>
            <a:ext cx="127000" cy="190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8E72EB-34F9-08A7-C856-FDAE956A8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8630" y="3505025"/>
            <a:ext cx="317500" cy="177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D66E04-B106-CB2F-DE00-F92F26159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698" y="3505025"/>
            <a:ext cx="368300" cy="190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673052-5F66-7544-4B5F-D714B1D72E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1276" y="3539047"/>
            <a:ext cx="165100" cy="1397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D49F7AB-E6C1-1E44-061F-8D1FE7D70C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2925" y="3661954"/>
            <a:ext cx="1066800" cy="228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38BA48-21C7-4FFB-899C-249EA3D3C6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906" y="3890554"/>
            <a:ext cx="889000" cy="177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F35591-A2EA-C517-E763-C9C436FB5F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9199" y="3916726"/>
            <a:ext cx="165100" cy="1397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58DE8A8-EE58-BEB9-C8AF-32532B45D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199" y="3870502"/>
            <a:ext cx="368300" cy="1905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F00872-1F54-210A-60E2-F5F629744C2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1" r="21266" b="-49344"/>
          <a:stretch/>
        </p:blipFill>
        <p:spPr>
          <a:xfrm>
            <a:off x="6452823" y="3878625"/>
            <a:ext cx="249981" cy="26553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276881C-D551-2F3E-FFF0-9A5B0F2CF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8343" y="4421173"/>
            <a:ext cx="368300" cy="190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2CF6D1F-9BED-211A-F892-BDA7B42354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7420" y="4455195"/>
            <a:ext cx="165100" cy="139700"/>
          </a:xfrm>
          <a:prstGeom prst="rect">
            <a:avLst/>
          </a:prstGeom>
        </p:spPr>
      </p:pic>
      <p:pic>
        <p:nvPicPr>
          <p:cNvPr id="39" name="Picture 38" descr="A black symbols on a white background&#10;&#10;Description automatically generated">
            <a:extLst>
              <a:ext uri="{FF2B5EF4-FFF2-40B4-BE49-F238E27FC236}">
                <a16:creationId xmlns:a16="http://schemas.microsoft.com/office/drawing/2014/main" id="{6EED2DEA-1749-EAE8-E9B2-C2DA745567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919" y="4579006"/>
            <a:ext cx="1778000" cy="431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695EB22-DBD6-3EA9-B804-050FF51E00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1" r="21266" b="-49344"/>
          <a:stretch/>
        </p:blipFill>
        <p:spPr>
          <a:xfrm>
            <a:off x="5397208" y="4794906"/>
            <a:ext cx="249981" cy="2655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6000257-FD84-6A72-32CE-915812D590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325" y="4824267"/>
            <a:ext cx="165100" cy="1397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04B7B88-5376-2E42-A199-CFC3711DA68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8738" b="1"/>
          <a:stretch/>
        </p:blipFill>
        <p:spPr>
          <a:xfrm>
            <a:off x="7991914" y="4798502"/>
            <a:ext cx="977900" cy="1738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0D24A9A-0AEE-F0BD-783B-28B5F7565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044" y="5147170"/>
            <a:ext cx="368300" cy="190500"/>
          </a:xfrm>
          <a:prstGeom prst="rect">
            <a:avLst/>
          </a:prstGeom>
        </p:spPr>
      </p:pic>
      <p:pic>
        <p:nvPicPr>
          <p:cNvPr id="47" name="Picture 46" descr="A mathematical equation with black lines&#10;&#10;Description automatically generated with medium confidence">
            <a:extLst>
              <a:ext uri="{FF2B5EF4-FFF2-40B4-BE49-F238E27FC236}">
                <a16:creationId xmlns:a16="http://schemas.microsoft.com/office/drawing/2014/main" id="{25E37698-D724-526B-7110-B3E9F9DF4C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1333" y="5142292"/>
            <a:ext cx="2247900" cy="3937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80F28DF-0A23-2908-7691-9DCAEF7DE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7423"/>
          <a:stretch/>
        </p:blipFill>
        <p:spPr>
          <a:xfrm>
            <a:off x="5945532" y="5545122"/>
            <a:ext cx="1625600" cy="176359"/>
          </a:xfrm>
          <a:prstGeom prst="rect">
            <a:avLst/>
          </a:prstGeom>
        </p:spPr>
      </p:pic>
      <p:pic>
        <p:nvPicPr>
          <p:cNvPr id="51" name="Picture 50" descr="A black symbols on a white background&#10;&#10;Description automatically generated">
            <a:extLst>
              <a:ext uri="{FF2B5EF4-FFF2-40B4-BE49-F238E27FC236}">
                <a16:creationId xmlns:a16="http://schemas.microsoft.com/office/drawing/2014/main" id="{555BCC53-A400-BEBB-69FC-5425FAE23B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79106" y="5978442"/>
            <a:ext cx="1295400" cy="3302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2FC8317-53FE-30AD-B4D7-E75798C770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3818" y="6238559"/>
            <a:ext cx="152400" cy="1905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78931B7-EC32-CC45-76C1-B5FD5681D4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03361" y="6218544"/>
            <a:ext cx="1054100" cy="266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3EE45F-508D-50E5-938B-E6A310EDD2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4574" y="4071428"/>
            <a:ext cx="723900" cy="177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A0F10B-4FA9-1B3D-36CB-4337E1E0E4B1}"/>
              </a:ext>
            </a:extLst>
          </p:cNvPr>
          <p:cNvSpPr/>
          <p:nvPr/>
        </p:nvSpPr>
        <p:spPr>
          <a:xfrm>
            <a:off x="909827" y="3839436"/>
            <a:ext cx="919013" cy="4001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6" name="Picture 5" descr="A black and white image of symbols&#10;&#10;Description automatically generated with medium confidence">
            <a:extLst>
              <a:ext uri="{FF2B5EF4-FFF2-40B4-BE49-F238E27FC236}">
                <a16:creationId xmlns:a16="http://schemas.microsoft.com/office/drawing/2014/main" id="{CCA1E614-4A93-8DDE-1E77-5E43623B16F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20593" y="3871475"/>
            <a:ext cx="771321" cy="279860"/>
          </a:xfrm>
          <a:prstGeom prst="rect">
            <a:avLst/>
          </a:prstGeom>
        </p:spPr>
      </p:pic>
      <p:pic>
        <p:nvPicPr>
          <p:cNvPr id="7" name="Picture 6" descr="A black and white symbol&#10;&#10;Description automatically generated with medium confidence">
            <a:extLst>
              <a:ext uri="{FF2B5EF4-FFF2-40B4-BE49-F238E27FC236}">
                <a16:creationId xmlns:a16="http://schemas.microsoft.com/office/drawing/2014/main" id="{AF4EACAC-A248-99D8-18DC-4D45B390F97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79359" y="3951950"/>
            <a:ext cx="771322" cy="1799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273252-DD67-BCDE-BE25-73E303A665AF}"/>
              </a:ext>
            </a:extLst>
          </p:cNvPr>
          <p:cNvSpPr/>
          <p:nvPr/>
        </p:nvSpPr>
        <p:spPr>
          <a:xfrm>
            <a:off x="7220413" y="3856370"/>
            <a:ext cx="1654093" cy="4001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E28DDA-BA04-2FF7-CC7B-1A1DD6CD922E}"/>
              </a:ext>
            </a:extLst>
          </p:cNvPr>
          <p:cNvSpPr txBox="1"/>
          <p:nvPr/>
        </p:nvSpPr>
        <p:spPr>
          <a:xfrm>
            <a:off x="7506923" y="3674259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Vzpomeňme</a:t>
            </a:r>
            <a:r>
              <a:rPr lang="en-US" sz="10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0FC25C-0DE9-0A14-DC7A-CDAD5B9068AA}"/>
              </a:ext>
            </a:extLst>
          </p:cNvPr>
          <p:cNvSpPr txBox="1"/>
          <p:nvPr/>
        </p:nvSpPr>
        <p:spPr>
          <a:xfrm>
            <a:off x="131607" y="4021049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Vzpomeňme</a:t>
            </a:r>
            <a:r>
              <a:rPr lang="en-US" sz="1000" dirty="0"/>
              <a:t>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0F518D-02C4-D6A0-1DE4-CB99D9A9DAB2}"/>
              </a:ext>
            </a:extLst>
          </p:cNvPr>
          <p:cNvSpPr/>
          <p:nvPr/>
        </p:nvSpPr>
        <p:spPr>
          <a:xfrm>
            <a:off x="765626" y="4598621"/>
            <a:ext cx="1734293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ECDC-0B03-F25C-96E0-87545CC1B5CA}"/>
              </a:ext>
            </a:extLst>
          </p:cNvPr>
          <p:cNvSpPr/>
          <p:nvPr/>
        </p:nvSpPr>
        <p:spPr>
          <a:xfrm>
            <a:off x="7557040" y="5935271"/>
            <a:ext cx="1347670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0CDF2C-770C-46A6-90C8-AC483CC746BD}"/>
              </a:ext>
            </a:extLst>
          </p:cNvPr>
          <p:cNvSpPr/>
          <p:nvPr/>
        </p:nvSpPr>
        <p:spPr>
          <a:xfrm>
            <a:off x="263214" y="1276516"/>
            <a:ext cx="8706600" cy="4473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F1BE5F-BB0F-D165-DDA0-290E12AEB0CE}"/>
              </a:ext>
            </a:extLst>
          </p:cNvPr>
          <p:cNvSpPr/>
          <p:nvPr/>
        </p:nvSpPr>
        <p:spPr>
          <a:xfrm>
            <a:off x="263214" y="5822351"/>
            <a:ext cx="8706600" cy="704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EECC16-0046-8D9F-0A4B-19C94841AEAA}"/>
              </a:ext>
            </a:extLst>
          </p:cNvPr>
          <p:cNvSpPr txBox="1"/>
          <p:nvPr/>
        </p:nvSpPr>
        <p:spPr>
          <a:xfrm rot="1783684">
            <a:off x="6502094" y="6164735"/>
            <a:ext cx="1709507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400" dirty="0"/>
              <a:t>Vývoj systému v čase</a:t>
            </a:r>
            <a:endParaRPr lang="cs-CZ" sz="1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622242-E972-6D2B-A8A0-4811C571DE22}"/>
              </a:ext>
            </a:extLst>
          </p:cNvPr>
          <p:cNvSpPr txBox="1"/>
          <p:nvPr/>
        </p:nvSpPr>
        <p:spPr>
          <a:xfrm rot="1836011">
            <a:off x="7465767" y="1040015"/>
            <a:ext cx="1716111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400" dirty="0"/>
              <a:t>Stav systému v čase </a:t>
            </a:r>
            <a:r>
              <a:rPr lang="cs-CZ" sz="1400" i="1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63773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1307309"/>
            <a:ext cx="848440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1. Stav systému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 </a:t>
            </a:r>
            <a:r>
              <a:rPr lang="cs-CZ" sz="1200" u="sng" dirty="0">
                <a:cs typeface="Times New Roman"/>
              </a:rPr>
              <a:t>matematickému popsání kvantového systému používáme tedy komplexní funkci, která patří do Hilbertova prostoru</a:t>
            </a:r>
            <a:r>
              <a:rPr lang="cs-CZ" sz="1200" dirty="0">
                <a:cs typeface="Times New Roman"/>
              </a:rPr>
              <a:t>, tzv. ket vektor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	, který obsahuje veškeré informace o studovaném systému a ze kterého můžeme spočítat veškeré fyzikální veličiny, které nás zajímají. Jak jsme již ukázali, tento vektor můžeme reprezentovat dvěma způsoby:</a:t>
            </a:r>
          </a:p>
          <a:p>
            <a:endParaRPr lang="cs-CZ" sz="1200" dirty="0">
              <a:cs typeface="Times New Roman"/>
            </a:endParaRPr>
          </a:p>
          <a:p>
            <a:pPr marL="171450" indent="-171450">
              <a:buFontTx/>
              <a:buChar char="-"/>
            </a:pPr>
            <a:r>
              <a:rPr lang="cs-CZ" sz="1200" dirty="0">
                <a:cs typeface="Times New Roman"/>
              </a:rPr>
              <a:t>Jako </a:t>
            </a:r>
            <a:r>
              <a:rPr lang="cs-CZ" sz="1200" u="sng" dirty="0">
                <a:cs typeface="Times New Roman"/>
              </a:rPr>
              <a:t>vlnovou funkci v souřadnicové reprezentaci</a:t>
            </a:r>
            <a:r>
              <a:rPr lang="cs-CZ" sz="1200" dirty="0">
                <a:cs typeface="Times New Roman"/>
              </a:rPr>
              <a:t>:</a:t>
            </a:r>
          </a:p>
          <a:p>
            <a:pPr marL="171450" indent="-171450">
              <a:buFontTx/>
              <a:buChar char="-"/>
            </a:pPr>
            <a:endParaRPr lang="cs-CZ" sz="1200" dirty="0">
              <a:cs typeface="Times New Roman"/>
            </a:endParaRPr>
          </a:p>
          <a:p>
            <a:pPr marL="171450" indent="-171450">
              <a:buFontTx/>
              <a:buChar char="-"/>
            </a:pPr>
            <a:r>
              <a:rPr lang="cs-CZ" sz="1200" dirty="0">
                <a:cs typeface="Times New Roman"/>
              </a:rPr>
              <a:t>Jako </a:t>
            </a:r>
            <a:r>
              <a:rPr lang="cs-CZ" sz="1200" u="sng" dirty="0">
                <a:cs typeface="Times New Roman"/>
              </a:rPr>
              <a:t>vlnovou funkci v </a:t>
            </a:r>
            <a:r>
              <a:rPr lang="cs-CZ" sz="1200" u="sng" dirty="0" err="1">
                <a:cs typeface="Times New Roman"/>
              </a:rPr>
              <a:t>hybnostní</a:t>
            </a:r>
            <a:r>
              <a:rPr lang="cs-CZ" sz="1200" u="sng" dirty="0">
                <a:cs typeface="Times New Roman"/>
              </a:rPr>
              <a:t>/momentové reprezentaci</a:t>
            </a:r>
            <a:r>
              <a:rPr lang="cs-CZ" sz="1200" dirty="0">
                <a:cs typeface="Times New Roman"/>
              </a:rPr>
              <a:t>:</a:t>
            </a:r>
          </a:p>
          <a:p>
            <a:pPr marL="171450" indent="-171450">
              <a:buFontTx/>
              <a:buChar char="-"/>
            </a:pPr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Čili abychom například popsali v kvantové mechanice 1D částici, použijeme vlnovou funkci		namísto dvou reálných čísel (souřadnice </a:t>
            </a:r>
            <a:r>
              <a:rPr lang="cs-CZ" sz="1200" i="1" dirty="0" err="1">
                <a:cs typeface="Times New Roman"/>
              </a:rPr>
              <a:t>x</a:t>
            </a:r>
            <a:r>
              <a:rPr lang="cs-CZ" sz="1200" dirty="0">
                <a:cs typeface="Times New Roman"/>
              </a:rPr>
              <a:t> a hybnost </a:t>
            </a:r>
            <a:r>
              <a:rPr lang="cs-CZ" sz="1200" i="1" dirty="0">
                <a:cs typeface="Times New Roman"/>
              </a:rPr>
              <a:t>p</a:t>
            </a:r>
            <a:r>
              <a:rPr lang="cs-CZ" sz="1200" dirty="0">
                <a:cs typeface="Times New Roman"/>
              </a:rPr>
              <a:t>) jako to děláme v klasické mechanice.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Takováto </a:t>
            </a:r>
            <a:r>
              <a:rPr lang="cs-CZ" sz="1200" u="sng" dirty="0">
                <a:cs typeface="Times New Roman"/>
              </a:rPr>
              <a:t>matematická funkce (stavový vektor) ovšem musí reprezentovat fyzikální systém</a:t>
            </a:r>
            <a:r>
              <a:rPr lang="cs-CZ" sz="1200" dirty="0">
                <a:cs typeface="Times New Roman"/>
              </a:rPr>
              <a:t>, musí mít fyzikální smysl. Jaké jsou tedy matematické nároky na to, abychom z obecné vlnové funkce získali takovou, která popisuje fyzikální realitu?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Už jsme si to říkali, jedná se o tzv. </a:t>
            </a:r>
            <a:r>
              <a:rPr lang="cs-CZ" sz="1200" u="sng" dirty="0">
                <a:cs typeface="Times New Roman"/>
              </a:rPr>
              <a:t>standardní podmínky</a:t>
            </a:r>
            <a:r>
              <a:rPr lang="cs-CZ" sz="1200" dirty="0">
                <a:cs typeface="Times New Roman"/>
              </a:rPr>
              <a:t>, pro vlnovou funkci i její první derivaci podle souřadnice:</a:t>
            </a:r>
          </a:p>
          <a:p>
            <a:endParaRPr lang="cs-CZ" sz="1200" dirty="0">
              <a:cs typeface="Times New Roman"/>
            </a:endParaRPr>
          </a:p>
          <a:p>
            <a:pPr marL="171450" indent="-171450">
              <a:buFontTx/>
              <a:buChar char="-"/>
            </a:pPr>
            <a:r>
              <a:rPr lang="cs-CZ" sz="1200" b="1" dirty="0">
                <a:cs typeface="Times New Roman"/>
              </a:rPr>
              <a:t>Konečnost/omezenost funkcí</a:t>
            </a:r>
            <a:r>
              <a:rPr lang="cs-CZ" sz="1200" dirty="0">
                <a:cs typeface="Times New Roman"/>
              </a:rPr>
              <a:t> – tj. nemůže jít např. exponenciálně do nekonečna – nezapomeňme, počítáme z ní hustotu pravděpodobnosti!</a:t>
            </a:r>
          </a:p>
          <a:p>
            <a:pPr marL="171450" indent="-171450">
              <a:buFontTx/>
              <a:buChar char="-"/>
            </a:pPr>
            <a:endParaRPr lang="cs-CZ" sz="1200" dirty="0">
              <a:cs typeface="Times New Roman"/>
            </a:endParaRPr>
          </a:p>
          <a:p>
            <a:pPr marL="171450" indent="-171450">
              <a:buFontTx/>
              <a:buChar char="-"/>
            </a:pPr>
            <a:r>
              <a:rPr lang="cs-CZ" sz="1200" b="1" dirty="0">
                <a:cs typeface="Times New Roman"/>
              </a:rPr>
              <a:t>Funkce musí být spojité (včetně prvních derivací) </a:t>
            </a:r>
            <a:r>
              <a:rPr lang="cs-CZ" sz="1200" dirty="0">
                <a:cs typeface="Times New Roman"/>
              </a:rPr>
              <a:t>– podmínka pro možnost je derivovat a tedy počítat </a:t>
            </a:r>
            <a:r>
              <a:rPr lang="cs-CZ" sz="1200" dirty="0" err="1">
                <a:cs typeface="Times New Roman"/>
              </a:rPr>
              <a:t>Schrödingerovu</a:t>
            </a:r>
            <a:r>
              <a:rPr lang="cs-CZ" sz="1200" dirty="0">
                <a:cs typeface="Times New Roman"/>
              </a:rPr>
              <a:t> rovnici! </a:t>
            </a:r>
          </a:p>
          <a:p>
            <a:pPr marL="171450" indent="-171450">
              <a:buFontTx/>
              <a:buChar char="-"/>
            </a:pPr>
            <a:endParaRPr lang="cs-CZ" sz="1200" dirty="0">
              <a:cs typeface="Times New Roman"/>
            </a:endParaRPr>
          </a:p>
          <a:p>
            <a:pPr marL="171450" indent="-171450">
              <a:buFontTx/>
              <a:buChar char="-"/>
            </a:pPr>
            <a:r>
              <a:rPr lang="cs-CZ" sz="1200" b="1" dirty="0">
                <a:cs typeface="Times New Roman"/>
              </a:rPr>
              <a:t>Jednoznačnost</a:t>
            </a:r>
            <a:r>
              <a:rPr lang="cs-CZ" sz="1200" dirty="0">
                <a:cs typeface="Times New Roman"/>
              </a:rPr>
              <a:t> – jedné pozici nemohou náležet různé pravděpodobnosti stavu.</a:t>
            </a:r>
          </a:p>
          <a:p>
            <a:pPr marL="171450" indent="-171450">
              <a:buFontTx/>
              <a:buChar char="-"/>
            </a:pPr>
            <a:endParaRPr lang="cs-CZ" sz="1200" dirty="0">
              <a:cs typeface="Times New Roman"/>
            </a:endParaRPr>
          </a:p>
          <a:p>
            <a:pPr marL="171450" indent="-171450">
              <a:buFontTx/>
              <a:buChar char="-"/>
            </a:pPr>
            <a:r>
              <a:rPr lang="cs-CZ" sz="1200" dirty="0">
                <a:cs typeface="Times New Roman"/>
              </a:rPr>
              <a:t>Pro vázané stavy musí být </a:t>
            </a:r>
            <a:r>
              <a:rPr lang="cs-CZ" sz="1200" b="1" dirty="0">
                <a:cs typeface="Times New Roman"/>
              </a:rPr>
              <a:t>kvadraticky </a:t>
            </a:r>
            <a:r>
              <a:rPr lang="cs-CZ" sz="1200" b="1" dirty="0" err="1">
                <a:cs typeface="Times New Roman"/>
              </a:rPr>
              <a:t>integrovatelné</a:t>
            </a:r>
            <a:r>
              <a:rPr lang="cs-CZ" sz="1200" b="1" dirty="0">
                <a:cs typeface="Times New Roman"/>
              </a:rPr>
              <a:t> </a:t>
            </a:r>
            <a:r>
              <a:rPr lang="cs-CZ" sz="1200" dirty="0">
                <a:cs typeface="Times New Roman"/>
              </a:rPr>
              <a:t>– jak již diskutováno dříve. </a:t>
            </a:r>
            <a:r>
              <a:rPr lang="en-US" sz="1200" dirty="0" err="1">
                <a:cs typeface="Times New Roman"/>
              </a:rPr>
              <a:t>V</a:t>
            </a:r>
            <a:r>
              <a:rPr lang="en-US" sz="1200" dirty="0" err="1"/>
              <a:t>olná</a:t>
            </a:r>
            <a:r>
              <a:rPr lang="en-US" sz="1200" dirty="0"/>
              <a:t> </a:t>
            </a:r>
            <a:r>
              <a:rPr lang="en-US" sz="1200" dirty="0" err="1"/>
              <a:t>částice</a:t>
            </a:r>
            <a:r>
              <a:rPr lang="en-US" sz="1200" dirty="0"/>
              <a:t> </a:t>
            </a:r>
            <a:r>
              <a:rPr lang="en-US" sz="1200" dirty="0" err="1"/>
              <a:t>nemůže</a:t>
            </a:r>
            <a:r>
              <a:rPr lang="en-US" sz="1200" dirty="0"/>
              <a:t> </a:t>
            </a:r>
            <a:r>
              <a:rPr lang="en-US" sz="1200" dirty="0" err="1"/>
              <a:t>mít</a:t>
            </a:r>
            <a:r>
              <a:rPr lang="en-US" sz="1200" dirty="0"/>
              <a:t> </a:t>
            </a:r>
            <a:r>
              <a:rPr lang="en-US" sz="1200" dirty="0" err="1"/>
              <a:t>ostře</a:t>
            </a:r>
            <a:r>
              <a:rPr lang="en-US" sz="1200" dirty="0"/>
              <a:t> </a:t>
            </a:r>
            <a:r>
              <a:rPr lang="en-US" sz="1200" dirty="0" err="1"/>
              <a:t>definovanou</a:t>
            </a:r>
            <a:r>
              <a:rPr lang="en-US" sz="1200" dirty="0"/>
              <a:t> </a:t>
            </a:r>
            <a:r>
              <a:rPr lang="en-US" sz="1200" dirty="0" err="1"/>
              <a:t>hybnost</a:t>
            </a:r>
            <a:r>
              <a:rPr lang="en-US" sz="1200" dirty="0"/>
              <a:t> </a:t>
            </a:r>
            <a:r>
              <a:rPr lang="en-US" sz="1200" dirty="0" err="1"/>
              <a:t>či</a:t>
            </a:r>
            <a:r>
              <a:rPr lang="en-US" sz="1200" dirty="0"/>
              <a:t> </a:t>
            </a:r>
            <a:r>
              <a:rPr lang="en-US" sz="1200" dirty="0" err="1"/>
              <a:t>energii</a:t>
            </a:r>
            <a:r>
              <a:rPr lang="en-US" sz="1200" dirty="0"/>
              <a:t> &gt; </a:t>
            </a:r>
            <a:r>
              <a:rPr lang="en-US" sz="1200" dirty="0" err="1"/>
              <a:t>vlnová</a:t>
            </a:r>
            <a:r>
              <a:rPr lang="en-US" sz="1200" dirty="0"/>
              <a:t> </a:t>
            </a:r>
            <a:r>
              <a:rPr lang="en-US" sz="1200" dirty="0" err="1"/>
              <a:t>klubka</a:t>
            </a:r>
            <a:r>
              <a:rPr lang="en-US" sz="1200" dirty="0"/>
              <a:t>.</a:t>
            </a:r>
          </a:p>
          <a:p>
            <a:pPr marL="171450" indent="-171450">
              <a:buFontTx/>
              <a:buChar char="-"/>
            </a:pPr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1243078"/>
            <a:ext cx="1763293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82C2F-2DF6-DAF3-D386-E1A037DD7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95" y="1910843"/>
            <a:ext cx="489415" cy="209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9029EF-CAFD-0A4C-6911-CD6768072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902" y="2459273"/>
            <a:ext cx="1214828" cy="206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8DA98F-B312-3FC0-DDCC-A8E12BB8AE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6911" y="2815794"/>
            <a:ext cx="1214828" cy="1932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9F1488-7E13-0284-6C15-FB47F22DF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5472" y="3161371"/>
            <a:ext cx="530612" cy="2251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AD06F0-D5F6-D369-AE8B-BCA6853901B8}"/>
              </a:ext>
            </a:extLst>
          </p:cNvPr>
          <p:cNvSpPr/>
          <p:nvPr/>
        </p:nvSpPr>
        <p:spPr>
          <a:xfrm>
            <a:off x="263214" y="3161371"/>
            <a:ext cx="8539026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1" name="Picture 10" descr="A group of math equations&#10;&#10;Description automatically generated">
            <a:extLst>
              <a:ext uri="{FF2B5EF4-FFF2-40B4-BE49-F238E27FC236}">
                <a16:creationId xmlns:a16="http://schemas.microsoft.com/office/drawing/2014/main" id="{08DE1F52-03F5-BFA4-9B61-1C2F672A51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4262" y="2154830"/>
            <a:ext cx="1919633" cy="8725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1F4300-FE33-45A3-6736-BC03327D72A8}"/>
              </a:ext>
            </a:extLst>
          </p:cNvPr>
          <p:cNvSpPr txBox="1"/>
          <p:nvPr/>
        </p:nvSpPr>
        <p:spPr>
          <a:xfrm>
            <a:off x="5742985" y="2419076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Vzpomeňme</a:t>
            </a:r>
            <a:r>
              <a:rPr lang="en-US" sz="1000" dirty="0"/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6C61B7-4094-2138-F68A-DC5E9F8731C7}"/>
              </a:ext>
            </a:extLst>
          </p:cNvPr>
          <p:cNvSpPr/>
          <p:nvPr/>
        </p:nvSpPr>
        <p:spPr>
          <a:xfrm>
            <a:off x="5788140" y="2154831"/>
            <a:ext cx="2740911" cy="9367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55369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1598621"/>
            <a:ext cx="84844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dirty="0">
                <a:cs typeface="Times New Roman"/>
              </a:rPr>
              <a:t>Stav systému</a:t>
            </a:r>
            <a:br>
              <a:rPr lang="cs-CZ" sz="1200" dirty="0">
                <a:cs typeface="Times New Roman"/>
              </a:rPr>
            </a:b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r>
              <a:rPr lang="cs-CZ" sz="1200" b="1" dirty="0">
                <a:cs typeface="Times New Roman"/>
              </a:rPr>
              <a:t>Hustota pravděpodobnosti:</a:t>
            </a:r>
            <a:br>
              <a:rPr lang="cs-CZ" sz="1200" b="1" dirty="0">
                <a:cs typeface="Times New Roman"/>
              </a:rPr>
            </a:br>
            <a:endParaRPr lang="cs-CZ" sz="1200" b="1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O smyslu vlnové funkce jsme také hovořili ve spojitosti s Bornem, pouze druhá mocnina její amplitudy 		má fyzikální význam a to jako hustota pravděpodobnosti. Pak		  vyjadřuje </a:t>
            </a:r>
            <a:r>
              <a:rPr lang="cs-CZ" sz="1200" u="sng" dirty="0">
                <a:cs typeface="Times New Roman"/>
              </a:rPr>
              <a:t>pravděpodobnost nalezení částice v čase </a:t>
            </a:r>
            <a:r>
              <a:rPr lang="cs-CZ" sz="1200" i="1" u="sng" dirty="0">
                <a:cs typeface="Times New Roman"/>
              </a:rPr>
              <a:t>t </a:t>
            </a:r>
            <a:r>
              <a:rPr lang="cs-CZ" sz="1200" u="sng" dirty="0">
                <a:cs typeface="Times New Roman"/>
              </a:rPr>
              <a:t>v objemu</a:t>
            </a:r>
            <a:r>
              <a:rPr lang="cs-CZ" sz="1200" dirty="0">
                <a:cs typeface="Times New Roman"/>
              </a:rPr>
              <a:t>	     lokalizovaném v intervalu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 zopakování: </a:t>
            </a:r>
            <a:r>
              <a:rPr lang="cs-CZ" sz="1200" u="sng" dirty="0">
                <a:cs typeface="Times New Roman"/>
              </a:rPr>
              <a:t>celková pravděpodobnost nalezení částice kdekoliv v prostoru je rovna jedné</a:t>
            </a:r>
            <a:r>
              <a:rPr lang="cs-CZ" sz="1200" dirty="0">
                <a:cs typeface="Times New Roman"/>
              </a:rPr>
              <a:t>…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Vlnová funkce, která splňuje výšeuvedenou relaci se nazývá </a:t>
            </a:r>
            <a:r>
              <a:rPr lang="cs-CZ" sz="1200" u="sng" dirty="0">
                <a:cs typeface="Times New Roman"/>
              </a:rPr>
              <a:t>normalizovanou</a:t>
            </a:r>
            <a:r>
              <a:rPr lang="cs-CZ" sz="1200" dirty="0">
                <a:cs typeface="Times New Roman"/>
              </a:rPr>
              <a:t>. Jednotkově pak platí pro	        , že má rozměr		, kde</a:t>
            </a:r>
            <a:r>
              <a:rPr lang="cs-CZ" sz="1200" i="1" dirty="0">
                <a:cs typeface="Times New Roman"/>
              </a:rPr>
              <a:t> L </a:t>
            </a:r>
            <a:r>
              <a:rPr lang="cs-CZ" sz="1200" dirty="0">
                <a:cs typeface="Times New Roman"/>
              </a:rPr>
              <a:t>je délka. Dále:			     Je dobré si uvědomit, že 	            a		, kde 	   je reálné číslo, reprezentují stejný stav. Proč? … Význam pro hustotu pravděpodobnosti?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 pochopení, která z následujících funkcí reprezentuje fyzikálně akceptovatelnou vlnovou funkci? Proč?</a:t>
            </a: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1534390"/>
            <a:ext cx="1763293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6" name="Picture 5" descr="A group of black symbols&#10;&#10;Description automatically generated">
            <a:extLst>
              <a:ext uri="{FF2B5EF4-FFF2-40B4-BE49-F238E27FC236}">
                <a16:creationId xmlns:a16="http://schemas.microsoft.com/office/drawing/2014/main" id="{8A5BF710-C521-A239-E50A-CD9444ED7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375" y="2555009"/>
            <a:ext cx="544561" cy="192198"/>
          </a:xfrm>
          <a:prstGeom prst="rect">
            <a:avLst/>
          </a:prstGeom>
        </p:spPr>
      </p:pic>
      <p:pic>
        <p:nvPicPr>
          <p:cNvPr id="11" name="Picture 10" descr="A group of black symbols&#10;&#10;Description automatically generated">
            <a:extLst>
              <a:ext uri="{FF2B5EF4-FFF2-40B4-BE49-F238E27FC236}">
                <a16:creationId xmlns:a16="http://schemas.microsoft.com/office/drawing/2014/main" id="{8750C597-3C3E-688E-ABCD-2682769AF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713" y="2718014"/>
            <a:ext cx="755650" cy="209550"/>
          </a:xfrm>
          <a:prstGeom prst="rect">
            <a:avLst/>
          </a:prstGeom>
        </p:spPr>
      </p:pic>
      <p:pic>
        <p:nvPicPr>
          <p:cNvPr id="14" name="Picture 1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5A75BB4-C9CB-6233-7CC9-0A3EEB8A0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357" y="2737018"/>
            <a:ext cx="274308" cy="2016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8DDE13-7ACA-4449-1302-8B05A285EB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2311" y="2948600"/>
            <a:ext cx="800100" cy="1460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990AAA-4CD7-72FD-9EF0-E78FBFEB189E}"/>
              </a:ext>
            </a:extLst>
          </p:cNvPr>
          <p:cNvSpPr txBox="1"/>
          <p:nvPr/>
        </p:nvSpPr>
        <p:spPr>
          <a:xfrm>
            <a:off x="2129353" y="2881694"/>
            <a:ext cx="25840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/>
              <a:t>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7DC5B1C-41AD-BA63-15C2-6501E469AF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9946" y="3475187"/>
            <a:ext cx="3567980" cy="410417"/>
          </a:xfrm>
          <a:prstGeom prst="rect">
            <a:avLst/>
          </a:prstGeom>
        </p:spPr>
      </p:pic>
      <p:pic>
        <p:nvPicPr>
          <p:cNvPr id="22" name="Picture 21" descr="A group of black symbols&#10;&#10;Description automatically generated">
            <a:extLst>
              <a:ext uri="{FF2B5EF4-FFF2-40B4-BE49-F238E27FC236}">
                <a16:creationId xmlns:a16="http://schemas.microsoft.com/office/drawing/2014/main" id="{E84014F1-6CEF-3058-CBC1-CCA7D8243D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0870" y="4020342"/>
            <a:ext cx="298450" cy="184150"/>
          </a:xfrm>
          <a:prstGeom prst="rect">
            <a:avLst/>
          </a:prstGeom>
        </p:spPr>
      </p:pic>
      <p:pic>
        <p:nvPicPr>
          <p:cNvPr id="24" name="Picture 23" descr="A black square root of a square&#10;&#10;Description automatically generated">
            <a:extLst>
              <a:ext uri="{FF2B5EF4-FFF2-40B4-BE49-F238E27FC236}">
                <a16:creationId xmlns:a16="http://schemas.microsoft.com/office/drawing/2014/main" id="{95A2674C-2229-E237-3ECC-BC18CFECF1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3483" y="4013992"/>
            <a:ext cx="412750" cy="190500"/>
          </a:xfrm>
          <a:prstGeom prst="rect">
            <a:avLst/>
          </a:prstGeom>
        </p:spPr>
      </p:pic>
      <p:pic>
        <p:nvPicPr>
          <p:cNvPr id="26" name="Picture 25" descr="A black number and equal sign&#10;&#10;Description automatically generated">
            <a:extLst>
              <a:ext uri="{FF2B5EF4-FFF2-40B4-BE49-F238E27FC236}">
                <a16:creationId xmlns:a16="http://schemas.microsoft.com/office/drawing/2014/main" id="{F2FE1739-3684-8997-D56C-DAC0CB7912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9698" y="4209845"/>
            <a:ext cx="1135411" cy="229868"/>
          </a:xfrm>
          <a:prstGeom prst="rect">
            <a:avLst/>
          </a:prstGeom>
        </p:spPr>
      </p:pic>
      <p:pic>
        <p:nvPicPr>
          <p:cNvPr id="28" name="Picture 27" descr="A black and white image of a smiley face and arrow&#10;&#10;Description automatically generated">
            <a:extLst>
              <a:ext uri="{FF2B5EF4-FFF2-40B4-BE49-F238E27FC236}">
                <a16:creationId xmlns:a16="http://schemas.microsoft.com/office/drawing/2014/main" id="{00A9B33B-9ADC-4545-365C-A764E95CE4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1639" y="4204492"/>
            <a:ext cx="406400" cy="190500"/>
          </a:xfrm>
          <a:prstGeom prst="rect">
            <a:avLst/>
          </a:prstGeom>
        </p:spPr>
      </p:pic>
      <p:pic>
        <p:nvPicPr>
          <p:cNvPr id="30" name="Picture 29" descr="A black symbols on a white background&#10;&#10;Description automatically generated">
            <a:extLst>
              <a:ext uri="{FF2B5EF4-FFF2-40B4-BE49-F238E27FC236}">
                <a16:creationId xmlns:a16="http://schemas.microsoft.com/office/drawing/2014/main" id="{1F0232F2-8DC1-6A65-1845-FDEEEDE249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0555" y="4186647"/>
            <a:ext cx="684561" cy="2083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6197EDF-BC65-EDC7-EF88-E71F53F4BF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6965" y="4226844"/>
            <a:ext cx="161323" cy="16132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3943FF33-BE7D-08B6-1DFA-A6B488CCC73F}"/>
              </a:ext>
            </a:extLst>
          </p:cNvPr>
          <p:cNvGrpSpPr/>
          <p:nvPr/>
        </p:nvGrpSpPr>
        <p:grpSpPr>
          <a:xfrm>
            <a:off x="1554925" y="5106289"/>
            <a:ext cx="4250191" cy="317347"/>
            <a:chOff x="1554925" y="4789159"/>
            <a:chExt cx="6454943" cy="481967"/>
          </a:xfrm>
        </p:grpSpPr>
        <p:pic>
          <p:nvPicPr>
            <p:cNvPr id="34" name="Picture 33" descr="A black symbol with a white background&#10;&#10;Description automatically generated">
              <a:extLst>
                <a:ext uri="{FF2B5EF4-FFF2-40B4-BE49-F238E27FC236}">
                  <a16:creationId xmlns:a16="http://schemas.microsoft.com/office/drawing/2014/main" id="{C1A9BC3C-32C0-9031-9A01-2227D3934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554925" y="4864726"/>
              <a:ext cx="965200" cy="4064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ECA32BF-9D75-CE4F-73AA-0150884F1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508250" y="4875715"/>
              <a:ext cx="4127500" cy="355600"/>
            </a:xfrm>
            <a:prstGeom prst="rect">
              <a:avLst/>
            </a:prstGeom>
          </p:spPr>
        </p:pic>
        <p:pic>
          <p:nvPicPr>
            <p:cNvPr id="38" name="Picture 37" descr="A black symbol with a white background&#10;&#10;Description automatically generated">
              <a:extLst>
                <a:ext uri="{FF2B5EF4-FFF2-40B4-BE49-F238E27FC236}">
                  <a16:creationId xmlns:a16="http://schemas.microsoft.com/office/drawing/2014/main" id="{226AB0D4-4DFD-94A0-1C10-E61F7C0A8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765268" y="4882065"/>
              <a:ext cx="1244600" cy="3429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CFBD38E-9E94-F700-7F0D-AB43D6C895CA}"/>
                </a:ext>
              </a:extLst>
            </p:cNvPr>
            <p:cNvSpPr txBox="1"/>
            <p:nvPr/>
          </p:nvSpPr>
          <p:spPr>
            <a:xfrm>
              <a:off x="6512981" y="4789159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,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28D6E5C-99B8-D55E-213B-3EA1CC97C2A1}"/>
              </a:ext>
            </a:extLst>
          </p:cNvPr>
          <p:cNvSpPr/>
          <p:nvPr/>
        </p:nvSpPr>
        <p:spPr>
          <a:xfrm>
            <a:off x="341761" y="4644468"/>
            <a:ext cx="6727560" cy="88896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39045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7b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1598621"/>
            <a:ext cx="84844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dirty="0">
                <a:cs typeface="Times New Roman"/>
              </a:rPr>
              <a:t>Stav systému</a:t>
            </a:r>
            <a:br>
              <a:rPr lang="cs-CZ" sz="1200" dirty="0">
                <a:cs typeface="Times New Roman"/>
              </a:rPr>
            </a:br>
            <a:br>
              <a:rPr lang="cs-CZ" sz="1200" dirty="0">
                <a:cs typeface="Times New Roman"/>
              </a:rPr>
            </a:br>
            <a:endParaRPr lang="cs-CZ" sz="1200" dirty="0">
              <a:cs typeface="Times New Roman"/>
            </a:endParaRPr>
          </a:p>
          <a:p>
            <a:r>
              <a:rPr lang="cs-CZ" sz="1200" b="1" dirty="0">
                <a:cs typeface="Times New Roman"/>
              </a:rPr>
              <a:t>Hustota pravděpodobnosti:</a:t>
            </a:r>
            <a:br>
              <a:rPr lang="cs-CZ" sz="1200" b="1" dirty="0">
                <a:cs typeface="Times New Roman"/>
              </a:rPr>
            </a:br>
            <a:endParaRPr lang="cs-CZ" sz="1200" b="1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O smyslu vlnové funkce jsme také hovořili ve spojitosti s Bornem, pouze druhá mocnina její amplitudy 		má fyzikální význam a to jako hustota pravděpodobnosti. Pak		  vyjadřuje </a:t>
            </a:r>
            <a:r>
              <a:rPr lang="cs-CZ" sz="1200" u="sng" dirty="0">
                <a:cs typeface="Times New Roman"/>
              </a:rPr>
              <a:t>pravděpodobnost nalezení částice v čase </a:t>
            </a:r>
            <a:r>
              <a:rPr lang="cs-CZ" sz="1200" i="1" u="sng" dirty="0">
                <a:cs typeface="Times New Roman"/>
              </a:rPr>
              <a:t>t </a:t>
            </a:r>
            <a:r>
              <a:rPr lang="cs-CZ" sz="1200" u="sng" dirty="0">
                <a:cs typeface="Times New Roman"/>
              </a:rPr>
              <a:t>v objemu</a:t>
            </a:r>
            <a:r>
              <a:rPr lang="cs-CZ" sz="1200" dirty="0">
                <a:cs typeface="Times New Roman"/>
              </a:rPr>
              <a:t>	     lokalizovaném v intervalu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 zopakování: </a:t>
            </a:r>
            <a:r>
              <a:rPr lang="cs-CZ" sz="1200" u="sng" dirty="0">
                <a:cs typeface="Times New Roman"/>
              </a:rPr>
              <a:t>celková pravděpodobnost nalezení částice kdekoliv v prostoru je rovna jedné</a:t>
            </a:r>
            <a:r>
              <a:rPr lang="cs-CZ" sz="1200" dirty="0">
                <a:cs typeface="Times New Roman"/>
              </a:rPr>
              <a:t>…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Vlnová funkce, která splňuje výšeuvedenou relaci se nazývá </a:t>
            </a:r>
            <a:r>
              <a:rPr lang="cs-CZ" sz="1200" u="sng" dirty="0">
                <a:cs typeface="Times New Roman"/>
              </a:rPr>
              <a:t>normalizovanou</a:t>
            </a:r>
            <a:r>
              <a:rPr lang="cs-CZ" sz="1200" dirty="0">
                <a:cs typeface="Times New Roman"/>
              </a:rPr>
              <a:t>. Jednotkově pak platí pro	        , že má rozměr		, kde</a:t>
            </a:r>
            <a:r>
              <a:rPr lang="cs-CZ" sz="1200" i="1" dirty="0">
                <a:cs typeface="Times New Roman"/>
              </a:rPr>
              <a:t> L </a:t>
            </a:r>
            <a:r>
              <a:rPr lang="cs-CZ" sz="1200" dirty="0">
                <a:cs typeface="Times New Roman"/>
              </a:rPr>
              <a:t>je délka. Dále:			     Je dobré si uvědomit, že 	            a		, kde 	   je reálné číslo, reprezentují stejný stav. Proč? … Význam pro hustotu pravděpodobnosti?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 pochopení, která z následujících funkcí reprezentuje fyzikálně akceptovatelnou vlnovou funkci? Proč?</a:t>
            </a: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1534390"/>
            <a:ext cx="1763293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6" name="Picture 5" descr="A group of black symbols&#10;&#10;Description automatically generated">
            <a:extLst>
              <a:ext uri="{FF2B5EF4-FFF2-40B4-BE49-F238E27FC236}">
                <a16:creationId xmlns:a16="http://schemas.microsoft.com/office/drawing/2014/main" id="{8A5BF710-C521-A239-E50A-CD9444ED7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375" y="2555009"/>
            <a:ext cx="544561" cy="192198"/>
          </a:xfrm>
          <a:prstGeom prst="rect">
            <a:avLst/>
          </a:prstGeom>
        </p:spPr>
      </p:pic>
      <p:pic>
        <p:nvPicPr>
          <p:cNvPr id="11" name="Picture 10" descr="A group of black symbols&#10;&#10;Description automatically generated">
            <a:extLst>
              <a:ext uri="{FF2B5EF4-FFF2-40B4-BE49-F238E27FC236}">
                <a16:creationId xmlns:a16="http://schemas.microsoft.com/office/drawing/2014/main" id="{8750C597-3C3E-688E-ABCD-2682769AF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713" y="2718014"/>
            <a:ext cx="755650" cy="209550"/>
          </a:xfrm>
          <a:prstGeom prst="rect">
            <a:avLst/>
          </a:prstGeom>
        </p:spPr>
      </p:pic>
      <p:pic>
        <p:nvPicPr>
          <p:cNvPr id="14" name="Picture 1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5A75BB4-C9CB-6233-7CC9-0A3EEB8A0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357" y="2737018"/>
            <a:ext cx="274308" cy="2016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8DDE13-7ACA-4449-1302-8B05A285EB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2311" y="2948600"/>
            <a:ext cx="800100" cy="1460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990AAA-4CD7-72FD-9EF0-E78FBFEB189E}"/>
              </a:ext>
            </a:extLst>
          </p:cNvPr>
          <p:cNvSpPr txBox="1"/>
          <p:nvPr/>
        </p:nvSpPr>
        <p:spPr>
          <a:xfrm>
            <a:off x="2129353" y="2881694"/>
            <a:ext cx="25840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/>
              <a:t>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7DC5B1C-41AD-BA63-15C2-6501E469AF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9946" y="3475187"/>
            <a:ext cx="3567980" cy="410417"/>
          </a:xfrm>
          <a:prstGeom prst="rect">
            <a:avLst/>
          </a:prstGeom>
        </p:spPr>
      </p:pic>
      <p:pic>
        <p:nvPicPr>
          <p:cNvPr id="22" name="Picture 21" descr="A group of black symbols&#10;&#10;Description automatically generated">
            <a:extLst>
              <a:ext uri="{FF2B5EF4-FFF2-40B4-BE49-F238E27FC236}">
                <a16:creationId xmlns:a16="http://schemas.microsoft.com/office/drawing/2014/main" id="{E84014F1-6CEF-3058-CBC1-CCA7D8243D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0870" y="4020342"/>
            <a:ext cx="298450" cy="184150"/>
          </a:xfrm>
          <a:prstGeom prst="rect">
            <a:avLst/>
          </a:prstGeom>
        </p:spPr>
      </p:pic>
      <p:pic>
        <p:nvPicPr>
          <p:cNvPr id="24" name="Picture 23" descr="A black square root of a square&#10;&#10;Description automatically generated">
            <a:extLst>
              <a:ext uri="{FF2B5EF4-FFF2-40B4-BE49-F238E27FC236}">
                <a16:creationId xmlns:a16="http://schemas.microsoft.com/office/drawing/2014/main" id="{95A2674C-2229-E237-3ECC-BC18CFECF1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3483" y="4013992"/>
            <a:ext cx="412750" cy="190500"/>
          </a:xfrm>
          <a:prstGeom prst="rect">
            <a:avLst/>
          </a:prstGeom>
        </p:spPr>
      </p:pic>
      <p:pic>
        <p:nvPicPr>
          <p:cNvPr id="26" name="Picture 25" descr="A black number and equal sign&#10;&#10;Description automatically generated">
            <a:extLst>
              <a:ext uri="{FF2B5EF4-FFF2-40B4-BE49-F238E27FC236}">
                <a16:creationId xmlns:a16="http://schemas.microsoft.com/office/drawing/2014/main" id="{F2FE1739-3684-8997-D56C-DAC0CB7912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9698" y="4209845"/>
            <a:ext cx="1135411" cy="229868"/>
          </a:xfrm>
          <a:prstGeom prst="rect">
            <a:avLst/>
          </a:prstGeom>
        </p:spPr>
      </p:pic>
      <p:pic>
        <p:nvPicPr>
          <p:cNvPr id="28" name="Picture 27" descr="A black and white image of a smiley face and arrow&#10;&#10;Description automatically generated">
            <a:extLst>
              <a:ext uri="{FF2B5EF4-FFF2-40B4-BE49-F238E27FC236}">
                <a16:creationId xmlns:a16="http://schemas.microsoft.com/office/drawing/2014/main" id="{00A9B33B-9ADC-4545-365C-A764E95CE4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1639" y="4204492"/>
            <a:ext cx="406400" cy="190500"/>
          </a:xfrm>
          <a:prstGeom prst="rect">
            <a:avLst/>
          </a:prstGeom>
        </p:spPr>
      </p:pic>
      <p:pic>
        <p:nvPicPr>
          <p:cNvPr id="30" name="Picture 29" descr="A black symbols on a white background&#10;&#10;Description automatically generated">
            <a:extLst>
              <a:ext uri="{FF2B5EF4-FFF2-40B4-BE49-F238E27FC236}">
                <a16:creationId xmlns:a16="http://schemas.microsoft.com/office/drawing/2014/main" id="{1F0232F2-8DC1-6A65-1845-FDEEEDE249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0555" y="4186647"/>
            <a:ext cx="684561" cy="2083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6197EDF-BC65-EDC7-EF88-E71F53F4BF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6965" y="4226844"/>
            <a:ext cx="161323" cy="16132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3943FF33-BE7D-08B6-1DFA-A6B488CCC73F}"/>
              </a:ext>
            </a:extLst>
          </p:cNvPr>
          <p:cNvGrpSpPr/>
          <p:nvPr/>
        </p:nvGrpSpPr>
        <p:grpSpPr>
          <a:xfrm>
            <a:off x="1554925" y="5106289"/>
            <a:ext cx="4250191" cy="317347"/>
            <a:chOff x="1554925" y="4789159"/>
            <a:chExt cx="6454943" cy="481967"/>
          </a:xfrm>
        </p:grpSpPr>
        <p:pic>
          <p:nvPicPr>
            <p:cNvPr id="34" name="Picture 33" descr="A black symbol with a white background&#10;&#10;Description automatically generated">
              <a:extLst>
                <a:ext uri="{FF2B5EF4-FFF2-40B4-BE49-F238E27FC236}">
                  <a16:creationId xmlns:a16="http://schemas.microsoft.com/office/drawing/2014/main" id="{C1A9BC3C-32C0-9031-9A01-2227D3934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554925" y="4864726"/>
              <a:ext cx="965200" cy="4064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ECA32BF-9D75-CE4F-73AA-0150884F1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508250" y="4875715"/>
              <a:ext cx="4127500" cy="355600"/>
            </a:xfrm>
            <a:prstGeom prst="rect">
              <a:avLst/>
            </a:prstGeom>
          </p:spPr>
        </p:pic>
        <p:pic>
          <p:nvPicPr>
            <p:cNvPr id="38" name="Picture 37" descr="A black symbol with a white background&#10;&#10;Description automatically generated">
              <a:extLst>
                <a:ext uri="{FF2B5EF4-FFF2-40B4-BE49-F238E27FC236}">
                  <a16:creationId xmlns:a16="http://schemas.microsoft.com/office/drawing/2014/main" id="{226AB0D4-4DFD-94A0-1C10-E61F7C0A8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765268" y="4882065"/>
              <a:ext cx="1244600" cy="3429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CFBD38E-9E94-F700-7F0D-AB43D6C895CA}"/>
                </a:ext>
              </a:extLst>
            </p:cNvPr>
            <p:cNvSpPr txBox="1"/>
            <p:nvPr/>
          </p:nvSpPr>
          <p:spPr>
            <a:xfrm>
              <a:off x="6512981" y="4789159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,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28D6E5C-99B8-D55E-213B-3EA1CC97C2A1}"/>
              </a:ext>
            </a:extLst>
          </p:cNvPr>
          <p:cNvSpPr/>
          <p:nvPr/>
        </p:nvSpPr>
        <p:spPr>
          <a:xfrm>
            <a:off x="341761" y="4644468"/>
            <a:ext cx="6727560" cy="88896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 descr="A graph with lines and dots&#10;&#10;Description automatically generated">
            <a:extLst>
              <a:ext uri="{FF2B5EF4-FFF2-40B4-BE49-F238E27FC236}">
                <a16:creationId xmlns:a16="http://schemas.microsoft.com/office/drawing/2014/main" id="{C1819252-D4D5-E7F0-24D9-258B29AFC5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8083" y="5641206"/>
            <a:ext cx="1292368" cy="1040608"/>
          </a:xfrm>
          <a:prstGeom prst="rect">
            <a:avLst/>
          </a:prstGeom>
        </p:spPr>
      </p:pic>
      <p:pic>
        <p:nvPicPr>
          <p:cNvPr id="7" name="Picture 6" descr="A graph of a line&#10;&#10;Description automatically generated">
            <a:extLst>
              <a:ext uri="{FF2B5EF4-FFF2-40B4-BE49-F238E27FC236}">
                <a16:creationId xmlns:a16="http://schemas.microsoft.com/office/drawing/2014/main" id="{E634A7F1-F6F8-1B76-F7C2-EE3DF85FC93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07411" y="5641206"/>
            <a:ext cx="1649329" cy="1040608"/>
          </a:xfrm>
          <a:prstGeom prst="rect">
            <a:avLst/>
          </a:prstGeom>
        </p:spPr>
      </p:pic>
      <p:pic>
        <p:nvPicPr>
          <p:cNvPr id="10" name="Picture 9" descr="A graph with a line going up&#10;&#10;Description automatically generated">
            <a:extLst>
              <a:ext uri="{FF2B5EF4-FFF2-40B4-BE49-F238E27FC236}">
                <a16:creationId xmlns:a16="http://schemas.microsoft.com/office/drawing/2014/main" id="{144682FF-C56C-25B6-1452-91A46B15ED5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87488" y="5639583"/>
            <a:ext cx="1408537" cy="1040608"/>
          </a:xfrm>
          <a:prstGeom prst="rect">
            <a:avLst/>
          </a:prstGeom>
        </p:spPr>
      </p:pic>
      <p:pic>
        <p:nvPicPr>
          <p:cNvPr id="13" name="Picture 12" descr="A graph of function on a graph&#10;&#10;Description automatically generated">
            <a:extLst>
              <a:ext uri="{FF2B5EF4-FFF2-40B4-BE49-F238E27FC236}">
                <a16:creationId xmlns:a16="http://schemas.microsoft.com/office/drawing/2014/main" id="{44B96A54-435C-952B-BC36-F4FD3786DFC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24429" y="5630917"/>
            <a:ext cx="1439507" cy="10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1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130604</TotalTime>
  <Words>5483</Words>
  <Application>Microsoft Macintosh PowerPoint</Application>
  <PresentationFormat>On-screen Show (4:3)</PresentationFormat>
  <Paragraphs>595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Streamer breakdown from laboratory micro-discharges to upper atmosphere luminous events </dc:title>
  <dc:creator>t</dc:creator>
  <cp:lastModifiedBy>Tomáš Hoder</cp:lastModifiedBy>
  <cp:revision>1752</cp:revision>
  <dcterms:created xsi:type="dcterms:W3CDTF">2014-10-07T21:06:07Z</dcterms:created>
  <dcterms:modified xsi:type="dcterms:W3CDTF">2023-11-05T09:41:45Z</dcterms:modified>
</cp:coreProperties>
</file>