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492" r:id="rId2"/>
    <p:sldId id="536" r:id="rId3"/>
    <p:sldId id="535" r:id="rId4"/>
    <p:sldId id="546" r:id="rId5"/>
    <p:sldId id="547" r:id="rId6"/>
    <p:sldId id="556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6" r:id="rId24"/>
    <p:sldId id="567" r:id="rId25"/>
    <p:sldId id="5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5"/>
    <p:restoredTop sz="96197" autoAdjust="0"/>
  </p:normalViewPr>
  <p:slideViewPr>
    <p:cSldViewPr snapToGrid="0" snapToObjects="1">
      <p:cViewPr varScale="1">
        <p:scale>
          <a:sx n="119" d="100"/>
          <a:sy n="119" d="100"/>
        </p:scale>
        <p:origin x="1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4C53-DB28-BF40-8E43-FB2FCCB1926D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9F8CA-1D07-3842-86D4-559153C1D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9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13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73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9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5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16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3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79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3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28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5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16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99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11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1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29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3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6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2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24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4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8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19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to pro </a:t>
            </a:r>
            <a:r>
              <a:rPr lang="en-US" dirty="0" err="1"/>
              <a:t>verejnost</a:t>
            </a:r>
            <a:r>
              <a:rPr lang="en-US" dirty="0"/>
              <a:t> … </a:t>
            </a:r>
            <a:r>
              <a:rPr lang="en-US" dirty="0" err="1"/>
              <a:t>jednoduseji</a:t>
            </a:r>
            <a:r>
              <a:rPr lang="en-US" dirty="0"/>
              <a:t>, schemata </a:t>
            </a:r>
            <a:r>
              <a:rPr lang="en-US" dirty="0" err="1"/>
              <a:t>nazorna</a:t>
            </a:r>
            <a:r>
              <a:rPr lang="en-US" dirty="0"/>
              <a:t>, ne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analyz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par </a:t>
            </a:r>
            <a:r>
              <a:rPr lang="en-US" dirty="0" err="1"/>
              <a:t>rovnic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F8CA-1D07-3842-86D4-559153C1D0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2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2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1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5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1D67-D689-9147-B531-260CD7922B72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C1D67-D689-9147-B531-260CD7922B72}" type="datetimeFigureOut">
              <a:rPr lang="en-US" smtClean="0"/>
              <a:pPr/>
              <a:t>12/13/23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BDD-AF70-734A-BC0C-1265A1440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1.png"/><Relationship Id="rId9" Type="http://schemas.openxmlformats.org/officeDocument/2006/relationships/image" Target="../media/image9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3.png"/><Relationship Id="rId5" Type="http://schemas.openxmlformats.org/officeDocument/2006/relationships/image" Target="../media/image118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3" Type="http://schemas.openxmlformats.org/officeDocument/2006/relationships/image" Target="../media/image148.png"/><Relationship Id="rId21" Type="http://schemas.openxmlformats.org/officeDocument/2006/relationships/image" Target="../media/image165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18" Type="http://schemas.openxmlformats.org/officeDocument/2006/relationships/image" Target="../media/image190.png"/><Relationship Id="rId3" Type="http://schemas.openxmlformats.org/officeDocument/2006/relationships/image" Target="../media/image1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17" Type="http://schemas.openxmlformats.org/officeDocument/2006/relationships/image" Target="../media/image18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3" Type="http://schemas.openxmlformats.org/officeDocument/2006/relationships/image" Target="../media/image191.png"/><Relationship Id="rId21" Type="http://schemas.openxmlformats.org/officeDocument/2006/relationships/image" Target="../media/image208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17" Type="http://schemas.openxmlformats.org/officeDocument/2006/relationships/image" Target="../media/image20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03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.png"/><Relationship Id="rId15" Type="http://schemas.openxmlformats.org/officeDocument/2006/relationships/image" Target="../media/image202.png"/><Relationship Id="rId23" Type="http://schemas.openxmlformats.org/officeDocument/2006/relationships/image" Target="../media/image210.png"/><Relationship Id="rId10" Type="http://schemas.openxmlformats.org/officeDocument/2006/relationships/image" Target="../media/image197.png"/><Relationship Id="rId19" Type="http://schemas.openxmlformats.org/officeDocument/2006/relationships/image" Target="../media/image206.png"/><Relationship Id="rId4" Type="http://schemas.openxmlformats.org/officeDocument/2006/relationships/image" Target="../media/image192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Relationship Id="rId22" Type="http://schemas.openxmlformats.org/officeDocument/2006/relationships/image" Target="../media/image2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191.png"/><Relationship Id="rId3" Type="http://schemas.openxmlformats.org/officeDocument/2006/relationships/image" Target="../media/image1.png"/><Relationship Id="rId7" Type="http://schemas.openxmlformats.org/officeDocument/2006/relationships/image" Target="../media/image207.png"/><Relationship Id="rId12" Type="http://schemas.openxmlformats.org/officeDocument/2006/relationships/image" Target="../media/image2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6.png"/><Relationship Id="rId5" Type="http://schemas.openxmlformats.org/officeDocument/2006/relationships/image" Target="../media/image212.png"/><Relationship Id="rId10" Type="http://schemas.openxmlformats.org/officeDocument/2006/relationships/image" Target="../media/image215.png"/><Relationship Id="rId4" Type="http://schemas.openxmlformats.org/officeDocument/2006/relationships/image" Target="../media/image211.png"/><Relationship Id="rId9" Type="http://schemas.openxmlformats.org/officeDocument/2006/relationships/image" Target="../media/image2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8.png"/><Relationship Id="rId7" Type="http://schemas.openxmlformats.org/officeDocument/2006/relationships/image" Target="../media/image76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117.png"/><Relationship Id="rId5" Type="http://schemas.openxmlformats.org/officeDocument/2006/relationships/image" Target="../media/image36.png"/><Relationship Id="rId10" Type="http://schemas.openxmlformats.org/officeDocument/2006/relationships/image" Target="../media/image116.png"/><Relationship Id="rId4" Type="http://schemas.openxmlformats.org/officeDocument/2006/relationships/image" Target="../media/image1.png"/><Relationship Id="rId9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1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1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ADB9D-BCAF-1C4C-95E4-9AC22BF2CF3C}"/>
              </a:ext>
            </a:extLst>
          </p:cNvPr>
          <p:cNvSpPr txBox="1"/>
          <p:nvPr/>
        </p:nvSpPr>
        <p:spPr>
          <a:xfrm>
            <a:off x="1318755" y="183784"/>
            <a:ext cx="753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00287D"/>
                </a:solidFill>
              </a:rPr>
              <a:t>Obsah přednášky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E4F60-930E-5655-719A-B736930BFF38}"/>
              </a:ext>
            </a:extLst>
          </p:cNvPr>
          <p:cNvSpPr txBox="1"/>
          <p:nvPr/>
        </p:nvSpPr>
        <p:spPr>
          <a:xfrm>
            <a:off x="2591032" y="1819444"/>
            <a:ext cx="39942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Font typeface="+mj-lt"/>
              <a:buAutoNum type="arabicPeriod"/>
            </a:pPr>
            <a:r>
              <a:rPr lang="cs-CZ" sz="1200" dirty="0">
                <a:cs typeface="Times New Roman"/>
              </a:rPr>
              <a:t>Počátky kvantové mechaniky, vlny vs. částice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cs-CZ" sz="1200" dirty="0">
                <a:cs typeface="Times New Roman"/>
              </a:rPr>
              <a:t>Operátory a matematický aparát, reprezentace a vzájemné transformace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cs-CZ" sz="1200" dirty="0">
                <a:cs typeface="Times New Roman"/>
              </a:rPr>
              <a:t>Postuláty kvantové mechaniky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cs-CZ" sz="1200" dirty="0" err="1">
                <a:cs typeface="Times New Roman"/>
              </a:rPr>
              <a:t>Schrödingerova</a:t>
            </a:r>
            <a:r>
              <a:rPr lang="cs-CZ" sz="1200" dirty="0">
                <a:cs typeface="Times New Roman"/>
              </a:rPr>
              <a:t> rovnice a její 1D řešení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cs-CZ" sz="1200" dirty="0">
                <a:cs typeface="Times New Roman"/>
              </a:rPr>
              <a:t>Moment hybnosti, 3D problematika a atom vodíku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cs-CZ" sz="1200" dirty="0">
                <a:cs typeface="Times New Roman"/>
              </a:rPr>
              <a:t>Identické částice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cs-CZ" sz="1200" dirty="0" err="1">
                <a:cs typeface="Times New Roman"/>
              </a:rPr>
              <a:t>Elementarizace</a:t>
            </a:r>
            <a:r>
              <a:rPr lang="cs-CZ" sz="1200" dirty="0">
                <a:cs typeface="Times New Roman"/>
              </a:rPr>
              <a:t> pro střední školy</a:t>
            </a:r>
          </a:p>
          <a:p>
            <a:pPr marL="228600" indent="-228600" algn="ctr">
              <a:buFont typeface="+mj-lt"/>
              <a:buAutoNum type="arabicPeriod"/>
            </a:pPr>
            <a:endParaRPr lang="cs-CZ" sz="1200" dirty="0"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BD01D9-1F93-7E6C-B6F4-710F7DDBD0C8}"/>
              </a:ext>
            </a:extLst>
          </p:cNvPr>
          <p:cNvSpPr/>
          <p:nvPr/>
        </p:nvSpPr>
        <p:spPr>
          <a:xfrm>
            <a:off x="2355925" y="3773861"/>
            <a:ext cx="4464422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4451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red stamp with text&#10;&#10;Description automatically generated">
            <a:extLst>
              <a:ext uri="{FF2B5EF4-FFF2-40B4-BE49-F238E27FC236}">
                <a16:creationId xmlns:a16="http://schemas.microsoft.com/office/drawing/2014/main" id="{E5A56FC7-CAF8-F429-543C-CD8DD369F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3"/>
          <a:stretch/>
        </p:blipFill>
        <p:spPr>
          <a:xfrm rot="2737194">
            <a:off x="8046391" y="5582502"/>
            <a:ext cx="901056" cy="447749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Systém identických částic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Uvažujme nyní </a:t>
            </a:r>
            <a:r>
              <a:rPr lang="cs-CZ" sz="1200" b="1" dirty="0">
                <a:cs typeface="Times New Roman"/>
              </a:rPr>
              <a:t>systém </a:t>
            </a:r>
            <a:r>
              <a:rPr lang="cs-CZ" sz="1200" b="1" i="1" dirty="0">
                <a:cs typeface="Times New Roman"/>
              </a:rPr>
              <a:t>N</a:t>
            </a:r>
            <a:r>
              <a:rPr lang="cs-CZ" sz="1200" b="1" dirty="0">
                <a:cs typeface="Times New Roman"/>
              </a:rPr>
              <a:t> nerozlišitelných/identických částic s vlnovou funkcí</a:t>
            </a:r>
            <a:r>
              <a:rPr lang="cs-CZ" sz="1200" dirty="0">
                <a:cs typeface="Times New Roman"/>
              </a:rPr>
              <a:t>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 okamžiku, kdy tyto částice „smícháme“ tak nemůžeme určit, která má souřadnici 	a která         . Jediný experiment, který můžeme udělat je ten, který nám umí specifikovat, že nějaká částice je v souřadnici        , jiná v souřadnici        apod. Nikdy ale nezískáme informaci o tom, která částice je která.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To má jasný důsledek pro náš obecný popis: pravděpodobnost musí zůstat nezměněna záměnou částic. Záměna částic </a:t>
            </a:r>
            <a:r>
              <a:rPr lang="cs-CZ" sz="1200" i="1" dirty="0">
                <a:cs typeface="Times New Roman"/>
              </a:rPr>
              <a:t>i</a:t>
            </a:r>
            <a:r>
              <a:rPr lang="cs-CZ" sz="1200" dirty="0">
                <a:cs typeface="Times New Roman"/>
              </a:rPr>
              <a:t>-té a </a:t>
            </a:r>
            <a:r>
              <a:rPr lang="cs-CZ" sz="1200" i="1" dirty="0">
                <a:cs typeface="Times New Roman"/>
              </a:rPr>
              <a:t>j</a:t>
            </a:r>
            <a:r>
              <a:rPr lang="cs-CZ" sz="1200" dirty="0">
                <a:cs typeface="Times New Roman"/>
              </a:rPr>
              <a:t>-té zanechá hustotu pravděpodobnosti nezměněnou: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tedy dostaneme: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jak už víme, vlnová funkce systému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identických částic je symetrická či asymetrická. Ještě se k tomu vrátíme. Uvidíme, že znaménko ve výše uvedeném vztahu se vztahuje ke spinu částice:</a:t>
            </a:r>
          </a:p>
          <a:p>
            <a:r>
              <a:rPr lang="cs-CZ" sz="1200" dirty="0">
                <a:cs typeface="Times New Roman"/>
              </a:rPr>
              <a:t>- pozitivní znaménko reprezentuje částice s celočíselným spinem, tyto částice mají symetrickou vlnovou funkci</a:t>
            </a:r>
          </a:p>
          <a:p>
            <a:r>
              <a:rPr lang="cs-CZ" sz="1200" dirty="0">
                <a:cs typeface="Times New Roman"/>
              </a:rPr>
              <a:t>- negativní znaménko reprezentuje částice se polovičním spinem (lichých čísel samozřejmě: 1/2, 3/2 …), tyto částice mají antisymetrickou vlnovou </a:t>
            </a:r>
            <a:r>
              <a:rPr lang="cs-CZ" sz="1200" dirty="0" err="1">
                <a:cs typeface="Times New Roman"/>
              </a:rPr>
              <a:t>fci</a:t>
            </a:r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Experimenty ukazují, že v přírodě se vyskytující částice můžeme rozdělit do dvou tříd:</a:t>
            </a:r>
          </a:p>
          <a:p>
            <a:r>
              <a:rPr lang="cs-CZ" sz="1200" dirty="0">
                <a:cs typeface="Times New Roman"/>
              </a:rPr>
              <a:t>- částice s celočíselným spinem				     jako fotony, piony, alfa částice, …, těmto říkáme </a:t>
            </a:r>
            <a:r>
              <a:rPr lang="cs-CZ" sz="1200" b="1" dirty="0">
                <a:cs typeface="Times New Roman"/>
              </a:rPr>
              <a:t>bosony – symetrická vlnová funkce</a:t>
            </a:r>
          </a:p>
          <a:p>
            <a:r>
              <a:rPr lang="cs-CZ" sz="1200" dirty="0">
                <a:cs typeface="Times New Roman"/>
              </a:rPr>
              <a:t>- částice s poločíselným spinem				             kvarky, elektrony, positrony, protony a neutrony, tedy </a:t>
            </a:r>
            <a:r>
              <a:rPr lang="cs-CZ" sz="1200" b="1" dirty="0">
                <a:cs typeface="Times New Roman"/>
              </a:rPr>
              <a:t>fermiony – antisymetrická vlnová funkce</a:t>
            </a:r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960198" y="361392"/>
            <a:ext cx="1930140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number and a dot&#10;&#10;Description automatically generated with medium confidence">
            <a:extLst>
              <a:ext uri="{FF2B5EF4-FFF2-40B4-BE49-F238E27FC236}">
                <a16:creationId xmlns:a16="http://schemas.microsoft.com/office/drawing/2014/main" id="{CD11B70D-6855-286B-4D96-D1F162767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670" y="1012855"/>
            <a:ext cx="1337684" cy="21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8AB5F-2E2E-56A9-21E7-8746B8DA0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679" y="1371571"/>
            <a:ext cx="219802" cy="248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13BBC2-12D5-FC42-B3EB-513C68955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155" y="1363017"/>
            <a:ext cx="216398" cy="265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92C86C-0AEE-54AF-4DCD-AB9E8B027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714" y="1567003"/>
            <a:ext cx="219802" cy="248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E3E1BF-0298-F349-F9AD-022F119D87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3108" y="1570996"/>
            <a:ext cx="190440" cy="2337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6033D9-38C9-B8EF-6BA8-3A6A801B3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436" y="2480741"/>
            <a:ext cx="5045112" cy="3378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478F48-6111-F0F7-2705-AFCBA183DF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8886" y="3030478"/>
            <a:ext cx="5038105" cy="272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17EF45-DF27-7765-39C1-15F62F1BDD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2243" y="4690770"/>
            <a:ext cx="1807210" cy="2069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A7FBE9-1188-E63C-3001-FE30AD2CBE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5275" y="5068613"/>
            <a:ext cx="2093976" cy="1811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6E82546-B4E4-6655-3963-2E4021DA193C}"/>
              </a:ext>
            </a:extLst>
          </p:cNvPr>
          <p:cNvSpPr/>
          <p:nvPr/>
        </p:nvSpPr>
        <p:spPr>
          <a:xfrm>
            <a:off x="309485" y="4469198"/>
            <a:ext cx="8318147" cy="1025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9605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Symetrie při záměně částic 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Ukažme si jak symetrie při záměně částic ovlivní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. Protože </a:t>
            </a:r>
            <a:r>
              <a:rPr lang="cs-CZ" sz="1200" dirty="0" err="1">
                <a:cs typeface="Times New Roman"/>
              </a:rPr>
              <a:t>coulombovský</a:t>
            </a:r>
            <a:r>
              <a:rPr lang="cs-CZ" sz="1200" dirty="0">
                <a:cs typeface="Times New Roman"/>
              </a:rPr>
              <a:t> potenciál, který je způsoben elektron-elektronovou a elektron-jadernou interakcí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Není závislý na záměně jakýchkoliv elektronů (identických částic), pak také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 je na záměně nezávislý. Tato symetrie také platí pro orbital, spin a moment hybnosti atomu. Použijeme tedy tuto symetrii k další definici individuality/identičnosti částic: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N částicím systému říkáme, že jsou identické, pokud různé pozorovatelné systému (</a:t>
            </a:r>
            <a:r>
              <a:rPr lang="cs-CZ" sz="1200" dirty="0" err="1">
                <a:cs typeface="Times New Roman"/>
              </a:rPr>
              <a:t>Hamiltonian</a:t>
            </a:r>
            <a:r>
              <a:rPr lang="cs-CZ" sz="1200" dirty="0">
                <a:cs typeface="Times New Roman"/>
              </a:rPr>
              <a:t>, moment hybnosti,…) jsou symetrické pokud zaměníme dvě částice. Pokud by tyto operátory nebyly symetrické při záměně částic, pak bychom je mohli rozlišit.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Nezávislost </a:t>
            </a:r>
            <a:r>
              <a:rPr lang="cs-CZ" sz="1200" dirty="0" err="1">
                <a:cs typeface="Times New Roman"/>
              </a:rPr>
              <a:t>Hamiltoniánu</a:t>
            </a:r>
            <a:r>
              <a:rPr lang="cs-CZ" sz="1200" dirty="0">
                <a:cs typeface="Times New Roman"/>
              </a:rPr>
              <a:t> na záměně částic není bez fyzikálních důsledků – </a:t>
            </a:r>
            <a:r>
              <a:rPr lang="cs-CZ" sz="1200" u="sng" dirty="0">
                <a:cs typeface="Times New Roman"/>
              </a:rPr>
              <a:t>vlastní hodnoty jsou pak degenerované</a:t>
            </a:r>
            <a:r>
              <a:rPr lang="cs-CZ" sz="1200" dirty="0">
                <a:cs typeface="Times New Roman"/>
              </a:rPr>
              <a:t>. Vlnové funkce náležející všem možným elektronovým permutacím (záměnám) mají stejnou energii.</a:t>
            </a:r>
          </a:p>
          <a:p>
            <a:r>
              <a:rPr lang="cs-CZ" sz="1200" dirty="0">
                <a:cs typeface="Times New Roman"/>
              </a:rPr>
              <a:t>Tento fakt označujeme jako „</a:t>
            </a:r>
            <a:r>
              <a:rPr lang="cs-CZ" sz="1200" dirty="0" err="1">
                <a:cs typeface="Times New Roman"/>
              </a:rPr>
              <a:t>exchange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degeneracy</a:t>
            </a:r>
            <a:r>
              <a:rPr lang="cs-CZ" sz="1200" dirty="0">
                <a:cs typeface="Times New Roman"/>
              </a:rPr>
              <a:t>“ – degenerace stavu v důsledku zaměnitelnosti částic.</a:t>
            </a:r>
          </a:p>
          <a:p>
            <a:r>
              <a:rPr lang="cs-CZ" sz="1200" dirty="0">
                <a:cs typeface="Times New Roman"/>
              </a:rPr>
              <a:t>Například: degenerace </a:t>
            </a:r>
            <a:r>
              <a:rPr lang="cs-CZ" sz="1200" dirty="0" err="1">
                <a:cs typeface="Times New Roman"/>
              </a:rPr>
              <a:t>dvoučásticového</a:t>
            </a:r>
            <a:r>
              <a:rPr lang="cs-CZ" sz="1200" dirty="0">
                <a:cs typeface="Times New Roman"/>
              </a:rPr>
              <a:t> systému (systému dvou identických částic) je rovna 2, protože		      a</a:t>
            </a:r>
          </a:p>
          <a:p>
            <a:r>
              <a:rPr lang="cs-CZ" sz="1200" dirty="0">
                <a:cs typeface="Times New Roman"/>
              </a:rPr>
              <a:t>odpovídají stejné energii E.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tedy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 systému N identických částic		  je kompletně symetrický vzhledem k souřadnicím systému: 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Protože potenciál je nezávislý vůči jakékoli záměně dvou částic: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Tato vlastnost </a:t>
            </a:r>
            <a:r>
              <a:rPr lang="cs-CZ" sz="1200" dirty="0" err="1">
                <a:cs typeface="Times New Roman"/>
              </a:rPr>
              <a:t>hamiltoniánu</a:t>
            </a:r>
            <a:r>
              <a:rPr lang="cs-CZ" sz="1200" dirty="0">
                <a:cs typeface="Times New Roman"/>
              </a:rPr>
              <a:t> může být také ukázána ze skutečnosti, že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 komutuje s permutačním operátorem.</a:t>
            </a:r>
          </a:p>
          <a:p>
            <a:r>
              <a:rPr lang="cs-CZ" sz="1200" dirty="0">
                <a:cs typeface="Times New Roman"/>
              </a:rPr>
              <a:t>Permutační operátor je tedy integrálem pohybu, zachovává se v čase.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895652" y="361392"/>
            <a:ext cx="1994686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C5DE2AC4-7D1B-3044-C5EC-D855A7EF3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325" y="1188233"/>
            <a:ext cx="3481294" cy="5531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71858-BBA3-E085-A2F4-10384481081F}"/>
              </a:ext>
            </a:extLst>
          </p:cNvPr>
          <p:cNvSpPr/>
          <p:nvPr/>
        </p:nvSpPr>
        <p:spPr>
          <a:xfrm>
            <a:off x="286765" y="2241250"/>
            <a:ext cx="8484403" cy="553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9" name="Picture 8" descr="A black and white image of a symbol&#10;&#10;Description automatically generated">
            <a:extLst>
              <a:ext uri="{FF2B5EF4-FFF2-40B4-BE49-F238E27FC236}">
                <a16:creationId xmlns:a16="http://schemas.microsoft.com/office/drawing/2014/main" id="{4B59E26F-9901-9EE4-0246-3F4AB1BE5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218" y="3243391"/>
            <a:ext cx="951604" cy="179288"/>
          </a:xfrm>
          <a:prstGeom prst="rect">
            <a:avLst/>
          </a:prstGeom>
        </p:spPr>
      </p:pic>
      <p:pic>
        <p:nvPicPr>
          <p:cNvPr id="11" name="Picture 10" descr="A close up of a number&#10;&#10;Description automatically generated">
            <a:extLst>
              <a:ext uri="{FF2B5EF4-FFF2-40B4-BE49-F238E27FC236}">
                <a16:creationId xmlns:a16="http://schemas.microsoft.com/office/drawing/2014/main" id="{4CF46599-CA7D-AE00-D3F8-7A5720EAE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377" y="3591720"/>
            <a:ext cx="647326" cy="213237"/>
          </a:xfrm>
          <a:prstGeom prst="rect">
            <a:avLst/>
          </a:prstGeom>
        </p:spPr>
      </p:pic>
      <p:pic>
        <p:nvPicPr>
          <p:cNvPr id="14" name="Picture 13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0DE024D4-0438-4294-BD84-10648A5C6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953" y="3593467"/>
            <a:ext cx="639714" cy="213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486D66-724A-04D3-8158-E794CBDB1C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3203" y="4163098"/>
            <a:ext cx="649269" cy="179109"/>
          </a:xfrm>
          <a:prstGeom prst="rect">
            <a:avLst/>
          </a:prstGeom>
        </p:spPr>
      </p:pic>
      <p:pic>
        <p:nvPicPr>
          <p:cNvPr id="18" name="Picture 17" descr="A math symbols and formulas&#10;&#10;Description automatically generated with medium confidence">
            <a:extLst>
              <a:ext uri="{FF2B5EF4-FFF2-40B4-BE49-F238E27FC236}">
                <a16:creationId xmlns:a16="http://schemas.microsoft.com/office/drawing/2014/main" id="{D132BF78-B6F3-23E2-51B8-E2D4E0ECBE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5388" y="4363756"/>
            <a:ext cx="4631167" cy="6943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0B49CF-F216-4438-6638-2BEE61C4BFFF}"/>
              </a:ext>
            </a:extLst>
          </p:cNvPr>
          <p:cNvSpPr/>
          <p:nvPr/>
        </p:nvSpPr>
        <p:spPr>
          <a:xfrm>
            <a:off x="7207624" y="4776477"/>
            <a:ext cx="290456" cy="347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8CDB11-59A0-E391-1680-03DA60ADC2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5387" y="5437478"/>
            <a:ext cx="4631168" cy="303683"/>
          </a:xfrm>
          <a:prstGeom prst="rect">
            <a:avLst/>
          </a:prstGeom>
        </p:spPr>
      </p:pic>
      <p:pic>
        <p:nvPicPr>
          <p:cNvPr id="24" name="Picture 23" descr="A black and white text&#10;&#10;Description automatically generated">
            <a:extLst>
              <a:ext uri="{FF2B5EF4-FFF2-40B4-BE49-F238E27FC236}">
                <a16:creationId xmlns:a16="http://schemas.microsoft.com/office/drawing/2014/main" id="{FDF08808-817A-823C-99FE-DCA2CC38BD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0792" y="5719645"/>
            <a:ext cx="1012298" cy="2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err="1">
                <a:cs typeface="Times New Roman"/>
              </a:rPr>
              <a:t>Symetrizační</a:t>
            </a:r>
            <a:r>
              <a:rPr lang="cs-CZ" sz="1200" dirty="0">
                <a:cs typeface="Times New Roman"/>
              </a:rPr>
              <a:t> postulát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Ukázali jsme si, že pro systém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identických částic je vlnová funkce symetrická nebo antisymetrická vzhledem k záměně jakéhokoliv páru částic: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Tento fakt je samým základem </a:t>
            </a:r>
            <a:r>
              <a:rPr lang="cs-CZ" sz="1200" dirty="0" err="1">
                <a:cs typeface="Times New Roman"/>
              </a:rPr>
              <a:t>symetrizačního</a:t>
            </a:r>
            <a:r>
              <a:rPr lang="cs-CZ" sz="1200" dirty="0">
                <a:cs typeface="Times New Roman"/>
              </a:rPr>
              <a:t> postulátu, </a:t>
            </a:r>
            <a:r>
              <a:rPr lang="cs-CZ" sz="1200" u="sng" dirty="0">
                <a:cs typeface="Times New Roman"/>
              </a:rPr>
              <a:t>experimentálně potvrzeného</a:t>
            </a:r>
            <a:r>
              <a:rPr lang="cs-CZ" sz="1200" dirty="0">
                <a:cs typeface="Times New Roman"/>
              </a:rPr>
              <a:t>, který říká, že v přírodě, stavy systému obsahujícího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identických částic jsou </a:t>
            </a:r>
            <a:r>
              <a:rPr lang="cs-CZ" sz="1200" dirty="0" err="1">
                <a:cs typeface="Times New Roman"/>
              </a:rPr>
              <a:t>buť</a:t>
            </a:r>
            <a:r>
              <a:rPr lang="cs-CZ" sz="1200" dirty="0">
                <a:cs typeface="Times New Roman"/>
              </a:rPr>
              <a:t> totálně/kompletně symetrické či totálně antisymetrické vzhledem k záměně dvou částic a že stavy se smíšenou symetrií neexistují. Zároveň platí (co už jsme si také řekli), že:</a:t>
            </a:r>
          </a:p>
          <a:p>
            <a:r>
              <a:rPr lang="cs-CZ" sz="1200" dirty="0">
                <a:cs typeface="Times New Roman"/>
              </a:rPr>
              <a:t>- částice s celočíselným spinem, bosony, mají symetrické stavy</a:t>
            </a:r>
          </a:p>
          <a:p>
            <a:r>
              <a:rPr lang="cs-CZ" sz="1200" dirty="0">
                <a:cs typeface="Times New Roman"/>
              </a:rPr>
              <a:t>- částice s polovičním spinem, fermiony, mají antisymetrické stavy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Fermiony se řídí </a:t>
            </a:r>
            <a:r>
              <a:rPr lang="cs-CZ" sz="1200" b="1" dirty="0" err="1">
                <a:cs typeface="Times New Roman"/>
              </a:rPr>
              <a:t>Fermi-Diracovou</a:t>
            </a:r>
            <a:r>
              <a:rPr lang="cs-CZ" sz="1200" b="1" dirty="0">
                <a:cs typeface="Times New Roman"/>
              </a:rPr>
              <a:t> statistikou</a:t>
            </a:r>
            <a:r>
              <a:rPr lang="cs-CZ" sz="1200" dirty="0">
                <a:cs typeface="Times New Roman"/>
              </a:rPr>
              <a:t>:				, která udává počet částic v </a:t>
            </a:r>
            <a:r>
              <a:rPr lang="cs-CZ" sz="1200" i="1" dirty="0">
                <a:cs typeface="Times New Roman"/>
              </a:rPr>
              <a:t>i-</a:t>
            </a:r>
            <a:r>
              <a:rPr lang="cs-CZ" sz="1200" dirty="0" err="1">
                <a:cs typeface="Times New Roman"/>
              </a:rPr>
              <a:t>tém</a:t>
            </a:r>
            <a:r>
              <a:rPr lang="cs-CZ" sz="1200" dirty="0">
                <a:cs typeface="Times New Roman"/>
              </a:rPr>
              <a:t> stavu o energii	 </a:t>
            </a:r>
          </a:p>
          <a:p>
            <a:r>
              <a:rPr lang="cs-CZ" sz="1200" dirty="0">
                <a:cs typeface="Times New Roman"/>
              </a:rPr>
              <a:t>										a       je chemický potenciál, platí, že                 , zbytek známe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bosony se řídí </a:t>
            </a:r>
            <a:r>
              <a:rPr lang="cs-CZ" sz="1200" b="1" dirty="0">
                <a:cs typeface="Times New Roman"/>
              </a:rPr>
              <a:t>Bose-Einsteinovou statistikou</a:t>
            </a:r>
            <a:r>
              <a:rPr lang="cs-CZ" sz="1200" dirty="0">
                <a:cs typeface="Times New Roman"/>
              </a:rPr>
              <a:t>:				 , kde	    je degenerace stavu. 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tedy vlnová funkce systému identických bosonů je totálně symetrická a vlnová funkce systému identických fermionů je totálně antisymetrická.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u="sng" dirty="0">
                <a:cs typeface="Times New Roman"/>
              </a:rPr>
              <a:t>Složené částice: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Doposud jsme se zabývali elementárními částicemi, jako elektrony, positrony apod. Uvažujme nyní o systémech identických složených částic, jako například alfa částice, které jsou složeny každá ze dvou protonů a dvou neutronů. Nebo systém N vodíkových atomů, kdy každá částice je složena z protonu a elektronu. Protony, neutrony a další jsou samy složené částice, skládají se z kvarků, které sami mají spin polovina.</a:t>
            </a:r>
          </a:p>
          <a:p>
            <a:r>
              <a:rPr lang="cs-CZ" sz="1200" dirty="0">
                <a:cs typeface="Times New Roman"/>
              </a:rPr>
              <a:t>Složené částice mají samy spin. Spin složené částice lze získat součtem spinů jejích složek a ten pak rozhoduje, zda složená částice je fermion či boson. Např. vodíkový atom se skládá ze dvou fermionů, takže je to boson.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7218381" y="361392"/>
            <a:ext cx="1671957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B9083-A131-4D99-5A24-A11A3076F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759" y="1212736"/>
            <a:ext cx="5766622" cy="3355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4BA0F4-7F03-2067-2FD8-9900C6616ECA}"/>
              </a:ext>
            </a:extLst>
          </p:cNvPr>
          <p:cNvSpPr/>
          <p:nvPr/>
        </p:nvSpPr>
        <p:spPr>
          <a:xfrm>
            <a:off x="341760" y="1553768"/>
            <a:ext cx="8371934" cy="1017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9" name="Picture 8" descr="A math equation with a line&#10;&#10;Description automatically generated with medium confidence">
            <a:extLst>
              <a:ext uri="{FF2B5EF4-FFF2-40B4-BE49-F238E27FC236}">
                <a16:creationId xmlns:a16="http://schemas.microsoft.com/office/drawing/2014/main" id="{C016A3A3-2CA8-D163-AB83-40B9893F3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942" y="3423670"/>
            <a:ext cx="1546588" cy="456851"/>
          </a:xfrm>
          <a:prstGeom prst="rect">
            <a:avLst/>
          </a:prstGeom>
        </p:spPr>
      </p:pic>
      <p:pic>
        <p:nvPicPr>
          <p:cNvPr id="11" name="Picture 10" descr="A mathematical equation with numbers&#10;&#10;Description automatically generated">
            <a:extLst>
              <a:ext uri="{FF2B5EF4-FFF2-40B4-BE49-F238E27FC236}">
                <a16:creationId xmlns:a16="http://schemas.microsoft.com/office/drawing/2014/main" id="{10FE59E0-E219-8349-4A7E-ACBC2FBA2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565" y="2660920"/>
            <a:ext cx="1546588" cy="550886"/>
          </a:xfrm>
          <a:prstGeom prst="rect">
            <a:avLst/>
          </a:prstGeom>
        </p:spPr>
      </p:pic>
      <p:pic>
        <p:nvPicPr>
          <p:cNvPr id="13" name="Picture 12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D9E93DED-C9A2-F383-28DD-F1961FECF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2686" y="2684959"/>
            <a:ext cx="176547" cy="219607"/>
          </a:xfrm>
          <a:prstGeom prst="rect">
            <a:avLst/>
          </a:prstGeom>
        </p:spPr>
      </p:pic>
      <p:pic>
        <p:nvPicPr>
          <p:cNvPr id="15" name="Picture 14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14372040-24BF-EDBD-1DF9-86B2E988E6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155" y="2869775"/>
            <a:ext cx="188055" cy="212165"/>
          </a:xfrm>
          <a:prstGeom prst="rect">
            <a:avLst/>
          </a:prstGeom>
        </p:spPr>
      </p:pic>
      <p:pic>
        <p:nvPicPr>
          <p:cNvPr id="17" name="Picture 16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37C41E2B-6F49-81DC-6253-22D003F748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1998" y="3410123"/>
            <a:ext cx="247120" cy="241972"/>
          </a:xfrm>
          <a:prstGeom prst="rect">
            <a:avLst/>
          </a:prstGeom>
        </p:spPr>
      </p:pic>
      <p:pic>
        <p:nvPicPr>
          <p:cNvPr id="19" name="Picture 18" descr="A black and white symbol&#10;&#10;Description automatically generated with medium confidence">
            <a:extLst>
              <a:ext uri="{FF2B5EF4-FFF2-40B4-BE49-F238E27FC236}">
                <a16:creationId xmlns:a16="http://schemas.microsoft.com/office/drawing/2014/main" id="{9B077B2E-27BD-92AF-036A-02853F197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7447" y="2855096"/>
            <a:ext cx="546847" cy="2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3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C208639-F143-19D1-88CF-989C0868D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406" y="1844122"/>
            <a:ext cx="2879171" cy="436238"/>
          </a:xfrm>
          <a:prstGeom prst="rect">
            <a:avLst/>
          </a:prstGeom>
        </p:spPr>
      </p:pic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55A7F407-B91A-9069-072C-6177B8023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020" y="1422698"/>
            <a:ext cx="2743125" cy="436238"/>
          </a:xfrm>
          <a:prstGeom prst="rect">
            <a:avLst/>
          </a:prstGeom>
        </p:spPr>
      </p:pic>
      <p:pic>
        <p:nvPicPr>
          <p:cNvPr id="14" name="Picture 13" descr="A group of math equations&#10;&#10;Description automatically generated">
            <a:extLst>
              <a:ext uri="{FF2B5EF4-FFF2-40B4-BE49-F238E27FC236}">
                <a16:creationId xmlns:a16="http://schemas.microsoft.com/office/drawing/2014/main" id="{D2892176-DB72-F7A7-5048-E814EDF14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828" y="2418446"/>
            <a:ext cx="4846935" cy="1635378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(Anti)symetrické vlnové funkce a jejich sestavování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Protože vlnové funkce systémů identických částic jsou buď totálně symetrické čí antisymetrické, bude se nám hodit jak vytvářet tyto vlnové funkce z jejich složek. Uvažujme systém dvou identických částic a začněme použitím normalizované vlnové funkce	bb    , můžeme ji použít k vytvoření symetrické funkce (	         je normalizační faktor):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nebo antisymetrické funkce:							    </a:t>
            </a:r>
            <a:r>
              <a:rPr lang="cs-CZ" sz="1200" u="sng" dirty="0">
                <a:cs typeface="Times New Roman"/>
              </a:rPr>
              <a:t>jak to funguje</a:t>
            </a:r>
            <a:r>
              <a:rPr lang="cs-CZ" sz="1200" dirty="0">
                <a:cs typeface="Times New Roman"/>
              </a:rPr>
              <a:t>?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Obdobně pro systém tří částic pak můžeme takové funkce vytvořit následovně: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 případě systému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neinteragujících identických částic se stejnou hmotností m a které všechny „zažívají“ stejný potenciál</a:t>
            </a:r>
          </a:p>
          <a:p>
            <a:r>
              <a:rPr lang="cs-CZ" sz="1200" dirty="0">
                <a:cs typeface="Times New Roman"/>
              </a:rPr>
              <a:t>můžeme psát, že se systém rozdělí na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oddělených rovnic: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Zatímco energie je dána, stejně jako v případě rozlišitelných částic, sumou energií jednotlivých částic				        , tak vlnová funkce již nemůže být dána pouhým součinem jednotlivých vlnových funkcí: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to z následujících důvodů:</a:t>
            </a:r>
          </a:p>
          <a:p>
            <a:r>
              <a:rPr lang="cs-CZ" sz="1200" dirty="0">
                <a:cs typeface="Times New Roman"/>
              </a:rPr>
              <a:t>- částice nejsou identifikovatelné, takový součin by znamenal, že můžeme říci, že částice 1 má vlnovou funkci	      atd., ale my můžeme jen říci, že jedna částice má takovou vlnovou funkci, ale ne která. Pokud by ale částice byly rozlišitelné, pak tento součin platí.</a:t>
            </a:r>
          </a:p>
          <a:p>
            <a:r>
              <a:rPr lang="cs-CZ" sz="1200" dirty="0">
                <a:cs typeface="Times New Roman"/>
              </a:rPr>
              <a:t>- uvedený součin vlnových funkcí nemá definitní, jednoznačnou symetrii, což je vyžadováno </a:t>
            </a:r>
            <a:r>
              <a:rPr lang="cs-CZ" sz="1200" dirty="0" err="1">
                <a:cs typeface="Times New Roman"/>
              </a:rPr>
              <a:t>symetrizačním</a:t>
            </a:r>
            <a:r>
              <a:rPr lang="cs-CZ" sz="1200" dirty="0">
                <a:cs typeface="Times New Roman"/>
              </a:rPr>
              <a:t> postulátem – my už jsme si ale ukázali, jak bychom takové </a:t>
            </a:r>
            <a:r>
              <a:rPr lang="cs-CZ" sz="1200" dirty="0" err="1">
                <a:cs typeface="Times New Roman"/>
              </a:rPr>
              <a:t>symetrizované</a:t>
            </a:r>
            <a:r>
              <a:rPr lang="cs-CZ" sz="1200" dirty="0">
                <a:cs typeface="Times New Roman"/>
              </a:rPr>
              <a:t> či </a:t>
            </a:r>
            <a:r>
              <a:rPr lang="cs-CZ" sz="1200" dirty="0" err="1">
                <a:cs typeface="Times New Roman"/>
              </a:rPr>
              <a:t>antisymetrizované</a:t>
            </a:r>
            <a:r>
              <a:rPr lang="cs-CZ" sz="1200" dirty="0">
                <a:cs typeface="Times New Roman"/>
              </a:rPr>
              <a:t> funkce mohli vystavět…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5443369" y="361392"/>
            <a:ext cx="3446969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7A44E53C-AE2C-BC0D-83BD-795E6F8C5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1204" y="1242862"/>
            <a:ext cx="508000" cy="158750"/>
          </a:xfrm>
          <a:prstGeom prst="rect">
            <a:avLst/>
          </a:prstGeom>
        </p:spPr>
      </p:pic>
      <p:pic>
        <p:nvPicPr>
          <p:cNvPr id="12" name="Picture 11" descr="A line of line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FCCB23B-45BD-F35E-7C27-69D5C5C112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016" y="1402697"/>
            <a:ext cx="361950" cy="184150"/>
          </a:xfrm>
          <a:prstGeom prst="rect">
            <a:avLst/>
          </a:prstGeom>
        </p:spPr>
      </p:pic>
      <p:pic>
        <p:nvPicPr>
          <p:cNvPr id="16" name="Picture 15" descr="A blue circle with black lines&#10;&#10;Description automatically generated">
            <a:extLst>
              <a:ext uri="{FF2B5EF4-FFF2-40B4-BE49-F238E27FC236}">
                <a16:creationId xmlns:a16="http://schemas.microsoft.com/office/drawing/2014/main" id="{F50E959F-E585-EBD5-D996-1FF0DDBE75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800"/>
          <a:stretch/>
        </p:blipFill>
        <p:spPr>
          <a:xfrm>
            <a:off x="7971416" y="3951214"/>
            <a:ext cx="1036245" cy="218733"/>
          </a:xfrm>
          <a:prstGeom prst="rect">
            <a:avLst/>
          </a:prstGeom>
        </p:spPr>
      </p:pic>
      <p:pic>
        <p:nvPicPr>
          <p:cNvPr id="18" name="Picture 1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C4A60A0-5599-8CF1-2196-AD172328B1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3703" y="4146514"/>
            <a:ext cx="2814544" cy="575179"/>
          </a:xfrm>
          <a:prstGeom prst="rect">
            <a:avLst/>
          </a:prstGeom>
        </p:spPr>
      </p:pic>
      <p:pic>
        <p:nvPicPr>
          <p:cNvPr id="21" name="Picture 20" descr="A black and white image of a number&#10;&#10;Description automatically generated">
            <a:extLst>
              <a:ext uri="{FF2B5EF4-FFF2-40B4-BE49-F238E27FC236}">
                <a16:creationId xmlns:a16="http://schemas.microsoft.com/office/drawing/2014/main" id="{716D5B3E-8CBB-EB97-41F1-752CBB3A36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3724" y="4837816"/>
            <a:ext cx="1743697" cy="2735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E4E58D-07A1-0A2B-A643-51100A3E57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1569" y="5107939"/>
            <a:ext cx="3052632" cy="261188"/>
          </a:xfrm>
          <a:prstGeom prst="rect">
            <a:avLst/>
          </a:prstGeom>
        </p:spPr>
      </p:pic>
      <p:pic>
        <p:nvPicPr>
          <p:cNvPr id="25" name="Picture 24" descr="A black and blue letter&#10;&#10;Description automatically generated">
            <a:extLst>
              <a:ext uri="{FF2B5EF4-FFF2-40B4-BE49-F238E27FC236}">
                <a16:creationId xmlns:a16="http://schemas.microsoft.com/office/drawing/2014/main" id="{010797E1-4CCB-175E-FFB3-3575E23540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5338" y="5595089"/>
            <a:ext cx="314655" cy="23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Stavba vlnových funkcí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 err="1">
                <a:cs typeface="Times New Roman"/>
              </a:rPr>
              <a:t>Dvoučásticový</a:t>
            </a:r>
            <a:r>
              <a:rPr lang="cs-CZ" sz="1200" dirty="0">
                <a:cs typeface="Times New Roman"/>
              </a:rPr>
              <a:t> systém identických neinteragujících částic: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Můžeme jej popsat pomocí jedné vlnové funkce – určující stav systému – symetrické a antisymetrické: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Zde předpokládáme, že 	         Pokud by bylo 		       pak symetrická vlnová funkce by byla dána				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a antisymetrická by byla nulová. Touto vlastností se budeme zabývat později (tedy když		tak   		      ).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Můžeme také psát: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 </a:t>
            </a:r>
            <a:r>
              <a:rPr lang="cs-CZ" sz="1200" i="1" dirty="0">
                <a:cs typeface="Times New Roman"/>
              </a:rPr>
              <a:t>P</a:t>
            </a:r>
            <a:r>
              <a:rPr lang="cs-CZ" sz="1200" dirty="0">
                <a:cs typeface="Times New Roman"/>
              </a:rPr>
              <a:t> je permutační operátor (suma je přes všechny možné permutace, zde pouze dvě).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N identických neinteragujících částic pak: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 determinantu v poslední vztahu říkáme </a:t>
            </a:r>
            <a:r>
              <a:rPr lang="cs-CZ" sz="1200" dirty="0" err="1">
                <a:cs typeface="Times New Roman"/>
              </a:rPr>
              <a:t>Slaterův</a:t>
            </a:r>
            <a:r>
              <a:rPr lang="cs-CZ" sz="1200" dirty="0">
                <a:cs typeface="Times New Roman"/>
              </a:rPr>
              <a:t> determinant, kde záměna dvou částic odpovídá záměně dvou sloupců.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7089289" y="361392"/>
            <a:ext cx="1801049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group of black symbols&#10;&#10;Description automatically generated">
            <a:extLst>
              <a:ext uri="{FF2B5EF4-FFF2-40B4-BE49-F238E27FC236}">
                <a16:creationId xmlns:a16="http://schemas.microsoft.com/office/drawing/2014/main" id="{A5205EA3-0F8B-339A-D33F-927411469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263" y="1686188"/>
            <a:ext cx="3638052" cy="825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268D85-A376-8B16-2B6A-3430DCBFF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685" y="2521794"/>
            <a:ext cx="508000" cy="165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C0773F-EE2F-9012-BA93-4E94AC6BD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759" y="2547194"/>
            <a:ext cx="800100" cy="139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5CC3E7-5466-6202-E30E-C63E4149F5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905" y="2502640"/>
            <a:ext cx="1447800" cy="17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74C7F7-1C97-AACB-4ABF-31910E76E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2505" y="2725068"/>
            <a:ext cx="812800" cy="165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6322EC-2972-ECD7-0374-44606D7C19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6809" y="2750468"/>
            <a:ext cx="444500" cy="139700"/>
          </a:xfrm>
          <a:prstGeom prst="rect">
            <a:avLst/>
          </a:prstGeom>
        </p:spPr>
      </p:pic>
      <p:pic>
        <p:nvPicPr>
          <p:cNvPr id="21" name="Picture 20" descr="A black and white math symbol&#10;&#10;Description automatically generated">
            <a:extLst>
              <a:ext uri="{FF2B5EF4-FFF2-40B4-BE49-F238E27FC236}">
                <a16:creationId xmlns:a16="http://schemas.microsoft.com/office/drawing/2014/main" id="{82536EAB-CD9D-1147-4BB5-56CFC79AE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2913" y="2929161"/>
            <a:ext cx="3136900" cy="482600"/>
          </a:xfrm>
          <a:prstGeom prst="rect">
            <a:avLst/>
          </a:prstGeom>
        </p:spPr>
      </p:pic>
      <p:pic>
        <p:nvPicPr>
          <p:cNvPr id="23" name="Picture 22" descr="A number symbols and symbols&#10;&#10;Description automatically generated with medium confidence">
            <a:extLst>
              <a:ext uri="{FF2B5EF4-FFF2-40B4-BE49-F238E27FC236}">
                <a16:creationId xmlns:a16="http://schemas.microsoft.com/office/drawing/2014/main" id="{49FFC659-1FA8-3420-3A1B-B425676A91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2584" y="2956794"/>
            <a:ext cx="2705100" cy="469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573C9F-73B2-AA76-CB97-E576500062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7847" y="3746700"/>
            <a:ext cx="4495800" cy="469900"/>
          </a:xfrm>
          <a:prstGeom prst="rect">
            <a:avLst/>
          </a:prstGeom>
        </p:spPr>
      </p:pic>
      <p:pic>
        <p:nvPicPr>
          <p:cNvPr id="27" name="Picture 26" descr="A black and white image of a math equation&#10;&#10;Description automatically generated with medium confidence">
            <a:extLst>
              <a:ext uri="{FF2B5EF4-FFF2-40B4-BE49-F238E27FC236}">
                <a16:creationId xmlns:a16="http://schemas.microsoft.com/office/drawing/2014/main" id="{F252DADE-1522-4435-CEFB-6CF2A93CF6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7847" y="4210290"/>
            <a:ext cx="46609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Pauliho vylučovací princip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 err="1">
                <a:cs typeface="Times New Roman"/>
              </a:rPr>
              <a:t>Dvoučásticový</a:t>
            </a:r>
            <a:r>
              <a:rPr lang="cs-CZ" sz="1200" dirty="0">
                <a:cs typeface="Times New Roman"/>
              </a:rPr>
              <a:t> systém identických neinteragujících částic, pro zopakování: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Uvažujme v tomto případě fermiony, tedy částice s polovičním spinem a antisymetrickou vlnovou funkcí.</a:t>
            </a:r>
          </a:p>
          <a:p>
            <a:r>
              <a:rPr lang="cs-CZ" sz="1200" dirty="0">
                <a:cs typeface="Times New Roman"/>
              </a:rPr>
              <a:t>Že částice neinteragují znamená, že můžeme napsat vlnovou funkci pro </a:t>
            </a:r>
            <a:r>
              <a:rPr lang="cs-CZ" sz="1200" dirty="0" err="1">
                <a:cs typeface="Times New Roman"/>
              </a:rPr>
              <a:t>dvoučásticový</a:t>
            </a:r>
            <a:r>
              <a:rPr lang="cs-CZ" sz="1200" dirty="0">
                <a:cs typeface="Times New Roman"/>
              </a:rPr>
              <a:t> systém jako součin vlnových funkcí pro jednotlivé částice. Tedy:						      a nebo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 </a:t>
            </a:r>
            <a:r>
              <a:rPr lang="cs-CZ" sz="1200" i="1" dirty="0">
                <a:cs typeface="Times New Roman"/>
              </a:rPr>
              <a:t>a</a:t>
            </a:r>
            <a:r>
              <a:rPr lang="cs-CZ" sz="1200" dirty="0">
                <a:cs typeface="Times New Roman"/>
              </a:rPr>
              <a:t> a </a:t>
            </a:r>
            <a:r>
              <a:rPr lang="cs-CZ" sz="1200" i="1" dirty="0">
                <a:cs typeface="Times New Roman"/>
              </a:rPr>
              <a:t>b</a:t>
            </a:r>
            <a:r>
              <a:rPr lang="cs-CZ" sz="1200" dirty="0">
                <a:cs typeface="Times New Roman"/>
              </a:rPr>
              <a:t> značí dva různé </a:t>
            </a:r>
            <a:r>
              <a:rPr lang="cs-CZ" sz="1200" dirty="0" err="1">
                <a:cs typeface="Times New Roman"/>
              </a:rPr>
              <a:t>jednočásticové</a:t>
            </a:r>
            <a:r>
              <a:rPr lang="cs-CZ" sz="1200" dirty="0">
                <a:cs typeface="Times New Roman"/>
              </a:rPr>
              <a:t> stavy.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Protože neumíme jednotlivé částice od sebe rozlišit, tak nevíme, která z výše uvedených funkcí popisuje náš systém. Uvažujeme o stavu systému tedy jako o lineární kombinaci těchto dvou funkcí, po normalizaci pro symetrické funkce (bosony):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nebo pro antisymetrické (fermiony):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 případě fermionů, pokud a=b, pak 		      , což znamená, že žádné dva fermiony nemohou být v tomtéž stavu. A tedy úvahami o symetrii a </a:t>
            </a:r>
            <a:r>
              <a:rPr lang="cs-CZ" sz="1200" dirty="0" err="1">
                <a:cs typeface="Times New Roman"/>
              </a:rPr>
              <a:t>antisymetrii</a:t>
            </a:r>
            <a:r>
              <a:rPr lang="cs-CZ" sz="1200" dirty="0">
                <a:cs typeface="Times New Roman"/>
              </a:rPr>
              <a:t> vlnových funkcí jsme došli k </a:t>
            </a:r>
            <a:r>
              <a:rPr lang="cs-CZ" sz="1200" b="1" dirty="0">
                <a:cs typeface="Times New Roman"/>
              </a:rPr>
              <a:t>Pauliho vylučovacímu principu</a:t>
            </a:r>
            <a:r>
              <a:rPr lang="cs-CZ" sz="1200" dirty="0">
                <a:cs typeface="Times New Roman"/>
              </a:rPr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863025" y="361392"/>
            <a:ext cx="2027314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F4C31-3700-DDBE-7EF8-0FA31D687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298" y="1765846"/>
            <a:ext cx="2768600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B34F68-4459-1EDD-B38C-09B5DA30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895" y="1776604"/>
            <a:ext cx="27686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3D40E0-7E0B-BAC9-6622-7A471E757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949" y="2944224"/>
            <a:ext cx="4610100" cy="698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FE305C-E07B-AD1E-2F66-E35D19E9F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2925" y="3804472"/>
            <a:ext cx="4610100" cy="749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4720CE-C232-FBB8-BDB0-3B3F53E0E0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4472" y="4467645"/>
            <a:ext cx="660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3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Pauliho vylučovací princip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Jak už jsme zmínili, pokud se dvě identické částice nachází ve stejném </a:t>
            </a:r>
            <a:r>
              <a:rPr lang="cs-CZ" sz="1200" dirty="0" err="1">
                <a:cs typeface="Times New Roman"/>
              </a:rPr>
              <a:t>jednočásticovém</a:t>
            </a:r>
            <a:r>
              <a:rPr lang="cs-CZ" sz="1200" dirty="0">
                <a:cs typeface="Times New Roman"/>
              </a:rPr>
              <a:t> stavu, pak </a:t>
            </a:r>
            <a:r>
              <a:rPr lang="cs-CZ" sz="1200" dirty="0" err="1">
                <a:cs typeface="Times New Roman"/>
              </a:rPr>
              <a:t>Slaterův</a:t>
            </a:r>
            <a:r>
              <a:rPr lang="cs-CZ" sz="1200" dirty="0">
                <a:cs typeface="Times New Roman"/>
              </a:rPr>
              <a:t> determinant (a tím také celá vlnová funkce) je roven nule, protože dva řádky v determinantu budou stejné.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Můžeme z toho tedy vyvodit, že: v systému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identických částic, žádné dva fermiony se nemohou nacházet ve stejném </a:t>
            </a:r>
            <a:r>
              <a:rPr lang="cs-CZ" sz="1200" dirty="0" err="1">
                <a:cs typeface="Times New Roman"/>
              </a:rPr>
              <a:t>jednočásticovém</a:t>
            </a:r>
            <a:r>
              <a:rPr lang="cs-CZ" sz="1200" dirty="0">
                <a:cs typeface="Times New Roman"/>
              </a:rPr>
              <a:t> stavu ve stejném čase. Každý </a:t>
            </a:r>
            <a:r>
              <a:rPr lang="cs-CZ" sz="1200" dirty="0" err="1">
                <a:cs typeface="Times New Roman"/>
              </a:rPr>
              <a:t>jednočásticový</a:t>
            </a:r>
            <a:r>
              <a:rPr lang="cs-CZ" sz="1200" dirty="0">
                <a:cs typeface="Times New Roman"/>
              </a:rPr>
              <a:t> stav může být obsazen pouze/maximálně jediným fermionem.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Pauliho princip byl prezentován v roce 1925 aby vysvětlil periodickou tabulku.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Tedy žádné dva elektrony se nemohou nacházet v témž stavu v jednom atomu. Můžeme mít pouze jeden elektron, který se nachází v stavu s kvantovými čísly					Tento princip určuje stavbu atomů, má rozhodující vliv na prostorové rozmístění fermionů.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bosony takovéto omezení neplatí. Oproti fermionům, bosony mají tendenci “kondenzovat“ všechny do jednoho stavu a to stavu základního, tomu se říká bosonová kondenzace. Např. částice tekutého helia           (bosony) se nachází ve stejném stavu. Tomuto materiálu se říká Bose-Einstein kondenzát. A samozřejmě se chová úplně jinak než	  , protože to je fermionový systém. 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Říkali jsme si také, že SR také pracuje se spinem. Vlnová funkce je pak součinem prostorové a spinové složky:</a:t>
            </a:r>
          </a:p>
          <a:p>
            <a:r>
              <a:rPr lang="cs-CZ" sz="1200" dirty="0">
                <a:cs typeface="Times New Roman"/>
              </a:rPr>
              <a:t>Vlnová funkce systému N částic se spinem je součinem prostorové a spinové složky: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Takto vytvořená vlnová funkce ovšem musí splňovat požadavky na symetrii pro identické částice. Pro případ N identických bosonů, musí být vlnová funkce symetrická a tedy prostorová a spinová složka musí mít stejnou paritu (symetričnost/</a:t>
            </a:r>
            <a:r>
              <a:rPr lang="cs-CZ" sz="1200" dirty="0" err="1">
                <a:cs typeface="Times New Roman"/>
              </a:rPr>
              <a:t>antisymetričnost</a:t>
            </a:r>
            <a:r>
              <a:rPr lang="cs-CZ" sz="1200" dirty="0">
                <a:cs typeface="Times New Roman"/>
              </a:rPr>
              <a:t>):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Proč?</a:t>
            </a:r>
          </a:p>
          <a:p>
            <a:r>
              <a:rPr lang="cs-CZ" sz="1200" dirty="0">
                <a:cs typeface="Times New Roman"/>
              </a:rPr>
              <a:t>Ovšem pro fermiony musí mít prostorové a spinové části paritu opačnou, vedoucí ve výsledku k antisymetrické funkci: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863025" y="361392"/>
            <a:ext cx="2027314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525FB-A2E2-A64B-B8AF-F5FDEDAA8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892" y="2493542"/>
            <a:ext cx="2034764" cy="231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A1540F-CEF7-1573-A551-E0A95C9C6454}"/>
              </a:ext>
            </a:extLst>
          </p:cNvPr>
          <p:cNvSpPr/>
          <p:nvPr/>
        </p:nvSpPr>
        <p:spPr>
          <a:xfrm>
            <a:off x="341760" y="1395720"/>
            <a:ext cx="7823294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0D4669-A558-90DB-9B1A-EDBCF6BA1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813" y="3228381"/>
            <a:ext cx="281041" cy="187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36B654-ABBF-74EA-EA4B-8E74E8D20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354" y="3413969"/>
            <a:ext cx="280307" cy="179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D132DA-9395-AD91-6595-71A12C42B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4724" y="3758885"/>
            <a:ext cx="1422400" cy="22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F2A0ED-5055-7A11-E319-B8FCFBD77A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8999" y="4158752"/>
            <a:ext cx="4826000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34B8A1-C152-EC45-1FE0-76C763C5D4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833"/>
          <a:stretch/>
        </p:blipFill>
        <p:spPr>
          <a:xfrm>
            <a:off x="2167789" y="4901117"/>
            <a:ext cx="5156200" cy="459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D68CE8-B702-7A71-B780-5CFCE4D930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7789" y="5955924"/>
            <a:ext cx="5156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757B52A-67E7-EA87-A24F-C1C26FE4D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508" y="2488426"/>
            <a:ext cx="546100" cy="228600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Vylučovací princip v periodické tabulce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Použití SR k vysvětlení periodické tabulky je jeden z největších úspěchů kvantové mechaniky. Pokud se SR zkombinuje s Pauliho vylučovacím principem pak nám umožňuje nahlédnout do struktury </a:t>
            </a:r>
            <a:r>
              <a:rPr lang="cs-CZ" sz="1200" dirty="0" err="1">
                <a:cs typeface="Times New Roman"/>
              </a:rPr>
              <a:t>víceelektronových</a:t>
            </a:r>
            <a:r>
              <a:rPr lang="cs-CZ" sz="1200" dirty="0">
                <a:cs typeface="Times New Roman"/>
              </a:rPr>
              <a:t> atomů.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Dříve jsme si ukázali, jak je stav elektronu v atomu vodíku (pod vlivem sféricky symetrického potenciálu) popsán čtyřmi kvantovými čísly		 a  					 kde 					je vlnová funkce elektronu, když zanedbáme spin a 			     popisuje spinový stav. Tento popis je vhodný i pro popis </a:t>
            </a:r>
            <a:r>
              <a:rPr lang="cs-CZ" sz="1200" dirty="0" err="1">
                <a:cs typeface="Times New Roman"/>
              </a:rPr>
              <a:t>víceelektronových</a:t>
            </a:r>
            <a:r>
              <a:rPr lang="cs-CZ" sz="1200" dirty="0">
                <a:cs typeface="Times New Roman"/>
              </a:rPr>
              <a:t> atomů.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 </a:t>
            </a:r>
            <a:r>
              <a:rPr lang="cs-CZ" sz="1200" dirty="0" err="1">
                <a:cs typeface="Times New Roman"/>
              </a:rPr>
              <a:t>mnohaelektronovém</a:t>
            </a:r>
            <a:r>
              <a:rPr lang="cs-CZ" sz="1200" dirty="0">
                <a:cs typeface="Times New Roman"/>
              </a:rPr>
              <a:t> atomu se každý elektron pohybuje v jiném potenciálu – my víme, že na něj působí nejen </a:t>
            </a:r>
            <a:r>
              <a:rPr lang="cs-CZ" sz="1200" dirty="0" err="1">
                <a:cs typeface="Times New Roman"/>
              </a:rPr>
              <a:t>Coulombovský</a:t>
            </a:r>
            <a:r>
              <a:rPr lang="cs-CZ" sz="1200" dirty="0">
                <a:cs typeface="Times New Roman"/>
              </a:rPr>
              <a:t> potenciál jádra, ale také ostatní elektrony, mají také náboj. Ale i přes to: sférická symetrie je dobrá aproximace. Můžeme tedy stejnými kvantovými čísly popsat i </a:t>
            </a:r>
            <a:r>
              <a:rPr lang="cs-CZ" sz="1200" dirty="0" err="1">
                <a:cs typeface="Times New Roman"/>
              </a:rPr>
              <a:t>víceelektronové</a:t>
            </a:r>
            <a:r>
              <a:rPr lang="cs-CZ" sz="1200" dirty="0">
                <a:cs typeface="Times New Roman"/>
              </a:rPr>
              <a:t> atomy,		a  	tedy hlavní kvantové číslo, orbitální kvantové číslo, </a:t>
            </a:r>
            <a:r>
              <a:rPr lang="cs-CZ" sz="1200" dirty="0" err="1">
                <a:cs typeface="Times New Roman"/>
              </a:rPr>
              <a:t>magentické</a:t>
            </a:r>
            <a:r>
              <a:rPr lang="cs-CZ" sz="1200" dirty="0">
                <a:cs typeface="Times New Roman"/>
              </a:rPr>
              <a:t>/azimutální </a:t>
            </a:r>
            <a:r>
              <a:rPr lang="cs-CZ" sz="1200" dirty="0" err="1">
                <a:cs typeface="Times New Roman"/>
              </a:rPr>
              <a:t>kv</a:t>
            </a:r>
            <a:r>
              <a:rPr lang="cs-CZ" sz="1200" dirty="0">
                <a:cs typeface="Times New Roman"/>
              </a:rPr>
              <a:t>. číslo (</a:t>
            </a:r>
            <a:r>
              <a:rPr lang="cs-CZ" sz="1200" i="1" dirty="0">
                <a:cs typeface="Times New Roman"/>
              </a:rPr>
              <a:t>m</a:t>
            </a:r>
            <a:r>
              <a:rPr lang="cs-CZ" sz="1200" i="1" baseline="-25000" dirty="0">
                <a:cs typeface="Times New Roman"/>
              </a:rPr>
              <a:t>l</a:t>
            </a:r>
            <a:r>
              <a:rPr lang="cs-CZ" sz="1200" dirty="0">
                <a:cs typeface="Times New Roman"/>
              </a:rPr>
              <a:t> popisuje </a:t>
            </a:r>
            <a:r>
              <a:rPr lang="cs-CZ" sz="1200" i="1" dirty="0">
                <a:cs typeface="Times New Roman"/>
              </a:rPr>
              <a:t>z-</a:t>
            </a:r>
            <a:r>
              <a:rPr lang="cs-CZ" sz="1200" dirty="0" err="1">
                <a:cs typeface="Times New Roman"/>
              </a:rPr>
              <a:t>ovou</a:t>
            </a:r>
            <a:r>
              <a:rPr lang="cs-CZ" sz="1200" dirty="0">
                <a:cs typeface="Times New Roman"/>
              </a:rPr>
              <a:t> komponentu magnetického momentu elektronu) a spinové </a:t>
            </a:r>
            <a:r>
              <a:rPr lang="cs-CZ" sz="1200" dirty="0" err="1">
                <a:cs typeface="Times New Roman"/>
              </a:rPr>
              <a:t>kv</a:t>
            </a:r>
            <a:r>
              <a:rPr lang="cs-CZ" sz="1200" dirty="0">
                <a:cs typeface="Times New Roman"/>
              </a:rPr>
              <a:t>. číslo (	popisuje </a:t>
            </a:r>
            <a:r>
              <a:rPr lang="cs-CZ" sz="1200" i="1" dirty="0">
                <a:cs typeface="Times New Roman"/>
              </a:rPr>
              <a:t>z</a:t>
            </a:r>
            <a:r>
              <a:rPr lang="cs-CZ" sz="1200" dirty="0">
                <a:cs typeface="Times New Roman"/>
              </a:rPr>
              <a:t>-</a:t>
            </a:r>
            <a:r>
              <a:rPr lang="cs-CZ" sz="1200" dirty="0" err="1">
                <a:cs typeface="Times New Roman"/>
              </a:rPr>
              <a:t>ovou</a:t>
            </a:r>
            <a:r>
              <a:rPr lang="cs-CZ" sz="1200" dirty="0">
                <a:cs typeface="Times New Roman"/>
              </a:rPr>
              <a:t> složku vnitřního/vlastního magnetického momentu elektronu).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Jak už víte, elektronový obal atomu se skládá ze slupek:</a:t>
            </a:r>
          </a:p>
          <a:p>
            <a:r>
              <a:rPr lang="cs-CZ" sz="1200" dirty="0">
                <a:cs typeface="Times New Roman"/>
              </a:rPr>
              <a:t>- každý atom má několik slupek, které jsou definovány radiálním/hlavním kvantovým číslem</a:t>
            </a:r>
          </a:p>
          <a:p>
            <a:r>
              <a:rPr lang="cs-CZ" sz="1200" dirty="0">
                <a:cs typeface="Times New Roman"/>
              </a:rPr>
              <a:t>- slupky se dělí na </a:t>
            </a:r>
            <a:r>
              <a:rPr lang="cs-CZ" sz="1200" dirty="0" err="1">
                <a:cs typeface="Times New Roman"/>
              </a:rPr>
              <a:t>podslupky</a:t>
            </a:r>
            <a:r>
              <a:rPr lang="cs-CZ" sz="1200" dirty="0">
                <a:cs typeface="Times New Roman"/>
              </a:rPr>
              <a:t>, které popisujeme vedlejším/orbitálním kvantovým číslem</a:t>
            </a:r>
          </a:p>
          <a:p>
            <a:r>
              <a:rPr lang="cs-CZ" sz="1200" dirty="0">
                <a:cs typeface="Times New Roman"/>
              </a:rPr>
              <a:t>- </a:t>
            </a:r>
            <a:r>
              <a:rPr lang="cs-CZ" sz="1200" dirty="0" err="1">
                <a:cs typeface="Times New Roman"/>
              </a:rPr>
              <a:t>podslupky</a:t>
            </a:r>
            <a:r>
              <a:rPr lang="cs-CZ" sz="1200" dirty="0">
                <a:cs typeface="Times New Roman"/>
              </a:rPr>
              <a:t> se dělí dále na orbitaly, které značíme magnetickým kvantovým číslem</a:t>
            </a:r>
          </a:p>
          <a:p>
            <a:r>
              <a:rPr lang="cs-CZ" sz="1200" dirty="0">
                <a:cs typeface="Times New Roman"/>
              </a:rPr>
              <a:t>A tedy elektronový orbital je plně popsán třemi kvantovými čísly, stavem: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- každá slupka má n </a:t>
            </a:r>
            <a:r>
              <a:rPr lang="cs-CZ" sz="1200" dirty="0" err="1">
                <a:cs typeface="Times New Roman"/>
              </a:rPr>
              <a:t>podslupek</a:t>
            </a:r>
            <a:r>
              <a:rPr lang="cs-CZ" sz="1200" dirty="0">
                <a:cs typeface="Times New Roman"/>
              </a:rPr>
              <a:t>, které odpovídají číslům</a:t>
            </a:r>
          </a:p>
          <a:p>
            <a:r>
              <a:rPr lang="cs-CZ" sz="1200" dirty="0">
                <a:cs typeface="Times New Roman"/>
              </a:rPr>
              <a:t>- každá </a:t>
            </a:r>
            <a:r>
              <a:rPr lang="cs-CZ" sz="1200" dirty="0" err="1">
                <a:cs typeface="Times New Roman"/>
              </a:rPr>
              <a:t>podslupka</a:t>
            </a:r>
            <a:r>
              <a:rPr lang="cs-CZ" sz="1200" dirty="0">
                <a:cs typeface="Times New Roman"/>
              </a:rPr>
              <a:t> má 		  orbitalů, odpovídající číslům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Značení pak vypadá následovně: 1s odpovídá		    , 2s pak  		       , 2p pak		           , 3s pak  	             .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177516" y="361392"/>
            <a:ext cx="271282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E74AE-087A-B31C-1A66-8FF29D5C0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41" y="1621215"/>
            <a:ext cx="4064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8B3B48-0D0D-0952-75DC-46305A67F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08" y="1659315"/>
            <a:ext cx="177800" cy="139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645827-2755-9DAA-7006-5A62F79D0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418" y="1646615"/>
            <a:ext cx="266700" cy="165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4E1A84-A2A2-B75F-B6D8-5BBDEF53C7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118" y="1589465"/>
            <a:ext cx="1854200" cy="241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7DCE5D-AF9A-913F-5F58-EA508B1253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6116" y="1608515"/>
            <a:ext cx="1917700" cy="20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1A1C0E-79EE-27B8-E750-095AB9C9D6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08" y="1802005"/>
            <a:ext cx="1092200" cy="279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E55A63-47BA-435F-9208-B348D574CF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1524" y="2541442"/>
            <a:ext cx="266700" cy="165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8453D6-C1E7-EF19-891E-0983D9488A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r="22219" b="-18881"/>
          <a:stretch/>
        </p:blipFill>
        <p:spPr>
          <a:xfrm>
            <a:off x="7926466" y="2727679"/>
            <a:ext cx="207442" cy="196274"/>
          </a:xfrm>
          <a:prstGeom prst="rect">
            <a:avLst/>
          </a:prstGeom>
        </p:spPr>
      </p:pic>
      <p:pic>
        <p:nvPicPr>
          <p:cNvPr id="27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F37CB34A-DD70-E8C5-CB1F-7F9AEA34EF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4367" y="4817989"/>
            <a:ext cx="2201951" cy="6647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BBA48B-8355-ADFB-5AAC-40FC217CA2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1149" y="3466215"/>
            <a:ext cx="127000" cy="1397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6F082C-F739-5245-C024-6B9545C333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4838" y="3832947"/>
            <a:ext cx="177800" cy="152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E8A2A79-A1CE-E5CD-6C54-C02B2D6447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20437" y="3595284"/>
            <a:ext cx="76200" cy="177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E20EEC-BEED-28F7-079F-7C5BECD8A2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966" y="3970184"/>
            <a:ext cx="469900" cy="1905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9F09B6A-1D3E-ACEC-5932-1AA475CE44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71138" y="4341330"/>
            <a:ext cx="1663700" cy="1905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40DCEF2-99AF-B964-63D2-25E2167758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02016" y="4520944"/>
            <a:ext cx="444500" cy="190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2908C30-926C-FB50-1F77-57CCB6C7D1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47380" y="4533644"/>
            <a:ext cx="2108200" cy="177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4668776-963D-E07B-3608-B114F2D34CA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80624" y="4527294"/>
            <a:ext cx="952500" cy="177800"/>
          </a:xfrm>
          <a:prstGeom prst="rect">
            <a:avLst/>
          </a:prstGeom>
        </p:spPr>
      </p:pic>
      <p:pic>
        <p:nvPicPr>
          <p:cNvPr id="45" name="Picture 44" descr="A white grid with black letters and numbers&#10;&#10;Description automatically generated">
            <a:extLst>
              <a:ext uri="{FF2B5EF4-FFF2-40B4-BE49-F238E27FC236}">
                <a16:creationId xmlns:a16="http://schemas.microsoft.com/office/drawing/2014/main" id="{9A0B35C7-3DF1-521F-CB76-F8B1403F569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47380" y="4817988"/>
            <a:ext cx="3193647" cy="6647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32029B6-3619-AF7F-E141-426FBFABE6E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32980" y="5611458"/>
            <a:ext cx="914400" cy="203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5DE8B00-948E-B6BF-AC18-235F1BEF37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66126" y="5614209"/>
            <a:ext cx="914400" cy="203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7D84391-EBEF-F4B5-7BCA-0F9A12D61AE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55580" y="5624158"/>
            <a:ext cx="914400" cy="1778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9500784-4634-3C5A-97B6-DDC91DF2314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95328" y="5609644"/>
            <a:ext cx="9144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Vylučovací princip v periodické tabulce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Jak tedy zaplňují elektrony možné slupky a </a:t>
            </a:r>
            <a:r>
              <a:rPr lang="cs-CZ" sz="1200" dirty="0" err="1">
                <a:cs typeface="Times New Roman"/>
              </a:rPr>
              <a:t>podslupky</a:t>
            </a:r>
            <a:r>
              <a:rPr lang="cs-CZ" sz="1200" dirty="0">
                <a:cs typeface="Times New Roman"/>
              </a:rPr>
              <a:t> v atomu? Pokud by to byly bosony, pak by všechny skončili v základním stavu popsaném:  			a to by určitě neumožnilo bohatost prvků, které známe z přírody.</a:t>
            </a:r>
          </a:p>
          <a:p>
            <a:r>
              <a:rPr lang="cs-CZ" sz="1200" dirty="0">
                <a:cs typeface="Times New Roman"/>
              </a:rPr>
              <a:t>Elektrony jsou ale fermiony a řídí se Pauliho vylučovacím principem a tedy daný orbitální stav 	         může být </a:t>
            </a:r>
            <a:r>
              <a:rPr lang="cs-CZ" sz="1200" dirty="0" err="1">
                <a:cs typeface="Times New Roman"/>
              </a:rPr>
              <a:t>populován</a:t>
            </a:r>
            <a:r>
              <a:rPr lang="cs-CZ" sz="1200" dirty="0">
                <a:cs typeface="Times New Roman"/>
              </a:rPr>
              <a:t> nanejvýše dvěma elektrony s rozdílným spinem, jedním se spinem nahoru		a jedním se spinem dolů		Každý stav 	může obsahovat 		elektronů. Viz obrázek níže: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161314" y="361392"/>
            <a:ext cx="2729025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20186-0578-C432-7657-4FE3EA516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971" y="1032966"/>
            <a:ext cx="1016000" cy="21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F63DB-A37F-D2A6-F85C-4830FA64C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314" y="1232807"/>
            <a:ext cx="444500" cy="19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6EA02E-040E-D408-FA96-A98DC766C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056" y="1401475"/>
            <a:ext cx="552450" cy="216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A123EF-F00F-516D-0FC4-3EBCA3B04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987" y="1387708"/>
            <a:ext cx="698500" cy="241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D15CC4-8ECE-C32F-3721-835FE6D8ED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2951" y="1420364"/>
            <a:ext cx="165100" cy="165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202C06-55BF-AC68-084F-568898ED0B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313" y="1607236"/>
            <a:ext cx="596900" cy="203200"/>
          </a:xfrm>
          <a:prstGeom prst="rect">
            <a:avLst/>
          </a:prstGeom>
        </p:spPr>
      </p:pic>
      <p:pic>
        <p:nvPicPr>
          <p:cNvPr id="18" name="Picture 17" descr="A chart of a number of squares&#10;&#10;Description automatically generated with medium confidence">
            <a:extLst>
              <a:ext uri="{FF2B5EF4-FFF2-40B4-BE49-F238E27FC236}">
                <a16:creationId xmlns:a16="http://schemas.microsoft.com/office/drawing/2014/main" id="{BE8F9521-AA67-D51D-454A-579B46F8B8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7865" y="1639376"/>
            <a:ext cx="4150106" cy="51219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80E9298-7320-B1C9-1AED-6AEF148356B8}"/>
              </a:ext>
            </a:extLst>
          </p:cNvPr>
          <p:cNvSpPr/>
          <p:nvPr/>
        </p:nvSpPr>
        <p:spPr>
          <a:xfrm>
            <a:off x="3563993" y="1646541"/>
            <a:ext cx="4150106" cy="5114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747D33-35F5-948E-3926-A0F484B5A4EF}"/>
              </a:ext>
            </a:extLst>
          </p:cNvPr>
          <p:cNvSpPr/>
          <p:nvPr/>
        </p:nvSpPr>
        <p:spPr>
          <a:xfrm>
            <a:off x="4049487" y="2418558"/>
            <a:ext cx="522514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CF1A2E-B58D-DDC6-03D3-E28D0ED5E992}"/>
              </a:ext>
            </a:extLst>
          </p:cNvPr>
          <p:cNvCxnSpPr>
            <a:endCxn id="21" idx="1"/>
          </p:cNvCxnSpPr>
          <p:nvPr/>
        </p:nvCxnSpPr>
        <p:spPr>
          <a:xfrm flipV="1">
            <a:off x="2710543" y="2618614"/>
            <a:ext cx="1338944" cy="10172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0649269-A0FB-A6DF-7C71-DA6044B2BCDC}"/>
              </a:ext>
            </a:extLst>
          </p:cNvPr>
          <p:cNvSpPr txBox="1"/>
          <p:nvPr/>
        </p:nvSpPr>
        <p:spPr>
          <a:xfrm>
            <a:off x="2113495" y="3497329"/>
            <a:ext cx="117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orbital,</a:t>
            </a:r>
          </a:p>
          <a:p>
            <a:r>
              <a:rPr lang="en-US" sz="1200" dirty="0"/>
              <a:t>pro n=1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slupka</a:t>
            </a:r>
            <a:endParaRPr lang="en-US" sz="1200" dirty="0"/>
          </a:p>
          <a:p>
            <a:r>
              <a:rPr lang="en-US" sz="1200" dirty="0"/>
              <a:t>a </a:t>
            </a:r>
            <a:r>
              <a:rPr lang="en-US" sz="1200" dirty="0" err="1"/>
              <a:t>podslupka</a:t>
            </a:r>
            <a:endParaRPr lang="en-US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0918E4-F798-4A4D-9F4A-4BCE62D7C1AF}"/>
              </a:ext>
            </a:extLst>
          </p:cNvPr>
          <p:cNvSpPr/>
          <p:nvPr/>
        </p:nvSpPr>
        <p:spPr>
          <a:xfrm>
            <a:off x="5377789" y="3387725"/>
            <a:ext cx="1425782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A2576E-4A8B-701C-620E-0FDC062113D8}"/>
              </a:ext>
            </a:extLst>
          </p:cNvPr>
          <p:cNvCxnSpPr>
            <a:cxnSpLocks/>
          </p:cNvCxnSpPr>
          <p:nvPr/>
        </p:nvCxnSpPr>
        <p:spPr>
          <a:xfrm flipV="1">
            <a:off x="2877076" y="3787835"/>
            <a:ext cx="2496841" cy="1399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D134F7-2203-8194-088F-E41D98B2E037}"/>
              </a:ext>
            </a:extLst>
          </p:cNvPr>
          <p:cNvSpPr txBox="1"/>
          <p:nvPr/>
        </p:nvSpPr>
        <p:spPr>
          <a:xfrm>
            <a:off x="2048363" y="5048825"/>
            <a:ext cx="82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další</a:t>
            </a:r>
            <a:endParaRPr lang="en-US" sz="1200" dirty="0"/>
          </a:p>
          <a:p>
            <a:r>
              <a:rPr lang="en-US" sz="1200" dirty="0" err="1"/>
              <a:t>podslupka</a:t>
            </a:r>
            <a:endParaRPr lang="en-US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6CFFCA-2900-F6BD-78E0-50F07804DDAB}"/>
              </a:ext>
            </a:extLst>
          </p:cNvPr>
          <p:cNvSpPr/>
          <p:nvPr/>
        </p:nvSpPr>
        <p:spPr>
          <a:xfrm>
            <a:off x="4571999" y="5339331"/>
            <a:ext cx="2231572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A0CC21-5029-95CA-9615-251CDBCC0DE3}"/>
              </a:ext>
            </a:extLst>
          </p:cNvPr>
          <p:cNvCxnSpPr>
            <a:cxnSpLocks/>
          </p:cNvCxnSpPr>
          <p:nvPr/>
        </p:nvCxnSpPr>
        <p:spPr>
          <a:xfrm flipV="1">
            <a:off x="2873204" y="5539386"/>
            <a:ext cx="1713606" cy="6171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569885D-EE84-EEAB-C7C7-9E46103D7DA3}"/>
              </a:ext>
            </a:extLst>
          </p:cNvPr>
          <p:cNvSpPr txBox="1"/>
          <p:nvPr/>
        </p:nvSpPr>
        <p:spPr>
          <a:xfrm>
            <a:off x="2287849" y="6017991"/>
            <a:ext cx="582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slupka</a:t>
            </a:r>
            <a:endParaRPr lang="en-US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291C8B-85C7-1056-0014-AE6D8D568DB6}"/>
              </a:ext>
            </a:extLst>
          </p:cNvPr>
          <p:cNvSpPr/>
          <p:nvPr/>
        </p:nvSpPr>
        <p:spPr>
          <a:xfrm>
            <a:off x="4551811" y="3387724"/>
            <a:ext cx="522514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969D04-A3EB-AF2E-5D16-7771CCB820C5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2884089" y="3787835"/>
            <a:ext cx="1667722" cy="9584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5AD0CB6-BC40-FB46-5C6A-4467E1F05296}"/>
              </a:ext>
            </a:extLst>
          </p:cNvPr>
          <p:cNvSpPr txBox="1"/>
          <p:nvPr/>
        </p:nvSpPr>
        <p:spPr>
          <a:xfrm>
            <a:off x="2059248" y="4515423"/>
            <a:ext cx="82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jedna</a:t>
            </a:r>
            <a:endParaRPr lang="en-US" sz="1200" dirty="0"/>
          </a:p>
          <a:p>
            <a:r>
              <a:rPr lang="en-US" sz="1200" dirty="0" err="1"/>
              <a:t>podslupka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1998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Vylučovací princip v periodické tabulce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atom v základním stavu elektrony obsazují orbitaly podle rostou-</a:t>
            </a:r>
            <a:br>
              <a:rPr lang="cs-CZ" sz="1200" dirty="0">
                <a:cs typeface="Times New Roman"/>
              </a:rPr>
            </a:br>
            <a:r>
              <a:rPr lang="cs-CZ" sz="1200" dirty="0" err="1">
                <a:cs typeface="Times New Roman"/>
              </a:rPr>
              <a:t>cí</a:t>
            </a:r>
            <a:r>
              <a:rPr lang="cs-CZ" sz="1200" dirty="0">
                <a:cs typeface="Times New Roman"/>
              </a:rPr>
              <a:t> energie orbitalu, od nejnižší po nejvyšší. Jakmile je </a:t>
            </a:r>
            <a:r>
              <a:rPr lang="cs-CZ" sz="1200" dirty="0" err="1">
                <a:cs typeface="Times New Roman"/>
              </a:rPr>
              <a:t>podslupka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zaplněna, tak další elektron obsadí </a:t>
            </a:r>
            <a:r>
              <a:rPr lang="cs-CZ" sz="1200" dirty="0" err="1">
                <a:cs typeface="Times New Roman"/>
              </a:rPr>
              <a:t>podslupku</a:t>
            </a:r>
            <a:r>
              <a:rPr lang="cs-CZ" sz="1200" dirty="0">
                <a:cs typeface="Times New Roman"/>
              </a:rPr>
              <a:t> s nejbližší vyšší energií.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Když se zaplní všechny orbitaly v dané slupce říkáme jí slupka </a:t>
            </a:r>
            <a:r>
              <a:rPr lang="cs-CZ" sz="1200" dirty="0" err="1">
                <a:cs typeface="Times New Roman"/>
              </a:rPr>
              <a:t>uza</a:t>
            </a:r>
            <a:r>
              <a:rPr lang="cs-CZ" sz="1200" dirty="0">
                <a:cs typeface="Times New Roman"/>
              </a:rPr>
              <a:t>-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vřená. A další elektron jde do další energeticky vyšší. Tímto </a:t>
            </a:r>
            <a:r>
              <a:rPr lang="cs-CZ" sz="1200" dirty="0" err="1">
                <a:cs typeface="Times New Roman"/>
              </a:rPr>
              <a:t>proce</a:t>
            </a:r>
            <a:r>
              <a:rPr lang="cs-CZ" sz="1200" dirty="0">
                <a:cs typeface="Times New Roman"/>
              </a:rPr>
              <a:t>-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sem, tedy postupným plněním orbitalů elektrony tak dostaneme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periodickou tabulku prvků.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b="1" dirty="0">
                <a:cs typeface="Times New Roman"/>
              </a:rPr>
              <a:t>Prvky s protonovým/atomovým číslem 1 &lt; Z &lt; 18:</a:t>
            </a:r>
          </a:p>
          <a:p>
            <a:r>
              <a:rPr lang="cs-CZ" sz="1200" dirty="0">
                <a:cs typeface="Times New Roman"/>
              </a:rPr>
              <a:t>- jak je vidět vpravo, první řádek periodické tabulky obsazuje vodík a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helium, jde o první periodu. Druhá a třetí perioda mají shodně 8 </a:t>
            </a:r>
            <a:r>
              <a:rPr lang="cs-CZ" sz="1200" dirty="0" err="1">
                <a:cs typeface="Times New Roman"/>
              </a:rPr>
              <a:t>prv</a:t>
            </a:r>
            <a:r>
              <a:rPr lang="cs-CZ" sz="1200" dirty="0">
                <a:cs typeface="Times New Roman"/>
              </a:rPr>
              <a:t>-</a:t>
            </a:r>
            <a:br>
              <a:rPr lang="cs-CZ" sz="1200" dirty="0">
                <a:cs typeface="Times New Roman"/>
              </a:rPr>
            </a:br>
            <a:r>
              <a:rPr lang="cs-CZ" sz="1200" dirty="0" err="1">
                <a:cs typeface="Times New Roman"/>
              </a:rPr>
              <a:t>ků</a:t>
            </a:r>
            <a:r>
              <a:rPr lang="cs-CZ" sz="1200" dirty="0">
                <a:cs typeface="Times New Roman"/>
              </a:rPr>
              <a:t>.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- orbitaly prvních 18 prvků následují pravidlo plnění podle sekvence:</a:t>
            </a:r>
          </a:p>
          <a:p>
            <a:r>
              <a:rPr lang="cs-CZ" sz="1200" dirty="0">
                <a:cs typeface="Times New Roman"/>
              </a:rPr>
              <a:t>		      Elektronový stav atomu, specifikovaný podle </a:t>
            </a:r>
            <a:r>
              <a:rPr lang="cs-CZ" sz="1200" dirty="0" err="1">
                <a:cs typeface="Times New Roman"/>
              </a:rPr>
              <a:t>obsa</a:t>
            </a:r>
            <a:r>
              <a:rPr lang="cs-CZ" sz="1200" dirty="0">
                <a:cs typeface="Times New Roman"/>
              </a:rPr>
              <a:t>-</a:t>
            </a:r>
            <a:br>
              <a:rPr lang="cs-CZ" sz="1200" dirty="0">
                <a:cs typeface="Times New Roman"/>
              </a:rPr>
            </a:br>
            <a:r>
              <a:rPr lang="cs-CZ" sz="1200" dirty="0" err="1">
                <a:cs typeface="Times New Roman"/>
              </a:rPr>
              <a:t>zených</a:t>
            </a:r>
            <a:r>
              <a:rPr lang="cs-CZ" sz="1200" dirty="0">
                <a:cs typeface="Times New Roman"/>
              </a:rPr>
              <a:t> orbitalů, se nazývá elektronová konfigurace.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- jak určujeme celkový moment hybnosti atomu? Používá se tzv. spin-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orbitální vazba, kdy se sčítají celkový orbitální moment hybnosti a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celkový spinový moment hybnosti:		      , kde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a 		  . Kde malá </a:t>
            </a:r>
            <a:r>
              <a:rPr lang="cs-CZ" sz="1200" i="1" dirty="0" err="1">
                <a:cs typeface="Times New Roman"/>
              </a:rPr>
              <a:t>l</a:t>
            </a:r>
            <a:r>
              <a:rPr lang="cs-CZ" sz="1200" i="1" baseline="-25000" dirty="0" err="1">
                <a:cs typeface="Times New Roman"/>
              </a:rPr>
              <a:t>i</a:t>
            </a:r>
            <a:r>
              <a:rPr lang="cs-CZ" sz="1200" i="1" dirty="0">
                <a:cs typeface="Times New Roman"/>
              </a:rPr>
              <a:t> </a:t>
            </a:r>
            <a:r>
              <a:rPr lang="cs-CZ" sz="1200" dirty="0">
                <a:cs typeface="Times New Roman"/>
              </a:rPr>
              <a:t>a </a:t>
            </a:r>
            <a:r>
              <a:rPr lang="cs-CZ" sz="1200" i="1" dirty="0">
                <a:cs typeface="Times New Roman"/>
              </a:rPr>
              <a:t>s</a:t>
            </a:r>
            <a:r>
              <a:rPr lang="cs-CZ" sz="1200" i="1" baseline="-25000" dirty="0">
                <a:cs typeface="Times New Roman"/>
              </a:rPr>
              <a:t>i</a:t>
            </a:r>
            <a:r>
              <a:rPr lang="cs-CZ" sz="1200" dirty="0">
                <a:cs typeface="Times New Roman"/>
              </a:rPr>
              <a:t> jsou orbitální a spinové momenty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hybnosti jednotlivých elektronů.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- používají se následující čtyři kvantová čísla k popisu této interakce: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	 a       , pak 			        a </a:t>
            </a:r>
          </a:p>
          <a:p>
            <a:r>
              <a:rPr lang="cs-CZ" sz="1200" dirty="0">
                <a:cs typeface="Times New Roman"/>
              </a:rPr>
              <a:t>Máme tedy 	         hodnot 	 pro 	         nebo 		hodnot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pro</a:t>
            </a:r>
          </a:p>
          <a:p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- protože energie závisí na celkovém momentu hybnosti J, tak stavy,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které se skládají z L a S se dělí na tzv. 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161314" y="361392"/>
            <a:ext cx="2729025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table of chemical formulas&#10;&#10;Description automatically generated">
            <a:extLst>
              <a:ext uri="{FF2B5EF4-FFF2-40B4-BE49-F238E27FC236}">
                <a16:creationId xmlns:a16="http://schemas.microsoft.com/office/drawing/2014/main" id="{74FD02CB-0392-B77F-9C66-1812F2F97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016" y="826885"/>
            <a:ext cx="4164323" cy="60065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42A437-0BBB-11C9-6772-E672961F3C5A}"/>
              </a:ext>
            </a:extLst>
          </p:cNvPr>
          <p:cNvSpPr/>
          <p:nvPr/>
        </p:nvSpPr>
        <p:spPr>
          <a:xfrm>
            <a:off x="4726016" y="826885"/>
            <a:ext cx="4164323" cy="6006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B09933-F6E4-B85E-0DCA-2A964FFD4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76" y="3614057"/>
            <a:ext cx="10795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34126A-5D1B-A444-D183-1F6CCC12C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736" y="4492173"/>
            <a:ext cx="736600" cy="20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21E563-6DE4-3A4B-DBA7-5396475C8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1254" y="4504873"/>
            <a:ext cx="774700" cy="19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0BF471-9FF5-F82C-DF29-D2FFFDAD3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308" y="4684487"/>
            <a:ext cx="800100" cy="21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7E3414-EF59-A603-6C34-B921DC432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190" y="5455463"/>
            <a:ext cx="469900" cy="165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7D2661-A591-9B9D-1D4E-1157BD6DBB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787" y="5469977"/>
            <a:ext cx="165100" cy="139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A2DE70-141C-A719-71D2-77180F3791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0020" y="5466348"/>
            <a:ext cx="1333500" cy="152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314029-FAEF-7938-46D9-47C0FDB091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3582" y="5455463"/>
            <a:ext cx="889000" cy="165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9154F6-9652-8022-40FE-1BD34BF0EF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5001" y="5650829"/>
            <a:ext cx="419100" cy="152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5FB7CB-2C70-DAC1-C54F-1054D37606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9732" y="5665722"/>
            <a:ext cx="101600" cy="152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7A36E0-263E-9744-55CF-53D6A6F09D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20722" y="5636315"/>
            <a:ext cx="457200" cy="177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CBBFAB5-D35C-140F-BB36-A07E66D429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61862" y="5617113"/>
            <a:ext cx="617564" cy="1861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BF9381C-13B6-4EB8-B2DA-8F58AEF5AF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4865" y="5792343"/>
            <a:ext cx="598515" cy="196655"/>
          </a:xfrm>
          <a:prstGeom prst="rect">
            <a:avLst/>
          </a:prstGeom>
        </p:spPr>
      </p:pic>
      <p:pic>
        <p:nvPicPr>
          <p:cNvPr id="36" name="Picture 35" descr="A black and white text&#10;&#10;Description automatically generated">
            <a:extLst>
              <a:ext uri="{FF2B5EF4-FFF2-40B4-BE49-F238E27FC236}">
                <a16:creationId xmlns:a16="http://schemas.microsoft.com/office/drawing/2014/main" id="{E6C2A337-04D8-18AA-5981-5C2F9DC56F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6509" y="6344189"/>
            <a:ext cx="1362815" cy="1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7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064649D-BB4B-224A-DE57-913C0521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91" y="4345374"/>
            <a:ext cx="1807115" cy="289690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41760" y="896336"/>
            <a:ext cx="8484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cs typeface="Times New Roman"/>
              </a:rPr>
              <a:t>Shrnutí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Zobecnění 1D řešení SR do 3D pomocí separace proměnných vlnové funkce					     S výslednou energií, která je součtem energií</a:t>
            </a:r>
          </a:p>
          <a:p>
            <a:r>
              <a:rPr lang="cs-CZ" sz="1200" dirty="0">
                <a:cs typeface="Times New Roman"/>
              </a:rPr>
              <a:t>Výsledkem pro 3D pravoúhlou dutinu je								       a pro 3D </a:t>
            </a:r>
            <a:r>
              <a:rPr lang="cs-CZ" sz="1200" dirty="0" err="1">
                <a:cs typeface="Times New Roman"/>
              </a:rPr>
              <a:t>anisotropický</a:t>
            </a:r>
            <a:r>
              <a:rPr lang="cs-CZ" sz="1200" dirty="0">
                <a:cs typeface="Times New Roman"/>
              </a:rPr>
              <a:t> 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harmonický oscilátor pak relace: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Při </a:t>
            </a:r>
            <a:r>
              <a:rPr lang="cs-CZ" sz="1200" dirty="0" err="1">
                <a:cs typeface="Times New Roman"/>
              </a:rPr>
              <a:t>řešenírovnic</a:t>
            </a:r>
            <a:r>
              <a:rPr lang="cs-CZ" sz="1200" dirty="0">
                <a:cs typeface="Times New Roman"/>
              </a:rPr>
              <a:t> pro vlastní hodnoty a vlastní funkce operátorů:			a 			které komutují s </a:t>
            </a:r>
            <a:r>
              <a:rPr lang="cs-CZ" sz="1200" dirty="0" err="1">
                <a:cs typeface="Times New Roman"/>
              </a:rPr>
              <a:t>Hamiltoniánem</a:t>
            </a:r>
            <a:r>
              <a:rPr lang="cs-CZ" sz="1200" dirty="0">
                <a:cs typeface="Times New Roman"/>
              </a:rPr>
              <a:t> a tedy nám pomohou při řešení SR ve sférických souřadnicích pro centrální pole:</a:t>
            </a:r>
          </a:p>
          <a:p>
            <a:r>
              <a:rPr lang="cs-CZ" sz="1200" dirty="0">
                <a:cs typeface="Times New Roman"/>
              </a:rPr>
              <a:t>Kde:			    a při použití standardních podmínek pak:			    a				Pro úhel théta pak získáváme separovanou funkci		         která je dána</a:t>
            </a:r>
            <a:br>
              <a:rPr lang="cs-CZ" sz="1200" dirty="0">
                <a:cs typeface="Times New Roman"/>
              </a:rPr>
            </a:br>
            <a:r>
              <a:rPr lang="cs-CZ" sz="1200" dirty="0" err="1">
                <a:cs typeface="Times New Roman"/>
              </a:rPr>
              <a:t>Legendreovými</a:t>
            </a:r>
            <a:r>
              <a:rPr lang="cs-CZ" sz="1200" dirty="0">
                <a:cs typeface="Times New Roman"/>
              </a:rPr>
              <a:t> polynomy. A je spolu s funkcemi          základem pro vyjádření úhlových vlnových funkcí ve formě funkcí kulových, které spolu s normalizačním faktorem jsou: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A určují nám tak vlastní funkce a hodnoty pro výše uvedené operátory: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Což jsou také orbitální/vedlejší kvantové číslo a magnetické kvantové číslo. </a:t>
            </a:r>
          </a:p>
          <a:p>
            <a:r>
              <a:rPr lang="cs-CZ" sz="1200" dirty="0">
                <a:cs typeface="Times New Roman"/>
              </a:rPr>
              <a:t>SR nám pak dá radiální složku vlnové funkce					 s </a:t>
            </a:r>
            <a:r>
              <a:rPr lang="cs-CZ" sz="1200" dirty="0" err="1">
                <a:cs typeface="Times New Roman"/>
              </a:rPr>
              <a:t>Laguerreovými</a:t>
            </a:r>
            <a:r>
              <a:rPr lang="cs-CZ" sz="1200" dirty="0">
                <a:cs typeface="Times New Roman"/>
              </a:rPr>
              <a:t> polynomy a normou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Celková vlnová funkce pro vodíku podobné atomy je pak: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Vlastní hodnoty pro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 centrálního pole					pak jsou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Kvantová čísla jsou: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magnetický moment a moment hybnosti platí			    A pokud uvažujeme spin, pak: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263214" y="832105"/>
            <a:ext cx="817441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79C0A-BAD7-EDDF-556F-B6C031E8A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732" y="1254677"/>
            <a:ext cx="2331761" cy="267277"/>
          </a:xfrm>
          <a:prstGeom prst="rect">
            <a:avLst/>
          </a:prstGeom>
        </p:spPr>
      </p:pic>
      <p:pic>
        <p:nvPicPr>
          <p:cNvPr id="5" name="Picture 4" descr="A black and blue plus and a black and blue plus&#10;&#10;Description automatically generated">
            <a:extLst>
              <a:ext uri="{FF2B5EF4-FFF2-40B4-BE49-F238E27FC236}">
                <a16:creationId xmlns:a16="http://schemas.microsoft.com/office/drawing/2014/main" id="{C85EBB0D-0C57-76B0-6BFE-4C59E02C4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279" y="1474467"/>
            <a:ext cx="1497818" cy="232993"/>
          </a:xfrm>
          <a:prstGeom prst="rect">
            <a:avLst/>
          </a:prstGeom>
        </p:spPr>
      </p:pic>
      <p:pic>
        <p:nvPicPr>
          <p:cNvPr id="7" name="Picture 6" descr="A black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3E7362D1-BF4E-DD2F-6296-1E6776697E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584" y="3863158"/>
            <a:ext cx="1969782" cy="292050"/>
          </a:xfrm>
          <a:prstGeom prst="rect">
            <a:avLst/>
          </a:prstGeom>
        </p:spPr>
      </p:pic>
      <p:pic>
        <p:nvPicPr>
          <p:cNvPr id="9" name="Picture 8" descr="A diagram of a triangle and a line of symbols&#10;&#10;Description automatically generated with medium confidence">
            <a:extLst>
              <a:ext uri="{FF2B5EF4-FFF2-40B4-BE49-F238E27FC236}">
                <a16:creationId xmlns:a16="http://schemas.microsoft.com/office/drawing/2014/main" id="{0FB44116-C8BF-53A8-8740-8D2B0C582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351" y="5026159"/>
            <a:ext cx="1807115" cy="451779"/>
          </a:xfrm>
          <a:prstGeom prst="rect">
            <a:avLst/>
          </a:prstGeom>
        </p:spPr>
      </p:pic>
      <p:pic>
        <p:nvPicPr>
          <p:cNvPr id="10" name="Picture 9" descr="A rectangular white rectangula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B5437996-68AB-E80B-D691-2844B2B998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3746" y="5024200"/>
            <a:ext cx="2688560" cy="547940"/>
          </a:xfrm>
          <a:prstGeom prst="rect">
            <a:avLst/>
          </a:prstGeom>
        </p:spPr>
      </p:pic>
      <p:pic>
        <p:nvPicPr>
          <p:cNvPr id="12" name="Picture 11" descr="A black text in a rectangle&#10;&#10;Description automatically generated">
            <a:extLst>
              <a:ext uri="{FF2B5EF4-FFF2-40B4-BE49-F238E27FC236}">
                <a16:creationId xmlns:a16="http://schemas.microsoft.com/office/drawing/2014/main" id="{8AD46766-0EC8-6A5D-6340-B29DB554D2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5334" y="3493115"/>
            <a:ext cx="2395106" cy="399184"/>
          </a:xfrm>
          <a:prstGeom prst="rect">
            <a:avLst/>
          </a:prstGeom>
        </p:spPr>
      </p:pic>
      <p:pic>
        <p:nvPicPr>
          <p:cNvPr id="13" name="Picture 12" descr="A math equations in a rectangular box&#10;&#10;Description automatically generated with medium confidence">
            <a:extLst>
              <a:ext uri="{FF2B5EF4-FFF2-40B4-BE49-F238E27FC236}">
                <a16:creationId xmlns:a16="http://schemas.microsoft.com/office/drawing/2014/main" id="{9B27DE5C-752E-EC44-5C1E-26233D7CF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0439" y="3483640"/>
            <a:ext cx="1485703" cy="386524"/>
          </a:xfrm>
          <a:prstGeom prst="rect">
            <a:avLst/>
          </a:prstGeom>
        </p:spPr>
      </p:pic>
      <p:pic>
        <p:nvPicPr>
          <p:cNvPr id="15" name="Picture 14" descr="A math equation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BEC66AEA-E774-53C3-33DE-10927A5737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2218" y="4313817"/>
            <a:ext cx="1734601" cy="408791"/>
          </a:xfrm>
          <a:prstGeom prst="rect">
            <a:avLst/>
          </a:prstGeom>
        </p:spPr>
      </p:pic>
      <p:pic>
        <p:nvPicPr>
          <p:cNvPr id="16" name="Picture 15" descr="A black and white rectangular sign with a black text&#10;&#10;Description automatically generated">
            <a:extLst>
              <a:ext uri="{FF2B5EF4-FFF2-40B4-BE49-F238E27FC236}">
                <a16:creationId xmlns:a16="http://schemas.microsoft.com/office/drawing/2014/main" id="{2C271723-2D4B-2F25-3129-20E335C3B5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2887" y="4707284"/>
            <a:ext cx="2451121" cy="3279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8E0D67-0EF9-549B-2F0F-71E09DC8B5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8680" y="5508702"/>
            <a:ext cx="1147391" cy="208617"/>
          </a:xfrm>
          <a:prstGeom prst="rect">
            <a:avLst/>
          </a:prstGeom>
        </p:spPr>
      </p:pic>
      <p:pic>
        <p:nvPicPr>
          <p:cNvPr id="19" name="Picture 18" descr="A row of black dots&#10;&#10;Description automatically generated">
            <a:extLst>
              <a:ext uri="{FF2B5EF4-FFF2-40B4-BE49-F238E27FC236}">
                <a16:creationId xmlns:a16="http://schemas.microsoft.com/office/drawing/2014/main" id="{62CD830E-E257-5493-5BB0-267316D2CA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67382" y="5489869"/>
            <a:ext cx="1474375" cy="2892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8AE035-F514-3FDD-0221-F3C4F5BDD7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2360" y="5526079"/>
            <a:ext cx="1110757" cy="209907"/>
          </a:xfrm>
          <a:prstGeom prst="rect">
            <a:avLst/>
          </a:prstGeom>
        </p:spPr>
      </p:pic>
      <p:pic>
        <p:nvPicPr>
          <p:cNvPr id="22" name="Picture 21" descr="A black and white image of a symbol&#10;&#10;Description automatically generated with medium confidence">
            <a:extLst>
              <a:ext uri="{FF2B5EF4-FFF2-40B4-BE49-F238E27FC236}">
                <a16:creationId xmlns:a16="http://schemas.microsoft.com/office/drawing/2014/main" id="{172F04E7-6EAE-04EE-194B-88E9606B10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6182" y="2939912"/>
            <a:ext cx="1141910" cy="187092"/>
          </a:xfrm>
          <a:prstGeom prst="rect">
            <a:avLst/>
          </a:prstGeom>
        </p:spPr>
      </p:pic>
      <p:pic>
        <p:nvPicPr>
          <p:cNvPr id="23" name="Picture 22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92E118B1-81CF-0894-CA95-17659BA9A54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0580" y="2938531"/>
            <a:ext cx="1062537" cy="302700"/>
          </a:xfrm>
          <a:prstGeom prst="rect">
            <a:avLst/>
          </a:prstGeom>
        </p:spPr>
      </p:pic>
      <p:pic>
        <p:nvPicPr>
          <p:cNvPr id="24" name="Picture 23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607974DE-F7AD-BAC5-FAC8-B9D878B5A29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39666" y="2929625"/>
            <a:ext cx="1366780" cy="217442"/>
          </a:xfrm>
          <a:prstGeom prst="rect">
            <a:avLst/>
          </a:prstGeom>
        </p:spPr>
      </p:pic>
      <p:pic>
        <p:nvPicPr>
          <p:cNvPr id="28" name="Picture 27" descr="A black and white image of a letter&#10;&#10;Description automatically generated">
            <a:extLst>
              <a:ext uri="{FF2B5EF4-FFF2-40B4-BE49-F238E27FC236}">
                <a16:creationId xmlns:a16="http://schemas.microsoft.com/office/drawing/2014/main" id="{8F6E2623-ED7B-CAD1-C3E7-69F419E1A1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24343" y="2576886"/>
            <a:ext cx="811799" cy="194563"/>
          </a:xfrm>
          <a:prstGeom prst="rect">
            <a:avLst/>
          </a:prstGeom>
        </p:spPr>
      </p:pic>
      <p:pic>
        <p:nvPicPr>
          <p:cNvPr id="29" name="Picture 2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29019BDF-4D9F-EA4E-75D5-3491226FD58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04008" y="2744183"/>
            <a:ext cx="1554020" cy="245003"/>
          </a:xfrm>
          <a:prstGeom prst="rect">
            <a:avLst/>
          </a:prstGeom>
        </p:spPr>
      </p:pic>
      <p:pic>
        <p:nvPicPr>
          <p:cNvPr id="30" name="Picture 29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4AF685B4-24D1-8D88-8E8F-7198FA72C1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84853" y="3110664"/>
            <a:ext cx="1059743" cy="232993"/>
          </a:xfrm>
          <a:prstGeom prst="rect">
            <a:avLst/>
          </a:prstGeom>
        </p:spPr>
      </p:pic>
      <p:pic>
        <p:nvPicPr>
          <p:cNvPr id="31" name="Picture 30" descr="A math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67E871D-09E8-02DB-4856-7CE112076D6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548945" y="5779145"/>
            <a:ext cx="1092200" cy="469900"/>
          </a:xfrm>
          <a:prstGeom prst="rect">
            <a:avLst/>
          </a:prstGeom>
        </p:spPr>
      </p:pic>
      <p:pic>
        <p:nvPicPr>
          <p:cNvPr id="32" name="Picture 31" descr="A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DFF7A180-E961-36DC-33B5-B531068A3AB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36394" y="5756635"/>
            <a:ext cx="1012293" cy="4741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C429CC-D038-98F3-8359-C365064EA82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38162" y="1692227"/>
            <a:ext cx="3611918" cy="4443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BD5FC-01A6-A248-D565-1906699B189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58680" y="2107340"/>
            <a:ext cx="4835005" cy="476225"/>
          </a:xfrm>
          <a:prstGeom prst="rect">
            <a:avLst/>
          </a:prstGeom>
        </p:spPr>
      </p:pic>
      <p:pic>
        <p:nvPicPr>
          <p:cNvPr id="27" name="Picture 2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18209D9-696F-DB93-D096-ADAC407FA9F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64328" y="2557897"/>
            <a:ext cx="811798" cy="213631"/>
          </a:xfrm>
          <a:prstGeom prst="rect">
            <a:avLst/>
          </a:prstGeom>
        </p:spPr>
      </p:pic>
      <p:pic>
        <p:nvPicPr>
          <p:cNvPr id="35" name="Picture 34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EA59E36E-A0AC-D4FD-6415-4ABE19CF901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4314" r="71183" b="29127"/>
          <a:stretch/>
        </p:blipFill>
        <p:spPr>
          <a:xfrm>
            <a:off x="3395849" y="3358164"/>
            <a:ext cx="306193" cy="140935"/>
          </a:xfrm>
          <a:prstGeom prst="rect">
            <a:avLst/>
          </a:prstGeom>
        </p:spPr>
      </p:pic>
      <p:pic>
        <p:nvPicPr>
          <p:cNvPr id="6" name="Picture 5" descr="A black text in a rectangle&#10;&#10;Description automatically generated">
            <a:extLst>
              <a:ext uri="{FF2B5EF4-FFF2-40B4-BE49-F238E27FC236}">
                <a16:creationId xmlns:a16="http://schemas.microsoft.com/office/drawing/2014/main" id="{812D032D-895C-3361-86C8-AA1731E66D9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1493" y="3876775"/>
            <a:ext cx="2324507" cy="28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7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table of black squares with arrows&#10;&#10;Description automatically generated with medium confidence">
            <a:extLst>
              <a:ext uri="{FF2B5EF4-FFF2-40B4-BE49-F238E27FC236}">
                <a16:creationId xmlns:a16="http://schemas.microsoft.com/office/drawing/2014/main" id="{42B6D12F-9214-96C2-997D-9459A3E7C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557" y="3421689"/>
            <a:ext cx="4091422" cy="3123815"/>
          </a:xfrm>
          <a:prstGeom prst="rect">
            <a:avLst/>
          </a:prstGeom>
        </p:spPr>
      </p:pic>
      <p:pic>
        <p:nvPicPr>
          <p:cNvPr id="43" name="Picture 42" descr="A table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FC6EF55B-2416-9F3C-A9E3-1328E556C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087" y="1968696"/>
            <a:ext cx="4463142" cy="1348972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Vylučovací princip v periodické tabulce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Předtím, než využijeme spin-orbitální vazby k popisu a rozeznání energetických hladin, tak si vysvětlíme spektroskopickou notaci: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 jak již dříve řečeno, čísla				se značí 		       (velká písmena značí celkový orbitální moment hybnosti atomu, zatímco malá			jen pro jednotlivé elektrony).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b="1" dirty="0">
                <a:cs typeface="Times New Roman"/>
              </a:rPr>
              <a:t>Například: </a:t>
            </a:r>
            <a:r>
              <a:rPr lang="cs-CZ" sz="1200" dirty="0">
                <a:cs typeface="Times New Roman"/>
              </a:rPr>
              <a:t>celkový moment hybnosti beryllia (</a:t>
            </a:r>
            <a:r>
              <a:rPr lang="cs-CZ" sz="1200" dirty="0" err="1">
                <a:cs typeface="Times New Roman"/>
              </a:rPr>
              <a:t>Be</a:t>
            </a:r>
            <a:r>
              <a:rPr lang="cs-CZ" sz="1200" dirty="0">
                <a:cs typeface="Times New Roman"/>
              </a:rPr>
              <a:t>) je	 , pro-</a:t>
            </a:r>
            <a:br>
              <a:rPr lang="cs-CZ" sz="1200" dirty="0">
                <a:cs typeface="Times New Roman"/>
              </a:rPr>
            </a:br>
            <a:r>
              <a:rPr lang="cs-CZ" sz="1200" dirty="0" err="1">
                <a:cs typeface="Times New Roman"/>
              </a:rPr>
              <a:t>tože</a:t>
            </a:r>
            <a:r>
              <a:rPr lang="cs-CZ" sz="1200" dirty="0">
                <a:cs typeface="Times New Roman"/>
              </a:rPr>
              <a:t>  		(všechny elektrony jsou v s-stavech,		  ) a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platí 	          , protože oba elektrony jsou v obou orbitalech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spárované.</a:t>
            </a:r>
          </a:p>
          <a:p>
            <a:r>
              <a:rPr lang="cs-CZ" sz="1200" dirty="0">
                <a:cs typeface="Times New Roman"/>
              </a:rPr>
              <a:t>Základní stav beryllia můžeme tedy zapsat jako</a:t>
            </a:r>
          </a:p>
          <a:p>
            <a:r>
              <a:rPr lang="cs-CZ" sz="1200" dirty="0">
                <a:cs typeface="Times New Roman"/>
              </a:rPr>
              <a:t>Z čehož nám logicky vyplývá, že všechny atomy s uzavřenými po-</a:t>
            </a:r>
            <a:br>
              <a:rPr lang="cs-CZ" sz="1200" dirty="0">
                <a:cs typeface="Times New Roman"/>
              </a:rPr>
            </a:br>
            <a:r>
              <a:rPr lang="cs-CZ" sz="1200" dirty="0" err="1">
                <a:cs typeface="Times New Roman"/>
              </a:rPr>
              <a:t>sledními</a:t>
            </a:r>
            <a:r>
              <a:rPr lang="cs-CZ" sz="1200" dirty="0">
                <a:cs typeface="Times New Roman"/>
              </a:rPr>
              <a:t> orbitaly jako helium, neon, argon (vzácné plyny) mají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základní stav značen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b="1" dirty="0">
                <a:cs typeface="Times New Roman"/>
              </a:rPr>
              <a:t>Další příklad: </a:t>
            </a:r>
            <a:r>
              <a:rPr lang="cs-CZ" sz="1200" dirty="0">
                <a:cs typeface="Times New Roman"/>
              </a:rPr>
              <a:t>uvažujme </a:t>
            </a:r>
            <a:r>
              <a:rPr lang="cs-CZ" sz="1200" dirty="0" err="1">
                <a:cs typeface="Times New Roman"/>
              </a:rPr>
              <a:t>boron</a:t>
            </a:r>
            <a:r>
              <a:rPr lang="cs-CZ" sz="1200" dirty="0">
                <a:cs typeface="Times New Roman"/>
              </a:rPr>
              <a:t>, kde uzavřené orbitaly 1s a 2s mají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			Takže moment hybnosti tohoto atomu je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dán 2p elektronem, kdy 		a 	        Skrze spin-</a:t>
            </a:r>
            <a:r>
              <a:rPr lang="cs-CZ" sz="1200" dirty="0" err="1">
                <a:cs typeface="Times New Roman"/>
              </a:rPr>
              <a:t>orbitál</a:t>
            </a:r>
            <a:r>
              <a:rPr lang="cs-CZ" sz="1200" dirty="0">
                <a:cs typeface="Times New Roman"/>
              </a:rPr>
              <a:t>-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ní vazbu pak získáme 		        nebo 3/2. A máme tedy dva </a:t>
            </a:r>
            <a:r>
              <a:rPr lang="cs-CZ" sz="1200" dirty="0" err="1">
                <a:cs typeface="Times New Roman"/>
              </a:rPr>
              <a:t>mož</a:t>
            </a:r>
            <a:r>
              <a:rPr lang="cs-CZ" sz="1200" dirty="0">
                <a:cs typeface="Times New Roman"/>
              </a:rPr>
              <a:t>-</a:t>
            </a:r>
            <a:br>
              <a:rPr lang="cs-CZ" sz="1200" dirty="0">
                <a:cs typeface="Times New Roman"/>
              </a:rPr>
            </a:br>
            <a:r>
              <a:rPr lang="cs-CZ" sz="1200" dirty="0" err="1">
                <a:cs typeface="Times New Roman"/>
              </a:rPr>
              <a:t>né</a:t>
            </a:r>
            <a:r>
              <a:rPr lang="cs-CZ" sz="1200" dirty="0">
                <a:cs typeface="Times New Roman"/>
              </a:rPr>
              <a:t> stavy:		a 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b="1" dirty="0">
                <a:cs typeface="Times New Roman"/>
              </a:rPr>
              <a:t>A ještě jeden: </a:t>
            </a:r>
            <a:r>
              <a:rPr lang="cs-CZ" sz="1200" dirty="0">
                <a:cs typeface="Times New Roman"/>
              </a:rPr>
              <a:t>uvažujme uhlík, s konfigurací			    , cel-</a:t>
            </a:r>
            <a:br>
              <a:rPr lang="cs-CZ" sz="1200" dirty="0">
                <a:cs typeface="Times New Roman"/>
              </a:rPr>
            </a:br>
            <a:r>
              <a:rPr lang="cs-CZ" sz="1200" dirty="0" err="1">
                <a:cs typeface="Times New Roman"/>
              </a:rPr>
              <a:t>kový</a:t>
            </a:r>
            <a:r>
              <a:rPr lang="cs-CZ" sz="1200" dirty="0">
                <a:cs typeface="Times New Roman"/>
              </a:rPr>
              <a:t> moment hybnosti je dán dvěma 2p elektrony.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Vazba dvou elektronů se spinem ½ nám dá celkový spin S = 1 nebo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S = 0. p elektrony mají </a:t>
            </a:r>
            <a:r>
              <a:rPr lang="cs-CZ" sz="1200" i="1" dirty="0">
                <a:cs typeface="Times New Roman"/>
              </a:rPr>
              <a:t>l </a:t>
            </a:r>
            <a:r>
              <a:rPr lang="cs-CZ" sz="1200" dirty="0">
                <a:cs typeface="Times New Roman"/>
              </a:rPr>
              <a:t>= 1, pak celkový orbitální moment hybnosti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může být </a:t>
            </a:r>
            <a:r>
              <a:rPr lang="cs-CZ" sz="1200" i="1" dirty="0">
                <a:cs typeface="Times New Roman"/>
              </a:rPr>
              <a:t>L</a:t>
            </a:r>
            <a:r>
              <a:rPr lang="cs-CZ" sz="1200" dirty="0">
                <a:cs typeface="Times New Roman"/>
              </a:rPr>
              <a:t> = 0, 1, 2. Vylučovací princip říká, že fermiony musí mít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celkovou vlnovou funkci antisymetrickou, čili spinová a orbitální </a:t>
            </a:r>
            <a:r>
              <a:rPr lang="cs-CZ" sz="1200" dirty="0" err="1">
                <a:cs typeface="Times New Roman"/>
              </a:rPr>
              <a:t>vl</a:t>
            </a:r>
            <a:r>
              <a:rPr lang="cs-CZ" sz="1200" dirty="0">
                <a:cs typeface="Times New Roman"/>
              </a:rPr>
              <a:t>-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nová funkce musí mít jiné symetrie. Stav spinového singletu S = 0 je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antisymetrický, spinového tripletu S = 1 (Proč triplet?) je symetrický, </a:t>
            </a:r>
            <a:br>
              <a:rPr lang="cs-CZ" sz="1200" dirty="0">
                <a:cs typeface="Times New Roman"/>
              </a:rPr>
            </a:br>
            <a:r>
              <a:rPr lang="cs-CZ" sz="1200" dirty="0" err="1">
                <a:cs typeface="Times New Roman"/>
              </a:rPr>
              <a:t>orbitalový</a:t>
            </a:r>
            <a:r>
              <a:rPr lang="cs-CZ" sz="1200" dirty="0">
                <a:cs typeface="Times New Roman"/>
              </a:rPr>
              <a:t> moment L=1 je </a:t>
            </a:r>
            <a:r>
              <a:rPr lang="cs-CZ" sz="1200" dirty="0" err="1">
                <a:cs typeface="Times New Roman"/>
              </a:rPr>
              <a:t>antisym</a:t>
            </a:r>
            <a:r>
              <a:rPr lang="cs-CZ" sz="1200" dirty="0">
                <a:cs typeface="Times New Roman"/>
              </a:rPr>
              <a:t>., L=2 </a:t>
            </a:r>
            <a:r>
              <a:rPr lang="cs-CZ" sz="1200" dirty="0" err="1">
                <a:cs typeface="Times New Roman"/>
              </a:rPr>
              <a:t>sym</a:t>
            </a:r>
            <a:r>
              <a:rPr lang="cs-CZ" sz="1200" dirty="0">
                <a:cs typeface="Times New Roman"/>
              </a:rPr>
              <a:t>., L=0 </a:t>
            </a:r>
            <a:r>
              <a:rPr lang="cs-CZ" sz="1200" dirty="0" err="1">
                <a:cs typeface="Times New Roman"/>
              </a:rPr>
              <a:t>sym</a:t>
            </a:r>
            <a:r>
              <a:rPr lang="cs-CZ" sz="1200" dirty="0">
                <a:cs typeface="Times New Roman"/>
              </a:rPr>
              <a:t>, pak možné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jsou: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161314" y="361392"/>
            <a:ext cx="2729025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CCBC5EE5-01C6-2C90-865E-6AC5F80D5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649" y="1064907"/>
            <a:ext cx="764722" cy="330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FC90CB-8775-F81C-748E-F4A50863B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9069" y="1419027"/>
            <a:ext cx="1313511" cy="181174"/>
          </a:xfrm>
          <a:prstGeom prst="rect">
            <a:avLst/>
          </a:prstGeom>
        </p:spPr>
      </p:pic>
      <p:pic>
        <p:nvPicPr>
          <p:cNvPr id="10" name="Picture 9" descr="A close-up of a number&#10;&#10;Description automatically generated">
            <a:extLst>
              <a:ext uri="{FF2B5EF4-FFF2-40B4-BE49-F238E27FC236}">
                <a16:creationId xmlns:a16="http://schemas.microsoft.com/office/drawing/2014/main" id="{111DD6DD-6DD6-269F-B284-DBA3925D2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2403" y="1426929"/>
            <a:ext cx="1036315" cy="181174"/>
          </a:xfrm>
          <a:prstGeom prst="rect">
            <a:avLst/>
          </a:prstGeom>
        </p:spPr>
      </p:pic>
      <p:pic>
        <p:nvPicPr>
          <p:cNvPr id="12" name="Picture 11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87E56AE9-029C-8885-3A4C-FBE5CF006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4611" y="1582766"/>
            <a:ext cx="885371" cy="1927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E0A7A19-8DEF-7178-D530-B92960C88E0E}"/>
              </a:ext>
            </a:extLst>
          </p:cNvPr>
          <p:cNvSpPr/>
          <p:nvPr/>
        </p:nvSpPr>
        <p:spPr>
          <a:xfrm>
            <a:off x="4659087" y="1947357"/>
            <a:ext cx="4463143" cy="1398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7" name="Picture 16" descr="A black and orange double line&#10;&#10;Description automatically generated with medium confidence">
            <a:extLst>
              <a:ext uri="{FF2B5EF4-FFF2-40B4-BE49-F238E27FC236}">
                <a16:creationId xmlns:a16="http://schemas.microsoft.com/office/drawing/2014/main" id="{70FE73C2-88BA-3BA0-2558-768F862B43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4056" y="1962666"/>
            <a:ext cx="498021" cy="2055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A17323-40C4-8064-9E48-B9135F35B5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431" y="2135540"/>
            <a:ext cx="510721" cy="172859"/>
          </a:xfrm>
          <a:prstGeom prst="rect">
            <a:avLst/>
          </a:prstGeom>
        </p:spPr>
      </p:pic>
      <p:pic>
        <p:nvPicPr>
          <p:cNvPr id="22" name="Picture 21" descr="A black and blue symbol&#10;&#10;Description automatically generated">
            <a:extLst>
              <a:ext uri="{FF2B5EF4-FFF2-40B4-BE49-F238E27FC236}">
                <a16:creationId xmlns:a16="http://schemas.microsoft.com/office/drawing/2014/main" id="{B700B03B-57EB-242A-DC72-1EA09DECAA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9150" y="2146472"/>
            <a:ext cx="510721" cy="2141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C5217B-EE01-6BF7-53F2-E44CF5F53D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317" y="2324198"/>
            <a:ext cx="471435" cy="17285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619043A-A7A1-C724-C277-0D931FA08338}"/>
              </a:ext>
            </a:extLst>
          </p:cNvPr>
          <p:cNvSpPr/>
          <p:nvPr/>
        </p:nvSpPr>
        <p:spPr>
          <a:xfrm>
            <a:off x="4659087" y="3395313"/>
            <a:ext cx="4463143" cy="3266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8" name="Picture 27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95C33E5C-9A27-438F-3A9B-E48698F9FC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23030" y="2661287"/>
            <a:ext cx="312799" cy="223428"/>
          </a:xfrm>
          <a:prstGeom prst="rect">
            <a:avLst/>
          </a:prstGeom>
        </p:spPr>
      </p:pic>
      <p:pic>
        <p:nvPicPr>
          <p:cNvPr id="29" name="Picture 28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2A10DF9A-FC51-FF1E-12F9-556D7F6537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7047" y="3213375"/>
            <a:ext cx="301874" cy="215624"/>
          </a:xfrm>
          <a:prstGeom prst="rect">
            <a:avLst/>
          </a:prstGeom>
        </p:spPr>
      </p:pic>
      <p:pic>
        <p:nvPicPr>
          <p:cNvPr id="31" name="Picture 30" descr="A black and orange stripes&#10;&#10;Description automatically generated with medium confidence">
            <a:extLst>
              <a:ext uri="{FF2B5EF4-FFF2-40B4-BE49-F238E27FC236}">
                <a16:creationId xmlns:a16="http://schemas.microsoft.com/office/drawing/2014/main" id="{7BA9AC47-AA6F-DD33-26F8-D87C9C4C05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062" y="3762644"/>
            <a:ext cx="1318985" cy="1939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DC8580-F598-7818-C7D6-D71D47ADD4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74555" y="3979538"/>
            <a:ext cx="619658" cy="165722"/>
          </a:xfrm>
          <a:prstGeom prst="rect">
            <a:avLst/>
          </a:prstGeom>
        </p:spPr>
      </p:pic>
      <p:pic>
        <p:nvPicPr>
          <p:cNvPr id="35" name="Picture 34" descr="A black and orange double lines&#10;&#10;Description automatically generated with medium confidence">
            <a:extLst>
              <a:ext uri="{FF2B5EF4-FFF2-40B4-BE49-F238E27FC236}">
                <a16:creationId xmlns:a16="http://schemas.microsoft.com/office/drawing/2014/main" id="{D4EA9B0E-B21E-DC47-56FC-FCE2FFBDB1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75824" y="3962091"/>
            <a:ext cx="486102" cy="1831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6D46B83-E26B-B995-19C7-B5682C954B6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76383" y="4173811"/>
            <a:ext cx="649083" cy="165723"/>
          </a:xfrm>
          <a:prstGeom prst="rect">
            <a:avLst/>
          </a:prstGeom>
        </p:spPr>
      </p:pic>
      <p:pic>
        <p:nvPicPr>
          <p:cNvPr id="39" name="Picture 3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576DA2A-95E4-BE07-2FF1-44BD34AA1DB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4935" y="4329133"/>
            <a:ext cx="489697" cy="292100"/>
          </a:xfrm>
          <a:prstGeom prst="rect">
            <a:avLst/>
          </a:prstGeom>
        </p:spPr>
      </p:pic>
      <p:pic>
        <p:nvPicPr>
          <p:cNvPr id="41" name="Picture 40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8F45C14D-81F7-C02A-29A7-FC52FEBCB0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54171" y="4338350"/>
            <a:ext cx="506879" cy="292100"/>
          </a:xfrm>
          <a:prstGeom prst="rect">
            <a:avLst/>
          </a:prstGeom>
        </p:spPr>
      </p:pic>
      <p:pic>
        <p:nvPicPr>
          <p:cNvPr id="47" name="Picture 46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0CD086A2-4021-1E7D-EFD2-B37384F5A8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20315" y="4667314"/>
            <a:ext cx="1071562" cy="2333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E9A82CA-48BC-62FC-AD16-4D0357C4D8D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8064" y="6385510"/>
            <a:ext cx="2496192" cy="299543"/>
          </a:xfrm>
          <a:prstGeom prst="rect">
            <a:avLst/>
          </a:prstGeom>
        </p:spPr>
      </p:pic>
      <p:pic>
        <p:nvPicPr>
          <p:cNvPr id="51" name="Picture 50" descr="A black and white text&#10;&#10;Description automatically generated">
            <a:extLst>
              <a:ext uri="{FF2B5EF4-FFF2-40B4-BE49-F238E27FC236}">
                <a16:creationId xmlns:a16="http://schemas.microsoft.com/office/drawing/2014/main" id="{74BB7215-8B2C-57E2-15AD-F0B42F57F5E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93245" y="6424582"/>
            <a:ext cx="382069" cy="2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49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err="1">
                <a:cs typeface="Times New Roman"/>
              </a:rPr>
              <a:t>Hundova</a:t>
            </a:r>
            <a:r>
              <a:rPr lang="cs-CZ" sz="1200" dirty="0">
                <a:cs typeface="Times New Roman"/>
              </a:rPr>
              <a:t> pravidla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beryllium je vše jasné, ovšem pro </a:t>
            </a:r>
            <a:r>
              <a:rPr lang="cs-CZ" sz="1200" dirty="0" err="1">
                <a:cs typeface="Times New Roman"/>
              </a:rPr>
              <a:t>boron</a:t>
            </a:r>
            <a:r>
              <a:rPr lang="cs-CZ" sz="1200" dirty="0">
                <a:cs typeface="Times New Roman"/>
              </a:rPr>
              <a:t> a uhlík nevíme stále, které z možných stavů mají nejnižší energii a budou tedy základní. To nám pomohou rozhodnout tzv. </a:t>
            </a:r>
            <a:r>
              <a:rPr lang="cs-CZ" sz="1200" b="1" dirty="0" err="1">
                <a:cs typeface="Times New Roman"/>
              </a:rPr>
              <a:t>Hundova</a:t>
            </a:r>
            <a:r>
              <a:rPr lang="cs-CZ" sz="1200" b="1" dirty="0">
                <a:cs typeface="Times New Roman"/>
              </a:rPr>
              <a:t> pravidla</a:t>
            </a:r>
            <a:r>
              <a:rPr lang="cs-CZ" sz="1200" dirty="0">
                <a:cs typeface="Times New Roman"/>
              </a:rPr>
              <a:t>, ta jsou tři:</a:t>
            </a:r>
          </a:p>
          <a:p>
            <a:pPr marL="228600" indent="-228600">
              <a:buAutoNum type="arabicPeriod"/>
            </a:pPr>
            <a:r>
              <a:rPr lang="cs-CZ" sz="1200" dirty="0">
                <a:cs typeface="Times New Roman"/>
              </a:rPr>
              <a:t>Nejnižší energetický stav odpovídá stavu s největším celkovým spinem S, jinak: stav s maximálním číslem nespárovaných elektronů</a:t>
            </a:r>
          </a:p>
          <a:p>
            <a:pPr marL="228600" indent="-228600">
              <a:buAutoNum type="arabicPeriod"/>
            </a:pPr>
            <a:r>
              <a:rPr lang="cs-CZ" sz="1200" dirty="0">
                <a:cs typeface="Times New Roman"/>
              </a:rPr>
              <a:t>Mezi stavy s daným S, nejnižší energetický stav odpovídá tomu s největší hodnotou L</a:t>
            </a:r>
          </a:p>
          <a:p>
            <a:pPr marL="228600" indent="-228600">
              <a:buAutoNum type="arabicPeriod"/>
            </a:pPr>
            <a:r>
              <a:rPr lang="cs-CZ" sz="1200" dirty="0">
                <a:cs typeface="Times New Roman"/>
              </a:rPr>
              <a:t>Pro </a:t>
            </a:r>
            <a:r>
              <a:rPr lang="cs-CZ" sz="1200" dirty="0" err="1">
                <a:cs typeface="Times New Roman"/>
              </a:rPr>
              <a:t>podslupku</a:t>
            </a:r>
            <a:r>
              <a:rPr lang="cs-CZ" sz="1200" dirty="0">
                <a:cs typeface="Times New Roman"/>
              </a:rPr>
              <a:t>, která je méně než z poloviny plná odpovídá nejnižší stav stavu s		    a pro </a:t>
            </a:r>
            <a:r>
              <a:rPr lang="cs-CZ" sz="1200" dirty="0" err="1">
                <a:cs typeface="Times New Roman"/>
              </a:rPr>
              <a:t>podslupku</a:t>
            </a:r>
            <a:r>
              <a:rPr lang="cs-CZ" sz="1200" dirty="0">
                <a:cs typeface="Times New Roman"/>
              </a:rPr>
              <a:t>, která je více než z poloviny plná, odpovídá nejnižší stav </a:t>
            </a:r>
          </a:p>
          <a:p>
            <a:pPr marL="228600" indent="-228600">
              <a:buAutoNum type="arabicPeriod"/>
            </a:pPr>
            <a:endParaRPr lang="cs-CZ" sz="1200" dirty="0">
              <a:cs typeface="Times New Roman"/>
            </a:endParaRPr>
          </a:p>
          <a:p>
            <a:r>
              <a:rPr lang="cs-CZ" sz="1200" dirty="0" err="1">
                <a:cs typeface="Times New Roman"/>
              </a:rPr>
              <a:t>Hundovo</a:t>
            </a:r>
            <a:r>
              <a:rPr lang="cs-CZ" sz="1200" dirty="0">
                <a:cs typeface="Times New Roman"/>
              </a:rPr>
              <a:t> třetí pravidlo nám vyřeší </a:t>
            </a:r>
            <a:r>
              <a:rPr lang="cs-CZ" sz="1200" b="1" dirty="0">
                <a:cs typeface="Times New Roman"/>
              </a:rPr>
              <a:t>problém s </a:t>
            </a:r>
            <a:r>
              <a:rPr lang="cs-CZ" sz="1200" b="1" dirty="0" err="1">
                <a:cs typeface="Times New Roman"/>
              </a:rPr>
              <a:t>boronem</a:t>
            </a:r>
            <a:r>
              <a:rPr lang="cs-CZ" sz="1200" dirty="0">
                <a:cs typeface="Times New Roman"/>
              </a:rPr>
              <a:t>, kde musíme rozhodnout mezi stavy	       a</a:t>
            </a:r>
          </a:p>
          <a:p>
            <a:r>
              <a:rPr lang="cs-CZ" sz="1200" dirty="0">
                <a:cs typeface="Times New Roman"/>
              </a:rPr>
              <a:t>Protože 2p </a:t>
            </a:r>
            <a:r>
              <a:rPr lang="cs-CZ" sz="1200" dirty="0" err="1">
                <a:cs typeface="Times New Roman"/>
              </a:rPr>
              <a:t>podslupka</a:t>
            </a:r>
            <a:r>
              <a:rPr lang="cs-CZ" sz="1200" dirty="0">
                <a:cs typeface="Times New Roman"/>
              </a:rPr>
              <a:t> je méně než z poloviny plná, pak hodnota </a:t>
            </a:r>
            <a:r>
              <a:rPr lang="cs-CZ" sz="1200" i="1" dirty="0">
                <a:cs typeface="Times New Roman"/>
              </a:rPr>
              <a:t>J </a:t>
            </a:r>
            <a:r>
              <a:rPr lang="cs-CZ" sz="1200" dirty="0">
                <a:cs typeface="Times New Roman"/>
              </a:rPr>
              <a:t>odpovídající nejnižší energii je dána 		        = 1- ½ = ½ , a tedy energeticky nižší stav je stav	          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 err="1">
                <a:cs typeface="Times New Roman"/>
              </a:rPr>
              <a:t>Hundova</a:t>
            </a:r>
            <a:r>
              <a:rPr lang="cs-CZ" sz="1200" dirty="0">
                <a:cs typeface="Times New Roman"/>
              </a:rPr>
              <a:t> pravidla také řeší </a:t>
            </a:r>
            <a:r>
              <a:rPr lang="cs-CZ" sz="1200" b="1" dirty="0">
                <a:cs typeface="Times New Roman"/>
              </a:rPr>
              <a:t>problém uhlíku</a:t>
            </a:r>
            <a:r>
              <a:rPr lang="cs-CZ" sz="1200" dirty="0">
                <a:cs typeface="Times New Roman"/>
              </a:rPr>
              <a:t>, </a:t>
            </a:r>
            <a:r>
              <a:rPr lang="cs-CZ" sz="1200" dirty="0" err="1">
                <a:cs typeface="Times New Roman"/>
              </a:rPr>
              <a:t>Hundovo</a:t>
            </a:r>
            <a:r>
              <a:rPr lang="cs-CZ" sz="1200" dirty="0">
                <a:cs typeface="Times New Roman"/>
              </a:rPr>
              <a:t> první pravidlo říká, že to je stav	         A protože je tento tripletový stav symetrický, pak pro orbitální/prostorovou vlnovou funkci potřebujeme antisymetrickou vlnovou funkci, ta je dána pro L = 1. A my máme tři možnosti jak poskládat celkové J, J = 0, 1, 2. </a:t>
            </a:r>
            <a:r>
              <a:rPr lang="cs-CZ" sz="1200" dirty="0" err="1">
                <a:cs typeface="Times New Roman"/>
              </a:rPr>
              <a:t>Hundovo</a:t>
            </a:r>
            <a:r>
              <a:rPr lang="cs-CZ" sz="1200" dirty="0">
                <a:cs typeface="Times New Roman"/>
              </a:rPr>
              <a:t> třetí pravidlo vylučuje možnosti J = 1 a 2. Protože 2p stav je méně než z poloviny plná, pak hodnota J odpovídající nejnižší energii je dána					tedy energeticky nejnižší stav je	.</a:t>
            </a:r>
          </a:p>
          <a:p>
            <a:r>
              <a:rPr lang="cs-CZ" sz="1200" dirty="0">
                <a:cs typeface="Times New Roman"/>
              </a:rPr>
              <a:t>To znamená, že elektrony jsou v různých orbitalech – je zjevné, že kdyby byly spárované u sebe v jednom orbitalu s opačným spinem, pak by jejich odpudivá síla (</a:t>
            </a:r>
            <a:r>
              <a:rPr lang="cs-CZ" sz="1200" dirty="0" err="1">
                <a:cs typeface="Times New Roman"/>
              </a:rPr>
              <a:t>coulombovský</a:t>
            </a:r>
            <a:r>
              <a:rPr lang="cs-CZ" sz="1200" dirty="0">
                <a:cs typeface="Times New Roman"/>
              </a:rPr>
              <a:t> potenciál) byla mnohem větší než pokud jsou rozmístěny „dále“ od sebe v různých prostorových </a:t>
            </a:r>
            <a:r>
              <a:rPr lang="cs-CZ" sz="1200" dirty="0" err="1">
                <a:cs typeface="Times New Roman"/>
              </a:rPr>
              <a:t>koordinátech</a:t>
            </a:r>
            <a:r>
              <a:rPr lang="cs-CZ" sz="1200" dirty="0">
                <a:cs typeface="Times New Roman"/>
              </a:rPr>
              <a:t>, v různých orbitalech.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7456713" y="361392"/>
            <a:ext cx="1433625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A6205-7578-53AE-665B-818B07485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87" y="1612294"/>
            <a:ext cx="868136" cy="192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1BB1D-C48D-529A-63C4-D09B42A5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071" y="1763182"/>
            <a:ext cx="869043" cy="184903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2FCE6C9-6853-5454-F745-F4837911C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10" y="2068521"/>
            <a:ext cx="455844" cy="271907"/>
          </a:xfrm>
          <a:prstGeom prst="rect">
            <a:avLst/>
          </a:prstGeom>
        </p:spPr>
      </p:pic>
      <p:pic>
        <p:nvPicPr>
          <p:cNvPr id="10" name="Picture 9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42D179D6-5F22-DC00-BF7D-433320241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3031" y="2077738"/>
            <a:ext cx="471838" cy="271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C23FD6-6891-1A72-42DB-13C5BE886A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0200" y="2329542"/>
            <a:ext cx="885371" cy="1947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9EA833-91C0-1F27-0D8C-5F9FAF01A3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8914" y="2491666"/>
            <a:ext cx="355600" cy="2182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E926F1-4DB5-D656-6687-D28CBD7B5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801" y="2867012"/>
            <a:ext cx="514350" cy="198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BA03AB-FFA6-8A66-66A2-2E250EC243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7953" y="3418114"/>
            <a:ext cx="1851479" cy="213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A0094E-5F8F-5785-AA3C-33EEB4DB84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2674" y="3385456"/>
            <a:ext cx="265348" cy="213990"/>
          </a:xfrm>
          <a:prstGeom prst="rect">
            <a:avLst/>
          </a:prstGeom>
        </p:spPr>
      </p:pic>
      <p:pic>
        <p:nvPicPr>
          <p:cNvPr id="2" name="Picture 1" descr="A table of black squares with arrows&#10;&#10;Description automatically generated with medium confidence">
            <a:extLst>
              <a:ext uri="{FF2B5EF4-FFF2-40B4-BE49-F238E27FC236}">
                <a16:creationId xmlns:a16="http://schemas.microsoft.com/office/drawing/2014/main" id="{95D4BB64-43C7-1F22-70CC-33DC0CD292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9006" y="4126950"/>
            <a:ext cx="3307642" cy="2525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D79C26-B208-DF9B-15B4-F1997FA1A3C8}"/>
              </a:ext>
            </a:extLst>
          </p:cNvPr>
          <p:cNvSpPr/>
          <p:nvPr/>
        </p:nvSpPr>
        <p:spPr>
          <a:xfrm>
            <a:off x="3992968" y="4092363"/>
            <a:ext cx="3572603" cy="2631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76531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Vylučovací princip v periodické tabulce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b="1" dirty="0">
                <a:cs typeface="Times New Roman"/>
              </a:rPr>
              <a:t>Prvky s protonovým/atomovým číslem                 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Pokud se naplní </a:t>
            </a:r>
            <a:r>
              <a:rPr lang="cs-CZ" sz="1200" dirty="0" err="1">
                <a:cs typeface="Times New Roman"/>
              </a:rPr>
              <a:t>podslupka</a:t>
            </a:r>
            <a:r>
              <a:rPr lang="cs-CZ" sz="1200" dirty="0">
                <a:cs typeface="Times New Roman"/>
              </a:rPr>
              <a:t> 3p, očekávali bychom, že další se bude naplňovat 3d </a:t>
            </a:r>
            <a:r>
              <a:rPr lang="cs-CZ" sz="1200" dirty="0" err="1">
                <a:cs typeface="Times New Roman"/>
              </a:rPr>
              <a:t>podslupka</a:t>
            </a:r>
            <a:r>
              <a:rPr lang="cs-CZ" sz="1200" dirty="0">
                <a:cs typeface="Times New Roman"/>
              </a:rPr>
              <a:t>. To se ale nestane a naplňuje se prvně 4s </a:t>
            </a:r>
            <a:r>
              <a:rPr lang="cs-CZ" sz="1200" dirty="0" err="1">
                <a:cs typeface="Times New Roman"/>
              </a:rPr>
              <a:t>podslupka</a:t>
            </a:r>
            <a:r>
              <a:rPr lang="cs-CZ" sz="1200" dirty="0">
                <a:cs typeface="Times New Roman"/>
              </a:rPr>
              <a:t>, protože má nižší energii.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Jak je to možné?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Ve vodíkovém atomu (nezapomeňme hlavní kvantové číslo je pro centrální pole) mají stavy 3s, 3p a 3d stejnou energii, ale v </a:t>
            </a:r>
            <a:r>
              <a:rPr lang="cs-CZ" sz="1200" dirty="0" err="1">
                <a:cs typeface="Times New Roman"/>
              </a:rPr>
              <a:t>mnohaelektronových</a:t>
            </a:r>
            <a:r>
              <a:rPr lang="cs-CZ" sz="1200" dirty="0">
                <a:cs typeface="Times New Roman"/>
              </a:rPr>
              <a:t> atomech mají tyto stavy jinou energii.</a:t>
            </a:r>
          </a:p>
          <a:p>
            <a:r>
              <a:rPr lang="cs-CZ" sz="1200" dirty="0">
                <a:cs typeface="Times New Roman"/>
              </a:rPr>
              <a:t>Při zvyšování </a:t>
            </a:r>
            <a:r>
              <a:rPr lang="cs-CZ" sz="1200" dirty="0" err="1">
                <a:cs typeface="Times New Roman"/>
              </a:rPr>
              <a:t>kv</a:t>
            </a:r>
            <a:r>
              <a:rPr lang="cs-CZ" sz="1200" dirty="0">
                <a:cs typeface="Times New Roman"/>
              </a:rPr>
              <a:t>. čísla </a:t>
            </a:r>
            <a:r>
              <a:rPr lang="cs-CZ" sz="1200" i="1" dirty="0">
                <a:cs typeface="Times New Roman"/>
              </a:rPr>
              <a:t>l</a:t>
            </a:r>
            <a:r>
              <a:rPr lang="cs-CZ" sz="1200" dirty="0">
                <a:cs typeface="Times New Roman"/>
              </a:rPr>
              <a:t> způsobuje odpudivý potenciál více elektronů, že d-elektrony jsou vysunuty dále od jádra a s-elektrony se přiblíží více k jádru – mají tedy nižší energii. Tomuto jevu se říká odstínění potenciálu (screening </a:t>
            </a:r>
            <a:r>
              <a:rPr lang="cs-CZ" sz="1200" dirty="0" err="1">
                <a:cs typeface="Times New Roman"/>
              </a:rPr>
              <a:t>effect</a:t>
            </a:r>
            <a:r>
              <a:rPr lang="cs-CZ" sz="1200" dirty="0">
                <a:cs typeface="Times New Roman"/>
              </a:rPr>
              <a:t>) jádra s-elektrony, které jsou blíže jádru a odstíní přitažlivou sílu jádra působící na d-elektrony.</a:t>
            </a:r>
          </a:p>
          <a:p>
            <a:r>
              <a:rPr lang="cs-CZ" sz="1200" dirty="0">
                <a:cs typeface="Times New Roman"/>
              </a:rPr>
              <a:t>Elektrické stínění má také za následek fakt, že 5s elektrony mají nižší energii než 4d elektrony.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Všechny tyto výsledky samozřejmě plynou z řešení SR, ovšem jak už víme, tato řešení jsou mnohem více náročná.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Chemické vlastnosti prvků jsou většinou dány jejich poslední/vnější pod/slupkou. A tedy elektrony s podobnou vnější slupkou mají podobné chemické vlastnosti. Což je znázorněno periodickou tabulkou prvků – prvky ve stejném sloupci mají podobné chemické vlastnosti.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Např. prvky posledního sloupce s kompletně zaplněnými p-</a:t>
            </a:r>
            <a:r>
              <a:rPr lang="cs-CZ" sz="1200" dirty="0" err="1">
                <a:cs typeface="Times New Roman"/>
              </a:rPr>
              <a:t>podslupkami</a:t>
            </a:r>
            <a:r>
              <a:rPr lang="cs-CZ" sz="1200" dirty="0">
                <a:cs typeface="Times New Roman"/>
              </a:rPr>
              <a:t> (kromě helia) jsou velmi stabilní, říkáme jim inertní plyny, protože reagují málo a s atomy dalších prvků nevytváří lehce molekuly.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Každý řádek v tabulce po směru doprava postupně zaplňuje vnější pod/slupku, a končí inertním plynem. Pro zaplnění dalšího orbitalu je potřeba mnohem vyšší energie, inertní plyny mají také vysokou ionizační energii.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Oproti vzácným plynům, alkalické kovy s jedním s-elektronem mají nejnižší vazebnou energii. Je dobré si uvědomit, že prvky s elektronem více či méně než vzácný plyn jsou vysoce reaktivní, protože lehce ztrácí či nabývají elektron.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183086" y="361392"/>
            <a:ext cx="270725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D680E-7E37-DB58-569E-1BD5301D2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446" y="861413"/>
            <a:ext cx="517979" cy="19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5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Vylučovací princip v periodické tabulce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183086" y="361392"/>
            <a:ext cx="270725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6" name="Picture 5" descr="A colorful chart with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EDD90281-59DA-383E-CEB9-CDC387B02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98" y="921947"/>
            <a:ext cx="8484402" cy="54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Vylučovací princip v periodické tabulce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183086" y="361392"/>
            <a:ext cx="270725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4B5EC-846A-2870-529C-A1F552B47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67" y="1733464"/>
            <a:ext cx="7112465" cy="36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93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 with a triangle and square and triangle symbol&#10;&#10;Description automatically generated with medium confidence">
            <a:extLst>
              <a:ext uri="{FF2B5EF4-FFF2-40B4-BE49-F238E27FC236}">
                <a16:creationId xmlns:a16="http://schemas.microsoft.com/office/drawing/2014/main" id="{9EFBFE96-0F5C-E1EC-36EC-980135BF7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5" y="1043402"/>
            <a:ext cx="4771505" cy="640518"/>
          </a:xfrm>
          <a:prstGeom prst="rect">
            <a:avLst/>
          </a:prstGeom>
        </p:spPr>
      </p:pic>
      <p:sp>
        <p:nvSpPr>
          <p:cNvPr id="20" name="Textfeld 24"/>
          <p:cNvSpPr txBox="1"/>
          <p:nvPr/>
        </p:nvSpPr>
        <p:spPr>
          <a:xfrm>
            <a:off x="0" y="65627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Shrnutí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SR pro </a:t>
            </a:r>
            <a:r>
              <a:rPr lang="cs-CZ" sz="1200" dirty="0" err="1">
                <a:cs typeface="Times New Roman"/>
              </a:rPr>
              <a:t>vícečásticový</a:t>
            </a:r>
            <a:r>
              <a:rPr lang="cs-CZ" sz="1200" dirty="0">
                <a:cs typeface="Times New Roman"/>
              </a:rPr>
              <a:t> systém:								                Kde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 je dán následujícím vztahem: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atom s </a:t>
            </a:r>
            <a:r>
              <a:rPr lang="cs-CZ" sz="1200" i="1" dirty="0">
                <a:cs typeface="Times New Roman"/>
              </a:rPr>
              <a:t>Z</a:t>
            </a:r>
            <a:r>
              <a:rPr lang="cs-CZ" sz="1200" dirty="0">
                <a:cs typeface="Times New Roman"/>
              </a:rPr>
              <a:t> elektrony: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Symetrie a </a:t>
            </a:r>
            <a:r>
              <a:rPr lang="cs-CZ" sz="1200" dirty="0" err="1">
                <a:cs typeface="Times New Roman"/>
              </a:rPr>
              <a:t>antisymetrie</a:t>
            </a:r>
            <a:r>
              <a:rPr lang="cs-CZ" sz="1200" dirty="0">
                <a:cs typeface="Times New Roman"/>
              </a:rPr>
              <a:t> vlnových funkcí vzhledem k záměně částic: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Experimenty ukazují, že v přírodě se vyskytující částice můžeme rozdělit do dvou tříd:</a:t>
            </a:r>
          </a:p>
          <a:p>
            <a:r>
              <a:rPr lang="cs-CZ" sz="1200" dirty="0">
                <a:cs typeface="Times New Roman"/>
              </a:rPr>
              <a:t>- částice s celočíselným spinem				     jako fotony, piony, alfa částice, …, těmto říkáme </a:t>
            </a:r>
            <a:r>
              <a:rPr lang="cs-CZ" sz="1200" b="1" dirty="0">
                <a:cs typeface="Times New Roman"/>
              </a:rPr>
              <a:t>bosony – symetrická vlnová funkce</a:t>
            </a:r>
          </a:p>
          <a:p>
            <a:r>
              <a:rPr lang="cs-CZ" sz="1200" dirty="0">
                <a:cs typeface="Times New Roman"/>
              </a:rPr>
              <a:t>- částice s poločíselným spinem				             kvarky, elektrony, positrony, protony a neutrony, tedy </a:t>
            </a:r>
            <a:r>
              <a:rPr lang="cs-CZ" sz="1200" b="1" dirty="0">
                <a:cs typeface="Times New Roman"/>
              </a:rPr>
              <a:t>fermiony – antisymetrická vlnová funkce</a:t>
            </a:r>
          </a:p>
          <a:p>
            <a:r>
              <a:rPr lang="cs-CZ" sz="1200" dirty="0">
                <a:cs typeface="Times New Roman"/>
              </a:rPr>
              <a:t>a</a:t>
            </a:r>
            <a:r>
              <a:rPr lang="cs-CZ" sz="1200" b="1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Fermi-Diracova</a:t>
            </a:r>
            <a:r>
              <a:rPr lang="cs-CZ" sz="1200" dirty="0">
                <a:cs typeface="Times New Roman"/>
              </a:rPr>
              <a:t> a Bose-Einsteinova statistika.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Konstrukce symetrických a antisymetrických funkcí:						        a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b="1" dirty="0">
                <a:cs typeface="Times New Roman"/>
              </a:rPr>
              <a:t>Pauliho vylučovací princip</a:t>
            </a:r>
            <a:r>
              <a:rPr lang="cs-CZ" sz="1200" dirty="0">
                <a:cs typeface="Times New Roman"/>
              </a:rPr>
              <a:t>: v systému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identických částic, žádné dva fermiony se nemohou nacházet ve stejném </a:t>
            </a:r>
            <a:r>
              <a:rPr lang="cs-CZ" sz="1200" dirty="0" err="1">
                <a:cs typeface="Times New Roman"/>
              </a:rPr>
              <a:t>jednočásticovém</a:t>
            </a:r>
            <a:r>
              <a:rPr lang="cs-CZ" sz="1200" dirty="0">
                <a:cs typeface="Times New Roman"/>
              </a:rPr>
              <a:t> stavu ve stejném čase. Každý </a:t>
            </a:r>
            <a:r>
              <a:rPr lang="cs-CZ" sz="1200" dirty="0" err="1">
                <a:cs typeface="Times New Roman"/>
              </a:rPr>
              <a:t>jednočásticový</a:t>
            </a:r>
            <a:r>
              <a:rPr lang="cs-CZ" sz="1200" dirty="0">
                <a:cs typeface="Times New Roman"/>
              </a:rPr>
              <a:t> stav může být obsazen pouze/maximálně jediným fermionem. Jinak řečeno: Můžeme mít pouze jeden elektron, který se nachází v stavu s kvantovými čísly				  	   Tento princip určuje stavbu atomů, má rozhodující vliv na prostorové rozmístění fermionů.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Slupky, </a:t>
            </a:r>
            <a:r>
              <a:rPr lang="cs-CZ" sz="1200" dirty="0" err="1">
                <a:cs typeface="Times New Roman"/>
              </a:rPr>
              <a:t>podslupky</a:t>
            </a:r>
            <a:r>
              <a:rPr lang="cs-CZ" sz="1200" dirty="0">
                <a:cs typeface="Times New Roman"/>
              </a:rPr>
              <a:t>, orbitaly a </a:t>
            </a:r>
            <a:r>
              <a:rPr lang="cs-CZ" sz="1200" b="1" dirty="0">
                <a:cs typeface="Times New Roman"/>
              </a:rPr>
              <a:t>spin-</a:t>
            </a:r>
            <a:r>
              <a:rPr lang="cs-CZ" sz="1200" b="1" dirty="0" err="1">
                <a:cs typeface="Times New Roman"/>
              </a:rPr>
              <a:t>orbitalová</a:t>
            </a:r>
            <a:r>
              <a:rPr lang="cs-CZ" sz="1200" b="1" dirty="0">
                <a:cs typeface="Times New Roman"/>
              </a:rPr>
              <a:t> vazba </a:t>
            </a:r>
            <a:r>
              <a:rPr lang="cs-CZ" sz="1200" dirty="0">
                <a:cs typeface="Times New Roman"/>
              </a:rPr>
              <a:t>pro vytvoření </a:t>
            </a:r>
            <a:r>
              <a:rPr lang="cs-CZ" sz="1200" dirty="0" err="1">
                <a:cs typeface="Times New Roman"/>
              </a:rPr>
              <a:t>víceelektronových</a:t>
            </a:r>
            <a:r>
              <a:rPr lang="cs-CZ" sz="1200" dirty="0">
                <a:cs typeface="Times New Roman"/>
              </a:rPr>
              <a:t> atomových obalů - vliv Pauliho vylučovacího principu na periodickou soustavu prvků.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b="1" dirty="0" err="1">
                <a:cs typeface="Times New Roman"/>
              </a:rPr>
              <a:t>Hundova</a:t>
            </a:r>
            <a:r>
              <a:rPr lang="cs-CZ" sz="1200" b="1" dirty="0">
                <a:cs typeface="Times New Roman"/>
              </a:rPr>
              <a:t> pravidla </a:t>
            </a:r>
            <a:r>
              <a:rPr lang="cs-CZ" sz="1200" dirty="0">
                <a:cs typeface="Times New Roman"/>
              </a:rPr>
              <a:t>a elektrostatické stínění potenciálu.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8131629" y="361392"/>
            <a:ext cx="758710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" name="Picture 1" descr="A math equation with a white background&#10;&#10;Description automatically generated">
            <a:extLst>
              <a:ext uri="{FF2B5EF4-FFF2-40B4-BE49-F238E27FC236}">
                <a16:creationId xmlns:a16="http://schemas.microsoft.com/office/drawing/2014/main" id="{8D0DFB75-BDF5-299E-78C1-8704033FB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669" y="718852"/>
            <a:ext cx="3748442" cy="468555"/>
          </a:xfrm>
          <a:prstGeom prst="rect">
            <a:avLst/>
          </a:prstGeom>
        </p:spPr>
      </p:pic>
      <p:pic>
        <p:nvPicPr>
          <p:cNvPr id="6" name="Picture 5" descr="A mathematical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E4D6E1C3-0408-5DA0-8F35-5E603832C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800" y="1647836"/>
            <a:ext cx="5062740" cy="799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6493D-E96A-B5ED-C86A-454033A60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487541"/>
            <a:ext cx="4318339" cy="458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13FB6-72E9-53F6-EDEA-95F781D8DC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550" y="3232765"/>
            <a:ext cx="1713284" cy="196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DCEEC6-116B-2F92-7E9D-0A8313B576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3760" y="3599850"/>
            <a:ext cx="2093976" cy="181140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AA5654D-D87C-CD4D-3F4F-2E9CCE5C97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797" y="4216584"/>
            <a:ext cx="2652498" cy="401894"/>
          </a:xfrm>
          <a:prstGeom prst="rect">
            <a:avLst/>
          </a:prstGeom>
        </p:spPr>
      </p:pic>
      <p:pic>
        <p:nvPicPr>
          <p:cNvPr id="12" name="Picture 11" descr="A close up of a number&#10;&#10;Description automatically generated">
            <a:extLst>
              <a:ext uri="{FF2B5EF4-FFF2-40B4-BE49-F238E27FC236}">
                <a16:creationId xmlns:a16="http://schemas.microsoft.com/office/drawing/2014/main" id="{4964225E-CC5D-9BFC-7DFF-BED5A2F8EE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2976" y="4225307"/>
            <a:ext cx="2516453" cy="400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877391-53E2-AF86-36ED-0B605FE2C5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0686" y="5051386"/>
            <a:ext cx="2034764" cy="2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4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err="1">
                <a:cs typeface="Times New Roman"/>
              </a:rPr>
              <a:t>Vícečásticové</a:t>
            </a:r>
            <a:r>
              <a:rPr lang="cs-CZ" sz="1200" dirty="0">
                <a:cs typeface="Times New Roman"/>
              </a:rPr>
              <a:t> systémy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 předchozích přednáškách jsme se zabývali vždy jednou částicí, nyní se budeme zabývat popisem systémů s mnoha částicemi. Zaměříme se na systémy s identickými částicemi a na to jak je popsat pomocí vlnových funkcí.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Zatímco v atomové fyzice a molekulové fyzice se zabýváme středním počtem částic – od 2 do 300 například, tak pro opravdové </a:t>
            </a:r>
            <a:r>
              <a:rPr lang="cs-CZ" sz="1200" dirty="0" err="1">
                <a:cs typeface="Times New Roman"/>
              </a:rPr>
              <a:t>více-částicové</a:t>
            </a:r>
            <a:r>
              <a:rPr lang="cs-CZ" sz="1200" dirty="0">
                <a:cs typeface="Times New Roman"/>
              </a:rPr>
              <a:t> systémy, jako plyny, tekutiny nebo plazma je třeba vzít v úvahu až 10</a:t>
            </a:r>
            <a:r>
              <a:rPr lang="cs-CZ" sz="1200" baseline="30000" dirty="0">
                <a:cs typeface="Times New Roman"/>
              </a:rPr>
              <a:t>23</a:t>
            </a:r>
            <a:r>
              <a:rPr lang="cs-CZ" sz="1200" dirty="0">
                <a:cs typeface="Times New Roman"/>
              </a:rPr>
              <a:t> částic.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u="sng" dirty="0" err="1">
                <a:cs typeface="Times New Roman"/>
              </a:rPr>
              <a:t>Schrödingerova</a:t>
            </a:r>
            <a:r>
              <a:rPr lang="cs-CZ" sz="1200" u="sng" dirty="0">
                <a:cs typeface="Times New Roman"/>
              </a:rPr>
              <a:t> rovnice pro N-částicový systém</a:t>
            </a:r>
            <a:r>
              <a:rPr lang="cs-CZ" sz="1200" dirty="0">
                <a:cs typeface="Times New Roman"/>
              </a:rPr>
              <a:t>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Tento problém se řeší zobecněním SR pro jednu částici. Pro začátek ignorujme spin. Systém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částic se popisuje následující vlnovou funkcí:					kde 								reprezentuje pro daný čas t </a:t>
            </a: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pravděpodobnost nalezení částice 1 v objemovém elementu	  okolo	         částice 2 v elementu	      okolo		a částice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v elementu		kolem	         Normalizace takového stavu je dána:  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tuto vlnovou funkci pak platí časová SR:   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Zobecněním </a:t>
            </a:r>
            <a:r>
              <a:rPr lang="cs-CZ" sz="1200" dirty="0" err="1">
                <a:cs typeface="Times New Roman"/>
              </a:rPr>
              <a:t>Hamiltoniánu</a:t>
            </a:r>
            <a:r>
              <a:rPr lang="cs-CZ" sz="1200" dirty="0">
                <a:cs typeface="Times New Roman"/>
              </a:rPr>
              <a:t> pro jednu částici				na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 pro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částic pak: 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	   a	  jsou hmotnost a hybnost </a:t>
            </a:r>
            <a:r>
              <a:rPr lang="cs-CZ" sz="1200" i="1" dirty="0">
                <a:cs typeface="Times New Roman"/>
              </a:rPr>
              <a:t>j</a:t>
            </a:r>
            <a:r>
              <a:rPr lang="cs-CZ" sz="1200" dirty="0">
                <a:cs typeface="Times New Roman"/>
              </a:rPr>
              <a:t>-té částice a	je operátor reprezentující totální potenciální energii systéme – tedy všechny uvažované interakce jak vnitřní tak vnější, tedy i vzájemné interakce částic.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7142292" y="361392"/>
            <a:ext cx="1748046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6" name="Picture 5" descr="A number and a dot&#10;&#10;Description automatically generated with medium confidence">
            <a:extLst>
              <a:ext uri="{FF2B5EF4-FFF2-40B4-BE49-F238E27FC236}">
                <a16:creationId xmlns:a16="http://schemas.microsoft.com/office/drawing/2014/main" id="{EC84A705-7E70-2193-99A2-F8D8E7706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64" y="2839106"/>
            <a:ext cx="1658022" cy="276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76A0DD-66D8-2C68-B094-B9EA0FE3C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762" y="2854824"/>
            <a:ext cx="3156473" cy="244899"/>
          </a:xfrm>
          <a:prstGeom prst="rect">
            <a:avLst/>
          </a:prstGeom>
        </p:spPr>
      </p:pic>
      <p:pic>
        <p:nvPicPr>
          <p:cNvPr id="15" name="Picture 14" descr="A black letters on a white background&#10;&#10;Description automatically generated">
            <a:extLst>
              <a:ext uri="{FF2B5EF4-FFF2-40B4-BE49-F238E27FC236}">
                <a16:creationId xmlns:a16="http://schemas.microsoft.com/office/drawing/2014/main" id="{BA01DDAD-D54D-B51D-D7E0-51B646D1F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7724" y="3189565"/>
            <a:ext cx="374276" cy="258429"/>
          </a:xfrm>
          <a:prstGeom prst="rect">
            <a:avLst/>
          </a:prstGeom>
        </p:spPr>
      </p:pic>
      <p:pic>
        <p:nvPicPr>
          <p:cNvPr id="18" name="Picture 17" descr="A black and white image of a number&#10;&#10;Description automatically generated">
            <a:extLst>
              <a:ext uri="{FF2B5EF4-FFF2-40B4-BE49-F238E27FC236}">
                <a16:creationId xmlns:a16="http://schemas.microsoft.com/office/drawing/2014/main" id="{9D937ED2-AFAD-6139-7F62-312EED03F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3402" y="3196329"/>
            <a:ext cx="244899" cy="244899"/>
          </a:xfrm>
          <a:prstGeom prst="rect">
            <a:avLst/>
          </a:prstGeom>
        </p:spPr>
      </p:pic>
      <p:pic>
        <p:nvPicPr>
          <p:cNvPr id="21" name="Picture 20" descr="A group of black letters&#10;&#10;Description automatically generated">
            <a:extLst>
              <a:ext uri="{FF2B5EF4-FFF2-40B4-BE49-F238E27FC236}">
                <a16:creationId xmlns:a16="http://schemas.microsoft.com/office/drawing/2014/main" id="{2579014E-57C4-7967-9E7C-56E1AF15DA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2967" y="3181579"/>
            <a:ext cx="433283" cy="244899"/>
          </a:xfrm>
          <a:prstGeom prst="rect">
            <a:avLst/>
          </a:prstGeom>
        </p:spPr>
      </p:pic>
      <p:pic>
        <p:nvPicPr>
          <p:cNvPr id="23" name="Picture 22" descr="A group of black and white marks&#10;&#10;Description automatically generated">
            <a:extLst>
              <a:ext uri="{FF2B5EF4-FFF2-40B4-BE49-F238E27FC236}">
                <a16:creationId xmlns:a16="http://schemas.microsoft.com/office/drawing/2014/main" id="{BC4BAC19-8CB0-03A9-1B0A-0CD950AC35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3672" y="3203095"/>
            <a:ext cx="603501" cy="244899"/>
          </a:xfrm>
          <a:prstGeom prst="rect">
            <a:avLst/>
          </a:prstGeom>
        </p:spPr>
      </p:pic>
      <p:pic>
        <p:nvPicPr>
          <p:cNvPr id="25" name="Picture 24" descr="A group of black letters&#10;&#10;Description automatically generated">
            <a:extLst>
              <a:ext uri="{FF2B5EF4-FFF2-40B4-BE49-F238E27FC236}">
                <a16:creationId xmlns:a16="http://schemas.microsoft.com/office/drawing/2014/main" id="{8CF7BFB1-FB12-DF91-C6E9-3B5E1D268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9408" y="3392673"/>
            <a:ext cx="457349" cy="237821"/>
          </a:xfrm>
          <a:prstGeom prst="rect">
            <a:avLst/>
          </a:prstGeom>
        </p:spPr>
      </p:pic>
      <p:pic>
        <p:nvPicPr>
          <p:cNvPr id="27" name="Picture 26" descr="A black and white text&#10;&#10;Description automatically generated">
            <a:extLst>
              <a:ext uri="{FF2B5EF4-FFF2-40B4-BE49-F238E27FC236}">
                <a16:creationId xmlns:a16="http://schemas.microsoft.com/office/drawing/2014/main" id="{E51BA6B8-437C-8B32-3B9D-9E9EBD1EC6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8542" y="3392673"/>
            <a:ext cx="310998" cy="237822"/>
          </a:xfrm>
          <a:prstGeom prst="rect">
            <a:avLst/>
          </a:prstGeom>
        </p:spPr>
      </p:pic>
      <p:pic>
        <p:nvPicPr>
          <p:cNvPr id="29" name="Picture 2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5045FB2-8B69-20E3-95B3-E30DAFA39A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93166" y="3657867"/>
            <a:ext cx="3983392" cy="509217"/>
          </a:xfrm>
          <a:prstGeom prst="rect">
            <a:avLst/>
          </a:prstGeom>
        </p:spPr>
      </p:pic>
      <p:pic>
        <p:nvPicPr>
          <p:cNvPr id="31" name="Picture 30" descr="A math equation with a white background&#10;&#10;Description automatically generated">
            <a:extLst>
              <a:ext uri="{FF2B5EF4-FFF2-40B4-BE49-F238E27FC236}">
                <a16:creationId xmlns:a16="http://schemas.microsoft.com/office/drawing/2014/main" id="{E3520F62-947F-0FF5-33FC-A5A90FF137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0641" y="4410119"/>
            <a:ext cx="3748442" cy="468555"/>
          </a:xfrm>
          <a:prstGeom prst="rect">
            <a:avLst/>
          </a:prstGeom>
        </p:spPr>
      </p:pic>
      <p:pic>
        <p:nvPicPr>
          <p:cNvPr id="33" name="Picture 32" descr="A black text with a black line&#10;&#10;Description automatically generated with medium confidence">
            <a:extLst>
              <a:ext uri="{FF2B5EF4-FFF2-40B4-BE49-F238E27FC236}">
                <a16:creationId xmlns:a16="http://schemas.microsoft.com/office/drawing/2014/main" id="{D5452E86-D3FA-F179-CE5B-E5D92DFD70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65886" y="4836476"/>
            <a:ext cx="1301376" cy="285233"/>
          </a:xfrm>
          <a:prstGeom prst="rect">
            <a:avLst/>
          </a:prstGeom>
        </p:spPr>
      </p:pic>
      <p:pic>
        <p:nvPicPr>
          <p:cNvPr id="35" name="Picture 34" descr="A math equation with a triangle and square and triangle symbol&#10;&#10;Description automatically generated with medium confidence">
            <a:extLst>
              <a:ext uri="{FF2B5EF4-FFF2-40B4-BE49-F238E27FC236}">
                <a16:creationId xmlns:a16="http://schemas.microsoft.com/office/drawing/2014/main" id="{7E54D76D-EFEB-4B8C-3EDC-86A5B68BDF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1704" y="5079744"/>
            <a:ext cx="5140588" cy="690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86B8E6F-51EE-9EFD-F996-F9707264D9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463" y="5823792"/>
            <a:ext cx="263349" cy="186893"/>
          </a:xfrm>
          <a:prstGeom prst="rect">
            <a:avLst/>
          </a:prstGeom>
        </p:spPr>
      </p:pic>
      <p:pic>
        <p:nvPicPr>
          <p:cNvPr id="39" name="Picture 38" descr="A black and white image of a letter&#10;&#10;Description automatically generated with medium confidence">
            <a:extLst>
              <a:ext uri="{FF2B5EF4-FFF2-40B4-BE49-F238E27FC236}">
                <a16:creationId xmlns:a16="http://schemas.microsoft.com/office/drawing/2014/main" id="{665613C9-0490-EEAE-5F7A-B3051B19CB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5286" y="5675337"/>
            <a:ext cx="237949" cy="3525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BCD4F69-F0F7-56CB-813E-98F9B5AD03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84738" y="5738567"/>
            <a:ext cx="193499" cy="2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err="1">
                <a:cs typeface="Times New Roman"/>
              </a:rPr>
              <a:t>Vícečásticové</a:t>
            </a:r>
            <a:r>
              <a:rPr lang="cs-CZ" sz="1200" dirty="0">
                <a:cs typeface="Times New Roman"/>
              </a:rPr>
              <a:t> systémy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Formalizmus kvantové mechaniky pro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částicový systém lze zobecnit také z toho jedno částicového, kdy operátory pro odlišné částice komutují: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	  je operátor x-ové složky souřadnice </a:t>
            </a:r>
            <a:r>
              <a:rPr lang="cs-CZ" sz="1200" i="1" dirty="0">
                <a:cs typeface="Times New Roman"/>
              </a:rPr>
              <a:t>j</a:t>
            </a:r>
            <a:r>
              <a:rPr lang="cs-CZ" sz="1200" dirty="0">
                <a:cs typeface="Times New Roman"/>
              </a:rPr>
              <a:t>-té částice a  	      je operátor x-ové složky hybnosti </a:t>
            </a:r>
            <a:r>
              <a:rPr lang="cs-CZ" sz="1200" i="1" dirty="0">
                <a:cs typeface="Times New Roman"/>
              </a:rPr>
              <a:t>k</a:t>
            </a:r>
            <a:r>
              <a:rPr lang="cs-CZ" sz="1200" dirty="0">
                <a:cs typeface="Times New Roman"/>
              </a:rPr>
              <a:t>-té částice, podobně pak pro ostatní složky. (Otázka pro zamyšlení, proč je tam to </a:t>
            </a:r>
            <a:r>
              <a:rPr lang="cs-CZ" sz="1200" dirty="0" err="1">
                <a:cs typeface="Times New Roman"/>
              </a:rPr>
              <a:t>Kroneckerovo</a:t>
            </a:r>
            <a:r>
              <a:rPr lang="cs-CZ" sz="1200" dirty="0">
                <a:cs typeface="Times New Roman"/>
              </a:rPr>
              <a:t> delta?)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Stacionární stavy se opět vyskytují pro časově nezávislý potenciál a zapisujeme je jako: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 E je celková energie a	  je řešení nečasové SR		: 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Vlastnosti stacionárních stavů pro jednu částici platí i pro mnoho částicové stavy. Např. hustota pravděpodobnosti		hustota toku pravděpodobnosti	a střední hodnoty časově nezávislých operátorů se zachovávají, protože nezávisí na čase: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Energie stacionárního stavu se také zachovává – samozřejmě. 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7110804" y="361392"/>
            <a:ext cx="1779533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5CEBB-2A15-FB71-52A6-1867314F8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55" y="1248376"/>
            <a:ext cx="5754744" cy="318800"/>
          </a:xfrm>
          <a:prstGeom prst="rect">
            <a:avLst/>
          </a:prstGeom>
        </p:spPr>
      </p:pic>
      <p:pic>
        <p:nvPicPr>
          <p:cNvPr id="7" name="Picture 6" descr="A black and white image of a letter&#10;&#10;Description automatically generated">
            <a:extLst>
              <a:ext uri="{FF2B5EF4-FFF2-40B4-BE49-F238E27FC236}">
                <a16:creationId xmlns:a16="http://schemas.microsoft.com/office/drawing/2014/main" id="{21BF81DB-BBB0-4DFC-F559-114A93A73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69" y="1556418"/>
            <a:ext cx="205273" cy="252644"/>
          </a:xfrm>
          <a:prstGeom prst="rect">
            <a:avLst/>
          </a:prstGeom>
        </p:spPr>
      </p:pic>
      <p:pic>
        <p:nvPicPr>
          <p:cNvPr id="10" name="Picture 9" descr="A black and white image of a letter&#10;&#10;Description automatically generated">
            <a:extLst>
              <a:ext uri="{FF2B5EF4-FFF2-40B4-BE49-F238E27FC236}">
                <a16:creationId xmlns:a16="http://schemas.microsoft.com/office/drawing/2014/main" id="{3CB3B46F-9752-397E-8D64-54E65131C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027" y="1521456"/>
            <a:ext cx="321011" cy="294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D9CECF-28B8-4666-BE73-B1CEF52D9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6663" y="2364318"/>
            <a:ext cx="3810672" cy="390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7080CF-89FE-D06E-824E-CCEB24CCD9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5468" y="2896496"/>
            <a:ext cx="148172" cy="185216"/>
          </a:xfrm>
          <a:prstGeom prst="rect">
            <a:avLst/>
          </a:prstGeom>
        </p:spPr>
      </p:pic>
      <p:pic>
        <p:nvPicPr>
          <p:cNvPr id="16" name="Picture 15" descr="A black and yellow math symbols&#10;&#10;Description automatically generated with medium confidence">
            <a:extLst>
              <a:ext uri="{FF2B5EF4-FFF2-40B4-BE49-F238E27FC236}">
                <a16:creationId xmlns:a16="http://schemas.microsoft.com/office/drawing/2014/main" id="{F9BCD883-AD39-A96C-2B57-EE2B033BF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2979" y="2838181"/>
            <a:ext cx="723526" cy="261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F4EF86-78E4-1CD5-8335-54A5CE680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6315" y="3110557"/>
            <a:ext cx="4891368" cy="5434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9B7DF4-46FD-4E9A-0283-AEF6BF5482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3086" y="3759571"/>
            <a:ext cx="628095" cy="1983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70EB5D-50B0-8D02-D8FA-F8C82C8A52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6174" y="3953067"/>
            <a:ext cx="185853" cy="2424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8786B8-D01E-BE43-D327-8052254AEA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4627" y="4258266"/>
            <a:ext cx="5754744" cy="4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err="1">
                <a:cs typeface="Times New Roman"/>
              </a:rPr>
              <a:t>Vícečásticové</a:t>
            </a:r>
            <a:r>
              <a:rPr lang="cs-CZ" sz="1200" dirty="0">
                <a:cs typeface="Times New Roman"/>
              </a:rPr>
              <a:t> systémy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u="sng" dirty="0">
                <a:cs typeface="Times New Roman"/>
              </a:rPr>
              <a:t>Atomy s více elektrony: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Uvažujme atom s Z elektrony. Vektor	        reprezentuje pozici jádra, pozice elektronů pak			         . Vlnová funkce</a:t>
            </a:r>
          </a:p>
          <a:p>
            <a:r>
              <a:rPr lang="cs-CZ" sz="1200" dirty="0">
                <a:cs typeface="Times New Roman"/>
              </a:rPr>
              <a:t>			   pak závisí na		     souřadnicích. Zanedbáním spin-orbitální vazby pak SR vypadá následovně: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Popišme si tuto rovnici… co je co?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7102662" y="361392"/>
            <a:ext cx="1787676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166C0-DEBF-A276-D538-DFE36BD56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507" y="1312433"/>
            <a:ext cx="183130" cy="289153"/>
          </a:xfrm>
          <a:prstGeom prst="rect">
            <a:avLst/>
          </a:prstGeom>
        </p:spPr>
      </p:pic>
      <p:pic>
        <p:nvPicPr>
          <p:cNvPr id="7" name="Picture 6" descr="A group of black dots&#10;&#10;Description automatically generated">
            <a:extLst>
              <a:ext uri="{FF2B5EF4-FFF2-40B4-BE49-F238E27FC236}">
                <a16:creationId xmlns:a16="http://schemas.microsoft.com/office/drawing/2014/main" id="{029F1637-84FE-83CC-45B6-FAFBF5E73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706" y="1353228"/>
            <a:ext cx="1185956" cy="259116"/>
          </a:xfrm>
          <a:prstGeom prst="rect">
            <a:avLst/>
          </a:prstGeom>
        </p:spPr>
      </p:pic>
      <p:pic>
        <p:nvPicPr>
          <p:cNvPr id="10" name="Picture 9" descr="A group of black dots&#10;&#10;Description automatically generated">
            <a:extLst>
              <a:ext uri="{FF2B5EF4-FFF2-40B4-BE49-F238E27FC236}">
                <a16:creationId xmlns:a16="http://schemas.microsoft.com/office/drawing/2014/main" id="{A3F5B505-28F1-1678-C01B-733C8769A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37" y="1583423"/>
            <a:ext cx="1456914" cy="240151"/>
          </a:xfrm>
          <a:prstGeom prst="rect">
            <a:avLst/>
          </a:prstGeom>
        </p:spPr>
      </p:pic>
      <p:pic>
        <p:nvPicPr>
          <p:cNvPr id="12" name="Picture 11" descr="A black and blue symbols&#10;&#10;Description automatically generated">
            <a:extLst>
              <a:ext uri="{FF2B5EF4-FFF2-40B4-BE49-F238E27FC236}">
                <a16:creationId xmlns:a16="http://schemas.microsoft.com/office/drawing/2014/main" id="{BC81E6A6-4E08-9495-BA7C-A7AECD6D1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235" y="1590828"/>
            <a:ext cx="594061" cy="200496"/>
          </a:xfrm>
          <a:prstGeom prst="rect">
            <a:avLst/>
          </a:prstGeom>
        </p:spPr>
      </p:pic>
      <p:pic>
        <p:nvPicPr>
          <p:cNvPr id="14" name="Picture 13" descr="A mathematical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6D97A37A-D35E-902D-74C1-8B8FAC1AA4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922" y="1804248"/>
            <a:ext cx="5062740" cy="79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err="1">
                <a:cs typeface="Times New Roman"/>
              </a:rPr>
              <a:t>Vícečásticové</a:t>
            </a:r>
            <a:r>
              <a:rPr lang="cs-CZ" sz="1200" dirty="0">
                <a:cs typeface="Times New Roman"/>
              </a:rPr>
              <a:t> systémy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u="sng" dirty="0">
                <a:cs typeface="Times New Roman"/>
              </a:rPr>
              <a:t>Atomy s více elektrony: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Uvažujme atom s Z elektrony. Vektor	        reprezentuje pozici jádra, pozice elektronů pak			         . Vlnová funkce</a:t>
            </a:r>
          </a:p>
          <a:p>
            <a:r>
              <a:rPr lang="cs-CZ" sz="1200" dirty="0">
                <a:cs typeface="Times New Roman"/>
              </a:rPr>
              <a:t>			   pak závisí na		     souřadnicích. Zanedbáním spin-orbitální vazby pak SR vypadá následovně: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Popišme si tuto rovnici… co je co?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Máme zde samozřejmě člen reprezentující kinetickou energii elektronů, jádra, přitažlivost elektronů k jádru a vzájemné odpuzování elektronů.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Jde o mnoha-částicovou SR a tu </a:t>
            </a:r>
            <a:r>
              <a:rPr lang="cs-CZ" sz="1200" b="1" dirty="0">
                <a:cs typeface="Times New Roman"/>
              </a:rPr>
              <a:t>nelze separovat </a:t>
            </a:r>
            <a:r>
              <a:rPr lang="cs-CZ" sz="1200" dirty="0">
                <a:cs typeface="Times New Roman"/>
              </a:rPr>
              <a:t>do SR pro každou částici odděleně a tedy ji nelze prakticky řešit.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důležitý případ, kdy jednotlivé částice neinteragují, tedy systém vzájemně neinteragujících částic, může být SR rozdělena do N rovnic pro jednotlivé částice, takové jsme již řešili dříve. Má to ale problém – viz později.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7102662" y="361392"/>
            <a:ext cx="1787676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166C0-DEBF-A276-D538-DFE36BD56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507" y="1312433"/>
            <a:ext cx="183130" cy="289153"/>
          </a:xfrm>
          <a:prstGeom prst="rect">
            <a:avLst/>
          </a:prstGeom>
        </p:spPr>
      </p:pic>
      <p:pic>
        <p:nvPicPr>
          <p:cNvPr id="7" name="Picture 6" descr="A group of black dots&#10;&#10;Description automatically generated">
            <a:extLst>
              <a:ext uri="{FF2B5EF4-FFF2-40B4-BE49-F238E27FC236}">
                <a16:creationId xmlns:a16="http://schemas.microsoft.com/office/drawing/2014/main" id="{029F1637-84FE-83CC-45B6-FAFBF5E73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706" y="1353228"/>
            <a:ext cx="1185956" cy="259116"/>
          </a:xfrm>
          <a:prstGeom prst="rect">
            <a:avLst/>
          </a:prstGeom>
        </p:spPr>
      </p:pic>
      <p:pic>
        <p:nvPicPr>
          <p:cNvPr id="10" name="Picture 9" descr="A group of black dots&#10;&#10;Description automatically generated">
            <a:extLst>
              <a:ext uri="{FF2B5EF4-FFF2-40B4-BE49-F238E27FC236}">
                <a16:creationId xmlns:a16="http://schemas.microsoft.com/office/drawing/2014/main" id="{A3F5B505-28F1-1678-C01B-733C8769A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37" y="1583423"/>
            <a:ext cx="1456914" cy="240151"/>
          </a:xfrm>
          <a:prstGeom prst="rect">
            <a:avLst/>
          </a:prstGeom>
        </p:spPr>
      </p:pic>
      <p:pic>
        <p:nvPicPr>
          <p:cNvPr id="12" name="Picture 11" descr="A black and blue symbols&#10;&#10;Description automatically generated">
            <a:extLst>
              <a:ext uri="{FF2B5EF4-FFF2-40B4-BE49-F238E27FC236}">
                <a16:creationId xmlns:a16="http://schemas.microsoft.com/office/drawing/2014/main" id="{BC81E6A6-4E08-9495-BA7C-A7AECD6D1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235" y="1590828"/>
            <a:ext cx="594061" cy="200496"/>
          </a:xfrm>
          <a:prstGeom prst="rect">
            <a:avLst/>
          </a:prstGeom>
        </p:spPr>
      </p:pic>
      <p:pic>
        <p:nvPicPr>
          <p:cNvPr id="14" name="Picture 13" descr="A mathematical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6D97A37A-D35E-902D-74C1-8B8FAC1AA4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922" y="1804248"/>
            <a:ext cx="5062740" cy="79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(Anti)symetrické vlnové funkce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I když přesné vlastní stavy </a:t>
            </a:r>
            <a:r>
              <a:rPr lang="cs-CZ" sz="1200" dirty="0" err="1">
                <a:cs typeface="Times New Roman"/>
              </a:rPr>
              <a:t>vícečásticového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Hamiltoniánu</a:t>
            </a:r>
            <a:r>
              <a:rPr lang="cs-CZ" sz="1200" dirty="0">
                <a:cs typeface="Times New Roman"/>
              </a:rPr>
              <a:t> jsou takřka nemožné získat, tak stále o nich můžeme něco říci uvážíme-li symetrii vlnových funkcí.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Označme	koordináty (souřadnice     , spinu      a jakéhokoliv dalšího vnitřního stupně volnosti částice) </a:t>
            </a:r>
            <a:r>
              <a:rPr lang="cs-CZ" sz="1200" i="1" dirty="0">
                <a:cs typeface="Times New Roman"/>
              </a:rPr>
              <a:t>i</a:t>
            </a:r>
            <a:r>
              <a:rPr lang="cs-CZ" sz="1200" dirty="0">
                <a:cs typeface="Times New Roman"/>
              </a:rPr>
              <a:t>-té částice a označme vlnovou funkci </a:t>
            </a:r>
            <a:r>
              <a:rPr lang="cs-CZ" sz="1200" dirty="0" err="1">
                <a:cs typeface="Times New Roman"/>
              </a:rPr>
              <a:t>vícečásticového</a:t>
            </a:r>
            <a:r>
              <a:rPr lang="cs-CZ" sz="1200" dirty="0">
                <a:cs typeface="Times New Roman"/>
              </a:rPr>
              <a:t> systému jako			          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Zaveďme permutační operátor	, který, když působí na N-částicovou vlnovou funkci, tak prohodí </a:t>
            </a:r>
            <a:r>
              <a:rPr lang="cs-CZ" sz="1200" i="1" dirty="0">
                <a:cs typeface="Times New Roman"/>
              </a:rPr>
              <a:t>i</a:t>
            </a:r>
            <a:r>
              <a:rPr lang="cs-CZ" sz="1200" dirty="0">
                <a:cs typeface="Times New Roman"/>
              </a:rPr>
              <a:t>-tou a </a:t>
            </a:r>
            <a:r>
              <a:rPr lang="cs-CZ" sz="1200" i="1" dirty="0">
                <a:cs typeface="Times New Roman"/>
              </a:rPr>
              <a:t>j</a:t>
            </a:r>
            <a:r>
              <a:rPr lang="cs-CZ" sz="1200" dirty="0">
                <a:cs typeface="Times New Roman"/>
              </a:rPr>
              <a:t>-tou částici: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Přitom </a:t>
            </a:r>
            <a:r>
              <a:rPr lang="cs-CZ" sz="1200" i="1" dirty="0">
                <a:cs typeface="Times New Roman"/>
              </a:rPr>
              <a:t>i</a:t>
            </a:r>
            <a:r>
              <a:rPr lang="cs-CZ" sz="1200" dirty="0">
                <a:cs typeface="Times New Roman"/>
              </a:rPr>
              <a:t> a </a:t>
            </a:r>
            <a:r>
              <a:rPr lang="cs-CZ" sz="1200" i="1" dirty="0">
                <a:cs typeface="Times New Roman"/>
              </a:rPr>
              <a:t>j</a:t>
            </a:r>
            <a:r>
              <a:rPr lang="cs-CZ" sz="1200" dirty="0">
                <a:cs typeface="Times New Roman"/>
              </a:rPr>
              <a:t> jsou volitelné  			      Protože platí: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Máme pak:		      Permutační operátory obecně nekomutují: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Protože dvojnásobná aplikace permutačního operátorů zanechá vlnovou funkci nezměněnou: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Můžeme psát, že:		a tedy	        má dvě vlastní hodnoty 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Vlnové funkce odpovídající vlastní hodnotě	       nazýváme symetrické a s hodnotou	nazýváme antisymetrické s ohledem na prohození páru              . Označíme-li tyto funkce jako 		, pak můžeme psát: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658984" y="361392"/>
            <a:ext cx="2231354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8B1F3-3685-0BAF-43FA-6FC381E40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23" y="1559858"/>
            <a:ext cx="205441" cy="246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1F68A2-E12D-DC67-1C06-7DB3AE6C6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264" y="1549623"/>
            <a:ext cx="147598" cy="267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8FCC69-4541-2951-D18A-4A430D537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724" y="1545216"/>
            <a:ext cx="165100" cy="271929"/>
          </a:xfrm>
          <a:prstGeom prst="rect">
            <a:avLst/>
          </a:prstGeom>
        </p:spPr>
      </p:pic>
      <p:pic>
        <p:nvPicPr>
          <p:cNvPr id="12" name="Picture 11" descr="A black and white number&#10;&#10;Description automatically generated with medium confidence">
            <a:extLst>
              <a:ext uri="{FF2B5EF4-FFF2-40B4-BE49-F238E27FC236}">
                <a16:creationId xmlns:a16="http://schemas.microsoft.com/office/drawing/2014/main" id="{85B99779-383C-E25B-E6D4-5797F5F71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870" y="1749910"/>
            <a:ext cx="1188645" cy="222392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84CCEE35-ECFE-14DB-B6FC-EDAB8D076B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6414" y="2076226"/>
            <a:ext cx="276072" cy="3036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9735AD-1FF0-9F34-868E-D98455873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2859" y="2386495"/>
            <a:ext cx="4978280" cy="3324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FF968-A270-2CAB-2D54-4A77B13D15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6722" y="2696162"/>
            <a:ext cx="1302422" cy="1609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44951E-CC61-37A6-9690-555B0CE3CD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1109" y="2861695"/>
            <a:ext cx="5041780" cy="547170"/>
          </a:xfrm>
          <a:prstGeom prst="rect">
            <a:avLst/>
          </a:prstGeom>
        </p:spPr>
      </p:pic>
      <p:pic>
        <p:nvPicPr>
          <p:cNvPr id="23" name="Picture 22" descr="A black and blue math symbols&#10;&#10;Description automatically generated">
            <a:extLst>
              <a:ext uri="{FF2B5EF4-FFF2-40B4-BE49-F238E27FC236}">
                <a16:creationId xmlns:a16="http://schemas.microsoft.com/office/drawing/2014/main" id="{95463FD0-A589-08A9-7279-E1D3FCECD2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1101" y="3528487"/>
            <a:ext cx="798785" cy="2771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A5BE51-4DFD-8F99-4240-0FD4E236A6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5329" y="3518832"/>
            <a:ext cx="3748666" cy="30789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7558D47-6C0D-86C9-09AE-F13B091CC38E}"/>
              </a:ext>
            </a:extLst>
          </p:cNvPr>
          <p:cNvSpPr txBox="1"/>
          <p:nvPr/>
        </p:nvSpPr>
        <p:spPr>
          <a:xfrm>
            <a:off x="5879428" y="3564343"/>
            <a:ext cx="50366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/>
              <a:t>nebo</a:t>
            </a:r>
            <a:endParaRPr lang="en-US" sz="12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627187C-9777-9D53-9962-547E1BED9F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2859" y="4171795"/>
            <a:ext cx="4907756" cy="581380"/>
          </a:xfrm>
          <a:prstGeom prst="rect">
            <a:avLst/>
          </a:prstGeom>
        </p:spPr>
      </p:pic>
      <p:pic>
        <p:nvPicPr>
          <p:cNvPr id="30" name="Picture 29" descr="A black and white image of numbers and equal signs&#10;&#10;Description automatically generated">
            <a:extLst>
              <a:ext uri="{FF2B5EF4-FFF2-40B4-BE49-F238E27FC236}">
                <a16:creationId xmlns:a16="http://schemas.microsoft.com/office/drawing/2014/main" id="{DBCDBF92-E5E6-B287-EBAD-20A328FA86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56888" y="4837505"/>
            <a:ext cx="583468" cy="287844"/>
          </a:xfrm>
          <a:prstGeom prst="rect">
            <a:avLst/>
          </a:prstGeom>
        </p:spPr>
      </p:pic>
      <p:pic>
        <p:nvPicPr>
          <p:cNvPr id="32" name="Picture 31" descr="A black and white image of a letter&#10;&#10;Description automatically generated">
            <a:extLst>
              <a:ext uri="{FF2B5EF4-FFF2-40B4-BE49-F238E27FC236}">
                <a16:creationId xmlns:a16="http://schemas.microsoft.com/office/drawing/2014/main" id="{843B3495-8271-AD8A-020D-F81C70D5F3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5201" y="4848219"/>
            <a:ext cx="228225" cy="277130"/>
          </a:xfrm>
          <a:prstGeom prst="rect">
            <a:avLst/>
          </a:prstGeom>
        </p:spPr>
      </p:pic>
      <p:pic>
        <p:nvPicPr>
          <p:cNvPr id="34" name="Picture 33" descr="A number and plus symbol&#10;&#10;Description automatically generated with medium confidence">
            <a:extLst>
              <a:ext uri="{FF2B5EF4-FFF2-40B4-BE49-F238E27FC236}">
                <a16:creationId xmlns:a16="http://schemas.microsoft.com/office/drawing/2014/main" id="{E65F0FA7-514E-AF92-CA6F-E0ED1B3D49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1665" y="4866637"/>
            <a:ext cx="367328" cy="2295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298CEF4-3D1C-81A9-27F7-75C1CD98AC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36472" y="5060102"/>
            <a:ext cx="5200530" cy="3099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1013A1C-B848-A3C8-CFEA-2B83175AAF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85889" y="5434499"/>
            <a:ext cx="260835" cy="1999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EBDE429-41D7-88FF-F742-7F9F8EB2DF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07835" y="5430915"/>
            <a:ext cx="260835" cy="191279"/>
          </a:xfrm>
          <a:prstGeom prst="rect">
            <a:avLst/>
          </a:prstGeom>
        </p:spPr>
      </p:pic>
      <p:pic>
        <p:nvPicPr>
          <p:cNvPr id="42" name="Picture 41" descr="A black and white image of a letter&#10;&#10;Description automatically generated with medium confidence">
            <a:extLst>
              <a:ext uri="{FF2B5EF4-FFF2-40B4-BE49-F238E27FC236}">
                <a16:creationId xmlns:a16="http://schemas.microsoft.com/office/drawing/2014/main" id="{451C23FE-8E82-7AA9-867C-93258451C0B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87985" y="5579054"/>
            <a:ext cx="449879" cy="237672"/>
          </a:xfrm>
          <a:prstGeom prst="rect">
            <a:avLst/>
          </a:prstGeom>
        </p:spPr>
      </p:pic>
      <p:pic>
        <p:nvPicPr>
          <p:cNvPr id="44" name="Picture 4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DB590C0-DDD3-AFFB-321A-6923663B931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78462" y="5601750"/>
            <a:ext cx="760685" cy="21497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B22C996-61BD-08D5-BD36-5B837A28ADDC}"/>
              </a:ext>
            </a:extLst>
          </p:cNvPr>
          <p:cNvSpPr txBox="1"/>
          <p:nvPr/>
        </p:nvSpPr>
        <p:spPr>
          <a:xfrm flipH="1">
            <a:off x="3948577" y="5589812"/>
            <a:ext cx="2608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AA93AFB-31AA-1849-75BC-E95B965EC2C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73068" y="5899985"/>
            <a:ext cx="5527338" cy="5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Systém odlišitelných neinteragujících částic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takovýto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-částicový systém, kde </a:t>
            </a:r>
            <a:r>
              <a:rPr lang="cs-CZ" sz="1200" b="1" dirty="0">
                <a:cs typeface="Times New Roman"/>
              </a:rPr>
              <a:t>každá částice má rozdílnou hmotnost</a:t>
            </a:r>
            <a:r>
              <a:rPr lang="cs-CZ" sz="1200" dirty="0">
                <a:cs typeface="Times New Roman"/>
              </a:rPr>
              <a:t>	a zažívá působení odlišného potenciálu	     ,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který je dán vztahem:						potom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 je dán: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				         je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i="1" dirty="0">
                <a:cs typeface="Times New Roman"/>
              </a:rPr>
              <a:t> i</a:t>
            </a:r>
            <a:r>
              <a:rPr lang="cs-CZ" sz="1200" dirty="0">
                <a:cs typeface="Times New Roman"/>
              </a:rPr>
              <a:t>-té částice, který již známe jako </a:t>
            </a:r>
            <a:r>
              <a:rPr lang="cs-CZ" sz="1200" dirty="0" err="1">
                <a:cs typeface="Times New Roman"/>
              </a:rPr>
              <a:t>jednočásticový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Hamiltonián</a:t>
            </a:r>
            <a:r>
              <a:rPr lang="cs-CZ" sz="1200" dirty="0">
                <a:cs typeface="Times New Roman"/>
              </a:rPr>
              <a:t>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 err="1">
                <a:cs typeface="Times New Roman"/>
              </a:rPr>
              <a:t>Hamiltoniány</a:t>
            </a:r>
            <a:r>
              <a:rPr lang="cs-CZ" sz="1200" dirty="0">
                <a:cs typeface="Times New Roman"/>
              </a:rPr>
              <a:t> různých částic komutují, tedy platí:			protože: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SR takového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-částicového: 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se rozdělí na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</a:t>
            </a:r>
            <a:r>
              <a:rPr lang="cs-CZ" sz="1200" dirty="0" err="1">
                <a:cs typeface="Times New Roman"/>
              </a:rPr>
              <a:t>jednočásticových</a:t>
            </a:r>
            <a:r>
              <a:rPr lang="cs-CZ" sz="1200" dirty="0">
                <a:cs typeface="Times New Roman"/>
              </a:rPr>
              <a:t> rovnic: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Kde:							    a také: 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Zjevně vidíme, že pro neinteragující částice můžeme SR rozdělit na </a:t>
            </a:r>
            <a:r>
              <a:rPr lang="cs-CZ" sz="1200" i="1" dirty="0">
                <a:cs typeface="Times New Roman"/>
              </a:rPr>
              <a:t>N</a:t>
            </a:r>
            <a:r>
              <a:rPr lang="cs-CZ" sz="1200" dirty="0">
                <a:cs typeface="Times New Roman"/>
              </a:rPr>
              <a:t> rovnic. Řešení těchto rovnic dává </a:t>
            </a:r>
            <a:r>
              <a:rPr lang="cs-CZ" sz="1200" dirty="0" err="1">
                <a:cs typeface="Times New Roman"/>
              </a:rPr>
              <a:t>jednočásticové</a:t>
            </a:r>
            <a:r>
              <a:rPr lang="cs-CZ" sz="1200" dirty="0">
                <a:cs typeface="Times New Roman"/>
              </a:rPr>
              <a:t> vlastní hodnoty energie          a </a:t>
            </a:r>
            <a:r>
              <a:rPr lang="cs-CZ" sz="1200" dirty="0" err="1">
                <a:cs typeface="Times New Roman"/>
              </a:rPr>
              <a:t>jednočásticové</a:t>
            </a:r>
            <a:r>
              <a:rPr lang="cs-CZ" sz="1200" dirty="0">
                <a:cs typeface="Times New Roman"/>
              </a:rPr>
              <a:t> stavy		     </a:t>
            </a:r>
            <a:r>
              <a:rPr lang="cs-CZ" sz="1200" dirty="0" err="1">
                <a:cs typeface="Times New Roman"/>
              </a:rPr>
              <a:t>jednočásticové</a:t>
            </a:r>
            <a:r>
              <a:rPr lang="cs-CZ" sz="1200" dirty="0">
                <a:cs typeface="Times New Roman"/>
              </a:rPr>
              <a:t> stavy jsou také známy jako </a:t>
            </a:r>
            <a:r>
              <a:rPr lang="cs-CZ" sz="1200" u="sng" dirty="0">
                <a:cs typeface="Times New Roman"/>
              </a:rPr>
              <a:t>orbitaly</a:t>
            </a:r>
            <a:r>
              <a:rPr lang="cs-CZ" sz="1200" dirty="0">
                <a:cs typeface="Times New Roman"/>
              </a:rPr>
              <a:t>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Celková energie je sumou </a:t>
            </a:r>
            <a:r>
              <a:rPr lang="cs-CZ" sz="1200" dirty="0" err="1">
                <a:cs typeface="Times New Roman"/>
              </a:rPr>
              <a:t>jednočásticových</a:t>
            </a:r>
            <a:r>
              <a:rPr lang="cs-CZ" sz="1200" dirty="0">
                <a:cs typeface="Times New Roman"/>
              </a:rPr>
              <a:t> energií a celková vlnová funkce je součinem orbitalů.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Číslo 	     označuje sadu všech kvantových čísel </a:t>
            </a:r>
            <a:r>
              <a:rPr lang="cs-CZ" sz="1200" i="1" dirty="0">
                <a:cs typeface="Times New Roman"/>
              </a:rPr>
              <a:t>i</a:t>
            </a:r>
            <a:r>
              <a:rPr lang="cs-CZ" sz="1200" dirty="0">
                <a:cs typeface="Times New Roman"/>
              </a:rPr>
              <a:t>-té částice. Každá částice potřebuje tolik kvantových čísel kolik má stupňů volnosti (počet dimenzí ve kterých ji řešíme, spin apod.).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příklad: pokud se bude částice pohybovat v 1D harmonickém oscilátoru, 	bude reprezentovat její jedno kvantové číslo, pokud budeme ovšem uvažovat elektron v atomu, pak	bude reprezentovat čtyři kvantová čísla: radiální, orbitální, magnetické a spinové kvantová čísla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 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5895191" y="361392"/>
            <a:ext cx="2995147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096B6-E3DA-ADDF-639A-E268A7D52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146" y="1054251"/>
            <a:ext cx="242705" cy="175752"/>
          </a:xfrm>
          <a:prstGeom prst="rect">
            <a:avLst/>
          </a:prstGeom>
        </p:spPr>
      </p:pic>
      <p:pic>
        <p:nvPicPr>
          <p:cNvPr id="7" name="Picture 6" descr="A group of black letters&#10;&#10;Description automatically generated">
            <a:extLst>
              <a:ext uri="{FF2B5EF4-FFF2-40B4-BE49-F238E27FC236}">
                <a16:creationId xmlns:a16="http://schemas.microsoft.com/office/drawing/2014/main" id="{7E83CB68-C447-D6A7-24EE-AC6F05BBC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354" y="998070"/>
            <a:ext cx="470049" cy="262143"/>
          </a:xfrm>
          <a:prstGeom prst="rect">
            <a:avLst/>
          </a:prstGeom>
        </p:spPr>
      </p:pic>
      <p:pic>
        <p:nvPicPr>
          <p:cNvPr id="10" name="Picture 9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3096357A-4818-3139-41DF-99BF17FBA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329" y="1227938"/>
            <a:ext cx="2045712" cy="557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FCADF9-43A2-EABB-6886-6CB651BBC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191" y="1260213"/>
            <a:ext cx="2535891" cy="525647"/>
          </a:xfrm>
          <a:prstGeom prst="rect">
            <a:avLst/>
          </a:prstGeom>
        </p:spPr>
      </p:pic>
      <p:pic>
        <p:nvPicPr>
          <p:cNvPr id="14" name="Picture 13" descr="A number and a symbol&#10;&#10;Description automatically generated with medium confidence">
            <a:extLst>
              <a:ext uri="{FF2B5EF4-FFF2-40B4-BE49-F238E27FC236}">
                <a16:creationId xmlns:a16="http://schemas.microsoft.com/office/drawing/2014/main" id="{1AFD78F9-DA4D-06C9-C636-FDCB900B8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160" y="1738259"/>
            <a:ext cx="1751853" cy="253367"/>
          </a:xfrm>
          <a:prstGeom prst="rect">
            <a:avLst/>
          </a:prstGeom>
        </p:spPr>
      </p:pic>
      <p:pic>
        <p:nvPicPr>
          <p:cNvPr id="16" name="Picture 15" descr="A black and white letter&#10;&#10;Description automatically generated">
            <a:extLst>
              <a:ext uri="{FF2B5EF4-FFF2-40B4-BE49-F238E27FC236}">
                <a16:creationId xmlns:a16="http://schemas.microsoft.com/office/drawing/2014/main" id="{DCC56607-CF8D-10ED-5D36-BFBABB3639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4637" y="2093771"/>
            <a:ext cx="945776" cy="243609"/>
          </a:xfrm>
          <a:prstGeom prst="rect">
            <a:avLst/>
          </a:prstGeom>
        </p:spPr>
      </p:pic>
      <p:pic>
        <p:nvPicPr>
          <p:cNvPr id="18" name="Picture 17" descr="A black and white math symbol&#10;&#10;Description automatically generated">
            <a:extLst>
              <a:ext uri="{FF2B5EF4-FFF2-40B4-BE49-F238E27FC236}">
                <a16:creationId xmlns:a16="http://schemas.microsoft.com/office/drawing/2014/main" id="{F79DCBA8-A12C-4A37-AEB5-4AAAF8FB3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7472" y="2075208"/>
            <a:ext cx="1797422" cy="2866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A364C0-77E6-31C5-D66F-553519993B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9873" y="2505948"/>
            <a:ext cx="5605481" cy="328660"/>
          </a:xfrm>
          <a:prstGeom prst="rect">
            <a:avLst/>
          </a:prstGeom>
        </p:spPr>
      </p:pic>
      <p:pic>
        <p:nvPicPr>
          <p:cNvPr id="23" name="Picture 22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E1C22AFE-AC82-423F-B199-F564CF56F0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3122" y="2960047"/>
            <a:ext cx="3035009" cy="626020"/>
          </a:xfrm>
          <a:prstGeom prst="rect">
            <a:avLst/>
          </a:prstGeom>
        </p:spPr>
      </p:pic>
      <p:pic>
        <p:nvPicPr>
          <p:cNvPr id="25" name="Picture 24" descr="A black and white image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34996B70-F465-DE15-E848-3F2B6C912D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207" y="3726680"/>
            <a:ext cx="2851151" cy="5102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7ECB20-08A1-3C43-841A-425531F397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33225" y="3738141"/>
            <a:ext cx="4569385" cy="4987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07C764-C02C-9F7A-0F71-0E5DB3C76D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500" y="4698877"/>
            <a:ext cx="275277" cy="226120"/>
          </a:xfrm>
          <a:prstGeom prst="rect">
            <a:avLst/>
          </a:prstGeom>
        </p:spPr>
      </p:pic>
      <p:pic>
        <p:nvPicPr>
          <p:cNvPr id="31" name="Picture 30" descr="A close up of a text&#10;&#10;Description automatically generated">
            <a:extLst>
              <a:ext uri="{FF2B5EF4-FFF2-40B4-BE49-F238E27FC236}">
                <a16:creationId xmlns:a16="http://schemas.microsoft.com/office/drawing/2014/main" id="{B17D1224-347B-1893-1823-F779ABD8E2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2074" y="4664428"/>
            <a:ext cx="589737" cy="2735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CE205ED-5B03-27AB-296B-0F3386BD34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3417" y="5446943"/>
            <a:ext cx="221848" cy="2007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49CF926-94F8-8184-1FBF-A0309136E1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3713" y="6176559"/>
            <a:ext cx="221848" cy="2007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6A71C84-F11C-320A-6588-032E39CC7BA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6358" y="5988447"/>
            <a:ext cx="221848" cy="200720"/>
          </a:xfrm>
          <a:prstGeom prst="rect">
            <a:avLst/>
          </a:prstGeom>
        </p:spPr>
      </p:pic>
      <p:pic>
        <p:nvPicPr>
          <p:cNvPr id="37" name="Picture 36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EBEE1B46-7B2E-F2AC-1110-3794A3588B7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93880" y="6339083"/>
            <a:ext cx="942962" cy="2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0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24"/>
          <p:cNvSpPr txBox="1"/>
          <p:nvPr/>
        </p:nvSpPr>
        <p:spPr>
          <a:xfrm>
            <a:off x="0" y="65627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1B6E-D12D-DC4E-BC65-6ADDCA3E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80655" cy="832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210-9774-4CB5-5B80-286039038AC0}"/>
              </a:ext>
            </a:extLst>
          </p:cNvPr>
          <p:cNvSpPr txBox="1"/>
          <p:nvPr/>
        </p:nvSpPr>
        <p:spPr>
          <a:xfrm>
            <a:off x="329798" y="451234"/>
            <a:ext cx="848440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cs typeface="Times New Roman"/>
              </a:rPr>
              <a:t>Systém identických částic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V klasické fyzice jsou částice rozlišitelné, mohou  mít jinou barvu či být nějak rozdílně označeny, ale i stejné částice (hmotnost, poloměr,…) jsou v podstatě  rozlišitelné, vždy můžeme následovat trajektorii každé částice odděleně – neztrácí svou identitu.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u="sng" dirty="0">
                <a:cs typeface="Times New Roman"/>
              </a:rPr>
              <a:t>V kvantové mechanice jsou ovšem identické částice nerozlišitelné a to ze dvou důvodů</a:t>
            </a:r>
            <a:r>
              <a:rPr lang="cs-CZ" sz="1200" dirty="0">
                <a:cs typeface="Times New Roman"/>
              </a:rPr>
              <a:t>:</a:t>
            </a:r>
          </a:p>
          <a:p>
            <a:r>
              <a:rPr lang="cs-CZ" sz="1200" dirty="0">
                <a:cs typeface="Times New Roman"/>
              </a:rPr>
              <a:t>- zaprvé, abychom mikročástici popsali, tak můžeme použít pouze sadu komutujících operátorů. Neexistuje tedy možnost jak částice označit, nevíme tedy která je která. </a:t>
            </a:r>
          </a:p>
          <a:p>
            <a:r>
              <a:rPr lang="cs-CZ" sz="1200" dirty="0">
                <a:cs typeface="Times New Roman"/>
              </a:rPr>
              <a:t>- za druhé, nelze přesně následovat jejich trajektorii. Zjevně díky principu neurčitosti – koncept trajektorie studované částice nemá smysl. I kdybychom pro jeden moment přesně určili polohu částice, není možné určit její polohu pro moment následující.</a:t>
            </a:r>
          </a:p>
          <a:p>
            <a:r>
              <a:rPr lang="cs-CZ" sz="1200" dirty="0">
                <a:cs typeface="Times New Roman"/>
              </a:rPr>
              <a:t>A tedy, identické částice v kvantové mechanice principiálně ztrácí svou identitu/individualitu.</a:t>
            </a: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Pro ilustraci uvažujme následující rozptylový experiment: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Pokud rozptylujeme identické částice o sebe, pak není možné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určit který ze dvou znázorněných scénářů nastává.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Neexistuje žádný experimentální mechanizmus/metoda, která 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by nám umožnila následovat částici od momentu výstřelu ze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zdroje do momentu detekce na detektoru.</a:t>
            </a:r>
          </a:p>
          <a:p>
            <a:endParaRPr lang="cs-CZ" sz="1200" dirty="0">
              <a:cs typeface="Times New Roman"/>
            </a:endParaRPr>
          </a:p>
          <a:p>
            <a:r>
              <a:rPr lang="cs-CZ" sz="1200" dirty="0">
                <a:cs typeface="Times New Roman"/>
              </a:rPr>
              <a:t>Tento experiment ukazuje, že individualita částice je v kvantové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mechanice ztracena v momentu, kdy je tato částice v kontaktu</a:t>
            </a:r>
            <a:br>
              <a:rPr lang="cs-CZ" sz="1200" dirty="0">
                <a:cs typeface="Times New Roman"/>
              </a:rPr>
            </a:br>
            <a:r>
              <a:rPr lang="cs-CZ" sz="1200" dirty="0">
                <a:cs typeface="Times New Roman"/>
              </a:rPr>
              <a:t>s jinou identickou částicí.</a:t>
            </a:r>
          </a:p>
          <a:p>
            <a:r>
              <a:rPr lang="cs-CZ" sz="1200" dirty="0">
                <a:cs typeface="Times New Roman"/>
              </a:rPr>
              <a:t> </a:t>
            </a:r>
          </a:p>
          <a:p>
            <a:endParaRPr lang="cs-CZ" sz="1200" dirty="0"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BFDBDC-979C-2746-4759-B6374396270A}"/>
              </a:ext>
            </a:extLst>
          </p:cNvPr>
          <p:cNvSpPr/>
          <p:nvPr/>
        </p:nvSpPr>
        <p:spPr>
          <a:xfrm>
            <a:off x="6938682" y="361392"/>
            <a:ext cx="1951656" cy="400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A diagram of a device&#10;&#10;Description automatically generated with medium confidence">
            <a:extLst>
              <a:ext uri="{FF2B5EF4-FFF2-40B4-BE49-F238E27FC236}">
                <a16:creationId xmlns:a16="http://schemas.microsoft.com/office/drawing/2014/main" id="{AD924CCE-A1A6-A105-6EB7-A812304B4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3649518"/>
            <a:ext cx="4216998" cy="20390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9058E0-29D7-7F80-9B32-32DECFA0D1D2}"/>
              </a:ext>
            </a:extLst>
          </p:cNvPr>
          <p:cNvSpPr/>
          <p:nvPr/>
        </p:nvSpPr>
        <p:spPr>
          <a:xfrm>
            <a:off x="4572000" y="3649518"/>
            <a:ext cx="4216997" cy="2039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7544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112275</TotalTime>
  <Words>5530</Words>
  <Application>Microsoft Macintosh PowerPoint</Application>
  <PresentationFormat>On-screen Show (4:3)</PresentationFormat>
  <Paragraphs>571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Streamer breakdown from laboratory micro-discharges to upper atmosphere luminous events </dc:title>
  <dc:creator>t</dc:creator>
  <cp:lastModifiedBy>Tomáš Hoder</cp:lastModifiedBy>
  <cp:revision>1858</cp:revision>
  <dcterms:created xsi:type="dcterms:W3CDTF">2014-10-07T21:06:07Z</dcterms:created>
  <dcterms:modified xsi:type="dcterms:W3CDTF">2023-12-13T18:12:03Z</dcterms:modified>
</cp:coreProperties>
</file>