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378" r:id="rId4"/>
    <p:sldId id="280" r:id="rId5"/>
    <p:sldId id="289" r:id="rId6"/>
    <p:sldId id="379" r:id="rId7"/>
    <p:sldId id="286" r:id="rId8"/>
    <p:sldId id="398" r:id="rId9"/>
    <p:sldId id="392" r:id="rId10"/>
    <p:sldId id="281" r:id="rId11"/>
    <p:sldId id="282" r:id="rId12"/>
    <p:sldId id="377" r:id="rId13"/>
    <p:sldId id="283" r:id="rId14"/>
    <p:sldId id="284" r:id="rId15"/>
    <p:sldId id="285" r:id="rId16"/>
    <p:sldId id="288" r:id="rId17"/>
    <p:sldId id="292" r:id="rId18"/>
    <p:sldId id="293" r:id="rId19"/>
    <p:sldId id="393" r:id="rId20"/>
    <p:sldId id="294" r:id="rId21"/>
    <p:sldId id="296" r:id="rId22"/>
    <p:sldId id="299" r:id="rId23"/>
    <p:sldId id="297" r:id="rId24"/>
    <p:sldId id="298" r:id="rId25"/>
    <p:sldId id="374" r:id="rId26"/>
    <p:sldId id="302" r:id="rId27"/>
    <p:sldId id="380" r:id="rId28"/>
    <p:sldId id="383" r:id="rId29"/>
    <p:sldId id="381" r:id="rId30"/>
    <p:sldId id="384" r:id="rId31"/>
    <p:sldId id="382" r:id="rId32"/>
    <p:sldId id="394" r:id="rId33"/>
    <p:sldId id="396" r:id="rId34"/>
    <p:sldId id="397" r:id="rId35"/>
    <p:sldId id="395" r:id="rId36"/>
    <p:sldId id="300" r:id="rId37"/>
    <p:sldId id="320" r:id="rId38"/>
    <p:sldId id="301" r:id="rId39"/>
    <p:sldId id="386" r:id="rId40"/>
    <p:sldId id="303" r:id="rId41"/>
    <p:sldId id="345" r:id="rId42"/>
    <p:sldId id="346" r:id="rId43"/>
    <p:sldId id="347" r:id="rId44"/>
    <p:sldId id="348" r:id="rId45"/>
    <p:sldId id="404" r:id="rId46"/>
    <p:sldId id="349" r:id="rId47"/>
    <p:sldId id="350" r:id="rId48"/>
    <p:sldId id="376" r:id="rId49"/>
    <p:sldId id="351" r:id="rId50"/>
    <p:sldId id="352" r:id="rId51"/>
    <p:sldId id="353" r:id="rId52"/>
    <p:sldId id="354" r:id="rId53"/>
    <p:sldId id="406" r:id="rId54"/>
    <p:sldId id="321" r:id="rId55"/>
    <p:sldId id="322" r:id="rId56"/>
    <p:sldId id="323" r:id="rId57"/>
    <p:sldId id="35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99" r:id="rId68"/>
    <p:sldId id="315" r:id="rId69"/>
    <p:sldId id="403" r:id="rId70"/>
    <p:sldId id="316" r:id="rId71"/>
    <p:sldId id="400" r:id="rId72"/>
    <p:sldId id="401" r:id="rId73"/>
    <p:sldId id="402" r:id="rId74"/>
    <p:sldId id="317" r:id="rId75"/>
    <p:sldId id="318" r:id="rId76"/>
    <p:sldId id="319" r:id="rId77"/>
    <p:sldId id="327" r:id="rId78"/>
    <p:sldId id="356" r:id="rId79"/>
    <p:sldId id="357" r:id="rId80"/>
    <p:sldId id="358" r:id="rId81"/>
    <p:sldId id="359" r:id="rId82"/>
    <p:sldId id="360" r:id="rId83"/>
    <p:sldId id="361" r:id="rId84"/>
    <p:sldId id="363" r:id="rId85"/>
    <p:sldId id="364" r:id="rId86"/>
    <p:sldId id="387" r:id="rId87"/>
    <p:sldId id="388" r:id="rId88"/>
    <p:sldId id="389" r:id="rId89"/>
    <p:sldId id="368" r:id="rId90"/>
    <p:sldId id="366" r:id="rId91"/>
    <p:sldId id="367" r:id="rId92"/>
    <p:sldId id="390" r:id="rId93"/>
    <p:sldId id="391" r:id="rId94"/>
    <p:sldId id="369" r:id="rId95"/>
    <p:sldId id="370" r:id="rId96"/>
    <p:sldId id="371" r:id="rId97"/>
    <p:sldId id="372" r:id="rId98"/>
    <p:sldId id="385" r:id="rId99"/>
    <p:sldId id="373" r:id="rId10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2" autoAdjust="0"/>
    <p:restoredTop sz="94660"/>
  </p:normalViewPr>
  <p:slideViewPr>
    <p:cSldViewPr>
      <p:cViewPr>
        <p:scale>
          <a:sx n="66" d="100"/>
          <a:sy n="66" d="100"/>
        </p:scale>
        <p:origin x="-43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4.wmf"/><Relationship Id="rId7" Type="http://schemas.openxmlformats.org/officeDocument/2006/relationships/image" Target="../media/image17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NULL"/><Relationship Id="rId9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11" Type="http://schemas.openxmlformats.org/officeDocument/2006/relationships/image" Target="../media/image105.wmf"/><Relationship Id="rId5" Type="http://schemas.openxmlformats.org/officeDocument/2006/relationships/image" Target="../media/image99.wmf"/><Relationship Id="rId10" Type="http://schemas.openxmlformats.org/officeDocument/2006/relationships/image" Target="../media/image104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F0F26-A856-45A4-853D-B09894AF4A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672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84DBB-1AF9-4668-8D0D-E21C9CB867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785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26FA-4213-4CD4-A8B3-8E19FF2125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373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9BFF1-F077-44DB-9E1B-35270A613C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689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B73B0-A9AD-4252-B7BD-3DB56A4AB6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916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FAFE4-D269-456B-AD2F-1382A608B2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190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84EAF-8C9A-4C9C-AD3F-7074F1BA40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49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93786-426B-48DB-A31F-21E2300CC2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737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4D079-2952-4630-BFB7-62535BCD39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662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C2F7D-7370-40A5-9F8A-42E0B6D073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30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F2945-D19B-44A3-9EAB-F70302F84D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2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0A29F5E-7506-4D40-A0EE-0BB9AD97AF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9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wmf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wmf"/><Relationship Id="rId22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7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5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102.wmf"/><Relationship Id="rId3" Type="http://schemas.openxmlformats.org/officeDocument/2006/relationships/oleObject" Target="../embeddings/oleObject18.bin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99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1.wmf"/><Relationship Id="rId20" Type="http://schemas.openxmlformats.org/officeDocument/2006/relationships/image" Target="../media/image10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105.wmf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10" Type="http://schemas.openxmlformats.org/officeDocument/2006/relationships/image" Target="../media/image98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95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00.wmf"/><Relationship Id="rId22" Type="http://schemas.openxmlformats.org/officeDocument/2006/relationships/image" Target="../media/image104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29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3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3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33.bin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30.png"/><Relationship Id="rId4" Type="http://schemas.openxmlformats.org/officeDocument/2006/relationships/image" Target="../media/image12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2938"/>
            <a:ext cx="8785225" cy="59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325"/>
            <a:ext cx="8785225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2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6850"/>
            <a:ext cx="86423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3088"/>
            <a:ext cx="8785225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5076825" y="4365625"/>
            <a:ext cx="3455988" cy="720725"/>
          </a:xfrm>
          <a:prstGeom prst="rect">
            <a:avLst/>
          </a:prstGeom>
          <a:solidFill>
            <a:srgbClr val="E1C0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68313" y="5661025"/>
            <a:ext cx="3455987" cy="720725"/>
          </a:xfrm>
          <a:prstGeom prst="rect">
            <a:avLst/>
          </a:prstGeom>
          <a:solidFill>
            <a:srgbClr val="E1C0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5364" name="Object 6"/>
          <p:cNvGraphicFramePr>
            <a:graphicFrameLocks noChangeAspect="1"/>
          </p:cNvGraphicFramePr>
          <p:nvPr/>
        </p:nvGraphicFramePr>
        <p:xfrm>
          <a:off x="684213" y="1295400"/>
          <a:ext cx="17684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" name="Equation" r:id="rId3" imgW="1765300" imgH="457200" progId="Equation.3">
                  <p:embed/>
                </p:oleObj>
              </mc:Choice>
              <mc:Fallback>
                <p:oleObj name="Equation" r:id="rId3" imgW="17653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295400"/>
                        <a:ext cx="17684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7"/>
          <p:cNvGraphicFramePr>
            <a:graphicFrameLocks noChangeAspect="1"/>
          </p:cNvGraphicFramePr>
          <p:nvPr/>
        </p:nvGraphicFramePr>
        <p:xfrm>
          <a:off x="684213" y="2301875"/>
          <a:ext cx="1524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" name="Equation" r:id="rId5" imgW="1524000" imgH="228600" progId="Equation.3">
                  <p:embed/>
                </p:oleObj>
              </mc:Choice>
              <mc:Fallback>
                <p:oleObj name="Equation" r:id="rId5" imgW="15240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301875"/>
                        <a:ext cx="15240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8"/>
          <p:cNvGraphicFramePr>
            <a:graphicFrameLocks noChangeAspect="1"/>
          </p:cNvGraphicFramePr>
          <p:nvPr/>
        </p:nvGraphicFramePr>
        <p:xfrm>
          <a:off x="684213" y="3079750"/>
          <a:ext cx="15398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" name="Equation" r:id="rId7" imgW="1536700" imgH="431800" progId="Equation.3">
                  <p:embed/>
                </p:oleObj>
              </mc:Choice>
              <mc:Fallback>
                <p:oleObj name="Equation" r:id="rId7" imgW="15367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079750"/>
                        <a:ext cx="15398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9"/>
          <p:cNvGraphicFramePr>
            <a:graphicFrameLocks noChangeAspect="1"/>
          </p:cNvGraphicFramePr>
          <p:nvPr/>
        </p:nvGraphicFramePr>
        <p:xfrm>
          <a:off x="684213" y="3789363"/>
          <a:ext cx="3467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" name="Equation" r:id="rId9" imgW="0" imgH="0" progId="Equation.3">
                  <p:embed/>
                </p:oleObj>
              </mc:Choice>
              <mc:Fallback>
                <p:oleObj name="Equation" r:id="rId9" imgW="0" imgH="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789363"/>
                        <a:ext cx="3467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10"/>
          <p:cNvGraphicFramePr>
            <a:graphicFrameLocks noChangeAspect="1"/>
          </p:cNvGraphicFramePr>
          <p:nvPr/>
        </p:nvGraphicFramePr>
        <p:xfrm>
          <a:off x="684213" y="4246563"/>
          <a:ext cx="25908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name="Equation" r:id="rId10" imgW="0" imgH="0" progId="Equation.3">
                  <p:embed/>
                </p:oleObj>
              </mc:Choice>
              <mc:Fallback>
                <p:oleObj name="Equation" r:id="rId10" imgW="0" imgH="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46563"/>
                        <a:ext cx="25908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11"/>
          <p:cNvGraphicFramePr>
            <a:graphicFrameLocks noChangeAspect="1"/>
          </p:cNvGraphicFramePr>
          <p:nvPr/>
        </p:nvGraphicFramePr>
        <p:xfrm>
          <a:off x="684213" y="4956175"/>
          <a:ext cx="8763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Equation" r:id="rId11" imgW="876300" imgH="431800" progId="Equation.3">
                  <p:embed/>
                </p:oleObj>
              </mc:Choice>
              <mc:Fallback>
                <p:oleObj name="Equation" r:id="rId11" imgW="876300" imgH="431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956175"/>
                        <a:ext cx="8763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12"/>
          <p:cNvGraphicFramePr>
            <a:graphicFrameLocks noChangeAspect="1"/>
          </p:cNvGraphicFramePr>
          <p:nvPr/>
        </p:nvGraphicFramePr>
        <p:xfrm>
          <a:off x="2195513" y="5013325"/>
          <a:ext cx="12192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" name="Equation" r:id="rId13" imgW="1218671" imgH="253890" progId="Equation.3">
                  <p:embed/>
                </p:oleObj>
              </mc:Choice>
              <mc:Fallback>
                <p:oleObj name="Equation" r:id="rId13" imgW="1218671" imgH="25389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013325"/>
                        <a:ext cx="121920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3"/>
          <p:cNvGraphicFramePr>
            <a:graphicFrameLocks noChangeAspect="1"/>
          </p:cNvGraphicFramePr>
          <p:nvPr/>
        </p:nvGraphicFramePr>
        <p:xfrm>
          <a:off x="1187450" y="5805488"/>
          <a:ext cx="24923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9" name="Equation" r:id="rId15" imgW="2489200" imgH="431800" progId="Equation.3">
                  <p:embed/>
                </p:oleObj>
              </mc:Choice>
              <mc:Fallback>
                <p:oleObj name="Equation" r:id="rId15" imgW="2489200" imgH="431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805488"/>
                        <a:ext cx="24923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14"/>
          <p:cNvSpPr>
            <a:spLocks noChangeArrowheads="1"/>
          </p:cNvSpPr>
          <p:nvPr/>
        </p:nvSpPr>
        <p:spPr bwMode="auto">
          <a:xfrm>
            <a:off x="539750" y="908050"/>
            <a:ext cx="14017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Trojúhelník</a:t>
            </a:r>
            <a:r>
              <a:rPr lang="fr-CH" altLang="cs-CZ" sz="1200">
                <a:cs typeface="Times New Roman" pitchFamily="18" charset="0"/>
              </a:rPr>
              <a:t> AA’B :</a:t>
            </a:r>
            <a:endParaRPr lang="fr-FR" altLang="cs-CZ" sz="800"/>
          </a:p>
          <a:p>
            <a:pPr>
              <a:spcBef>
                <a:spcPct val="0"/>
              </a:spcBef>
              <a:buFontTx/>
              <a:buNone/>
            </a:pPr>
            <a:endParaRPr lang="fr-FR" altLang="cs-CZ" sz="1800"/>
          </a:p>
        </p:txBody>
      </p:sp>
      <p:sp>
        <p:nvSpPr>
          <p:cNvPr id="15373" name="Rectangle 15"/>
          <p:cNvSpPr>
            <a:spLocks noChangeArrowheads="1"/>
          </p:cNvSpPr>
          <p:nvPr/>
        </p:nvSpPr>
        <p:spPr bwMode="auto">
          <a:xfrm>
            <a:off x="539750" y="1844675"/>
            <a:ext cx="1968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Trojúhelníky</a:t>
            </a:r>
            <a:r>
              <a:rPr lang="fr-CH" altLang="cs-CZ" sz="1200">
                <a:cs typeface="Times New Roman" pitchFamily="18" charset="0"/>
              </a:rPr>
              <a:t> ABN </a:t>
            </a:r>
            <a:r>
              <a:rPr lang="cs-CZ" altLang="cs-CZ" sz="1200">
                <a:cs typeface="Times New Roman" pitchFamily="18" charset="0"/>
              </a:rPr>
              <a:t>a</a:t>
            </a:r>
            <a:r>
              <a:rPr lang="fr-CH" altLang="cs-CZ" sz="1200">
                <a:cs typeface="Times New Roman" pitchFamily="18" charset="0"/>
              </a:rPr>
              <a:t> A’BN :</a:t>
            </a:r>
            <a:endParaRPr lang="fr-FR" altLang="cs-CZ" sz="800"/>
          </a:p>
          <a:p>
            <a:pPr>
              <a:spcBef>
                <a:spcPct val="0"/>
              </a:spcBef>
              <a:buFontTx/>
              <a:buNone/>
            </a:pPr>
            <a:endParaRPr lang="fr-FR" altLang="cs-CZ" sz="1800"/>
          </a:p>
        </p:txBody>
      </p:sp>
      <p:sp>
        <p:nvSpPr>
          <p:cNvPr id="15374" name="Rectangle 16"/>
          <p:cNvSpPr>
            <a:spLocks noChangeArrowheads="1"/>
          </p:cNvSpPr>
          <p:nvPr/>
        </p:nvSpPr>
        <p:spPr bwMode="auto">
          <a:xfrm>
            <a:off x="539750" y="2636838"/>
            <a:ext cx="16557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Skutečná deformace</a:t>
            </a:r>
            <a:r>
              <a:rPr lang="fr-CH" altLang="cs-CZ" sz="1200">
                <a:cs typeface="Times New Roman" pitchFamily="18" charset="0"/>
              </a:rPr>
              <a:t> :</a:t>
            </a:r>
            <a:endParaRPr lang="fr-FR" altLang="cs-CZ" sz="800"/>
          </a:p>
          <a:p>
            <a:pPr>
              <a:spcBef>
                <a:spcPct val="0"/>
              </a:spcBef>
              <a:buFontTx/>
              <a:buNone/>
            </a:pPr>
            <a:endParaRPr lang="fr-FR" altLang="cs-CZ" sz="1800"/>
          </a:p>
        </p:txBody>
      </p:sp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539750" y="3573463"/>
            <a:ext cx="717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Odkud:</a:t>
            </a:r>
            <a:r>
              <a:rPr lang="fr-CH" altLang="cs-CZ" sz="1200">
                <a:cs typeface="Times New Roman" pitchFamily="18" charset="0"/>
              </a:rPr>
              <a:t> </a:t>
            </a:r>
            <a:endParaRPr lang="fr-CH" altLang="cs-CZ" sz="1800"/>
          </a:p>
        </p:txBody>
      </p:sp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0" y="3989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15377" name="Rectangle 19"/>
          <p:cNvSpPr>
            <a:spLocks noChangeArrowheads="1"/>
          </p:cNvSpPr>
          <p:nvPr/>
        </p:nvSpPr>
        <p:spPr bwMode="auto">
          <a:xfrm>
            <a:off x="539750" y="4724400"/>
            <a:ext cx="962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Využijeme</a:t>
            </a:r>
            <a:r>
              <a:rPr lang="fr-CH" altLang="cs-CZ" sz="1200">
                <a:cs typeface="Times New Roman" pitchFamily="18" charset="0"/>
              </a:rPr>
              <a:t>: </a:t>
            </a:r>
            <a:endParaRPr lang="fr-CH" altLang="cs-CZ" sz="1800"/>
          </a:p>
        </p:txBody>
      </p:sp>
      <p:sp>
        <p:nvSpPr>
          <p:cNvPr id="15378" name="Rectangle 20"/>
          <p:cNvSpPr>
            <a:spLocks noChangeArrowheads="1"/>
          </p:cNvSpPr>
          <p:nvPr/>
        </p:nvSpPr>
        <p:spPr bwMode="auto">
          <a:xfrm>
            <a:off x="1619250" y="5013325"/>
            <a:ext cx="611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cs-CZ" sz="1200">
                <a:cs typeface="Times New Roman" pitchFamily="18" charset="0"/>
              </a:rPr>
              <a:t>    et   </a:t>
            </a:r>
            <a:endParaRPr lang="fr-CH" altLang="cs-CZ" sz="1800"/>
          </a:p>
        </p:txBody>
      </p:sp>
      <p:sp>
        <p:nvSpPr>
          <p:cNvPr id="15379" name="Line 22"/>
          <p:cNvSpPr>
            <a:spLocks noChangeShapeType="1"/>
          </p:cNvSpPr>
          <p:nvPr/>
        </p:nvSpPr>
        <p:spPr bwMode="auto">
          <a:xfrm flipV="1">
            <a:off x="4572000" y="333375"/>
            <a:ext cx="0" cy="640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15380" name="Object 25"/>
          <p:cNvGraphicFramePr>
            <a:graphicFrameLocks noChangeAspect="1"/>
          </p:cNvGraphicFramePr>
          <p:nvPr/>
        </p:nvGraphicFramePr>
        <p:xfrm>
          <a:off x="5508625" y="1916113"/>
          <a:ext cx="11652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" name="Equation" r:id="rId17" imgW="0" imgH="0" progId="Equation.3">
                  <p:embed/>
                </p:oleObj>
              </mc:Choice>
              <mc:Fallback>
                <p:oleObj name="Equation" r:id="rId17" imgW="0" imgH="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916113"/>
                        <a:ext cx="11652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1" name="Object 26"/>
          <p:cNvGraphicFramePr>
            <a:graphicFrameLocks noChangeAspect="1"/>
          </p:cNvGraphicFramePr>
          <p:nvPr/>
        </p:nvGraphicFramePr>
        <p:xfrm>
          <a:off x="5435600" y="2968625"/>
          <a:ext cx="16002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" name="Equation" r:id="rId18" imgW="1600200" imgH="393700" progId="Equation.3">
                  <p:embed/>
                </p:oleObj>
              </mc:Choice>
              <mc:Fallback>
                <p:oleObj name="Equation" r:id="rId18" imgW="1600200" imgH="3937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968625"/>
                        <a:ext cx="16002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2" name="Object 27"/>
          <p:cNvGraphicFramePr>
            <a:graphicFrameLocks noChangeAspect="1"/>
          </p:cNvGraphicFramePr>
          <p:nvPr/>
        </p:nvGraphicFramePr>
        <p:xfrm>
          <a:off x="5435600" y="3644900"/>
          <a:ext cx="2171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" name="Equation" r:id="rId20" imgW="2171700" imgH="495300" progId="Equation.3">
                  <p:embed/>
                </p:oleObj>
              </mc:Choice>
              <mc:Fallback>
                <p:oleObj name="Equation" r:id="rId20" imgW="2171700" imgH="4953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644900"/>
                        <a:ext cx="21717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3" name="Object 28"/>
          <p:cNvGraphicFramePr>
            <a:graphicFrameLocks noChangeAspect="1"/>
          </p:cNvGraphicFramePr>
          <p:nvPr/>
        </p:nvGraphicFramePr>
        <p:xfrm>
          <a:off x="5795963" y="4508500"/>
          <a:ext cx="20034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3" name="Equation" r:id="rId22" imgW="0" imgH="0" progId="Equation.3">
                  <p:embed/>
                </p:oleObj>
              </mc:Choice>
              <mc:Fallback>
                <p:oleObj name="Equation" r:id="rId22" imgW="0" imgH="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508500"/>
                        <a:ext cx="20034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4" name="Rectangle 29"/>
          <p:cNvSpPr>
            <a:spLocks noChangeArrowheads="1"/>
          </p:cNvSpPr>
          <p:nvPr/>
        </p:nvSpPr>
        <p:spPr bwMode="auto">
          <a:xfrm>
            <a:off x="5292725" y="1484313"/>
            <a:ext cx="2476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Smykové napětí</a:t>
            </a:r>
            <a:r>
              <a:rPr lang="fr-CH" altLang="cs-CZ" sz="1200">
                <a:cs typeface="Times New Roman" pitchFamily="18" charset="0"/>
              </a:rPr>
              <a:t> </a:t>
            </a:r>
            <a:r>
              <a:rPr lang="fr-CH" altLang="cs-CZ" sz="1200">
                <a:latin typeface="Symbol" pitchFamily="18" charset="2"/>
                <a:cs typeface="Times New Roman" pitchFamily="18" charset="0"/>
              </a:rPr>
              <a:t>t (</a:t>
            </a:r>
            <a:r>
              <a:rPr lang="fr-CH" altLang="cs-CZ" sz="1200">
                <a:cs typeface="Times New Roman" pitchFamily="18" charset="0"/>
              </a:rPr>
              <a:t>S</a:t>
            </a:r>
            <a:r>
              <a:rPr lang="fr-CH" altLang="cs-CZ" sz="1200" baseline="-30000">
                <a:cs typeface="Times New Roman" pitchFamily="18" charset="0"/>
              </a:rPr>
              <a:t>0</a:t>
            </a:r>
            <a:r>
              <a:rPr lang="fr-CH" altLang="cs-CZ" sz="1200">
                <a:cs typeface="Times New Roman" pitchFamily="18" charset="0"/>
              </a:rPr>
              <a:t>, </a:t>
            </a:r>
            <a:r>
              <a:rPr lang="fr-CH" altLang="cs-CZ" sz="1200">
                <a:latin typeface="Symbol" pitchFamily="18" charset="2"/>
                <a:cs typeface="Times New Roman" pitchFamily="18" charset="0"/>
              </a:rPr>
              <a:t>l</a:t>
            </a:r>
            <a:r>
              <a:rPr lang="fr-CH" altLang="cs-CZ" sz="1200" baseline="-30000">
                <a:latin typeface="Symbol" pitchFamily="18" charset="2"/>
                <a:cs typeface="Times New Roman" pitchFamily="18" charset="0"/>
              </a:rPr>
              <a:t>0</a:t>
            </a:r>
            <a:r>
              <a:rPr lang="fr-CH" altLang="cs-CZ" sz="1200">
                <a:latin typeface="Symbol" pitchFamily="18" charset="2"/>
                <a:cs typeface="Times New Roman" pitchFamily="18" charset="0"/>
              </a:rPr>
              <a:t>, f</a:t>
            </a:r>
            <a:r>
              <a:rPr lang="fr-CH" altLang="cs-CZ" sz="1200" baseline="-30000">
                <a:latin typeface="Symbol" pitchFamily="18" charset="2"/>
                <a:cs typeface="Times New Roman" pitchFamily="18" charset="0"/>
              </a:rPr>
              <a:t>0</a:t>
            </a:r>
            <a:r>
              <a:rPr lang="fr-CH" altLang="cs-CZ" sz="1200">
                <a:latin typeface="Symbol" pitchFamily="18" charset="2"/>
                <a:cs typeface="Times New Roman" pitchFamily="18" charset="0"/>
              </a:rPr>
              <a:t> </a:t>
            </a:r>
            <a:r>
              <a:rPr lang="fr-CH" altLang="cs-CZ" sz="1200">
                <a:cs typeface="Times New Roman" pitchFamily="18" charset="0"/>
              </a:rPr>
              <a:t>et F</a:t>
            </a:r>
            <a:r>
              <a:rPr lang="fr-CH" altLang="cs-CZ" sz="1200">
                <a:latin typeface="Symbol" pitchFamily="18" charset="2"/>
                <a:cs typeface="Times New Roman" pitchFamily="18" charset="0"/>
              </a:rPr>
              <a:t>) :</a:t>
            </a:r>
            <a:endParaRPr lang="fr-FR" altLang="cs-CZ" sz="800"/>
          </a:p>
          <a:p>
            <a:pPr>
              <a:spcBef>
                <a:spcPct val="0"/>
              </a:spcBef>
              <a:buFontTx/>
              <a:buNone/>
            </a:pPr>
            <a:endParaRPr lang="fr-FR" altLang="cs-CZ" sz="1800"/>
          </a:p>
        </p:txBody>
      </p:sp>
      <p:sp>
        <p:nvSpPr>
          <p:cNvPr id="15385" name="Rectangle 30"/>
          <p:cNvSpPr>
            <a:spLocks noChangeArrowheads="1"/>
          </p:cNvSpPr>
          <p:nvPr/>
        </p:nvSpPr>
        <p:spPr bwMode="auto">
          <a:xfrm>
            <a:off x="5219700" y="2636838"/>
            <a:ext cx="15192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itchFamily="18" charset="0"/>
              </a:rPr>
              <a:t>Zachování objemu</a:t>
            </a:r>
            <a:r>
              <a:rPr lang="fr-CH" altLang="cs-CZ" sz="1200">
                <a:cs typeface="Times New Roman" pitchFamily="18" charset="0"/>
              </a:rPr>
              <a:t> :</a:t>
            </a:r>
            <a:endParaRPr lang="fr-FR" altLang="cs-CZ" sz="800"/>
          </a:p>
          <a:p>
            <a:pPr>
              <a:spcBef>
                <a:spcPct val="0"/>
              </a:spcBef>
              <a:buFontTx/>
              <a:buNone/>
            </a:pPr>
            <a:endParaRPr lang="fr-FR" altLang="cs-CZ" sz="1800"/>
          </a:p>
        </p:txBody>
      </p:sp>
      <p:sp>
        <p:nvSpPr>
          <p:cNvPr id="15386" name="Rectangle 31"/>
          <p:cNvSpPr>
            <a:spLocks noChangeArrowheads="1"/>
          </p:cNvSpPr>
          <p:nvPr/>
        </p:nvSpPr>
        <p:spPr bwMode="auto">
          <a:xfrm>
            <a:off x="0" y="3929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15387" name="Rectangle 32"/>
          <p:cNvSpPr>
            <a:spLocks noChangeArrowheads="1"/>
          </p:cNvSpPr>
          <p:nvPr/>
        </p:nvSpPr>
        <p:spPr bwMode="auto">
          <a:xfrm>
            <a:off x="0" y="4424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755650" y="333375"/>
            <a:ext cx="280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Smyková deformace</a:t>
            </a:r>
          </a:p>
        </p:txBody>
      </p:sp>
      <p:sp>
        <p:nvSpPr>
          <p:cNvPr id="15389" name="Text Box 34"/>
          <p:cNvSpPr txBox="1">
            <a:spLocks noChangeArrowheads="1"/>
          </p:cNvSpPr>
          <p:nvPr/>
        </p:nvSpPr>
        <p:spPr bwMode="auto">
          <a:xfrm>
            <a:off x="5580063" y="333375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Smykové napětí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9875"/>
            <a:ext cx="878522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622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2362200"/>
            <a:ext cx="4060825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55435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492375"/>
            <a:ext cx="2376487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339975" y="476250"/>
            <a:ext cx="460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400" b="1"/>
              <a:t>Parci</a:t>
            </a:r>
            <a:r>
              <a:rPr lang="cs-CZ" altLang="cs-CZ" sz="2400" b="1"/>
              <a:t>á</a:t>
            </a:r>
            <a:r>
              <a:rPr lang="en-US" altLang="cs-CZ" sz="2400" b="1"/>
              <a:t>ln</a:t>
            </a:r>
            <a:r>
              <a:rPr lang="cs-CZ" altLang="cs-CZ" sz="2400" b="1"/>
              <a:t>í</a:t>
            </a:r>
            <a:r>
              <a:rPr lang="en-US" altLang="cs-CZ" sz="2400" b="1"/>
              <a:t> dislokace - fcc</a:t>
            </a:r>
            <a:endParaRPr lang="cs-CZ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69072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85225" cy="657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228725"/>
            <a:ext cx="7974013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A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37575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2600"/>
            <a:ext cx="8785225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10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5832475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0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08050"/>
            <a:ext cx="6192838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8"/>
            <a:ext cx="864076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2-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424862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0" y="2292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8676" name="Picture 6" descr="2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31337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0" y="4321175"/>
            <a:ext cx="498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cs-CZ" sz="1000">
                <a:cs typeface="Times New Roman" pitchFamily="18" charset="0"/>
              </a:rPr>
              <a:t>         </a:t>
            </a:r>
            <a:endParaRPr lang="fr-CH" altLang="cs-CZ" sz="1800"/>
          </a:p>
        </p:txBody>
      </p:sp>
      <p:pic>
        <p:nvPicPr>
          <p:cNvPr id="28678" name="Picture 9" descr="54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84538"/>
            <a:ext cx="338455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1692275" y="188913"/>
            <a:ext cx="590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400" b="1"/>
              <a:t>Velk</a:t>
            </a:r>
            <a:r>
              <a:rPr lang="cs-CZ" altLang="cs-CZ" sz="2400" b="1"/>
              <a:t>é  množství  skluzových  systémů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39975" y="404813"/>
            <a:ext cx="5184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Rozštěpení šroubových dislokací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455738" y="5621163"/>
            <a:ext cx="58483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Nutná tepelná aktivace pro rekombinaci jádra dislokace.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Kritická teplota = teplota, při které tepelná aktivace již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nestačí pro rekombinaci jádra.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" y="980728"/>
            <a:ext cx="7583814" cy="458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1375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81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Křehce – tvárný přechod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619250" y="404813"/>
            <a:ext cx="6048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/>
              <a:t>Schmid</a:t>
            </a:r>
            <a:r>
              <a:rPr lang="cs-CZ" altLang="cs-CZ" sz="2000" b="1"/>
              <a:t>ův  zákon a kritické skluzové napětí</a:t>
            </a:r>
          </a:p>
        </p:txBody>
      </p:sp>
      <p:sp>
        <p:nvSpPr>
          <p:cNvPr id="4099" name="Rectangle 33"/>
          <p:cNvSpPr>
            <a:spLocks noChangeArrowheads="1"/>
          </p:cNvSpPr>
          <p:nvPr/>
        </p:nvSpPr>
        <p:spPr bwMode="auto">
          <a:xfrm>
            <a:off x="250825" y="1052513"/>
            <a:ext cx="669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Primární skluzový systém</a:t>
            </a:r>
            <a:r>
              <a:rPr lang="cs-CZ" altLang="cs-CZ" sz="1800"/>
              <a:t> je systém s maximální hodnotou m. </a:t>
            </a:r>
          </a:p>
        </p:txBody>
      </p:sp>
      <p:sp>
        <p:nvSpPr>
          <p:cNvPr id="4100" name="Rectangle 34"/>
          <p:cNvSpPr>
            <a:spLocks noChangeArrowheads="1"/>
          </p:cNvSpPr>
          <p:nvPr/>
        </p:nvSpPr>
        <p:spPr bwMode="auto">
          <a:xfrm>
            <a:off x="250825" y="1484313"/>
            <a:ext cx="8045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Sekundární skluzový systém</a:t>
            </a:r>
            <a:r>
              <a:rPr lang="cs-CZ" altLang="cs-CZ" sz="1800"/>
              <a:t> Tento termín se používá ve dvou významech: </a:t>
            </a:r>
            <a:endParaRPr lang="en-US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buď je tak označován systém s druhým nejvyšším m, nebo obecně všechny </a:t>
            </a:r>
            <a:endParaRPr lang="en-US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skluzové systémy s výjimkou primárního. </a:t>
            </a:r>
          </a:p>
        </p:txBody>
      </p:sp>
      <p:sp>
        <p:nvSpPr>
          <p:cNvPr id="4101" name="Rectangle 35"/>
          <p:cNvSpPr>
            <a:spLocks noChangeArrowheads="1"/>
          </p:cNvSpPr>
          <p:nvPr/>
        </p:nvSpPr>
        <p:spPr bwMode="auto">
          <a:xfrm>
            <a:off x="250825" y="2420938"/>
            <a:ext cx="8193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Jednoduchý skluz</a:t>
            </a:r>
            <a:r>
              <a:rPr lang="cs-CZ" altLang="cs-CZ" sz="1800"/>
              <a:t> je případ, kdy m</a:t>
            </a:r>
            <a:r>
              <a:rPr lang="cs-CZ" altLang="cs-CZ" sz="1800" baseline="-25000"/>
              <a:t>p</a:t>
            </a:r>
            <a:r>
              <a:rPr lang="cs-CZ" altLang="cs-CZ" sz="1800"/>
              <a:t> primárního systému je výrazně vyšší než </a:t>
            </a:r>
            <a:endParaRPr lang="en-US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 sekundárního systému</a:t>
            </a:r>
            <a:r>
              <a:rPr lang="en-US" altLang="cs-CZ" sz="1800"/>
              <a:t> (ud</a:t>
            </a:r>
            <a:r>
              <a:rPr lang="cs-CZ" altLang="cs-CZ" sz="1800"/>
              <a:t>ává se 8% rozdíl mezi m</a:t>
            </a:r>
            <a:r>
              <a:rPr lang="cs-CZ" altLang="cs-CZ" sz="1800" baseline="-25000"/>
              <a:t>p</a:t>
            </a:r>
            <a:r>
              <a:rPr lang="cs-CZ" altLang="cs-CZ" sz="1800"/>
              <a:t> a m</a:t>
            </a:r>
            <a:r>
              <a:rPr lang="cs-CZ" altLang="cs-CZ" sz="1800" baseline="-25000"/>
              <a:t>s</a:t>
            </a:r>
            <a:r>
              <a:rPr lang="cs-CZ" altLang="cs-CZ" sz="1800"/>
              <a:t>). </a:t>
            </a:r>
          </a:p>
        </p:txBody>
      </p:sp>
      <p:sp>
        <p:nvSpPr>
          <p:cNvPr id="4102" name="Rectangle 36"/>
          <p:cNvSpPr>
            <a:spLocks noChangeArrowheads="1"/>
          </p:cNvSpPr>
          <p:nvPr/>
        </p:nvSpPr>
        <p:spPr bwMode="auto">
          <a:xfrm>
            <a:off x="250825" y="3141663"/>
            <a:ext cx="755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Vícenásobný skluz</a:t>
            </a:r>
            <a:r>
              <a:rPr lang="en-US" altLang="cs-CZ" sz="1800"/>
              <a:t>:</a:t>
            </a:r>
            <a:r>
              <a:rPr lang="cs-CZ" altLang="cs-CZ" sz="1800"/>
              <a:t> dva nebo i více systémů jsou současně aktivované </a:t>
            </a:r>
          </a:p>
        </p:txBody>
      </p:sp>
      <p:sp>
        <p:nvSpPr>
          <p:cNvPr id="4103" name="Rectangle 40"/>
          <p:cNvSpPr>
            <a:spLocks noChangeArrowheads="1"/>
          </p:cNvSpPr>
          <p:nvPr/>
        </p:nvSpPr>
        <p:spPr bwMode="auto">
          <a:xfrm>
            <a:off x="250825" y="3500438"/>
            <a:ext cx="8396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Snadný skluz</a:t>
            </a:r>
            <a:r>
              <a:rPr lang="cs-CZ" altLang="cs-CZ" sz="1800"/>
              <a:t> označuje případ, kdy se hodnota m</a:t>
            </a:r>
            <a:r>
              <a:rPr lang="cs-CZ" altLang="cs-CZ" sz="1800" baseline="-25000"/>
              <a:t>p</a:t>
            </a:r>
            <a:r>
              <a:rPr lang="cs-CZ" altLang="cs-CZ" sz="1800"/>
              <a:t> primárního systému blíží jeho</a:t>
            </a:r>
            <a:endParaRPr lang="en-US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maximální teoretické hodnotě 0.5 </a:t>
            </a:r>
          </a:p>
        </p:txBody>
      </p:sp>
      <p:sp>
        <p:nvSpPr>
          <p:cNvPr id="4104" name="Rectangle 41"/>
          <p:cNvSpPr>
            <a:spLocks noChangeArrowheads="1"/>
          </p:cNvSpPr>
          <p:nvPr/>
        </p:nvSpPr>
        <p:spPr bwMode="auto">
          <a:xfrm>
            <a:off x="250825" y="4221163"/>
            <a:ext cx="4992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Obtížný skluz</a:t>
            </a:r>
            <a:r>
              <a:rPr lang="cs-CZ" altLang="cs-CZ" sz="1800"/>
              <a:t> případ, kdy hodnota m</a:t>
            </a:r>
            <a:r>
              <a:rPr lang="cs-CZ" altLang="cs-CZ" sz="1800" baseline="-25000"/>
              <a:t>p</a:t>
            </a:r>
            <a:r>
              <a:rPr lang="cs-CZ" altLang="cs-CZ" sz="1800"/>
              <a:t> je nízká </a:t>
            </a:r>
          </a:p>
        </p:txBody>
      </p:sp>
      <p:sp>
        <p:nvSpPr>
          <p:cNvPr id="4105" name="Rectangle 42"/>
          <p:cNvSpPr>
            <a:spLocks noChangeArrowheads="1"/>
          </p:cNvSpPr>
          <p:nvPr/>
        </p:nvSpPr>
        <p:spPr bwMode="auto">
          <a:xfrm>
            <a:off x="250825" y="4581525"/>
            <a:ext cx="8274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Kritické skluzové napětí</a:t>
            </a:r>
            <a:r>
              <a:rPr lang="cs-CZ" altLang="cs-CZ" sz="1800"/>
              <a:t> je napětí nezbytné ke skluzovému pohybu dislokací. </a:t>
            </a:r>
            <a:endParaRPr lang="en-US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Tento parametr závisí na vlastnostech lokálních překážek, které musí dislokace </a:t>
            </a:r>
            <a:endParaRPr lang="en-US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při skluzovém pohybu překonávat a na mikrostruktuře materiálu. </a:t>
            </a:r>
          </a:p>
        </p:txBody>
      </p:sp>
      <p:sp>
        <p:nvSpPr>
          <p:cNvPr id="4106" name="Rectangle 43"/>
          <p:cNvSpPr>
            <a:spLocks noChangeArrowheads="1"/>
          </p:cNvSpPr>
          <p:nvPr/>
        </p:nvSpPr>
        <p:spPr bwMode="auto">
          <a:xfrm>
            <a:off x="250825" y="5516563"/>
            <a:ext cx="8099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Schmidův zákon</a:t>
            </a:r>
            <a:r>
              <a:rPr lang="cs-CZ" altLang="cs-CZ" sz="1800"/>
              <a:t> tvrdí, že aktivní skluzový systém je ten, který má nejvyšší </a:t>
            </a:r>
            <a:endParaRPr lang="en-US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h</a:t>
            </a:r>
            <a:r>
              <a:rPr lang="cs-CZ" altLang="cs-CZ" sz="1800"/>
              <a:t>odnotu</a:t>
            </a:r>
            <a:r>
              <a:rPr lang="en-US" altLang="cs-CZ" sz="1800"/>
              <a:t> </a:t>
            </a:r>
            <a:r>
              <a:rPr lang="cs-CZ" altLang="cs-CZ" sz="1800"/>
              <a:t>m. Ke skluzu dislokací dojde k okamžiku, kdy napětí </a:t>
            </a:r>
            <a:r>
              <a:rPr lang="cs-CZ" altLang="cs-CZ" sz="1800">
                <a:latin typeface="Symbol" pitchFamily="18" charset="2"/>
              </a:rPr>
              <a:t>t</a:t>
            </a:r>
            <a:r>
              <a:rPr lang="cs-CZ" altLang="cs-CZ" sz="1800"/>
              <a:t> = m</a:t>
            </a:r>
            <a:r>
              <a:rPr lang="cs-CZ" altLang="cs-CZ" sz="1800">
                <a:latin typeface="Symbol" pitchFamily="18" charset="2"/>
              </a:rPr>
              <a:t>s</a:t>
            </a:r>
            <a:r>
              <a:rPr lang="cs-CZ" altLang="cs-CZ" sz="1800"/>
              <a:t> dosáhne </a:t>
            </a:r>
            <a:endParaRPr lang="en-US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kritického skluzového napětí.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2-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20813"/>
            <a:ext cx="597535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81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Mez kluzu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2-1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421163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2-1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1211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0" y="611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0" y="3287713"/>
            <a:ext cx="282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H" altLang="cs-CZ" sz="1200">
                <a:latin typeface="Bookman Old Style" pitchFamily="18" charset="0"/>
                <a:cs typeface="Times New Roman" pitchFamily="18" charset="0"/>
              </a:rPr>
              <a:t>  </a:t>
            </a:r>
            <a:endParaRPr lang="fr-CH" altLang="cs-CZ" sz="1800"/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2700338" y="476250"/>
            <a:ext cx="381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Křehce – tvárný přechod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fcc x b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543925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325"/>
            <a:ext cx="8785225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ovéPole 1"/>
          <p:cNvSpPr txBox="1">
            <a:spLocks noChangeArrowheads="1"/>
          </p:cNvSpPr>
          <p:nvPr/>
        </p:nvSpPr>
        <p:spPr bwMode="auto">
          <a:xfrm>
            <a:off x="1743075" y="611188"/>
            <a:ext cx="455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Hcp</a:t>
            </a:r>
            <a:r>
              <a:rPr lang="cs-CZ" altLang="cs-CZ" sz="1800" b="1" dirty="0"/>
              <a:t> kovy – pozorované skluzové roviny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79388" y="1736725"/>
          <a:ext cx="8783638" cy="1979618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728086"/>
                <a:gridCol w="1007936"/>
                <a:gridCol w="1007936"/>
                <a:gridCol w="1007936"/>
                <a:gridCol w="1007936"/>
                <a:gridCol w="1007936"/>
                <a:gridCol w="1007936"/>
                <a:gridCol w="1007936"/>
              </a:tblGrid>
              <a:tr h="62405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prvek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Zr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Ti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Mg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Co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Zn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Cd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405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c/a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1.58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1.59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1.59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1.625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1.633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1.85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1.89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Skluzov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á</a:t>
                      </a:r>
                    </a:p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rovina</a:t>
                      </a: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bazální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prizmat.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bazální</a:t>
                      </a:r>
                    </a:p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prizmat.</a:t>
                      </a:r>
                    </a:p>
                    <a:p>
                      <a:pPr algn="ctr"/>
                      <a:r>
                        <a:rPr lang="cs-CZ" sz="1400" dirty="0" err="1" smtClean="0">
                          <a:solidFill>
                            <a:schemeClr val="tx1"/>
                          </a:solidFill>
                        </a:rPr>
                        <a:t>pyram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bazální</a:t>
                      </a:r>
                    </a:p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pyramid.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bazální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bazální</a:t>
                      </a:r>
                    </a:p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bazální</a:t>
                      </a:r>
                    </a:p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5881" name="TextovéPole 3"/>
          <p:cNvSpPr txBox="1">
            <a:spLocks noChangeArrowheads="1"/>
          </p:cNvSpPr>
          <p:nvPr/>
        </p:nvSpPr>
        <p:spPr bwMode="auto">
          <a:xfrm>
            <a:off x="323850" y="4437063"/>
            <a:ext cx="875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Důležitý je nejen poměr c/a, ale hlavně rovina rozštěpení: bazální nebo pyramidální.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755650" y="2852738"/>
            <a:ext cx="27574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/>
              <a:t>VAZBY MEZI 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724525" y="2852738"/>
            <a:ext cx="1855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/>
              <a:t>SV</a:t>
            </a:r>
            <a:r>
              <a:rPr lang="cs-CZ" altLang="cs-CZ" b="1"/>
              <a:t>ĚTEM</a:t>
            </a:r>
            <a:endParaRPr lang="en-US" altLang="cs-CZ" b="1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3851275" y="2636838"/>
            <a:ext cx="17192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CC0000"/>
                </a:solidFill>
              </a:rPr>
              <a:t>MIKRO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CC0000"/>
                </a:solidFill>
              </a:rPr>
              <a:t>MAKRO</a:t>
            </a:r>
            <a:endParaRPr lang="en-US" altLang="cs-CZ" b="1">
              <a:solidFill>
                <a:srgbClr val="CC0000"/>
              </a:solidFill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1054100" y="4960938"/>
            <a:ext cx="711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Plastická deformace x pohyb dislokací …. OROWANOVA ROVNICE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Napětí x pohyb dislokací …  velmi složitý problém</a:t>
            </a:r>
            <a:endParaRPr lang="en-US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40762" cy="609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4643438" y="3789363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4356100" y="35734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</a:t>
            </a:r>
            <a:endParaRPr lang="en-US" altLang="cs-CZ" sz="1800"/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4521200" y="3711575"/>
            <a:ext cx="496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P0.2</a:t>
            </a:r>
            <a:endParaRPr lang="en-US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83462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250825" y="3716338"/>
          <a:ext cx="15478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Rovnice" r:id="rId4" imgW="876300" imgH="342900" progId="Equation.3">
                  <p:embed/>
                </p:oleObj>
              </mc:Choice>
              <mc:Fallback>
                <p:oleObj name="Rovnice" r:id="rId4" imgW="876300" imgH="342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16338"/>
                        <a:ext cx="15478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323850" y="4437063"/>
          <a:ext cx="410368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Rovnice" r:id="rId6" imgW="2171700" imgH="381000" progId="Equation.3">
                  <p:embed/>
                </p:oleObj>
              </mc:Choice>
              <mc:Fallback>
                <p:oleObj name="Rovnice" r:id="rId6" imgW="2171700" imgH="381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437063"/>
                        <a:ext cx="4103688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38922" name="Object 10"/>
          <p:cNvGraphicFramePr>
            <a:graphicFrameLocks noChangeAspect="1"/>
          </p:cNvGraphicFramePr>
          <p:nvPr/>
        </p:nvGraphicFramePr>
        <p:xfrm>
          <a:off x="6372225" y="5516563"/>
          <a:ext cx="14398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name="Rovnice" r:id="rId8" imgW="838200" imgH="508000" progId="Equation.3">
                  <p:embed/>
                </p:oleObj>
              </mc:Choice>
              <mc:Fallback>
                <p:oleObj name="Rovnice" r:id="rId8" imgW="838200" imgH="508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516563"/>
                        <a:ext cx="1439863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468313" y="5661025"/>
          <a:ext cx="187166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Rovnice" r:id="rId10" imgW="1193800" imgH="431800" progId="Equation.3">
                  <p:embed/>
                </p:oleObj>
              </mc:Choice>
              <mc:Fallback>
                <p:oleObj name="Rovnice" r:id="rId10" imgW="1193800" imgH="431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661025"/>
                        <a:ext cx="1871662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932363" y="458152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2627313" y="580548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885113" y="573405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76250"/>
            <a:ext cx="8777288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97255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038"/>
            <a:ext cx="8642350" cy="65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056438" cy="63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918575" cy="57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2" t="10634" r="44167" b="78732"/>
          <a:stretch>
            <a:fillRect/>
          </a:stretch>
        </p:blipFill>
        <p:spPr bwMode="auto">
          <a:xfrm>
            <a:off x="3708400" y="2565400"/>
            <a:ext cx="15113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7561263" cy="65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785225" cy="58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68313"/>
            <a:ext cx="8424862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4404" r="40178" b="32938"/>
          <a:stretch/>
        </p:blipFill>
        <p:spPr bwMode="auto">
          <a:xfrm>
            <a:off x="441141" y="764704"/>
            <a:ext cx="806522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0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60350"/>
            <a:ext cx="8691562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36575"/>
            <a:ext cx="8713788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2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92300"/>
            <a:ext cx="86423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1150"/>
            <a:ext cx="8785225" cy="62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96975"/>
            <a:ext cx="66421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619250" y="333375"/>
            <a:ext cx="6121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VELIKOST MAXIMÁLNÍHO SCHMIDOVA FAKTORU</a:t>
            </a:r>
            <a:endParaRPr lang="en-US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                        s</a:t>
            </a:r>
            <a:r>
              <a:rPr lang="en-US" altLang="cs-CZ" sz="1800" b="1"/>
              <a:t>nadn</a:t>
            </a:r>
            <a:r>
              <a:rPr lang="cs-CZ" altLang="cs-CZ" sz="1800" b="1"/>
              <a:t>ý x obtížný skluz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1663"/>
            <a:ext cx="8785225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2916238" y="6216650"/>
          <a:ext cx="12954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0" name="Rovnice" r:id="rId4" imgW="901309" imgH="444307" progId="Equation.3">
                  <p:embed/>
                </p:oleObj>
              </mc:Choice>
              <mc:Fallback>
                <p:oleObj name="Rovnice" r:id="rId4" imgW="901309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6216650"/>
                        <a:ext cx="12954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7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17671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7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44640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9425"/>
            <a:ext cx="8785225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Al – 4%Cu</a:t>
            </a:r>
          </a:p>
        </p:txBody>
      </p:sp>
      <p:pic>
        <p:nvPicPr>
          <p:cNvPr id="4099" name="Picture 2" descr="prec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7831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prec4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68413"/>
            <a:ext cx="251301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Obdélník 6"/>
          <p:cNvSpPr>
            <a:spLocks noChangeArrowheads="1"/>
          </p:cNvSpPr>
          <p:nvPr/>
        </p:nvSpPr>
        <p:spPr bwMode="auto">
          <a:xfrm>
            <a:off x="6011863" y="1052513"/>
            <a:ext cx="286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charset="0"/>
              </a:rPr>
              <a:t>Guinier – Prestonovy zóny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076825" y="4005263"/>
            <a:ext cx="435768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/>
              <a:t>precipitační zpevnění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/>
              <a:t>nejvyšší pevnost: obtékání a přesekávání precipitátů stejně náročné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/>
              <a:t>difúze = stárnutí i za RT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/>
              <a:t>ohřev – ztráta pevnosti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/>
              <a:t>problém - koroze</a:t>
            </a:r>
            <a:endParaRPr lang="cs-CZ" altLang="cs-CZ" baseline="-25000"/>
          </a:p>
        </p:txBody>
      </p:sp>
    </p:spTree>
    <p:extLst>
      <p:ext uri="{BB962C8B-B14F-4D97-AF65-F5344CB8AC3E}">
        <p14:creationId xmlns:p14="http://schemas.microsoft.com/office/powerpoint/2010/main" val="4721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842375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38"/>
            <a:ext cx="8785225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38125"/>
            <a:ext cx="885666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6863"/>
            <a:ext cx="87852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435100"/>
            <a:ext cx="8721725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2-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629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619250" y="333375"/>
            <a:ext cx="648176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ROZDÍL DVOU NEJVYŠŠÍCH SCHMIDOVÝCH FAKTORŮ</a:t>
            </a:r>
            <a:endParaRPr lang="en-US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                      jednoduchý x vícenásobný skluz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60350"/>
            <a:ext cx="7821613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60350"/>
            <a:ext cx="8851900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9563"/>
            <a:ext cx="8785225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8713788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20650"/>
            <a:ext cx="8091487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20650"/>
            <a:ext cx="8091487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1938"/>
            <a:ext cx="7777163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vyuka\dvoj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497888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6863"/>
            <a:ext cx="8640762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4896544" cy="488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1"/>
          <p:cNvSpPr txBox="1">
            <a:spLocks noChangeArrowheads="1"/>
          </p:cNvSpPr>
          <p:nvPr/>
        </p:nvSpPr>
        <p:spPr bwMode="auto">
          <a:xfrm>
            <a:off x="1743075" y="260648"/>
            <a:ext cx="635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Hcp</a:t>
            </a:r>
            <a:r>
              <a:rPr lang="cs-CZ" altLang="cs-CZ" sz="1800" b="1" dirty="0"/>
              <a:t> kovy – </a:t>
            </a:r>
            <a:r>
              <a:rPr lang="cs-CZ" altLang="cs-CZ" sz="1800" b="1" dirty="0" smtClean="0"/>
              <a:t>asymetrie tah/tlak u texturovaných materiálů</a:t>
            </a:r>
            <a:endParaRPr lang="cs-CZ" altLang="cs-CZ" sz="1800" b="1" dirty="0"/>
          </a:p>
        </p:txBody>
      </p:sp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3032982" y="636561"/>
            <a:ext cx="28294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Mg slitina AZ 80 extrudovaná</a:t>
            </a:r>
            <a:endParaRPr lang="cs-CZ" altLang="cs-CZ" sz="1600" dirty="0"/>
          </a:p>
        </p:txBody>
      </p:sp>
      <p:sp>
        <p:nvSpPr>
          <p:cNvPr id="5" name="TextovéPole 1"/>
          <p:cNvSpPr txBox="1">
            <a:spLocks noChangeArrowheads="1"/>
          </p:cNvSpPr>
          <p:nvPr/>
        </p:nvSpPr>
        <p:spPr bwMode="auto">
          <a:xfrm>
            <a:off x="420037" y="6224949"/>
            <a:ext cx="1274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 err="1" smtClean="0"/>
              <a:t>Shiozawa</a:t>
            </a:r>
            <a:r>
              <a:rPr lang="cs-CZ" altLang="cs-CZ" sz="1200" dirty="0" smtClean="0"/>
              <a:t>, 2010</a:t>
            </a:r>
            <a:endParaRPr lang="cs-CZ" altLang="cs-CZ" sz="12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889" r="35334" b="7724"/>
          <a:stretch/>
        </p:blipFill>
        <p:spPr bwMode="auto">
          <a:xfrm>
            <a:off x="4545383" y="1794980"/>
            <a:ext cx="4491113" cy="437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3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713787" cy="55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919788" y="4816475"/>
            <a:ext cx="264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     : jednoduchý skluz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B-G : vícenásobný skluz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619250" y="333375"/>
            <a:ext cx="612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PRIMÁRNÍ SKLUZOVÉ SYSTÉMY</a:t>
            </a:r>
            <a:r>
              <a:rPr lang="en-US" altLang="cs-CZ" sz="1800" b="1"/>
              <a:t> - fcc</a:t>
            </a: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33375"/>
            <a:ext cx="7856537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vyuka\lamely H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93675"/>
            <a:ext cx="6473825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vyuka\lamely HR02 mal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6624637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vyuka\lamely HR02 male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39733" r="41261" b="22659"/>
          <a:stretch/>
        </p:blipFill>
        <p:spPr bwMode="auto">
          <a:xfrm>
            <a:off x="319313" y="232229"/>
            <a:ext cx="7546749" cy="644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13787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86000"/>
            <a:ext cx="8302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2804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1338"/>
            <a:ext cx="8785225" cy="577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60363"/>
            <a:ext cx="8847137" cy="613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9888"/>
            <a:ext cx="8640762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27599" r="22858" b="13312"/>
          <a:stretch>
            <a:fillRect/>
          </a:stretch>
        </p:blipFill>
        <p:spPr bwMode="auto">
          <a:xfrm>
            <a:off x="346075" y="836613"/>
            <a:ext cx="853440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74638"/>
            <a:ext cx="86582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5138"/>
            <a:ext cx="8640763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468313" y="1196975"/>
          <a:ext cx="12954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1" name="Rovnice" r:id="rId3" imgW="736600" imgH="241300" progId="Equation.3">
                  <p:embed/>
                </p:oleObj>
              </mc:Choice>
              <mc:Fallback>
                <p:oleObj name="Rovnice" r:id="rId3" imgW="7366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96975"/>
                        <a:ext cx="12954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539750" y="1989138"/>
          <a:ext cx="122396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2" name="Rovnice" r:id="rId5" imgW="761669" imgH="393529" progId="Equation.3">
                  <p:embed/>
                </p:oleObj>
              </mc:Choice>
              <mc:Fallback>
                <p:oleObj name="Rovnice" r:id="rId5" imgW="761669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89138"/>
                        <a:ext cx="1223963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539750" y="3062288"/>
          <a:ext cx="201612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3" name="Rovnice" r:id="rId7" imgW="1320800" imgH="508000" progId="Equation.3">
                  <p:embed/>
                </p:oleObj>
              </mc:Choice>
              <mc:Fallback>
                <p:oleObj name="Rovnice" r:id="rId7" imgW="13208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062288"/>
                        <a:ext cx="2016125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395288" y="3933825"/>
          <a:ext cx="2592387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4" name="Rovnice" r:id="rId9" imgW="1625600" imgH="254000" progId="Equation.3">
                  <p:embed/>
                </p:oleObj>
              </mc:Choice>
              <mc:Fallback>
                <p:oleObj name="Rovnice" r:id="rId9" imgW="16256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933825"/>
                        <a:ext cx="2592387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5003800" y="2060575"/>
          <a:ext cx="12239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5" name="Rovnice" r:id="rId11" imgW="825142" imgH="215806" progId="Equation.3">
                  <p:embed/>
                </p:oleObj>
              </mc:Choice>
              <mc:Fallback>
                <p:oleObj name="Rovnice" r:id="rId11" imgW="825142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060575"/>
                        <a:ext cx="1223963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7" name="Object 7"/>
          <p:cNvGraphicFramePr>
            <a:graphicFrameLocks noChangeAspect="1"/>
          </p:cNvGraphicFramePr>
          <p:nvPr/>
        </p:nvGraphicFramePr>
        <p:xfrm>
          <a:off x="4716463" y="2563813"/>
          <a:ext cx="16557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6" name="Rovnice" r:id="rId13" imgW="1091726" imgH="241195" progId="Equation.3">
                  <p:embed/>
                </p:oleObj>
              </mc:Choice>
              <mc:Fallback>
                <p:oleObj name="Rovnice" r:id="rId13" imgW="1091726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563813"/>
                        <a:ext cx="165576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8" name="Object 8"/>
          <p:cNvGraphicFramePr>
            <a:graphicFrameLocks noChangeAspect="1"/>
          </p:cNvGraphicFramePr>
          <p:nvPr/>
        </p:nvGraphicFramePr>
        <p:xfrm>
          <a:off x="4643438" y="2997200"/>
          <a:ext cx="151288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7" name="Rovnice" r:id="rId15" imgW="1002865" imgH="393529" progId="Equation.3">
                  <p:embed/>
                </p:oleObj>
              </mc:Choice>
              <mc:Fallback>
                <p:oleObj name="Rovnice" r:id="rId15" imgW="1002865" imgH="39352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997200"/>
                        <a:ext cx="151288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9" name="Object 9"/>
          <p:cNvGraphicFramePr>
            <a:graphicFrameLocks noChangeAspect="1"/>
          </p:cNvGraphicFramePr>
          <p:nvPr/>
        </p:nvGraphicFramePr>
        <p:xfrm>
          <a:off x="4572000" y="3787775"/>
          <a:ext cx="15843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8" name="Rovnice" r:id="rId17" imgW="1002865" imgH="241195" progId="Equation.3">
                  <p:embed/>
                </p:oleObj>
              </mc:Choice>
              <mc:Fallback>
                <p:oleObj name="Rovnice" r:id="rId17" imgW="1002865" imgH="241195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787775"/>
                        <a:ext cx="158432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0" name="Object 10"/>
          <p:cNvGraphicFramePr>
            <a:graphicFrameLocks noChangeAspect="1"/>
          </p:cNvGraphicFramePr>
          <p:nvPr/>
        </p:nvGraphicFramePr>
        <p:xfrm>
          <a:off x="4500563" y="4437063"/>
          <a:ext cx="1800225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9" name="Rovnice" r:id="rId19" imgW="1206500" imgH="241300" progId="Equation.3">
                  <p:embed/>
                </p:oleObj>
              </mc:Choice>
              <mc:Fallback>
                <p:oleObj name="Rovnice" r:id="rId19" imgW="1206500" imgH="241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437063"/>
                        <a:ext cx="1800225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1" name="Object 11"/>
          <p:cNvGraphicFramePr>
            <a:graphicFrameLocks noChangeAspect="1"/>
          </p:cNvGraphicFramePr>
          <p:nvPr/>
        </p:nvGraphicFramePr>
        <p:xfrm>
          <a:off x="2051050" y="5229225"/>
          <a:ext cx="3313113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0" name="Rovnice" r:id="rId21" imgW="2044700" imgH="241300" progId="Equation.3">
                  <p:embed/>
                </p:oleObj>
              </mc:Choice>
              <mc:Fallback>
                <p:oleObj name="Rovnice" r:id="rId21" imgW="2044700" imgH="241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229225"/>
                        <a:ext cx="3313113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2" name="Object 12"/>
          <p:cNvGraphicFramePr>
            <a:graphicFrameLocks noChangeAspect="1"/>
          </p:cNvGraphicFramePr>
          <p:nvPr/>
        </p:nvGraphicFramePr>
        <p:xfrm>
          <a:off x="2916238" y="5734050"/>
          <a:ext cx="165576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1" name="Rovnice" r:id="rId23" imgW="1002865" imgH="241195" progId="Equation.3">
                  <p:embed/>
                </p:oleObj>
              </mc:Choice>
              <mc:Fallback>
                <p:oleObj name="Rovnice" r:id="rId23" imgW="1002865" imgH="241195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5734050"/>
                        <a:ext cx="1655762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-541338" y="-674688"/>
            <a:ext cx="10093326" cy="353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829" tIns="899829" rIns="899829" bIns="899829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3600">
                <a:solidFill>
                  <a:srgbClr val="333399"/>
                </a:solidFill>
                <a:cs typeface="Times New Roman" pitchFamily="18" charset="0"/>
              </a:rPr>
              <a:t>K</a:t>
            </a:r>
            <a:r>
              <a:rPr lang="fr-FR" altLang="cs-CZ" sz="2600">
                <a:solidFill>
                  <a:srgbClr val="333399"/>
                </a:solidFill>
                <a:cs typeface="Times New Roman" pitchFamily="18" charset="0"/>
              </a:rPr>
              <a:t>ONSTITUTIVNÍ MODELOVÁNÍ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1800">
                <a:cs typeface="Times New Roman" pitchFamily="18" charset="0"/>
              </a:rPr>
              <a:t>systém empirických zákonů, které spojují makroskopické chování a mikrostrukturu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/>
            </a:r>
            <a:br>
              <a:rPr lang="fr-FR" altLang="cs-CZ" sz="1200">
                <a:cs typeface="Times New Roman" pitchFamily="18" charset="0"/>
              </a:rPr>
            </a:b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/>
            </a:r>
            <a:br>
              <a:rPr lang="fr-FR" altLang="cs-CZ" sz="1200">
                <a:cs typeface="Times New Roman" pitchFamily="18" charset="0"/>
              </a:rPr>
            </a:b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1692275" y="1268413"/>
            <a:ext cx="14874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>    Orowanův zákon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468313" y="2636838"/>
            <a:ext cx="8270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/>
              <a:t>rychlost</a:t>
            </a:r>
            <a:r>
              <a:rPr lang="en-GB" altLang="cs-CZ" sz="1200" b="1" u="sng">
                <a:cs typeface="Times New Roman" pitchFamily="18" charset="0"/>
              </a:rPr>
              <a:t>: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1116013" y="4365625"/>
            <a:ext cx="1336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>
                <a:cs typeface="Times New Roman" pitchFamily="18" charset="0"/>
              </a:rPr>
              <a:t>    Taylorův vztah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-474663" y="4822825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6804025" y="2636838"/>
            <a:ext cx="11049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>   multiplikace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443663" y="3140075"/>
            <a:ext cx="21637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>    ztráta dislokací na povrchu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6516688" y="3716338"/>
            <a:ext cx="20494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>   imobilizace tvorbou dipólů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6661150" y="42926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>
                <a:cs typeface="Times New Roman" pitchFamily="18" charset="0"/>
              </a:rPr>
              <a:t>  anihilace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200">
                <a:cs typeface="Times New Roman" pitchFamily="18" charset="0"/>
              </a:rPr>
              <a:t>	</a:t>
            </a:r>
            <a:endParaRPr lang="en-GB" altLang="cs-CZ" sz="1800"/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-474663" y="8499475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1979613" y="6237288"/>
            <a:ext cx="50403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200">
                <a:cs typeface="Times New Roman" pitchFamily="18" charset="0"/>
              </a:rPr>
              <a:t>volné parametry: v</a:t>
            </a:r>
            <a:r>
              <a:rPr lang="fr-FR" altLang="cs-CZ" sz="1200" baseline="-30000">
                <a:cs typeface="Times New Roman" pitchFamily="18" charset="0"/>
              </a:rPr>
              <a:t>0</a:t>
            </a:r>
            <a:r>
              <a:rPr lang="fr-FR" altLang="cs-CZ" sz="1200">
                <a:cs typeface="Times New Roman" pitchFamily="18" charset="0"/>
              </a:rPr>
              <a:t>, m, </a:t>
            </a:r>
            <a:r>
              <a:rPr lang="fr-FR" altLang="cs-CZ" sz="1200">
                <a:latin typeface="Symbol" pitchFamily="18" charset="2"/>
                <a:cs typeface="Times New Roman" pitchFamily="18" charset="0"/>
              </a:rPr>
              <a:t>D</a:t>
            </a:r>
            <a:r>
              <a:rPr lang="fr-FR" altLang="cs-CZ" sz="1200">
                <a:cs typeface="Times New Roman" pitchFamily="18" charset="0"/>
              </a:rPr>
              <a:t>G, </a:t>
            </a:r>
            <a:r>
              <a:rPr lang="fr-FR" altLang="cs-CZ" sz="1200">
                <a:latin typeface="Symbol" pitchFamily="18" charset="2"/>
                <a:cs typeface="Times New Roman" pitchFamily="18" charset="0"/>
              </a:rPr>
              <a:t>a</a:t>
            </a:r>
            <a:r>
              <a:rPr lang="fr-FR" altLang="cs-CZ" sz="1200">
                <a:cs typeface="Times New Roman" pitchFamily="18" charset="0"/>
              </a:rPr>
              <a:t>, K</a:t>
            </a:r>
            <a:r>
              <a:rPr lang="fr-FR" altLang="cs-CZ" sz="1200" baseline="-30000">
                <a:cs typeface="Times New Roman" pitchFamily="18" charset="0"/>
              </a:rPr>
              <a:t>multi</a:t>
            </a:r>
            <a:r>
              <a:rPr lang="fr-FR" altLang="cs-CZ" sz="1200">
                <a:cs typeface="Times New Roman" pitchFamily="18" charset="0"/>
              </a:rPr>
              <a:t>, K</a:t>
            </a:r>
            <a:r>
              <a:rPr lang="fr-FR" altLang="cs-CZ" sz="1200" baseline="-30000">
                <a:cs typeface="Times New Roman" pitchFamily="18" charset="0"/>
              </a:rPr>
              <a:t>dip</a:t>
            </a:r>
            <a:r>
              <a:rPr lang="fr-FR" altLang="cs-CZ" sz="1200">
                <a:cs typeface="Times New Roman" pitchFamily="18" charset="0"/>
              </a:rPr>
              <a:t>, K</a:t>
            </a:r>
            <a:r>
              <a:rPr lang="fr-FR" altLang="cs-CZ" sz="1200" baseline="-30000">
                <a:cs typeface="Times New Roman" pitchFamily="18" charset="0"/>
              </a:rPr>
              <a:t>an</a:t>
            </a:r>
            <a:endParaRPr lang="fr-FR" altLang="cs-CZ" sz="1800"/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3635375" y="1700213"/>
            <a:ext cx="785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/>
              <a:t>hustota</a:t>
            </a:r>
            <a:r>
              <a:rPr lang="en-GB" altLang="cs-CZ" sz="1200" b="1" u="sng">
                <a:cs typeface="Times New Roman" pitchFamily="18" charset="0"/>
              </a:rPr>
              <a:t>: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8950"/>
            <a:ext cx="8713788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735013"/>
            <a:ext cx="79375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5-1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2468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771775" y="47625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SUPERPLASTICITA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468313" y="4508500"/>
            <a:ext cx="33115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/>
              <a:t> pro T </a:t>
            </a:r>
            <a:r>
              <a:rPr lang="en-US" altLang="cs-CZ" sz="1800"/>
              <a:t>&gt; 0.5 T</a:t>
            </a:r>
            <a:r>
              <a:rPr lang="en-US" altLang="cs-CZ" sz="1800" baseline="-25000"/>
              <a:t>m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1800" baseline="-25000"/>
              <a:t> </a:t>
            </a:r>
            <a:r>
              <a:rPr lang="en-US" altLang="cs-CZ" sz="1800"/>
              <a:t>pro mal</a:t>
            </a:r>
            <a:r>
              <a:rPr lang="cs-CZ" altLang="cs-CZ" sz="1800"/>
              <a:t>á d</a:t>
            </a:r>
            <a:endParaRPr lang="cs-CZ" altLang="cs-CZ" sz="1800" baseline="-2500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916238" y="4581525"/>
            <a:ext cx="5111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Nízkorychlostní superplasticita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pokluz po hranicích zrn doprovázený difúzí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a/nebo dislokačním skluzem/šplhem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Vysokorychlostní superplasticita : natavení hranic zrn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creepcur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12875"/>
            <a:ext cx="88931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86020" name="Object 5"/>
          <p:cNvGraphicFramePr>
            <a:graphicFrameLocks noChangeAspect="1"/>
          </p:cNvGraphicFramePr>
          <p:nvPr/>
        </p:nvGraphicFramePr>
        <p:xfrm>
          <a:off x="1042988" y="4902200"/>
          <a:ext cx="26638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9" name="Rovnice" r:id="rId4" imgW="787400" imgH="228600" progId="Equation.3">
                  <p:embed/>
                </p:oleObj>
              </mc:Choice>
              <mc:Fallback>
                <p:oleObj name="Rovnice" r:id="rId4" imgW="7874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902200"/>
                        <a:ext cx="266382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2771775" y="476250"/>
            <a:ext cx="4032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800" b="1">
                <a:solidFill>
                  <a:schemeClr val="accent2"/>
                </a:solidFill>
              </a:rPr>
              <a:t>CREEP  (TE</a:t>
            </a:r>
            <a:r>
              <a:rPr lang="cs-CZ" altLang="cs-CZ" sz="2800" b="1">
                <a:solidFill>
                  <a:schemeClr val="accent2"/>
                </a:solidFill>
              </a:rPr>
              <a:t>ČENÍ)</a:t>
            </a:r>
          </a:p>
        </p:txBody>
      </p:sp>
      <p:sp>
        <p:nvSpPr>
          <p:cNvPr id="86022" name="Text Box 8"/>
          <p:cNvSpPr txBox="1">
            <a:spLocks noChangeArrowheads="1"/>
          </p:cNvSpPr>
          <p:nvPr/>
        </p:nvSpPr>
        <p:spPr bwMode="auto">
          <a:xfrm>
            <a:off x="4695825" y="5105400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 </a:t>
            </a:r>
            <a:r>
              <a:rPr lang="en-US" altLang="cs-CZ" sz="1800"/>
              <a:t>~ 3 ... “class I alloys” </a:t>
            </a:r>
            <a:r>
              <a:rPr lang="cs-CZ" altLang="cs-CZ" sz="1800"/>
              <a:t>	</a:t>
            </a:r>
            <a:r>
              <a:rPr lang="en-US" altLang="cs-CZ" sz="1800"/>
              <a:t>tuh</a:t>
            </a:r>
            <a:r>
              <a:rPr lang="cs-CZ" altLang="cs-CZ" sz="1800"/>
              <a:t>é roztoky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 </a:t>
            </a:r>
            <a:r>
              <a:rPr lang="en-US" altLang="cs-CZ" sz="1800"/>
              <a:t>~ 4-5 ... “class II alloys” </a:t>
            </a:r>
            <a:r>
              <a:rPr lang="cs-CZ" altLang="cs-CZ" sz="1800"/>
              <a:t>	čisté kovy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ncre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003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2271713" y="5876925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 </a:t>
            </a:r>
            <a:r>
              <a:rPr lang="en-US" altLang="cs-CZ" sz="1800"/>
              <a:t>~ 3 ... “class I alloys” </a:t>
            </a:r>
            <a:r>
              <a:rPr lang="cs-CZ" altLang="cs-CZ" sz="1800"/>
              <a:t>	</a:t>
            </a:r>
            <a:r>
              <a:rPr lang="en-US" altLang="cs-CZ" sz="1800"/>
              <a:t>tuh</a:t>
            </a:r>
            <a:r>
              <a:rPr lang="cs-CZ" altLang="cs-CZ" sz="1800"/>
              <a:t>é roztoky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 </a:t>
            </a:r>
            <a:r>
              <a:rPr lang="en-US" altLang="cs-CZ" sz="1800"/>
              <a:t>~ 4-5 ... “class II alloys” </a:t>
            </a:r>
            <a:r>
              <a:rPr lang="cs-CZ" altLang="cs-CZ" sz="1800"/>
              <a:t>	čisté kovy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masinacre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624013"/>
            <a:ext cx="425450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1763713" y="404813"/>
            <a:ext cx="4032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800" b="1">
                <a:solidFill>
                  <a:schemeClr val="accent2"/>
                </a:solidFill>
              </a:rPr>
              <a:t>CREEP</a:t>
            </a:r>
            <a:r>
              <a:rPr lang="cs-CZ" altLang="cs-CZ" sz="2800" b="1">
                <a:solidFill>
                  <a:schemeClr val="accent2"/>
                </a:solidFill>
              </a:rPr>
              <a:t>OVÉ  STROJE</a:t>
            </a:r>
          </a:p>
        </p:txBody>
      </p:sp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468313" y="3141663"/>
            <a:ext cx="305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konstantní síla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konstantní skutečné napětí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5705475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779838" y="549275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DIFÚZE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89094" name="Object 6"/>
          <p:cNvGraphicFramePr>
            <a:graphicFrameLocks noChangeAspect="1"/>
          </p:cNvGraphicFramePr>
          <p:nvPr/>
        </p:nvGraphicFramePr>
        <p:xfrm>
          <a:off x="2933700" y="4652963"/>
          <a:ext cx="2052638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1" name="Rovnice" r:id="rId4" imgW="1218671" imgH="253890" progId="Equation.3">
                  <p:embed/>
                </p:oleObj>
              </mc:Choice>
              <mc:Fallback>
                <p:oleObj name="Rovnice" r:id="rId4" imgW="1218671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4652963"/>
                        <a:ext cx="2052638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15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1. Fickův zákon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84213" y="5229225"/>
            <a:ext cx="215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2. Fickův zákon</a:t>
            </a: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89098" name="Object 10"/>
          <p:cNvGraphicFramePr>
            <a:graphicFrameLocks noChangeAspect="1"/>
          </p:cNvGraphicFramePr>
          <p:nvPr/>
        </p:nvGraphicFramePr>
        <p:xfrm>
          <a:off x="3059113" y="5157788"/>
          <a:ext cx="1512887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2" name="Equation" r:id="rId6" imgW="850531" imgH="241195" progId="Equation.3">
                  <p:embed/>
                </p:oleObj>
              </mc:Choice>
              <mc:Fallback>
                <p:oleObj name="Equation" r:id="rId6" imgW="850531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157788"/>
                        <a:ext cx="1512887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816100" y="2800350"/>
            <a:ext cx="283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Video – deformace vzo</a:t>
            </a:r>
            <a:r>
              <a:rPr lang="cs-CZ" altLang="cs-CZ" sz="1800"/>
              <a:t>r</a:t>
            </a:r>
            <a:r>
              <a:rPr lang="en-US" altLang="cs-CZ" sz="1800"/>
              <a:t>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76225"/>
            <a:ext cx="73533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luag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47529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fluage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141663"/>
            <a:ext cx="48291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63575" y="5032375"/>
            <a:ext cx="210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Cobleův creep: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difúze po hranicích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3635375" y="404813"/>
            <a:ext cx="2303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ÚNAVA</a:t>
            </a:r>
          </a:p>
        </p:txBody>
      </p:sp>
      <p:pic>
        <p:nvPicPr>
          <p:cNvPr id="92163" name="Picture 5" descr="fatigue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56165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2051050" y="1052513"/>
            <a:ext cx="461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poškození materiálu opakovanou deformací</a:t>
            </a:r>
          </a:p>
        </p:txBody>
      </p:sp>
      <p:sp>
        <p:nvSpPr>
          <p:cNvPr id="92165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92166" name="Object 7"/>
          <p:cNvGraphicFramePr>
            <a:graphicFrameLocks noChangeAspect="1"/>
          </p:cNvGraphicFramePr>
          <p:nvPr/>
        </p:nvGraphicFramePr>
        <p:xfrm>
          <a:off x="7308850" y="3284538"/>
          <a:ext cx="125888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3" name="Rovnice" r:id="rId4" imgW="672808" imgH="431613" progId="Equation.3">
                  <p:embed/>
                </p:oleObj>
              </mc:Choice>
              <mc:Fallback>
                <p:oleObj name="Rovnice" r:id="rId4" imgW="672808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3284538"/>
                        <a:ext cx="1258888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atigu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424862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87" name="Object 5"/>
          <p:cNvGraphicFramePr>
            <a:graphicFrameLocks noChangeAspect="1"/>
          </p:cNvGraphicFramePr>
          <p:nvPr/>
        </p:nvGraphicFramePr>
        <p:xfrm>
          <a:off x="4284663" y="4221163"/>
          <a:ext cx="125888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4" name="Rovnice" r:id="rId4" imgW="672808" imgH="431613" progId="Equation.3">
                  <p:embed/>
                </p:oleObj>
              </mc:Choice>
              <mc:Fallback>
                <p:oleObj name="Rovnice" r:id="rId4" imgW="672808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221163"/>
                        <a:ext cx="1258887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33600"/>
            <a:ext cx="6192838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Line 3"/>
          <p:cNvSpPr>
            <a:spLocks noChangeShapeType="1"/>
          </p:cNvSpPr>
          <p:nvPr/>
        </p:nvSpPr>
        <p:spPr bwMode="auto">
          <a:xfrm>
            <a:off x="468313" y="2852738"/>
            <a:ext cx="81359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23850" y="22764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cs-CZ" sz="1800"/>
              <a:t>Technological</a:t>
            </a:r>
            <a:endParaRPr lang="cs-CZ" altLang="cs-CZ" sz="1800"/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468313" y="43656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cs-CZ" sz="1800"/>
              <a:t>Physical</a:t>
            </a:r>
            <a:endParaRPr lang="cs-CZ" altLang="cs-CZ" sz="1800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476375" y="836613"/>
            <a:ext cx="6048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b="1">
                <a:solidFill>
                  <a:schemeClr val="accent2"/>
                </a:solidFill>
                <a:latin typeface="Times New Roman" pitchFamily="18" charset="0"/>
              </a:rPr>
              <a:t>F</a:t>
            </a:r>
            <a:r>
              <a:rPr lang="en-US" altLang="cs-CZ" sz="2400" b="1">
                <a:solidFill>
                  <a:schemeClr val="accent2"/>
                </a:solidFill>
                <a:latin typeface="Times New Roman" pitchFamily="18" charset="0"/>
              </a:rPr>
              <a:t>ATIGUE DAMAGE ACCUMULATION</a:t>
            </a:r>
            <a:r>
              <a:rPr lang="cs-CZ" altLang="cs-CZ" sz="2400" b="1"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331913" y="476250"/>
            <a:ext cx="691356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chemeClr val="accent2"/>
                </a:solidFill>
                <a:latin typeface="Times New Roman" pitchFamily="18" charset="0"/>
              </a:rPr>
              <a:t>I</a:t>
            </a: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NI</a:t>
            </a:r>
            <a:r>
              <a:rPr lang="en-US" altLang="cs-CZ" sz="2400" b="1">
                <a:solidFill>
                  <a:schemeClr val="accent2"/>
                </a:solidFill>
                <a:latin typeface="Times New Roman" pitchFamily="18" charset="0"/>
              </a:rPr>
              <a:t>TI</a:t>
            </a: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AL CYCLIC HARDENING / SOFTENING: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a consequence of microstructural evolution</a:t>
            </a:r>
            <a:endParaRPr lang="cs-CZ" altLang="cs-CZ" sz="2400" b="1">
              <a:latin typeface="Bookman Old Style" pitchFamily="18" charset="0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6538912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zebri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365625"/>
            <a:ext cx="3009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149725"/>
            <a:ext cx="17716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ferri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44675"/>
            <a:ext cx="2362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ferri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2400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403350" y="404813"/>
            <a:ext cx="60483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chemeClr val="accent2"/>
                </a:solidFill>
                <a:latin typeface="Times New Roman" pitchFamily="18" charset="0"/>
              </a:rPr>
              <a:t>M</a:t>
            </a: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ICROSTRUCTURE EVOLUTION: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well defined 3D arrangements of dislocations</a:t>
            </a:r>
            <a:r>
              <a:rPr lang="cs-CZ" altLang="cs-CZ" sz="2400" b="1"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395288" y="3500438"/>
          <a:ext cx="3333750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Image" r:id="rId3" imgW="13003175" imgH="11974603" progId="Photoshop.Image.9">
                  <p:embed/>
                </p:oleObj>
              </mc:Choice>
              <mc:Fallback>
                <p:oleObj name="Image" r:id="rId3" imgW="13003175" imgH="11974603" progId="Photoshop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500438"/>
                        <a:ext cx="3333750" cy="307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258888" y="620713"/>
            <a:ext cx="7272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chemeClr val="accent2"/>
                </a:solidFill>
                <a:latin typeface="Times New Roman" pitchFamily="18" charset="0"/>
              </a:rPr>
              <a:t>E</a:t>
            </a: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X</a:t>
            </a:r>
            <a:r>
              <a:rPr lang="en-US" altLang="cs-CZ" sz="2400" b="1">
                <a:solidFill>
                  <a:schemeClr val="accent2"/>
                </a:solidFill>
                <a:latin typeface="Times New Roman" pitchFamily="18" charset="0"/>
              </a:rPr>
              <a:t>T</a:t>
            </a: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RUSIONS / INTRUSIONS / SHORT CRACKS</a:t>
            </a:r>
            <a:r>
              <a:rPr lang="cs-CZ" altLang="cs-CZ" sz="2400" b="1">
                <a:latin typeface="Bookman Old Style" pitchFamily="18" charset="0"/>
              </a:rPr>
              <a:t> </a:t>
            </a:r>
          </a:p>
        </p:txBody>
      </p:sp>
      <p:pic>
        <p:nvPicPr>
          <p:cNvPr id="97284" name="Picture 4" descr="OBR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30003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7285" name="Object 5"/>
          <p:cNvGraphicFramePr>
            <a:graphicFrameLocks noChangeAspect="1"/>
          </p:cNvGraphicFramePr>
          <p:nvPr/>
        </p:nvGraphicFramePr>
        <p:xfrm>
          <a:off x="4140200" y="1484313"/>
          <a:ext cx="4319588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9" name="Image" r:id="rId6" imgW="4320000" imgH="4619221" progId="Photoshop.Image.9">
                  <p:embed/>
                </p:oleObj>
              </mc:Choice>
              <mc:Fallback>
                <p:oleObj name="Image" r:id="rId6" imgW="4320000" imgH="4619221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484313"/>
                        <a:ext cx="4319588" cy="461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345362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042988" y="333375"/>
            <a:ext cx="7272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cs-CZ" altLang="cs-CZ" sz="2400" b="1">
                <a:solidFill>
                  <a:schemeClr val="accent2"/>
                </a:solidFill>
                <a:latin typeface="Times New Roman" pitchFamily="18" charset="0"/>
              </a:rPr>
              <a:t>ONG CRACKS (or macrocraks)</a:t>
            </a:r>
            <a:endParaRPr lang="cs-CZ" altLang="cs-CZ" sz="2400" b="1">
              <a:latin typeface="Bookman Old Style" pitchFamily="18" charset="0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113337" cy="491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604</Words>
  <Application>Microsoft Office PowerPoint</Application>
  <PresentationFormat>Předvádění na obrazovce (4:3)</PresentationFormat>
  <Paragraphs>143</Paragraphs>
  <Slides>99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99</vt:i4>
      </vt:variant>
    </vt:vector>
  </HeadingPairs>
  <TitlesOfParts>
    <vt:vector size="103" baseType="lpstr">
      <vt:lpstr>Výchozí návrh</vt:lpstr>
      <vt:lpstr>Equation</vt:lpstr>
      <vt:lpstr>Rovnice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 – 4%Cu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AV 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UFM</dc:creator>
  <cp:lastModifiedBy>admin</cp:lastModifiedBy>
  <cp:revision>82</cp:revision>
  <dcterms:created xsi:type="dcterms:W3CDTF">2007-02-21T11:15:26Z</dcterms:created>
  <dcterms:modified xsi:type="dcterms:W3CDTF">2019-04-24T07:46:54Z</dcterms:modified>
</cp:coreProperties>
</file>