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3" r:id="rId1"/>
    <p:sldMasterId id="2147483694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92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5424305c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5424305c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6dc0788b74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6dc0788b74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6dc0788b74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6dc0788b74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989e3f5b6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2989e3f5b6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6dc0788b74_0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6dc0788b74_0_7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6dc0788b74_0_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6dc0788b74_0_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6dc0788b7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6dc0788b7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6dc0788b7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6dc0788b7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5424305c16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5424305c16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5424305c16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5424305c16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5424305c16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5424305c16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54254188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54254188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54254188c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5911" y="586509"/>
            <a:ext cx="5529900" cy="293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54254188ca_0_5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54254188ca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54254188ca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54254188c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254254188c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54254188ca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54254188ca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>
  <p:cSld name="Úvodní sníme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8877" y="3087301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500" y="310500"/>
            <a:ext cx="1160208" cy="795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ky, text - dva sloupce">
  <p:cSld name="Obrázky, text - dva sloupc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53999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2"/>
          </p:nvPr>
        </p:nvSpPr>
        <p:spPr>
          <a:xfrm>
            <a:off x="53999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3"/>
          </p:nvPr>
        </p:nvSpPr>
        <p:spPr>
          <a:xfrm>
            <a:off x="540543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4"/>
          </p:nvPr>
        </p:nvSpPr>
        <p:spPr>
          <a:xfrm>
            <a:off x="468845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5"/>
          </p:nvPr>
        </p:nvSpPr>
        <p:spPr>
          <a:xfrm>
            <a:off x="4689002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6"/>
          </p:nvPr>
        </p:nvSpPr>
        <p:spPr>
          <a:xfrm>
            <a:off x="4688459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>
  <p:cSld name="Prázdný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1">
  <p:cSld name="Rozdělovník (alternativní) 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"/>
          </p:nvPr>
        </p:nvSpPr>
        <p:spPr>
          <a:xfrm>
            <a:off x="298877" y="3087301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6" name="Google Shape;96;p13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98" name="Google Shape;98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500" y="310500"/>
            <a:ext cx="1160208" cy="795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- inverzní">
  <p:cSld name="Úvodní snímek - inverzní">
    <p:bg>
      <p:bgPr>
        <a:solidFill>
          <a:srgbClr val="00AF3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"/>
          </p:nvPr>
        </p:nvSpPr>
        <p:spPr>
          <a:xfrm>
            <a:off x="298877" y="3087301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500" y="310500"/>
            <a:ext cx="1160205" cy="795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2">
  <p:cSld name="Rozdělovník (alternativní) 2">
    <p:bg>
      <p:bgPr>
        <a:solidFill>
          <a:srgbClr val="00AF3F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298877" y="3087301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15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500" y="310500"/>
            <a:ext cx="1160205" cy="795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zní s obrázkem">
  <p:cSld name="Inverzní s obrázkem">
    <p:bg>
      <p:bgPr>
        <a:solidFill>
          <a:srgbClr val="00AF3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4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49064" cy="44486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540000" y="4530596"/>
            <a:ext cx="64170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CI slide">
  <p:cSld name="MUNI SCI slide">
    <p:bg>
      <p:bgPr>
        <a:solidFill>
          <a:srgbClr val="00AF3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32154" y="1516350"/>
            <a:ext cx="3079691" cy="211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lide">
  <p:cSld name="MUNI slide">
    <p:bg>
      <p:bgPr>
        <a:solidFill>
          <a:schemeClr val="dk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38217" y="1724200"/>
            <a:ext cx="6543763" cy="16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1828800" lvl="3" indent="-228600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2286000" lvl="4" indent="-22860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98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 1" type="titleOnly">
  <p:cSld name="TITLE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 1" type="blank">
  <p:cSld name="BLANK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>
  <p:cSld name="Úvodní snímek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subTitle" idx="1"/>
          </p:nvPr>
        </p:nvSpPr>
        <p:spPr>
          <a:xfrm>
            <a:off x="298877" y="3087301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 rtl="0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51" name="Google Shape;15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500" y="310500"/>
            <a:ext cx="1160208" cy="795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7" name="Google Shape;15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98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obsah">
  <p:cSld name="Nadpis, podnadpis a obsah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body" idx="1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body" idx="2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porovnání">
  <p:cSld name="Nadpis a porovnání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body" idx="1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9"/>
          <p:cNvSpPr txBox="1">
            <a:spLocks noGrp="1"/>
          </p:cNvSpPr>
          <p:nvPr>
            <p:ph type="body" idx="2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1" name="Google Shape;171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43">
          <p15:clr>
            <a:srgbClr val="FBAE40"/>
          </p15:clr>
        </p15:guide>
        <p15:guide id="2" pos="543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porovnání">
  <p:cSld name="Nadpis, podnadpis a porovnání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body" idx="1"/>
          </p:nvPr>
        </p:nvSpPr>
        <p:spPr>
          <a:xfrm>
            <a:off x="540544" y="972001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0"/>
          <p:cNvSpPr txBox="1">
            <a:spLocks noGrp="1"/>
          </p:cNvSpPr>
          <p:nvPr>
            <p:ph type="body" idx="2"/>
          </p:nvPr>
        </p:nvSpPr>
        <p:spPr>
          <a:xfrm>
            <a:off x="4688459" y="967886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body" idx="3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body" idx="4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0" name="Google Shape;180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extem">
  <p:cSld name="Obrázek s textem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1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1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body" idx="1"/>
          </p:nvPr>
        </p:nvSpPr>
        <p:spPr>
          <a:xfrm>
            <a:off x="5510801" y="1947634"/>
            <a:ext cx="3094200" cy="24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 b="0"/>
            </a:lvl1pPr>
            <a:lvl2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1"/>
          <p:cNvSpPr>
            <a:spLocks noGrp="1"/>
          </p:cNvSpPr>
          <p:nvPr>
            <p:ph type="pic" idx="2"/>
          </p:nvPr>
        </p:nvSpPr>
        <p:spPr>
          <a:xfrm>
            <a:off x="547132" y="1248966"/>
            <a:ext cx="46557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31"/>
          <p:cNvSpPr txBox="1">
            <a:spLocks noGrp="1"/>
          </p:cNvSpPr>
          <p:nvPr>
            <p:ph type="body" idx="3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8" name="Google Shape;18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obsah">
  <p:cSld name="Nadpis, podnadpis a obsah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2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tři sloupce">
  <p:cSld name="Nadpis, podnadpis a tři sloupc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body" idx="1"/>
          </p:nvPr>
        </p:nvSpPr>
        <p:spPr>
          <a:xfrm>
            <a:off x="3330000" y="1269001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93" name="Google Shape;193;p32"/>
          <p:cNvSpPr txBox="1">
            <a:spLocks noGrp="1"/>
          </p:cNvSpPr>
          <p:nvPr>
            <p:ph type="body" idx="2"/>
          </p:nvPr>
        </p:nvSpPr>
        <p:spPr>
          <a:xfrm>
            <a:off x="539999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2"/>
          <p:cNvSpPr txBox="1">
            <a:spLocks noGrp="1"/>
          </p:cNvSpPr>
          <p:nvPr>
            <p:ph type="body" idx="3"/>
          </p:nvPr>
        </p:nvSpPr>
        <p:spPr>
          <a:xfrm>
            <a:off x="33300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2"/>
          <p:cNvSpPr txBox="1">
            <a:spLocks noGrp="1"/>
          </p:cNvSpPr>
          <p:nvPr>
            <p:ph type="body" idx="4"/>
          </p:nvPr>
        </p:nvSpPr>
        <p:spPr>
          <a:xfrm>
            <a:off x="6120900" y="3310702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body" idx="5"/>
          </p:nvPr>
        </p:nvSpPr>
        <p:spPr>
          <a:xfrm>
            <a:off x="540544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2"/>
          <p:cNvSpPr txBox="1">
            <a:spLocks noGrp="1"/>
          </p:cNvSpPr>
          <p:nvPr>
            <p:ph type="body" idx="6"/>
          </p:nvPr>
        </p:nvSpPr>
        <p:spPr>
          <a:xfrm>
            <a:off x="3330356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2"/>
          <p:cNvSpPr txBox="1">
            <a:spLocks noGrp="1"/>
          </p:cNvSpPr>
          <p:nvPr>
            <p:ph type="body" idx="7"/>
          </p:nvPr>
        </p:nvSpPr>
        <p:spPr>
          <a:xfrm>
            <a:off x="612107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body" idx="8"/>
          </p:nvPr>
        </p:nvSpPr>
        <p:spPr>
          <a:xfrm>
            <a:off x="539999" y="1269001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2"/>
          <p:cNvSpPr txBox="1">
            <a:spLocks noGrp="1"/>
          </p:cNvSpPr>
          <p:nvPr>
            <p:ph type="body" idx="9"/>
          </p:nvPr>
        </p:nvSpPr>
        <p:spPr>
          <a:xfrm>
            <a:off x="6120001" y="1269001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2"/>
          <p:cNvSpPr txBox="1">
            <a:spLocks noGrp="1"/>
          </p:cNvSpPr>
          <p:nvPr>
            <p:ph type="body" idx="13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2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03" name="Google Shape;20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8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obsah">
  <p:cSld name="Pouze obsah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207" name="Google Shape;207;p33"/>
          <p:cNvSpPr txBox="1">
            <a:spLocks noGrp="1"/>
          </p:cNvSpPr>
          <p:nvPr>
            <p:ph type="body" idx="1"/>
          </p:nvPr>
        </p:nvSpPr>
        <p:spPr>
          <a:xfrm>
            <a:off x="540000" y="519113"/>
            <a:ext cx="8064900" cy="3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/>
            </a:lvl1pPr>
            <a:lvl2pPr marL="91440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8" name="Google Shape;20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>
  <p:cSld name="Pouze nadpis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4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13" name="Google Shape;213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ky, text - dva sloupce">
  <p:cSld name="Obrázky, text - dva sloupc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>
            <a:spLocks noGrp="1"/>
          </p:cNvSpPr>
          <p:nvPr>
            <p:ph type="body" idx="1"/>
          </p:nvPr>
        </p:nvSpPr>
        <p:spPr>
          <a:xfrm>
            <a:off x="53999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5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5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218" name="Google Shape;218;p35"/>
          <p:cNvSpPr txBox="1">
            <a:spLocks noGrp="1"/>
          </p:cNvSpPr>
          <p:nvPr>
            <p:ph type="body" idx="2"/>
          </p:nvPr>
        </p:nvSpPr>
        <p:spPr>
          <a:xfrm>
            <a:off x="53999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body" idx="3"/>
          </p:nvPr>
        </p:nvSpPr>
        <p:spPr>
          <a:xfrm>
            <a:off x="540543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1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5"/>
          <p:cNvSpPr txBox="1">
            <a:spLocks noGrp="1"/>
          </p:cNvSpPr>
          <p:nvPr>
            <p:ph type="body" idx="4"/>
          </p:nvPr>
        </p:nvSpPr>
        <p:spPr>
          <a:xfrm>
            <a:off x="468845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5"/>
          <p:cNvSpPr txBox="1">
            <a:spLocks noGrp="1"/>
          </p:cNvSpPr>
          <p:nvPr>
            <p:ph type="body" idx="5"/>
          </p:nvPr>
        </p:nvSpPr>
        <p:spPr>
          <a:xfrm>
            <a:off x="4689002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1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5"/>
          <p:cNvSpPr txBox="1">
            <a:spLocks noGrp="1"/>
          </p:cNvSpPr>
          <p:nvPr>
            <p:ph type="body" idx="6"/>
          </p:nvPr>
        </p:nvSpPr>
        <p:spPr>
          <a:xfrm>
            <a:off x="4688459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3" name="Google Shape;22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>
  <p:cSld name="Prázdný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227" name="Google Shape;22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1">
  <p:cSld name="Rozdělovník (alternativní) 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rgbClr val="0000DC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7"/>
          <p:cNvSpPr txBox="1">
            <a:spLocks noGrp="1"/>
          </p:cNvSpPr>
          <p:nvPr>
            <p:ph type="subTitle" idx="1"/>
          </p:nvPr>
        </p:nvSpPr>
        <p:spPr>
          <a:xfrm>
            <a:off x="298877" y="3087301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 rtl="0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2" name="Google Shape;232;p37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3" name="Google Shape;233;p37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500" y="310500"/>
            <a:ext cx="1160208" cy="795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- inverzní">
  <p:cSld name="Úvodní snímek - inverzní">
    <p:bg>
      <p:bgPr>
        <a:solidFill>
          <a:srgbClr val="00AF3F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8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238" name="Google Shape;238;p38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8"/>
          <p:cNvSpPr txBox="1">
            <a:spLocks noGrp="1"/>
          </p:cNvSpPr>
          <p:nvPr>
            <p:ph type="subTitle" idx="1"/>
          </p:nvPr>
        </p:nvSpPr>
        <p:spPr>
          <a:xfrm>
            <a:off x="298877" y="3087301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 rtl="0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40" name="Google Shape;240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500" y="310500"/>
            <a:ext cx="1160205" cy="795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ozdělovník (alternativní) 2">
  <p:cSld name="Rozdělovník (alternativní) 2">
    <p:bg>
      <p:bgPr>
        <a:solidFill>
          <a:srgbClr val="00AF3F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243" name="Google Shape;243;p39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9"/>
          <p:cNvSpPr txBox="1">
            <a:spLocks noGrp="1"/>
          </p:cNvSpPr>
          <p:nvPr>
            <p:ph type="subTitle" idx="1"/>
          </p:nvPr>
        </p:nvSpPr>
        <p:spPr>
          <a:xfrm>
            <a:off x="298877" y="3087301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 rtl="0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39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6" name="Google Shape;246;p39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47" name="Google Shape;247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500" y="310500"/>
            <a:ext cx="1160205" cy="795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zní s obrázkem">
  <p:cSld name="Inverzní s obrázkem">
    <p:bg>
      <p:bgPr>
        <a:solidFill>
          <a:srgbClr val="00AF3F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4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50" name="Google Shape;250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49064" cy="44486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0"/>
          <p:cNvSpPr txBox="1">
            <a:spLocks noGrp="1"/>
          </p:cNvSpPr>
          <p:nvPr>
            <p:ph type="body" idx="1"/>
          </p:nvPr>
        </p:nvSpPr>
        <p:spPr>
          <a:xfrm>
            <a:off x="540000" y="4530596"/>
            <a:ext cx="64170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CI slide">
  <p:cSld name="MUNI SCI slide">
    <p:bg>
      <p:bgPr>
        <a:solidFill>
          <a:srgbClr val="00AF3F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32154" y="1516350"/>
            <a:ext cx="3079691" cy="211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porovnání">
  <p:cSld name="Nadpis a porovnání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43">
          <p15:clr>
            <a:srgbClr val="FBAE40"/>
          </p15:clr>
        </p15:guide>
        <p15:guide id="2" pos="543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NI slide">
  <p:cSld name="MUNI slide">
    <p:bg>
      <p:bgPr>
        <a:solidFill>
          <a:schemeClr val="dk2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38217" y="1724200"/>
            <a:ext cx="6543763" cy="16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marL="1828800" lvl="3" indent="-228600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2286000" lvl="4" indent="-22860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317500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3" name="Google Shape;263;p4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marL="3657600" lvl="7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marL="4114800" lvl="8" indent="-22860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4" name="Google Shape;264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7" name="Google Shape;267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0" name="Google Shape;270;p4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1" name="Google Shape;271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 1" type="titleOnly">
  <p:cSld name="TITLE_ONLY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porovnání">
  <p:cSld name="Nadpis, podnadpis a porovnání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540544" y="972001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688459" y="967886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3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4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extem">
  <p:cSld name="Obrázek s textem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5510801" y="1947634"/>
            <a:ext cx="3094200" cy="24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>
            <a:spLocks noGrp="1"/>
          </p:cNvSpPr>
          <p:nvPr>
            <p:ph type="pic" idx="2"/>
          </p:nvPr>
        </p:nvSpPr>
        <p:spPr>
          <a:xfrm>
            <a:off x="547132" y="1248966"/>
            <a:ext cx="46557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3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tři sloupce">
  <p:cSld name="Nadpis, podnadpis a tři sloupc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3330000" y="1269001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2"/>
          </p:nvPr>
        </p:nvSpPr>
        <p:spPr>
          <a:xfrm>
            <a:off x="539999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3"/>
          </p:nvPr>
        </p:nvSpPr>
        <p:spPr>
          <a:xfrm>
            <a:off x="33300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4"/>
          </p:nvPr>
        </p:nvSpPr>
        <p:spPr>
          <a:xfrm>
            <a:off x="6120900" y="3310702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5"/>
          </p:nvPr>
        </p:nvSpPr>
        <p:spPr>
          <a:xfrm>
            <a:off x="540544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6"/>
          </p:nvPr>
        </p:nvSpPr>
        <p:spPr>
          <a:xfrm>
            <a:off x="3330356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7"/>
          </p:nvPr>
        </p:nvSpPr>
        <p:spPr>
          <a:xfrm>
            <a:off x="612107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8"/>
          </p:nvPr>
        </p:nvSpPr>
        <p:spPr>
          <a:xfrm>
            <a:off x="539999" y="1269001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9"/>
          </p:nvPr>
        </p:nvSpPr>
        <p:spPr>
          <a:xfrm>
            <a:off x="6120001" y="1269001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3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8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obsah">
  <p:cSld name="Pouze obsah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body" idx="1"/>
          </p:nvPr>
        </p:nvSpPr>
        <p:spPr>
          <a:xfrm>
            <a:off x="540000" y="519113"/>
            <a:ext cx="8064900" cy="3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>
  <p:cSld name="Pouze nadpi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77" name="Google Shape;7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0958" y="4536000"/>
            <a:ext cx="650507" cy="445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1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1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8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yscope-explore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8.png"/><Relationship Id="rId5" Type="http://schemas.openxmlformats.org/officeDocument/2006/relationships/hyperlink" Target="https://www.youtube.com/watch?v=a0G7iyz4McM" TargetMode="Externa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myscope.training/EDS_simulator.html" TargetMode="External"/><Relationship Id="rId3" Type="http://schemas.openxmlformats.org/officeDocument/2006/relationships/notesSlide" Target="../notesSlides/notesSlide16.xml"/><Relationship Id="rId7" Type="http://schemas.openxmlformats.org/officeDocument/2006/relationships/hyperlink" Target="https://myscope.training/SEM_simulator.html" TargetMode="Externa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hyperlink" Target="https://myscope.trainin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8"/>
          <p:cNvSpPr txBox="1">
            <a:spLocks noGrp="1"/>
          </p:cNvSpPr>
          <p:nvPr>
            <p:ph type="title"/>
          </p:nvPr>
        </p:nvSpPr>
        <p:spPr>
          <a:xfrm>
            <a:off x="278600" y="1559500"/>
            <a:ext cx="2955600" cy="87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Fakta o elektronové mikroskopii pro žáky (od ZŠ výše)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00"/>
              <a:t>Jana Jurmanová</a:t>
            </a:r>
            <a:endParaRPr sz="2600"/>
          </a:p>
        </p:txBody>
      </p:sp>
      <p:sp>
        <p:nvSpPr>
          <p:cNvPr id="280" name="Google Shape;280;p48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1" name="Google Shape;281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4325" y="54612"/>
            <a:ext cx="5805302" cy="503427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Kriminalistika: GSR - povýstřelová rezidua</a:t>
            </a:r>
            <a:endParaRPr/>
          </a:p>
        </p:txBody>
      </p:sp>
      <p:pic>
        <p:nvPicPr>
          <p:cNvPr id="392" name="Google Shape;39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825" y="3829125"/>
            <a:ext cx="155127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825" y="1113250"/>
            <a:ext cx="6661550" cy="260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2900" y="1601400"/>
            <a:ext cx="1684044" cy="3435177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7"/>
          <p:cNvSpPr txBox="1"/>
          <p:nvPr/>
        </p:nvSpPr>
        <p:spPr>
          <a:xfrm>
            <a:off x="2887850" y="4091525"/>
            <a:ext cx="3671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2"/>
                </a:solidFill>
              </a:rPr>
              <a:t>a řada dalších situací - dopravní nehody,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2"/>
                </a:solidFill>
              </a:rPr>
              <a:t>poškození při výbuchu, mechanické stopy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2"/>
                </a:solidFill>
              </a:rPr>
              <a:t>nástrojů a chemické analýzy…</a:t>
            </a:r>
            <a:endParaRPr>
              <a:solidFill>
                <a:schemeClr val="dk2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8"/>
          <p:cNvSpPr txBox="1">
            <a:spLocks noGrp="1"/>
          </p:cNvSpPr>
          <p:nvPr>
            <p:ph type="title"/>
          </p:nvPr>
        </p:nvSpPr>
        <p:spPr>
          <a:xfrm>
            <a:off x="521500" y="540000"/>
            <a:ext cx="80835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Biologie: lepší rozlišení přináší nové detaily</a:t>
            </a:r>
            <a:endParaRPr/>
          </a:p>
        </p:txBody>
      </p:sp>
      <p:pic>
        <p:nvPicPr>
          <p:cNvPr id="401" name="Google Shape;401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83500"/>
            <a:ext cx="2078979" cy="180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8"/>
          <p:cNvPicPr preferRelativeResize="0"/>
          <p:nvPr/>
        </p:nvPicPr>
        <p:blipFill rotWithShape="1">
          <a:blip r:embed="rId4">
            <a:alphaModFix/>
          </a:blip>
          <a:srcRect r="50683"/>
          <a:stretch/>
        </p:blipFill>
        <p:spPr>
          <a:xfrm>
            <a:off x="152400" y="3062545"/>
            <a:ext cx="2078976" cy="182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8"/>
          <p:cNvPicPr preferRelativeResize="0"/>
          <p:nvPr/>
        </p:nvPicPr>
        <p:blipFill rotWithShape="1">
          <a:blip r:embed="rId5">
            <a:alphaModFix/>
          </a:blip>
          <a:srcRect l="855" r="864"/>
          <a:stretch/>
        </p:blipFill>
        <p:spPr>
          <a:xfrm>
            <a:off x="2391399" y="1199913"/>
            <a:ext cx="4152402" cy="3663813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8"/>
          <p:cNvSpPr txBox="1"/>
          <p:nvPr/>
        </p:nvSpPr>
        <p:spPr>
          <a:xfrm>
            <a:off x="6754225" y="1582400"/>
            <a:ext cx="196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PROČ?</a:t>
            </a:r>
            <a:endParaRPr/>
          </a:p>
        </p:txBody>
      </p:sp>
      <p:cxnSp>
        <p:nvCxnSpPr>
          <p:cNvPr id="405" name="Google Shape;405;p58"/>
          <p:cNvCxnSpPr/>
          <p:nvPr/>
        </p:nvCxnSpPr>
        <p:spPr>
          <a:xfrm>
            <a:off x="1189925" y="2824400"/>
            <a:ext cx="314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6" name="Google Shape;406;p58"/>
          <p:cNvSpPr/>
          <p:nvPr/>
        </p:nvSpPr>
        <p:spPr>
          <a:xfrm>
            <a:off x="1189925" y="2844713"/>
            <a:ext cx="217500" cy="49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7" name="Google Shape;407;p58"/>
          <p:cNvCxnSpPr/>
          <p:nvPr/>
        </p:nvCxnSpPr>
        <p:spPr>
          <a:xfrm>
            <a:off x="1811125" y="4486425"/>
            <a:ext cx="314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8" name="Google Shape;408;p58"/>
          <p:cNvCxnSpPr/>
          <p:nvPr/>
        </p:nvCxnSpPr>
        <p:spPr>
          <a:xfrm>
            <a:off x="1352300" y="4486425"/>
            <a:ext cx="314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58"/>
          <p:cNvCxnSpPr/>
          <p:nvPr/>
        </p:nvCxnSpPr>
        <p:spPr>
          <a:xfrm>
            <a:off x="1496425" y="4486425"/>
            <a:ext cx="314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0" name="Google Shape;410;p58"/>
          <p:cNvSpPr txBox="1"/>
          <p:nvPr/>
        </p:nvSpPr>
        <p:spPr>
          <a:xfrm>
            <a:off x="1352300" y="4155700"/>
            <a:ext cx="3689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2"/>
                </a:solidFill>
              </a:rPr>
              <a:t>20 μm</a:t>
            </a:r>
            <a:endParaRPr/>
          </a:p>
        </p:txBody>
      </p:sp>
      <p:pic>
        <p:nvPicPr>
          <p:cNvPr id="411" name="Google Shape;411;p58"/>
          <p:cNvPicPr preferRelativeResize="0"/>
          <p:nvPr/>
        </p:nvPicPr>
        <p:blipFill rotWithShape="1">
          <a:blip r:embed="rId6">
            <a:alphaModFix/>
          </a:blip>
          <a:srcRect l="18852" t="56928" r="27935"/>
          <a:stretch/>
        </p:blipFill>
        <p:spPr>
          <a:xfrm>
            <a:off x="6703825" y="2076225"/>
            <a:ext cx="2385300" cy="14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8"/>
          <p:cNvSpPr txBox="1"/>
          <p:nvPr/>
        </p:nvSpPr>
        <p:spPr>
          <a:xfrm>
            <a:off x="7042200" y="3478150"/>
            <a:ext cx="2101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skalníky - rub listu musí zůstat suchý, aby se voda nedostala do průduchů </a:t>
            </a:r>
            <a:endParaRPr/>
          </a:p>
        </p:txBody>
      </p:sp>
      <p:sp>
        <p:nvSpPr>
          <p:cNvPr id="413" name="Google Shape;413;p58"/>
          <p:cNvSpPr/>
          <p:nvPr/>
        </p:nvSpPr>
        <p:spPr>
          <a:xfrm>
            <a:off x="2411500" y="4555900"/>
            <a:ext cx="976800" cy="122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4" name="Google Shape;414;p58"/>
          <p:cNvPicPr preferRelativeResize="0"/>
          <p:nvPr/>
        </p:nvPicPr>
        <p:blipFill rotWithShape="1">
          <a:blip r:embed="rId7">
            <a:alphaModFix/>
          </a:blip>
          <a:srcRect l="20949" t="4302" r="17214" b="59050"/>
          <a:stretch/>
        </p:blipFill>
        <p:spPr>
          <a:xfrm>
            <a:off x="7927823" y="1183501"/>
            <a:ext cx="1078128" cy="85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025" y="3700800"/>
            <a:ext cx="1276375" cy="102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59"/>
          <p:cNvSpPr txBox="1">
            <a:spLocks noGrp="1"/>
          </p:cNvSpPr>
          <p:nvPr>
            <p:ph type="title"/>
          </p:nvPr>
        </p:nvSpPr>
        <p:spPr>
          <a:xfrm>
            <a:off x="521500" y="540000"/>
            <a:ext cx="80835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Biologie: lepší rozlišení přináší pochopení</a:t>
            </a:r>
            <a:endParaRPr/>
          </a:p>
        </p:txBody>
      </p:sp>
      <p:sp>
        <p:nvSpPr>
          <p:cNvPr id="421" name="Google Shape;421;p59"/>
          <p:cNvSpPr txBox="1"/>
          <p:nvPr/>
        </p:nvSpPr>
        <p:spPr>
          <a:xfrm>
            <a:off x="7233400" y="1023000"/>
            <a:ext cx="1554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PROČ  A JAK PÁLÍ KOPŘIVA?</a:t>
            </a:r>
            <a:endParaRPr/>
          </a:p>
        </p:txBody>
      </p:sp>
      <p:pic>
        <p:nvPicPr>
          <p:cNvPr id="422" name="Google Shape;42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5097" y="1096100"/>
            <a:ext cx="4383800" cy="38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800" y="1096099"/>
            <a:ext cx="2230249" cy="193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1993" y="3069551"/>
            <a:ext cx="1493925" cy="200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88075" y="1638600"/>
            <a:ext cx="1887576" cy="2831364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59"/>
          <p:cNvSpPr txBox="1"/>
          <p:nvPr/>
        </p:nvSpPr>
        <p:spPr>
          <a:xfrm>
            <a:off x="1278625" y="4215025"/>
            <a:ext cx="27792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solidFill>
                  <a:schemeClr val="dk1"/>
                </a:solidFill>
              </a:rPr>
              <a:t>+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427" name="Google Shape;427;p59"/>
          <p:cNvSpPr/>
          <p:nvPr/>
        </p:nvSpPr>
        <p:spPr>
          <a:xfrm>
            <a:off x="3479875" y="2327550"/>
            <a:ext cx="244200" cy="244200"/>
          </a:xfrm>
          <a:prstGeom prst="ellipse">
            <a:avLst/>
          </a:prstGeom>
          <a:noFill/>
          <a:ln w="952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Chemie: prvkové složení už není záhadou</a:t>
            </a:r>
            <a:endParaRPr/>
          </a:p>
        </p:txBody>
      </p:sp>
      <p:pic>
        <p:nvPicPr>
          <p:cNvPr id="433" name="Google Shape;43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31100"/>
            <a:ext cx="5280000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60"/>
          <p:cNvPicPr preferRelativeResize="0"/>
          <p:nvPr/>
        </p:nvPicPr>
        <p:blipFill rotWithShape="1">
          <a:blip r:embed="rId5">
            <a:alphaModFix/>
          </a:blip>
          <a:srcRect l="-1860" r="-2654"/>
          <a:stretch/>
        </p:blipFill>
        <p:spPr>
          <a:xfrm>
            <a:off x="4390175" y="1031100"/>
            <a:ext cx="4562601" cy="206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4800" y="3246874"/>
            <a:ext cx="1845133" cy="174422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1"/>
          <p:cNvSpPr txBox="1">
            <a:spLocks noGrp="1"/>
          </p:cNvSpPr>
          <p:nvPr>
            <p:ph type="title"/>
          </p:nvPr>
        </p:nvSpPr>
        <p:spPr>
          <a:xfrm>
            <a:off x="530250" y="250225"/>
            <a:ext cx="80835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Archeologie - leonský polopravý drát</a:t>
            </a:r>
            <a:endParaRPr/>
          </a:p>
        </p:txBody>
      </p:sp>
      <p:sp>
        <p:nvSpPr>
          <p:cNvPr id="441" name="Google Shape;441;p61"/>
          <p:cNvSpPr txBox="1"/>
          <p:nvPr/>
        </p:nvSpPr>
        <p:spPr>
          <a:xfrm>
            <a:off x="4974475" y="2719050"/>
            <a:ext cx="40230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Jádro drátku je měděné a jeho obal stříbrný. Jedná se tedy o takzvaný polopravý leonský drát, v němž je jádro z mědi potažené vzácným kovem: zlatem a nebo, jako v tomto případě, stříbrem.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Dokud byl drátek celistvý, byl od pravého stříbrného k nerozeznání. Dámy se tedy mohly pyšnit zdánlivě celostříbrnými síťkami, aniž by se na podvod přišlo.</a:t>
            </a:r>
            <a:endParaRPr/>
          </a:p>
        </p:txBody>
      </p:sp>
      <p:pic>
        <p:nvPicPr>
          <p:cNvPr id="442" name="Google Shape;44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975" y="746425"/>
            <a:ext cx="4162025" cy="425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741325"/>
            <a:ext cx="1814229" cy="18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8625" y="741325"/>
            <a:ext cx="1303804" cy="182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Pro zájemce - jak funguje SEM (</a:t>
            </a:r>
            <a:r>
              <a:rPr lang="cs" u="sng">
                <a:solidFill>
                  <a:schemeClr val="hlink"/>
                </a:solidFill>
                <a:hlinkClick r:id="rId3"/>
              </a:rPr>
              <a:t>https://myscope-explore.org</a:t>
            </a:r>
            <a:r>
              <a:rPr lang="cs"/>
              <a:t>)</a:t>
            </a:r>
            <a:endParaRPr/>
          </a:p>
        </p:txBody>
      </p:sp>
      <p:pic>
        <p:nvPicPr>
          <p:cNvPr id="450" name="Google Shape;450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125" y="1372350"/>
            <a:ext cx="6041874" cy="3443124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62"/>
          <p:cNvSpPr txBox="1"/>
          <p:nvPr/>
        </p:nvSpPr>
        <p:spPr>
          <a:xfrm>
            <a:off x="6623825" y="296900"/>
            <a:ext cx="2320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Strojový překlad je vcelku vyhovující, ale ani text v angličtině není příliš obtížný.</a:t>
            </a:r>
            <a:endParaRPr/>
          </a:p>
        </p:txBody>
      </p:sp>
      <p:sp>
        <p:nvSpPr>
          <p:cNvPr id="452" name="Google Shape;452;p62"/>
          <p:cNvSpPr txBox="1"/>
          <p:nvPr/>
        </p:nvSpPr>
        <p:spPr>
          <a:xfrm>
            <a:off x="6561100" y="1463600"/>
            <a:ext cx="2596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Ještě jedno opakování optika, TEM, SEM na YouTube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5"/>
              </a:rPr>
              <a:t>https://www.youtube.com/watch?v=a0G7iyz4McM</a:t>
            </a:r>
            <a:r>
              <a:rPr lang="c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3" name="Google Shape;453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3400" y="3388275"/>
            <a:ext cx="2520174" cy="1427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/>
              <a:t>Simulátory na všechno, co si chcete z elektronové mikroskopie vyzkoušet :) </a:t>
            </a:r>
            <a:r>
              <a:rPr lang="cs" sz="2700" u="sng">
                <a:solidFill>
                  <a:schemeClr val="hlink"/>
                </a:solidFill>
                <a:hlinkClick r:id="rId4"/>
              </a:rPr>
              <a:t>https://myscope.training/</a:t>
            </a:r>
            <a:r>
              <a:rPr lang="cs" u="sng">
                <a:solidFill>
                  <a:schemeClr val="hlink"/>
                </a:solidFill>
                <a:hlinkClick r:id="rId4"/>
              </a:rPr>
              <a:t> </a:t>
            </a:r>
            <a:endParaRPr/>
          </a:p>
        </p:txBody>
      </p:sp>
      <p:pic>
        <p:nvPicPr>
          <p:cNvPr id="459" name="Google Shape;459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213" y="1686000"/>
            <a:ext cx="4419601" cy="247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5589" y="1994350"/>
            <a:ext cx="4267199" cy="218655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63"/>
          <p:cNvSpPr txBox="1"/>
          <p:nvPr/>
        </p:nvSpPr>
        <p:spPr>
          <a:xfrm>
            <a:off x="639800" y="4321575"/>
            <a:ext cx="722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Doporočuji začít na SEM simulátoru </a:t>
            </a:r>
            <a:r>
              <a:rPr lang="cs" u="sng">
                <a:solidFill>
                  <a:schemeClr val="hlink"/>
                </a:solidFill>
                <a:hlinkClick r:id="rId7"/>
              </a:rPr>
              <a:t>https://myscope.training/SEM_simulator.html</a:t>
            </a:r>
            <a:r>
              <a:rPr lang="cs"/>
              <a:t> a pokračovat na EDS simulátoru </a:t>
            </a:r>
            <a:r>
              <a:rPr lang="cs" u="sng">
                <a:solidFill>
                  <a:schemeClr val="hlink"/>
                </a:solidFill>
                <a:hlinkClick r:id="rId8"/>
              </a:rPr>
              <a:t>https://myscope.training/EDS_simulator.html</a:t>
            </a:r>
            <a:r>
              <a:rPr lang="cs"/>
              <a:t> </a:t>
            </a:r>
            <a:endParaRPr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9"/>
          <p:cNvSpPr txBox="1">
            <a:spLocks noGrp="1"/>
          </p:cNvSpPr>
          <p:nvPr>
            <p:ph type="title"/>
          </p:nvPr>
        </p:nvSpPr>
        <p:spPr>
          <a:xfrm>
            <a:off x="341825" y="532150"/>
            <a:ext cx="87231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Brno - světová metropole elektronové mikroskopie</a:t>
            </a:r>
            <a:endParaRPr/>
          </a:p>
        </p:txBody>
      </p:sp>
      <p:sp>
        <p:nvSpPr>
          <p:cNvPr id="287" name="Google Shape;287;p49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77500" lnSpcReduction="20000"/>
          </a:bodyPr>
          <a:lstStyle/>
          <a:p>
            <a:pPr marL="457200" lvl="0" indent="-35274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2300"/>
              <a:t>Tři firmy vyrábějící elektronové mikroskopy</a:t>
            </a:r>
            <a:endParaRPr sz="2300"/>
          </a:p>
          <a:p>
            <a:pPr marL="457200" lvl="0" indent="-35274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2300"/>
              <a:t>Výzkum vedený už od roku 1947</a:t>
            </a:r>
            <a:endParaRPr sz="2300"/>
          </a:p>
          <a:p>
            <a:pPr marL="457200" lvl="0" indent="-35274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2300"/>
              <a:t>Řada ocenění (zlatá medaile na Světové výstavě v Bruselu 1958)</a:t>
            </a:r>
            <a:endParaRPr sz="2300"/>
          </a:p>
          <a:p>
            <a:pPr marL="457200" lvl="0" indent="-35274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2300"/>
              <a:t>Třetina světové produkce elektronových mikroskopů (700 mikroskopů ročně) a čtvrtina celosvětového obratu</a:t>
            </a:r>
            <a:endParaRPr sz="2300"/>
          </a:p>
          <a:p>
            <a:pPr marL="457200" lvl="0" indent="-35274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2300"/>
              <a:t>Unikátní technická řešení</a:t>
            </a:r>
            <a:endParaRPr sz="2300"/>
          </a:p>
        </p:txBody>
      </p:sp>
      <p:pic>
        <p:nvPicPr>
          <p:cNvPr id="288" name="Google Shape;28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399" y="2642685"/>
            <a:ext cx="3999901" cy="224976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9"/>
          <p:cNvSpPr txBox="1">
            <a:spLocks noGrp="1"/>
          </p:cNvSpPr>
          <p:nvPr>
            <p:ph type="body" idx="4294967295"/>
          </p:nvPr>
        </p:nvSpPr>
        <p:spPr>
          <a:xfrm>
            <a:off x="4832400" y="1017725"/>
            <a:ext cx="4127400" cy="177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/>
              <a:t>“Brněnský mikroskopický ekosystém” =  Thermo Fisher Scientific, TESCAN, Delong Instruments +  Ústav přístrojové techniky AV ČR, vědecké centrum CEITEC, MU, VUT</a:t>
            </a:r>
            <a:endParaRPr sz="1800"/>
          </a:p>
        </p:txBody>
      </p:sp>
      <p:pic>
        <p:nvPicPr>
          <p:cNvPr id="290" name="Google Shape;29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1599" y="43924"/>
            <a:ext cx="1402399" cy="4882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Optické kontra elektronové mikroskopy</a:t>
            </a:r>
            <a:endParaRPr/>
          </a:p>
        </p:txBody>
      </p:sp>
      <p:pic>
        <p:nvPicPr>
          <p:cNvPr id="296" name="Google Shape;29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475" y="1094125"/>
            <a:ext cx="2166326" cy="35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1375" y="1240328"/>
            <a:ext cx="2843746" cy="35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50"/>
          <p:cNvSpPr txBox="1"/>
          <p:nvPr/>
        </p:nvSpPr>
        <p:spPr>
          <a:xfrm>
            <a:off x="1741050" y="1240325"/>
            <a:ext cx="34179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žárovka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skleněné čočky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vzorek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kamera, oko</a:t>
            </a:r>
            <a:endParaRPr sz="2000"/>
          </a:p>
        </p:txBody>
      </p:sp>
      <p:sp>
        <p:nvSpPr>
          <p:cNvPr id="299" name="Google Shape;299;p50"/>
          <p:cNvSpPr/>
          <p:nvPr/>
        </p:nvSpPr>
        <p:spPr>
          <a:xfrm>
            <a:off x="4114773" y="1938448"/>
            <a:ext cx="673200" cy="387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50"/>
          <p:cNvSpPr txBox="1"/>
          <p:nvPr/>
        </p:nvSpPr>
        <p:spPr>
          <a:xfrm>
            <a:off x="4926175" y="1240325"/>
            <a:ext cx="23685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katoda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elmag. čočky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vzorek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stínítko a řada dalších detektorů</a:t>
            </a:r>
            <a:endParaRPr sz="2000"/>
          </a:p>
        </p:txBody>
      </p:sp>
      <p:cxnSp>
        <p:nvCxnSpPr>
          <p:cNvPr id="301" name="Google Shape;301;p50"/>
          <p:cNvCxnSpPr/>
          <p:nvPr/>
        </p:nvCxnSpPr>
        <p:spPr>
          <a:xfrm>
            <a:off x="2293800" y="3395050"/>
            <a:ext cx="37617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2" name="Google Shape;302;p50"/>
          <p:cNvSpPr txBox="1"/>
          <p:nvPr/>
        </p:nvSpPr>
        <p:spPr>
          <a:xfrm>
            <a:off x="2293800" y="3395050"/>
            <a:ext cx="16428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fotony (světlo)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menší rozlišení (200 nm)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topografie (povrch)</a:t>
            </a:r>
            <a:endParaRPr/>
          </a:p>
        </p:txBody>
      </p:sp>
      <p:sp>
        <p:nvSpPr>
          <p:cNvPr id="303" name="Google Shape;303;p50"/>
          <p:cNvSpPr txBox="1"/>
          <p:nvPr/>
        </p:nvSpPr>
        <p:spPr>
          <a:xfrm>
            <a:off x="4711225" y="3395050"/>
            <a:ext cx="2166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elektrony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rozlišení 0,050 nm (a méně)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topografie (povrch),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prvkové složení</a:t>
            </a:r>
            <a:endParaRPr/>
          </a:p>
        </p:txBody>
      </p:sp>
      <p:sp>
        <p:nvSpPr>
          <p:cNvPr id="304" name="Google Shape;304;p50"/>
          <p:cNvSpPr/>
          <p:nvPr/>
        </p:nvSpPr>
        <p:spPr>
          <a:xfrm>
            <a:off x="3865986" y="3999323"/>
            <a:ext cx="673200" cy="387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Transmisní (TEM) a skenovací (SEM) mikroskopy</a:t>
            </a:r>
            <a:endParaRPr/>
          </a:p>
        </p:txBody>
      </p:sp>
      <p:pic>
        <p:nvPicPr>
          <p:cNvPr id="310" name="Google Shape;31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87825"/>
            <a:ext cx="4754075" cy="374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9100" y="1067775"/>
            <a:ext cx="3842487" cy="374577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 umí TEM - zobrazovat jednotlivé atomy!</a:t>
            </a:r>
            <a:endParaRPr/>
          </a:p>
        </p:txBody>
      </p:sp>
      <p:pic>
        <p:nvPicPr>
          <p:cNvPr id="317" name="Google Shape;31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5525" y="894525"/>
            <a:ext cx="3996950" cy="26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800" y="1150925"/>
            <a:ext cx="4094829" cy="2105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25" y="3312698"/>
            <a:ext cx="4069901" cy="1659777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2"/>
          <p:cNvSpPr txBox="1"/>
          <p:nvPr/>
        </p:nvSpPr>
        <p:spPr>
          <a:xfrm>
            <a:off x="4456100" y="3555000"/>
            <a:ext cx="4130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polovodiče (tranzistory)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růst krystalů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/>
              <a:t>medicína - struktura tkání nebo navazování léčiv na nosiče…</a:t>
            </a:r>
            <a:endParaRPr/>
          </a:p>
        </p:txBody>
      </p:sp>
      <p:sp>
        <p:nvSpPr>
          <p:cNvPr id="321" name="Google Shape;321;p52"/>
          <p:cNvSpPr txBox="1"/>
          <p:nvPr/>
        </p:nvSpPr>
        <p:spPr>
          <a:xfrm>
            <a:off x="4847325" y="4601700"/>
            <a:ext cx="400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x příprava vzorků je nesmírně náročná</a:t>
            </a:r>
            <a:endParaRPr/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999" y="767253"/>
            <a:ext cx="2622605" cy="170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7999" y="2469497"/>
            <a:ext cx="2628172" cy="170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999" y="4127710"/>
            <a:ext cx="2628168" cy="85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5493" y="778261"/>
            <a:ext cx="2522806" cy="8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45816" y="1505913"/>
            <a:ext cx="1283651" cy="44205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3"/>
          <p:cNvSpPr/>
          <p:nvPr/>
        </p:nvSpPr>
        <p:spPr>
          <a:xfrm rot="10800000" flipH="1">
            <a:off x="583175" y="2409772"/>
            <a:ext cx="95400" cy="2457300"/>
          </a:xfrm>
          <a:prstGeom prst="upArrow">
            <a:avLst>
              <a:gd name="adj1" fmla="val 50000"/>
              <a:gd name="adj2" fmla="val 10579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850" tIns="72850" rIns="72850" bIns="7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2" name="Google Shape;332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55493" y="1684500"/>
            <a:ext cx="2522802" cy="163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55493" y="3343295"/>
            <a:ext cx="2420275" cy="15661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4" name="Google Shape;334;p53"/>
          <p:cNvCxnSpPr/>
          <p:nvPr/>
        </p:nvCxnSpPr>
        <p:spPr>
          <a:xfrm>
            <a:off x="322657" y="4909413"/>
            <a:ext cx="616500" cy="0"/>
          </a:xfrm>
          <a:prstGeom prst="straightConnector1">
            <a:avLst/>
          </a:prstGeom>
          <a:noFill/>
          <a:ln w="1143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5" name="Google Shape;335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4531633" y="1089978"/>
            <a:ext cx="630452" cy="578653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3"/>
          <p:cNvSpPr/>
          <p:nvPr/>
        </p:nvSpPr>
        <p:spPr>
          <a:xfrm rot="10800000" flipH="1">
            <a:off x="4665898" y="1708909"/>
            <a:ext cx="95400" cy="723000"/>
          </a:xfrm>
          <a:prstGeom prst="upArrow">
            <a:avLst>
              <a:gd name="adj1" fmla="val 50000"/>
              <a:gd name="adj2" fmla="val 10579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850" tIns="72850" rIns="72850" bIns="7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7" name="Google Shape;337;p53"/>
          <p:cNvCxnSpPr/>
          <p:nvPr/>
        </p:nvCxnSpPr>
        <p:spPr>
          <a:xfrm>
            <a:off x="4405380" y="2474249"/>
            <a:ext cx="616500" cy="0"/>
          </a:xfrm>
          <a:prstGeom prst="straightConnector1">
            <a:avLst/>
          </a:prstGeom>
          <a:noFill/>
          <a:ln w="1143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8" name="Google Shape;338;p53"/>
          <p:cNvCxnSpPr/>
          <p:nvPr/>
        </p:nvCxnSpPr>
        <p:spPr>
          <a:xfrm>
            <a:off x="4369589" y="4981541"/>
            <a:ext cx="616500" cy="0"/>
          </a:xfrm>
          <a:prstGeom prst="straightConnector1">
            <a:avLst/>
          </a:prstGeom>
          <a:noFill/>
          <a:ln w="1143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9" name="Google Shape;339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5400000">
            <a:off x="4374737" y="2625877"/>
            <a:ext cx="505890" cy="293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3"/>
          <p:cNvPicPr preferRelativeResize="0"/>
          <p:nvPr/>
        </p:nvPicPr>
        <p:blipFill rotWithShape="1">
          <a:blip r:embed="rId12">
            <a:alphaModFix/>
          </a:blip>
          <a:srcRect t="20293"/>
          <a:stretch/>
        </p:blipFill>
        <p:spPr>
          <a:xfrm>
            <a:off x="234600" y="767253"/>
            <a:ext cx="792468" cy="30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3"/>
          <p:cNvPicPr preferRelativeResize="0"/>
          <p:nvPr/>
        </p:nvPicPr>
        <p:blipFill rotWithShape="1">
          <a:blip r:embed="rId12">
            <a:alphaModFix/>
          </a:blip>
          <a:srcRect t="20293"/>
          <a:stretch/>
        </p:blipFill>
        <p:spPr>
          <a:xfrm>
            <a:off x="4281542" y="767253"/>
            <a:ext cx="792468" cy="306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41670" y="2980819"/>
            <a:ext cx="591711" cy="57864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3"/>
          <p:cNvSpPr/>
          <p:nvPr/>
        </p:nvSpPr>
        <p:spPr>
          <a:xfrm rot="10800000" flipH="1">
            <a:off x="4542278" y="3587379"/>
            <a:ext cx="95400" cy="1307400"/>
          </a:xfrm>
          <a:prstGeom prst="upArrow">
            <a:avLst>
              <a:gd name="adj1" fmla="val 50000"/>
              <a:gd name="adj2" fmla="val 10579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850" tIns="72850" rIns="72850" bIns="7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4" name="Google Shape;344;p53"/>
          <p:cNvCxnSpPr/>
          <p:nvPr/>
        </p:nvCxnSpPr>
        <p:spPr>
          <a:xfrm>
            <a:off x="4264629" y="686126"/>
            <a:ext cx="11100" cy="43806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" name="Google Shape;345;p53"/>
          <p:cNvCxnSpPr/>
          <p:nvPr/>
        </p:nvCxnSpPr>
        <p:spPr>
          <a:xfrm>
            <a:off x="4264629" y="2490840"/>
            <a:ext cx="4482300" cy="123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6" name="Google Shape;346;p53"/>
          <p:cNvSpPr txBox="1"/>
          <p:nvPr/>
        </p:nvSpPr>
        <p:spPr>
          <a:xfrm>
            <a:off x="322650" y="120750"/>
            <a:ext cx="8103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>
                <a:solidFill>
                  <a:schemeClr val="dk2"/>
                </a:solidFill>
              </a:rPr>
              <a:t>Měřítka a velikosti</a:t>
            </a:r>
            <a:endParaRPr sz="3000" b="1">
              <a:solidFill>
                <a:schemeClr val="dk2"/>
              </a:solidFill>
            </a:endParaRPr>
          </a:p>
        </p:txBody>
      </p:sp>
      <p:sp>
        <p:nvSpPr>
          <p:cNvPr id="347" name="Google Shape;347;p53"/>
          <p:cNvSpPr txBox="1"/>
          <p:nvPr/>
        </p:nvSpPr>
        <p:spPr>
          <a:xfrm>
            <a:off x="2346275" y="2916150"/>
            <a:ext cx="276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0000"/>
                </a:solidFill>
              </a:rPr>
              <a:t>tloušťka listu papíru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48" name="Google Shape;348;p53"/>
          <p:cNvSpPr txBox="1"/>
          <p:nvPr/>
        </p:nvSpPr>
        <p:spPr>
          <a:xfrm>
            <a:off x="2310400" y="4666525"/>
            <a:ext cx="276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0000"/>
                </a:solidFill>
              </a:rPr>
              <a:t>10 do listu papíru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49" name="Google Shape;349;p53"/>
          <p:cNvSpPr txBox="1"/>
          <p:nvPr/>
        </p:nvSpPr>
        <p:spPr>
          <a:xfrm>
            <a:off x="6390975" y="2119550"/>
            <a:ext cx="257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0000"/>
                </a:solidFill>
              </a:rPr>
              <a:t>20 do králičího chlupu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50" name="Google Shape;350;p53"/>
          <p:cNvSpPr txBox="1"/>
          <p:nvPr/>
        </p:nvSpPr>
        <p:spPr>
          <a:xfrm>
            <a:off x="6433025" y="3706575"/>
            <a:ext cx="257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0000"/>
                </a:solidFill>
              </a:rPr>
              <a:t>5 do vlnové délky světla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51" name="Google Shape;351;p53"/>
          <p:cNvSpPr txBox="1"/>
          <p:nvPr/>
        </p:nvSpPr>
        <p:spPr>
          <a:xfrm>
            <a:off x="6390975" y="4743300"/>
            <a:ext cx="257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FF0000"/>
                </a:solidFill>
              </a:rPr>
              <a:t>1000 atomů napříč covidem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 umí SEM - 1. zobrazovat</a:t>
            </a:r>
            <a:endParaRPr/>
          </a:p>
        </p:txBody>
      </p:sp>
      <p:sp>
        <p:nvSpPr>
          <p:cNvPr id="357" name="Google Shape;357;p54"/>
          <p:cNvSpPr txBox="1"/>
          <p:nvPr/>
        </p:nvSpPr>
        <p:spPr>
          <a:xfrm>
            <a:off x="521500" y="1017725"/>
            <a:ext cx="792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Obrázky jsou ve srovnání s optickými jiné - větší hloubka ostrosti, větší zvětšení</a:t>
            </a:r>
            <a:endParaRPr/>
          </a:p>
        </p:txBody>
      </p:sp>
      <p:pic>
        <p:nvPicPr>
          <p:cNvPr id="358" name="Google Shape;35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175" y="1417925"/>
            <a:ext cx="2093100" cy="15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963" y="3020337"/>
            <a:ext cx="2071525" cy="177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4"/>
          <p:cNvPicPr preferRelativeResize="0"/>
          <p:nvPr/>
        </p:nvPicPr>
        <p:blipFill rotWithShape="1">
          <a:blip r:embed="rId6">
            <a:alphaModFix/>
          </a:blip>
          <a:srcRect t="5150" r="3025"/>
          <a:stretch/>
        </p:blipFill>
        <p:spPr>
          <a:xfrm>
            <a:off x="4105975" y="1398725"/>
            <a:ext cx="2093100" cy="15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61200" y="1444175"/>
            <a:ext cx="2318970" cy="1527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4"/>
          <p:cNvPicPr preferRelativeResize="0"/>
          <p:nvPr/>
        </p:nvPicPr>
        <p:blipFill rotWithShape="1">
          <a:blip r:embed="rId8">
            <a:alphaModFix/>
          </a:blip>
          <a:srcRect l="50556" t="5150"/>
          <a:stretch/>
        </p:blipFill>
        <p:spPr>
          <a:xfrm>
            <a:off x="6243775" y="2998222"/>
            <a:ext cx="2432275" cy="1647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38501" y="3010913"/>
            <a:ext cx="2071525" cy="179881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4"/>
          <p:cNvSpPr txBox="1"/>
          <p:nvPr/>
        </p:nvSpPr>
        <p:spPr>
          <a:xfrm>
            <a:off x="2950800" y="1804075"/>
            <a:ext cx="109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 je na obrázcích?</a:t>
            </a:r>
            <a:endParaRPr/>
          </a:p>
        </p:txBody>
      </p:sp>
      <p:sp>
        <p:nvSpPr>
          <p:cNvPr id="365" name="Google Shape;365;p54"/>
          <p:cNvSpPr txBox="1"/>
          <p:nvPr/>
        </p:nvSpPr>
        <p:spPr>
          <a:xfrm>
            <a:off x="4980288" y="3339425"/>
            <a:ext cx="1093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Pozor,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skutečnost je přibarvená! :)</a:t>
            </a:r>
            <a:endParaRPr/>
          </a:p>
        </p:txBody>
      </p:sp>
      <p:sp>
        <p:nvSpPr>
          <p:cNvPr id="366" name="Google Shape;366;p54"/>
          <p:cNvSpPr txBox="1"/>
          <p:nvPr/>
        </p:nvSpPr>
        <p:spPr>
          <a:xfrm rot="10800000" flipH="1">
            <a:off x="-690025" y="4808925"/>
            <a:ext cx="3533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900"/>
              <a:t>rozsivky (hnědé řasy s křemičitou kostrou)</a:t>
            </a:r>
            <a:endParaRPr sz="900"/>
          </a:p>
        </p:txBody>
      </p:sp>
      <p:sp>
        <p:nvSpPr>
          <p:cNvPr id="367" name="Google Shape;367;p54"/>
          <p:cNvSpPr txBox="1"/>
          <p:nvPr/>
        </p:nvSpPr>
        <p:spPr>
          <a:xfrm rot="10800000" flipH="1">
            <a:off x="5142950" y="4732725"/>
            <a:ext cx="3533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900"/>
              <a:t>lidské červené krvinky (s bakteriemi)</a:t>
            </a:r>
            <a:endParaRPr sz="900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 umí SEM - 2. určovat prvkové složení</a:t>
            </a:r>
            <a:endParaRPr/>
          </a:p>
        </p:txBody>
      </p:sp>
      <p:sp>
        <p:nvSpPr>
          <p:cNvPr id="373" name="Google Shape;373;p55"/>
          <p:cNvSpPr txBox="1"/>
          <p:nvPr/>
        </p:nvSpPr>
        <p:spPr>
          <a:xfrm>
            <a:off x="521500" y="1017725"/>
            <a:ext cx="792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Víme, z jakých prvků jsou vzorky složeny:</a:t>
            </a:r>
            <a:endParaRPr/>
          </a:p>
        </p:txBody>
      </p:sp>
      <p:pic>
        <p:nvPicPr>
          <p:cNvPr id="374" name="Google Shape;37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175" y="86488"/>
            <a:ext cx="1381776" cy="185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500" y="1382050"/>
            <a:ext cx="1497222" cy="144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125" y="2864425"/>
            <a:ext cx="2851025" cy="22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5"/>
          <p:cNvPicPr preferRelativeResize="0"/>
          <p:nvPr/>
        </p:nvPicPr>
        <p:blipFill rotWithShape="1">
          <a:blip r:embed="rId6">
            <a:alphaModFix/>
          </a:blip>
          <a:srcRect t="18981" r="12952" b="7217"/>
          <a:stretch/>
        </p:blipFill>
        <p:spPr>
          <a:xfrm>
            <a:off x="3255850" y="2374750"/>
            <a:ext cx="5576450" cy="266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5"/>
          <p:cNvPicPr preferRelativeResize="0"/>
          <p:nvPr/>
        </p:nvPicPr>
        <p:blipFill rotWithShape="1">
          <a:blip r:embed="rId7">
            <a:alphaModFix/>
          </a:blip>
          <a:srcRect t="169" b="179"/>
          <a:stretch/>
        </p:blipFill>
        <p:spPr>
          <a:xfrm>
            <a:off x="7057925" y="3444075"/>
            <a:ext cx="1698250" cy="129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5"/>
          <p:cNvPicPr preferRelativeResize="0"/>
          <p:nvPr/>
        </p:nvPicPr>
        <p:blipFill rotWithShape="1">
          <a:blip r:embed="rId8">
            <a:alphaModFix/>
          </a:blip>
          <a:srcRect t="3966"/>
          <a:stretch/>
        </p:blipFill>
        <p:spPr>
          <a:xfrm>
            <a:off x="4126300" y="874325"/>
            <a:ext cx="2642246" cy="142195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5"/>
          <p:cNvSpPr txBox="1"/>
          <p:nvPr/>
        </p:nvSpPr>
        <p:spPr>
          <a:xfrm>
            <a:off x="7494000" y="2013400"/>
            <a:ext cx="165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700"/>
              <a:t>max hloubka- králičí chlup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Kde se SEM používá? - několik příkladů</a:t>
            </a:r>
            <a:endParaRPr/>
          </a:p>
        </p:txBody>
      </p:sp>
      <p:pic>
        <p:nvPicPr>
          <p:cNvPr id="386" name="Google Shape;38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1375" y="1017725"/>
            <a:ext cx="5732049" cy="384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088a2266-373d-4765-b394-b01750d9969d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ype&gt;2&lt;/Type&gt;&#10;  &lt;Mode&gt;0&lt;/Mode&gt;&#10;  &lt;FOption&gt;0&lt;/FOption&gt;&#10;&lt;/Question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07b2afef-c18a-4dae-901e-5e993291042d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a5e3aabb-0280-4a1b-95f1-4ea4c759e59c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9c07c41c-3a51-433d-be58-2dfb0b50e193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de59acd1-4ed7-42f1-a7f4-556dd9f3f3bd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e2c66749-c2f6-4746-8e43-92afe6a0bafc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5bc3c550-0f42-4c87-a7f9-c38514addf7f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5664f653-631a-48aa-8b2d-940f04c3cec0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50a42c59-0587-4deb-957d-acb2d8fe2e18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</Words>
  <Application>Microsoft Office PowerPoint</Application>
  <PresentationFormat>Předvádění na obrazovce (16:9)</PresentationFormat>
  <Paragraphs>71</Paragraphs>
  <Slides>16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Tahoma</vt:lpstr>
      <vt:lpstr>Arial</vt:lpstr>
      <vt:lpstr>Times New Roman</vt:lpstr>
      <vt:lpstr>Noto Sans Symbols</vt:lpstr>
      <vt:lpstr>Prezentace_MU_CZ</vt:lpstr>
      <vt:lpstr>Prezentace_MU_CZ</vt:lpstr>
      <vt:lpstr>Fakta o elektronové mikroskopii pro žáky (od ZŠ výše)  Jana Jurmanová</vt:lpstr>
      <vt:lpstr>Brno - světová metropole elektronové mikroskopie</vt:lpstr>
      <vt:lpstr>Optické kontra elektronové mikroskopy</vt:lpstr>
      <vt:lpstr>Transmisní (TEM) a skenovací (SEM) mikroskopy</vt:lpstr>
      <vt:lpstr>Co umí TEM - zobrazovat jednotlivé atomy!</vt:lpstr>
      <vt:lpstr>Prezentace aplikace PowerPoint</vt:lpstr>
      <vt:lpstr>Co umí SEM - 1. zobrazovat</vt:lpstr>
      <vt:lpstr>Co umí SEM - 2. určovat prvkové složení</vt:lpstr>
      <vt:lpstr>Kde se SEM používá? - několik příkladů</vt:lpstr>
      <vt:lpstr>Kriminalistika: GSR - povýstřelová rezidua</vt:lpstr>
      <vt:lpstr>Biologie: lepší rozlišení přináší nové detaily</vt:lpstr>
      <vt:lpstr>Biologie: lepší rozlišení přináší pochopení</vt:lpstr>
      <vt:lpstr>Chemie: prvkové složení už není záhadou</vt:lpstr>
      <vt:lpstr>Archeologie - leonský polopravý drát</vt:lpstr>
      <vt:lpstr>Pro zájemce - jak funguje SEM (https://myscope-explore.org)</vt:lpstr>
      <vt:lpstr>Simulátory na všechno, co si chcete z elektronové mikroskopie vyzkoušet :) https://myscope.training/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Fakta o elektronové mikroskopii pro žáky (od ZŠ výše)  Jana Jurmanová</dc:title>
  <cp:lastModifiedBy>Jana Jurmanová</cp:lastModifiedBy>
  <cp:revision>1</cp:revision>
  <dcterms:modified xsi:type="dcterms:W3CDTF">2023-11-15T18:38:18Z</dcterms:modified>
</cp:coreProperties>
</file>