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326" r:id="rId6"/>
    <p:sldId id="258" r:id="rId7"/>
    <p:sldId id="259" r:id="rId8"/>
    <p:sldId id="325" r:id="rId9"/>
    <p:sldId id="268" r:id="rId10"/>
    <p:sldId id="347" r:id="rId11"/>
    <p:sldId id="311" r:id="rId12"/>
    <p:sldId id="313" r:id="rId13"/>
    <p:sldId id="327" r:id="rId14"/>
    <p:sldId id="261" r:id="rId15"/>
    <p:sldId id="312" r:id="rId16"/>
    <p:sldId id="333" r:id="rId17"/>
    <p:sldId id="300" r:id="rId18"/>
    <p:sldId id="265" r:id="rId19"/>
    <p:sldId id="324" r:id="rId20"/>
    <p:sldId id="328" r:id="rId21"/>
    <p:sldId id="329" r:id="rId22"/>
    <p:sldId id="330" r:id="rId23"/>
    <p:sldId id="331" r:id="rId24"/>
    <p:sldId id="301" r:id="rId25"/>
    <p:sldId id="332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6" r:id="rId34"/>
    <p:sldId id="345" r:id="rId35"/>
    <p:sldId id="305" r:id="rId36"/>
    <p:sldId id="314" r:id="rId37"/>
    <p:sldId id="334" r:id="rId38"/>
    <p:sldId id="302" r:id="rId39"/>
    <p:sldId id="315" r:id="rId40"/>
    <p:sldId id="322" r:id="rId41"/>
    <p:sldId id="308" r:id="rId42"/>
    <p:sldId id="316" r:id="rId43"/>
    <p:sldId id="335" r:id="rId44"/>
    <p:sldId id="336" r:id="rId45"/>
    <p:sldId id="337" r:id="rId46"/>
    <p:sldId id="280" r:id="rId47"/>
    <p:sldId id="293" r:id="rId48"/>
    <p:sldId id="282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6" autoAdjust="0"/>
    <p:restoredTop sz="94660"/>
  </p:normalViewPr>
  <p:slideViewPr>
    <p:cSldViewPr snapToGrid="0">
      <p:cViewPr>
        <p:scale>
          <a:sx n="63" d="100"/>
          <a:sy n="63" d="100"/>
        </p:scale>
        <p:origin x="8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272B2-F8D4-486B-95E5-6E193D6E8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279FFF-8C8C-4F1E-BD5F-F71442049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22A4C3-222C-4DC3-8719-5A0225B4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D4C66B-8117-499A-94E8-ED39C7C6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4674BF-B74F-4DD4-9BD9-CD02D21B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13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086C7-C681-4C25-82A8-9B22EBD1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C0AE04-64A4-4F93-B3EB-6ED95ED37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87915E-FAF4-4510-8342-DE79A70D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07C36F-6CE9-4309-ABEC-F30D7E4A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F5D81C-30C7-433C-9F28-B1F7FB10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64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8FAAA16-E9F9-491B-8D82-3411535E2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32E6AC-C0CC-4581-BA89-20BDBE2CD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B2AED2-C89E-47ED-871F-66625418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FB2219-7238-4E4F-B183-598A8FD1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521974-3B8F-4C06-966A-981B61AE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18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41B31E-312A-4D44-8914-1A17DC18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36BD88-2517-4B7C-A979-76C2319B3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600DB8-8C70-46D4-8912-27F98254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620A9B-FFA8-4DDC-9A9E-D0AD0618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3ECEEA-07B9-45CA-93FE-E98EF11F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63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847FF6-0CD7-4044-AEAF-B76C67F0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D8AB5B-A641-4CC5-BA0B-2531B0940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56ED0E-8AAC-4E7C-9034-B8282305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903656-5064-4A19-9445-5B4BD779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3569B7-9AE2-4A4A-94AC-5ADCED57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2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9B5A-6ACF-4E0D-B098-FA1028ED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D8FD5A-4175-4E42-A362-797A25BCC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35042B-ECAD-4D59-9268-E476BABD3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246F75-87C2-4DB8-BE8D-F5028537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1A028A-D14C-4473-B6D2-96DCE7ED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44D67F-D0D2-41FF-84E5-3814C362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85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03AD4-7A7A-4627-8E27-0B467B7E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B18AC7-A8F5-4996-A904-54AAE3870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8829C9-36F2-4E81-BD67-9B6E023C2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0170FC6-52E3-42CA-910F-EFDD5B2DF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A961423-94C2-4A6D-A07D-8643C4990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B10BEF0-FDD8-4756-938B-A19C1C8B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99AD286-E448-4F04-BDF0-C7229958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EF79EC8-7E92-4C5D-A45F-3191D9AF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30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78894-C39D-4732-AB5B-C2610A7E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C4312BD-E5D7-4D62-9350-C4F563FD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FD2719-FDAD-4F57-B151-2862809C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C850F0F-1126-4D8F-81BE-2AAEF8D5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91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FDC6B6-A875-4DF8-8A6C-1C74A062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37F1745-7650-48FB-AA14-2983F0B3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32F1654-87EB-4798-86E1-0FBD273D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91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2BB06-F999-4391-96BC-3FA75F0F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C4A7-CDB9-4A7B-9AFB-0E4889845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FDD2B8-E8D8-42B4-A343-8A14D693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36E1A4-7E8E-4341-92FF-65C7DAB1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80E632-A09E-4ECE-8012-507F5D989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808B48-36F4-4710-A600-24A0E1B6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87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18B8-E3F5-46A0-AB1F-1BD7D6B7F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4AE121B-646C-4830-A263-FD22205CF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9E5371-B426-42EC-86B5-8780A9580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598320-8B97-422A-9D2E-98557FD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028797-A424-4B3A-A5AD-F8621B15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C14F14-5F04-443C-BCDE-E01B9AB5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66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5F05D02-4F1E-4EED-8ABE-C2206138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C38E8D-84B4-4E15-8F75-F08EE46F1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0E2E92-BFC7-4B92-8201-15B6D6FA2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FEE659-C6E6-4497-BA70-C79051EF6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0F508C-61B5-4A4C-A0D8-2570FC1BB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84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mineralogie.sci.muni.cz/kap_7_13_fylosil/kap_7_13_fylosil.htm" TargetMode="External"/><Relationship Id="rId3" Type="http://schemas.openxmlformats.org/officeDocument/2006/relationships/hyperlink" Target="http://www.webmineral.com/" TargetMode="External"/><Relationship Id="rId7" Type="http://schemas.openxmlformats.org/officeDocument/2006/relationships/hyperlink" Target="https://www.mineralienatlas.de/" TargetMode="External"/><Relationship Id="rId2" Type="http://schemas.openxmlformats.org/officeDocument/2006/relationships/hyperlink" Target="https://www.minda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nerals.net/" TargetMode="External"/><Relationship Id="rId11" Type="http://schemas.openxmlformats.org/officeDocument/2006/relationships/hyperlink" Target="http://geologie.vsb.cz/malis/" TargetMode="External"/><Relationship Id="rId5" Type="http://schemas.openxmlformats.org/officeDocument/2006/relationships/hyperlink" Target="https://www.mineralogist.cz/" TargetMode="External"/><Relationship Id="rId10" Type="http://schemas.openxmlformats.org/officeDocument/2006/relationships/hyperlink" Target="https://www.svet-kamenu.cz/index.php?p=productsMore&amp;iProduct=22791" TargetMode="External"/><Relationship Id="rId4" Type="http://schemas.openxmlformats.org/officeDocument/2006/relationships/hyperlink" Target="https://mineraly.sci.muni.cz/" TargetMode="External"/><Relationship Id="rId9" Type="http://schemas.openxmlformats.org/officeDocument/2006/relationships/hyperlink" Target="http://mineralogie.sci.muni.cz/kap_7_14_tektosil/kap7_14_tektosil.ht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3EB33-46A2-4D21-BA53-91721CE8F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884" y="6594402"/>
            <a:ext cx="1883768" cy="26359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1400" dirty="0"/>
              <a:t>Mgr. Lenka Skřápková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84B32E7-3325-C0B1-A198-277BC52EB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7106" y="948905"/>
            <a:ext cx="8617788" cy="4960189"/>
          </a:xfrm>
        </p:spPr>
        <p:txBody>
          <a:bodyPr>
            <a:normAutofit/>
          </a:bodyPr>
          <a:lstStyle/>
          <a:p>
            <a:r>
              <a:rPr lang="cs-CZ" b="1" dirty="0"/>
              <a:t>SILIKÁTY II</a:t>
            </a:r>
            <a:br>
              <a:rPr lang="cs-CZ" b="1" dirty="0"/>
            </a:br>
            <a:br>
              <a:rPr lang="cs-CZ" b="1" dirty="0"/>
            </a:br>
            <a:r>
              <a:rPr lang="cs-CZ" sz="4800" b="1" dirty="0" err="1"/>
              <a:t>Cyklosilikáty</a:t>
            </a:r>
            <a:r>
              <a:rPr lang="cs-CZ" sz="4800" b="1" dirty="0"/>
              <a:t> + </a:t>
            </a:r>
            <a:r>
              <a:rPr lang="cs-CZ" sz="4800" b="1" dirty="0" err="1"/>
              <a:t>Inosilikáty</a:t>
            </a:r>
            <a:br>
              <a:rPr lang="cs-CZ" b="1" dirty="0"/>
            </a:br>
            <a:br>
              <a:rPr lang="cs-CZ" b="1" dirty="0"/>
            </a:br>
            <a:r>
              <a:rPr lang="cs-CZ" sz="4000" b="1" dirty="0"/>
              <a:t>Mineralogie I</a:t>
            </a:r>
            <a:br>
              <a:rPr lang="cs-CZ" b="1" dirty="0"/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62310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cordieritu</a:t>
            </a:r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CC804C98-6DB4-4536-9F45-260DBC375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371688"/>
              </p:ext>
            </p:extLst>
          </p:nvPr>
        </p:nvGraphicFramePr>
        <p:xfrm>
          <a:off x="336592" y="1798955"/>
          <a:ext cx="455930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9650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279650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CM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1" dirty="0"/>
                        <a:t>Al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1" dirty="0"/>
                        <a:t>(AlSi</a:t>
                      </a:r>
                      <a:r>
                        <a:rPr lang="cs-CZ" sz="2000" b="1" baseline="-25000" dirty="0"/>
                        <a:t>5</a:t>
                      </a:r>
                      <a:r>
                        <a:rPr lang="cs-CZ" sz="2000" b="1" dirty="0"/>
                        <a:t>O</a:t>
                      </a:r>
                      <a:r>
                        <a:rPr lang="cs-CZ" sz="2000" b="1" baseline="-25000" dirty="0"/>
                        <a:t>18</a:t>
                      </a:r>
                      <a:r>
                        <a:rPr lang="cs-CZ" sz="2000" b="1" dirty="0"/>
                        <a:t>)</a:t>
                      </a:r>
                      <a:endParaRPr lang="cs-CZ" sz="2000" b="1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74168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C = </a:t>
                      </a:r>
                      <a:r>
                        <a:rPr lang="cs-CZ" sz="2000" b="0" dirty="0" err="1"/>
                        <a:t>vakance</a:t>
                      </a:r>
                      <a:r>
                        <a:rPr lang="cs-CZ" sz="2000" b="0" dirty="0"/>
                        <a:t>, Na, H</a:t>
                      </a:r>
                      <a:r>
                        <a:rPr lang="cs-CZ" sz="2000" b="0" baseline="-25000" dirty="0"/>
                        <a:t>2</a:t>
                      </a:r>
                      <a:r>
                        <a:rPr lang="cs-CZ" sz="2000" b="0" dirty="0"/>
                        <a:t>O</a:t>
                      </a:r>
                    </a:p>
                    <a:p>
                      <a:r>
                        <a:rPr lang="cs-CZ" sz="2000" b="0" baseline="0" dirty="0"/>
                        <a:t>M = Mg, Fe</a:t>
                      </a:r>
                      <a:r>
                        <a:rPr lang="cs-CZ" sz="2000" b="0" baseline="30000" dirty="0"/>
                        <a:t>2+</a:t>
                      </a:r>
                      <a:r>
                        <a:rPr lang="cs-CZ" sz="2000" b="0" baseline="0" dirty="0"/>
                        <a:t>, ± </a:t>
                      </a:r>
                      <a:r>
                        <a:rPr lang="cs-CZ" sz="2000" b="0" baseline="0" dirty="0" err="1"/>
                        <a:t>Mn</a:t>
                      </a:r>
                      <a:endParaRPr lang="cs-CZ" sz="2000" b="0" baseline="0" dirty="0"/>
                    </a:p>
                    <a:p>
                      <a:r>
                        <a:rPr lang="cs-CZ" sz="2000" b="0" baseline="0" dirty="0"/>
                        <a:t>Další prvky: </a:t>
                      </a:r>
                      <a:r>
                        <a:rPr lang="cs-CZ" sz="2000" b="0" baseline="0" dirty="0" err="1"/>
                        <a:t>Be</a:t>
                      </a:r>
                      <a:r>
                        <a:rPr lang="cs-CZ" sz="2000" b="0" baseline="0" dirty="0"/>
                        <a:t>, </a:t>
                      </a:r>
                      <a:r>
                        <a:rPr lang="cs-CZ" sz="2000" b="0" baseline="0" dirty="0" err="1"/>
                        <a:t>Li</a:t>
                      </a:r>
                      <a:r>
                        <a:rPr lang="cs-CZ" sz="2000" b="0" baseline="0" dirty="0"/>
                        <a:t>, </a:t>
                      </a:r>
                      <a:r>
                        <a:rPr lang="cs-CZ" sz="2000" b="0" baseline="0" dirty="0" err="1"/>
                        <a:t>Mn</a:t>
                      </a:r>
                      <a:r>
                        <a:rPr lang="cs-CZ" sz="2000" b="0" baseline="0" dirty="0"/>
                        <a:t>, Na, CO</a:t>
                      </a:r>
                      <a:r>
                        <a:rPr lang="cs-CZ" sz="2000" b="0" baseline="-25000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490842"/>
              </p:ext>
            </p:extLst>
          </p:nvPr>
        </p:nvGraphicFramePr>
        <p:xfrm>
          <a:off x="336592" y="3806824"/>
          <a:ext cx="455930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327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106023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cordierit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Mg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cs-CZ" sz="2000" b="0" dirty="0"/>
                        <a:t>AlSi</a:t>
                      </a:r>
                      <a:r>
                        <a:rPr lang="cs-CZ" sz="2000" b="0" baseline="-25000" dirty="0"/>
                        <a:t>5</a:t>
                      </a:r>
                      <a:r>
                        <a:rPr lang="cs-CZ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sekaninait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Fe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cs-CZ" sz="2000" b="0" dirty="0"/>
                        <a:t>AlSi</a:t>
                      </a:r>
                      <a:r>
                        <a:rPr lang="cs-CZ" sz="2000" b="0" baseline="-25000" dirty="0"/>
                        <a:t>5</a:t>
                      </a:r>
                      <a:r>
                        <a:rPr lang="cs-CZ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F5B6EDB-CE6B-443A-BD87-44D5F1CE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42535"/>
              </p:ext>
            </p:extLst>
          </p:nvPr>
        </p:nvGraphicFramePr>
        <p:xfrm>
          <a:off x="5253487" y="1798955"/>
          <a:ext cx="6633712" cy="469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0829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5382883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cordierit: modro-fialovo-šedá, modrá, bezbarvá</a:t>
                      </a:r>
                    </a:p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sekaninait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světle modrá, modrofialová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rombická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7-7.5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2.6-2.8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Oba minerály jsou nedokonale štěpné s výbornou odlučností podle (001).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Cordierit: </a:t>
                      </a:r>
                      <a:r>
                        <a:rPr lang="cs-CZ" sz="2000" b="0" dirty="0" err="1"/>
                        <a:t>pseudohoxagonální</a:t>
                      </a:r>
                      <a:r>
                        <a:rPr lang="cs-CZ" sz="2000" b="0" dirty="0"/>
                        <a:t> krátce sloupcovité krystaly, zarostlá zrna, zrnité agregáty.</a:t>
                      </a:r>
                    </a:p>
                    <a:p>
                      <a:pPr algn="ctr"/>
                      <a:r>
                        <a:rPr lang="cs-CZ" sz="2000" b="0" dirty="0" err="1"/>
                        <a:t>Sekaninait</a:t>
                      </a:r>
                      <a:r>
                        <a:rPr lang="cs-CZ" sz="2000" b="0" dirty="0"/>
                        <a:t>: nedokonalé šestiboké krystaly kónického tvaru, sloupečky, zrnité agregáty.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1667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5D93C8C-ADDD-4B85-87B8-17055EBBC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515505"/>
              </p:ext>
            </p:extLst>
          </p:nvPr>
        </p:nvGraphicFramePr>
        <p:xfrm>
          <a:off x="336592" y="5487035"/>
          <a:ext cx="4559300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593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891541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Cordierit i </a:t>
                      </a:r>
                      <a:r>
                        <a:rPr lang="cs-CZ" sz="2000" b="0" dirty="0" err="1"/>
                        <a:t>sekaninait</a:t>
                      </a:r>
                      <a:r>
                        <a:rPr lang="cs-CZ" sz="2000" b="0" dirty="0"/>
                        <a:t> snadno podléhají alteraci » </a:t>
                      </a:r>
                      <a:r>
                        <a:rPr lang="cs-CZ" sz="2000" b="0" dirty="0" err="1"/>
                        <a:t>pinitizaci</a:t>
                      </a:r>
                      <a:r>
                        <a:rPr lang="cs-CZ" sz="2000" b="0" dirty="0"/>
                        <a:t> (směs chloritů a </a:t>
                      </a:r>
                      <a:r>
                        <a:rPr lang="cs-CZ" sz="2000" b="0" dirty="0" err="1"/>
                        <a:t>sericitu</a:t>
                      </a:r>
                      <a:r>
                        <a:rPr lang="cs-CZ" sz="2000" b="0" dirty="0"/>
                        <a:t>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0594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cordieritu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F413456-0717-4FBB-B526-3023F44D2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668546"/>
              </p:ext>
            </p:extLst>
          </p:nvPr>
        </p:nvGraphicFramePr>
        <p:xfrm>
          <a:off x="1426464" y="2486026"/>
          <a:ext cx="9339071" cy="18859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6933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5858720">
                  <a:extLst>
                    <a:ext uri="{9D8B030D-6E8A-4147-A177-3AD203B41FA5}">
                      <a16:colId xmlns:a16="http://schemas.microsoft.com/office/drawing/2014/main" val="337620716"/>
                    </a:ext>
                  </a:extLst>
                </a:gridCol>
                <a:gridCol w="2083418">
                  <a:extLst>
                    <a:ext uri="{9D8B030D-6E8A-4147-A177-3AD203B41FA5}">
                      <a16:colId xmlns:a16="http://schemas.microsoft.com/office/drawing/2014/main" val="1289092063"/>
                    </a:ext>
                  </a:extLst>
                </a:gridCol>
              </a:tblGrid>
              <a:tr h="370800"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479791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cordierit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metamorfované horniny bohaté Al » cordierit-biotitové a cordierit-andalusitové ruly, břidlice, amfibolity, migmatity, granit, pegmatit, náplavy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Horní Bory, Věžná, moldanubikum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/>
                        <a:t>sekaninait</a:t>
                      </a:r>
                      <a:endParaRPr lang="cs-CZ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pegmatity, výjimečně </a:t>
                      </a:r>
                      <a:r>
                        <a:rPr lang="cs-CZ" sz="2000" b="0" dirty="0" err="1"/>
                        <a:t>granitické</a:t>
                      </a:r>
                      <a:r>
                        <a:rPr lang="cs-CZ" sz="2000" b="0" dirty="0"/>
                        <a:t> horniny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Dolní Bory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953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410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20EF53C8-5A5D-464F-AFCF-81CA29D93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cordieritu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89F2FA-A43B-6506-AD78-1FDA9379D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3" y="1838737"/>
            <a:ext cx="5891237" cy="392595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01BBF63-917B-E8E6-A75E-6DA8B94977A7}"/>
              </a:ext>
            </a:extLst>
          </p:cNvPr>
          <p:cNvSpPr txBox="1"/>
          <p:nvPr/>
        </p:nvSpPr>
        <p:spPr>
          <a:xfrm>
            <a:off x="219243" y="5756755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Cordierit.https</a:t>
            </a:r>
            <a:r>
              <a:rPr lang="cs-CZ" sz="1000" dirty="0"/>
              <a:t>://sberatelmineralu.cz/eshop/rozmery/stredni/cordierit-2/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7EB7E15-787B-202A-AB57-370ADA78A156}"/>
              </a:ext>
            </a:extLst>
          </p:cNvPr>
          <p:cNvSpPr txBox="1"/>
          <p:nvPr/>
        </p:nvSpPr>
        <p:spPr>
          <a:xfrm>
            <a:off x="6341547" y="6132273"/>
            <a:ext cx="17794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Cordierit. </a:t>
            </a:r>
            <a:r>
              <a:rPr lang="cs-CZ" sz="1000" dirty="0" err="1"/>
              <a:t>Photo</a:t>
            </a:r>
            <a:r>
              <a:rPr lang="cs-CZ" sz="1000" dirty="0"/>
              <a:t>: E. </a:t>
            </a:r>
            <a:r>
              <a:rPr lang="cs-CZ" sz="1000" dirty="0" err="1"/>
              <a:t>Szeleg</a:t>
            </a:r>
            <a:r>
              <a:rPr lang="cs-CZ" sz="100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0CAE6CF-6347-A905-2F2B-659F0520A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r="21210"/>
          <a:stretch/>
        </p:blipFill>
        <p:spPr>
          <a:xfrm>
            <a:off x="6341547" y="1471157"/>
            <a:ext cx="5645690" cy="466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20EF53C8-5A5D-464F-AFCF-81CA29D93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cordieritu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7EB7E15-787B-202A-AB57-370ADA78A156}"/>
              </a:ext>
            </a:extLst>
          </p:cNvPr>
          <p:cNvSpPr txBox="1"/>
          <p:nvPr/>
        </p:nvSpPr>
        <p:spPr>
          <a:xfrm>
            <a:off x="7466220" y="6604367"/>
            <a:ext cx="17794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Sekaninait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J. Jirásek</a:t>
            </a:r>
          </a:p>
        </p:txBody>
      </p:sp>
      <p:pic>
        <p:nvPicPr>
          <p:cNvPr id="2" name="Obrázek 1" descr="Obsah obrázku výseč, kousek, polovina, snězeno&#10;&#10;Popis byl vytvořen automaticky">
            <a:extLst>
              <a:ext uri="{FF2B5EF4-FFF2-40B4-BE49-F238E27FC236}">
                <a16:creationId xmlns:a16="http://schemas.microsoft.com/office/drawing/2014/main" id="{8B6907E4-4021-0AF3-9AB3-DDC0D37B7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1" r="26221"/>
          <a:stretch/>
        </p:blipFill>
        <p:spPr>
          <a:xfrm>
            <a:off x="7466220" y="2046173"/>
            <a:ext cx="4691967" cy="45581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8442288-FB1E-7F47-35BA-A9FC8D37A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5287" r="41091" b="8167"/>
          <a:stretch/>
        </p:blipFill>
        <p:spPr>
          <a:xfrm>
            <a:off x="3287570" y="1845070"/>
            <a:ext cx="4093932" cy="47593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E73FE8E-441D-D1ED-3FD7-3E25B99DCC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9" t="12958" r="19616" b="17936"/>
          <a:stretch/>
        </p:blipFill>
        <p:spPr>
          <a:xfrm rot="16200000">
            <a:off x="-880689" y="2497070"/>
            <a:ext cx="5084250" cy="313034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7ECADB7-E9C8-75FB-E6A7-39CDD6BB9FFE}"/>
              </a:ext>
            </a:extLst>
          </p:cNvPr>
          <p:cNvSpPr txBox="1"/>
          <p:nvPr/>
        </p:nvSpPr>
        <p:spPr>
          <a:xfrm>
            <a:off x="14322" y="6604369"/>
            <a:ext cx="17794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Sekaninait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J. Jirásek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434E777-0781-9AAD-52BF-3F4F2720B265}"/>
              </a:ext>
            </a:extLst>
          </p:cNvPr>
          <p:cNvSpPr txBox="1"/>
          <p:nvPr/>
        </p:nvSpPr>
        <p:spPr>
          <a:xfrm>
            <a:off x="3287570" y="6604368"/>
            <a:ext cx="17794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Sekaninait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M. Blažek</a:t>
            </a:r>
          </a:p>
        </p:txBody>
      </p:sp>
    </p:spTree>
    <p:extLst>
      <p:ext uri="{BB962C8B-B14F-4D97-AF65-F5344CB8AC3E}">
        <p14:creationId xmlns:p14="http://schemas.microsoft.com/office/powerpoint/2010/main" val="1534110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turmalínu</a:t>
            </a:r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CC804C98-6DB4-4536-9F45-260DBC375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890751"/>
              </p:ext>
            </p:extLst>
          </p:nvPr>
        </p:nvGraphicFramePr>
        <p:xfrm>
          <a:off x="481839" y="1857281"/>
          <a:ext cx="4858486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392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3043094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 Y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Z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(BO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X = Na, Ca, K, </a:t>
                      </a:r>
                      <a:r>
                        <a:rPr lang="cs-CZ" sz="2000" b="0" dirty="0" err="1"/>
                        <a:t>vakance</a:t>
                      </a:r>
                      <a:endParaRPr lang="cs-CZ" sz="2000" b="0" dirty="0"/>
                    </a:p>
                    <a:p>
                      <a:r>
                        <a:rPr lang="cs-CZ" sz="2000" b="0" dirty="0"/>
                        <a:t>Y = Fe</a:t>
                      </a:r>
                      <a:r>
                        <a:rPr lang="cs-CZ" sz="2000" b="0" baseline="30000" dirty="0"/>
                        <a:t>2+/3+</a:t>
                      </a:r>
                      <a:r>
                        <a:rPr lang="cs-CZ" sz="2000" b="0" dirty="0"/>
                        <a:t>, Mg, Al, </a:t>
                      </a:r>
                      <a:r>
                        <a:rPr lang="cs-CZ" sz="2000" b="0" dirty="0" err="1"/>
                        <a:t>Li</a:t>
                      </a:r>
                      <a:endParaRPr lang="cs-CZ" sz="2000" b="0" dirty="0"/>
                    </a:p>
                    <a:p>
                      <a:r>
                        <a:rPr lang="cs-CZ" sz="2000" b="0" dirty="0"/>
                        <a:t>Z = Al, Mg, Fe</a:t>
                      </a:r>
                      <a:r>
                        <a:rPr lang="cs-CZ" sz="2000" b="0" baseline="30000" dirty="0"/>
                        <a:t>3+</a:t>
                      </a:r>
                      <a:endParaRPr lang="cs-CZ" sz="2000" b="0" dirty="0"/>
                    </a:p>
                    <a:p>
                      <a:r>
                        <a:rPr lang="cs-CZ" sz="2000" b="0" dirty="0"/>
                        <a:t>T = Si, Al, B</a:t>
                      </a:r>
                    </a:p>
                    <a:p>
                      <a:r>
                        <a:rPr lang="cs-CZ" sz="2000" b="0" dirty="0"/>
                        <a:t>B = B</a:t>
                      </a:r>
                    </a:p>
                    <a:p>
                      <a:r>
                        <a:rPr lang="cs-CZ" sz="2000" b="0" dirty="0"/>
                        <a:t>V = OH, O</a:t>
                      </a:r>
                    </a:p>
                    <a:p>
                      <a:r>
                        <a:rPr lang="cs-CZ" sz="2000" b="0" dirty="0"/>
                        <a:t>W = OH, F, O</a:t>
                      </a:r>
                    </a:p>
                    <a:p>
                      <a:r>
                        <a:rPr lang="cs-CZ" sz="2000" b="0" dirty="0"/>
                        <a:t>Další prvky: </a:t>
                      </a:r>
                      <a:r>
                        <a:rPr lang="cs-CZ" sz="2000" b="0" dirty="0" err="1"/>
                        <a:t>Mn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Cr</a:t>
                      </a:r>
                      <a:r>
                        <a:rPr lang="cs-CZ" sz="2000" b="0" dirty="0"/>
                        <a:t>, V, Ti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154268"/>
              </p:ext>
            </p:extLst>
          </p:nvPr>
        </p:nvGraphicFramePr>
        <p:xfrm>
          <a:off x="481839" y="5039744"/>
          <a:ext cx="4858485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426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934218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skoryl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Fe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(BO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dravit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Mg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(BO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elbait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(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Li,Al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(BO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5735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F5B6EDB-CE6B-443A-BD87-44D5F1CE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243774"/>
              </p:ext>
            </p:extLst>
          </p:nvPr>
        </p:nvGraphicFramePr>
        <p:xfrm>
          <a:off x="5460249" y="1433277"/>
          <a:ext cx="6413057" cy="3558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184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4484873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černá, hnědá, růžová, zelená, modrá, žlutá, bezbarvá, bílá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trigonální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7-7.5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3-3.3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Turmalín NENÍ ŠTĚPNÝ.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Krystaly jsou často zonální a mají výrazný pleochroismus.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1667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F413456-0717-4FBB-B526-3023F44D2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206097"/>
              </p:ext>
            </p:extLst>
          </p:nvPr>
        </p:nvGraphicFramePr>
        <p:xfrm>
          <a:off x="5460249" y="5223584"/>
          <a:ext cx="6413057" cy="140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1305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Složení turmalínu je velmi variabilní, mísitelnost mezi jednotlivými členy je výborná.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70200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Tvoří prizmatické krystaly s typickým rýhováním podél </a:t>
                      </a:r>
                      <a:r>
                        <a:rPr lang="cs-CZ" sz="2000" b="0" i="1" dirty="0"/>
                        <a:t>c</a:t>
                      </a:r>
                      <a:r>
                        <a:rPr lang="cs-CZ" sz="2000" b="0" dirty="0"/>
                        <a:t>. Agregáty jsou jehličkovité, stébelnaté, zrnité až celistvé.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2173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928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5604B-1916-4CA2-9B4B-13F7EE825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turmalínu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742F57E-00B4-4872-9901-945CE6A7B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611975"/>
              </p:ext>
            </p:extLst>
          </p:nvPr>
        </p:nvGraphicFramePr>
        <p:xfrm>
          <a:off x="2466206" y="2266159"/>
          <a:ext cx="7259587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24">
                  <a:extLst>
                    <a:ext uri="{9D8B030D-6E8A-4147-A177-3AD203B41FA5}">
                      <a16:colId xmlns:a16="http://schemas.microsoft.com/office/drawing/2014/main" val="3473727598"/>
                    </a:ext>
                  </a:extLst>
                </a:gridCol>
                <a:gridCol w="5603363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248979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skoryl-</a:t>
                      </a:r>
                      <a:r>
                        <a:rPr lang="cs-CZ" sz="2000" b="0" dirty="0" err="1"/>
                        <a:t>dravit</a:t>
                      </a:r>
                      <a:endParaRPr lang="cs-CZ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granity, pegmatity, metamorfované horniny, náplavy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 err="1"/>
                        <a:t>elbait</a:t>
                      </a:r>
                      <a:endParaRPr lang="cs-CZ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pouze </a:t>
                      </a:r>
                      <a:r>
                        <a:rPr lang="cs-CZ" sz="2000" b="0" dirty="0" err="1"/>
                        <a:t>Li</a:t>
                      </a:r>
                      <a:r>
                        <a:rPr lang="cs-CZ" sz="2000" b="0" dirty="0"/>
                        <a:t>-pegmatity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25217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ČR: Rožná, Dolní Bory, Vězná, </a:t>
                      </a:r>
                      <a:r>
                        <a:rPr lang="cs-CZ" sz="2000" b="0" dirty="0" err="1"/>
                        <a:t>Bližná</a:t>
                      </a:r>
                      <a:r>
                        <a:rPr lang="cs-CZ" sz="2000" b="0" dirty="0"/>
                        <a:t>, Nová Ves, Lhenice, Chvalovice</a:t>
                      </a:r>
                    </a:p>
                    <a:p>
                      <a:pPr algn="l"/>
                      <a:r>
                        <a:rPr lang="cs-CZ" sz="2000" b="0" dirty="0"/>
                        <a:t>Svět: </a:t>
                      </a:r>
                      <a:r>
                        <a:rPr lang="cs-CZ" sz="2000" b="0" dirty="0" err="1"/>
                        <a:t>Greenbushes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Berry</a:t>
                      </a:r>
                      <a:r>
                        <a:rPr lang="cs-CZ" sz="2000" b="0" dirty="0"/>
                        <a:t> </a:t>
                      </a:r>
                      <a:r>
                        <a:rPr lang="cs-CZ" sz="2000" b="0" dirty="0" err="1"/>
                        <a:t>Havey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Tanco</a:t>
                      </a:r>
                      <a:endParaRPr lang="cs-CZ" sz="20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cs-CZ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58799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B7E5BC41-4E7A-D3EA-7DBD-B482E6BB7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591910"/>
              </p:ext>
            </p:extLst>
          </p:nvPr>
        </p:nvGraphicFramePr>
        <p:xfrm>
          <a:off x="2889470" y="4461390"/>
          <a:ext cx="6413057" cy="54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1305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Turmalín je velmi odolný vůči alteracím.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20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turmalínu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CD019F-ADE9-5393-AF92-9617B40CF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5" y="2148398"/>
            <a:ext cx="4805710" cy="361629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77436F4-F540-4E41-82A6-433966A86273}"/>
              </a:ext>
            </a:extLst>
          </p:cNvPr>
          <p:cNvSpPr txBox="1"/>
          <p:nvPr/>
        </p:nvSpPr>
        <p:spPr>
          <a:xfrm>
            <a:off x="540485" y="5864596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Skoryl. </a:t>
            </a:r>
            <a:r>
              <a:rPr lang="cs-CZ" sz="1000" dirty="0" err="1"/>
              <a:t>Photo</a:t>
            </a:r>
            <a:r>
              <a:rPr lang="cs-CZ" sz="1000" dirty="0"/>
              <a:t>: J. Jirásek.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0E5056B-E1CC-0B06-7E08-28D395B5D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3" y="1790589"/>
            <a:ext cx="5486400" cy="41148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64DDF53-0032-B05C-A02D-F72F8FBEF8CD}"/>
              </a:ext>
            </a:extLst>
          </p:cNvPr>
          <p:cNvSpPr txBox="1"/>
          <p:nvPr/>
        </p:nvSpPr>
        <p:spPr>
          <a:xfrm>
            <a:off x="5946913" y="6005290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Skoryl. </a:t>
            </a:r>
            <a:r>
              <a:rPr lang="cs-CZ" sz="1000" dirty="0" err="1"/>
              <a:t>Photo</a:t>
            </a:r>
            <a:r>
              <a:rPr lang="cs-CZ" sz="1000" dirty="0"/>
              <a:t>: J. </a:t>
            </a:r>
            <a:r>
              <a:rPr lang="cs-CZ" sz="1000" dirty="0" err="1"/>
              <a:t>Křesina</a:t>
            </a:r>
            <a:r>
              <a:rPr lang="cs-CZ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7279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turmalínu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77436F4-F540-4E41-82A6-433966A86273}"/>
              </a:ext>
            </a:extLst>
          </p:cNvPr>
          <p:cNvSpPr txBox="1"/>
          <p:nvPr/>
        </p:nvSpPr>
        <p:spPr>
          <a:xfrm>
            <a:off x="8315671" y="2967868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Skoryl. </a:t>
            </a:r>
            <a:r>
              <a:rPr lang="cs-CZ" sz="1000" dirty="0" err="1"/>
              <a:t>Photo</a:t>
            </a:r>
            <a:r>
              <a:rPr lang="cs-CZ" sz="1000" dirty="0"/>
              <a:t>: A. Tomek.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E6774C3-0531-0F7D-B87A-D5254FCEE89E}"/>
              </a:ext>
            </a:extLst>
          </p:cNvPr>
          <p:cNvSpPr txBox="1"/>
          <p:nvPr/>
        </p:nvSpPr>
        <p:spPr>
          <a:xfrm>
            <a:off x="114916" y="5365631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Skoryl. </a:t>
            </a:r>
            <a:r>
              <a:rPr lang="cs-CZ" sz="1000" dirty="0" err="1"/>
              <a:t>Photo</a:t>
            </a:r>
            <a:r>
              <a:rPr lang="cs-CZ" sz="1000" dirty="0"/>
              <a:t>: A. Tomek.</a:t>
            </a:r>
          </a:p>
        </p:txBody>
      </p:sp>
      <p:pic>
        <p:nvPicPr>
          <p:cNvPr id="6" name="Obrázek 5" descr="Obsah obrázku papír, sladký&#10;&#10;Popis byl vytvořen automaticky">
            <a:extLst>
              <a:ext uri="{FF2B5EF4-FFF2-40B4-BE49-F238E27FC236}">
                <a16:creationId xmlns:a16="http://schemas.microsoft.com/office/drawing/2014/main" id="{F0B55219-232D-D3D1-F35E-E15DB9D1C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7412" y="-310371"/>
            <a:ext cx="2830449" cy="3773931"/>
          </a:xfrm>
          <a:prstGeom prst="rect">
            <a:avLst/>
          </a:prstGeom>
        </p:spPr>
      </p:pic>
      <p:pic>
        <p:nvPicPr>
          <p:cNvPr id="8" name="Obrázek 7" descr="Obsah obrázku kousek&#10;&#10;Popis byl vytvořen automaticky">
            <a:extLst>
              <a:ext uri="{FF2B5EF4-FFF2-40B4-BE49-F238E27FC236}">
                <a16:creationId xmlns:a16="http://schemas.microsoft.com/office/drawing/2014/main" id="{BDAE1B6E-8AEA-EF77-0F1C-DA3D95AFB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4" y="1966877"/>
            <a:ext cx="4520984" cy="3398754"/>
          </a:xfrm>
          <a:prstGeom prst="rect">
            <a:avLst/>
          </a:prstGeom>
        </p:spPr>
      </p:pic>
      <p:pic>
        <p:nvPicPr>
          <p:cNvPr id="10" name="Obrázek 9" descr="Obsah obrázku lišejník&#10;&#10;Popis byl vytvořen automaticky">
            <a:extLst>
              <a:ext uri="{FF2B5EF4-FFF2-40B4-BE49-F238E27FC236}">
                <a16:creationId xmlns:a16="http://schemas.microsoft.com/office/drawing/2014/main" id="{3615E58B-5DF7-6D2A-930B-528384BDB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08" y="3429000"/>
            <a:ext cx="3996176" cy="2998900"/>
          </a:xfrm>
          <a:prstGeom prst="rect">
            <a:avLst/>
          </a:prstGeom>
        </p:spPr>
      </p:pic>
      <p:pic>
        <p:nvPicPr>
          <p:cNvPr id="15" name="Obrázek 14" descr="Obsah obrázku příroda, hora, skála&#10;&#10;Popis byl vytvořen automaticky">
            <a:extLst>
              <a:ext uri="{FF2B5EF4-FFF2-40B4-BE49-F238E27FC236}">
                <a16:creationId xmlns:a16="http://schemas.microsoft.com/office/drawing/2014/main" id="{F76071D7-A0E3-52A9-5A0D-8CA8269D6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 r="34595"/>
          <a:stretch/>
        </p:blipFill>
        <p:spPr>
          <a:xfrm rot="10800000">
            <a:off x="4899657" y="1336174"/>
            <a:ext cx="2935743" cy="528150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515C9A-D622-234F-3605-5DBD5F61FA1E}"/>
              </a:ext>
            </a:extLst>
          </p:cNvPr>
          <p:cNvSpPr txBox="1"/>
          <p:nvPr/>
        </p:nvSpPr>
        <p:spPr>
          <a:xfrm>
            <a:off x="4899656" y="6603414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Skoryl. </a:t>
            </a:r>
            <a:r>
              <a:rPr lang="cs-CZ" sz="1000" dirty="0" err="1"/>
              <a:t>Photo</a:t>
            </a:r>
            <a:r>
              <a:rPr lang="cs-CZ" sz="1000" dirty="0"/>
              <a:t>: </a:t>
            </a:r>
            <a:r>
              <a:rPr lang="cs-CZ" sz="1000" dirty="0" err="1"/>
              <a:t>LukySKS</a:t>
            </a:r>
            <a:r>
              <a:rPr lang="cs-CZ" sz="1000" dirty="0"/>
              <a:t>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4693982-5FC0-5ABE-D9AD-A1ADF9CC2FFC}"/>
              </a:ext>
            </a:extLst>
          </p:cNvPr>
          <p:cNvSpPr txBox="1"/>
          <p:nvPr/>
        </p:nvSpPr>
        <p:spPr>
          <a:xfrm>
            <a:off x="8021488" y="6392547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Skoryl. </a:t>
            </a:r>
            <a:r>
              <a:rPr lang="cs-CZ" sz="1000" dirty="0" err="1"/>
              <a:t>Photo</a:t>
            </a:r>
            <a:r>
              <a:rPr lang="cs-CZ" sz="1000" dirty="0"/>
              <a:t>: J. Jirásek.</a:t>
            </a:r>
          </a:p>
        </p:txBody>
      </p:sp>
    </p:spTree>
    <p:extLst>
      <p:ext uri="{BB962C8B-B14F-4D97-AF65-F5344CB8AC3E}">
        <p14:creationId xmlns:p14="http://schemas.microsoft.com/office/powerpoint/2010/main" val="3625131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turmalínu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77436F4-F540-4E41-82A6-433966A86273}"/>
              </a:ext>
            </a:extLst>
          </p:cNvPr>
          <p:cNvSpPr txBox="1"/>
          <p:nvPr/>
        </p:nvSpPr>
        <p:spPr>
          <a:xfrm>
            <a:off x="8172562" y="6515657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Elbait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R. </a:t>
            </a:r>
            <a:r>
              <a:rPr lang="cs-CZ" sz="1000" dirty="0" err="1"/>
              <a:t>Lavinsky</a:t>
            </a:r>
            <a:r>
              <a:rPr lang="cs-CZ" sz="1000" dirty="0"/>
              <a:t>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E6774C3-0531-0F7D-B87A-D5254FCEE89E}"/>
              </a:ext>
            </a:extLst>
          </p:cNvPr>
          <p:cNvSpPr txBox="1"/>
          <p:nvPr/>
        </p:nvSpPr>
        <p:spPr>
          <a:xfrm>
            <a:off x="4509219" y="6297926"/>
            <a:ext cx="1260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Elbait</a:t>
            </a:r>
            <a:r>
              <a:rPr lang="cs-CZ" sz="1000" dirty="0"/>
              <a:t>.</a:t>
            </a:r>
          </a:p>
          <a:p>
            <a:r>
              <a:rPr lang="cs-CZ" sz="1000" dirty="0" err="1"/>
              <a:t>Photo</a:t>
            </a:r>
            <a:r>
              <a:rPr lang="cs-CZ" sz="1000" dirty="0"/>
              <a:t>: R. </a:t>
            </a:r>
            <a:r>
              <a:rPr lang="cs-CZ" sz="1000" dirty="0" err="1"/>
              <a:t>Lavinsky</a:t>
            </a:r>
            <a:r>
              <a:rPr lang="cs-CZ" sz="1000" dirty="0"/>
              <a:t>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515C9A-D622-234F-3605-5DBD5F61FA1E}"/>
              </a:ext>
            </a:extLst>
          </p:cNvPr>
          <p:cNvSpPr txBox="1"/>
          <p:nvPr/>
        </p:nvSpPr>
        <p:spPr>
          <a:xfrm>
            <a:off x="6786423" y="5946720"/>
            <a:ext cx="1323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000" dirty="0" err="1"/>
              <a:t>Elbait</a:t>
            </a:r>
            <a:r>
              <a:rPr lang="cs-CZ" sz="1000" dirty="0"/>
              <a:t>.</a:t>
            </a:r>
          </a:p>
          <a:p>
            <a:pPr algn="r"/>
            <a:r>
              <a:rPr lang="cs-CZ" sz="1000" dirty="0" err="1"/>
              <a:t>Photo</a:t>
            </a:r>
            <a:r>
              <a:rPr lang="cs-CZ" sz="1000" dirty="0"/>
              <a:t>: Rock </a:t>
            </a:r>
            <a:r>
              <a:rPr lang="cs-CZ" sz="1000" dirty="0" err="1"/>
              <a:t>Currier</a:t>
            </a:r>
            <a:endParaRPr lang="cs-CZ" sz="1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169959-DD07-C9F0-5FBE-A550DE239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3" y="1471456"/>
            <a:ext cx="3875484" cy="5167312"/>
          </a:xfrm>
          <a:prstGeom prst="rect">
            <a:avLst/>
          </a:prstGeom>
        </p:spPr>
      </p:pic>
      <p:pic>
        <p:nvPicPr>
          <p:cNvPr id="9" name="Obrázek 8" descr="Obsah obrázku čerstvé&#10;&#10;Popis byl vytvořen automaticky">
            <a:extLst>
              <a:ext uri="{FF2B5EF4-FFF2-40B4-BE49-F238E27FC236}">
                <a16:creationId xmlns:a16="http://schemas.microsoft.com/office/drawing/2014/main" id="{A37DE276-D81F-F7E1-F89A-D16DA9014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51" y="1471456"/>
            <a:ext cx="3387787" cy="45241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79AB3B6-FB28-9658-8E3A-D23CC44CC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62" y="1457815"/>
            <a:ext cx="3609362" cy="503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21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turmalínu</a:t>
            </a:r>
          </a:p>
        </p:txBody>
      </p:sp>
      <p:pic>
        <p:nvPicPr>
          <p:cNvPr id="8" name="Obrázek 7" descr="Obsah obrázku trubice&#10;&#10;Popis byl vytvořen automaticky">
            <a:extLst>
              <a:ext uri="{FF2B5EF4-FFF2-40B4-BE49-F238E27FC236}">
                <a16:creationId xmlns:a16="http://schemas.microsoft.com/office/drawing/2014/main" id="{E1FA7ABC-5D5E-236C-9E49-D9AD7AE58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4281"/>
            <a:ext cx="3596533" cy="50171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5B14013-8F79-6904-2BFA-B4F2E1287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91" y="1334281"/>
            <a:ext cx="3596533" cy="501716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2306091" y="6351444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Paraíba</a:t>
            </a:r>
            <a:r>
              <a:rPr lang="cs-CZ" sz="1000" dirty="0"/>
              <a:t> </a:t>
            </a:r>
            <a:r>
              <a:rPr lang="cs-CZ" sz="1000" dirty="0" err="1"/>
              <a:t>elbait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R. </a:t>
            </a:r>
            <a:r>
              <a:rPr lang="cs-CZ" sz="1000" dirty="0" err="1"/>
              <a:t>Lavinsky</a:t>
            </a:r>
            <a:r>
              <a:rPr lang="cs-CZ" sz="1000" dirty="0"/>
              <a:t>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C7D32DE-EDBF-7133-B6D4-6D289F4B6474}"/>
              </a:ext>
            </a:extLst>
          </p:cNvPr>
          <p:cNvSpPr txBox="1"/>
          <p:nvPr/>
        </p:nvSpPr>
        <p:spPr>
          <a:xfrm>
            <a:off x="6096000" y="6351444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Paraíba</a:t>
            </a:r>
            <a:r>
              <a:rPr lang="cs-CZ" sz="1000" dirty="0"/>
              <a:t> </a:t>
            </a:r>
            <a:r>
              <a:rPr lang="cs-CZ" sz="1000" dirty="0" err="1"/>
              <a:t>elbait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</a:t>
            </a:r>
            <a:r>
              <a:rPr lang="cs-CZ" sz="1000" dirty="0" err="1"/>
              <a:t>Fabre</a:t>
            </a:r>
            <a:r>
              <a:rPr lang="cs-CZ" sz="1000" dirty="0"/>
              <a:t> </a:t>
            </a:r>
            <a:r>
              <a:rPr lang="cs-CZ" sz="1000" dirty="0" err="1"/>
              <a:t>Minerals</a:t>
            </a:r>
            <a:r>
              <a:rPr lang="cs-CZ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67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F1F25-F685-4C7E-AB62-475FC027F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72D4B-D20B-4B62-9A84-D87AA0D19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Silikáty = největší a nejdůležitější skupina minerálů.</a:t>
            </a:r>
          </a:p>
          <a:p>
            <a:r>
              <a:rPr lang="cs-CZ" dirty="0"/>
              <a:t>Strukturu silikátů tvoří tetraedry [SiO</a:t>
            </a:r>
            <a:r>
              <a:rPr lang="cs-CZ" baseline="-25000" dirty="0"/>
              <a:t>4</a:t>
            </a:r>
            <a:r>
              <a:rPr lang="cs-CZ" dirty="0"/>
              <a:t>]</a:t>
            </a:r>
            <a:r>
              <a:rPr lang="cs-CZ" baseline="30000" dirty="0"/>
              <a:t>4-</a:t>
            </a:r>
            <a:r>
              <a:rPr lang="cs-CZ" dirty="0"/>
              <a:t>  (příp. tetraedry [AlO</a:t>
            </a:r>
            <a:r>
              <a:rPr lang="cs-CZ" baseline="-25000" dirty="0"/>
              <a:t>4</a:t>
            </a:r>
            <a:r>
              <a:rPr lang="cs-CZ" dirty="0"/>
              <a:t>]</a:t>
            </a:r>
            <a:r>
              <a:rPr lang="cs-CZ" baseline="30000" dirty="0"/>
              <a:t>5-</a:t>
            </a:r>
            <a:r>
              <a:rPr lang="cs-CZ" dirty="0"/>
              <a:t>) + kationty kovů (např. Ca, </a:t>
            </a:r>
            <a:r>
              <a:rPr lang="cs-CZ" dirty="0" err="1"/>
              <a:t>Fe</a:t>
            </a:r>
            <a:r>
              <a:rPr lang="cs-CZ" dirty="0"/>
              <a:t>, Mg, Al, Na), které jsou umístěny ve středu strukturních polyedrů.</a:t>
            </a:r>
          </a:p>
          <a:p>
            <a:r>
              <a:rPr lang="cs-CZ" dirty="0"/>
              <a:t>Podle uspořádání SiO</a:t>
            </a:r>
            <a:r>
              <a:rPr lang="cs-CZ" baseline="-25000" dirty="0"/>
              <a:t>4 </a:t>
            </a:r>
            <a:r>
              <a:rPr lang="cs-CZ" dirty="0"/>
              <a:t>tetraedrů se dělí na:</a:t>
            </a:r>
            <a:endParaRPr lang="cs-CZ" baseline="-25000" dirty="0"/>
          </a:p>
          <a:p>
            <a:pPr lvl="1"/>
            <a:r>
              <a:rPr lang="cs-CZ" dirty="0" err="1"/>
              <a:t>Nesosilikáty</a:t>
            </a:r>
            <a:r>
              <a:rPr lang="cs-CZ" dirty="0"/>
              <a:t> – tetraedry izolované</a:t>
            </a:r>
          </a:p>
          <a:p>
            <a:pPr lvl="1"/>
            <a:r>
              <a:rPr lang="cs-CZ" dirty="0" err="1"/>
              <a:t>Sorosilikáty</a:t>
            </a:r>
            <a:r>
              <a:rPr lang="cs-CZ" dirty="0"/>
              <a:t> – dva spojené tetraedry</a:t>
            </a:r>
          </a:p>
          <a:p>
            <a:pPr lvl="1"/>
            <a:r>
              <a:rPr lang="cs-CZ" b="1" dirty="0" err="1"/>
              <a:t>Cyklosilikáty</a:t>
            </a:r>
            <a:r>
              <a:rPr lang="cs-CZ" b="1" dirty="0"/>
              <a:t> – tetraedry spojené do cyklů</a:t>
            </a:r>
          </a:p>
          <a:p>
            <a:pPr lvl="1"/>
            <a:r>
              <a:rPr lang="cs-CZ" b="1" dirty="0" err="1"/>
              <a:t>Inosilikáty</a:t>
            </a:r>
            <a:r>
              <a:rPr lang="cs-CZ" b="1" dirty="0"/>
              <a:t> – tetraedry spojené do řetězců</a:t>
            </a:r>
          </a:p>
          <a:p>
            <a:pPr lvl="1"/>
            <a:r>
              <a:rPr lang="cs-CZ" dirty="0" err="1"/>
              <a:t>Fylosilikáty</a:t>
            </a:r>
            <a:r>
              <a:rPr lang="cs-CZ" dirty="0"/>
              <a:t> – tetraedry spojené v ploše</a:t>
            </a:r>
          </a:p>
          <a:p>
            <a:pPr lvl="1"/>
            <a:r>
              <a:rPr lang="cs-CZ" dirty="0" err="1"/>
              <a:t>Tektosilikáty</a:t>
            </a:r>
            <a:r>
              <a:rPr lang="cs-CZ" dirty="0"/>
              <a:t> – tetraedry tvořící prostorovou kostru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ark Gray Tetrahedron">
                <a:extLst>
                  <a:ext uri="{FF2B5EF4-FFF2-40B4-BE49-F238E27FC236}">
                    <a16:creationId xmlns:a16="http://schemas.microsoft.com/office/drawing/2014/main" id="{315E0BCC-0813-45E8-88AC-F587A0003E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18210" y="2986712"/>
              <a:ext cx="4143184" cy="31902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143184" cy="319025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742719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90" d="1000000"/>
                    <am3d:preTrans dx="531" dy="-15492322" dz="-5131587"/>
                    <am3d:scale>
                      <am3d:sx n="1000000" d="1000000"/>
                      <am3d:sy n="1000000" d="1000000"/>
                      <am3d:sz n="1000000" d="1000000"/>
                    </am3d:scale>
                    <am3d:rot ax="-8151250" ay="-2830809" az="867305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ark Gray Tetrahedron">
                <a:extLst>
                  <a:ext uri="{FF2B5EF4-FFF2-40B4-BE49-F238E27FC236}">
                    <a16:creationId xmlns:a16="http://schemas.microsoft.com/office/drawing/2014/main" id="{315E0BCC-0813-45E8-88AC-F587A0003E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18210" y="2986712"/>
                <a:ext cx="4143184" cy="3190251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7154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turmalínu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405443" y="5501247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Elbait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A. Tomek.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C7D32DE-EDBF-7133-B6D4-6D289F4B6474}"/>
              </a:ext>
            </a:extLst>
          </p:cNvPr>
          <p:cNvSpPr txBox="1"/>
          <p:nvPr/>
        </p:nvSpPr>
        <p:spPr>
          <a:xfrm>
            <a:off x="2555862" y="5503650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Elbait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J. Jirásek.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889326-5AA4-6D0C-336C-441823ABF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84" y="1981670"/>
            <a:ext cx="4690002" cy="3519577"/>
          </a:xfrm>
          <a:prstGeom prst="rect">
            <a:avLst/>
          </a:prstGeom>
        </p:spPr>
      </p:pic>
      <p:pic>
        <p:nvPicPr>
          <p:cNvPr id="9" name="Obrázek 8" descr="Obsah obrázku jídlo&#10;&#10;Popis byl vytvořen automaticky">
            <a:extLst>
              <a:ext uri="{FF2B5EF4-FFF2-40B4-BE49-F238E27FC236}">
                <a16:creationId xmlns:a16="http://schemas.microsoft.com/office/drawing/2014/main" id="{9D15342A-DBE3-C55C-81FF-5F507C6BA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22" y="1984073"/>
            <a:ext cx="4677179" cy="3519577"/>
          </a:xfrm>
          <a:prstGeom prst="rect">
            <a:avLst/>
          </a:prstGeom>
        </p:spPr>
      </p:pic>
      <p:pic>
        <p:nvPicPr>
          <p:cNvPr id="11" name="Obrázek 10" descr="Obsah obrázku skála&#10;&#10;Popis byl vytvořen automaticky">
            <a:extLst>
              <a:ext uri="{FF2B5EF4-FFF2-40B4-BE49-F238E27FC236}">
                <a16:creationId xmlns:a16="http://schemas.microsoft.com/office/drawing/2014/main" id="{9F15103D-B1B7-F22E-CC7D-143F68A2A4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 r="7353" b="14864"/>
          <a:stretch/>
        </p:blipFill>
        <p:spPr>
          <a:xfrm rot="16200000">
            <a:off x="-297444" y="2686960"/>
            <a:ext cx="3519578" cy="211380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8E0A40-7317-A336-1CD1-55FF4E4C7379}"/>
              </a:ext>
            </a:extLst>
          </p:cNvPr>
          <p:cNvSpPr txBox="1"/>
          <p:nvPr/>
        </p:nvSpPr>
        <p:spPr>
          <a:xfrm>
            <a:off x="7283508" y="5501246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Elbait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mindat.org.</a:t>
            </a:r>
          </a:p>
        </p:txBody>
      </p:sp>
    </p:spTree>
    <p:extLst>
      <p:ext uri="{BB962C8B-B14F-4D97-AF65-F5344CB8AC3E}">
        <p14:creationId xmlns:p14="http://schemas.microsoft.com/office/powerpoint/2010/main" val="3240916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  <p:graphicFrame>
        <p:nvGraphicFramePr>
          <p:cNvPr id="3" name="Tabulka 7">
            <a:extLst>
              <a:ext uri="{FF2B5EF4-FFF2-40B4-BE49-F238E27FC236}">
                <a16:creationId xmlns:a16="http://schemas.microsoft.com/office/drawing/2014/main" id="{FFD230DE-BE91-5C24-7A44-3AE4EB6C7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919661"/>
              </p:ext>
            </p:extLst>
          </p:nvPr>
        </p:nvGraphicFramePr>
        <p:xfrm>
          <a:off x="1522808" y="1562387"/>
          <a:ext cx="4231636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5818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115818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/>
                        <a:t>M</a:t>
                      </a:r>
                      <a:r>
                        <a:rPr lang="cs-CZ" sz="2000" b="1" baseline="30000"/>
                        <a:t>2</a:t>
                      </a:r>
                      <a:r>
                        <a:rPr lang="cs-CZ" sz="2000" b="1"/>
                        <a:t>M</a:t>
                      </a:r>
                      <a:r>
                        <a:rPr lang="cs-CZ" sz="2000" b="1" baseline="30000"/>
                        <a:t>1</a:t>
                      </a:r>
                      <a:r>
                        <a:rPr lang="cs-CZ" sz="2000" b="1"/>
                        <a:t>T</a:t>
                      </a:r>
                      <a:r>
                        <a:rPr lang="cs-CZ" sz="2000" b="1" baseline="-25000"/>
                        <a:t>2</a:t>
                      </a:r>
                      <a:r>
                        <a:rPr lang="cs-CZ" sz="2000" b="1"/>
                        <a:t>O</a:t>
                      </a:r>
                      <a:r>
                        <a:rPr lang="cs-CZ" sz="2000" b="1" kern="1200" baseline="-25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b="1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5161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M</a:t>
                      </a:r>
                      <a:r>
                        <a:rPr lang="cs-CZ" sz="2000" b="0" baseline="30000" dirty="0"/>
                        <a:t>2</a:t>
                      </a:r>
                      <a:r>
                        <a:rPr lang="cs-CZ" sz="2000" b="0" dirty="0"/>
                        <a:t> = Ca, Na, Mg, Fe</a:t>
                      </a:r>
                      <a:r>
                        <a:rPr lang="cs-CZ" sz="2000" b="0" baseline="30000" dirty="0"/>
                        <a:t>2+</a:t>
                      </a:r>
                      <a:r>
                        <a:rPr lang="cs-CZ" sz="2000" b="0" baseline="0" dirty="0"/>
                        <a:t>, </a:t>
                      </a:r>
                      <a:r>
                        <a:rPr lang="cs-CZ" sz="2000" b="0" baseline="0" dirty="0" err="1"/>
                        <a:t>Li</a:t>
                      </a:r>
                      <a:r>
                        <a:rPr lang="cs-CZ" sz="2000" b="0" baseline="0" dirty="0"/>
                        <a:t>, </a:t>
                      </a:r>
                      <a:r>
                        <a:rPr lang="cs-CZ" sz="2000" b="0" baseline="0" dirty="0" err="1"/>
                        <a:t>Mn</a:t>
                      </a:r>
                      <a:endParaRPr lang="cs-CZ" sz="2000" b="0" dirty="0"/>
                    </a:p>
                    <a:p>
                      <a:r>
                        <a:rPr lang="cs-CZ" sz="2000" b="0" dirty="0"/>
                        <a:t>M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cs-CZ" sz="2000" b="0" dirty="0"/>
                        <a:t> = Mg, </a:t>
                      </a:r>
                      <a:r>
                        <a:rPr lang="cs-CZ" sz="2000" b="0" dirty="0" err="1"/>
                        <a:t>Mn</a:t>
                      </a:r>
                      <a:r>
                        <a:rPr lang="cs-CZ" sz="2000" b="0" dirty="0"/>
                        <a:t>, Al, Fe</a:t>
                      </a:r>
                      <a:r>
                        <a:rPr lang="cs-CZ" sz="2000" b="0" baseline="30000" dirty="0"/>
                        <a:t>2+/3+</a:t>
                      </a:r>
                      <a:r>
                        <a:rPr lang="cs-CZ" sz="2000" b="0" baseline="0" dirty="0"/>
                        <a:t>, </a:t>
                      </a:r>
                      <a:r>
                        <a:rPr lang="cs-CZ" sz="2000" b="0" baseline="0" dirty="0" err="1"/>
                        <a:t>Cr</a:t>
                      </a:r>
                      <a:r>
                        <a:rPr lang="cs-CZ" sz="2000" b="0" baseline="0" dirty="0"/>
                        <a:t>, Ti</a:t>
                      </a:r>
                    </a:p>
                    <a:p>
                      <a:r>
                        <a:rPr lang="cs-CZ" sz="2000" b="0" baseline="0" dirty="0"/>
                        <a:t>T = Si, ± Al</a:t>
                      </a:r>
                      <a:endParaRPr lang="cs-CZ" sz="20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0A8F0F81-F582-D8DD-7E66-DD2C0B91B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138820"/>
              </p:ext>
            </p:extLst>
          </p:nvPr>
        </p:nvGraphicFramePr>
        <p:xfrm>
          <a:off x="7730356" y="1452976"/>
          <a:ext cx="4231636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744829">
                  <a:extLst>
                    <a:ext uri="{9D8B030D-6E8A-4147-A177-3AD203B41FA5}">
                      <a16:colId xmlns:a16="http://schemas.microsoft.com/office/drawing/2014/main" val="232443689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rombické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enstatit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MgMgSi</a:t>
                      </a:r>
                      <a:r>
                        <a:rPr lang="cs-CZ" sz="2000" b="0" kern="1200" baseline="-25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ferrosilit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FeFeSi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64594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cap="all" baseline="0" dirty="0"/>
                        <a:t>monoklinické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608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diopsid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CaMgSi</a:t>
                      </a:r>
                      <a:r>
                        <a:rPr lang="cs-CZ" sz="2000" b="0" kern="1200" baseline="-25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83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hedenbergit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CaFeSi</a:t>
                      </a:r>
                      <a:r>
                        <a:rPr lang="cs-CZ" sz="2000" b="0" kern="1200" baseline="-25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370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augit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Ca,Mg,Fe,Al,Ti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60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jadeit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NaAlSi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494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egirín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NaFeSi</a:t>
                      </a:r>
                      <a:r>
                        <a:rPr lang="cs-CZ" sz="2000" b="0" kern="1200" baseline="-25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54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omfacit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Ca,Na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)(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Mg,Al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83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spodumen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LiAlSi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54136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6204A222-4E80-AB21-7471-1C1F8E7A2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472108"/>
              </p:ext>
            </p:extLst>
          </p:nvPr>
        </p:nvGraphicFramePr>
        <p:xfrm>
          <a:off x="230008" y="2887950"/>
          <a:ext cx="7236000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622800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-pyroxeny: bezbarvá, žlutá, hnědá, bílá, šedá, zelená</a:t>
                      </a:r>
                    </a:p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-pyroxeny: tmavě zelená až černá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3-3.5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Pyroxeny jsou často zatlačovány amfibolem, slídami a chlority.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56752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Krystaly jsou krátce sloupcovité. Agregáty zrnité, stébelnaté či paprsčité.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1667"/>
                  </a:ext>
                </a:extLst>
              </a:tr>
              <a:tr h="356752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Bronzit » </a:t>
                      </a:r>
                      <a:r>
                        <a:rPr lang="cs-CZ" sz="2000" baseline="0" dirty="0" err="1"/>
                        <a:t>enstatit</a:t>
                      </a:r>
                      <a:r>
                        <a:rPr lang="cs-CZ" sz="2000" baseline="-25000" dirty="0"/>
                        <a:t>(70-90)</a:t>
                      </a:r>
                      <a:r>
                        <a:rPr lang="cs-CZ" sz="2000" baseline="0" dirty="0"/>
                        <a:t> obohacený </a:t>
                      </a:r>
                      <a:r>
                        <a:rPr lang="cs-CZ" sz="2000" baseline="0" dirty="0" err="1"/>
                        <a:t>Fe</a:t>
                      </a:r>
                      <a:r>
                        <a:rPr lang="cs-CZ" sz="2000" baseline="0" dirty="0"/>
                        <a:t> s polokovovým leskem.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225078"/>
                  </a:ext>
                </a:extLst>
              </a:tr>
            </a:tbl>
          </a:graphicData>
        </a:graphic>
      </p:graphicFrame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115AE81-EA76-1D90-C89A-14F4AC69A154}"/>
              </a:ext>
            </a:extLst>
          </p:cNvPr>
          <p:cNvCxnSpPr>
            <a:cxnSpLocks/>
          </p:cNvCxnSpPr>
          <p:nvPr/>
        </p:nvCxnSpPr>
        <p:spPr>
          <a:xfrm>
            <a:off x="7596832" y="4762274"/>
            <a:ext cx="0" cy="597195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FD82C1A2-0DA4-60B8-4FF0-92E3F046BDCF}"/>
              </a:ext>
            </a:extLst>
          </p:cNvPr>
          <p:cNvCxnSpPr>
            <a:cxnSpLocks/>
          </p:cNvCxnSpPr>
          <p:nvPr/>
        </p:nvCxnSpPr>
        <p:spPr>
          <a:xfrm>
            <a:off x="7596832" y="3586576"/>
            <a:ext cx="0" cy="59719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6AF6DEA2-247E-26C8-E110-61241DA69A7B}"/>
              </a:ext>
            </a:extLst>
          </p:cNvPr>
          <p:cNvCxnSpPr>
            <a:cxnSpLocks/>
          </p:cNvCxnSpPr>
          <p:nvPr/>
        </p:nvCxnSpPr>
        <p:spPr>
          <a:xfrm>
            <a:off x="7596832" y="2589352"/>
            <a:ext cx="0" cy="597195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9B2D06DA-294C-62A6-3470-06B2AC45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760030"/>
              </p:ext>
            </p:extLst>
          </p:nvPr>
        </p:nvGraphicFramePr>
        <p:xfrm>
          <a:off x="7730355" y="6291120"/>
          <a:ext cx="4231635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1635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Pyroxeny jsou ŠTĚPNÉ (mikroskop 90°)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532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742F57E-00B4-4872-9901-945CE6A7B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040755"/>
              </p:ext>
            </p:extLst>
          </p:nvPr>
        </p:nvGraphicFramePr>
        <p:xfrm>
          <a:off x="992995" y="1252720"/>
          <a:ext cx="10205999" cy="509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770">
                  <a:extLst>
                    <a:ext uri="{9D8B030D-6E8A-4147-A177-3AD203B41FA5}">
                      <a16:colId xmlns:a16="http://schemas.microsoft.com/office/drawing/2014/main" val="3473727598"/>
                    </a:ext>
                  </a:extLst>
                </a:gridCol>
                <a:gridCol w="6212351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311878">
                  <a:extLst>
                    <a:ext uri="{9D8B030D-6E8A-4147-A177-3AD203B41FA5}">
                      <a16:colId xmlns:a16="http://schemas.microsoft.com/office/drawing/2014/main" val="1762590900"/>
                    </a:ext>
                  </a:extLst>
                </a:gridCol>
              </a:tblGrid>
              <a:tr h="248979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Výskyty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 err="1"/>
                        <a:t>enstatit</a:t>
                      </a:r>
                      <a:endParaRPr lang="cs-CZ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 err="1"/>
                        <a:t>ultrabazika</a:t>
                      </a:r>
                      <a:r>
                        <a:rPr lang="cs-CZ" sz="2000" b="0" dirty="0"/>
                        <a:t>, gabro, bazalt, gabrový pegmatit</a:t>
                      </a:r>
                    </a:p>
                    <a:p>
                      <a:pPr algn="l"/>
                      <a:r>
                        <a:rPr lang="cs-CZ" sz="2000" b="0" dirty="0"/>
                        <a:t>metamorfované horniny » </a:t>
                      </a:r>
                      <a:r>
                        <a:rPr lang="cs-CZ" sz="2000" b="0" dirty="0" err="1"/>
                        <a:t>granility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serpentinity</a:t>
                      </a:r>
                      <a:endParaRPr lang="cs-CZ" sz="20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Věžná, Mohelno, Rouchovany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 err="1"/>
                        <a:t>ferrosilit</a:t>
                      </a:r>
                      <a:endParaRPr lang="cs-CZ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čistý je velmi vzácný » prekambrické horniny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cs-CZ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25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diopsid-</a:t>
                      </a:r>
                      <a:r>
                        <a:rPr lang="cs-CZ" sz="2000" b="0" dirty="0" err="1"/>
                        <a:t>hedenbergit</a:t>
                      </a:r>
                      <a:endParaRPr lang="cs-CZ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 err="1"/>
                        <a:t>bazické-ultrabazické</a:t>
                      </a:r>
                      <a:r>
                        <a:rPr lang="cs-CZ" sz="2000" b="0" dirty="0"/>
                        <a:t> horniny, </a:t>
                      </a:r>
                      <a:r>
                        <a:rPr lang="cs-CZ" sz="2000" b="0" dirty="0" err="1"/>
                        <a:t>konktaktní</a:t>
                      </a:r>
                      <a:r>
                        <a:rPr lang="cs-CZ" sz="2000" b="0" dirty="0"/>
                        <a:t> mramory, dolomity, </a:t>
                      </a:r>
                      <a:r>
                        <a:rPr lang="cs-CZ" sz="2000" b="0" dirty="0" err="1"/>
                        <a:t>erlány</a:t>
                      </a:r>
                      <a:endParaRPr lang="cs-CZ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Rouchovany, Nedvědice, Žulová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0558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jadeit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vysokotlaké horniny </a:t>
                      </a:r>
                      <a:r>
                        <a:rPr lang="cs-CZ" sz="2000" b="0" dirty="0"/>
                        <a:t>» </a:t>
                      </a:r>
                      <a:r>
                        <a:rPr lang="cs-CZ" sz="2000" b="0" dirty="0" err="1"/>
                        <a:t>jadeitity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glaukofanové</a:t>
                      </a:r>
                      <a:r>
                        <a:rPr lang="cs-CZ" sz="2000" b="0" dirty="0"/>
                        <a:t> břidlice</a:t>
                      </a:r>
                      <a:endParaRPr lang="cs-CZ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2159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 err="1"/>
                        <a:t>egirín</a:t>
                      </a:r>
                      <a:endParaRPr lang="cs-CZ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alkalické magmatické horniny (granity, nefelinické syenity, fonolity), ± </a:t>
                      </a:r>
                      <a:r>
                        <a:rPr lang="cs-CZ" sz="2000" dirty="0" err="1"/>
                        <a:t>glaukofanové</a:t>
                      </a:r>
                      <a:r>
                        <a:rPr lang="cs-CZ" sz="2000" dirty="0"/>
                        <a:t> břidlice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České středohoří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644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augit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 err="1"/>
                        <a:t>bazické-ultrabazické</a:t>
                      </a:r>
                      <a:r>
                        <a:rPr lang="cs-CZ" sz="2000" dirty="0"/>
                        <a:t> horniny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3271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omfacit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přechodný člen mezi diopsidem a augitem</a:t>
                      </a:r>
                    </a:p>
                    <a:p>
                      <a:r>
                        <a:rPr lang="cs-CZ" sz="2000" dirty="0"/>
                        <a:t>horninotvorný minerál eklogitů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12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spodumen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Na-</a:t>
                      </a:r>
                      <a:r>
                        <a:rPr lang="cs-CZ" sz="2000" dirty="0" err="1"/>
                        <a:t>Li</a:t>
                      </a:r>
                      <a:r>
                        <a:rPr lang="cs-CZ" sz="2000" dirty="0"/>
                        <a:t> pegmatity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 err="1"/>
                        <a:t>Greenbushes</a:t>
                      </a:r>
                      <a:r>
                        <a:rPr lang="cs-CZ" sz="2000" dirty="0"/>
                        <a:t>, Dobrá Voda, </a:t>
                      </a:r>
                      <a:r>
                        <a:rPr lang="cs-CZ" sz="2000" dirty="0" err="1"/>
                        <a:t>Tanco</a:t>
                      </a:r>
                      <a:endParaRPr lang="cs-CZ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7001599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B7E5BC41-4E7A-D3EA-7DBD-B482E6BB7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087512"/>
              </p:ext>
            </p:extLst>
          </p:nvPr>
        </p:nvGraphicFramePr>
        <p:xfrm>
          <a:off x="2889465" y="6403840"/>
          <a:ext cx="6413057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1305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Pyroxeny jsou středně odolné vůči alteracím a zvětrávání.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  <p:sp>
        <p:nvSpPr>
          <p:cNvPr id="5" name="Nadpis 1">
            <a:extLst>
              <a:ext uri="{FF2B5EF4-FFF2-40B4-BE49-F238E27FC236}">
                <a16:creationId xmlns:a16="http://schemas.microsoft.com/office/drawing/2014/main" id="{A4874C5A-8EB5-DD41-701B-94C8B034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3" y="25336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</p:spTree>
    <p:extLst>
      <p:ext uri="{BB962C8B-B14F-4D97-AF65-F5344CB8AC3E}">
        <p14:creationId xmlns:p14="http://schemas.microsoft.com/office/powerpoint/2010/main" val="2297838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234915" y="6435709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Enstatit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E. </a:t>
            </a:r>
            <a:r>
              <a:rPr lang="cs-CZ" sz="1000" dirty="0" err="1"/>
              <a:t>Lackner</a:t>
            </a:r>
            <a:endParaRPr lang="cs-CZ" sz="1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8E0A40-7317-A336-1CD1-55FF4E4C7379}"/>
              </a:ext>
            </a:extLst>
          </p:cNvPr>
          <p:cNvSpPr txBox="1"/>
          <p:nvPr/>
        </p:nvSpPr>
        <p:spPr>
          <a:xfrm>
            <a:off x="8122096" y="6427164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Bronzit. </a:t>
            </a:r>
            <a:r>
              <a:rPr lang="cs-CZ" sz="1000" dirty="0" err="1"/>
              <a:t>Photo</a:t>
            </a:r>
            <a:r>
              <a:rPr lang="cs-CZ" sz="1000" dirty="0"/>
              <a:t>: J. Jirásek.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8B72426-F63B-61D9-C2B7-2C7583F93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r="22032"/>
          <a:stretch/>
        </p:blipFill>
        <p:spPr>
          <a:xfrm>
            <a:off x="309865" y="1684185"/>
            <a:ext cx="4078455" cy="4768614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03A3B0AA-111F-DC35-185E-7593400E5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7313" y="2281101"/>
            <a:ext cx="4767655" cy="3575741"/>
          </a:xfrm>
          <a:prstGeom prst="rect">
            <a:avLst/>
          </a:prstGeom>
        </p:spPr>
      </p:pic>
      <p:pic>
        <p:nvPicPr>
          <p:cNvPr id="10" name="Obrázek 9" descr="Obsah obrázku objekt v exteriéru, čtverec&#10;&#10;Popis byl vytvořen automaticky">
            <a:extLst>
              <a:ext uri="{FF2B5EF4-FFF2-40B4-BE49-F238E27FC236}">
                <a16:creationId xmlns:a16="http://schemas.microsoft.com/office/drawing/2014/main" id="{9E556FA2-A869-5665-911B-26BEA84494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1" t="7839" r="32914" b="5565"/>
          <a:stretch/>
        </p:blipFill>
        <p:spPr>
          <a:xfrm>
            <a:off x="8122096" y="1684185"/>
            <a:ext cx="3773215" cy="476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09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244592" y="6375622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Ferrosilit</a:t>
            </a:r>
            <a:r>
              <a:rPr lang="cs-CZ" sz="1000" dirty="0"/>
              <a:t> + Almandin. </a:t>
            </a:r>
            <a:r>
              <a:rPr lang="cs-CZ" sz="1000" dirty="0" err="1"/>
              <a:t>Photo</a:t>
            </a:r>
            <a:r>
              <a:rPr lang="cs-CZ" sz="1000" dirty="0"/>
              <a:t>: M. </a:t>
            </a:r>
            <a:r>
              <a:rPr lang="cs-CZ" sz="1000" dirty="0" err="1"/>
              <a:t>Kartashov</a:t>
            </a:r>
            <a:endParaRPr lang="cs-CZ" sz="1000" dirty="0"/>
          </a:p>
        </p:txBody>
      </p:sp>
      <p:pic>
        <p:nvPicPr>
          <p:cNvPr id="5" name="Obrázek 4" descr="Obsah obrázku kousek, výseč&#10;&#10;Popis byl vytvořen automaticky">
            <a:extLst>
              <a:ext uri="{FF2B5EF4-FFF2-40B4-BE49-F238E27FC236}">
                <a16:creationId xmlns:a16="http://schemas.microsoft.com/office/drawing/2014/main" id="{67D4B8A8-63E7-7F5E-B752-E969CC7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8" r="30560"/>
          <a:stretch/>
        </p:blipFill>
        <p:spPr>
          <a:xfrm>
            <a:off x="288333" y="1482709"/>
            <a:ext cx="4913587" cy="4953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06936E4-3FCA-97C8-0346-DAA714B2C39C}"/>
              </a:ext>
            </a:extLst>
          </p:cNvPr>
          <p:cNvSpPr txBox="1"/>
          <p:nvPr/>
        </p:nvSpPr>
        <p:spPr>
          <a:xfrm>
            <a:off x="5449613" y="6375622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Ferrosilit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V. </a:t>
            </a:r>
            <a:r>
              <a:rPr lang="cs-CZ" sz="1000" dirty="0" err="1"/>
              <a:t>Betz</a:t>
            </a:r>
            <a:r>
              <a:rPr lang="cs-CZ" sz="1000" dirty="0"/>
              <a:t>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03B18B9-7616-8797-609C-6EF07F66B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51" y="1482109"/>
            <a:ext cx="6582857" cy="49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04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187306" y="6539709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Diopsid. </a:t>
            </a:r>
            <a:r>
              <a:rPr lang="cs-CZ" sz="1000" dirty="0" err="1"/>
              <a:t>Photo</a:t>
            </a:r>
            <a:r>
              <a:rPr lang="cs-CZ" sz="1000" dirty="0"/>
              <a:t>: G. </a:t>
            </a:r>
            <a:r>
              <a:rPr lang="cs-CZ" sz="1000" dirty="0" err="1"/>
              <a:t>Slowic</a:t>
            </a:r>
            <a:r>
              <a:rPr lang="cs-CZ" sz="1000" dirty="0"/>
              <a:t>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8E0A40-7317-A336-1CD1-55FF4E4C7379}"/>
              </a:ext>
            </a:extLst>
          </p:cNvPr>
          <p:cNvSpPr txBox="1"/>
          <p:nvPr/>
        </p:nvSpPr>
        <p:spPr>
          <a:xfrm>
            <a:off x="4193683" y="6538912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Diopsid. </a:t>
            </a:r>
            <a:r>
              <a:rPr lang="cs-CZ" sz="1000" dirty="0" err="1"/>
              <a:t>Photo</a:t>
            </a:r>
            <a:r>
              <a:rPr lang="cs-CZ" sz="1000" dirty="0"/>
              <a:t>: P. </a:t>
            </a:r>
            <a:r>
              <a:rPr lang="cs-CZ" sz="1000" dirty="0" err="1"/>
              <a:t>Huber</a:t>
            </a:r>
            <a:r>
              <a:rPr lang="cs-CZ" sz="1000" dirty="0"/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2B6511C-12B3-FF87-60CA-F8818D1CCA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r="20378"/>
          <a:stretch/>
        </p:blipFill>
        <p:spPr>
          <a:xfrm>
            <a:off x="187306" y="2027237"/>
            <a:ext cx="3965818" cy="4511675"/>
          </a:xfrm>
          <a:prstGeom prst="rect">
            <a:avLst/>
          </a:prstGeom>
        </p:spPr>
      </p:pic>
      <p:pic>
        <p:nvPicPr>
          <p:cNvPr id="8" name="Obrázek 7" descr="Obsah obrázku zelenina&#10;&#10;Popis byl vytvořen automaticky">
            <a:extLst>
              <a:ext uri="{FF2B5EF4-FFF2-40B4-BE49-F238E27FC236}">
                <a16:creationId xmlns:a16="http://schemas.microsoft.com/office/drawing/2014/main" id="{C610DDC1-0BEE-65A6-E0F3-F56C8DE37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83" y="1500405"/>
            <a:ext cx="3778872" cy="503850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FFCBE3E-09DC-9108-00A2-0B3ABC0B83C9}"/>
              </a:ext>
            </a:extLst>
          </p:cNvPr>
          <p:cNvSpPr txBox="1"/>
          <p:nvPr/>
        </p:nvSpPr>
        <p:spPr>
          <a:xfrm>
            <a:off x="8057951" y="6538912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Diopsid. </a:t>
            </a:r>
            <a:r>
              <a:rPr lang="cs-CZ" sz="1000" dirty="0" err="1"/>
              <a:t>Photo</a:t>
            </a:r>
            <a:r>
              <a:rPr lang="cs-CZ" sz="1000" dirty="0"/>
              <a:t>: M. </a:t>
            </a:r>
            <a:r>
              <a:rPr lang="cs-CZ" sz="1000" dirty="0" err="1"/>
              <a:t>Mautner</a:t>
            </a:r>
            <a:r>
              <a:rPr lang="cs-CZ" sz="1000" dirty="0"/>
              <a:t>.</a:t>
            </a:r>
          </a:p>
        </p:txBody>
      </p:sp>
      <p:pic>
        <p:nvPicPr>
          <p:cNvPr id="12" name="Obrázek 11" descr="Obsah obrázku jídlo, kousek&#10;&#10;Popis byl vytvořen automaticky">
            <a:extLst>
              <a:ext uri="{FF2B5EF4-FFF2-40B4-BE49-F238E27FC236}">
                <a16:creationId xmlns:a16="http://schemas.microsoft.com/office/drawing/2014/main" id="{C2E39716-1BAB-7BDC-6FBA-51BC3FF5FB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r="16553"/>
          <a:stretch/>
        </p:blipFill>
        <p:spPr>
          <a:xfrm>
            <a:off x="8013114" y="2027237"/>
            <a:ext cx="4023716" cy="4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3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500536" y="6550823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Hedenbergit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G. van der </a:t>
            </a:r>
            <a:r>
              <a:rPr lang="cs-CZ" sz="1000" dirty="0" err="1"/>
              <a:t>Veldt</a:t>
            </a:r>
            <a:r>
              <a:rPr lang="cs-CZ" sz="1000" dirty="0"/>
              <a:t>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FFCBE3E-09DC-9108-00A2-0B3ABC0B83C9}"/>
              </a:ext>
            </a:extLst>
          </p:cNvPr>
          <p:cNvSpPr txBox="1"/>
          <p:nvPr/>
        </p:nvSpPr>
        <p:spPr>
          <a:xfrm>
            <a:off x="7069131" y="6550827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Hedenberfit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R. </a:t>
            </a:r>
            <a:r>
              <a:rPr lang="cs-CZ" sz="1000" dirty="0" err="1"/>
              <a:t>Lavinsky</a:t>
            </a:r>
            <a:r>
              <a:rPr lang="cs-CZ" sz="1000" dirty="0"/>
              <a:t>.</a:t>
            </a:r>
          </a:p>
        </p:txBody>
      </p:sp>
      <p:pic>
        <p:nvPicPr>
          <p:cNvPr id="3" name="Obrázek 2" descr="Obsah obrázku ozubené kolo&#10;&#10;Popis byl vytvořen automaticky">
            <a:extLst>
              <a:ext uri="{FF2B5EF4-FFF2-40B4-BE49-F238E27FC236}">
                <a16:creationId xmlns:a16="http://schemas.microsoft.com/office/drawing/2014/main" id="{ACE362E0-45D9-071C-7885-82781B89C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6" y="1616075"/>
            <a:ext cx="6498566" cy="4876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FCC4803-C60B-3CE2-6D89-D4BCA4C0C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r="13126"/>
          <a:stretch/>
        </p:blipFill>
        <p:spPr>
          <a:xfrm>
            <a:off x="7069131" y="1614091"/>
            <a:ext cx="4787589" cy="48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91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325119" y="6490498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Jadeit. </a:t>
            </a:r>
            <a:r>
              <a:rPr lang="cs-CZ" sz="1000" dirty="0" err="1"/>
              <a:t>PhotoR</a:t>
            </a:r>
            <a:r>
              <a:rPr lang="cs-CZ" sz="1000" dirty="0"/>
              <a:t>. </a:t>
            </a:r>
            <a:r>
              <a:rPr lang="cs-CZ" sz="1000" dirty="0" err="1"/>
              <a:t>Nunes</a:t>
            </a:r>
            <a:r>
              <a:rPr lang="cs-CZ" sz="1000" dirty="0"/>
              <a:t>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FFCBE3E-09DC-9108-00A2-0B3ABC0B83C9}"/>
              </a:ext>
            </a:extLst>
          </p:cNvPr>
          <p:cNvSpPr txBox="1"/>
          <p:nvPr/>
        </p:nvSpPr>
        <p:spPr>
          <a:xfrm>
            <a:off x="7587291" y="6492875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Jadeit. </a:t>
            </a:r>
            <a:r>
              <a:rPr lang="cs-CZ" sz="1000" dirty="0" err="1"/>
              <a:t>Photo</a:t>
            </a:r>
            <a:r>
              <a:rPr lang="cs-CZ" sz="1000" dirty="0"/>
              <a:t>: </a:t>
            </a:r>
            <a:r>
              <a:rPr lang="cs-CZ" sz="1000" dirty="0" err="1"/>
              <a:t>Weinrich</a:t>
            </a:r>
            <a:r>
              <a:rPr lang="cs-CZ" sz="1000" dirty="0"/>
              <a:t> </a:t>
            </a:r>
            <a:r>
              <a:rPr lang="cs-CZ" sz="1000" dirty="0" err="1"/>
              <a:t>Minerals</a:t>
            </a:r>
            <a:r>
              <a:rPr lang="cs-CZ" sz="1000" dirty="0"/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FD2243-3350-94D6-F6C7-92BC33B0A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9" y="1358398"/>
            <a:ext cx="6823227" cy="51344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D9E3DC6-6276-BE88-1AB2-9DF5D7D4D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2773" y="1399977"/>
            <a:ext cx="5812153" cy="437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1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370840" y="6382861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Egirín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R. </a:t>
            </a:r>
            <a:r>
              <a:rPr lang="cs-CZ" sz="1000" dirty="0" err="1"/>
              <a:t>Lavinsky</a:t>
            </a:r>
            <a:r>
              <a:rPr lang="cs-CZ" sz="1000" dirty="0"/>
              <a:t>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FFCBE3E-09DC-9108-00A2-0B3ABC0B83C9}"/>
              </a:ext>
            </a:extLst>
          </p:cNvPr>
          <p:cNvSpPr txBox="1"/>
          <p:nvPr/>
        </p:nvSpPr>
        <p:spPr>
          <a:xfrm>
            <a:off x="6931660" y="6376272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/>
              <a:t>Egirín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G. van der </a:t>
            </a:r>
            <a:r>
              <a:rPr lang="cs-CZ" sz="1000" dirty="0" err="1"/>
              <a:t>Veldt</a:t>
            </a:r>
            <a:r>
              <a:rPr lang="cs-CZ" sz="1000" dirty="0"/>
              <a:t>.</a:t>
            </a:r>
          </a:p>
        </p:txBody>
      </p:sp>
      <p:pic>
        <p:nvPicPr>
          <p:cNvPr id="5" name="Obrázek 4" descr="Obsah obrázku vidlička, kousek, dezert, snězeno&#10;&#10;Popis byl vytvořen automaticky">
            <a:extLst>
              <a:ext uri="{FF2B5EF4-FFF2-40B4-BE49-F238E27FC236}">
                <a16:creationId xmlns:a16="http://schemas.microsoft.com/office/drawing/2014/main" id="{6F704C0D-5C6F-7A4C-4C69-BD85C3BA5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" y="1536541"/>
            <a:ext cx="6446520" cy="4846320"/>
          </a:xfrm>
          <a:prstGeom prst="rect">
            <a:avLst/>
          </a:prstGeom>
        </p:spPr>
      </p:pic>
      <p:pic>
        <p:nvPicPr>
          <p:cNvPr id="8" name="Obrázek 7" descr="Obsah obrázku kousek, čokoláda, výseč, dezert&#10;&#10;Popis byl vytvořen automaticky">
            <a:extLst>
              <a:ext uri="{FF2B5EF4-FFF2-40B4-BE49-F238E27FC236}">
                <a16:creationId xmlns:a16="http://schemas.microsoft.com/office/drawing/2014/main" id="{75126496-FD80-D256-4BD3-745C89362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566" r="31750" b="6304"/>
          <a:stretch/>
        </p:blipFill>
        <p:spPr>
          <a:xfrm>
            <a:off x="6931660" y="1536541"/>
            <a:ext cx="430784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53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0" y="6520345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Augit. </a:t>
            </a:r>
            <a:r>
              <a:rPr lang="cs-CZ" sz="1000" dirty="0" err="1"/>
              <a:t>Photo</a:t>
            </a:r>
            <a:r>
              <a:rPr lang="cs-CZ" sz="1000" dirty="0"/>
              <a:t>: G. </a:t>
            </a:r>
            <a:r>
              <a:rPr lang="cs-CZ" sz="1000" dirty="0" err="1"/>
              <a:t>Slowik</a:t>
            </a:r>
            <a:r>
              <a:rPr lang="cs-CZ" sz="1000" dirty="0"/>
              <a:t>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FFCBE3E-09DC-9108-00A2-0B3ABC0B83C9}"/>
              </a:ext>
            </a:extLst>
          </p:cNvPr>
          <p:cNvSpPr txBox="1"/>
          <p:nvPr/>
        </p:nvSpPr>
        <p:spPr>
          <a:xfrm>
            <a:off x="3193992" y="6550822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Augit + </a:t>
            </a:r>
            <a:r>
              <a:rPr lang="cs-CZ" sz="1000" dirty="0" err="1"/>
              <a:t>Forsterit</a:t>
            </a:r>
            <a:r>
              <a:rPr lang="cs-CZ" sz="1000" dirty="0"/>
              <a:t>. </a:t>
            </a:r>
            <a:r>
              <a:rPr lang="cs-CZ" sz="1000" dirty="0" err="1"/>
              <a:t>Photo</a:t>
            </a:r>
            <a:r>
              <a:rPr lang="cs-CZ" sz="1000" dirty="0"/>
              <a:t>: M. </a:t>
            </a:r>
            <a:r>
              <a:rPr lang="cs-CZ" sz="1000" dirty="0" err="1"/>
              <a:t>Filippi</a:t>
            </a:r>
            <a:r>
              <a:rPr lang="cs-CZ" sz="1000" dirty="0"/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B76137-26C5-41CF-C753-1A72A25D3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5" t="19518" r="32625" b="7391"/>
          <a:stretch/>
        </p:blipFill>
        <p:spPr>
          <a:xfrm>
            <a:off x="56965" y="1690688"/>
            <a:ext cx="3114904" cy="4860134"/>
          </a:xfrm>
          <a:prstGeom prst="rect">
            <a:avLst/>
          </a:prstGeom>
        </p:spPr>
      </p:pic>
      <p:pic>
        <p:nvPicPr>
          <p:cNvPr id="8" name="Obrázek 7" descr="Obsah obrázku čokoláda, objekt v exteriéru&#10;&#10;Popis byl vytvořen automaticky">
            <a:extLst>
              <a:ext uri="{FF2B5EF4-FFF2-40B4-BE49-F238E27FC236}">
                <a16:creationId xmlns:a16="http://schemas.microsoft.com/office/drawing/2014/main" id="{1A387433-F4D3-B74E-1E76-F94123738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11555" r="9495" b="6212"/>
          <a:stretch/>
        </p:blipFill>
        <p:spPr>
          <a:xfrm>
            <a:off x="3268762" y="1690688"/>
            <a:ext cx="3789031" cy="486013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9BA9955-73E7-6B5C-7D73-269B4AB97DE7}"/>
              </a:ext>
            </a:extLst>
          </p:cNvPr>
          <p:cNvSpPr txBox="1"/>
          <p:nvPr/>
        </p:nvSpPr>
        <p:spPr>
          <a:xfrm>
            <a:off x="7955280" y="3859295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Augit. </a:t>
            </a:r>
            <a:r>
              <a:rPr lang="cs-CZ" sz="1000" dirty="0" err="1"/>
              <a:t>Photo</a:t>
            </a:r>
            <a:r>
              <a:rPr lang="cs-CZ" sz="1000" dirty="0"/>
              <a:t>: M. </a:t>
            </a:r>
            <a:r>
              <a:rPr lang="cs-CZ" sz="1000" dirty="0" err="1"/>
              <a:t>Patúš</a:t>
            </a:r>
            <a:r>
              <a:rPr lang="cs-CZ" sz="1000" dirty="0"/>
              <a:t>.</a:t>
            </a:r>
          </a:p>
        </p:txBody>
      </p:sp>
      <p:pic>
        <p:nvPicPr>
          <p:cNvPr id="12" name="Obrázek 11" descr="Obsah obrázku zavřít&#10;&#10;Popis byl vytvořen automaticky">
            <a:extLst>
              <a:ext uri="{FF2B5EF4-FFF2-40B4-BE49-F238E27FC236}">
                <a16:creationId xmlns:a16="http://schemas.microsoft.com/office/drawing/2014/main" id="{2C607A01-BEB8-B3EF-10D0-B4A04DBCA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0" t="12444" r="12578" b="11852"/>
          <a:stretch/>
        </p:blipFill>
        <p:spPr>
          <a:xfrm>
            <a:off x="7955280" y="235936"/>
            <a:ext cx="3917811" cy="36343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554FCBF-A914-D2AB-87BB-A50742530BB6}"/>
              </a:ext>
            </a:extLst>
          </p:cNvPr>
          <p:cNvSpPr txBox="1"/>
          <p:nvPr/>
        </p:nvSpPr>
        <p:spPr>
          <a:xfrm>
            <a:off x="7213430" y="6550822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Augit. </a:t>
            </a:r>
            <a:r>
              <a:rPr lang="cs-CZ" sz="1000" dirty="0" err="1"/>
              <a:t>Photo</a:t>
            </a:r>
            <a:r>
              <a:rPr lang="cs-CZ" sz="1000" dirty="0"/>
              <a:t>: F. </a:t>
            </a:r>
            <a:r>
              <a:rPr lang="cs-CZ" sz="1000" dirty="0" err="1"/>
              <a:t>Périnet</a:t>
            </a:r>
            <a:r>
              <a:rPr lang="cs-CZ" sz="1000" dirty="0"/>
              <a:t>.</a:t>
            </a:r>
          </a:p>
        </p:txBody>
      </p:sp>
      <p:pic>
        <p:nvPicPr>
          <p:cNvPr id="16" name="Obrázek 15" descr="Obsah obrázku okurky&#10;&#10;Popis byl vytvořen automaticky">
            <a:extLst>
              <a:ext uri="{FF2B5EF4-FFF2-40B4-BE49-F238E27FC236}">
                <a16:creationId xmlns:a16="http://schemas.microsoft.com/office/drawing/2014/main" id="{0E01E00E-7851-DCD9-DF80-970A21CD8E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t="3440" r="29834"/>
          <a:stretch/>
        </p:blipFill>
        <p:spPr>
          <a:xfrm rot="5400000">
            <a:off x="8099852" y="3129235"/>
            <a:ext cx="2454298" cy="438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89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BCFA6BEE-3EDD-4286-B0B0-E5D0A8C4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107" y="47846"/>
            <a:ext cx="4646968" cy="67623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76D0BF2-9393-4EF6-A78F-8507F176E9B8}"/>
              </a:ext>
            </a:extLst>
          </p:cNvPr>
          <p:cNvSpPr txBox="1"/>
          <p:nvPr/>
        </p:nvSpPr>
        <p:spPr>
          <a:xfrm>
            <a:off x="8344075" y="6610098"/>
            <a:ext cx="218233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00" dirty="0"/>
              <a:t>https://www.britannica.com/science/silicate-mineral</a:t>
            </a:r>
          </a:p>
        </p:txBody>
      </p:sp>
    </p:spTree>
    <p:extLst>
      <p:ext uri="{BB962C8B-B14F-4D97-AF65-F5344CB8AC3E}">
        <p14:creationId xmlns:p14="http://schemas.microsoft.com/office/powerpoint/2010/main" val="3589326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0" y="6520345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Omfacit - eklogit. </a:t>
            </a:r>
            <a:r>
              <a:rPr lang="cs-CZ" sz="1000" dirty="0" err="1"/>
              <a:t>Photo</a:t>
            </a:r>
            <a:r>
              <a:rPr lang="cs-CZ" sz="1000" dirty="0"/>
              <a:t>: H. Moritz.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FFCBE3E-09DC-9108-00A2-0B3ABC0B83C9}"/>
              </a:ext>
            </a:extLst>
          </p:cNvPr>
          <p:cNvSpPr txBox="1"/>
          <p:nvPr/>
        </p:nvSpPr>
        <p:spPr>
          <a:xfrm>
            <a:off x="7501832" y="6520344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Omfacit. </a:t>
            </a:r>
            <a:r>
              <a:rPr lang="cs-CZ" sz="1000" dirty="0" err="1"/>
              <a:t>Photo</a:t>
            </a:r>
            <a:r>
              <a:rPr lang="cs-CZ" sz="1000" dirty="0"/>
              <a:t>: S. </a:t>
            </a:r>
            <a:r>
              <a:rPr lang="cs-CZ" sz="1000" dirty="0" err="1"/>
              <a:t>Staude</a:t>
            </a:r>
            <a:r>
              <a:rPr lang="cs-CZ" sz="1000" dirty="0"/>
              <a:t>.</a:t>
            </a:r>
          </a:p>
        </p:txBody>
      </p:sp>
      <p:pic>
        <p:nvPicPr>
          <p:cNvPr id="3" name="Obrázek 2" descr="Obsah obrázku skála&#10;&#10;Popis byl vytvořen automaticky">
            <a:extLst>
              <a:ext uri="{FF2B5EF4-FFF2-40B4-BE49-F238E27FC236}">
                <a16:creationId xmlns:a16="http://schemas.microsoft.com/office/drawing/2014/main" id="{822CC91F-65F0-4586-15F5-89BBA8014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675448"/>
            <a:ext cx="6377648" cy="4799180"/>
          </a:xfrm>
          <a:prstGeom prst="rect">
            <a:avLst/>
          </a:prstGeom>
        </p:spPr>
      </p:pic>
      <p:pic>
        <p:nvPicPr>
          <p:cNvPr id="7" name="Obrázek 6" descr="Obsah obrázku skála, rostlina, zavřít&#10;&#10;Popis byl vytvořen automaticky">
            <a:extLst>
              <a:ext uri="{FF2B5EF4-FFF2-40B4-BE49-F238E27FC236}">
                <a16:creationId xmlns:a16="http://schemas.microsoft.com/office/drawing/2014/main" id="{3B131BC6-EF24-D49E-F44E-8F2594886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20" y="2307885"/>
            <a:ext cx="5537200" cy="41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13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pyroxenu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5A251E-75FD-6EA0-0DB6-CA991A2FFC28}"/>
              </a:ext>
            </a:extLst>
          </p:cNvPr>
          <p:cNvSpPr txBox="1"/>
          <p:nvPr/>
        </p:nvSpPr>
        <p:spPr>
          <a:xfrm>
            <a:off x="542402" y="6693065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Spodumen - kunzit. </a:t>
            </a:r>
            <a:r>
              <a:rPr lang="cs-CZ" sz="1000" dirty="0" err="1"/>
              <a:t>Photo</a:t>
            </a:r>
            <a:r>
              <a:rPr lang="cs-CZ" sz="1000" dirty="0"/>
              <a:t>: G. </a:t>
            </a:r>
            <a:r>
              <a:rPr lang="cs-CZ" sz="1000" dirty="0" err="1"/>
              <a:t>Spann</a:t>
            </a:r>
            <a:r>
              <a:rPr lang="cs-CZ" sz="1000" dirty="0"/>
              <a:t>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9BA9955-73E7-6B5C-7D73-269B4AB97DE7}"/>
              </a:ext>
            </a:extLst>
          </p:cNvPr>
          <p:cNvSpPr txBox="1"/>
          <p:nvPr/>
        </p:nvSpPr>
        <p:spPr>
          <a:xfrm>
            <a:off x="7599016" y="6662138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Spodumen. </a:t>
            </a:r>
            <a:r>
              <a:rPr lang="cs-CZ" sz="1000" dirty="0" err="1"/>
              <a:t>Photo</a:t>
            </a:r>
            <a:r>
              <a:rPr lang="cs-CZ" sz="1000" dirty="0"/>
              <a:t>: V. King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554FCBF-A914-D2AB-87BB-A50742530BB6}"/>
              </a:ext>
            </a:extLst>
          </p:cNvPr>
          <p:cNvSpPr txBox="1"/>
          <p:nvPr/>
        </p:nvSpPr>
        <p:spPr>
          <a:xfrm>
            <a:off x="4703870" y="6662139"/>
            <a:ext cx="4019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Spodumen. </a:t>
            </a:r>
            <a:r>
              <a:rPr lang="cs-CZ" sz="1000" dirty="0" err="1"/>
              <a:t>Photo</a:t>
            </a:r>
            <a:r>
              <a:rPr lang="cs-CZ" sz="1000" dirty="0"/>
              <a:t>: R. J. T. </a:t>
            </a:r>
            <a:r>
              <a:rPr lang="cs-CZ" sz="1000" dirty="0" err="1"/>
              <a:t>Larry</a:t>
            </a:r>
            <a:endParaRPr lang="cs-CZ" sz="1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6F72C58-3E6C-D932-A442-64038E762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0" t="7229" r="36000" b="12033"/>
          <a:stretch/>
        </p:blipFill>
        <p:spPr>
          <a:xfrm>
            <a:off x="542402" y="1526190"/>
            <a:ext cx="4019438" cy="5135949"/>
          </a:xfrm>
          <a:prstGeom prst="rect">
            <a:avLst/>
          </a:prstGeom>
        </p:spPr>
      </p:pic>
      <p:pic>
        <p:nvPicPr>
          <p:cNvPr id="7" name="Obrázek 6" descr="Obsah obrázku tmavé&#10;&#10;Popis byl vytvořen automaticky">
            <a:extLst>
              <a:ext uri="{FF2B5EF4-FFF2-40B4-BE49-F238E27FC236}">
                <a16:creationId xmlns:a16="http://schemas.microsoft.com/office/drawing/2014/main" id="{7560AC1F-0B0E-EEA1-F836-7663CE1E2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3" r="39000"/>
          <a:stretch/>
        </p:blipFill>
        <p:spPr>
          <a:xfrm>
            <a:off x="4703870" y="1524939"/>
            <a:ext cx="2834680" cy="5137200"/>
          </a:xfrm>
          <a:prstGeom prst="rect">
            <a:avLst/>
          </a:prstGeom>
        </p:spPr>
      </p:pic>
      <p:pic>
        <p:nvPicPr>
          <p:cNvPr id="15" name="Obrázek 14" descr="Obsah obrázku dřevo&#10;&#10;Popis byl vytvořen automaticky">
            <a:extLst>
              <a:ext uri="{FF2B5EF4-FFF2-40B4-BE49-F238E27FC236}">
                <a16:creationId xmlns:a16="http://schemas.microsoft.com/office/drawing/2014/main" id="{D895DD19-1D9A-D9F1-CCDF-9675BFA65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092" y="1519218"/>
            <a:ext cx="3857188" cy="51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67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64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</a:t>
            </a:r>
            <a:r>
              <a:rPr lang="cs-CZ" dirty="0" err="1"/>
              <a:t>pyroxenoidy</a:t>
            </a:r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736341"/>
              </p:ext>
            </p:extLst>
          </p:nvPr>
        </p:nvGraphicFramePr>
        <p:xfrm>
          <a:off x="338670" y="1652111"/>
          <a:ext cx="4894657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5258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279399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Wollastonit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CaSiO</a:t>
                      </a:r>
                      <a:r>
                        <a:rPr lang="cs-CZ" sz="2000" b="0" baseline="-25000" dirty="0"/>
                        <a:t>3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Rhodonit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MnSiO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Další prvky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W: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Mn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Mg,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R: Ca,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314669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03D7F5E-F6BA-5A7A-9FD5-3A6B685E7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129420"/>
              </p:ext>
            </p:extLst>
          </p:nvPr>
        </p:nvGraphicFramePr>
        <p:xfrm>
          <a:off x="5515275" y="1652111"/>
          <a:ext cx="6338055" cy="4076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6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5222055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wollastonit: bílá, šedá, nazelenalá, bezbarvá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rhodonit: růžová, červená, hnědočervená, žlutá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triklinická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wollastonit: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skelný-perleťový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rhodonit: skelný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wollastonit: 5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rhodonit: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wollastonit: 2.8-2.9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rhodonit: 3.5-3.7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Oba minerály jsou dokonale ŠTĚPNÉ.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4FBC323-8F62-5F51-2D67-89F344690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555803"/>
              </p:ext>
            </p:extLst>
          </p:nvPr>
        </p:nvGraphicFramePr>
        <p:xfrm>
          <a:off x="338670" y="3719724"/>
          <a:ext cx="4896000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3372462762"/>
                    </a:ext>
                  </a:extLst>
                </a:gridCol>
              </a:tblGrid>
              <a:tr h="209903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Výskyt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736227"/>
                  </a:ext>
                </a:extLst>
              </a:tr>
              <a:tr h="185400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Wollastonit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Rhodonit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185400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kontakt mramorů s granitoidy, </a:t>
                      </a:r>
                      <a:r>
                        <a:rPr lang="cs-CZ" b="0" dirty="0" err="1"/>
                        <a:t>erlany</a:t>
                      </a:r>
                      <a:r>
                        <a:rPr lang="cs-CZ" b="0" dirty="0"/>
                        <a:t>, </a:t>
                      </a:r>
                      <a:r>
                        <a:rPr lang="cs-CZ" b="0" dirty="0" err="1"/>
                        <a:t>skarny</a:t>
                      </a:r>
                      <a:r>
                        <a:rPr lang="cs-CZ" b="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metamorfovaná ložiska </a:t>
                      </a:r>
                      <a:r>
                        <a:rPr lang="cs-CZ" b="0" dirty="0" err="1"/>
                        <a:t>Mn</a:t>
                      </a:r>
                      <a:r>
                        <a:rPr lang="cs-CZ" b="0" dirty="0"/>
                        <a:t>, hydrotermální rudní žíly.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17447"/>
                  </a:ext>
                </a:extLst>
              </a:tr>
              <a:tr h="185400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Nedvědice, Žulová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Chvaletice, </a:t>
                      </a:r>
                      <a:r>
                        <a:rPr lang="cs-CZ" b="0" dirty="0" err="1"/>
                        <a:t>Rožňava</a:t>
                      </a:r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323690"/>
                  </a:ext>
                </a:extLst>
              </a:tr>
            </a:tbl>
          </a:graphicData>
        </a:graphic>
      </p:graphicFrame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8632A0CD-092A-F680-A22B-C8F775D88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061414"/>
              </p:ext>
            </p:extLst>
          </p:nvPr>
        </p:nvGraphicFramePr>
        <p:xfrm>
          <a:off x="1069967" y="5985909"/>
          <a:ext cx="1005206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52066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1854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Wollastonit » krystaly většinou tabulkovité, agregáty zrnité, či stébelnaté, vláknité, jehlicovité.</a:t>
                      </a:r>
                    </a:p>
                    <a:p>
                      <a:pPr algn="ctr"/>
                      <a:r>
                        <a:rPr lang="cs-CZ" sz="2000" dirty="0"/>
                        <a:t>Rhodonit » krystaly tabulkovité (často s rýhováním), agregáty zrnité až celistvé.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274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5BA54B2-6033-4F33-9AED-52B3E6275F93}"/>
              </a:ext>
            </a:extLst>
          </p:cNvPr>
          <p:cNvSpPr txBox="1"/>
          <p:nvPr/>
        </p:nvSpPr>
        <p:spPr>
          <a:xfrm>
            <a:off x="355600" y="5909888"/>
            <a:ext cx="27768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Wollastonit.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Photo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: Ch.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O´Neill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0548B6E5-4152-47D2-ADBB-9BC4F5F8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</a:t>
            </a:r>
            <a:r>
              <a:rPr lang="cs-CZ" dirty="0" err="1"/>
              <a:t>pyroxenoidy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1AAEC35-8BAD-7D2B-0428-F23A3B1FB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592714"/>
            <a:ext cx="5740400" cy="43078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8163B48-7D41-1B94-BE1A-C4F07CB55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583" y="259244"/>
            <a:ext cx="4472989" cy="335474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155DA81-D32A-F869-AB5A-836FD7B79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583" y="3386196"/>
            <a:ext cx="4472988" cy="336592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75CC762-4040-1E92-EC48-0ADDEBBF996B}"/>
              </a:ext>
            </a:extLst>
          </p:cNvPr>
          <p:cNvSpPr txBox="1"/>
          <p:nvPr/>
        </p:nvSpPr>
        <p:spPr>
          <a:xfrm>
            <a:off x="11027570" y="3011077"/>
            <a:ext cx="122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Wollastonit.</a:t>
            </a:r>
          </a:p>
          <a:p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Photo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: V. Macháček</a:t>
            </a:r>
            <a:endParaRPr lang="cs-CZ" sz="1000" dirty="0">
              <a:latin typeface="Calibri 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0BD925C-EF71-D9AC-6FC4-AC9294DF1519}"/>
              </a:ext>
            </a:extLst>
          </p:cNvPr>
          <p:cNvSpPr txBox="1"/>
          <p:nvPr/>
        </p:nvSpPr>
        <p:spPr>
          <a:xfrm>
            <a:off x="11028480" y="6376824"/>
            <a:ext cx="10874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Wollastonit.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Photo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: J. Jirásek</a:t>
            </a:r>
            <a:endParaRPr lang="cs-CZ" sz="10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557572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5BA54B2-6033-4F33-9AED-52B3E6275F93}"/>
              </a:ext>
            </a:extLst>
          </p:cNvPr>
          <p:cNvSpPr txBox="1"/>
          <p:nvPr/>
        </p:nvSpPr>
        <p:spPr>
          <a:xfrm>
            <a:off x="8047289" y="6486677"/>
            <a:ext cx="27768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Rhodonit.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Photo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: J. Jirásek.</a:t>
            </a:r>
            <a:endParaRPr lang="cs-CZ" sz="1000" dirty="0">
              <a:latin typeface="Calibri 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0548B6E5-4152-47D2-ADBB-9BC4F5F8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</a:t>
            </a:r>
            <a:r>
              <a:rPr lang="cs-CZ" dirty="0" err="1"/>
              <a:t>pyroxenoidy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88B2EB-4EE8-438E-8A25-9359F8469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4"/>
          <a:stretch/>
        </p:blipFill>
        <p:spPr>
          <a:xfrm>
            <a:off x="4751701" y="1378186"/>
            <a:ext cx="3237268" cy="51084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C6FC9A5-7EE2-6C58-5D82-62EF57C0F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2" r="19680"/>
          <a:stretch/>
        </p:blipFill>
        <p:spPr>
          <a:xfrm>
            <a:off x="382451" y="1385140"/>
            <a:ext cx="4310929" cy="510153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A6F3589-F14C-93BB-2F82-48D53B1F3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1095" y="2031336"/>
            <a:ext cx="5101536" cy="380914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E724F2A-29EB-2341-C63A-3F4CEB24D2EB}"/>
              </a:ext>
            </a:extLst>
          </p:cNvPr>
          <p:cNvSpPr txBox="1"/>
          <p:nvPr/>
        </p:nvSpPr>
        <p:spPr>
          <a:xfrm>
            <a:off x="382451" y="6486677"/>
            <a:ext cx="27768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Rhodonit.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Photo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: Ch.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O´Neill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D28A188-5A5D-9F62-90A2-94804611E2B7}"/>
              </a:ext>
            </a:extLst>
          </p:cNvPr>
          <p:cNvSpPr txBox="1"/>
          <p:nvPr/>
        </p:nvSpPr>
        <p:spPr>
          <a:xfrm>
            <a:off x="4751700" y="6486677"/>
            <a:ext cx="27768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Rhodonit.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Photo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Fabre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Minerals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4044742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299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amfibolu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F5B6EDB-CE6B-443A-BD87-44D5F1CE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707469"/>
              </p:ext>
            </p:extLst>
          </p:nvPr>
        </p:nvGraphicFramePr>
        <p:xfrm>
          <a:off x="117518" y="3725760"/>
          <a:ext cx="6408000" cy="298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-amfiboly: bezbarvá, žlutá, hnědá, bílá, šedá</a:t>
                      </a:r>
                    </a:p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-amfiboly: tmavě zelená až černá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skelný, v některých případech hedvábný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3-3.5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aseline="0" dirty="0"/>
                        <a:t>Krystaly převážně dlouze sloupcovité. Agregáty jehlicovité, vláknité, stébelnaté, zrnité.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3" name="Tabulka 7">
            <a:extLst>
              <a:ext uri="{FF2B5EF4-FFF2-40B4-BE49-F238E27FC236}">
                <a16:creationId xmlns:a16="http://schemas.microsoft.com/office/drawing/2014/main" id="{E5D46166-2FA2-F616-DF11-594CA1F05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087479"/>
              </p:ext>
            </p:extLst>
          </p:nvPr>
        </p:nvGraphicFramePr>
        <p:xfrm>
          <a:off x="1041868" y="1547181"/>
          <a:ext cx="4559300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4373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174927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AB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1" dirty="0"/>
                        <a:t>C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cs-CZ" sz="2000" b="1" dirty="0"/>
                        <a:t>T</a:t>
                      </a:r>
                      <a:r>
                        <a:rPr lang="cs-CZ" sz="2000" b="1" baseline="-25000" dirty="0"/>
                        <a:t>8</a:t>
                      </a:r>
                      <a:r>
                        <a:rPr lang="cs-CZ" sz="2000" b="1" dirty="0"/>
                        <a:t>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(OH, F)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5161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A = Na, Ca, </a:t>
                      </a:r>
                      <a:r>
                        <a:rPr lang="cs-CZ" sz="2000" b="0" dirty="0" err="1"/>
                        <a:t>vakance</a:t>
                      </a:r>
                      <a:endParaRPr lang="cs-CZ" sz="2000" b="0" dirty="0"/>
                    </a:p>
                    <a:p>
                      <a:r>
                        <a:rPr lang="cs-CZ" sz="2000" b="0" dirty="0"/>
                        <a:t>B = Ca, Mg</a:t>
                      </a:r>
                      <a:endParaRPr lang="cs-CZ" sz="2000" b="0" baseline="0" dirty="0"/>
                    </a:p>
                    <a:p>
                      <a:r>
                        <a:rPr lang="cs-CZ" sz="2000" b="0" baseline="0" dirty="0"/>
                        <a:t>C = Mg, Fe</a:t>
                      </a:r>
                      <a:r>
                        <a:rPr lang="cs-CZ" sz="2000" b="0" baseline="30000" dirty="0"/>
                        <a:t>2+/3+</a:t>
                      </a:r>
                      <a:r>
                        <a:rPr lang="cs-CZ" sz="2000" b="0" baseline="0" dirty="0"/>
                        <a:t>, Al</a:t>
                      </a:r>
                    </a:p>
                    <a:p>
                      <a:r>
                        <a:rPr lang="cs-CZ" sz="2000" b="0" baseline="0" dirty="0"/>
                        <a:t>T = Si, Al</a:t>
                      </a:r>
                    </a:p>
                    <a:p>
                      <a:r>
                        <a:rPr lang="cs-CZ" sz="2000" b="0" baseline="0" dirty="0"/>
                        <a:t>Další prvky: </a:t>
                      </a:r>
                      <a:r>
                        <a:rPr lang="cs-CZ" sz="2000" b="0" baseline="0" dirty="0" err="1"/>
                        <a:t>Mn</a:t>
                      </a:r>
                      <a:r>
                        <a:rPr lang="cs-CZ" sz="2000" b="0" baseline="0" dirty="0"/>
                        <a:t>, </a:t>
                      </a:r>
                      <a:r>
                        <a:rPr lang="cs-CZ" sz="2000" b="0" baseline="0" dirty="0" err="1"/>
                        <a:t>Li</a:t>
                      </a:r>
                      <a:r>
                        <a:rPr lang="cs-CZ" sz="2000" b="0" baseline="0" dirty="0"/>
                        <a:t>, Ti, Cl, Ti, </a:t>
                      </a:r>
                      <a:r>
                        <a:rPr lang="cs-CZ" sz="2000" b="0" baseline="0" dirty="0" err="1"/>
                        <a:t>Cr</a:t>
                      </a:r>
                      <a:r>
                        <a:rPr lang="cs-CZ" sz="2000" b="0" baseline="0" dirty="0"/>
                        <a:t>, K</a:t>
                      </a:r>
                      <a:endParaRPr lang="cs-CZ" sz="20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A3AAE39-FA6E-7685-7804-7F516F37C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355599"/>
              </p:ext>
            </p:extLst>
          </p:nvPr>
        </p:nvGraphicFramePr>
        <p:xfrm>
          <a:off x="6622182" y="1409840"/>
          <a:ext cx="5447179" cy="3870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2804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182875">
                  <a:extLst>
                    <a:ext uri="{9D8B030D-6E8A-4147-A177-3AD203B41FA5}">
                      <a16:colId xmlns:a16="http://schemas.microsoft.com/office/drawing/2014/main" val="1900389604"/>
                    </a:ext>
                  </a:extLst>
                </a:gridCol>
                <a:gridCol w="328150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rombické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dirty="0"/>
                        <a:t>antofylit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b="1" cap="all" baseline="0" dirty="0"/>
                        <a:t>monoklinické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608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tremolit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Mg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endParaRPr lang="cs-CZ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Mg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83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(</a:t>
                      </a:r>
                      <a:r>
                        <a:rPr lang="cs-CZ" sz="2000" dirty="0" err="1"/>
                        <a:t>fero</a:t>
                      </a:r>
                      <a:r>
                        <a:rPr lang="cs-CZ" sz="2000" dirty="0"/>
                        <a:t>)aktinolit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endParaRPr lang="cs-CZ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370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pargasit</a:t>
                      </a:r>
                      <a:endParaRPr lang="cs-CZ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cs-CZ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(Mg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Al)(Si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)O22(OH)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endParaRPr lang="cs-CZ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(Mg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Al)(Si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)O22(OH)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60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glaukofan</a:t>
                      </a:r>
                      <a:endParaRPr lang="cs-CZ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(Mg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)Si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cs-CZ" sz="20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endParaRPr lang="cs-CZ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(Mg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)Si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494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obecný amfibol (</a:t>
                      </a:r>
                      <a:r>
                        <a:rPr lang="cs-CZ" sz="2000" dirty="0" err="1"/>
                        <a:t>hornblend</a:t>
                      </a:r>
                      <a:r>
                        <a:rPr lang="cs-CZ" sz="2000" dirty="0"/>
                        <a:t>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kumimoji="0" lang="cs-CZ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[(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Fe,Mg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Al](Si</a:t>
                      </a:r>
                      <a:r>
                        <a:rPr kumimoji="0" lang="cs-CZ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Al)O</a:t>
                      </a:r>
                      <a:r>
                        <a:rPr kumimoji="0" lang="cs-CZ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cs-CZ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kumimoji="0" lang="cs-CZ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[(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Fe,Mg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Al](Si</a:t>
                      </a:r>
                      <a:r>
                        <a:rPr kumimoji="0" lang="cs-CZ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Al)O</a:t>
                      </a:r>
                      <a:r>
                        <a:rPr kumimoji="0" lang="cs-CZ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cs-CZ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052179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240C4CF2-AA26-BA32-CE11-7F8060BD9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571709"/>
              </p:ext>
            </p:extLst>
          </p:nvPr>
        </p:nvGraphicFramePr>
        <p:xfrm>
          <a:off x="6639690" y="5448160"/>
          <a:ext cx="5429671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9671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Amfiboly jsou ŠTĚPNÉ (mikroskop 120°)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8A102C7F-DC85-5677-BF72-6938891FB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656348"/>
              </p:ext>
            </p:extLst>
          </p:nvPr>
        </p:nvGraphicFramePr>
        <p:xfrm>
          <a:off x="6639690" y="6011760"/>
          <a:ext cx="5429671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9671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Amfiboly jsou středně odolné vůči alteracím, ale často zatlačovány slídami a chlority.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329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CFB3577-4066-4E28-85B9-98D3090F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amfibolu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75911FF9-B398-0CB9-85D5-2B2451725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919347"/>
              </p:ext>
            </p:extLst>
          </p:nvPr>
        </p:nvGraphicFramePr>
        <p:xfrm>
          <a:off x="627240" y="1829435"/>
          <a:ext cx="10923076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9932">
                  <a:extLst>
                    <a:ext uri="{9D8B030D-6E8A-4147-A177-3AD203B41FA5}">
                      <a16:colId xmlns:a16="http://schemas.microsoft.com/office/drawing/2014/main" val="3473727598"/>
                    </a:ext>
                  </a:extLst>
                </a:gridCol>
                <a:gridCol w="6909333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213811">
                  <a:extLst>
                    <a:ext uri="{9D8B030D-6E8A-4147-A177-3AD203B41FA5}">
                      <a16:colId xmlns:a16="http://schemas.microsoft.com/office/drawing/2014/main" val="1762590900"/>
                    </a:ext>
                  </a:extLst>
                </a:gridCol>
              </a:tblGrid>
              <a:tr h="248979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Výskyty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antofylit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typicky sekundární amfibol</a:t>
                      </a:r>
                    </a:p>
                    <a:p>
                      <a:pPr algn="l"/>
                      <a:r>
                        <a:rPr lang="cs-CZ" sz="2000" b="0" dirty="0"/>
                        <a:t>kontakt </a:t>
                      </a:r>
                      <a:r>
                        <a:rPr lang="cs-CZ" sz="2000" b="0" dirty="0" err="1"/>
                        <a:t>ultrabazik</a:t>
                      </a:r>
                      <a:r>
                        <a:rPr lang="cs-CZ" sz="2000" b="0" dirty="0"/>
                        <a:t> a kyselých hornin (např. pegmatit-</a:t>
                      </a:r>
                      <a:r>
                        <a:rPr lang="cs-CZ" sz="2000" b="0" dirty="0" err="1"/>
                        <a:t>serpentinit</a:t>
                      </a:r>
                      <a:r>
                        <a:rPr lang="cs-CZ" sz="2000" b="0" dirty="0"/>
                        <a:t>), občas metamorfované horniny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Věžná, Heřmanov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0558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tremolit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metamorfované horniny (přeměna z olivín-pyroxenu v amfibolitech), mramory, dolomity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Chýnov, Český Krumlov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2159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aktinolit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bazické až ultrabazické horniny (produkt </a:t>
                      </a:r>
                      <a:r>
                        <a:rPr lang="cs-CZ" sz="2000" dirty="0" err="1"/>
                        <a:t>uralitizace</a:t>
                      </a:r>
                      <a:r>
                        <a:rPr lang="cs-CZ" sz="2000" dirty="0"/>
                        <a:t>)</a:t>
                      </a:r>
                    </a:p>
                    <a:p>
                      <a:r>
                        <a:rPr lang="cs-CZ" sz="2000" dirty="0"/>
                        <a:t>metamorfované horniny (facie zelených břidlic)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Sobotín, Smrčina, Železný Brod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644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 err="1"/>
                        <a:t>glaukofan</a:t>
                      </a:r>
                      <a:endParaRPr lang="cs-CZ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vysokotlaké </a:t>
                      </a:r>
                      <a:r>
                        <a:rPr lang="cs-CZ" sz="2000" dirty="0" err="1"/>
                        <a:t>glaukofanové</a:t>
                      </a:r>
                      <a:r>
                        <a:rPr lang="cs-CZ" sz="2000" dirty="0"/>
                        <a:t> břidlice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Podkrkonoší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629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 err="1"/>
                        <a:t>pargasit</a:t>
                      </a:r>
                      <a:endParaRPr lang="cs-CZ" sz="20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cs-CZ" sz="2000" dirty="0"/>
                        <a:t>granity, granodiority, diority, gabra, občas pegmatity</a:t>
                      </a:r>
                    </a:p>
                    <a:p>
                      <a:r>
                        <a:rPr lang="cs-CZ" sz="2000" dirty="0"/>
                        <a:t>metamorfované horniny (ruly, amfibolity), </a:t>
                      </a:r>
                      <a:r>
                        <a:rPr lang="cs-CZ" sz="2000" dirty="0" err="1"/>
                        <a:t>skarny</a:t>
                      </a:r>
                      <a:r>
                        <a:rPr lang="cs-CZ" sz="2000" dirty="0"/>
                        <a:t>, mramory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cs-CZ" sz="2000" dirty="0"/>
                        <a:t>Dolní Kounice, </a:t>
                      </a:r>
                      <a:r>
                        <a:rPr lang="cs-CZ" sz="2000" dirty="0" err="1"/>
                        <a:t>Domanínek</a:t>
                      </a:r>
                      <a:r>
                        <a:rPr lang="cs-CZ" sz="2000" dirty="0"/>
                        <a:t>, sobotínský masiv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3271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 err="1"/>
                        <a:t>hornblend</a:t>
                      </a:r>
                      <a:endParaRPr lang="cs-CZ" sz="2000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001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787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5202057-EA2E-48A1-993B-DA255790D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amfibolu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C05DB3A-0A84-4C1F-8733-FE74D17DCB68}"/>
              </a:ext>
            </a:extLst>
          </p:cNvPr>
          <p:cNvSpPr txBox="1"/>
          <p:nvPr/>
        </p:nvSpPr>
        <p:spPr>
          <a:xfrm>
            <a:off x="184974" y="6430946"/>
            <a:ext cx="33595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effectLst/>
                <a:latin typeface="Calibri "/>
              </a:rPr>
              <a:t>Antofylit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Photo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: T.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Burtzlaff</a:t>
            </a:r>
            <a:r>
              <a:rPr lang="cs-CZ" sz="1000" dirty="0">
                <a:solidFill>
                  <a:srgbClr val="364149"/>
                </a:solidFill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ECA455-5C63-1175-B39C-79674E037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6" r="26573"/>
          <a:stretch/>
        </p:blipFill>
        <p:spPr>
          <a:xfrm>
            <a:off x="239956" y="2193328"/>
            <a:ext cx="4437246" cy="42727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EF8B295-7C4E-A18D-38F2-EC5B9C0E4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04044" y="2618071"/>
            <a:ext cx="4391446" cy="33045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9457A61-C433-706A-728E-5AA8ED5C1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7957" y="2143055"/>
            <a:ext cx="4933548" cy="371249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99FCEE7-ECD7-5A45-24C3-0913040401E7}"/>
              </a:ext>
            </a:extLst>
          </p:cNvPr>
          <p:cNvSpPr txBox="1"/>
          <p:nvPr/>
        </p:nvSpPr>
        <p:spPr>
          <a:xfrm>
            <a:off x="4732184" y="6464634"/>
            <a:ext cx="33595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effectLst/>
                <a:latin typeface="Calibri "/>
              </a:rPr>
              <a:t>Antofylit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Photo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: J.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Krygier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B8763DA-960A-925D-1A2A-DEFA63A87CA1}"/>
              </a:ext>
            </a:extLst>
          </p:cNvPr>
          <p:cNvSpPr txBox="1"/>
          <p:nvPr/>
        </p:nvSpPr>
        <p:spPr>
          <a:xfrm>
            <a:off x="8619996" y="6430945"/>
            <a:ext cx="33595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effectLst/>
                <a:latin typeface="Calibri "/>
              </a:rPr>
              <a:t>Antofylit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Photo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: J. M.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Alves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446185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5604B-1916-4CA2-9B4B-13F7EE825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– skupina amfibolu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66C07CA-633F-4F4A-8D33-66BD416E5654}"/>
              </a:ext>
            </a:extLst>
          </p:cNvPr>
          <p:cNvSpPr txBox="1"/>
          <p:nvPr/>
        </p:nvSpPr>
        <p:spPr>
          <a:xfrm>
            <a:off x="99394" y="6031468"/>
            <a:ext cx="39109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b="0" i="0" dirty="0">
                <a:solidFill>
                  <a:srgbClr val="000000"/>
                </a:solidFill>
                <a:effectLst/>
              </a:rPr>
              <a:t>Tremolit.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Z.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Buřival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192C89E-8C7E-1761-0BD1-33DB14FA783C}"/>
              </a:ext>
            </a:extLst>
          </p:cNvPr>
          <p:cNvSpPr txBox="1"/>
          <p:nvPr/>
        </p:nvSpPr>
        <p:spPr>
          <a:xfrm>
            <a:off x="4984281" y="6611779"/>
            <a:ext cx="39109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b="0" i="0" dirty="0">
                <a:solidFill>
                  <a:srgbClr val="000000"/>
                </a:solidFill>
                <a:effectLst/>
              </a:rPr>
              <a:t>Tremolit.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M.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Patus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7998174-1A61-61EE-198C-13D1DAF83C3A}"/>
              </a:ext>
            </a:extLst>
          </p:cNvPr>
          <p:cNvSpPr txBox="1"/>
          <p:nvPr/>
        </p:nvSpPr>
        <p:spPr>
          <a:xfrm>
            <a:off x="8410692" y="6611779"/>
            <a:ext cx="39109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b="0" i="0" dirty="0">
                <a:solidFill>
                  <a:srgbClr val="000000"/>
                </a:solidFill>
                <a:effectLst/>
              </a:rPr>
              <a:t>Tremolit.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U. </a:t>
            </a:r>
            <a:r>
              <a:rPr lang="cs-CZ" sz="1000" dirty="0" err="1">
                <a:solidFill>
                  <a:srgbClr val="000000"/>
                </a:solidFill>
              </a:rPr>
              <a:t>Haubenreisser</a:t>
            </a:r>
            <a:r>
              <a:rPr lang="cs-CZ" sz="1000" dirty="0">
                <a:solidFill>
                  <a:srgbClr val="000000"/>
                </a:solidFill>
              </a:rPr>
              <a:t>.</a:t>
            </a:r>
            <a:endParaRPr lang="cs-CZ" sz="10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5E36B12-890D-75C9-544D-DD070A148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4" y="2373076"/>
            <a:ext cx="4565856" cy="36583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1C8F422-B516-7AB9-A361-2D4F32261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11228" r="12436" b="15060"/>
          <a:stretch/>
        </p:blipFill>
        <p:spPr>
          <a:xfrm rot="5400000">
            <a:off x="3897421" y="2169093"/>
            <a:ext cx="5281100" cy="360427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41284C2-4AAB-040D-EFC5-E8E36149F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8334" y="2346597"/>
            <a:ext cx="4867541" cy="36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2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316B485-1EC5-439C-88F9-21AF67473A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Inosilikáty</a:t>
            </a:r>
            <a:r>
              <a:rPr lang="cs-CZ" dirty="0"/>
              <a:t> – skupina amfibolu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6AF6744-E9C2-4782-97D0-3BBB476769E8}"/>
              </a:ext>
            </a:extLst>
          </p:cNvPr>
          <p:cNvSpPr txBox="1"/>
          <p:nvPr/>
        </p:nvSpPr>
        <p:spPr>
          <a:xfrm>
            <a:off x="31967" y="6119480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Aktinolit.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J. Jirásek.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7F998C-528C-2664-E7BD-20AB480D1C85}"/>
              </a:ext>
            </a:extLst>
          </p:cNvPr>
          <p:cNvSpPr txBox="1"/>
          <p:nvPr/>
        </p:nvSpPr>
        <p:spPr>
          <a:xfrm>
            <a:off x="4942620" y="6611779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Aktinolit.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V.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Vanrusselt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81B0797-7F2F-AB85-54D2-C7ECDC38A41A}"/>
              </a:ext>
            </a:extLst>
          </p:cNvPr>
          <p:cNvSpPr txBox="1"/>
          <p:nvPr/>
        </p:nvSpPr>
        <p:spPr>
          <a:xfrm>
            <a:off x="7935150" y="6611778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Aktinolit.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M. da Pedra.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BB1C173-CBD2-3784-993A-C66FDD282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49795" y="1913957"/>
            <a:ext cx="5405220" cy="406742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38EF033-FAD6-5F02-1CB0-63C84B3E2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8" y="2487078"/>
            <a:ext cx="4827112" cy="363240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C73F704-F009-ABA6-BD66-46AA5E9B8D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7"/>
          <a:stretch/>
        </p:blipFill>
        <p:spPr>
          <a:xfrm rot="16200000">
            <a:off x="3957003" y="2672135"/>
            <a:ext cx="5048823" cy="29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07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CD98E-C53E-49CA-903B-D813232E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berylu</a:t>
            </a:r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28996BFF-A3D1-46AD-915C-49971FDB0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438937"/>
              </p:ext>
            </p:extLst>
          </p:nvPr>
        </p:nvGraphicFramePr>
        <p:xfrm>
          <a:off x="355119" y="1633933"/>
          <a:ext cx="5010511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39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572072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C T</a:t>
                      </a:r>
                      <a:r>
                        <a:rPr lang="cs-CZ" sz="2000" b="1" baseline="30000" dirty="0"/>
                        <a:t>2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cs-CZ" sz="20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C = </a:t>
                      </a:r>
                      <a:r>
                        <a:rPr lang="cs-CZ" sz="2000" b="0" dirty="0" err="1"/>
                        <a:t>vakance</a:t>
                      </a:r>
                      <a:r>
                        <a:rPr lang="cs-CZ" sz="2000" b="0" dirty="0"/>
                        <a:t>, Na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T</a:t>
                      </a:r>
                      <a:r>
                        <a:rPr lang="cs-CZ" sz="2000" b="0" baseline="30000" dirty="0"/>
                        <a:t>2</a:t>
                      </a:r>
                      <a:r>
                        <a:rPr lang="cs-CZ" sz="2000" b="0" dirty="0"/>
                        <a:t> = </a:t>
                      </a:r>
                      <a:r>
                        <a:rPr lang="cs-CZ" sz="2000" b="0" dirty="0" err="1"/>
                        <a:t>Be</a:t>
                      </a:r>
                      <a:endParaRPr lang="cs-CZ" sz="20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79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 = Al, Fe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3+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Mg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24024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= Si, ±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01735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Další prvky: Na, K, Ca, </a:t>
                      </a:r>
                      <a:r>
                        <a:rPr lang="cs-CZ" sz="2000" b="0" dirty="0" err="1"/>
                        <a:t>Rb</a:t>
                      </a:r>
                      <a:r>
                        <a:rPr lang="cs-CZ" sz="2000" b="0" dirty="0"/>
                        <a:t>, Cs, </a:t>
                      </a:r>
                      <a:r>
                        <a:rPr lang="cs-CZ" sz="2000" b="0" dirty="0" err="1"/>
                        <a:t>Li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Sc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Cr</a:t>
                      </a:r>
                      <a:r>
                        <a:rPr lang="cs-CZ" sz="2000" b="0" dirty="0"/>
                        <a:t>, H</a:t>
                      </a:r>
                      <a:r>
                        <a:rPr lang="cs-CZ" sz="2000" b="0" baseline="-25000" dirty="0"/>
                        <a:t>2</a:t>
                      </a:r>
                      <a:r>
                        <a:rPr lang="cs-CZ" sz="2000" b="0" dirty="0"/>
                        <a:t>O, He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747500"/>
                  </a:ext>
                </a:extLst>
              </a:tr>
            </a:tbl>
          </a:graphicData>
        </a:graphic>
      </p:graphicFrame>
      <p:graphicFrame>
        <p:nvGraphicFramePr>
          <p:cNvPr id="6" name="Tabulka 7">
            <a:extLst>
              <a:ext uri="{FF2B5EF4-FFF2-40B4-BE49-F238E27FC236}">
                <a16:creationId xmlns:a16="http://schemas.microsoft.com/office/drawing/2014/main" id="{C620C98A-0A20-6DA4-6305-2560A3509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43418"/>
              </p:ext>
            </p:extLst>
          </p:nvPr>
        </p:nvGraphicFramePr>
        <p:xfrm>
          <a:off x="355118" y="4261538"/>
          <a:ext cx="5010512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5256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505256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Minerály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691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baseline="0" dirty="0"/>
                        <a:t>Beryl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08AD978E-1656-5EE7-8D42-36C731C67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761479"/>
              </p:ext>
            </p:extLst>
          </p:nvPr>
        </p:nvGraphicFramePr>
        <p:xfrm>
          <a:off x="5647081" y="1633933"/>
          <a:ext cx="6319197" cy="499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919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504000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standardně odstíny zelené a žluté, bílá, našedlá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smaragd » sytě zelená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akvamarín » světle modrá až modrozelená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heliodor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» žlutá až zelenožlutá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morganit » růžová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bixbit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» purpurově červená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goshenit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» bezbarvá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hexagonální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7.5-8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2.6-2.9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Substituce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cs-CZ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Si</a:t>
                      </a:r>
                      <a:r>
                        <a:rPr lang="cs-CZ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4+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↔ Be</a:t>
                      </a:r>
                      <a:r>
                        <a:rPr lang="cs-CZ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2+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+ 2R</a:t>
                      </a:r>
                      <a:r>
                        <a:rPr lang="cs-CZ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89088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Beryl má nedokonalou štěpnost.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D74F49EF-17F8-7AC2-A3E3-4D64D8300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270367"/>
              </p:ext>
            </p:extLst>
          </p:nvPr>
        </p:nvGraphicFramePr>
        <p:xfrm>
          <a:off x="355118" y="5235171"/>
          <a:ext cx="5010512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10512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Beryl je nepříliš odolný vůči alteracím a často zatlačovaný jinými minerály </a:t>
                      </a:r>
                      <a:r>
                        <a:rPr lang="cs-CZ" sz="2000" b="0" dirty="0" err="1"/>
                        <a:t>Be</a:t>
                      </a:r>
                      <a:r>
                        <a:rPr lang="cs-CZ" sz="2000" b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035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Tvoří krátce či dlouze sloupcovité krystaly. Agregáty jsou jemně zrnité nebo stébelnaté.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062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869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316B485-1EC5-439C-88F9-21AF67473A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Inosilikáty</a:t>
            </a:r>
            <a:r>
              <a:rPr lang="cs-CZ" dirty="0"/>
              <a:t> – skupina amfibolu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6AF6744-E9C2-4782-97D0-3BBB476769E8}"/>
              </a:ext>
            </a:extLst>
          </p:cNvPr>
          <p:cNvSpPr txBox="1"/>
          <p:nvPr/>
        </p:nvSpPr>
        <p:spPr>
          <a:xfrm>
            <a:off x="423697" y="6492877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Glaukofan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T.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Peterson</a:t>
            </a:r>
            <a:endParaRPr lang="cs-CZ" sz="1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7F998C-528C-2664-E7BD-20AB480D1C85}"/>
              </a:ext>
            </a:extLst>
          </p:cNvPr>
          <p:cNvSpPr txBox="1"/>
          <p:nvPr/>
        </p:nvSpPr>
        <p:spPr>
          <a:xfrm>
            <a:off x="4369870" y="6499306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Glaukofan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E. </a:t>
            </a:r>
            <a:r>
              <a:rPr lang="cs-CZ" sz="1000" dirty="0" err="1">
                <a:solidFill>
                  <a:srgbClr val="000000"/>
                </a:solidFill>
              </a:rPr>
              <a:t>Bonacina</a:t>
            </a:r>
            <a:r>
              <a:rPr lang="cs-CZ" sz="1000" dirty="0">
                <a:solidFill>
                  <a:srgbClr val="000000"/>
                </a:solidFill>
              </a:rPr>
              <a:t>.</a:t>
            </a:r>
            <a:endParaRPr lang="cs-CZ" sz="1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81B0797-7F2F-AB85-54D2-C7ECDC38A41A}"/>
              </a:ext>
            </a:extLst>
          </p:cNvPr>
          <p:cNvSpPr txBox="1"/>
          <p:nvPr/>
        </p:nvSpPr>
        <p:spPr>
          <a:xfrm>
            <a:off x="8394934" y="6492876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Glaukofan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svet-kamenu.cz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314220-CA67-C06E-E581-1174BFDED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281" y="2074934"/>
            <a:ext cx="5046677" cy="37976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F38A4C-2B67-EAA4-84F9-BAFC134B7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61" y="1427832"/>
            <a:ext cx="3797625" cy="50714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64A66B8-378A-BD09-D261-E13C9E92B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7986" y="2255122"/>
            <a:ext cx="5065044" cy="34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93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316B485-1EC5-439C-88F9-21AF67473A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Inosilikáty</a:t>
            </a:r>
            <a:r>
              <a:rPr lang="cs-CZ" dirty="0"/>
              <a:t> – skupina amfibolu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6AF6744-E9C2-4782-97D0-3BBB476769E8}"/>
              </a:ext>
            </a:extLst>
          </p:cNvPr>
          <p:cNvSpPr txBox="1"/>
          <p:nvPr/>
        </p:nvSpPr>
        <p:spPr>
          <a:xfrm>
            <a:off x="838200" y="6605350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Pargasit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R.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Lavinsky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7F998C-528C-2664-E7BD-20AB480D1C85}"/>
              </a:ext>
            </a:extLst>
          </p:cNvPr>
          <p:cNvSpPr txBox="1"/>
          <p:nvPr/>
        </p:nvSpPr>
        <p:spPr>
          <a:xfrm>
            <a:off x="4784373" y="6611779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Pargasit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dirty="0">
                <a:solidFill>
                  <a:srgbClr val="000000"/>
                </a:solidFill>
              </a:rPr>
              <a:t>: O. </a:t>
            </a:r>
            <a:r>
              <a:rPr lang="cs-CZ" sz="1000" dirty="0" err="1">
                <a:solidFill>
                  <a:srgbClr val="000000"/>
                </a:solidFill>
              </a:rPr>
              <a:t>Lopatkin</a:t>
            </a:r>
            <a:r>
              <a:rPr lang="cs-CZ" sz="1000" dirty="0">
                <a:solidFill>
                  <a:srgbClr val="000000"/>
                </a:solidFill>
              </a:rPr>
              <a:t>.</a:t>
            </a:r>
            <a:endParaRPr lang="cs-CZ" sz="10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0510579-44B2-B211-6385-622F26F51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575513"/>
            <a:ext cx="3605616" cy="50298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038E680-A62C-FF17-7996-BDD712B1A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35" y="1574645"/>
            <a:ext cx="6712218" cy="50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75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316B485-1EC5-439C-88F9-21AF67473A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Inosilikáty</a:t>
            </a:r>
            <a:r>
              <a:rPr lang="cs-CZ" dirty="0"/>
              <a:t> – skupina amfibolu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6AF6744-E9C2-4782-97D0-3BBB476769E8}"/>
              </a:ext>
            </a:extLst>
          </p:cNvPr>
          <p:cNvSpPr txBox="1"/>
          <p:nvPr/>
        </p:nvSpPr>
        <p:spPr>
          <a:xfrm>
            <a:off x="59671" y="6611779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Hornblend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V.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Betz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7F998C-528C-2664-E7BD-20AB480D1C85}"/>
              </a:ext>
            </a:extLst>
          </p:cNvPr>
          <p:cNvSpPr txBox="1"/>
          <p:nvPr/>
        </p:nvSpPr>
        <p:spPr>
          <a:xfrm>
            <a:off x="4145125" y="6605348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Hornblend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dirty="0">
                <a:solidFill>
                  <a:srgbClr val="000000"/>
                </a:solidFill>
              </a:rPr>
              <a:t>: E. </a:t>
            </a:r>
            <a:r>
              <a:rPr lang="cs-CZ" sz="1000" dirty="0" err="1">
                <a:solidFill>
                  <a:srgbClr val="000000"/>
                </a:solidFill>
              </a:rPr>
              <a:t>Bonacina</a:t>
            </a:r>
            <a:r>
              <a:rPr lang="cs-CZ" sz="1000" dirty="0">
                <a:solidFill>
                  <a:srgbClr val="000000"/>
                </a:solidFill>
              </a:rPr>
              <a:t>.</a:t>
            </a:r>
            <a:endParaRPr lang="cs-CZ" sz="1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E33E8B6-CF80-130D-FE1D-76AB7D848328}"/>
              </a:ext>
            </a:extLst>
          </p:cNvPr>
          <p:cNvSpPr txBox="1"/>
          <p:nvPr/>
        </p:nvSpPr>
        <p:spPr>
          <a:xfrm>
            <a:off x="8180125" y="6605348"/>
            <a:ext cx="272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Hornblend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K.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Eldjarn</a:t>
            </a:r>
            <a:r>
              <a:rPr lang="cs-CZ" sz="1000" dirty="0">
                <a:solidFill>
                  <a:srgbClr val="000000"/>
                </a:solidFill>
              </a:rPr>
              <a:t>.</a:t>
            </a:r>
            <a:endParaRPr lang="cs-CZ" sz="10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6CF6A26-2060-ADA5-56D9-16F14BBD9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1587" y="2055006"/>
            <a:ext cx="5200313" cy="391323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A9271AB-EB55-427C-ABE5-495226F02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1236" y="2060354"/>
            <a:ext cx="5200314" cy="39025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B20054C-02CA-BFCA-C9FE-49543A433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3" y="1411464"/>
            <a:ext cx="3905058" cy="52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39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1AD4E-6FB6-4EF6-B054-4CC95767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- </a:t>
            </a:r>
            <a:r>
              <a:rPr lang="cs-CZ" dirty="0" err="1"/>
              <a:t>prehnit</a:t>
            </a: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C49E5FB-CE69-45B0-8624-C8B14FA2FF2B}"/>
              </a:ext>
            </a:extLst>
          </p:cNvPr>
          <p:cNvGraphicFramePr>
            <a:graphicFrameLocks noGrp="1"/>
          </p:cNvGraphicFramePr>
          <p:nvPr/>
        </p:nvGraphicFramePr>
        <p:xfrm>
          <a:off x="838198" y="1849943"/>
          <a:ext cx="4360578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3994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866584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/>
                        <a:t>Prehnit</a:t>
                      </a:r>
                      <a:endParaRPr lang="cs-CZ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Al(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)(OH)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A3FDAD69-32E0-4D4B-89E9-78BFEFB071A2}"/>
              </a:ext>
            </a:extLst>
          </p:cNvPr>
          <p:cNvGraphicFramePr>
            <a:graphicFrameLocks noGrp="1"/>
          </p:cNvGraphicFramePr>
          <p:nvPr/>
        </p:nvGraphicFramePr>
        <p:xfrm>
          <a:off x="5835500" y="1849943"/>
          <a:ext cx="5689391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1896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4537495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bezbarvý, světle zelená, žlutá, narůžovělá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Soustava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rombická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6-6.5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2.8-2.95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 </a:t>
                      </a:r>
                      <a:r>
                        <a:rPr lang="cs-CZ" sz="2000" baseline="0" dirty="0" err="1"/>
                        <a:t>Prehnit</a:t>
                      </a:r>
                      <a:r>
                        <a:rPr lang="cs-CZ" sz="2000" baseline="0" dirty="0"/>
                        <a:t> je ŠTĚPNÝ.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3B3A909-E373-49F4-8333-4FEABC24B33F}"/>
              </a:ext>
            </a:extLst>
          </p:cNvPr>
          <p:cNvGraphicFramePr>
            <a:graphicFrameLocks noGrp="1"/>
          </p:cNvGraphicFramePr>
          <p:nvPr/>
        </p:nvGraphicFramePr>
        <p:xfrm>
          <a:off x="5835500" y="5643173"/>
          <a:ext cx="5689391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89391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3994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Akcesorický minerál </a:t>
                      </a:r>
                      <a:r>
                        <a:rPr lang="cs-CZ" sz="2000" b="0" dirty="0" err="1"/>
                        <a:t>desilikovaných</a:t>
                      </a:r>
                      <a:r>
                        <a:rPr lang="cs-CZ" sz="2000" b="0" dirty="0"/>
                        <a:t> pegmatitů, alpských žil a nízce metamorfovaných hornin.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D9FCC1C7-0EF7-4EC7-851F-608412251A2F}"/>
              </a:ext>
            </a:extLst>
          </p:cNvPr>
          <p:cNvSpPr txBox="1"/>
          <p:nvPr/>
        </p:nvSpPr>
        <p:spPr>
          <a:xfrm>
            <a:off x="2086885" y="6110993"/>
            <a:ext cx="18618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Seiseralpe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Tyroly.</a:t>
            </a:r>
            <a:endParaRPr lang="cs-CZ" sz="11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E3EB6EC-EA80-4286-B719-A1D519038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02" y="2780652"/>
            <a:ext cx="4998636" cy="3330341"/>
          </a:xfrm>
          <a:prstGeom prst="rect">
            <a:avLst/>
          </a:prstGeom>
        </p:spPr>
      </p:pic>
      <p:graphicFrame>
        <p:nvGraphicFramePr>
          <p:cNvPr id="8" name="Tabulka 11">
            <a:extLst>
              <a:ext uri="{FF2B5EF4-FFF2-40B4-BE49-F238E27FC236}">
                <a16:creationId xmlns:a16="http://schemas.microsoft.com/office/drawing/2014/main" id="{59F38C06-CF68-419A-92A9-92D5945ACB68}"/>
              </a:ext>
            </a:extLst>
          </p:cNvPr>
          <p:cNvGraphicFramePr>
            <a:graphicFrameLocks noGrp="1"/>
          </p:cNvGraphicFramePr>
          <p:nvPr/>
        </p:nvGraphicFramePr>
        <p:xfrm>
          <a:off x="5835500" y="4782878"/>
          <a:ext cx="5689391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89391">
                  <a:extLst>
                    <a:ext uri="{9D8B030D-6E8A-4147-A177-3AD203B41FA5}">
                      <a16:colId xmlns:a16="http://schemas.microsoft.com/office/drawing/2014/main" val="129270706"/>
                    </a:ext>
                  </a:extLst>
                </a:gridCol>
              </a:tblGrid>
              <a:tr h="446567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Krystaly jsou vzácné (tabulkovité, sloupcovité). Nejčastěji v podobě celistvých a ledvinitých agregátů.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863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413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32AE105-15BB-4C1A-9389-8EBDE928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Inosilikáty</a:t>
            </a:r>
            <a:r>
              <a:rPr lang="cs-CZ" dirty="0"/>
              <a:t> - </a:t>
            </a:r>
            <a:r>
              <a:rPr lang="cs-CZ" dirty="0" err="1"/>
              <a:t>prehnit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12042C-5EB1-4C84-A60C-6025D4DB2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37793"/>
            <a:ext cx="4324086" cy="3429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5A46DF-CDD1-4AFB-8D8E-5B38ECD75A20}"/>
              </a:ext>
            </a:extLst>
          </p:cNvPr>
          <p:cNvSpPr txBox="1"/>
          <p:nvPr/>
        </p:nvSpPr>
        <p:spPr>
          <a:xfrm>
            <a:off x="838200" y="5390605"/>
            <a:ext cx="43240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Pohled u Havlíčkova Brodu. Kulový agregát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prehnitu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r>
              <a:rPr lang="it-IT" sz="1000" b="0" i="0" dirty="0">
                <a:solidFill>
                  <a:srgbClr val="000000"/>
                </a:solidFill>
                <a:effectLst/>
              </a:rPr>
              <a:t>Sběr a foto Tomáš Kadlec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endParaRPr lang="cs-CZ" sz="11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1E3A80-1739-450D-B834-E542F654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18" y="1506914"/>
            <a:ext cx="6379535" cy="42530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28000BD-C92E-4E82-8739-76705C6B107B}"/>
              </a:ext>
            </a:extLst>
          </p:cNvPr>
          <p:cNvSpPr txBox="1"/>
          <p:nvPr/>
        </p:nvSpPr>
        <p:spPr>
          <a:xfrm>
            <a:off x="7154190" y="5759937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Světle </a:t>
            </a:r>
            <a:r>
              <a:rPr lang="cs-CZ" sz="1000" dirty="0" err="1"/>
              <a:t>žlutozenkavý</a:t>
            </a:r>
            <a:r>
              <a:rPr lang="cs-CZ" sz="1000" dirty="0"/>
              <a:t> tabulkovitý </a:t>
            </a:r>
            <a:r>
              <a:rPr lang="cs-CZ" sz="1000" dirty="0" err="1"/>
              <a:t>prehnit</a:t>
            </a:r>
            <a:r>
              <a:rPr lang="cs-CZ" sz="1000" dirty="0"/>
              <a:t> na dioritu. Foto a sběr T. Kadlec</a:t>
            </a:r>
          </a:p>
        </p:txBody>
      </p:sp>
    </p:spTree>
    <p:extLst>
      <p:ext uri="{BB962C8B-B14F-4D97-AF65-F5344CB8AC3E}">
        <p14:creationId xmlns:p14="http://schemas.microsoft.com/office/powerpoint/2010/main" val="2896868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85C3E-8806-4FA2-8F18-16456943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E637B8-8D9D-4B8A-88FA-62DCD912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1138"/>
          </a:xfrm>
        </p:spPr>
        <p:txBody>
          <a:bodyPr>
            <a:normAutofit/>
          </a:bodyPr>
          <a:lstStyle/>
          <a:p>
            <a:r>
              <a:rPr lang="cs-CZ" sz="1400" dirty="0">
                <a:hlinkClick r:id="rId2"/>
              </a:rPr>
              <a:t>https://www.mindat.org/</a:t>
            </a:r>
            <a:endParaRPr lang="cs-CZ" sz="1400" dirty="0"/>
          </a:p>
          <a:p>
            <a:r>
              <a:rPr lang="cs-CZ" sz="1400" dirty="0">
                <a:hlinkClick r:id="rId3"/>
              </a:rPr>
              <a:t>http://www.webmineral.com/</a:t>
            </a:r>
            <a:endParaRPr lang="cs-CZ" sz="1400" dirty="0"/>
          </a:p>
          <a:p>
            <a:r>
              <a:rPr lang="cs-CZ" sz="1400" dirty="0">
                <a:hlinkClick r:id="rId4"/>
              </a:rPr>
              <a:t>https://mineraly.sci.muni.cz/</a:t>
            </a:r>
            <a:endParaRPr lang="cs-CZ" sz="1400" dirty="0"/>
          </a:p>
          <a:p>
            <a:r>
              <a:rPr lang="cs-CZ" sz="1400" dirty="0">
                <a:hlinkClick r:id="rId5"/>
              </a:rPr>
              <a:t>https://www.mineralogist.cz/</a:t>
            </a:r>
            <a:endParaRPr lang="cs-CZ" sz="1400" dirty="0"/>
          </a:p>
          <a:p>
            <a:r>
              <a:rPr lang="cs-CZ" sz="1400" dirty="0">
                <a:hlinkClick r:id="rId6"/>
              </a:rPr>
              <a:t>https://www.minerals.net/</a:t>
            </a:r>
            <a:endParaRPr lang="cs-CZ" sz="1400" dirty="0"/>
          </a:p>
          <a:p>
            <a:r>
              <a:rPr lang="cs-CZ" sz="1400" dirty="0">
                <a:hlinkClick r:id="rId7"/>
              </a:rPr>
              <a:t>https://www.mineralienatlas.de/</a:t>
            </a:r>
            <a:endParaRPr lang="cs-CZ" sz="1400" dirty="0"/>
          </a:p>
          <a:p>
            <a:r>
              <a:rPr lang="cs-CZ" sz="1400" dirty="0">
                <a:hlinkClick r:id="rId8"/>
              </a:rPr>
              <a:t>http://mineralogie.sci.muni.cz/kap_7_13_fylosil/kap_7_13_fylosil.htm</a:t>
            </a:r>
            <a:endParaRPr lang="cs-CZ" sz="1400" dirty="0"/>
          </a:p>
          <a:p>
            <a:r>
              <a:rPr lang="cs-CZ" sz="1400" dirty="0">
                <a:hlinkClick r:id="rId9"/>
              </a:rPr>
              <a:t>http://mineralogie.sci.muni.cz/kap_7_14_tektosil/kap7_14_tektosil.htm</a:t>
            </a:r>
            <a:endParaRPr lang="cs-CZ" sz="1400" dirty="0"/>
          </a:p>
          <a:p>
            <a:r>
              <a:rPr lang="cs-CZ" sz="1400" dirty="0">
                <a:hlinkClick r:id="rId10"/>
              </a:rPr>
              <a:t>https://www.svet-kamenu.cz/index.php?p=productsMore&amp;iProduct=22791</a:t>
            </a:r>
            <a:endParaRPr lang="cs-CZ" sz="1400" dirty="0"/>
          </a:p>
          <a:p>
            <a:r>
              <a:rPr lang="cs-CZ" sz="1400" dirty="0"/>
              <a:t>Přednášky prof. Nováka, Mineralogie II</a:t>
            </a:r>
          </a:p>
          <a:p>
            <a:r>
              <a:rPr lang="cs-CZ" sz="1400" dirty="0">
                <a:hlinkClick r:id="rId11"/>
              </a:rPr>
              <a:t>http://geologie.vsb.cz/malis/</a:t>
            </a:r>
            <a:endParaRPr lang="cs-CZ" sz="1400" dirty="0"/>
          </a:p>
          <a:p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6014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CD98E-C53E-49CA-903B-D813232E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berylu</a:t>
            </a: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9A834F5D-437E-40B9-8CB5-58D1CC041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172672"/>
              </p:ext>
            </p:extLst>
          </p:nvPr>
        </p:nvGraphicFramePr>
        <p:xfrm>
          <a:off x="1194961" y="2451203"/>
          <a:ext cx="9802078" cy="26344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230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4433977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  <a:gridCol w="3405794">
                  <a:extLst>
                    <a:ext uri="{9D8B030D-6E8A-4147-A177-3AD203B41FA5}">
                      <a16:colId xmlns:a16="http://schemas.microsoft.com/office/drawing/2014/main" val="3958144983"/>
                    </a:ext>
                  </a:extLst>
                </a:gridCol>
              </a:tblGrid>
              <a:tr h="346952"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613839">
                <a:tc>
                  <a:txBody>
                    <a:bodyPr/>
                    <a:lstStyle/>
                    <a:p>
                      <a:r>
                        <a:rPr lang="cs-CZ" sz="2000" b="0" dirty="0"/>
                        <a:t>pegmatity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typická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akcesorie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 variabilním složením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Maršíkov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Písek, Otov, Nová 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46952">
                <a:tc>
                  <a:txBody>
                    <a:bodyPr/>
                    <a:lstStyle/>
                    <a:p>
                      <a:r>
                        <a:rPr lang="cs-CZ" sz="2000" b="0" dirty="0" err="1"/>
                        <a:t>greiseny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skarny</a:t>
                      </a:r>
                      <a:endParaRPr lang="cs-CZ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vzácněji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Cínovec, Horní Slavkov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613839">
                <a:tc>
                  <a:txBody>
                    <a:bodyPr/>
                    <a:lstStyle/>
                    <a:p>
                      <a:r>
                        <a:rPr lang="cs-CZ" sz="2000" dirty="0"/>
                        <a:t>metamorfované horniny (svory)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vzácněji » smaragdy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Habachtal</a:t>
                      </a:r>
                      <a:endParaRPr lang="cs-CZ" sz="2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439847">
                <a:tc gridSpan="3">
                  <a:txBody>
                    <a:bodyPr/>
                    <a:lstStyle/>
                    <a:p>
                      <a:r>
                        <a:rPr lang="cs-CZ" sz="2000" dirty="0"/>
                        <a:t>alpská parageneze, náplavy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sz="2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030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7992C-C645-40DD-8B62-24688D82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691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berylu</a:t>
            </a:r>
          </a:p>
        </p:txBody>
      </p:sp>
      <p:pic>
        <p:nvPicPr>
          <p:cNvPr id="10" name="Obrázek 9" descr="Obsah obrázku skála&#10;&#10;Popis byl vytvořen automaticky">
            <a:extLst>
              <a:ext uri="{FF2B5EF4-FFF2-40B4-BE49-F238E27FC236}">
                <a16:creationId xmlns:a16="http://schemas.microsoft.com/office/drawing/2014/main" id="{EE5D3590-65F4-DE61-1B75-7128D8100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5" y="1838740"/>
            <a:ext cx="5184465" cy="383650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23C6EEC-0B15-97BC-2123-310A38F69503}"/>
              </a:ext>
            </a:extLst>
          </p:cNvPr>
          <p:cNvSpPr txBox="1"/>
          <p:nvPr/>
        </p:nvSpPr>
        <p:spPr>
          <a:xfrm>
            <a:off x="1119641" y="5675244"/>
            <a:ext cx="4768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https://www.mineralienatlas.de/lexikon/index.php/MineralData?mineral=Beryl</a:t>
            </a:r>
          </a:p>
        </p:txBody>
      </p:sp>
      <p:pic>
        <p:nvPicPr>
          <p:cNvPr id="14" name="Obrázek 13" descr="Obsah obrázku kousek, jídlo, dezert, pečivo&#10;&#10;Popis byl vytvořen automaticky">
            <a:extLst>
              <a:ext uri="{FF2B5EF4-FFF2-40B4-BE49-F238E27FC236}">
                <a16:creationId xmlns:a16="http://schemas.microsoft.com/office/drawing/2014/main" id="{CFC75788-0577-D0C1-2F32-BADECA3A4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02" y="1838740"/>
            <a:ext cx="5098344" cy="383650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66C8AA-ECB7-DFF5-CA3A-8CF25CBD6593}"/>
              </a:ext>
            </a:extLst>
          </p:cNvPr>
          <p:cNvSpPr txBox="1"/>
          <p:nvPr/>
        </p:nvSpPr>
        <p:spPr>
          <a:xfrm>
            <a:off x="10207658" y="5644132"/>
            <a:ext cx="12666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 err="1"/>
              <a:t>Photo</a:t>
            </a:r>
            <a:r>
              <a:rPr lang="cs-CZ" sz="1100" dirty="0"/>
              <a:t>: J. M. </a:t>
            </a:r>
            <a:r>
              <a:rPr lang="cs-CZ" sz="1100" dirty="0" err="1"/>
              <a:t>Alves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36941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7992C-C645-40DD-8B62-24688D82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691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berylu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23C6EEC-0B15-97BC-2123-310A38F69503}"/>
              </a:ext>
            </a:extLst>
          </p:cNvPr>
          <p:cNvSpPr txBox="1"/>
          <p:nvPr/>
        </p:nvSpPr>
        <p:spPr>
          <a:xfrm>
            <a:off x="2570751" y="6268698"/>
            <a:ext cx="1798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Smaragd. </a:t>
            </a:r>
            <a:r>
              <a:rPr lang="cs-CZ" sz="1100" dirty="0" err="1"/>
              <a:t>Photo</a:t>
            </a:r>
            <a:r>
              <a:rPr lang="cs-CZ" sz="1100" dirty="0"/>
              <a:t>: J. </a:t>
            </a:r>
            <a:r>
              <a:rPr lang="cs-CZ" sz="1100" dirty="0" err="1"/>
              <a:t>Scovil</a:t>
            </a:r>
            <a:r>
              <a:rPr lang="cs-CZ" sz="1100" dirty="0"/>
              <a:t>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66C8AA-ECB7-DFF5-CA3A-8CF25CBD6593}"/>
              </a:ext>
            </a:extLst>
          </p:cNvPr>
          <p:cNvSpPr txBox="1"/>
          <p:nvPr/>
        </p:nvSpPr>
        <p:spPr>
          <a:xfrm>
            <a:off x="7414553" y="6268699"/>
            <a:ext cx="2665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Smaragd. </a:t>
            </a:r>
            <a:r>
              <a:rPr lang="cs-CZ" sz="1100" dirty="0" err="1"/>
              <a:t>Photo</a:t>
            </a:r>
            <a:r>
              <a:rPr lang="cs-CZ" sz="1100" dirty="0"/>
              <a:t>: D. &amp; D. </a:t>
            </a:r>
            <a:r>
              <a:rPr lang="cs-CZ" sz="1100" dirty="0" err="1"/>
              <a:t>Weinrich</a:t>
            </a:r>
            <a:r>
              <a:rPr lang="cs-CZ" sz="1100" dirty="0"/>
              <a:t> </a:t>
            </a:r>
            <a:r>
              <a:rPr lang="cs-CZ" sz="1100" dirty="0" err="1"/>
              <a:t>Minerals</a:t>
            </a:r>
            <a:endParaRPr lang="cs-CZ" sz="11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500449-AB82-63F8-42ED-D4423B39F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12" y="1431179"/>
            <a:ext cx="3625236" cy="4833648"/>
          </a:xfrm>
          <a:prstGeom prst="rect">
            <a:avLst/>
          </a:prstGeom>
        </p:spPr>
      </p:pic>
      <p:pic>
        <p:nvPicPr>
          <p:cNvPr id="6" name="Obrázek 5" descr="Obsah obrázku jídlo, kousek, suši&#10;&#10;Popis byl vytvořen automaticky">
            <a:extLst>
              <a:ext uri="{FF2B5EF4-FFF2-40B4-BE49-F238E27FC236}">
                <a16:creationId xmlns:a16="http://schemas.microsoft.com/office/drawing/2014/main" id="{2A40331A-8AAE-546E-952F-4E51813FE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73" y="1431179"/>
            <a:ext cx="3467756" cy="483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3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FF3D442D-D467-1646-8410-1A49E251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691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berylu</a:t>
            </a:r>
          </a:p>
        </p:txBody>
      </p:sp>
      <p:pic>
        <p:nvPicPr>
          <p:cNvPr id="9" name="Obrázek 8" descr="Obsah obrázku ozubené kolo&#10;&#10;Popis byl vytvořen automaticky">
            <a:extLst>
              <a:ext uri="{FF2B5EF4-FFF2-40B4-BE49-F238E27FC236}">
                <a16:creationId xmlns:a16="http://schemas.microsoft.com/office/drawing/2014/main" id="{F64C425E-9981-3E60-B164-197071F20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6" y="1964129"/>
            <a:ext cx="4693101" cy="312873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9306CB-5A5C-44A9-05AA-E86F06335048}"/>
              </a:ext>
            </a:extLst>
          </p:cNvPr>
          <p:cNvSpPr txBox="1"/>
          <p:nvPr/>
        </p:nvSpPr>
        <p:spPr>
          <a:xfrm>
            <a:off x="4981523" y="6350169"/>
            <a:ext cx="24598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Akvamarín. </a:t>
            </a:r>
            <a:r>
              <a:rPr lang="cs-CZ" sz="800" dirty="0"/>
              <a:t>https://www.mineralienatlas.de/lexikon/index.php/MineralData?mineral=Beryl</a:t>
            </a:r>
            <a:endParaRPr lang="cs-CZ" sz="1100" dirty="0"/>
          </a:p>
        </p:txBody>
      </p:sp>
      <p:pic>
        <p:nvPicPr>
          <p:cNvPr id="15" name="Obrázek 14" descr="Obsah obrázku světlo&#10;&#10;Popis byl vytvořen automaticky">
            <a:extLst>
              <a:ext uri="{FF2B5EF4-FFF2-40B4-BE49-F238E27FC236}">
                <a16:creationId xmlns:a16="http://schemas.microsoft.com/office/drawing/2014/main" id="{560F8E7E-9DFB-AA74-DAB7-CD4C28BC4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23" y="1741501"/>
            <a:ext cx="3530395" cy="4631714"/>
          </a:xfrm>
          <a:prstGeom prst="rect">
            <a:avLst/>
          </a:prstGeom>
        </p:spPr>
      </p:pic>
      <p:pic>
        <p:nvPicPr>
          <p:cNvPr id="17" name="Obrázek 16" descr="Obsah obrázku jídlo, kousek, sýr&#10;&#10;Popis byl vytvořen automaticky">
            <a:extLst>
              <a:ext uri="{FF2B5EF4-FFF2-40B4-BE49-F238E27FC236}">
                <a16:creationId xmlns:a16="http://schemas.microsoft.com/office/drawing/2014/main" id="{E2A9CCCC-F5E4-782A-A8B1-7DF162AFE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5736" y="2316359"/>
            <a:ext cx="4631714" cy="348199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9A874430-C48B-65C4-15C7-0554A49EC743}"/>
              </a:ext>
            </a:extLst>
          </p:cNvPr>
          <p:cNvSpPr txBox="1"/>
          <p:nvPr/>
        </p:nvSpPr>
        <p:spPr>
          <a:xfrm>
            <a:off x="8560594" y="6342475"/>
            <a:ext cx="18546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 err="1"/>
              <a:t>Bixbit</a:t>
            </a:r>
            <a:r>
              <a:rPr lang="cs-CZ" sz="1100" dirty="0"/>
              <a:t>. </a:t>
            </a:r>
            <a:r>
              <a:rPr lang="cs-CZ" sz="1100" dirty="0" err="1"/>
              <a:t>Photo</a:t>
            </a:r>
            <a:r>
              <a:rPr lang="cs-CZ" sz="1100" dirty="0"/>
              <a:t>: D. </a:t>
            </a:r>
            <a:r>
              <a:rPr lang="cs-CZ" sz="1100" dirty="0" err="1"/>
              <a:t>Cericola</a:t>
            </a:r>
            <a:endParaRPr lang="cs-CZ" sz="11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4967682-A6E4-5F1F-85BE-46488D97A666}"/>
              </a:ext>
            </a:extLst>
          </p:cNvPr>
          <p:cNvSpPr txBox="1"/>
          <p:nvPr/>
        </p:nvSpPr>
        <p:spPr>
          <a:xfrm>
            <a:off x="213272" y="5092545"/>
            <a:ext cx="4768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 err="1"/>
              <a:t>Goshenit</a:t>
            </a:r>
            <a:r>
              <a:rPr lang="cs-CZ" sz="1100" dirty="0"/>
              <a:t>. </a:t>
            </a:r>
            <a:r>
              <a:rPr lang="cs-CZ" sz="800" dirty="0"/>
              <a:t>https://www.mineralienatlas.de/lexikon/index.php/MineralData?mineral=Beryl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82835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C38D98B-81C2-EBB2-7CF5-435D5761B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9" y="1868838"/>
            <a:ext cx="5284499" cy="396571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9A8967-309E-402C-139E-BB9817633CCF}"/>
              </a:ext>
            </a:extLst>
          </p:cNvPr>
          <p:cNvSpPr txBox="1"/>
          <p:nvPr/>
        </p:nvSpPr>
        <p:spPr>
          <a:xfrm>
            <a:off x="684817" y="5834551"/>
            <a:ext cx="2081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Morganit. </a:t>
            </a:r>
            <a:r>
              <a:rPr lang="cs-CZ" sz="1100" dirty="0" err="1"/>
              <a:t>Photo</a:t>
            </a:r>
            <a:r>
              <a:rPr lang="cs-CZ" sz="1100" dirty="0"/>
              <a:t>: Rob </a:t>
            </a:r>
            <a:r>
              <a:rPr lang="cs-CZ" sz="1100" dirty="0" err="1"/>
              <a:t>Lavinsky</a:t>
            </a:r>
            <a:r>
              <a:rPr lang="cs-CZ" sz="1100" dirty="0"/>
              <a:t>.</a:t>
            </a:r>
          </a:p>
        </p:txBody>
      </p:sp>
      <p:pic>
        <p:nvPicPr>
          <p:cNvPr id="11" name="Obrázek 10" descr="Obsah obrázku kousek, dezert, polovina, svačina&#10;&#10;Popis byl vytvořen automaticky">
            <a:extLst>
              <a:ext uri="{FF2B5EF4-FFF2-40B4-BE49-F238E27FC236}">
                <a16:creationId xmlns:a16="http://schemas.microsoft.com/office/drawing/2014/main" id="{0F02D919-1579-261C-4B1D-CCD2C717D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8838"/>
            <a:ext cx="5284499" cy="3965713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613040EE-7DCE-A857-2FB9-C4335C10EC4F}"/>
              </a:ext>
            </a:extLst>
          </p:cNvPr>
          <p:cNvSpPr txBox="1"/>
          <p:nvPr/>
        </p:nvSpPr>
        <p:spPr>
          <a:xfrm>
            <a:off x="6096000" y="5834551"/>
            <a:ext cx="2081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 err="1"/>
              <a:t>Heliodor</a:t>
            </a:r>
            <a:r>
              <a:rPr lang="cs-CZ" sz="1100" dirty="0"/>
              <a:t>. </a:t>
            </a:r>
            <a:r>
              <a:rPr lang="cs-CZ" sz="1100" dirty="0" err="1"/>
              <a:t>Photo</a:t>
            </a:r>
            <a:r>
              <a:rPr lang="cs-CZ" sz="1100" dirty="0"/>
              <a:t>: J. M. </a:t>
            </a:r>
            <a:r>
              <a:rPr lang="cs-CZ" sz="1100" dirty="0" err="1"/>
              <a:t>Alves</a:t>
            </a:r>
            <a:r>
              <a:rPr lang="cs-CZ" sz="1100" dirty="0"/>
              <a:t>.</a:t>
            </a: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7734CF5B-64EA-0105-1613-008E1F66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691"/>
            <a:ext cx="10515600" cy="1325563"/>
          </a:xfrm>
        </p:spPr>
        <p:txBody>
          <a:bodyPr/>
          <a:lstStyle/>
          <a:p>
            <a:r>
              <a:rPr lang="cs-CZ" dirty="0" err="1"/>
              <a:t>Cyklosilikáty</a:t>
            </a:r>
            <a:r>
              <a:rPr lang="cs-CZ" dirty="0"/>
              <a:t> – skupina berylu</a:t>
            </a:r>
          </a:p>
        </p:txBody>
      </p:sp>
    </p:spTree>
    <p:extLst>
      <p:ext uri="{BB962C8B-B14F-4D97-AF65-F5344CB8AC3E}">
        <p14:creationId xmlns:p14="http://schemas.microsoft.com/office/powerpoint/2010/main" val="170033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91C05CFDF5ED47BC240D965D7579C7" ma:contentTypeVersion="2" ma:contentTypeDescription="Vytvoří nový dokument" ma:contentTypeScope="" ma:versionID="3c90d47c247a657e7debda776b0e8c65">
  <xsd:schema xmlns:xsd="http://www.w3.org/2001/XMLSchema" xmlns:xs="http://www.w3.org/2001/XMLSchema" xmlns:p="http://schemas.microsoft.com/office/2006/metadata/properties" xmlns:ns2="ec97901d-1c11-49ec-ad2e-0f1193156904" targetNamespace="http://schemas.microsoft.com/office/2006/metadata/properties" ma:root="true" ma:fieldsID="4ebe2c94a46389ff3ceb06e08056a78e" ns2:_="">
    <xsd:import namespace="ec97901d-1c11-49ec-ad2e-0f1193156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7901d-1c11-49ec-ad2e-0f1193156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40047C-3E1C-46F9-876E-294E059BAD0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E490C22-D841-4ABD-A669-24559D2F01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08BCCA-D7B0-4C88-8EDC-03E16F62A2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97901d-1c11-49ec-ad2e-0f11931569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3091</TotalTime>
  <Words>2356</Words>
  <Application>Microsoft Office PowerPoint</Application>
  <PresentationFormat>Širokoúhlá obrazovka</PresentationFormat>
  <Paragraphs>431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</vt:lpstr>
      <vt:lpstr>Calibri Light</vt:lpstr>
      <vt:lpstr>Motiv Office</vt:lpstr>
      <vt:lpstr>SILIKÁTY II  Cyklosilikáty + Inosilikáty  Mineralogie I </vt:lpstr>
      <vt:lpstr>Úvod</vt:lpstr>
      <vt:lpstr>Prezentace aplikace PowerPoint</vt:lpstr>
      <vt:lpstr>Cyklosilikáty – skupina berylu</vt:lpstr>
      <vt:lpstr>Cyklosilikáty – skupina berylu</vt:lpstr>
      <vt:lpstr>Cyklosilikáty – skupina berylu</vt:lpstr>
      <vt:lpstr>Cyklosilikáty – skupina berylu</vt:lpstr>
      <vt:lpstr>Cyklosilikáty – skupina berylu</vt:lpstr>
      <vt:lpstr>Cyklosilikáty – skupina berylu</vt:lpstr>
      <vt:lpstr>Cyklosilikáty – skupina cordieritu</vt:lpstr>
      <vt:lpstr>Cyklosilikáty – skupina cordieritu</vt:lpstr>
      <vt:lpstr>Cyklosilikáty – skupina cordieritu</vt:lpstr>
      <vt:lpstr>Cyklosilikáty – skupina cordieritu</vt:lpstr>
      <vt:lpstr>Cyklosilikáty – skupina turmalínu</vt:lpstr>
      <vt:lpstr>Cyklosilikáty – skupina turmalínu</vt:lpstr>
      <vt:lpstr>Cyklosilikáty – skupina turmalínu</vt:lpstr>
      <vt:lpstr>Cyklosilikáty – skupina turmalínu</vt:lpstr>
      <vt:lpstr>Cyklosilikáty – skupina turmalínu</vt:lpstr>
      <vt:lpstr>Cyklosilikáty – skupina turmalínu</vt:lpstr>
      <vt:lpstr>Cyklosilikáty – skupina turmalínu</vt:lpstr>
      <vt:lpstr>Inosilikáty – skupina pyroxenu</vt:lpstr>
      <vt:lpstr>Inosilikáty – skupina pyroxenu</vt:lpstr>
      <vt:lpstr>Inosilikáty – skupina pyroxenu</vt:lpstr>
      <vt:lpstr>Inosilikáty – skupina pyroxenu</vt:lpstr>
      <vt:lpstr>Inosilikáty – skupina pyroxenu</vt:lpstr>
      <vt:lpstr>Inosilikáty – skupina pyroxenu</vt:lpstr>
      <vt:lpstr>Inosilikáty – skupina pyroxenu</vt:lpstr>
      <vt:lpstr>Inosilikáty – skupina pyroxenu</vt:lpstr>
      <vt:lpstr>Inosilikáty – skupina pyroxenu</vt:lpstr>
      <vt:lpstr>Inosilikáty – skupina pyroxenu</vt:lpstr>
      <vt:lpstr>Inosilikáty – skupina pyroxenu</vt:lpstr>
      <vt:lpstr>Inosilikáty – pyroxenoidy</vt:lpstr>
      <vt:lpstr>Inosilikáty – pyroxenoidy</vt:lpstr>
      <vt:lpstr>Inosilikáty – pyroxenoidy</vt:lpstr>
      <vt:lpstr>Inosilikáty – skupina amfibolu</vt:lpstr>
      <vt:lpstr>Inosilikáty – skupina amfibolu</vt:lpstr>
      <vt:lpstr>Inosilikáty – skupina amfibolu</vt:lpstr>
      <vt:lpstr>Inosilikáty – skupina amfibolu</vt:lpstr>
      <vt:lpstr>Inosilikáty – skupina amfibolu</vt:lpstr>
      <vt:lpstr>Inosilikáty – skupina amfibolu</vt:lpstr>
      <vt:lpstr>Inosilikáty – skupina amfibolu</vt:lpstr>
      <vt:lpstr>Inosilikáty – skupina amfibolu</vt:lpstr>
      <vt:lpstr>Inosilikáty - prehnit</vt:lpstr>
      <vt:lpstr>Inosilikáty - prehnit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SILIKÁTY</dc:title>
  <dc:creator>HP</dc:creator>
  <cp:lastModifiedBy>Lenka Skřápková</cp:lastModifiedBy>
  <cp:revision>362</cp:revision>
  <dcterms:created xsi:type="dcterms:W3CDTF">2020-12-06T18:28:16Z</dcterms:created>
  <dcterms:modified xsi:type="dcterms:W3CDTF">2022-11-30T09:10:17Z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0x0101003791C05CFDF5ED47BC240D965D7579C7</vt:lpwstr>
  </property>
</Properties>
</file>