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</p:sldIdLst>
  <p:sldSz cx="9144000" cy="6858000" type="screen4x3"/>
  <p:notesSz cx="6858000" cy="91440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96" y="3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55D4F7-2874-46FE-AD9F-E4079F233B9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852136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B58B16-E936-485D-A865-8C0FB084D29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673659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E6964F-672A-4306-9C9F-8EA8A1AE6F1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095892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B39771-0312-4E18-B990-B67DDA77DCA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447449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CCD30A-0060-45F6-B9C1-177D27383EE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243559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E79D2A-E224-4DBA-8C88-16756F2A2D1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437322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C9CF67-681D-49CE-B226-95CE6395EC6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698715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D32151-B224-4EE2-824C-EADABD87B5E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202759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1CCD1A-44D5-4B1A-BF2E-5203E68213B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977627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07A91D-AF01-4A0F-87F2-DD30F02E0BC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989990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C04E87-ADF7-40CA-839C-02AAC1E6983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152883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24033998-FE1D-4FBC-8827-85DB177CBE3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24000"/>
            <a:ext cx="7772400" cy="2076450"/>
          </a:xfrm>
        </p:spPr>
        <p:txBody>
          <a:bodyPr anchor="ctr"/>
          <a:lstStyle/>
          <a:p>
            <a:pPr eaLnBrk="1" hangingPunct="1"/>
            <a:r>
              <a:rPr lang="cs-CZ" altLang="cs-CZ" sz="4000" b="1" smtClean="0"/>
              <a:t> </a:t>
            </a:r>
            <a:br>
              <a:rPr lang="cs-CZ" altLang="cs-CZ" sz="4000" b="1" smtClean="0"/>
            </a:br>
            <a:r>
              <a:rPr lang="cs-CZ" altLang="cs-CZ" sz="4000" b="1" smtClean="0"/>
              <a:t>Koloidy v životním prostředí</a:t>
            </a:r>
            <a:br>
              <a:rPr lang="cs-CZ" altLang="cs-CZ" sz="4000" b="1" smtClean="0"/>
            </a:br>
            <a:r>
              <a:rPr lang="cs-CZ" altLang="cs-CZ" sz="3600" b="1" smtClean="0"/>
              <a:t>Úvod</a:t>
            </a:r>
            <a:r>
              <a:rPr lang="cs-CZ" altLang="cs-CZ" sz="4000" b="1" smtClean="0"/>
              <a:t/>
            </a:r>
            <a:br>
              <a:rPr lang="cs-CZ" altLang="cs-CZ" sz="4000" b="1" smtClean="0"/>
            </a:br>
            <a:endParaRPr lang="cs-CZ" altLang="cs-CZ" sz="4000" b="1" smtClean="0"/>
          </a:p>
        </p:txBody>
      </p:sp>
      <p:sp>
        <p:nvSpPr>
          <p:cNvPr id="2051" name="Text Box 4"/>
          <p:cNvSpPr txBox="1">
            <a:spLocks noChangeArrowheads="1"/>
          </p:cNvSpPr>
          <p:nvPr/>
        </p:nvSpPr>
        <p:spPr bwMode="auto">
          <a:xfrm>
            <a:off x="2209800" y="3886200"/>
            <a:ext cx="4724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cs-CZ" altLang="cs-CZ" sz="3600" b="1"/>
              <a:t>Jiří Faimon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/>
          <a:lstStyle/>
          <a:p>
            <a:pPr eaLnBrk="1" hangingPunct="1"/>
            <a:r>
              <a:rPr lang="cs-CZ" altLang="cs-CZ" sz="2000" smtClean="0"/>
              <a:t>Koloidy v životním prostředí</a:t>
            </a:r>
          </a:p>
        </p:txBody>
      </p:sp>
      <p:sp>
        <p:nvSpPr>
          <p:cNvPr id="307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5334000"/>
          </a:xfrm>
        </p:spPr>
        <p:txBody>
          <a:bodyPr/>
          <a:lstStyle/>
          <a:p>
            <a:pPr algn="just" eaLnBrk="1" hangingPunct="1">
              <a:lnSpc>
                <a:spcPct val="130000"/>
              </a:lnSpc>
              <a:buFontTx/>
              <a:buNone/>
            </a:pPr>
            <a:r>
              <a:rPr lang="cs-CZ" altLang="cs-CZ" sz="1800" b="1" smtClean="0"/>
              <a:t>Anotace </a:t>
            </a:r>
          </a:p>
          <a:p>
            <a:pPr algn="just" eaLnBrk="1" hangingPunct="1">
              <a:lnSpc>
                <a:spcPct val="130000"/>
              </a:lnSpc>
              <a:buFontTx/>
              <a:buNone/>
            </a:pPr>
            <a:r>
              <a:rPr lang="cs-CZ" altLang="cs-CZ" sz="1800" smtClean="0"/>
              <a:t>Kurz se zaměřuje na </a:t>
            </a:r>
            <a:r>
              <a:rPr lang="cs-CZ" altLang="cs-CZ" sz="1800" b="1" smtClean="0"/>
              <a:t>problematiku koloidů v životním prostředí</a:t>
            </a:r>
            <a:r>
              <a:rPr lang="cs-CZ" altLang="cs-CZ" sz="1800" smtClean="0"/>
              <a:t>. Charakterizovány jsou přírodní koloidní systémy, jejich chování a vlastnosti. Dále je diskutována termodynamika povrchů a stabilita koloidních částic. Na modelech agregace je demonstrována křivka potenciální energie, potenciálová bariéra, primární a sekundární minimum. Vznik koloidů je diskutován na polymeraci hliníku a křemíku ve vodách. Diskutovány jsou také dezintegrační procesy. </a:t>
            </a:r>
          </a:p>
          <a:p>
            <a:pPr algn="just" eaLnBrk="1" hangingPunct="1">
              <a:lnSpc>
                <a:spcPct val="130000"/>
              </a:lnSpc>
              <a:buFontTx/>
              <a:buNone/>
            </a:pPr>
            <a:r>
              <a:rPr lang="cs-CZ" altLang="cs-CZ" sz="1800" smtClean="0"/>
              <a:t>Velká pozornost je věnována </a:t>
            </a:r>
            <a:r>
              <a:rPr lang="cs-CZ" altLang="cs-CZ" sz="1800" b="1" smtClean="0"/>
              <a:t>transportu koloidů vodou, vzduchem a pórovitým prostředím</a:t>
            </a:r>
            <a:r>
              <a:rPr lang="cs-CZ" altLang="cs-CZ" sz="1800" smtClean="0"/>
              <a:t>. Hlavní náplní přednášky jsou současné poznatky o roli koloidů při tvorbě a ochraně životního prostředí. Je diskutována sorpce na povrchu koloidních částic a funkce koloidů jako "nosičů" a "odklízečů" polutantů. Na závěr jsou uvedeny metody experimentálního studia koloidních systémů.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/>
          <a:lstStyle/>
          <a:p>
            <a:pPr eaLnBrk="1" hangingPunct="1"/>
            <a:r>
              <a:rPr lang="cs-CZ" altLang="cs-CZ" sz="2000" smtClean="0"/>
              <a:t>Koloidy v životním prostředí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838200"/>
            <a:ext cx="8229600" cy="5638800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cs-CZ" altLang="cs-CZ" sz="1800" b="1" smtClean="0"/>
              <a:t>Osnova </a:t>
            </a:r>
            <a:endParaRPr lang="cs-CZ" altLang="cs-CZ" sz="1800" smtClean="0"/>
          </a:p>
          <a:p>
            <a:pPr algn="just" eaLnBrk="1" hangingPunct="1">
              <a:lnSpc>
                <a:spcPct val="90000"/>
              </a:lnSpc>
            </a:pPr>
            <a:r>
              <a:rPr lang="cs-CZ" altLang="cs-CZ" sz="1800" b="1" smtClean="0"/>
              <a:t>Koloidní systémy:</a:t>
            </a:r>
            <a:r>
              <a:rPr lang="cs-CZ" altLang="cs-CZ" sz="1800" smtClean="0"/>
              <a:t> Klasifikace, chování, vlastnosti, stabilita. Koloidní částice, disperzní prostředí. Aerosoly, koloidní roztoky gely. Hydrofilní a hydrofobní povrchy. Fázové koloidy, molekulární koloidy. Termodynamika koloidů </a:t>
            </a:r>
          </a:p>
          <a:p>
            <a:pPr algn="just" eaLnBrk="1" hangingPunct="1">
              <a:lnSpc>
                <a:spcPct val="90000"/>
              </a:lnSpc>
            </a:pPr>
            <a:r>
              <a:rPr lang="cs-CZ" altLang="cs-CZ" sz="1800" b="1" smtClean="0"/>
              <a:t>Vznik koloidů:</a:t>
            </a:r>
            <a:r>
              <a:rPr lang="cs-CZ" altLang="cs-CZ" sz="1800" smtClean="0"/>
              <a:t> Kondenzační procesy, vznik a význam přesycení, nukleace, tvorba tuhé fáze, kinetické faktory. Desintegrační procesy. Vlivy povrchové energie. </a:t>
            </a:r>
          </a:p>
          <a:p>
            <a:pPr algn="just" eaLnBrk="1" hangingPunct="1">
              <a:lnSpc>
                <a:spcPct val="90000"/>
              </a:lnSpc>
            </a:pPr>
            <a:r>
              <a:rPr lang="cs-CZ" altLang="cs-CZ" sz="1800" b="1" smtClean="0"/>
              <a:t>Stabilita koloidních systémů:</a:t>
            </a:r>
            <a:r>
              <a:rPr lang="cs-CZ" altLang="cs-CZ" sz="1800" smtClean="0"/>
              <a:t> Termodynamika povrchů, stabilizace koloidů povrchovým nábojem. Sterický vliv polymerů. Elektrická dvojvrstva. Vliv iontové síly, brakické vody. Agregace částic, agregace řízená reakcí a difúzí. </a:t>
            </a:r>
          </a:p>
          <a:p>
            <a:pPr algn="just" eaLnBrk="1" hangingPunct="1">
              <a:lnSpc>
                <a:spcPct val="90000"/>
              </a:lnSpc>
            </a:pPr>
            <a:r>
              <a:rPr lang="cs-CZ" altLang="cs-CZ" sz="1800" b="1" smtClean="0"/>
              <a:t>Modelování stability:</a:t>
            </a:r>
            <a:r>
              <a:rPr lang="cs-CZ" altLang="cs-CZ" sz="1800" smtClean="0"/>
              <a:t> Odpudivé a přitažlivé síly. Křivky potenciální energie. Potenciálová bariéra, primární a sekundární minimum. </a:t>
            </a:r>
          </a:p>
          <a:p>
            <a:pPr algn="just" eaLnBrk="1" hangingPunct="1">
              <a:lnSpc>
                <a:spcPct val="90000"/>
              </a:lnSpc>
            </a:pPr>
            <a:r>
              <a:rPr lang="cs-CZ" altLang="cs-CZ" sz="1800" b="1" smtClean="0"/>
              <a:t>Polymerizace v roztocích:</a:t>
            </a:r>
            <a:r>
              <a:rPr lang="cs-CZ" altLang="cs-CZ" sz="1800" smtClean="0"/>
              <a:t> Monomery, přesycení, polymery hliníku a křemíku, růst částic, modelování. </a:t>
            </a:r>
          </a:p>
          <a:p>
            <a:pPr algn="just" eaLnBrk="1" hangingPunct="1">
              <a:lnSpc>
                <a:spcPct val="90000"/>
              </a:lnSpc>
            </a:pPr>
            <a:r>
              <a:rPr lang="cs-CZ" altLang="cs-CZ" sz="1800" b="1" smtClean="0"/>
              <a:t>Povaha přírodních koloidů:</a:t>
            </a:r>
            <a:r>
              <a:rPr lang="cs-CZ" altLang="cs-CZ" sz="1800" smtClean="0"/>
              <a:t> Oxidy a hydroxidy kovů. Sírany, karbonáty, fosforečnany, fluoridy, arseničnany. Jílové minerály. Organické polymery. </a:t>
            </a:r>
          </a:p>
          <a:p>
            <a:pPr algn="just" eaLnBrk="1" hangingPunct="1">
              <a:lnSpc>
                <a:spcPct val="90000"/>
              </a:lnSpc>
            </a:pPr>
            <a:r>
              <a:rPr lang="cs-CZ" altLang="cs-CZ" sz="1800" b="1" smtClean="0"/>
              <a:t>Transport koloidů:</a:t>
            </a:r>
            <a:r>
              <a:rPr lang="cs-CZ" altLang="cs-CZ" sz="1800" smtClean="0"/>
              <a:t> Transport atmosférou, transport vodou, transport v pórovitém prostředí. Rychlost transportu ve srovnání s rozpuštěnými látkami, kolonové experimenty s koloidy a tritiovanou vodou.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52400"/>
            <a:ext cx="8229600" cy="487363"/>
          </a:xfrm>
        </p:spPr>
        <p:txBody>
          <a:bodyPr/>
          <a:lstStyle/>
          <a:p>
            <a:pPr eaLnBrk="1" hangingPunct="1"/>
            <a:r>
              <a:rPr lang="cs-CZ" altLang="cs-CZ" sz="2000" smtClean="0"/>
              <a:t>Koloidy v životním prostředí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09600"/>
            <a:ext cx="8229600" cy="6096000"/>
          </a:xfrm>
        </p:spPr>
        <p:txBody>
          <a:bodyPr/>
          <a:lstStyle/>
          <a:p>
            <a:pPr algn="just" eaLnBrk="1" hangingPunct="1"/>
            <a:r>
              <a:rPr lang="cs-CZ" altLang="cs-CZ" sz="1800" b="1" smtClean="0"/>
              <a:t>Koloidy v životním prostředí: </a:t>
            </a:r>
          </a:p>
          <a:p>
            <a:pPr lvl="1" algn="just" eaLnBrk="1" hangingPunct="1">
              <a:buFontTx/>
              <a:buNone/>
            </a:pPr>
            <a:r>
              <a:rPr lang="cs-CZ" altLang="cs-CZ" sz="1800" i="1" smtClean="0"/>
              <a:t>Sorpční chování </a:t>
            </a:r>
            <a:r>
              <a:rPr lang="cs-CZ" altLang="cs-CZ" sz="1800" smtClean="0"/>
              <a:t>(povrchová plocha, sorpce stopových prvků, "nosiči" a "odklízeči" polutantů). </a:t>
            </a:r>
          </a:p>
          <a:p>
            <a:pPr lvl="1" algn="just" eaLnBrk="1" hangingPunct="1">
              <a:buFontTx/>
              <a:buNone/>
            </a:pPr>
            <a:r>
              <a:rPr lang="cs-CZ" altLang="cs-CZ" sz="1800" i="1" smtClean="0"/>
              <a:t>Koloidy v granitických podzemních vodách </a:t>
            </a:r>
            <a:r>
              <a:rPr lang="cs-CZ" altLang="cs-CZ" sz="1800" smtClean="0"/>
              <a:t>(hlavní a stopové prvky vázané na koloidy). </a:t>
            </a:r>
          </a:p>
          <a:p>
            <a:pPr lvl="1" algn="just" eaLnBrk="1" hangingPunct="1">
              <a:buFontTx/>
              <a:buNone/>
            </a:pPr>
            <a:r>
              <a:rPr lang="cs-CZ" altLang="cs-CZ" sz="1800" i="1" smtClean="0"/>
              <a:t>Půdní koloidy </a:t>
            </a:r>
            <a:r>
              <a:rPr lang="cs-CZ" altLang="cs-CZ" sz="1800" smtClean="0"/>
              <a:t>(srážky, drenáž, výpar, tvorba půdních koloidů, význam). </a:t>
            </a:r>
          </a:p>
          <a:p>
            <a:pPr lvl="1" algn="just" eaLnBrk="1" hangingPunct="1">
              <a:buFontTx/>
              <a:buNone/>
            </a:pPr>
            <a:r>
              <a:rPr lang="cs-CZ" altLang="cs-CZ" sz="1800" i="1" smtClean="0"/>
              <a:t>Koloidy v ústí řek a oceánské vodě </a:t>
            </a:r>
            <a:r>
              <a:rPr lang="cs-CZ" altLang="cs-CZ" sz="1800" smtClean="0"/>
              <a:t>(mísení dvou typů vod, agregace koloidů v oblasti říčních delt). </a:t>
            </a:r>
          </a:p>
          <a:p>
            <a:pPr lvl="1" algn="just" eaLnBrk="1" hangingPunct="1">
              <a:buFontTx/>
              <a:buNone/>
            </a:pPr>
            <a:r>
              <a:rPr lang="cs-CZ" altLang="cs-CZ" sz="1800" i="1" smtClean="0"/>
              <a:t>Transport radionuklidů </a:t>
            </a:r>
            <a:r>
              <a:rPr lang="cs-CZ" altLang="cs-CZ" sz="1800" smtClean="0"/>
              <a:t>(izotopy U, Ac, Ru, Te, Cs). </a:t>
            </a:r>
          </a:p>
          <a:p>
            <a:pPr lvl="1" algn="just" eaLnBrk="1" hangingPunct="1">
              <a:buFontTx/>
              <a:buNone/>
            </a:pPr>
            <a:r>
              <a:rPr lang="cs-CZ" altLang="cs-CZ" sz="1800" i="1" smtClean="0"/>
              <a:t>Atmosférické aerosoly </a:t>
            </a:r>
            <a:r>
              <a:rPr lang="cs-CZ" altLang="cs-CZ" sz="1800" smtClean="0"/>
              <a:t>(chování, složení a rozměry částic aerosolů v atmosféře, speleo-aerosoly, speleoterapie). </a:t>
            </a:r>
          </a:p>
          <a:p>
            <a:pPr lvl="1" algn="just" eaLnBrk="1" hangingPunct="1">
              <a:buFontTx/>
              <a:buNone/>
            </a:pPr>
            <a:r>
              <a:rPr lang="cs-CZ" altLang="cs-CZ" sz="1800" i="1" smtClean="0"/>
              <a:t>Koloidy v hydrotermálních procesech </a:t>
            </a:r>
            <a:r>
              <a:rPr lang="cs-CZ" altLang="cs-CZ" sz="1800" smtClean="0"/>
              <a:t>(chování koloidů při zvýšených teplotách). </a:t>
            </a:r>
          </a:p>
          <a:p>
            <a:pPr algn="just" eaLnBrk="1" hangingPunct="1"/>
            <a:r>
              <a:rPr lang="cs-CZ" altLang="cs-CZ" sz="1800" b="1" smtClean="0"/>
              <a:t>Metody studia koloidních systémů:</a:t>
            </a:r>
            <a:r>
              <a:rPr lang="cs-CZ" altLang="cs-CZ" sz="1800" smtClean="0"/>
              <a:t> </a:t>
            </a:r>
          </a:p>
          <a:p>
            <a:pPr lvl="1" algn="just" eaLnBrk="1" hangingPunct="1">
              <a:buFontTx/>
              <a:buNone/>
            </a:pPr>
            <a:r>
              <a:rPr lang="cs-CZ" altLang="cs-CZ" sz="1800" i="1" smtClean="0"/>
              <a:t>Metody izolace koloidních částic </a:t>
            </a:r>
            <a:r>
              <a:rPr lang="cs-CZ" altLang="cs-CZ" sz="1800" smtClean="0"/>
              <a:t>(ultrafiltrace, ultrafiltry, membrány, ,hromatografické gely, kolonová chromatografie, gelová filtrace, gelová chromatografie). </a:t>
            </a:r>
            <a:r>
              <a:rPr lang="cs-CZ" altLang="cs-CZ" sz="1800" i="1" smtClean="0"/>
              <a:t>Studium koloidů po jejich separaci </a:t>
            </a:r>
            <a:r>
              <a:rPr lang="cs-CZ" altLang="cs-CZ" sz="1800" smtClean="0"/>
              <a:t>(elektronová mikroskopie, neutronová aktivační analýza, plynová chromatografie). </a:t>
            </a:r>
            <a:r>
              <a:rPr lang="cs-CZ" altLang="cs-CZ" sz="1800" i="1" smtClean="0"/>
              <a:t>Studium koloidů bez separace </a:t>
            </a:r>
            <a:r>
              <a:rPr lang="cs-CZ" altLang="cs-CZ" sz="1800" smtClean="0"/>
              <a:t>(Thyndalův jev, optické metody, spektrofotometrie).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146</Words>
  <Application>Microsoft Office PowerPoint</Application>
  <PresentationFormat>Předvádění na obrazovce (4:3)</PresentationFormat>
  <Paragraphs>26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7" baseType="lpstr">
      <vt:lpstr>Arial</vt:lpstr>
      <vt:lpstr>Calibri</vt:lpstr>
      <vt:lpstr>Výchozí návrh</vt:lpstr>
      <vt:lpstr>  Koloidy v životním prostředí Úvod </vt:lpstr>
      <vt:lpstr>Koloidy v životním prostředí</vt:lpstr>
      <vt:lpstr>Koloidy v životním prostředí</vt:lpstr>
      <vt:lpstr>Koloidy v životním prostředí</vt:lpstr>
    </vt:vector>
  </TitlesOfParts>
  <Company>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Koloidy v životním prostředí G9811</dc:title>
  <dc:creator>FAIMON</dc:creator>
  <cp:lastModifiedBy>JF</cp:lastModifiedBy>
  <cp:revision>9</cp:revision>
  <dcterms:created xsi:type="dcterms:W3CDTF">2006-09-24T13:29:04Z</dcterms:created>
  <dcterms:modified xsi:type="dcterms:W3CDTF">2019-12-12T13:54:48Z</dcterms:modified>
</cp:coreProperties>
</file>