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92" r:id="rId5"/>
    <p:sldId id="293" r:id="rId6"/>
    <p:sldId id="290" r:id="rId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25BAD-3D70-4C42-8574-384AB56277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109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4EFBA-2BC0-4AC1-A7B4-D1445B65C6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225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EBF9E-F1FC-4649-A78B-1C68CFA3B9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85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73A8A-93E8-4BA0-9718-781FDBBDA7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56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02634-9E03-43C7-9291-D3FDB46B04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62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A8F69-5BDA-4AD1-9280-5BBC9AFCEE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019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DE6E7-76E9-4CF4-94E3-2937DB7343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65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A8BAE-ADE5-4103-BB6B-1C55F09195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48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836AC-DCA0-4A0E-90FC-5E13F9C201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9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C90CE-0D5F-4CD1-A212-7B582A619A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12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A3F24-298A-4EA9-B4DB-E51D11762D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58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CFFC69-3FBE-4BA0-8984-2EAC2A67BB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 anchor="ctr"/>
          <a:lstStyle/>
          <a:p>
            <a:pPr eaLnBrk="1" hangingPunct="1"/>
            <a:r>
              <a:rPr lang="cs-CZ" altLang="cs-CZ" sz="4400" b="1" smtClean="0"/>
              <a:t>Koloidy v životním prostředí</a:t>
            </a:r>
            <a:br>
              <a:rPr lang="cs-CZ" altLang="cs-CZ" sz="4400" b="1" smtClean="0"/>
            </a:br>
            <a:endParaRPr lang="cs-CZ" altLang="cs-CZ" sz="44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Jiří Faimon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2000" b="1" smtClean="0"/>
              <a:t>Termodynamika koloidů </a:t>
            </a:r>
            <a:endParaRPr lang="cs-CZ" altLang="cs-CZ" sz="2000" b="1" i="1" smtClean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2000" b="1" i="1" smtClean="0"/>
              <a:t>Stabilita koloidů</a:t>
            </a:r>
            <a:endParaRPr lang="cs-CZ" altLang="cs-CZ" sz="2000" smtClean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2000" smtClean="0"/>
              <a:t>Mezi  částicemi  v suspenzích   dochází  k </a:t>
            </a:r>
            <a:r>
              <a:rPr lang="cs-CZ" altLang="cs-CZ" sz="2000" b="1" i="1" smtClean="0"/>
              <a:t>nepřetržité  řadě srážek</a:t>
            </a:r>
            <a:r>
              <a:rPr lang="cs-CZ" altLang="cs-CZ" sz="2000" smtClean="0"/>
              <a:t>, ať už díky Brownovu  pohybu, sedimentačnímu pohybu nebo proudění. Zda tyto srážky povedou  k trvalému kontaktu (spojení) nebo  zda  dojde  k opětovnému  rozdělení,  o tom bude rozhodovat </a:t>
            </a:r>
            <a:r>
              <a:rPr lang="cs-CZ" altLang="cs-CZ" sz="2000" b="1" i="1" smtClean="0"/>
              <a:t>velikost a povaha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 </a:t>
            </a:r>
            <a:r>
              <a:rPr lang="cs-CZ" altLang="cs-CZ" sz="2000" b="1" i="1" smtClean="0"/>
              <a:t>interakčních sil</a:t>
            </a:r>
            <a:r>
              <a:rPr lang="cs-CZ" altLang="cs-CZ" sz="2000" smtClean="0"/>
              <a:t> mezi  částicemi.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2000" smtClean="0"/>
              <a:t>Zředěné roztoky (přicházejí v geologii v úvahu především) – lze uvažovat jen interakci mezi dvojicí částic, tzv.</a:t>
            </a:r>
            <a:r>
              <a:rPr lang="cs-CZ" altLang="cs-CZ" sz="2000" i="1" smtClean="0"/>
              <a:t> </a:t>
            </a:r>
            <a:r>
              <a:rPr lang="cs-CZ" altLang="cs-CZ" sz="2000" b="1" i="1" smtClean="0"/>
              <a:t>párová interakce</a:t>
            </a:r>
            <a:r>
              <a:rPr lang="cs-CZ" altLang="cs-CZ" sz="2000" smtClean="0"/>
              <a:t>. Interakční síly jsou složeny z </a:t>
            </a:r>
            <a:r>
              <a:rPr lang="cs-CZ" altLang="cs-CZ" sz="2000" b="1" i="1" smtClean="0"/>
              <a:t>přitažlivých a odpudivých sil</a:t>
            </a:r>
            <a:r>
              <a:rPr lang="cs-CZ" altLang="cs-CZ" sz="2000" smtClean="0"/>
              <a:t>, za rovnováhy musí být </a:t>
            </a:r>
            <a:r>
              <a:rPr lang="cs-CZ" altLang="cs-CZ" sz="2000" b="1" i="1" smtClean="0"/>
              <a:t>výslednice těchto sil</a:t>
            </a:r>
            <a:r>
              <a:rPr lang="cs-CZ" altLang="cs-CZ" sz="2000" smtClean="0"/>
              <a:t> </a:t>
            </a:r>
            <a:r>
              <a:rPr lang="cs-CZ" altLang="cs-CZ" sz="2000" b="1" i="1" smtClean="0"/>
              <a:t>nulová</a:t>
            </a:r>
            <a:r>
              <a:rPr lang="cs-CZ" altLang="cs-CZ" sz="2000" smtClean="0"/>
              <a:t>.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2000" smtClean="0"/>
              <a:t>Vzhledem k tomu, že typické molekulární (hydrofilní) koloidy jsou termodynamicky stabilní díky pevnému hydratačnímu obalu, další úvahy se budou týkat především termodynamicky nestabilních fázových koloidů.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i="1" smtClean="0"/>
              <a:t>Termodynamika fázových  koloidů</a:t>
            </a:r>
            <a:endParaRPr lang="cs-CZ" altLang="cs-CZ" sz="2000" smtClean="0"/>
          </a:p>
        </p:txBody>
      </p:sp>
      <p:pic>
        <p:nvPicPr>
          <p:cNvPr id="4100" name="Picture 1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590800"/>
            <a:ext cx="3505200" cy="309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Rectangle 192"/>
          <p:cNvSpPr>
            <a:spLocks noChangeArrowheads="1"/>
          </p:cNvSpPr>
          <p:nvPr/>
        </p:nvSpPr>
        <p:spPr bwMode="auto">
          <a:xfrm>
            <a:off x="609600" y="1295400"/>
            <a:ext cx="502285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000"/>
              <a:t>Termodynamická nestabilita fázových koloidů je způsobena </a:t>
            </a:r>
            <a:r>
              <a:rPr lang="cs-CZ" altLang="cs-CZ" sz="2000" b="1"/>
              <a:t>velkým povrchem</a:t>
            </a:r>
            <a:r>
              <a:rPr lang="cs-CZ" altLang="cs-CZ" sz="2000"/>
              <a:t> částic (velikostí  fázového  rozhraní),  kterému odpovídá vysoká hodnota povrchové  energie.  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000"/>
              <a:t>Systém  má  snahu tento  </a:t>
            </a:r>
            <a:r>
              <a:rPr lang="cs-CZ" altLang="cs-CZ" sz="2000" b="1"/>
              <a:t>povrch  snižovat</a:t>
            </a:r>
            <a:r>
              <a:rPr lang="cs-CZ" altLang="cs-CZ" sz="2000"/>
              <a:t>  spojováním  částic  do větších složených celků. 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000"/>
              <a:t>Gibbsův popis fázového rozhraní (Moore 1981): 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000"/>
              <a:t>Mějme dvě objemové fáze </a:t>
            </a:r>
            <a:r>
              <a:rPr lang="cs-CZ" altLang="cs-CZ" sz="2000" b="1"/>
              <a:t>F</a:t>
            </a:r>
            <a:r>
              <a:rPr lang="cs-CZ" altLang="cs-CZ" sz="2000" b="1" baseline="-25000"/>
              <a:t>1</a:t>
            </a:r>
            <a:r>
              <a:rPr lang="cs-CZ" altLang="cs-CZ" sz="2000"/>
              <a:t> a </a:t>
            </a:r>
            <a:r>
              <a:rPr lang="cs-CZ" altLang="cs-CZ" sz="2000" b="1"/>
              <a:t>F</a:t>
            </a:r>
            <a:r>
              <a:rPr lang="cs-CZ" altLang="cs-CZ" sz="2000" b="1" baseline="-25000"/>
              <a:t>2</a:t>
            </a:r>
            <a:r>
              <a:rPr lang="cs-CZ" altLang="cs-CZ" sz="2000"/>
              <a:t>, rozdělené fázovým rozhraním s konečnou šířkou, které lze idealizovat na dvojrozměrný povrch - povrchovou fázi </a:t>
            </a:r>
            <a:r>
              <a:rPr lang="cs-CZ" altLang="cs-CZ" sz="2000" b="1"/>
              <a:t>F</a:t>
            </a:r>
            <a:r>
              <a:rPr lang="cs-CZ" altLang="cs-CZ" sz="2000" b="1" baseline="-25000"/>
              <a:t>g</a:t>
            </a:r>
            <a:r>
              <a:rPr lang="cs-CZ" altLang="cs-CZ" sz="2000"/>
              <a:t>.</a:t>
            </a:r>
          </a:p>
        </p:txBody>
      </p:sp>
      <p:sp>
        <p:nvSpPr>
          <p:cNvPr id="4102" name="Rectangle 193"/>
          <p:cNvSpPr>
            <a:spLocks noChangeArrowheads="1"/>
          </p:cNvSpPr>
          <p:nvPr/>
        </p:nvSpPr>
        <p:spPr bwMode="auto">
          <a:xfrm>
            <a:off x="5867400" y="16764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Fázové rozhraní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jako model tří fází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Pokud bude  kritérium rovnováhy Gibbsova  funkce </a:t>
            </a:r>
            <a:r>
              <a:rPr lang="cs-CZ" altLang="cs-CZ" sz="2000" b="1" smtClean="0"/>
              <a:t>G</a:t>
            </a:r>
            <a:r>
              <a:rPr lang="cs-CZ" altLang="cs-CZ" sz="2000" smtClean="0"/>
              <a:t> (proměnné </a:t>
            </a:r>
            <a:r>
              <a:rPr lang="cs-CZ" altLang="cs-CZ" sz="2000" b="1" smtClean="0"/>
              <a:t>p</a:t>
            </a:r>
            <a:r>
              <a:rPr lang="cs-CZ" altLang="cs-CZ" sz="2000" smtClean="0"/>
              <a:t>,</a:t>
            </a:r>
            <a:r>
              <a:rPr lang="cs-CZ" altLang="cs-CZ" sz="2000" b="1" smtClean="0"/>
              <a:t>T</a:t>
            </a:r>
            <a:r>
              <a:rPr lang="cs-CZ" altLang="cs-CZ" sz="2000" smtClean="0"/>
              <a:t>, </a:t>
            </a:r>
            <a:r>
              <a:rPr lang="cs-CZ" altLang="cs-CZ" sz="2000" b="1" smtClean="0"/>
              <a:t>O</a:t>
            </a:r>
            <a:r>
              <a:rPr lang="cs-CZ" altLang="cs-CZ" sz="2000" smtClean="0"/>
              <a:t>, </a:t>
            </a:r>
            <a:r>
              <a:rPr lang="cs-CZ" altLang="cs-CZ" sz="2000" b="1" smtClean="0"/>
              <a:t>n</a:t>
            </a:r>
            <a:r>
              <a:rPr lang="cs-CZ" altLang="cs-CZ" sz="2000" baseline="-25000" smtClean="0"/>
              <a:t>i</a:t>
            </a:r>
            <a:r>
              <a:rPr lang="cs-CZ" altLang="cs-CZ" sz="2000" smtClean="0"/>
              <a:t>) dostaneme:                            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                                                </a:t>
            </a:r>
            <a:r>
              <a:rPr lang="cs-CZ" altLang="cs-CZ" sz="2000" b="1" smtClean="0"/>
              <a:t>G = G</a:t>
            </a:r>
            <a:r>
              <a:rPr lang="cs-CZ" altLang="cs-CZ" sz="2000" b="1" baseline="-25000" smtClean="0"/>
              <a:t>1</a:t>
            </a:r>
            <a:r>
              <a:rPr lang="cs-CZ" altLang="cs-CZ" sz="2000" b="1" smtClean="0"/>
              <a:t> + G</a:t>
            </a:r>
            <a:r>
              <a:rPr lang="cs-CZ" altLang="cs-CZ" sz="2000" b="1" baseline="-25000" smtClean="0"/>
              <a:t>2</a:t>
            </a:r>
            <a:r>
              <a:rPr lang="cs-CZ" altLang="cs-CZ" sz="2000" b="1" smtClean="0"/>
              <a:t> + G</a:t>
            </a:r>
            <a:r>
              <a:rPr lang="cs-CZ" altLang="cs-CZ" sz="2000" b="1" baseline="-25000" smtClean="0"/>
              <a:t>g</a:t>
            </a:r>
            <a:r>
              <a:rPr lang="cs-CZ" altLang="cs-CZ" sz="2000" smtClean="0"/>
              <a:t>                                           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V diferenciálním tvaru a po dosazení: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Za konstantního p,T a složení (dp,  dT, dn = 0), dostaneme analogicky: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                                                       </a:t>
            </a:r>
            <a:r>
              <a:rPr lang="cs-CZ" altLang="cs-CZ" sz="2000" b="1" smtClean="0"/>
              <a:t>dG = </a:t>
            </a:r>
            <a:r>
              <a:rPr lang="cs-CZ" altLang="cs-CZ" sz="2000" b="1" smtClean="0">
                <a:sym typeface="Symbol" panose="05050102010706020507" pitchFamily="18" charset="2"/>
              </a:rPr>
              <a:t></a:t>
            </a:r>
            <a:r>
              <a:rPr lang="cs-CZ" altLang="cs-CZ" sz="2000" b="1" smtClean="0"/>
              <a:t>dO</a:t>
            </a:r>
            <a:endParaRPr lang="cs-CZ" altLang="cs-CZ" sz="2000" b="1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b="1" smtClean="0">
                <a:sym typeface="Symbol" panose="05050102010706020507" pitchFamily="18" charset="2"/>
              </a:rPr>
              <a:t>O</a:t>
            </a:r>
            <a:r>
              <a:rPr lang="cs-CZ" altLang="cs-CZ" sz="2000" smtClean="0">
                <a:sym typeface="Symbol" panose="05050102010706020507" pitchFamily="18" charset="2"/>
              </a:rPr>
              <a:t> je plocha povrchu, </a:t>
            </a:r>
            <a:r>
              <a:rPr lang="cs-CZ" altLang="cs-CZ" sz="2000" b="1" smtClean="0">
                <a:sym typeface="Symbol" panose="05050102010706020507" pitchFamily="18" charset="2"/>
              </a:rPr>
              <a:t></a:t>
            </a:r>
            <a:r>
              <a:rPr lang="cs-CZ" altLang="cs-CZ" sz="2000" smtClean="0"/>
              <a:t> je povrchové napětí (mezifázová povrchová energie)</a:t>
            </a:r>
            <a:endParaRPr lang="cs-CZ" altLang="cs-CZ" sz="200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>
                <a:sym typeface="Symbol" panose="05050102010706020507" pitchFamily="18" charset="2"/>
              </a:rPr>
              <a:t>Ke snížení hodnoty Gibbsovy funkce za těchto podmínek dojde jen při  zmenšení  </a:t>
            </a:r>
            <a:r>
              <a:rPr lang="cs-CZ" altLang="cs-CZ" sz="2000" i="1" smtClean="0">
                <a:sym typeface="Symbol" panose="05050102010706020507" pitchFamily="18" charset="2"/>
              </a:rPr>
              <a:t>celkového povrchu </a:t>
            </a:r>
            <a:r>
              <a:rPr lang="cs-CZ" altLang="cs-CZ" sz="2000" b="1" i="1" smtClean="0">
                <a:sym typeface="Symbol" panose="05050102010706020507" pitchFamily="18" charset="2"/>
              </a:rPr>
              <a:t>O</a:t>
            </a:r>
            <a:r>
              <a:rPr lang="cs-CZ" altLang="cs-CZ" sz="2000" smtClean="0">
                <a:sym typeface="Symbol" panose="05050102010706020507" pitchFamily="18" charset="2"/>
              </a:rPr>
              <a:t>  povrchové fáze </a:t>
            </a:r>
            <a:r>
              <a:rPr lang="cs-CZ" altLang="cs-CZ" sz="2000" b="1" smtClean="0">
                <a:sym typeface="Symbol" panose="05050102010706020507" pitchFamily="18" charset="2"/>
              </a:rPr>
              <a:t>Fg</a:t>
            </a:r>
            <a:r>
              <a:rPr lang="cs-CZ" altLang="cs-CZ" sz="2000" smtClean="0">
                <a:sym typeface="Symbol" panose="05050102010706020507" pitchFamily="18" charset="2"/>
              </a:rPr>
              <a:t>, jinými slovy při spojení malých částic do větších celků.</a:t>
            </a:r>
            <a:endParaRPr lang="cs-CZ" altLang="cs-CZ" sz="2000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2400" y="2819400"/>
          <a:ext cx="88392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Rovnice" r:id="rId3" imgW="5359400" imgH="381000" progId="Equation.3">
                  <p:embed/>
                </p:oleObj>
              </mc:Choice>
              <mc:Fallback>
                <p:oleObj name="Rovnice" r:id="rId3" imgW="5359400" imgH="38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19400"/>
                        <a:ext cx="8839200" cy="615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ál 1"/>
          <p:cNvSpPr/>
          <p:nvPr/>
        </p:nvSpPr>
        <p:spPr>
          <a:xfrm>
            <a:off x="685800" y="2667000"/>
            <a:ext cx="2667000" cy="8382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368675" y="2597150"/>
            <a:ext cx="2787650" cy="8382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172200" y="2597150"/>
            <a:ext cx="2835275" cy="8382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162800" y="2362200"/>
            <a:ext cx="533400" cy="12954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267200" y="4267200"/>
            <a:ext cx="1447800" cy="4572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b="1" smtClean="0"/>
              <a:t>Vznik koloidů: </a:t>
            </a:r>
            <a:endParaRPr lang="cs-CZ" altLang="cs-CZ" sz="2000" smtClean="0"/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Koloidní částice mohou </a:t>
            </a:r>
            <a:r>
              <a:rPr lang="cs-CZ" altLang="cs-CZ" sz="2000" b="1" smtClean="0"/>
              <a:t>vznikat </a:t>
            </a:r>
            <a:r>
              <a:rPr lang="cs-CZ" altLang="cs-CZ" sz="2000" smtClean="0"/>
              <a:t>v zásadě dvěma způsoby:</a:t>
            </a:r>
            <a:endParaRPr lang="cs-CZ" altLang="cs-CZ" sz="2000" i="1" smtClean="0"/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b="1" i="1" smtClean="0"/>
              <a:t>a) dispergací, kdy se makročástice (minerální zrna) zmenšují vnějšími vlivy</a:t>
            </a:r>
            <a:r>
              <a:rPr lang="cs-CZ" altLang="cs-CZ" sz="2000" smtClean="0"/>
              <a:t>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    Von Weimarn v roce 1923  dokázal, že mechanickým roztíráním v disperzním činidle  lze připravit koloidní roztoky i z takových typicky hydrofobních látek, jako jsou S, Se, a různé kovy.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Zvláštním typem dispergace je peptizace, kdy se převádí sraženiny, vzniklé z koloidů, zpět do koloidního stavu účinkem peptizátoru (např. peptizace  vysráženého  hydroxidu železitého silnou kyselinou)</a:t>
            </a:r>
            <a:endParaRPr lang="cs-CZ" altLang="cs-CZ" sz="2000" i="1" smtClean="0"/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Desintegrační procesy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Vlivy povrchové energie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cs-CZ" altLang="cs-CZ" sz="2000" b="1" i="1" smtClean="0"/>
              <a:t>b) kondenzací,  kdy  se rozpuštěné molekuly  spojují  do  větších  celků</a:t>
            </a:r>
            <a:r>
              <a:rPr lang="cs-CZ" altLang="cs-CZ" sz="2000" b="1" smtClean="0"/>
              <a:t>.   </a:t>
            </a:r>
          </a:p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Kondenzační procesy, vznik a význam </a:t>
            </a:r>
          </a:p>
          <a:p>
            <a:pPr marL="990600" lvl="1" indent="-533400" eaLnBrk="1" hangingPunct="1">
              <a:lnSpc>
                <a:spcPct val="130000"/>
              </a:lnSpc>
            </a:pPr>
            <a:r>
              <a:rPr lang="cs-CZ" altLang="cs-CZ" sz="1800" smtClean="0"/>
              <a:t>přesycení, </a:t>
            </a:r>
          </a:p>
          <a:p>
            <a:pPr marL="990600" lvl="1" indent="-533400" eaLnBrk="1" hangingPunct="1">
              <a:lnSpc>
                <a:spcPct val="130000"/>
              </a:lnSpc>
            </a:pPr>
            <a:r>
              <a:rPr lang="cs-CZ" altLang="cs-CZ" sz="1800" smtClean="0"/>
              <a:t>nukleace, </a:t>
            </a:r>
          </a:p>
          <a:p>
            <a:pPr marL="990600" lvl="1" indent="-533400" eaLnBrk="1" hangingPunct="1">
              <a:lnSpc>
                <a:spcPct val="130000"/>
              </a:lnSpc>
            </a:pPr>
            <a:r>
              <a:rPr lang="cs-CZ" altLang="cs-CZ" sz="1800" smtClean="0"/>
              <a:t>tvorba tuhé fáze, </a:t>
            </a:r>
          </a:p>
          <a:p>
            <a:pPr marL="990600" lvl="1" indent="-533400" eaLnBrk="1" hangingPunct="1">
              <a:lnSpc>
                <a:spcPct val="130000"/>
              </a:lnSpc>
            </a:pPr>
            <a:r>
              <a:rPr lang="cs-CZ" altLang="cs-CZ" sz="1800" smtClean="0"/>
              <a:t>kinetické faktory. </a:t>
            </a:r>
          </a:p>
          <a:p>
            <a:pPr marL="609600" indent="-609600" eaLnBrk="1" hangingPunct="1">
              <a:lnSpc>
                <a:spcPct val="130000"/>
              </a:lnSpc>
              <a:buFontTx/>
              <a:buNone/>
            </a:pPr>
            <a:endParaRPr lang="cs-CZ" altLang="cs-CZ" sz="2000" b="1" i="1" smtClean="0"/>
          </a:p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cs-CZ" altLang="cs-CZ" sz="2000" b="1" i="1" smtClean="0"/>
              <a:t>Polymerizace v roztocích</a:t>
            </a:r>
            <a:r>
              <a:rPr lang="cs-CZ" altLang="cs-CZ" sz="2000" smtClean="0"/>
              <a:t>: 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Monomery, přesycení, polymery hliníku a křemíku, 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růst částic, modelování. 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None/>
            </a:pPr>
            <a:endParaRPr lang="cs-CZ" altLang="cs-CZ" sz="1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454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Výchozí návrh</vt:lpstr>
      <vt:lpstr>Editor rovnic 3.0</vt:lpstr>
      <vt:lpstr>Koloidy v životním prostředí 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Koloidy v životním prostředí G9811</dc:title>
  <dc:creator>FAIMON</dc:creator>
  <cp:lastModifiedBy>JF</cp:lastModifiedBy>
  <cp:revision>19</cp:revision>
  <dcterms:created xsi:type="dcterms:W3CDTF">2006-09-24T13:29:04Z</dcterms:created>
  <dcterms:modified xsi:type="dcterms:W3CDTF">2019-12-12T13:55:26Z</dcterms:modified>
</cp:coreProperties>
</file>